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43"/>
  </p:notesMasterIdLst>
  <p:sldIdLst>
    <p:sldId id="256" r:id="rId2"/>
    <p:sldId id="257" r:id="rId3"/>
    <p:sldId id="290" r:id="rId4"/>
    <p:sldId id="321" r:id="rId5"/>
    <p:sldId id="291" r:id="rId6"/>
    <p:sldId id="320" r:id="rId7"/>
    <p:sldId id="292" r:id="rId8"/>
    <p:sldId id="293" r:id="rId9"/>
    <p:sldId id="294" r:id="rId10"/>
    <p:sldId id="322" r:id="rId11"/>
    <p:sldId id="295" r:id="rId12"/>
    <p:sldId id="296" r:id="rId13"/>
    <p:sldId id="297" r:id="rId14"/>
    <p:sldId id="298" r:id="rId15"/>
    <p:sldId id="299" r:id="rId16"/>
    <p:sldId id="300" r:id="rId17"/>
    <p:sldId id="301" r:id="rId18"/>
    <p:sldId id="340" r:id="rId19"/>
    <p:sldId id="341" r:id="rId20"/>
    <p:sldId id="342" r:id="rId21"/>
    <p:sldId id="344" r:id="rId22"/>
    <p:sldId id="345" r:id="rId23"/>
    <p:sldId id="346" r:id="rId24"/>
    <p:sldId id="347" r:id="rId25"/>
    <p:sldId id="343" r:id="rId26"/>
    <p:sldId id="348" r:id="rId27"/>
    <p:sldId id="349" r:id="rId28"/>
    <p:sldId id="323" r:id="rId29"/>
    <p:sldId id="324" r:id="rId30"/>
    <p:sldId id="325" r:id="rId31"/>
    <p:sldId id="326" r:id="rId32"/>
    <p:sldId id="328" r:id="rId33"/>
    <p:sldId id="329" r:id="rId34"/>
    <p:sldId id="332" r:id="rId35"/>
    <p:sldId id="331" r:id="rId36"/>
    <p:sldId id="333" r:id="rId37"/>
    <p:sldId id="334" r:id="rId38"/>
    <p:sldId id="335" r:id="rId39"/>
    <p:sldId id="336" r:id="rId40"/>
    <p:sldId id="338" r:id="rId41"/>
    <p:sldId id="339"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24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80288-6CA6-44ED-93B9-0DE8BC9E6990}" type="datetimeFigureOut">
              <a:rPr lang="en-US" smtClean="0"/>
              <a:t>3/27/2019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841273-352C-495F-927B-03E40CB4DE4B}" type="slidenum">
              <a:rPr lang="en-US" smtClean="0"/>
              <a:t>‹#›</a:t>
            </a:fld>
            <a:endParaRPr lang="en-US"/>
          </a:p>
        </p:txBody>
      </p:sp>
    </p:spTree>
    <p:extLst>
      <p:ext uri="{BB962C8B-B14F-4D97-AF65-F5344CB8AC3E}">
        <p14:creationId xmlns:p14="http://schemas.microsoft.com/office/powerpoint/2010/main" val="195353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41273-352C-495F-927B-03E40CB4DE4B}" type="slidenum">
              <a:rPr lang="en-US" smtClean="0"/>
              <a:t>8</a:t>
            </a:fld>
            <a:endParaRPr lang="en-US"/>
          </a:p>
        </p:txBody>
      </p:sp>
    </p:spTree>
    <p:extLst>
      <p:ext uri="{BB962C8B-B14F-4D97-AF65-F5344CB8AC3E}">
        <p14:creationId xmlns:p14="http://schemas.microsoft.com/office/powerpoint/2010/main" val="4239807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5" name="Oval 4"/>
          <p:cNvSpPr/>
          <p:nvPr/>
        </p:nvSpPr>
        <p:spPr>
          <a:xfrm>
            <a:off x="1157818" y="1345406"/>
            <a:ext cx="63500" cy="63104"/>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ltLang="en-US"/>
          </a:p>
        </p:txBody>
      </p:sp>
      <p:sp>
        <p:nvSpPr>
          <p:cNvPr id="7" name="Footer Placeholder 19"/>
          <p:cNvSpPr>
            <a:spLocks noGrp="1"/>
          </p:cNvSpPr>
          <p:nvPr>
            <p:ph type="ftr" sz="quarter" idx="11"/>
          </p:nvPr>
        </p:nvSpPr>
        <p:spPr/>
        <p:txBody>
          <a:bodyPr/>
          <a:lstStyle>
            <a:lvl1pPr>
              <a:defRPr/>
            </a:lvl1pPr>
            <a:extLst/>
          </a:lstStyle>
          <a:p>
            <a:pPr>
              <a:defRPr/>
            </a:pPr>
            <a:endParaRPr lang="en-US" altLang="en-US"/>
          </a:p>
        </p:txBody>
      </p:sp>
      <p:sp>
        <p:nvSpPr>
          <p:cNvPr id="8" name="Slide Number Placeholder 9"/>
          <p:cNvSpPr>
            <a:spLocks noGrp="1"/>
          </p:cNvSpPr>
          <p:nvPr>
            <p:ph type="sldNum" sz="quarter" idx="12"/>
          </p:nvPr>
        </p:nvSpPr>
        <p:spPr/>
        <p:txBody>
          <a:bodyPr/>
          <a:lstStyle>
            <a:lvl1pPr>
              <a:defRPr/>
            </a:lvl1pPr>
            <a:extLst/>
          </a:lstStyle>
          <a:p>
            <a:pPr>
              <a:defRPr/>
            </a:pPr>
            <a:fld id="{1EE2100F-936E-4C06-8A5C-49DDFE4F2F63}" type="slidenum">
              <a:rPr lang="en-US" altLang="en-US"/>
              <a:pPr>
                <a:defRPr/>
              </a:pPr>
              <a:t>‹#›</a:t>
            </a:fld>
            <a:endParaRPr lang="en-US" altLang="en-US"/>
          </a:p>
        </p:txBody>
      </p:sp>
    </p:spTree>
    <p:extLst>
      <p:ext uri="{BB962C8B-B14F-4D97-AF65-F5344CB8AC3E}">
        <p14:creationId xmlns:p14="http://schemas.microsoft.com/office/powerpoint/2010/main" val="3169230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ltLang="en-US"/>
          </a:p>
        </p:txBody>
      </p:sp>
      <p:sp>
        <p:nvSpPr>
          <p:cNvPr id="5" name="Footer Placeholder 9"/>
          <p:cNvSpPr>
            <a:spLocks noGrp="1"/>
          </p:cNvSpPr>
          <p:nvPr>
            <p:ph type="ftr" sz="quarter" idx="11"/>
          </p:nvPr>
        </p:nvSpPr>
        <p:spPr/>
        <p:txBody>
          <a:bodyPr/>
          <a:lstStyle>
            <a:lvl1pPr>
              <a:defRPr/>
            </a:lvl1pPr>
          </a:lstStyle>
          <a:p>
            <a:pPr>
              <a:defRPr/>
            </a:pPr>
            <a:endParaRPr lang="en-US" altLang="en-US"/>
          </a:p>
        </p:txBody>
      </p:sp>
      <p:sp>
        <p:nvSpPr>
          <p:cNvPr id="6" name="Slide Number Placeholder 21"/>
          <p:cNvSpPr>
            <a:spLocks noGrp="1"/>
          </p:cNvSpPr>
          <p:nvPr>
            <p:ph type="sldNum" sz="quarter" idx="12"/>
          </p:nvPr>
        </p:nvSpPr>
        <p:spPr/>
        <p:txBody>
          <a:bodyPr/>
          <a:lstStyle>
            <a:lvl1pPr>
              <a:defRPr/>
            </a:lvl1pPr>
          </a:lstStyle>
          <a:p>
            <a:pPr>
              <a:defRPr/>
            </a:pPr>
            <a:fld id="{92172031-C6BB-48CD-A070-B7D6FDC08CD9}" type="slidenum">
              <a:rPr lang="en-US" altLang="en-US"/>
              <a:pPr>
                <a:defRPr/>
              </a:pPr>
              <a:t>‹#›</a:t>
            </a:fld>
            <a:endParaRPr lang="en-US" altLang="en-US"/>
          </a:p>
        </p:txBody>
      </p:sp>
    </p:spTree>
    <p:extLst>
      <p:ext uri="{BB962C8B-B14F-4D97-AF65-F5344CB8AC3E}">
        <p14:creationId xmlns:p14="http://schemas.microsoft.com/office/powerpoint/2010/main" val="328808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0"/>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1"/>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ltLang="en-US"/>
          </a:p>
        </p:txBody>
      </p:sp>
      <p:sp>
        <p:nvSpPr>
          <p:cNvPr id="5" name="Footer Placeholder 9"/>
          <p:cNvSpPr>
            <a:spLocks noGrp="1"/>
          </p:cNvSpPr>
          <p:nvPr>
            <p:ph type="ftr" sz="quarter" idx="11"/>
          </p:nvPr>
        </p:nvSpPr>
        <p:spPr/>
        <p:txBody>
          <a:bodyPr/>
          <a:lstStyle>
            <a:lvl1pPr>
              <a:defRPr/>
            </a:lvl1pPr>
          </a:lstStyle>
          <a:p>
            <a:pPr>
              <a:defRPr/>
            </a:pPr>
            <a:endParaRPr lang="en-US" altLang="en-US"/>
          </a:p>
        </p:txBody>
      </p:sp>
      <p:sp>
        <p:nvSpPr>
          <p:cNvPr id="6" name="Slide Number Placeholder 21"/>
          <p:cNvSpPr>
            <a:spLocks noGrp="1"/>
          </p:cNvSpPr>
          <p:nvPr>
            <p:ph type="sldNum" sz="quarter" idx="12"/>
          </p:nvPr>
        </p:nvSpPr>
        <p:spPr/>
        <p:txBody>
          <a:bodyPr/>
          <a:lstStyle>
            <a:lvl1pPr>
              <a:defRPr/>
            </a:lvl1pPr>
          </a:lstStyle>
          <a:p>
            <a:pPr>
              <a:defRPr/>
            </a:pPr>
            <a:fld id="{EF0B64B5-2AB0-4BF3-BFAD-B476F3C187A1}" type="slidenum">
              <a:rPr lang="en-US" altLang="en-US"/>
              <a:pPr>
                <a:defRPr/>
              </a:pPr>
              <a:t>‹#›</a:t>
            </a:fld>
            <a:endParaRPr lang="en-US" altLang="en-US"/>
          </a:p>
        </p:txBody>
      </p:sp>
    </p:spTree>
    <p:extLst>
      <p:ext uri="{BB962C8B-B14F-4D97-AF65-F5344CB8AC3E}">
        <p14:creationId xmlns:p14="http://schemas.microsoft.com/office/powerpoint/2010/main" val="152052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ltLang="en-US"/>
          </a:p>
        </p:txBody>
      </p:sp>
      <p:sp>
        <p:nvSpPr>
          <p:cNvPr id="5" name="Footer Placeholder 9"/>
          <p:cNvSpPr>
            <a:spLocks noGrp="1"/>
          </p:cNvSpPr>
          <p:nvPr>
            <p:ph type="ftr" sz="quarter" idx="11"/>
          </p:nvPr>
        </p:nvSpPr>
        <p:spPr/>
        <p:txBody>
          <a:bodyPr/>
          <a:lstStyle>
            <a:lvl1pPr>
              <a:defRPr/>
            </a:lvl1pPr>
          </a:lstStyle>
          <a:p>
            <a:pPr>
              <a:defRPr/>
            </a:pPr>
            <a:endParaRPr lang="en-US" altLang="en-US"/>
          </a:p>
        </p:txBody>
      </p:sp>
      <p:sp>
        <p:nvSpPr>
          <p:cNvPr id="6" name="Slide Number Placeholder 21"/>
          <p:cNvSpPr>
            <a:spLocks noGrp="1"/>
          </p:cNvSpPr>
          <p:nvPr>
            <p:ph type="sldNum" sz="quarter" idx="12"/>
          </p:nvPr>
        </p:nvSpPr>
        <p:spPr/>
        <p:txBody>
          <a:bodyPr/>
          <a:lstStyle>
            <a:lvl1pPr>
              <a:defRPr/>
            </a:lvl1pPr>
          </a:lstStyle>
          <a:p>
            <a:pPr>
              <a:defRPr/>
            </a:pPr>
            <a:fld id="{5A9B452B-F98E-4E29-9DEB-D1CDACCAB576}" type="slidenum">
              <a:rPr lang="en-US" altLang="en-US"/>
              <a:pPr>
                <a:defRPr/>
              </a:pPr>
              <a:t>‹#›</a:t>
            </a:fld>
            <a:endParaRPr lang="en-US" altLang="en-US"/>
          </a:p>
        </p:txBody>
      </p:sp>
    </p:spTree>
    <p:extLst>
      <p:ext uri="{BB962C8B-B14F-4D97-AF65-F5344CB8AC3E}">
        <p14:creationId xmlns:p14="http://schemas.microsoft.com/office/powerpoint/2010/main" val="348020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3884"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7" name="Oval 6"/>
          <p:cNvSpPr/>
          <p:nvPr/>
        </p:nvSpPr>
        <p:spPr>
          <a:xfrm>
            <a:off x="2408767" y="2745582"/>
            <a:ext cx="63500" cy="64294"/>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ltLang="en-US"/>
          </a:p>
        </p:txBody>
      </p:sp>
      <p:sp>
        <p:nvSpPr>
          <p:cNvPr id="9" name="Footer Placeholder 4"/>
          <p:cNvSpPr>
            <a:spLocks noGrp="1"/>
          </p:cNvSpPr>
          <p:nvPr>
            <p:ph type="ftr" sz="quarter" idx="11"/>
          </p:nvPr>
        </p:nvSpPr>
        <p:spPr/>
        <p:txBody>
          <a:bodyPr/>
          <a:lstStyle>
            <a:lvl1pPr>
              <a:defRPr/>
            </a:lvl1pPr>
            <a:extLst/>
          </a:lstStyle>
          <a:p>
            <a:pPr>
              <a:defRPr/>
            </a:pPr>
            <a:endParaRPr lang="en-US" altLang="en-US"/>
          </a:p>
        </p:txBody>
      </p:sp>
      <p:sp>
        <p:nvSpPr>
          <p:cNvPr id="10" name="Slide Number Placeholder 5"/>
          <p:cNvSpPr>
            <a:spLocks noGrp="1"/>
          </p:cNvSpPr>
          <p:nvPr>
            <p:ph type="sldNum" sz="quarter" idx="12"/>
          </p:nvPr>
        </p:nvSpPr>
        <p:spPr/>
        <p:txBody>
          <a:bodyPr/>
          <a:lstStyle>
            <a:lvl1pPr>
              <a:defRPr/>
            </a:lvl1pPr>
            <a:extLst/>
          </a:lstStyle>
          <a:p>
            <a:pPr>
              <a:defRPr/>
            </a:pPr>
            <a:fld id="{1A72AD81-8BBD-4038-9466-DAD7F065684E}" type="slidenum">
              <a:rPr lang="en-US" altLang="en-US"/>
              <a:pPr>
                <a:defRPr/>
              </a:pPr>
              <a:t>‹#›</a:t>
            </a:fld>
            <a:endParaRPr lang="en-US" altLang="en-US"/>
          </a:p>
        </p:txBody>
      </p:sp>
    </p:spTree>
    <p:extLst>
      <p:ext uri="{BB962C8B-B14F-4D97-AF65-F5344CB8AC3E}">
        <p14:creationId xmlns:p14="http://schemas.microsoft.com/office/powerpoint/2010/main" val="153189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ltLang="en-US"/>
          </a:p>
        </p:txBody>
      </p:sp>
      <p:sp>
        <p:nvSpPr>
          <p:cNvPr id="6" name="Footer Placeholder 9"/>
          <p:cNvSpPr>
            <a:spLocks noGrp="1"/>
          </p:cNvSpPr>
          <p:nvPr>
            <p:ph type="ftr" sz="quarter" idx="11"/>
          </p:nvPr>
        </p:nvSpPr>
        <p:spPr/>
        <p:txBody>
          <a:bodyPr/>
          <a:lstStyle>
            <a:lvl1pPr>
              <a:defRPr/>
            </a:lvl1pPr>
          </a:lstStyle>
          <a:p>
            <a:pPr>
              <a:defRPr/>
            </a:pPr>
            <a:endParaRPr lang="en-US" altLang="en-US"/>
          </a:p>
        </p:txBody>
      </p:sp>
      <p:sp>
        <p:nvSpPr>
          <p:cNvPr id="7" name="Slide Number Placeholder 21"/>
          <p:cNvSpPr>
            <a:spLocks noGrp="1"/>
          </p:cNvSpPr>
          <p:nvPr>
            <p:ph type="sldNum" sz="quarter" idx="12"/>
          </p:nvPr>
        </p:nvSpPr>
        <p:spPr/>
        <p:txBody>
          <a:bodyPr/>
          <a:lstStyle>
            <a:lvl1pPr>
              <a:defRPr/>
            </a:lvl1pPr>
          </a:lstStyle>
          <a:p>
            <a:pPr>
              <a:defRPr/>
            </a:pPr>
            <a:fld id="{92048741-ACDC-43BB-8CC0-426426BBF3EB}" type="slidenum">
              <a:rPr lang="en-US" altLang="en-US"/>
              <a:pPr>
                <a:defRPr/>
              </a:pPr>
              <a:t>‹#›</a:t>
            </a:fld>
            <a:endParaRPr lang="en-US" altLang="en-US"/>
          </a:p>
        </p:txBody>
      </p:sp>
    </p:spTree>
    <p:extLst>
      <p:ext uri="{BB962C8B-B14F-4D97-AF65-F5344CB8AC3E}">
        <p14:creationId xmlns:p14="http://schemas.microsoft.com/office/powerpoint/2010/main" val="142066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ltLang="en-US"/>
          </a:p>
        </p:txBody>
      </p:sp>
      <p:sp>
        <p:nvSpPr>
          <p:cNvPr id="8" name="Footer Placeholder 7"/>
          <p:cNvSpPr>
            <a:spLocks noGrp="1"/>
          </p:cNvSpPr>
          <p:nvPr>
            <p:ph type="ftr" sz="quarter" idx="11"/>
          </p:nvPr>
        </p:nvSpPr>
        <p:spPr/>
        <p:txBody>
          <a:bodyPr/>
          <a:lstStyle>
            <a:lvl1pPr>
              <a:defRPr/>
            </a:lvl1pPr>
            <a:extLst/>
          </a:lstStyle>
          <a:p>
            <a:pPr>
              <a:defRPr/>
            </a:pPr>
            <a:endParaRPr lang="en-US" altLang="en-US"/>
          </a:p>
        </p:txBody>
      </p:sp>
      <p:sp>
        <p:nvSpPr>
          <p:cNvPr id="9" name="Slide Number Placeholder 8"/>
          <p:cNvSpPr>
            <a:spLocks noGrp="1"/>
          </p:cNvSpPr>
          <p:nvPr>
            <p:ph type="sldNum" sz="quarter" idx="12"/>
          </p:nvPr>
        </p:nvSpPr>
        <p:spPr/>
        <p:txBody>
          <a:bodyPr/>
          <a:lstStyle>
            <a:lvl1pPr>
              <a:defRPr/>
            </a:lvl1pPr>
            <a:extLst/>
          </a:lstStyle>
          <a:p>
            <a:pPr>
              <a:defRPr/>
            </a:pPr>
            <a:fld id="{DD3018A8-2EC1-4F11-BF0A-9EC33055BC13}" type="slidenum">
              <a:rPr lang="en-US" altLang="en-US"/>
              <a:pPr>
                <a:defRPr/>
              </a:pPr>
              <a:t>‹#›</a:t>
            </a:fld>
            <a:endParaRPr lang="en-US" altLang="en-US"/>
          </a:p>
        </p:txBody>
      </p:sp>
    </p:spTree>
    <p:extLst>
      <p:ext uri="{BB962C8B-B14F-4D97-AF65-F5344CB8AC3E}">
        <p14:creationId xmlns:p14="http://schemas.microsoft.com/office/powerpoint/2010/main" val="2175846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ltLang="en-US"/>
          </a:p>
        </p:txBody>
      </p:sp>
      <p:sp>
        <p:nvSpPr>
          <p:cNvPr id="4" name="Footer Placeholder 9"/>
          <p:cNvSpPr>
            <a:spLocks noGrp="1"/>
          </p:cNvSpPr>
          <p:nvPr>
            <p:ph type="ftr" sz="quarter" idx="11"/>
          </p:nvPr>
        </p:nvSpPr>
        <p:spPr/>
        <p:txBody>
          <a:bodyPr/>
          <a:lstStyle>
            <a:lvl1pPr>
              <a:defRPr/>
            </a:lvl1pPr>
          </a:lstStyle>
          <a:p>
            <a:pPr>
              <a:defRPr/>
            </a:pPr>
            <a:endParaRPr lang="en-US" altLang="en-US"/>
          </a:p>
        </p:txBody>
      </p:sp>
      <p:sp>
        <p:nvSpPr>
          <p:cNvPr id="5" name="Slide Number Placeholder 21"/>
          <p:cNvSpPr>
            <a:spLocks noGrp="1"/>
          </p:cNvSpPr>
          <p:nvPr>
            <p:ph type="sldNum" sz="quarter" idx="12"/>
          </p:nvPr>
        </p:nvSpPr>
        <p:spPr/>
        <p:txBody>
          <a:bodyPr/>
          <a:lstStyle>
            <a:lvl1pPr>
              <a:defRPr/>
            </a:lvl1pPr>
          </a:lstStyle>
          <a:p>
            <a:pPr>
              <a:defRPr/>
            </a:pPr>
            <a:fld id="{72D9A33F-4CD1-4779-8B45-B68516611BB1}" type="slidenum">
              <a:rPr lang="en-US" altLang="en-US"/>
              <a:pPr>
                <a:defRPr/>
              </a:pPr>
              <a:t>‹#›</a:t>
            </a:fld>
            <a:endParaRPr lang="en-US" altLang="en-US"/>
          </a:p>
        </p:txBody>
      </p:sp>
    </p:spTree>
    <p:extLst>
      <p:ext uri="{BB962C8B-B14F-4D97-AF65-F5344CB8AC3E}">
        <p14:creationId xmlns:p14="http://schemas.microsoft.com/office/powerpoint/2010/main" val="2177964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6000" y="0"/>
            <a:ext cx="812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Rectangle 2"/>
          <p:cNvSpPr/>
          <p:nvPr/>
        </p:nvSpPr>
        <p:spPr bwMode="invGray">
          <a:xfrm>
            <a:off x="1016001" y="0"/>
            <a:ext cx="719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endParaRPr lang="en-US" altLang="en-US"/>
          </a:p>
        </p:txBody>
      </p:sp>
      <p:sp>
        <p:nvSpPr>
          <p:cNvPr id="5" name="Footer Placeholder 2"/>
          <p:cNvSpPr>
            <a:spLocks noGrp="1"/>
          </p:cNvSpPr>
          <p:nvPr>
            <p:ph type="ftr" sz="quarter" idx="11"/>
          </p:nvPr>
        </p:nvSpPr>
        <p:spPr/>
        <p:txBody>
          <a:bodyPr/>
          <a:lstStyle>
            <a:lvl1pPr>
              <a:defRPr/>
            </a:lvl1pPr>
            <a:extLst/>
          </a:lstStyle>
          <a:p>
            <a:pPr>
              <a:defRPr/>
            </a:pPr>
            <a:endParaRPr lang="en-US" altLang="en-US"/>
          </a:p>
        </p:txBody>
      </p:sp>
      <p:sp>
        <p:nvSpPr>
          <p:cNvPr id="6" name="Slide Number Placeholder 3"/>
          <p:cNvSpPr>
            <a:spLocks noGrp="1"/>
          </p:cNvSpPr>
          <p:nvPr>
            <p:ph type="sldNum" sz="quarter" idx="12"/>
          </p:nvPr>
        </p:nvSpPr>
        <p:spPr/>
        <p:txBody>
          <a:bodyPr/>
          <a:lstStyle>
            <a:lvl1pPr>
              <a:defRPr/>
            </a:lvl1pPr>
            <a:extLst/>
          </a:lstStyle>
          <a:p>
            <a:pPr>
              <a:defRPr/>
            </a:pPr>
            <a:fld id="{54FDC87F-326D-4855-B35D-CF26E4087144}" type="slidenum">
              <a:rPr lang="en-US" altLang="en-US"/>
              <a:pPr>
                <a:defRPr/>
              </a:pPr>
              <a:t>‹#›</a:t>
            </a:fld>
            <a:endParaRPr lang="en-US" altLang="en-US"/>
          </a:p>
        </p:txBody>
      </p:sp>
    </p:spTree>
    <p:extLst>
      <p:ext uri="{BB962C8B-B14F-4D97-AF65-F5344CB8AC3E}">
        <p14:creationId xmlns:p14="http://schemas.microsoft.com/office/powerpoint/2010/main" val="383214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1"/>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ltLang="en-US"/>
          </a:p>
        </p:txBody>
      </p:sp>
      <p:sp>
        <p:nvSpPr>
          <p:cNvPr id="6" name="Footer Placeholder 5"/>
          <p:cNvSpPr>
            <a:spLocks noGrp="1"/>
          </p:cNvSpPr>
          <p:nvPr>
            <p:ph type="ftr" sz="quarter" idx="11"/>
          </p:nvPr>
        </p:nvSpPr>
        <p:spPr/>
        <p:txBody>
          <a:bodyPr/>
          <a:lstStyle>
            <a:lvl1pPr>
              <a:defRPr/>
            </a:lvl1pPr>
            <a:extLst/>
          </a:lstStyle>
          <a:p>
            <a:pPr>
              <a:defRPr/>
            </a:pPr>
            <a:endParaRPr lang="en-US" altLang="en-US"/>
          </a:p>
        </p:txBody>
      </p:sp>
      <p:sp>
        <p:nvSpPr>
          <p:cNvPr id="7" name="Slide Number Placeholder 6"/>
          <p:cNvSpPr>
            <a:spLocks noGrp="1"/>
          </p:cNvSpPr>
          <p:nvPr>
            <p:ph type="sldNum" sz="quarter" idx="12"/>
          </p:nvPr>
        </p:nvSpPr>
        <p:spPr/>
        <p:txBody>
          <a:bodyPr/>
          <a:lstStyle>
            <a:lvl1pPr>
              <a:defRPr/>
            </a:lvl1pPr>
            <a:extLst/>
          </a:lstStyle>
          <a:p>
            <a:pPr>
              <a:defRPr/>
            </a:pPr>
            <a:fld id="{313BB956-882F-4DB8-8188-897ED1351999}" type="slidenum">
              <a:rPr lang="en-US" altLang="en-US"/>
              <a:pPr>
                <a:defRPr/>
              </a:pPr>
              <a:t>‹#›</a:t>
            </a:fld>
            <a:endParaRPr lang="en-US" altLang="en-US"/>
          </a:p>
        </p:txBody>
      </p:sp>
    </p:spTree>
    <p:extLst>
      <p:ext uri="{BB962C8B-B14F-4D97-AF65-F5344CB8AC3E}">
        <p14:creationId xmlns:p14="http://schemas.microsoft.com/office/powerpoint/2010/main" val="1393472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5817" y="954882"/>
            <a:ext cx="685800" cy="20359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Flowchart: Process 6"/>
          <p:cNvSpPr/>
          <p:nvPr/>
        </p:nvSpPr>
        <p:spPr>
          <a:xfrm rot="2103354" flipH="1">
            <a:off x="5003801" y="937022"/>
            <a:ext cx="649817" cy="20359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ltLang="en-US"/>
          </a:p>
        </p:txBody>
      </p:sp>
      <p:sp>
        <p:nvSpPr>
          <p:cNvPr id="9" name="Footer Placeholder 5"/>
          <p:cNvSpPr>
            <a:spLocks noGrp="1"/>
          </p:cNvSpPr>
          <p:nvPr>
            <p:ph type="ftr" sz="quarter" idx="11"/>
          </p:nvPr>
        </p:nvSpPr>
        <p:spPr/>
        <p:txBody>
          <a:bodyPr/>
          <a:lstStyle>
            <a:lvl1pPr>
              <a:defRPr/>
            </a:lvl1pPr>
            <a:extLst/>
          </a:lstStyle>
          <a:p>
            <a:pPr>
              <a:defRPr/>
            </a:pPr>
            <a:endParaRPr lang="en-US" altLang="en-US"/>
          </a:p>
        </p:txBody>
      </p:sp>
      <p:sp>
        <p:nvSpPr>
          <p:cNvPr id="10" name="Slide Number Placeholder 6"/>
          <p:cNvSpPr>
            <a:spLocks noGrp="1"/>
          </p:cNvSpPr>
          <p:nvPr>
            <p:ph type="sldNum" sz="quarter" idx="12"/>
          </p:nvPr>
        </p:nvSpPr>
        <p:spPr/>
        <p:txBody>
          <a:bodyPr/>
          <a:lstStyle>
            <a:lvl1pPr>
              <a:defRPr/>
            </a:lvl1pPr>
            <a:extLst/>
          </a:lstStyle>
          <a:p>
            <a:pPr>
              <a:defRPr/>
            </a:pPr>
            <a:fld id="{1918FADA-9385-4A18-9482-E0585B27D974}" type="slidenum">
              <a:rPr lang="en-US" altLang="en-US"/>
              <a:pPr>
                <a:defRPr/>
              </a:pPr>
              <a:t>‹#›</a:t>
            </a:fld>
            <a:endParaRPr lang="en-US" altLang="en-US"/>
          </a:p>
        </p:txBody>
      </p:sp>
    </p:spTree>
    <p:extLst>
      <p:ext uri="{BB962C8B-B14F-4D97-AF65-F5344CB8AC3E}">
        <p14:creationId xmlns:p14="http://schemas.microsoft.com/office/powerpoint/2010/main" val="132496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4917" y="-815578"/>
            <a:ext cx="1638301" cy="1638301"/>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Oval 7"/>
          <p:cNvSpPr/>
          <p:nvPr/>
        </p:nvSpPr>
        <p:spPr>
          <a:xfrm>
            <a:off x="169333" y="21431"/>
            <a:ext cx="1701800" cy="1701404"/>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Donut 10"/>
          <p:cNvSpPr/>
          <p:nvPr/>
        </p:nvSpPr>
        <p:spPr>
          <a:xfrm rot="2315675">
            <a:off x="182881"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p:nvPr/>
        </p:nvSpPr>
        <p:spPr>
          <a:xfrm>
            <a:off x="1013885" y="0"/>
            <a:ext cx="81301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Title Placeholder 4"/>
          <p:cNvSpPr>
            <a:spLocks noGrp="1"/>
          </p:cNvSpPr>
          <p:nvPr>
            <p:ph type="title"/>
          </p:nvPr>
        </p:nvSpPr>
        <p:spPr>
          <a:xfrm>
            <a:off x="1435100" y="275035"/>
            <a:ext cx="7499351" cy="1143000"/>
          </a:xfrm>
          <a:prstGeom prst="rect">
            <a:avLst/>
          </a:prstGeom>
        </p:spPr>
        <p:txBody>
          <a:bodyPr anchor="ctr">
            <a:normAutofit/>
          </a:bodyPr>
          <a:lstStyle/>
          <a:p>
            <a:r>
              <a:rPr lang="en-US" smtClean="0"/>
              <a:t>Click to edit Master title style</a:t>
            </a:r>
            <a:endParaRPr lang="en-US"/>
          </a:p>
        </p:txBody>
      </p:sp>
      <p:sp>
        <p:nvSpPr>
          <p:cNvPr id="3081" name="Text Placeholder 8"/>
          <p:cNvSpPr>
            <a:spLocks noGrp="1"/>
          </p:cNvSpPr>
          <p:nvPr>
            <p:ph type="body" idx="1"/>
          </p:nvPr>
        </p:nvSpPr>
        <p:spPr bwMode="auto">
          <a:xfrm>
            <a:off x="1435100" y="1447800"/>
            <a:ext cx="749935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lt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ltLang="en-US"/>
          </a:p>
        </p:txBody>
      </p:sp>
      <p:sp>
        <p:nvSpPr>
          <p:cNvPr id="22" name="Slide Number Placeholder 21"/>
          <p:cNvSpPr>
            <a:spLocks noGrp="1"/>
          </p:cNvSpPr>
          <p:nvPr>
            <p:ph type="sldNum" sz="quarter" idx="4"/>
          </p:nvPr>
        </p:nvSpPr>
        <p:spPr>
          <a:xfrm>
            <a:off x="8612717"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a:defRPr/>
            </a:pPr>
            <a:fld id="{922A6501-522C-4817-ABA5-1A24A3ACA138}" type="slidenum">
              <a:rPr lang="en-US" altLang="en-US"/>
              <a:pPr>
                <a:defRPr/>
              </a:pPr>
              <a:t>‹#›</a:t>
            </a:fld>
            <a:endParaRPr lang="en-US" altLang="en-US"/>
          </a:p>
        </p:txBody>
      </p:sp>
      <p:sp>
        <p:nvSpPr>
          <p:cNvPr id="15" name="Rectangle 14"/>
          <p:cNvSpPr/>
          <p:nvPr/>
        </p:nvSpPr>
        <p:spPr bwMode="invGray">
          <a:xfrm>
            <a:off x="1016001" y="0"/>
            <a:ext cx="719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32" r:id="rId1"/>
    <p:sldLayoutId id="2147483727" r:id="rId2"/>
    <p:sldLayoutId id="2147483733" r:id="rId3"/>
    <p:sldLayoutId id="2147483728" r:id="rId4"/>
    <p:sldLayoutId id="2147483734" r:id="rId5"/>
    <p:sldLayoutId id="2147483729" r:id="rId6"/>
    <p:sldLayoutId id="2147483735" r:id="rId7"/>
    <p:sldLayoutId id="2147483736" r:id="rId8"/>
    <p:sldLayoutId id="2147483737" r:id="rId9"/>
    <p:sldLayoutId id="2147483730" r:id="rId10"/>
    <p:sldLayoutId id="2147483731"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86367" y="1314450"/>
            <a:ext cx="7624233" cy="1790700"/>
          </a:xfrm>
        </p:spPr>
        <p:txBody>
          <a:bodyPr/>
          <a:lstStyle/>
          <a:p>
            <a:pPr fontAlgn="auto">
              <a:spcAft>
                <a:spcPts val="0"/>
              </a:spcAft>
              <a:defRPr/>
            </a:pPr>
            <a:r>
              <a:rPr lang="en-US" sz="3200" b="1" dirty="0" smtClean="0">
                <a:solidFill>
                  <a:schemeClr val="tx2">
                    <a:satMod val="130000"/>
                  </a:schemeClr>
                </a:solidFill>
              </a:rPr>
              <a:t>Public Finance Seminar</a:t>
            </a:r>
            <a:br>
              <a:rPr lang="en-US" sz="3200" b="1" dirty="0" smtClean="0">
                <a:solidFill>
                  <a:schemeClr val="tx2">
                    <a:satMod val="130000"/>
                  </a:schemeClr>
                </a:solidFill>
              </a:rPr>
            </a:br>
            <a:r>
              <a:rPr lang="en-US" sz="3200" b="1" smtClean="0">
                <a:solidFill>
                  <a:schemeClr val="tx2">
                    <a:satMod val="130000"/>
                  </a:schemeClr>
                </a:solidFill>
              </a:rPr>
              <a:t>Spring 2019, </a:t>
            </a:r>
            <a:r>
              <a:rPr lang="en-US" sz="3200" b="1" dirty="0" smtClean="0">
                <a:solidFill>
                  <a:schemeClr val="tx2">
                    <a:satMod val="130000"/>
                  </a:schemeClr>
                </a:solidFill>
              </a:rPr>
              <a:t>Professor Yinger</a:t>
            </a:r>
          </a:p>
        </p:txBody>
      </p:sp>
      <p:sp>
        <p:nvSpPr>
          <p:cNvPr id="10243" name="Rectangle 3"/>
          <p:cNvSpPr>
            <a:spLocks noGrp="1" noChangeArrowheads="1"/>
          </p:cNvSpPr>
          <p:nvPr>
            <p:ph type="subTitle" idx="1"/>
          </p:nvPr>
        </p:nvSpPr>
        <p:spPr>
          <a:xfrm>
            <a:off x="2032000" y="4000500"/>
            <a:ext cx="6553200" cy="1809750"/>
          </a:xfrm>
        </p:spPr>
        <p:txBody>
          <a:bodyPr/>
          <a:lstStyle/>
          <a:p>
            <a:pPr marL="26988"/>
            <a:r>
              <a:rPr lang="en-US" sz="3600" b="1" dirty="0" smtClean="0">
                <a:solidFill>
                  <a:schemeClr val="accent1"/>
                </a:solidFill>
              </a:rPr>
              <a:t>Tax Competition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086350"/>
          </a:xfrm>
        </p:spPr>
        <p:txBody>
          <a:bodyPr>
            <a:normAutofit/>
          </a:bodyPr>
          <a:lstStyle/>
          <a:p>
            <a:pPr marL="365760" indent="-283464" algn="ctr" fontAlgn="auto">
              <a:spcAft>
                <a:spcPts val="0"/>
              </a:spcAft>
              <a:buFont typeface="Wingdings" pitchFamily="2" charset="2"/>
              <a:buNone/>
              <a:defRPr/>
            </a:pPr>
            <a:r>
              <a:rPr lang="en-US" b="1" dirty="0" err="1" smtClean="0">
                <a:solidFill>
                  <a:schemeClr val="accent1"/>
                </a:solidFill>
              </a:rPr>
              <a:t>Rork’s</a:t>
            </a:r>
            <a:r>
              <a:rPr lang="en-US" b="1" dirty="0" smtClean="0">
                <a:solidFill>
                  <a:schemeClr val="accent1"/>
                </a:solidFill>
              </a:rPr>
              <a:t> Data, 2</a:t>
            </a:r>
          </a:p>
          <a:p>
            <a:pPr marL="82550" indent="0">
              <a:lnSpc>
                <a:spcPct val="50000"/>
              </a:lnSpc>
              <a:buNone/>
            </a:pPr>
            <a:endParaRPr lang="en-US" dirty="0" smtClean="0"/>
          </a:p>
          <a:p>
            <a:r>
              <a:rPr lang="en-US" dirty="0" smtClean="0"/>
              <a:t>The </a:t>
            </a:r>
            <a:r>
              <a:rPr lang="en-US" i="1" dirty="0">
                <a:latin typeface="Times New Roman" pitchFamily="18" charset="0"/>
                <a:cs typeface="Times New Roman" pitchFamily="18" charset="0"/>
              </a:rPr>
              <a:t>T</a:t>
            </a:r>
            <a:r>
              <a:rPr lang="en-US" dirty="0"/>
              <a:t> variables are</a:t>
            </a:r>
          </a:p>
          <a:p>
            <a:pPr marL="82550" indent="0">
              <a:buNone/>
            </a:pPr>
            <a:r>
              <a:rPr lang="en-US" dirty="0"/>
              <a:t> </a:t>
            </a:r>
          </a:p>
          <a:p>
            <a:pPr lvl="1"/>
            <a:r>
              <a:rPr lang="en-US" dirty="0" smtClean="0"/>
              <a:t>Statutory rates</a:t>
            </a:r>
          </a:p>
          <a:p>
            <a:pPr lvl="2"/>
            <a:r>
              <a:rPr lang="en-US" dirty="0" smtClean="0"/>
              <a:t>For </a:t>
            </a:r>
            <a:r>
              <a:rPr lang="en-US" dirty="0"/>
              <a:t>sales tax, gasoline, cigarettes taxes</a:t>
            </a:r>
          </a:p>
          <a:p>
            <a:pPr marL="82550" indent="0">
              <a:buNone/>
            </a:pPr>
            <a:endParaRPr lang="en-US" dirty="0"/>
          </a:p>
          <a:p>
            <a:pPr lvl="1"/>
            <a:r>
              <a:rPr lang="en-US" dirty="0" smtClean="0"/>
              <a:t>Average </a:t>
            </a:r>
            <a:r>
              <a:rPr lang="en-US" dirty="0"/>
              <a:t>tax rates (revenue over </a:t>
            </a:r>
            <a:r>
              <a:rPr lang="en-US" dirty="0" smtClean="0"/>
              <a:t>base)</a:t>
            </a:r>
          </a:p>
          <a:p>
            <a:pPr lvl="2"/>
            <a:r>
              <a:rPr lang="en-US" dirty="0" smtClean="0"/>
              <a:t>For </a:t>
            </a:r>
            <a:r>
              <a:rPr lang="en-US" dirty="0"/>
              <a:t>income and corporate income taxes </a:t>
            </a:r>
          </a:p>
          <a:p>
            <a:pPr marL="365760" indent="-283464" fontAlgn="auto">
              <a:spcAft>
                <a:spcPts val="0"/>
              </a:spcAft>
              <a:buFont typeface="Wingdings 2"/>
              <a:buChar char=""/>
              <a:defRPr/>
            </a:pPr>
            <a:endParaRPr lang="en-US" dirty="0" smtClean="0"/>
          </a:p>
        </p:txBody>
      </p:sp>
    </p:spTree>
    <p:extLst>
      <p:ext uri="{BB962C8B-B14F-4D97-AF65-F5344CB8AC3E}">
        <p14:creationId xmlns:p14="http://schemas.microsoft.com/office/powerpoint/2010/main" val="1339413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086350"/>
          </a:xfrm>
        </p:spPr>
        <p:txBody>
          <a:bodyPr>
            <a:normAutofit/>
          </a:bodyPr>
          <a:lstStyle/>
          <a:p>
            <a:pPr marL="365760" indent="-283464" algn="ctr" fontAlgn="auto">
              <a:spcAft>
                <a:spcPts val="0"/>
              </a:spcAft>
              <a:buFont typeface="Wingdings" pitchFamily="2" charset="2"/>
              <a:buNone/>
              <a:defRPr/>
            </a:pPr>
            <a:r>
              <a:rPr lang="en-US" b="1" dirty="0" err="1" smtClean="0">
                <a:solidFill>
                  <a:schemeClr val="accent1"/>
                </a:solidFill>
              </a:rPr>
              <a:t>Rork’s</a:t>
            </a:r>
            <a:r>
              <a:rPr lang="en-US" b="1" dirty="0" smtClean="0">
                <a:solidFill>
                  <a:schemeClr val="accent1"/>
                </a:solidFill>
              </a:rPr>
              <a:t> Results</a:t>
            </a:r>
          </a:p>
          <a:p>
            <a:pPr marL="365760" indent="-283464" fontAlgn="auto">
              <a:lnSpc>
                <a:spcPct val="50000"/>
              </a:lnSpc>
              <a:spcAft>
                <a:spcPts val="0"/>
              </a:spcAft>
              <a:buFont typeface="Wingdings 2"/>
              <a:buChar char=""/>
              <a:defRPr/>
            </a:pPr>
            <a:endParaRPr lang="en-US" dirty="0" smtClean="0"/>
          </a:p>
          <a:p>
            <a:pPr marL="365760" indent="-283464" fontAlgn="auto">
              <a:spcAft>
                <a:spcPts val="0"/>
              </a:spcAft>
              <a:buFont typeface="Wingdings 2"/>
              <a:buChar char=""/>
              <a:defRPr/>
            </a:pPr>
            <a:r>
              <a:rPr lang="en-US" altLang="zh-CN" dirty="0">
                <a:latin typeface="Times New Roman" pitchFamily="18" charset="0"/>
                <a:ea typeface="SimSun" pitchFamily="2" charset="-122"/>
                <a:cs typeface="Times New Roman" pitchFamily="18" charset="0"/>
              </a:rPr>
              <a:t>The results are as follows, with everything statistically significant except the first result for the income tax:</a:t>
            </a:r>
            <a:br>
              <a:rPr lang="en-US" altLang="zh-CN" dirty="0">
                <a:latin typeface="Times New Roman" pitchFamily="18" charset="0"/>
                <a:ea typeface="SimSun" pitchFamily="2" charset="-122"/>
                <a:cs typeface="Times New Roman" pitchFamily="18" charset="0"/>
              </a:rPr>
            </a:br>
            <a:endParaRPr lang="en-US" dirty="0" smtClean="0"/>
          </a:p>
          <a:p>
            <a:pPr marL="365760" indent="-283464" fontAlgn="auto">
              <a:spcAft>
                <a:spcPts val="0"/>
              </a:spcAft>
              <a:buFont typeface="Wingdings 2"/>
              <a:buChar char=""/>
              <a:defRPr/>
            </a:pP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491142730"/>
              </p:ext>
            </p:extLst>
          </p:nvPr>
        </p:nvGraphicFramePr>
        <p:xfrm>
          <a:off x="1048385" y="3657600"/>
          <a:ext cx="8019415" cy="1931670"/>
        </p:xfrm>
        <a:graphic>
          <a:graphicData uri="http://schemas.openxmlformats.org/drawingml/2006/table">
            <a:tbl>
              <a:tblPr firstRow="1" firstCol="1" lastRow="1" lastCol="1" bandRow="1" bandCol="1">
                <a:tableStyleId>{5C22544A-7EE6-4342-B048-85BDC9FD1C3A}</a:tableStyleId>
              </a:tblPr>
              <a:tblGrid>
                <a:gridCol w="2868733">
                  <a:extLst>
                    <a:ext uri="{9D8B030D-6E8A-4147-A177-3AD203B41FA5}">
                      <a16:colId xmlns:a16="http://schemas.microsoft.com/office/drawing/2014/main" val="20000"/>
                    </a:ext>
                  </a:extLst>
                </a:gridCol>
                <a:gridCol w="2477543">
                  <a:extLst>
                    <a:ext uri="{9D8B030D-6E8A-4147-A177-3AD203B41FA5}">
                      <a16:colId xmlns:a16="http://schemas.microsoft.com/office/drawing/2014/main" val="20001"/>
                    </a:ext>
                  </a:extLst>
                </a:gridCol>
                <a:gridCol w="2673139">
                  <a:extLst>
                    <a:ext uri="{9D8B030D-6E8A-4147-A177-3AD203B41FA5}">
                      <a16:colId xmlns:a16="http://schemas.microsoft.com/office/drawing/2014/main" val="20002"/>
                    </a:ext>
                  </a:extLst>
                </a:gridCol>
              </a:tblGrid>
              <a:tr h="552450">
                <a:tc>
                  <a:txBody>
                    <a:bodyPr/>
                    <a:lstStyle/>
                    <a:p>
                      <a:pPr marL="0" marR="0">
                        <a:spcBef>
                          <a:spcPts val="0"/>
                        </a:spcBef>
                        <a:spcAft>
                          <a:spcPts val="0"/>
                        </a:spcAft>
                      </a:pPr>
                      <a:r>
                        <a:rPr lang="en-US" sz="1500" dirty="0">
                          <a:effectLst/>
                        </a:rPr>
                        <a:t>Tax</a:t>
                      </a:r>
                      <a:endParaRPr lang="en-US" sz="900" dirty="0">
                        <a:effectLst/>
                        <a:latin typeface="Times New Roman"/>
                        <a:ea typeface="SimSun"/>
                      </a:endParaRPr>
                    </a:p>
                  </a:txBody>
                  <a:tcPr marT="0" marB="0"/>
                </a:tc>
                <a:tc>
                  <a:txBody>
                    <a:bodyPr/>
                    <a:lstStyle/>
                    <a:p>
                      <a:pPr marL="0" marR="0">
                        <a:spcBef>
                          <a:spcPts val="0"/>
                        </a:spcBef>
                        <a:spcAft>
                          <a:spcPts val="0"/>
                        </a:spcAft>
                      </a:pPr>
                      <a:r>
                        <a:rPr lang="en-US" sz="1500" dirty="0">
                          <a:effectLst/>
                        </a:rPr>
                        <a:t>Equal Weights</a:t>
                      </a:r>
                      <a:endParaRPr lang="en-US" sz="900" dirty="0">
                        <a:effectLst/>
                        <a:latin typeface="Times New Roman"/>
                        <a:ea typeface="SimSun"/>
                      </a:endParaRPr>
                    </a:p>
                  </a:txBody>
                  <a:tcPr marT="0" marB="0"/>
                </a:tc>
                <a:tc>
                  <a:txBody>
                    <a:bodyPr/>
                    <a:lstStyle/>
                    <a:p>
                      <a:pPr marL="0" marR="0">
                        <a:spcBef>
                          <a:spcPts val="0"/>
                        </a:spcBef>
                        <a:spcAft>
                          <a:spcPts val="0"/>
                        </a:spcAft>
                      </a:pPr>
                      <a:r>
                        <a:rPr lang="en-US" sz="1500">
                          <a:effectLst/>
                        </a:rPr>
                        <a:t>Population-Based Weights</a:t>
                      </a:r>
                      <a:endParaRPr lang="en-US" sz="900">
                        <a:effectLst/>
                        <a:latin typeface="Times New Roman"/>
                        <a:ea typeface="SimSun"/>
                      </a:endParaRPr>
                    </a:p>
                  </a:txBody>
                  <a:tcPr marT="0" marB="0"/>
                </a:tc>
                <a:extLst>
                  <a:ext uri="{0D108BD9-81ED-4DB2-BD59-A6C34878D82A}">
                    <a16:rowId xmlns:a16="http://schemas.microsoft.com/office/drawing/2014/main" val="10000"/>
                  </a:ext>
                </a:extLst>
              </a:tr>
              <a:tr h="276225">
                <a:tc>
                  <a:txBody>
                    <a:bodyPr/>
                    <a:lstStyle/>
                    <a:p>
                      <a:pPr marL="0" marR="0">
                        <a:spcBef>
                          <a:spcPts val="0"/>
                        </a:spcBef>
                        <a:spcAft>
                          <a:spcPts val="0"/>
                        </a:spcAft>
                      </a:pPr>
                      <a:r>
                        <a:rPr lang="en-US" sz="1500" dirty="0">
                          <a:effectLst/>
                        </a:rPr>
                        <a:t>Cigarettes</a:t>
                      </a:r>
                      <a:endParaRPr lang="en-US" sz="900" dirty="0">
                        <a:effectLst/>
                        <a:latin typeface="Times New Roman"/>
                        <a:ea typeface="SimSun"/>
                      </a:endParaRPr>
                    </a:p>
                  </a:txBody>
                  <a:tcPr marT="0" marB="0"/>
                </a:tc>
                <a:tc>
                  <a:txBody>
                    <a:bodyPr/>
                    <a:lstStyle/>
                    <a:p>
                      <a:pPr marL="0" marR="0" algn="ctr">
                        <a:spcBef>
                          <a:spcPts val="0"/>
                        </a:spcBef>
                        <a:spcAft>
                          <a:spcPts val="0"/>
                        </a:spcAft>
                      </a:pPr>
                      <a:r>
                        <a:rPr lang="en-US" sz="1500" dirty="0">
                          <a:effectLst/>
                        </a:rPr>
                        <a:t>0.636</a:t>
                      </a:r>
                      <a:endParaRPr lang="en-US" sz="900" dirty="0">
                        <a:effectLst/>
                        <a:latin typeface="Times New Roman"/>
                        <a:ea typeface="SimSun"/>
                      </a:endParaRPr>
                    </a:p>
                  </a:txBody>
                  <a:tcPr marT="0" marB="0"/>
                </a:tc>
                <a:tc>
                  <a:txBody>
                    <a:bodyPr/>
                    <a:lstStyle/>
                    <a:p>
                      <a:pPr marL="0" marR="0" algn="ctr">
                        <a:spcBef>
                          <a:spcPts val="0"/>
                        </a:spcBef>
                        <a:spcAft>
                          <a:spcPts val="0"/>
                        </a:spcAft>
                      </a:pPr>
                      <a:r>
                        <a:rPr lang="en-US" sz="1500">
                          <a:effectLst/>
                        </a:rPr>
                        <a:t>0.416</a:t>
                      </a:r>
                      <a:endParaRPr lang="en-US" sz="900">
                        <a:effectLst/>
                        <a:latin typeface="Times New Roman"/>
                        <a:ea typeface="SimSun"/>
                      </a:endParaRPr>
                    </a:p>
                  </a:txBody>
                  <a:tcPr marT="0" marB="0"/>
                </a:tc>
                <a:extLst>
                  <a:ext uri="{0D108BD9-81ED-4DB2-BD59-A6C34878D82A}">
                    <a16:rowId xmlns:a16="http://schemas.microsoft.com/office/drawing/2014/main" val="10001"/>
                  </a:ext>
                </a:extLst>
              </a:tr>
              <a:tr h="276225">
                <a:tc>
                  <a:txBody>
                    <a:bodyPr/>
                    <a:lstStyle/>
                    <a:p>
                      <a:pPr marL="0" marR="0">
                        <a:spcBef>
                          <a:spcPts val="0"/>
                        </a:spcBef>
                        <a:spcAft>
                          <a:spcPts val="0"/>
                        </a:spcAft>
                      </a:pPr>
                      <a:r>
                        <a:rPr lang="en-US" sz="1500" dirty="0">
                          <a:effectLst/>
                        </a:rPr>
                        <a:t>Gasoline</a:t>
                      </a:r>
                      <a:endParaRPr lang="en-US" sz="900" dirty="0">
                        <a:effectLst/>
                        <a:latin typeface="Times New Roman"/>
                        <a:ea typeface="SimSun"/>
                      </a:endParaRPr>
                    </a:p>
                  </a:txBody>
                  <a:tcPr marT="0" marB="0"/>
                </a:tc>
                <a:tc>
                  <a:txBody>
                    <a:bodyPr/>
                    <a:lstStyle/>
                    <a:p>
                      <a:pPr marL="0" marR="0" algn="ctr">
                        <a:spcBef>
                          <a:spcPts val="0"/>
                        </a:spcBef>
                        <a:spcAft>
                          <a:spcPts val="0"/>
                        </a:spcAft>
                      </a:pPr>
                      <a:r>
                        <a:rPr lang="en-US" sz="1500" dirty="0">
                          <a:effectLst/>
                        </a:rPr>
                        <a:t>0.600</a:t>
                      </a:r>
                      <a:endParaRPr lang="en-US" sz="900" dirty="0">
                        <a:effectLst/>
                        <a:latin typeface="Times New Roman"/>
                        <a:ea typeface="SimSun"/>
                      </a:endParaRPr>
                    </a:p>
                  </a:txBody>
                  <a:tcPr marT="0" marB="0"/>
                </a:tc>
                <a:tc>
                  <a:txBody>
                    <a:bodyPr/>
                    <a:lstStyle/>
                    <a:p>
                      <a:pPr marL="0" marR="0" algn="ctr">
                        <a:spcBef>
                          <a:spcPts val="0"/>
                        </a:spcBef>
                        <a:spcAft>
                          <a:spcPts val="0"/>
                        </a:spcAft>
                      </a:pPr>
                      <a:r>
                        <a:rPr lang="en-US" sz="1500">
                          <a:effectLst/>
                        </a:rPr>
                        <a:t>0.463</a:t>
                      </a:r>
                      <a:endParaRPr lang="en-US" sz="900">
                        <a:effectLst/>
                        <a:latin typeface="Times New Roman"/>
                        <a:ea typeface="SimSun"/>
                      </a:endParaRPr>
                    </a:p>
                  </a:txBody>
                  <a:tcPr marT="0" marB="0"/>
                </a:tc>
                <a:extLst>
                  <a:ext uri="{0D108BD9-81ED-4DB2-BD59-A6C34878D82A}">
                    <a16:rowId xmlns:a16="http://schemas.microsoft.com/office/drawing/2014/main" val="10002"/>
                  </a:ext>
                </a:extLst>
              </a:tr>
              <a:tr h="276225">
                <a:tc>
                  <a:txBody>
                    <a:bodyPr/>
                    <a:lstStyle/>
                    <a:p>
                      <a:pPr marL="0" marR="0">
                        <a:spcBef>
                          <a:spcPts val="0"/>
                        </a:spcBef>
                        <a:spcAft>
                          <a:spcPts val="0"/>
                        </a:spcAft>
                      </a:pPr>
                      <a:r>
                        <a:rPr lang="en-US" sz="1500" dirty="0">
                          <a:effectLst/>
                        </a:rPr>
                        <a:t>Income</a:t>
                      </a:r>
                      <a:endParaRPr lang="en-US" sz="900" dirty="0">
                        <a:effectLst/>
                        <a:latin typeface="Times New Roman"/>
                        <a:ea typeface="SimSun"/>
                      </a:endParaRPr>
                    </a:p>
                  </a:txBody>
                  <a:tcPr marT="0" marB="0"/>
                </a:tc>
                <a:tc>
                  <a:txBody>
                    <a:bodyPr/>
                    <a:lstStyle/>
                    <a:p>
                      <a:pPr marL="0" marR="0" algn="ctr">
                        <a:spcBef>
                          <a:spcPts val="0"/>
                        </a:spcBef>
                        <a:spcAft>
                          <a:spcPts val="0"/>
                        </a:spcAft>
                      </a:pPr>
                      <a:r>
                        <a:rPr lang="en-US" sz="1500" dirty="0">
                          <a:effectLst/>
                        </a:rPr>
                        <a:t>-0.048</a:t>
                      </a:r>
                      <a:endParaRPr lang="en-US" sz="900" dirty="0">
                        <a:effectLst/>
                        <a:latin typeface="Times New Roman"/>
                        <a:ea typeface="SimSun"/>
                      </a:endParaRPr>
                    </a:p>
                  </a:txBody>
                  <a:tcPr marT="0" marB="0"/>
                </a:tc>
                <a:tc>
                  <a:txBody>
                    <a:bodyPr/>
                    <a:lstStyle/>
                    <a:p>
                      <a:pPr marL="0" marR="0" algn="ctr">
                        <a:spcBef>
                          <a:spcPts val="0"/>
                        </a:spcBef>
                        <a:spcAft>
                          <a:spcPts val="0"/>
                        </a:spcAft>
                      </a:pPr>
                      <a:r>
                        <a:rPr lang="en-US" sz="1500">
                          <a:effectLst/>
                        </a:rPr>
                        <a:t>-0.097</a:t>
                      </a:r>
                      <a:endParaRPr lang="en-US" sz="900">
                        <a:effectLst/>
                        <a:latin typeface="Times New Roman"/>
                        <a:ea typeface="SimSun"/>
                      </a:endParaRPr>
                    </a:p>
                  </a:txBody>
                  <a:tcPr marT="0" marB="0"/>
                </a:tc>
                <a:extLst>
                  <a:ext uri="{0D108BD9-81ED-4DB2-BD59-A6C34878D82A}">
                    <a16:rowId xmlns:a16="http://schemas.microsoft.com/office/drawing/2014/main" val="10003"/>
                  </a:ext>
                </a:extLst>
              </a:tr>
              <a:tr h="276225">
                <a:tc>
                  <a:txBody>
                    <a:bodyPr/>
                    <a:lstStyle/>
                    <a:p>
                      <a:pPr marL="0" marR="0">
                        <a:spcBef>
                          <a:spcPts val="0"/>
                        </a:spcBef>
                        <a:spcAft>
                          <a:spcPts val="0"/>
                        </a:spcAft>
                      </a:pPr>
                      <a:r>
                        <a:rPr lang="en-US" sz="1500" dirty="0">
                          <a:effectLst/>
                        </a:rPr>
                        <a:t>General Sales</a:t>
                      </a:r>
                      <a:endParaRPr lang="en-US" sz="900" dirty="0">
                        <a:effectLst/>
                        <a:latin typeface="Times New Roman"/>
                        <a:ea typeface="SimSun"/>
                      </a:endParaRPr>
                    </a:p>
                  </a:txBody>
                  <a:tcPr marT="0" marB="0"/>
                </a:tc>
                <a:tc>
                  <a:txBody>
                    <a:bodyPr/>
                    <a:lstStyle/>
                    <a:p>
                      <a:pPr marL="0" marR="0" algn="ctr">
                        <a:spcBef>
                          <a:spcPts val="0"/>
                        </a:spcBef>
                        <a:spcAft>
                          <a:spcPts val="0"/>
                        </a:spcAft>
                      </a:pPr>
                      <a:r>
                        <a:rPr lang="en-US" sz="1500" dirty="0">
                          <a:effectLst/>
                        </a:rPr>
                        <a:t>-0.237</a:t>
                      </a:r>
                      <a:endParaRPr lang="en-US" sz="900" dirty="0">
                        <a:effectLst/>
                        <a:latin typeface="Times New Roman"/>
                        <a:ea typeface="SimSun"/>
                      </a:endParaRPr>
                    </a:p>
                  </a:txBody>
                  <a:tcPr marT="0" marB="0"/>
                </a:tc>
                <a:tc>
                  <a:txBody>
                    <a:bodyPr/>
                    <a:lstStyle/>
                    <a:p>
                      <a:pPr marL="0" marR="0" algn="ctr">
                        <a:spcBef>
                          <a:spcPts val="0"/>
                        </a:spcBef>
                        <a:spcAft>
                          <a:spcPts val="0"/>
                        </a:spcAft>
                      </a:pPr>
                      <a:r>
                        <a:rPr lang="en-US" sz="1500">
                          <a:effectLst/>
                        </a:rPr>
                        <a:t>-0.164</a:t>
                      </a:r>
                      <a:endParaRPr lang="en-US" sz="900">
                        <a:effectLst/>
                        <a:latin typeface="Times New Roman"/>
                        <a:ea typeface="SimSun"/>
                      </a:endParaRPr>
                    </a:p>
                  </a:txBody>
                  <a:tcPr marT="0" marB="0"/>
                </a:tc>
                <a:extLst>
                  <a:ext uri="{0D108BD9-81ED-4DB2-BD59-A6C34878D82A}">
                    <a16:rowId xmlns:a16="http://schemas.microsoft.com/office/drawing/2014/main" val="10004"/>
                  </a:ext>
                </a:extLst>
              </a:tr>
              <a:tr h="274320">
                <a:tc>
                  <a:txBody>
                    <a:bodyPr/>
                    <a:lstStyle/>
                    <a:p>
                      <a:pPr marL="0" marR="0">
                        <a:spcBef>
                          <a:spcPts val="0"/>
                        </a:spcBef>
                        <a:spcAft>
                          <a:spcPts val="0"/>
                        </a:spcAft>
                      </a:pPr>
                      <a:r>
                        <a:rPr lang="en-US" sz="1500" dirty="0">
                          <a:effectLst/>
                        </a:rPr>
                        <a:t>Corporate Income</a:t>
                      </a:r>
                      <a:endParaRPr lang="en-US" sz="900" dirty="0">
                        <a:effectLst/>
                        <a:latin typeface="Times New Roman"/>
                        <a:ea typeface="SimSun"/>
                      </a:endParaRPr>
                    </a:p>
                  </a:txBody>
                  <a:tcPr marT="0" marB="0"/>
                </a:tc>
                <a:tc>
                  <a:txBody>
                    <a:bodyPr/>
                    <a:lstStyle/>
                    <a:p>
                      <a:pPr marL="0" marR="0" algn="ctr">
                        <a:spcBef>
                          <a:spcPts val="0"/>
                        </a:spcBef>
                        <a:spcAft>
                          <a:spcPts val="0"/>
                        </a:spcAft>
                      </a:pPr>
                      <a:r>
                        <a:rPr lang="en-US" sz="1500" b="0" dirty="0">
                          <a:solidFill>
                            <a:schemeClr val="tx1"/>
                          </a:solidFill>
                          <a:effectLst/>
                        </a:rPr>
                        <a:t>0.163</a:t>
                      </a:r>
                      <a:endParaRPr lang="en-US" sz="900" b="0" dirty="0">
                        <a:solidFill>
                          <a:schemeClr val="tx1"/>
                        </a:solidFill>
                        <a:effectLst/>
                        <a:latin typeface="Times New Roman"/>
                        <a:ea typeface="SimSun"/>
                      </a:endParaRPr>
                    </a:p>
                  </a:txBody>
                  <a:tcPr marT="0" marB="0">
                    <a:solidFill>
                      <a:schemeClr val="accent6">
                        <a:lumMod val="20000"/>
                        <a:lumOff val="80000"/>
                      </a:schemeClr>
                    </a:solidFill>
                  </a:tcPr>
                </a:tc>
                <a:tc>
                  <a:txBody>
                    <a:bodyPr/>
                    <a:lstStyle/>
                    <a:p>
                      <a:pPr marL="0" marR="0" algn="ctr">
                        <a:spcBef>
                          <a:spcPts val="0"/>
                        </a:spcBef>
                        <a:spcAft>
                          <a:spcPts val="0"/>
                        </a:spcAft>
                      </a:pPr>
                      <a:r>
                        <a:rPr lang="en-US" sz="1500" dirty="0">
                          <a:effectLst/>
                        </a:rPr>
                        <a:t>0.165</a:t>
                      </a:r>
                      <a:endParaRPr lang="en-US" sz="900" dirty="0">
                        <a:effectLst/>
                        <a:latin typeface="Times New Roman"/>
                        <a:ea typeface="SimSun"/>
                      </a:endParaRPr>
                    </a:p>
                  </a:txBody>
                  <a:tcPr marT="0" marB="0"/>
                </a:tc>
                <a:extLst>
                  <a:ext uri="{0D108BD9-81ED-4DB2-BD59-A6C34878D82A}">
                    <a16:rowId xmlns:a16="http://schemas.microsoft.com/office/drawing/2014/main" val="10005"/>
                  </a:ext>
                </a:extLst>
              </a:tr>
            </a:tbl>
          </a:graphicData>
        </a:graphic>
      </p:graphicFrame>
      <p:sp>
        <p:nvSpPr>
          <p:cNvPr id="3" name="Rectangle 1"/>
          <p:cNvSpPr>
            <a:spLocks noChangeArrowheads="1"/>
          </p:cNvSpPr>
          <p:nvPr/>
        </p:nvSpPr>
        <p:spPr bwMode="auto">
          <a:xfrm>
            <a:off x="1435101" y="2850117"/>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r>
            <a:b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br>
            <a:endParaRPr kumimoji="0" lang="en-US" altLang="zh-CN"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12576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695950"/>
          </a:xfrm>
        </p:spPr>
        <p:txBody>
          <a:bodyPr>
            <a:normAutofit fontScale="70000" lnSpcReduction="20000"/>
          </a:bodyPr>
          <a:lstStyle/>
          <a:p>
            <a:pPr marL="365760" indent="-283464" algn="ctr" fontAlgn="auto">
              <a:spcAft>
                <a:spcPts val="0"/>
              </a:spcAft>
              <a:buFont typeface="Wingdings" pitchFamily="2" charset="2"/>
              <a:buNone/>
              <a:defRPr/>
            </a:pPr>
            <a:r>
              <a:rPr lang="en-US" sz="4500" b="1" dirty="0" smtClean="0">
                <a:solidFill>
                  <a:schemeClr val="accent1"/>
                </a:solidFill>
              </a:rPr>
              <a:t>Interpretation</a:t>
            </a:r>
            <a:endParaRPr lang="en-US" sz="4500" b="1" dirty="0">
              <a:solidFill>
                <a:schemeClr val="accent1"/>
              </a:solidFill>
            </a:endParaRPr>
          </a:p>
          <a:p>
            <a:pPr marL="82550" indent="0">
              <a:buNone/>
            </a:pPr>
            <a:r>
              <a:rPr lang="en-US" dirty="0"/>
              <a:t> </a:t>
            </a:r>
          </a:p>
          <a:p>
            <a:r>
              <a:rPr lang="en-US" dirty="0"/>
              <a:t>A positive sign indicates that a higher tax in neighboring jurisdictions leads to a higher tax in state </a:t>
            </a:r>
            <a:r>
              <a:rPr lang="en-US" i="1" dirty="0">
                <a:latin typeface="Times New Roman" pitchFamily="18" charset="0"/>
                <a:cs typeface="Times New Roman" pitchFamily="18" charset="0"/>
              </a:rPr>
              <a:t>i</a:t>
            </a:r>
            <a:r>
              <a:rPr lang="en-US" dirty="0"/>
              <a:t>.   </a:t>
            </a:r>
            <a:endParaRPr lang="en-US" dirty="0" smtClean="0"/>
          </a:p>
          <a:p>
            <a:endParaRPr lang="en-US" dirty="0"/>
          </a:p>
          <a:p>
            <a:r>
              <a:rPr lang="en-US" dirty="0" smtClean="0"/>
              <a:t>A negative </a:t>
            </a:r>
            <a:r>
              <a:rPr lang="en-US" dirty="0"/>
              <a:t>sign means that a tax rate declines when neighbors’ tax rates go up.</a:t>
            </a:r>
          </a:p>
          <a:p>
            <a:endParaRPr lang="en-US" dirty="0"/>
          </a:p>
          <a:p>
            <a:r>
              <a:rPr lang="en-US" dirty="0" err="1"/>
              <a:t>Rork</a:t>
            </a:r>
            <a:r>
              <a:rPr lang="en-US" dirty="0"/>
              <a:t> interprets </a:t>
            </a:r>
            <a:r>
              <a:rPr lang="en-US" dirty="0" smtClean="0"/>
              <a:t>these results, </a:t>
            </a:r>
            <a:r>
              <a:rPr lang="en-US" dirty="0"/>
              <a:t>reasonably, as </a:t>
            </a:r>
            <a:r>
              <a:rPr lang="en-US" dirty="0" smtClean="0"/>
              <a:t>indications </a:t>
            </a:r>
            <a:r>
              <a:rPr lang="en-US" dirty="0"/>
              <a:t>of the responsiveness of the tax base.</a:t>
            </a:r>
          </a:p>
          <a:p>
            <a:pPr marL="82550" indent="0">
              <a:buNone/>
            </a:pPr>
            <a:endParaRPr lang="en-US" dirty="0"/>
          </a:p>
          <a:p>
            <a:pPr lvl="1"/>
            <a:r>
              <a:rPr lang="en-US" dirty="0" smtClean="0"/>
              <a:t>A positive sign, as </a:t>
            </a:r>
            <a:r>
              <a:rPr lang="en-US" dirty="0"/>
              <a:t>in the case of cigarettes, gasoline, and corporate income, </a:t>
            </a:r>
            <a:r>
              <a:rPr lang="en-US" dirty="0" smtClean="0"/>
              <a:t>indicates that a </a:t>
            </a:r>
            <a:r>
              <a:rPr lang="en-US" dirty="0"/>
              <a:t>state can only afford to have a high rate if its neighbors do, too.</a:t>
            </a:r>
          </a:p>
          <a:p>
            <a:pPr marL="82550" indent="0">
              <a:buNone/>
            </a:pPr>
            <a:r>
              <a:rPr lang="en-US" dirty="0"/>
              <a:t> </a:t>
            </a:r>
          </a:p>
          <a:p>
            <a:pPr lvl="1"/>
            <a:r>
              <a:rPr lang="en-US" dirty="0"/>
              <a:t>If the tax base is not </a:t>
            </a:r>
            <a:r>
              <a:rPr lang="en-US" dirty="0" smtClean="0"/>
              <a:t>responsive (negative sign),  </a:t>
            </a:r>
            <a:r>
              <a:rPr lang="en-US" dirty="0"/>
              <a:t>as in the case of income and general sales taxes, a state can afford to behave differently than its neighbors.</a:t>
            </a:r>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smtClean="0"/>
          </a:p>
        </p:txBody>
      </p:sp>
    </p:spTree>
    <p:extLst>
      <p:ext uri="{BB962C8B-B14F-4D97-AF65-F5344CB8AC3E}">
        <p14:creationId xmlns:p14="http://schemas.microsoft.com/office/powerpoint/2010/main" val="3876823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33451"/>
            <a:ext cx="8229600" cy="5772149"/>
          </a:xfrm>
        </p:spPr>
        <p:txBody>
          <a:bodyPr>
            <a:normAutofit fontScale="70000" lnSpcReduction="20000"/>
          </a:bodyPr>
          <a:lstStyle/>
          <a:p>
            <a:pPr marL="365760" indent="-283464" algn="ctr" fontAlgn="auto">
              <a:spcAft>
                <a:spcPts val="0"/>
              </a:spcAft>
              <a:buNone/>
              <a:defRPr/>
            </a:pPr>
            <a:r>
              <a:rPr lang="en-US" sz="4500" b="1" dirty="0" smtClean="0">
                <a:solidFill>
                  <a:schemeClr val="accent1"/>
                </a:solidFill>
              </a:rPr>
              <a:t>Interpretation, 2</a:t>
            </a:r>
            <a:endParaRPr lang="en-US" sz="4500" b="1" dirty="0">
              <a:solidFill>
                <a:schemeClr val="accent1"/>
              </a:solidFill>
            </a:endParaRPr>
          </a:p>
          <a:p>
            <a:pPr marL="365760" indent="-283464" fontAlgn="auto">
              <a:lnSpc>
                <a:spcPct val="50000"/>
              </a:lnSpc>
              <a:spcAft>
                <a:spcPts val="0"/>
              </a:spcAft>
              <a:buFont typeface="Wingdings 2"/>
              <a:buChar char=""/>
              <a:defRPr/>
            </a:pPr>
            <a:endParaRPr lang="en-US" dirty="0" smtClean="0"/>
          </a:p>
          <a:p>
            <a:r>
              <a:rPr lang="en-US" dirty="0" smtClean="0"/>
              <a:t>More on a negative sign:</a:t>
            </a:r>
          </a:p>
          <a:p>
            <a:pPr>
              <a:lnSpc>
                <a:spcPct val="70000"/>
              </a:lnSpc>
              <a:spcBef>
                <a:spcPts val="0"/>
              </a:spcBef>
            </a:pPr>
            <a:endParaRPr lang="en-US" dirty="0"/>
          </a:p>
          <a:p>
            <a:pPr lvl="1"/>
            <a:r>
              <a:rPr lang="en-US" dirty="0" smtClean="0"/>
              <a:t>If </a:t>
            </a:r>
            <a:r>
              <a:rPr lang="en-US" dirty="0"/>
              <a:t>a neighboring state lowers its tax, there will be some loss of revenue in a state, and the state will try to offset that loss by raising its own rate, knowing that the added loss in base will be minimal.</a:t>
            </a:r>
          </a:p>
          <a:p>
            <a:pPr marL="82550" indent="0">
              <a:lnSpc>
                <a:spcPct val="70000"/>
              </a:lnSpc>
              <a:spcBef>
                <a:spcPts val="0"/>
              </a:spcBef>
              <a:buNone/>
            </a:pPr>
            <a:r>
              <a:rPr lang="en-US" dirty="0"/>
              <a:t> </a:t>
            </a:r>
          </a:p>
          <a:p>
            <a:pPr lvl="1"/>
            <a:r>
              <a:rPr lang="en-US" dirty="0"/>
              <a:t>If a neighboring state raises its tax, there will be some shift in base toward a state, and the state will maximize revenue by lowering its tax to make that shift as large as possible</a:t>
            </a:r>
            <a:r>
              <a:rPr lang="en-US" dirty="0" smtClean="0"/>
              <a:t>.</a:t>
            </a:r>
          </a:p>
          <a:p>
            <a:pPr>
              <a:lnSpc>
                <a:spcPct val="70000"/>
              </a:lnSpc>
              <a:spcBef>
                <a:spcPts val="0"/>
              </a:spcBef>
            </a:pPr>
            <a:endParaRPr lang="en-US" dirty="0"/>
          </a:p>
          <a:p>
            <a:pPr lvl="1"/>
            <a:r>
              <a:rPr lang="en-US" dirty="0" smtClean="0"/>
              <a:t>This </a:t>
            </a:r>
            <a:r>
              <a:rPr lang="en-US" dirty="0"/>
              <a:t>seems a bit odd.  Perhaps he should have looked for asymmetric responses</a:t>
            </a:r>
            <a:r>
              <a:rPr lang="en-US" dirty="0" smtClean="0"/>
              <a:t>.</a:t>
            </a:r>
            <a:endParaRPr lang="en-US" dirty="0"/>
          </a:p>
          <a:p>
            <a:pPr marL="82550" indent="0">
              <a:buNone/>
            </a:pPr>
            <a:r>
              <a:rPr lang="en-US" dirty="0"/>
              <a:t> </a:t>
            </a:r>
          </a:p>
          <a:p>
            <a:r>
              <a:rPr lang="en-US" dirty="0" err="1" smtClean="0"/>
              <a:t>Rork</a:t>
            </a:r>
            <a:r>
              <a:rPr lang="en-US" dirty="0" smtClean="0"/>
              <a:t> argues </a:t>
            </a:r>
            <a:r>
              <a:rPr lang="en-US" dirty="0"/>
              <a:t>that states would do well to switch to unresponsive income and sales taxes and away from responsive excise and corporate taxes.</a:t>
            </a:r>
          </a:p>
          <a:p>
            <a:pPr marL="82550" indent="0">
              <a:lnSpc>
                <a:spcPct val="70000"/>
              </a:lnSpc>
              <a:spcBef>
                <a:spcPts val="0"/>
              </a:spcBef>
              <a:buNone/>
            </a:pPr>
            <a:endParaRPr lang="en-US" dirty="0"/>
          </a:p>
          <a:p>
            <a:pPr lvl="1"/>
            <a:r>
              <a:rPr lang="en-US" dirty="0"/>
              <a:t>But responsiveness is only one criterion</a:t>
            </a:r>
            <a:r>
              <a:rPr lang="en-US" dirty="0" smtClean="0"/>
              <a:t>!</a:t>
            </a:r>
          </a:p>
        </p:txBody>
      </p:sp>
    </p:spTree>
    <p:extLst>
      <p:ext uri="{BB962C8B-B14F-4D97-AF65-F5344CB8AC3E}">
        <p14:creationId xmlns:p14="http://schemas.microsoft.com/office/powerpoint/2010/main" val="2482644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086350"/>
          </a:xfrm>
        </p:spPr>
        <p:txBody>
          <a:bodyPr>
            <a:normAutofit fontScale="85000" lnSpcReduction="20000"/>
          </a:bodyPr>
          <a:lstStyle/>
          <a:p>
            <a:pPr marL="365760" indent="-283464" algn="ctr" fontAlgn="auto">
              <a:spcAft>
                <a:spcPts val="0"/>
              </a:spcAft>
              <a:buFont typeface="Wingdings" pitchFamily="2" charset="2"/>
              <a:buNone/>
              <a:defRPr/>
            </a:pPr>
            <a:r>
              <a:rPr lang="en-US" sz="3300" b="1" dirty="0" err="1" smtClean="0">
                <a:solidFill>
                  <a:schemeClr val="accent1"/>
                </a:solidFill>
              </a:rPr>
              <a:t>Tosun</a:t>
            </a:r>
            <a:r>
              <a:rPr lang="en-US" sz="3300" b="1" dirty="0" smtClean="0">
                <a:solidFill>
                  <a:schemeClr val="accent1"/>
                </a:solidFill>
              </a:rPr>
              <a:t> </a:t>
            </a:r>
            <a:r>
              <a:rPr lang="en-US" sz="3300" b="1" dirty="0">
                <a:solidFill>
                  <a:schemeClr val="accent1"/>
                </a:solidFill>
              </a:rPr>
              <a:t>and </a:t>
            </a:r>
            <a:r>
              <a:rPr lang="en-US" sz="3300" b="1" dirty="0" smtClean="0">
                <a:solidFill>
                  <a:schemeClr val="accent1"/>
                </a:solidFill>
              </a:rPr>
              <a:t>Skidmore, </a:t>
            </a:r>
            <a:r>
              <a:rPr lang="en-US" sz="3300" b="1" i="1" dirty="0" smtClean="0">
                <a:solidFill>
                  <a:schemeClr val="accent1"/>
                </a:solidFill>
              </a:rPr>
              <a:t>NTJ</a:t>
            </a:r>
            <a:r>
              <a:rPr lang="en-US" sz="3300" b="1" dirty="0" smtClean="0">
                <a:solidFill>
                  <a:schemeClr val="accent1"/>
                </a:solidFill>
              </a:rPr>
              <a:t> 2004</a:t>
            </a:r>
            <a:endParaRPr lang="en-US" sz="3300" b="1" dirty="0">
              <a:solidFill>
                <a:schemeClr val="accent1"/>
              </a:solidFill>
            </a:endParaRPr>
          </a:p>
          <a:p>
            <a:endParaRPr lang="en-US" dirty="0"/>
          </a:p>
          <a:p>
            <a:r>
              <a:rPr lang="en-US" dirty="0"/>
              <a:t>This study looks at the impact of lottery competition on lottery revenue.  </a:t>
            </a:r>
            <a:endParaRPr lang="en-US" dirty="0" smtClean="0"/>
          </a:p>
          <a:p>
            <a:endParaRPr lang="en-US" dirty="0"/>
          </a:p>
          <a:p>
            <a:pPr lvl="1"/>
            <a:r>
              <a:rPr lang="en-US" dirty="0" smtClean="0"/>
              <a:t>The </a:t>
            </a:r>
            <a:r>
              <a:rPr lang="en-US" dirty="0"/>
              <a:t>data are for West Virginia and the competition comes either from the introduction of lotteries in neighboring states or from the introduction of new lottery games in West Virginia.</a:t>
            </a:r>
          </a:p>
          <a:p>
            <a:endParaRPr lang="en-US" dirty="0"/>
          </a:p>
          <a:p>
            <a:r>
              <a:rPr lang="en-US" dirty="0"/>
              <a:t>This study takes advantage of the fact that lotteries were introduced in Kentucky, </a:t>
            </a:r>
            <a:r>
              <a:rPr lang="en-US" dirty="0" smtClean="0"/>
              <a:t> Virginia</a:t>
            </a:r>
            <a:r>
              <a:rPr lang="en-US" dirty="0"/>
              <a:t>, and Maryland after West Virginia already had a lottery.</a:t>
            </a:r>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smtClean="0"/>
          </a:p>
        </p:txBody>
      </p:sp>
    </p:spTree>
    <p:extLst>
      <p:ext uri="{BB962C8B-B14F-4D97-AF65-F5344CB8AC3E}">
        <p14:creationId xmlns:p14="http://schemas.microsoft.com/office/powerpoint/2010/main" val="764524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33451"/>
            <a:ext cx="8229600" cy="5543549"/>
          </a:xfrm>
        </p:spPr>
        <p:txBody>
          <a:bodyPr>
            <a:normAutofit fontScale="62500" lnSpcReduction="20000"/>
          </a:bodyPr>
          <a:lstStyle/>
          <a:p>
            <a:pPr marL="365760" indent="-283464" algn="ctr" fontAlgn="auto">
              <a:spcAft>
                <a:spcPts val="0"/>
              </a:spcAft>
              <a:buNone/>
              <a:defRPr/>
            </a:pPr>
            <a:r>
              <a:rPr lang="en-US" sz="5900" b="1" dirty="0" err="1">
                <a:solidFill>
                  <a:schemeClr val="accent1"/>
                </a:solidFill>
              </a:rPr>
              <a:t>Tosun</a:t>
            </a:r>
            <a:r>
              <a:rPr lang="en-US" sz="5900" b="1" dirty="0">
                <a:solidFill>
                  <a:schemeClr val="accent1"/>
                </a:solidFill>
              </a:rPr>
              <a:t> and </a:t>
            </a:r>
            <a:r>
              <a:rPr lang="en-US" sz="5900" b="1" dirty="0" smtClean="0">
                <a:solidFill>
                  <a:schemeClr val="accent1"/>
                </a:solidFill>
              </a:rPr>
              <a:t>Skidmore, 2</a:t>
            </a:r>
            <a:endParaRPr lang="en-US" sz="5900" b="1" dirty="0">
              <a:solidFill>
                <a:schemeClr val="accent1"/>
              </a:solidFill>
            </a:endParaRPr>
          </a:p>
          <a:p>
            <a:pPr marL="365760" indent="-283464" fontAlgn="auto">
              <a:lnSpc>
                <a:spcPct val="50000"/>
              </a:lnSpc>
              <a:spcAft>
                <a:spcPts val="0"/>
              </a:spcAft>
              <a:buFont typeface="Wingdings 2"/>
              <a:buChar char=""/>
              <a:defRPr/>
            </a:pPr>
            <a:endParaRPr lang="en-US" dirty="0" smtClean="0"/>
          </a:p>
          <a:p>
            <a:r>
              <a:rPr lang="en-US" dirty="0"/>
              <a:t>The basic equation is:</a:t>
            </a:r>
          </a:p>
          <a:p>
            <a:pPr marL="82550" indent="0">
              <a:buNone/>
            </a:pPr>
            <a:r>
              <a:rPr lang="en-US" dirty="0"/>
              <a:t> </a:t>
            </a:r>
          </a:p>
          <a:p>
            <a:pPr marL="82550" indent="0">
              <a:buNone/>
            </a:pPr>
            <a:r>
              <a:rPr lang="en-US" dirty="0"/>
              <a:t>	 </a:t>
            </a:r>
          </a:p>
          <a:p>
            <a:pPr marL="82550" indent="0">
              <a:buNone/>
            </a:pPr>
            <a:r>
              <a:rPr lang="en-US" dirty="0"/>
              <a:t> </a:t>
            </a:r>
            <a:r>
              <a:rPr lang="en-US" dirty="0" smtClean="0"/>
              <a:t>    where</a:t>
            </a:r>
            <a:endParaRPr lang="en-US" dirty="0"/>
          </a:p>
          <a:p>
            <a:pPr marL="82550" indent="0">
              <a:buNone/>
            </a:pPr>
            <a:r>
              <a:rPr lang="en-US" dirty="0"/>
              <a:t> </a:t>
            </a:r>
          </a:p>
          <a:p>
            <a:pPr lvl="1"/>
            <a:r>
              <a:rPr lang="en-US" i="1" dirty="0">
                <a:latin typeface="Times New Roman" pitchFamily="18" charset="0"/>
                <a:cs typeface="Times New Roman" pitchFamily="18" charset="0"/>
              </a:rPr>
              <a:t>L</a:t>
            </a:r>
            <a:r>
              <a:rPr lang="en-US" i="1" baseline="-25000" dirty="0">
                <a:latin typeface="Times New Roman" pitchFamily="18" charset="0"/>
                <a:cs typeface="Times New Roman" pitchFamily="18" charset="0"/>
              </a:rPr>
              <a:t>it</a:t>
            </a:r>
            <a:r>
              <a:rPr lang="en-US" dirty="0"/>
              <a:t> is the log of deflated per capita lottery sales in county </a:t>
            </a:r>
            <a:r>
              <a:rPr lang="en-US" i="1" dirty="0">
                <a:latin typeface="Times New Roman" pitchFamily="18" charset="0"/>
                <a:cs typeface="Times New Roman" pitchFamily="18" charset="0"/>
              </a:rPr>
              <a:t>i</a:t>
            </a:r>
            <a:r>
              <a:rPr lang="en-US" dirty="0"/>
              <a:t> in year </a:t>
            </a:r>
            <a:r>
              <a:rPr lang="en-US" i="1" dirty="0" smtClean="0">
                <a:latin typeface="Times New Roman" pitchFamily="18" charset="0"/>
                <a:cs typeface="Times New Roman" pitchFamily="18" charset="0"/>
              </a:rPr>
              <a:t>t</a:t>
            </a:r>
          </a:p>
          <a:p>
            <a:pPr lvl="1"/>
            <a:r>
              <a:rPr lang="en-US" i="1" dirty="0" smtClean="0">
                <a:latin typeface="Times New Roman" pitchFamily="18" charset="0"/>
                <a:cs typeface="Times New Roman" pitchFamily="18" charset="0"/>
              </a:rPr>
              <a:t>I</a:t>
            </a:r>
            <a:r>
              <a:rPr lang="en-US" dirty="0" smtClean="0"/>
              <a:t> </a:t>
            </a:r>
            <a:r>
              <a:rPr lang="en-US" dirty="0"/>
              <a:t>is the status of lottery games in neighboring </a:t>
            </a:r>
            <a:r>
              <a:rPr lang="en-US" dirty="0" smtClean="0"/>
              <a:t>states</a:t>
            </a:r>
            <a:endParaRPr lang="en-US" dirty="0"/>
          </a:p>
          <a:p>
            <a:pPr lvl="1"/>
            <a:r>
              <a:rPr lang="en-US" i="1" dirty="0" smtClean="0">
                <a:latin typeface="Times New Roman" pitchFamily="18" charset="0"/>
                <a:cs typeface="Times New Roman" pitchFamily="18" charset="0"/>
              </a:rPr>
              <a:t>X</a:t>
            </a:r>
            <a:r>
              <a:rPr lang="en-US" dirty="0" smtClean="0"/>
              <a:t> </a:t>
            </a:r>
            <a:r>
              <a:rPr lang="en-US" dirty="0"/>
              <a:t>is a set of control variables, including per capita income, unemployment, share of population over 65, proportion male, proportion non-white, and whether the county has </a:t>
            </a:r>
            <a:r>
              <a:rPr lang="en-US" b="1" dirty="0"/>
              <a:t>video lotteries</a:t>
            </a:r>
            <a:r>
              <a:rPr lang="en-US" dirty="0"/>
              <a:t>, which attract new customers from other states</a:t>
            </a:r>
            <a:r>
              <a:rPr lang="en-US" dirty="0" smtClean="0"/>
              <a:t>.</a:t>
            </a:r>
          </a:p>
          <a:p>
            <a:pPr lvl="1"/>
            <a:r>
              <a:rPr lang="en-US" i="1" dirty="0">
                <a:latin typeface="Times New Roman" pitchFamily="18" charset="0"/>
                <a:cs typeface="Times New Roman" pitchFamily="18" charset="0"/>
              </a:rPr>
              <a:t>C</a:t>
            </a:r>
            <a:r>
              <a:rPr lang="en-US" dirty="0"/>
              <a:t> is a county fixed effect, </a:t>
            </a:r>
            <a:r>
              <a:rPr lang="en-US" i="1" dirty="0">
                <a:latin typeface="Times New Roman" pitchFamily="18" charset="0"/>
                <a:cs typeface="Times New Roman" pitchFamily="18" charset="0"/>
              </a:rPr>
              <a:t>T</a:t>
            </a:r>
            <a:r>
              <a:rPr lang="en-US" dirty="0"/>
              <a:t> is a time effect</a:t>
            </a:r>
            <a:r>
              <a:rPr lang="en-US" dirty="0" smtClean="0"/>
              <a:t>.</a:t>
            </a:r>
            <a:endParaRPr lang="en-US" dirty="0"/>
          </a:p>
          <a:p>
            <a:pPr marL="82550" indent="0">
              <a:buNone/>
            </a:pPr>
            <a:endParaRPr lang="en-US" dirty="0"/>
          </a:p>
          <a:p>
            <a:r>
              <a:rPr lang="en-US" dirty="0"/>
              <a:t>Both the lottery in a neighboring </a:t>
            </a:r>
            <a:r>
              <a:rPr lang="en-US" u="sng" dirty="0"/>
              <a:t>state and the video lottery variables are interacted </a:t>
            </a:r>
            <a:r>
              <a:rPr lang="en-US" u="sng" dirty="0" smtClean="0"/>
              <a:t>with whether the county is on a state border.</a:t>
            </a:r>
            <a:r>
              <a:rPr lang="en-US" dirty="0" smtClean="0"/>
              <a:t>  </a:t>
            </a:r>
            <a:r>
              <a:rPr lang="en-US" dirty="0"/>
              <a:t>Some regressions track these effects over time.</a:t>
            </a:r>
          </a:p>
          <a:p>
            <a:pPr marL="82550" indent="0">
              <a:buNone/>
            </a:pPr>
            <a:endParaRPr lang="en-US" dirty="0"/>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smtClean="0"/>
          </a:p>
        </p:txBody>
      </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935609820"/>
              </p:ext>
            </p:extLst>
          </p:nvPr>
        </p:nvGraphicFramePr>
        <p:xfrm>
          <a:off x="2438400" y="2143125"/>
          <a:ext cx="4377267" cy="447675"/>
        </p:xfrm>
        <a:graphic>
          <a:graphicData uri="http://schemas.openxmlformats.org/presentationml/2006/ole">
            <mc:AlternateContent xmlns:mc="http://schemas.openxmlformats.org/markup-compatibility/2006">
              <mc:Choice xmlns:v="urn:schemas-microsoft-com:vml" Requires="v">
                <p:oleObj spid="_x0000_s3122" name="Equation" r:id="rId3" imgW="2373870" imgH="266584" progId="Equation.DSMT4">
                  <p:embed/>
                </p:oleObj>
              </mc:Choice>
              <mc:Fallback>
                <p:oleObj name="Equation" r:id="rId3" imgW="2373870" imgH="266584"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143125"/>
                        <a:ext cx="4377267" cy="447675"/>
                      </a:xfrm>
                      <a:prstGeom prst="rect">
                        <a:avLst/>
                      </a:prstGeom>
                      <a:noFill/>
                    </p:spPr>
                  </p:pic>
                </p:oleObj>
              </mc:Fallback>
            </mc:AlternateContent>
          </a:graphicData>
        </a:graphic>
      </p:graphicFrame>
    </p:spTree>
    <p:extLst>
      <p:ext uri="{BB962C8B-B14F-4D97-AF65-F5344CB8AC3E}">
        <p14:creationId xmlns:p14="http://schemas.microsoft.com/office/powerpoint/2010/main" val="407957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71551"/>
            <a:ext cx="8229600" cy="5657849"/>
          </a:xfrm>
        </p:spPr>
        <p:txBody>
          <a:bodyPr>
            <a:normAutofit fontScale="62500" lnSpcReduction="20000"/>
          </a:bodyPr>
          <a:lstStyle/>
          <a:p>
            <a:pPr marL="365760" indent="-283464" algn="ctr" fontAlgn="auto">
              <a:spcAft>
                <a:spcPts val="0"/>
              </a:spcAft>
              <a:buNone/>
              <a:defRPr/>
            </a:pPr>
            <a:r>
              <a:rPr lang="en-US" sz="4500" b="1" dirty="0" err="1">
                <a:solidFill>
                  <a:schemeClr val="accent1"/>
                </a:solidFill>
              </a:rPr>
              <a:t>Tosun</a:t>
            </a:r>
            <a:r>
              <a:rPr lang="en-US" sz="4500" b="1" dirty="0">
                <a:solidFill>
                  <a:schemeClr val="accent1"/>
                </a:solidFill>
              </a:rPr>
              <a:t> and Skidmore,  </a:t>
            </a:r>
            <a:r>
              <a:rPr lang="en-US" sz="4500" b="1" dirty="0" smtClean="0">
                <a:solidFill>
                  <a:schemeClr val="accent1"/>
                </a:solidFill>
              </a:rPr>
              <a:t>2</a:t>
            </a:r>
          </a:p>
          <a:p>
            <a:pPr marL="365760" indent="-283464" fontAlgn="auto">
              <a:lnSpc>
                <a:spcPct val="50000"/>
              </a:lnSpc>
              <a:spcAft>
                <a:spcPts val="0"/>
              </a:spcAft>
              <a:buFont typeface="Wingdings 2"/>
              <a:buChar char=""/>
              <a:defRPr/>
            </a:pPr>
            <a:endParaRPr lang="en-US" dirty="0" smtClean="0"/>
          </a:p>
          <a:p>
            <a:r>
              <a:rPr lang="en-US" dirty="0" smtClean="0"/>
              <a:t>The </a:t>
            </a:r>
            <a:r>
              <a:rPr lang="en-US" dirty="0"/>
              <a:t>data are for all counties </a:t>
            </a:r>
            <a:r>
              <a:rPr lang="en-US" dirty="0" smtClean="0"/>
              <a:t>in West Virginia for </a:t>
            </a:r>
            <a:r>
              <a:rPr lang="en-US" dirty="0"/>
              <a:t>1987 to 2000—770 observations overall.</a:t>
            </a:r>
          </a:p>
          <a:p>
            <a:pPr marL="82550" indent="0">
              <a:buNone/>
            </a:pPr>
            <a:r>
              <a:rPr lang="en-US" dirty="0"/>
              <a:t> </a:t>
            </a:r>
          </a:p>
          <a:p>
            <a:r>
              <a:rPr lang="en-US" dirty="0"/>
              <a:t>They find that lottery revenue generally drops when lotteries are introduced in neighboring states.  </a:t>
            </a:r>
            <a:endParaRPr lang="en-US" dirty="0" smtClean="0"/>
          </a:p>
          <a:p>
            <a:pPr>
              <a:lnSpc>
                <a:spcPct val="70000"/>
              </a:lnSpc>
              <a:spcBef>
                <a:spcPts val="0"/>
              </a:spcBef>
            </a:pPr>
            <a:endParaRPr lang="en-US" dirty="0"/>
          </a:p>
          <a:p>
            <a:pPr lvl="1"/>
            <a:r>
              <a:rPr lang="en-US" dirty="0" smtClean="0"/>
              <a:t>This </a:t>
            </a:r>
            <a:r>
              <a:rPr lang="en-US" dirty="0"/>
              <a:t>is true for counties bordering on Kentucky, Virginia, and Maryland.  </a:t>
            </a:r>
            <a:endParaRPr lang="en-US" dirty="0" smtClean="0"/>
          </a:p>
          <a:p>
            <a:pPr lvl="1"/>
            <a:r>
              <a:rPr lang="en-US" dirty="0" smtClean="0"/>
              <a:t>But </a:t>
            </a:r>
            <a:r>
              <a:rPr lang="en-US" dirty="0"/>
              <a:t>the results are not entirely clear: one of the results for Maryland is not significant; another result indicates that revenue in border counties increases in the years after introduction in Virginia.  </a:t>
            </a:r>
          </a:p>
          <a:p>
            <a:pPr marL="82550" indent="0">
              <a:buNone/>
            </a:pPr>
            <a:r>
              <a:rPr lang="en-US" dirty="0"/>
              <a:t> </a:t>
            </a:r>
          </a:p>
          <a:p>
            <a:r>
              <a:rPr lang="en-US" dirty="0"/>
              <a:t>For some reason, the most obvious specification is not there:  a shock in the first year followed by change in later years.  </a:t>
            </a:r>
            <a:endParaRPr lang="en-US" dirty="0" smtClean="0"/>
          </a:p>
          <a:p>
            <a:pPr>
              <a:lnSpc>
                <a:spcPct val="70000"/>
              </a:lnSpc>
              <a:spcBef>
                <a:spcPts val="0"/>
              </a:spcBef>
            </a:pPr>
            <a:endParaRPr lang="en-US" dirty="0"/>
          </a:p>
          <a:p>
            <a:pPr lvl="1"/>
            <a:r>
              <a:rPr lang="en-US" dirty="0" smtClean="0"/>
              <a:t>They </a:t>
            </a:r>
            <a:r>
              <a:rPr lang="en-US" dirty="0"/>
              <a:t>only estimate shocks or trends.  THINK THROUGH YOUR SPECIFICATIONS!  This one might have cleared everything up.  I suspect the trend is important in Maryland, not the initial shock, and I suspect that there is an initial shock and then an offsetting trend in Virginia.</a:t>
            </a:r>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smtClean="0"/>
          </a:p>
        </p:txBody>
      </p:sp>
    </p:spTree>
    <p:extLst>
      <p:ext uri="{BB962C8B-B14F-4D97-AF65-F5344CB8AC3E}">
        <p14:creationId xmlns:p14="http://schemas.microsoft.com/office/powerpoint/2010/main" val="2027700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fontScale="77500" lnSpcReduction="20000"/>
          </a:bodyPr>
          <a:lstStyle/>
          <a:p>
            <a:pPr marL="365760" indent="-283464" algn="ctr" fontAlgn="auto">
              <a:spcAft>
                <a:spcPts val="0"/>
              </a:spcAft>
              <a:buNone/>
              <a:defRPr/>
            </a:pPr>
            <a:r>
              <a:rPr lang="en-US" sz="3300" b="1" dirty="0" err="1">
                <a:solidFill>
                  <a:schemeClr val="accent1"/>
                </a:solidFill>
              </a:rPr>
              <a:t>Tosun</a:t>
            </a:r>
            <a:r>
              <a:rPr lang="en-US" sz="3300" b="1" dirty="0">
                <a:solidFill>
                  <a:schemeClr val="accent1"/>
                </a:solidFill>
              </a:rPr>
              <a:t> and Skidmore,  </a:t>
            </a:r>
            <a:r>
              <a:rPr lang="en-US" sz="3300" b="1" dirty="0" smtClean="0">
                <a:solidFill>
                  <a:schemeClr val="accent1"/>
                </a:solidFill>
              </a:rPr>
              <a:t>3</a:t>
            </a:r>
          </a:p>
          <a:p>
            <a:pPr marL="365760" indent="-283464" fontAlgn="auto">
              <a:lnSpc>
                <a:spcPct val="50000"/>
              </a:lnSpc>
              <a:spcAft>
                <a:spcPts val="0"/>
              </a:spcAft>
              <a:buFont typeface="Wingdings 2"/>
              <a:buChar char=""/>
              <a:defRPr/>
            </a:pPr>
            <a:endParaRPr lang="en-US" dirty="0" smtClean="0"/>
          </a:p>
          <a:p>
            <a:r>
              <a:rPr lang="en-US" dirty="0" smtClean="0"/>
              <a:t>They </a:t>
            </a:r>
            <a:r>
              <a:rPr lang="en-US" dirty="0"/>
              <a:t>also find that the introduction of video lotteries increases revenue in border counties—i.e. steals revenue from neighboring states</a:t>
            </a:r>
            <a:r>
              <a:rPr lang="en-US" dirty="0" smtClean="0"/>
              <a:t>. (The same goes for casinos!)</a:t>
            </a:r>
            <a:endParaRPr lang="en-US" dirty="0"/>
          </a:p>
          <a:p>
            <a:pPr marL="82550" indent="0">
              <a:lnSpc>
                <a:spcPct val="70000"/>
              </a:lnSpc>
              <a:buNone/>
            </a:pPr>
            <a:r>
              <a:rPr lang="en-US" dirty="0"/>
              <a:t> </a:t>
            </a:r>
          </a:p>
          <a:p>
            <a:r>
              <a:rPr lang="en-US" dirty="0"/>
              <a:t>So there is intense competition for lottery revenues.  </a:t>
            </a:r>
            <a:endParaRPr lang="en-US" dirty="0" smtClean="0"/>
          </a:p>
          <a:p>
            <a:pPr>
              <a:lnSpc>
                <a:spcPct val="70000"/>
              </a:lnSpc>
            </a:pPr>
            <a:endParaRPr lang="en-US" dirty="0"/>
          </a:p>
          <a:p>
            <a:pPr lvl="1"/>
            <a:r>
              <a:rPr lang="en-US" dirty="0" smtClean="0"/>
              <a:t>This </a:t>
            </a:r>
            <a:r>
              <a:rPr lang="en-US" dirty="0"/>
              <a:t>creates a </a:t>
            </a:r>
            <a:r>
              <a:rPr lang="en-US" u="sng" dirty="0"/>
              <a:t>prisoner’s dilemma</a:t>
            </a:r>
            <a:r>
              <a:rPr lang="en-US" dirty="0"/>
              <a:t>.  </a:t>
            </a:r>
            <a:endParaRPr lang="en-US" dirty="0" smtClean="0"/>
          </a:p>
          <a:p>
            <a:pPr lvl="1">
              <a:lnSpc>
                <a:spcPct val="70000"/>
              </a:lnSpc>
            </a:pPr>
            <a:endParaRPr lang="en-US" dirty="0" smtClean="0"/>
          </a:p>
          <a:p>
            <a:pPr lvl="1"/>
            <a:r>
              <a:rPr lang="en-US" dirty="0" smtClean="0"/>
              <a:t>If </a:t>
            </a:r>
            <a:r>
              <a:rPr lang="en-US" dirty="0"/>
              <a:t>neighboring states all agreed to give up lotteries, they could move to more reasonable revenue sources. </a:t>
            </a:r>
            <a:endParaRPr lang="en-US" dirty="0" smtClean="0"/>
          </a:p>
          <a:p>
            <a:pPr marL="403225" lvl="1" indent="0">
              <a:lnSpc>
                <a:spcPct val="70000"/>
              </a:lnSpc>
              <a:buNone/>
            </a:pPr>
            <a:endParaRPr lang="en-US" dirty="0" smtClean="0"/>
          </a:p>
          <a:p>
            <a:pPr lvl="1"/>
            <a:r>
              <a:rPr lang="en-US" dirty="0" smtClean="0"/>
              <a:t>But </a:t>
            </a:r>
            <a:r>
              <a:rPr lang="en-US" dirty="0"/>
              <a:t>so long as one keeps them, it is in the interest of others to keep them, too, because of their powerful ability to export taxes to nonresidents (or to prevent the importing of taxes from neighboring states).</a:t>
            </a:r>
          </a:p>
          <a:p>
            <a:pPr marL="82550" indent="0">
              <a:buNone/>
            </a:pPr>
            <a:endParaRPr lang="en-US" dirty="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Tree>
    <p:extLst>
      <p:ext uri="{BB962C8B-B14F-4D97-AF65-F5344CB8AC3E}">
        <p14:creationId xmlns:p14="http://schemas.microsoft.com/office/powerpoint/2010/main" val="3087217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a:bodyPr>
          <a:lstStyle/>
          <a:p>
            <a:pPr marL="365760" indent="-283464" algn="ctr" fontAlgn="auto">
              <a:spcAft>
                <a:spcPts val="0"/>
              </a:spcAft>
              <a:buNone/>
              <a:defRPr/>
            </a:pPr>
            <a:r>
              <a:rPr lang="en-US" sz="3300" b="1" dirty="0" smtClean="0">
                <a:solidFill>
                  <a:schemeClr val="accent1"/>
                </a:solidFill>
              </a:rPr>
              <a:t>Agrawal (</a:t>
            </a:r>
            <a:r>
              <a:rPr lang="en-US" sz="3300" b="1" i="1" dirty="0" smtClean="0">
                <a:solidFill>
                  <a:schemeClr val="accent1"/>
                </a:solidFill>
              </a:rPr>
              <a:t>AEJ: EP </a:t>
            </a:r>
            <a:r>
              <a:rPr lang="en-US" sz="3300" b="1" dirty="0" smtClean="0">
                <a:solidFill>
                  <a:schemeClr val="accent1"/>
                </a:solidFill>
              </a:rPr>
              <a:t>2015),  </a:t>
            </a:r>
            <a:r>
              <a:rPr lang="en-US" sz="3300" b="1" dirty="0">
                <a:solidFill>
                  <a:schemeClr val="accent1"/>
                </a:solidFill>
              </a:rPr>
              <a:t>1</a:t>
            </a:r>
            <a:endParaRPr lang="en-US" sz="3300" b="1" dirty="0" smtClean="0">
              <a:solidFill>
                <a:schemeClr val="accent1"/>
              </a:solidFill>
            </a:endParaRPr>
          </a:p>
          <a:p>
            <a:pPr marL="365760" indent="-283464" fontAlgn="auto">
              <a:lnSpc>
                <a:spcPct val="50000"/>
              </a:lnSpc>
              <a:spcAft>
                <a:spcPts val="0"/>
              </a:spcAft>
              <a:buFont typeface="Wingdings 2"/>
              <a:buChar char=""/>
              <a:defRPr/>
            </a:pPr>
            <a:endParaRPr lang="en-US" dirty="0" smtClean="0"/>
          </a:p>
          <a:p>
            <a:r>
              <a:rPr lang="en-US" dirty="0" smtClean="0"/>
              <a:t>This article looks at the impact of state sales tax rates on local sales tax rates.</a:t>
            </a:r>
          </a:p>
          <a:p>
            <a:endParaRPr lang="en-US" dirty="0"/>
          </a:p>
          <a:p>
            <a:r>
              <a:rPr lang="en-US" dirty="0" smtClean="0"/>
              <a:t>It uses data on all municipalities in the U.S. with a sales tax, including driving distance (and time) from the population centroid of the municipality to the nearest border crossing into another state.</a:t>
            </a:r>
            <a:endParaRPr lang="en-US" dirty="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Tree>
    <p:extLst>
      <p:ext uri="{BB962C8B-B14F-4D97-AF65-F5344CB8AC3E}">
        <p14:creationId xmlns:p14="http://schemas.microsoft.com/office/powerpoint/2010/main" val="138716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fontScale="92500" lnSpcReduction="20000"/>
          </a:bodyPr>
          <a:lstStyle/>
          <a:p>
            <a:pPr marL="365760" indent="-283464" algn="ctr" fontAlgn="auto">
              <a:spcAft>
                <a:spcPts val="0"/>
              </a:spcAft>
              <a:buNone/>
              <a:defRPr/>
            </a:pPr>
            <a:r>
              <a:rPr lang="en-US" sz="3300" b="1" dirty="0" smtClean="0">
                <a:solidFill>
                  <a:schemeClr val="accent1"/>
                </a:solidFill>
              </a:rPr>
              <a:t>Agrawal,  2</a:t>
            </a:r>
          </a:p>
          <a:p>
            <a:pPr marL="365760" indent="-283464" fontAlgn="auto">
              <a:lnSpc>
                <a:spcPct val="50000"/>
              </a:lnSpc>
              <a:spcAft>
                <a:spcPts val="0"/>
              </a:spcAft>
              <a:buFont typeface="Wingdings 2"/>
              <a:buChar char=""/>
              <a:defRPr/>
            </a:pPr>
            <a:endParaRPr lang="en-US" dirty="0" smtClean="0"/>
          </a:p>
          <a:p>
            <a:r>
              <a:rPr lang="en-US" dirty="0" smtClean="0"/>
              <a:t>“</a:t>
            </a:r>
            <a:r>
              <a:rPr lang="en-US" dirty="0"/>
              <a:t>The first testable prediction of the theory is a level effect: at a border between </a:t>
            </a:r>
            <a:r>
              <a:rPr lang="en-US" dirty="0" smtClean="0"/>
              <a:t>a high </a:t>
            </a:r>
            <a:r>
              <a:rPr lang="en-US" dirty="0"/>
              <a:t>state tax state and a low state tax state, the local taxes in municipalities “</a:t>
            </a:r>
            <a:r>
              <a:rPr lang="en-US" dirty="0" smtClean="0"/>
              <a:t>near” the </a:t>
            </a:r>
            <a:r>
              <a:rPr lang="en-US" dirty="0"/>
              <a:t>border on the low-tax side should be higher than local taxes in </a:t>
            </a:r>
            <a:r>
              <a:rPr lang="en-US" dirty="0" smtClean="0"/>
              <a:t>municipalities “</a:t>
            </a:r>
            <a:r>
              <a:rPr lang="en-US" dirty="0"/>
              <a:t>near” the border on the high-tax side</a:t>
            </a:r>
            <a:r>
              <a:rPr lang="en-US" dirty="0" smtClean="0"/>
              <a:t>.”</a:t>
            </a:r>
          </a:p>
          <a:p>
            <a:endParaRPr lang="en-US" dirty="0"/>
          </a:p>
          <a:p>
            <a:r>
              <a:rPr lang="en-US" dirty="0" smtClean="0"/>
              <a:t>“A </a:t>
            </a:r>
            <a:r>
              <a:rPr lang="en-US" dirty="0"/>
              <a:t>border town in </a:t>
            </a:r>
            <a:r>
              <a:rPr lang="en-US" dirty="0" smtClean="0"/>
              <a:t>a low </a:t>
            </a:r>
            <a:r>
              <a:rPr lang="en-US" dirty="0"/>
              <a:t>state tax state realizes a smaller elasticity of demand than an otherwise </a:t>
            </a:r>
            <a:r>
              <a:rPr lang="en-US" dirty="0" smtClean="0"/>
              <a:t>identical town </a:t>
            </a:r>
            <a:r>
              <a:rPr lang="en-US" dirty="0"/>
              <a:t>on a high-tax side of the </a:t>
            </a:r>
            <a:r>
              <a:rPr lang="en-US" dirty="0" smtClean="0"/>
              <a:t>border” (because nearby taxes are higher).</a:t>
            </a:r>
          </a:p>
          <a:p>
            <a:pPr marL="365760" indent="-283464" fontAlgn="auto">
              <a:spcAft>
                <a:spcPts val="0"/>
              </a:spcAft>
              <a:buFont typeface="Wingdings 2"/>
              <a:buChar char=""/>
              <a:defRPr/>
            </a:pPr>
            <a:endParaRPr lang="en-US" dirty="0" smtClean="0"/>
          </a:p>
        </p:txBody>
      </p:sp>
    </p:spTree>
    <p:extLst>
      <p:ext uri="{BB962C8B-B14F-4D97-AF65-F5344CB8AC3E}">
        <p14:creationId xmlns:p14="http://schemas.microsoft.com/office/powerpoint/2010/main" val="103053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086350"/>
          </a:xfrm>
        </p:spPr>
        <p:txBody>
          <a:bodyPr>
            <a:normAutofit/>
          </a:bodyPr>
          <a:lstStyle/>
          <a:p>
            <a:pPr marL="365760" indent="-283464" algn="ctr" fontAlgn="auto">
              <a:spcAft>
                <a:spcPts val="0"/>
              </a:spcAft>
              <a:buFont typeface="Wingdings" pitchFamily="2" charset="2"/>
              <a:buNone/>
              <a:defRPr/>
            </a:pPr>
            <a:r>
              <a:rPr lang="en-US" b="1" dirty="0" smtClean="0">
                <a:solidFill>
                  <a:schemeClr val="accent1"/>
                </a:solidFill>
              </a:rPr>
              <a:t>Class Outline</a:t>
            </a:r>
          </a:p>
          <a:p>
            <a:pPr marL="365760" indent="-283464" fontAlgn="auto">
              <a:lnSpc>
                <a:spcPct val="50000"/>
              </a:lnSpc>
              <a:spcAft>
                <a:spcPts val="0"/>
              </a:spcAft>
              <a:buFont typeface="Wingdings 2"/>
              <a:buChar char=""/>
              <a:defRPr/>
            </a:pPr>
            <a:endParaRPr lang="en-US" dirty="0" smtClean="0"/>
          </a:p>
          <a:p>
            <a:pPr marL="365760" indent="-283464" fontAlgn="auto">
              <a:spcAft>
                <a:spcPts val="0"/>
              </a:spcAft>
              <a:buFont typeface="Wingdings 2"/>
              <a:buChar char=""/>
              <a:defRPr/>
            </a:pPr>
            <a:r>
              <a:rPr lang="en-US" dirty="0" smtClean="0"/>
              <a:t>Introduction</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smtClean="0"/>
              <a:t>Conceptual Issues</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smtClean="0"/>
              <a:t>Recent Studies</a:t>
            </a:r>
          </a:p>
          <a:p>
            <a:pPr marL="365760" indent="-283464" fontAlgn="auto">
              <a:spcAft>
                <a:spcPts val="0"/>
              </a:spcAft>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a:bodyPr>
          <a:lstStyle/>
          <a:p>
            <a:pPr marL="365760" indent="-283464" algn="ctr" fontAlgn="auto">
              <a:spcAft>
                <a:spcPts val="0"/>
              </a:spcAft>
              <a:buNone/>
              <a:defRPr/>
            </a:pPr>
            <a:r>
              <a:rPr lang="en-US" sz="3300" b="1" dirty="0" smtClean="0">
                <a:solidFill>
                  <a:schemeClr val="accent1"/>
                </a:solidFill>
              </a:rPr>
              <a:t>Agrawal,  </a:t>
            </a:r>
            <a:r>
              <a:rPr lang="en-US" sz="3300" b="1" dirty="0">
                <a:solidFill>
                  <a:schemeClr val="accent1"/>
                </a:solidFill>
              </a:rPr>
              <a:t>3</a:t>
            </a:r>
            <a:endParaRPr lang="en-US" sz="3300" b="1" dirty="0" smtClean="0">
              <a:solidFill>
                <a:schemeClr val="accent1"/>
              </a:solidFill>
            </a:endParaRPr>
          </a:p>
          <a:p>
            <a:pPr marL="365760" indent="-283464" fontAlgn="auto">
              <a:lnSpc>
                <a:spcPct val="50000"/>
              </a:lnSpc>
              <a:spcAft>
                <a:spcPts val="0"/>
              </a:spcAft>
              <a:buFont typeface="Wingdings 2"/>
              <a:buChar char=""/>
              <a:defRPr/>
            </a:pPr>
            <a:endParaRPr lang="en-US" dirty="0" smtClean="0"/>
          </a:p>
          <a:p>
            <a:pPr>
              <a:lnSpc>
                <a:spcPct val="80000"/>
              </a:lnSpc>
              <a:spcBef>
                <a:spcPts val="0"/>
              </a:spcBef>
            </a:pPr>
            <a:r>
              <a:rPr lang="en-US" dirty="0"/>
              <a:t>“The second testable prediction of the theory </a:t>
            </a:r>
            <a:r>
              <a:rPr lang="en-US" dirty="0" smtClean="0"/>
              <a:t>is a </a:t>
            </a:r>
            <a:r>
              <a:rPr lang="en-US" dirty="0"/>
              <a:t>gradient effect: as one moves away from the border in a low-tax state, local </a:t>
            </a:r>
            <a:r>
              <a:rPr lang="en-US" dirty="0" smtClean="0"/>
              <a:t>sales taxes </a:t>
            </a:r>
            <a:r>
              <a:rPr lang="en-US" dirty="0"/>
              <a:t>should fall and the tax gradient is negative; as one moves away from the </a:t>
            </a:r>
            <a:r>
              <a:rPr lang="en-US" dirty="0" smtClean="0"/>
              <a:t>border in </a:t>
            </a:r>
            <a:r>
              <a:rPr lang="en-US" dirty="0"/>
              <a:t>a high-tax state, local taxes should rise and the tax gradient is positive</a:t>
            </a:r>
            <a:r>
              <a:rPr lang="en-US" dirty="0" smtClean="0"/>
              <a:t>.”</a:t>
            </a:r>
          </a:p>
          <a:p>
            <a:pPr>
              <a:lnSpc>
                <a:spcPct val="80000"/>
              </a:lnSpc>
              <a:spcBef>
                <a:spcPts val="0"/>
              </a:spcBef>
            </a:pPr>
            <a:endParaRPr lang="en-US" dirty="0"/>
          </a:p>
          <a:p>
            <a:pPr>
              <a:lnSpc>
                <a:spcPct val="80000"/>
              </a:lnSpc>
              <a:spcBef>
                <a:spcPts val="0"/>
              </a:spcBef>
            </a:pPr>
            <a:r>
              <a:rPr lang="en-US" dirty="0" smtClean="0"/>
              <a:t>As one moves away from the border, the influence of the other state’s tax rate on consumer behavior declines.</a:t>
            </a:r>
          </a:p>
          <a:p>
            <a:pPr>
              <a:lnSpc>
                <a:spcPct val="80000"/>
              </a:lnSpc>
              <a:spcBef>
                <a:spcPts val="0"/>
              </a:spcBef>
            </a:pPr>
            <a:endParaRPr lang="en-US" dirty="0" smtClean="0"/>
          </a:p>
        </p:txBody>
      </p:sp>
    </p:spTree>
    <p:extLst>
      <p:ext uri="{BB962C8B-B14F-4D97-AF65-F5344CB8AC3E}">
        <p14:creationId xmlns:p14="http://schemas.microsoft.com/office/powerpoint/2010/main" val="1252479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a:bodyPr>
          <a:lstStyle/>
          <a:p>
            <a:pPr marL="82550" indent="0">
              <a:lnSpc>
                <a:spcPct val="80000"/>
              </a:lnSpc>
              <a:spcBef>
                <a:spcPts val="0"/>
              </a:spcBef>
              <a:buNone/>
            </a:pPr>
            <a:r>
              <a:rPr lang="en-US" dirty="0"/>
              <a:t> </a:t>
            </a:r>
            <a:endParaRPr lang="en-US" dirty="0" smtClean="0"/>
          </a:p>
        </p:txBody>
      </p:sp>
      <p:pic>
        <p:nvPicPr>
          <p:cNvPr id="2" name="Picture 1"/>
          <p:cNvPicPr>
            <a:picLocks noChangeAspect="1"/>
          </p:cNvPicPr>
          <p:nvPr/>
        </p:nvPicPr>
        <p:blipFill rotWithShape="1">
          <a:blip r:embed="rId2"/>
          <a:srcRect l="31251" t="13704" r="20000" b="7778"/>
          <a:stretch/>
        </p:blipFill>
        <p:spPr>
          <a:xfrm>
            <a:off x="1831975" y="685800"/>
            <a:ext cx="6705600" cy="6075159"/>
          </a:xfrm>
          <a:prstGeom prst="rect">
            <a:avLst/>
          </a:prstGeom>
        </p:spPr>
      </p:pic>
    </p:spTree>
    <p:extLst>
      <p:ext uri="{BB962C8B-B14F-4D97-AF65-F5344CB8AC3E}">
        <p14:creationId xmlns:p14="http://schemas.microsoft.com/office/powerpoint/2010/main" val="1980415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a:bodyPr>
          <a:lstStyle/>
          <a:p>
            <a:pPr marL="82550" indent="0">
              <a:lnSpc>
                <a:spcPct val="80000"/>
              </a:lnSpc>
              <a:spcBef>
                <a:spcPts val="0"/>
              </a:spcBef>
              <a:buNone/>
            </a:pPr>
            <a:r>
              <a:rPr lang="en-US" dirty="0"/>
              <a:t> </a:t>
            </a:r>
            <a:endParaRPr lang="en-US" dirty="0" smtClean="0"/>
          </a:p>
        </p:txBody>
      </p:sp>
      <p:pic>
        <p:nvPicPr>
          <p:cNvPr id="3" name="Picture 2"/>
          <p:cNvPicPr>
            <a:picLocks noChangeAspect="1"/>
          </p:cNvPicPr>
          <p:nvPr/>
        </p:nvPicPr>
        <p:blipFill rotWithShape="1">
          <a:blip r:embed="rId2"/>
          <a:srcRect l="25417" t="36296" r="13750" b="14074"/>
          <a:stretch/>
        </p:blipFill>
        <p:spPr>
          <a:xfrm>
            <a:off x="1066800" y="990600"/>
            <a:ext cx="8001000" cy="3671692"/>
          </a:xfrm>
          <a:prstGeom prst="rect">
            <a:avLst/>
          </a:prstGeom>
        </p:spPr>
      </p:pic>
    </p:spTree>
    <p:extLst>
      <p:ext uri="{BB962C8B-B14F-4D97-AF65-F5344CB8AC3E}">
        <p14:creationId xmlns:p14="http://schemas.microsoft.com/office/powerpoint/2010/main" val="3953339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a:bodyPr>
          <a:lstStyle/>
          <a:p>
            <a:pPr marL="82550" indent="0">
              <a:lnSpc>
                <a:spcPct val="80000"/>
              </a:lnSpc>
              <a:spcBef>
                <a:spcPts val="0"/>
              </a:spcBef>
              <a:buNone/>
            </a:pPr>
            <a:r>
              <a:rPr lang="en-US" dirty="0"/>
              <a:t> </a:t>
            </a:r>
            <a:endParaRPr lang="en-US" dirty="0" smtClean="0"/>
          </a:p>
        </p:txBody>
      </p:sp>
      <p:pic>
        <p:nvPicPr>
          <p:cNvPr id="2" name="Picture 1"/>
          <p:cNvPicPr>
            <a:picLocks noChangeAspect="1"/>
          </p:cNvPicPr>
          <p:nvPr/>
        </p:nvPicPr>
        <p:blipFill rotWithShape="1">
          <a:blip r:embed="rId2"/>
          <a:srcRect l="30833" t="24444" r="19583" b="20000"/>
          <a:stretch/>
        </p:blipFill>
        <p:spPr>
          <a:xfrm>
            <a:off x="1075691" y="838200"/>
            <a:ext cx="7858760" cy="4953000"/>
          </a:xfrm>
          <a:prstGeom prst="rect">
            <a:avLst/>
          </a:prstGeom>
        </p:spPr>
      </p:pic>
    </p:spTree>
    <p:extLst>
      <p:ext uri="{BB962C8B-B14F-4D97-AF65-F5344CB8AC3E}">
        <p14:creationId xmlns:p14="http://schemas.microsoft.com/office/powerpoint/2010/main" val="837778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a:bodyPr>
          <a:lstStyle/>
          <a:p>
            <a:pPr marL="82550" indent="0">
              <a:lnSpc>
                <a:spcPct val="80000"/>
              </a:lnSpc>
              <a:spcBef>
                <a:spcPts val="0"/>
              </a:spcBef>
              <a:buNone/>
            </a:pPr>
            <a:r>
              <a:rPr lang="en-US" dirty="0"/>
              <a:t> </a:t>
            </a:r>
            <a:endParaRPr lang="en-US" dirty="0" smtClean="0"/>
          </a:p>
        </p:txBody>
      </p:sp>
      <p:pic>
        <p:nvPicPr>
          <p:cNvPr id="3" name="Picture 2"/>
          <p:cNvPicPr>
            <a:picLocks noChangeAspect="1"/>
          </p:cNvPicPr>
          <p:nvPr/>
        </p:nvPicPr>
        <p:blipFill rotWithShape="1">
          <a:blip r:embed="rId2"/>
          <a:srcRect l="31250" t="28890" r="19584" b="11110"/>
          <a:stretch/>
        </p:blipFill>
        <p:spPr>
          <a:xfrm>
            <a:off x="1143000" y="838200"/>
            <a:ext cx="7696200" cy="5282985"/>
          </a:xfrm>
          <a:prstGeom prst="rect">
            <a:avLst/>
          </a:prstGeom>
        </p:spPr>
      </p:pic>
    </p:spTree>
    <p:extLst>
      <p:ext uri="{BB962C8B-B14F-4D97-AF65-F5344CB8AC3E}">
        <p14:creationId xmlns:p14="http://schemas.microsoft.com/office/powerpoint/2010/main" val="1399037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fontScale="92500" lnSpcReduction="10000"/>
          </a:bodyPr>
          <a:lstStyle/>
          <a:p>
            <a:pPr marL="365760" indent="-283464" algn="ctr" fontAlgn="auto">
              <a:spcAft>
                <a:spcPts val="0"/>
              </a:spcAft>
              <a:buNone/>
              <a:defRPr/>
            </a:pPr>
            <a:r>
              <a:rPr lang="en-US" sz="3300" b="1" dirty="0" smtClean="0">
                <a:solidFill>
                  <a:schemeClr val="accent1"/>
                </a:solidFill>
              </a:rPr>
              <a:t>Agrawal,  </a:t>
            </a:r>
            <a:r>
              <a:rPr lang="en-US" sz="3300" b="1" dirty="0">
                <a:solidFill>
                  <a:schemeClr val="accent1"/>
                </a:solidFill>
              </a:rPr>
              <a:t>4</a:t>
            </a:r>
            <a:endParaRPr lang="en-US" sz="3300" b="1" dirty="0" smtClean="0">
              <a:solidFill>
                <a:schemeClr val="accent1"/>
              </a:solidFill>
            </a:endParaRPr>
          </a:p>
          <a:p>
            <a:pPr marL="365760" indent="-283464" fontAlgn="auto">
              <a:lnSpc>
                <a:spcPct val="50000"/>
              </a:lnSpc>
              <a:spcAft>
                <a:spcPts val="0"/>
              </a:spcAft>
              <a:buFont typeface="Wingdings 2"/>
              <a:buChar char=""/>
              <a:defRPr/>
            </a:pPr>
            <a:endParaRPr lang="en-US" dirty="0" smtClean="0"/>
          </a:p>
          <a:p>
            <a:pPr>
              <a:lnSpc>
                <a:spcPct val="80000"/>
              </a:lnSpc>
              <a:spcBef>
                <a:spcPts val="0"/>
              </a:spcBef>
            </a:pPr>
            <a:r>
              <a:rPr lang="en-US" dirty="0" smtClean="0"/>
              <a:t>“Discontinuities </a:t>
            </a:r>
            <a:r>
              <a:rPr lang="en-US" dirty="0"/>
              <a:t>in the tax system at state borders induce welfare distortions </a:t>
            </a:r>
            <a:r>
              <a:rPr lang="en-US" dirty="0" smtClean="0"/>
              <a:t>with respect </a:t>
            </a:r>
            <a:r>
              <a:rPr lang="en-US" dirty="0"/>
              <a:t>to consumption, as some residents cross borders to purchase </a:t>
            </a:r>
            <a:r>
              <a:rPr lang="en-US" dirty="0" smtClean="0"/>
              <a:t>lower-tax goods.”</a:t>
            </a:r>
          </a:p>
          <a:p>
            <a:pPr>
              <a:lnSpc>
                <a:spcPct val="80000"/>
              </a:lnSpc>
              <a:spcBef>
                <a:spcPts val="0"/>
              </a:spcBef>
            </a:pPr>
            <a:endParaRPr lang="en-US" dirty="0"/>
          </a:p>
          <a:p>
            <a:pPr>
              <a:lnSpc>
                <a:spcPct val="80000"/>
              </a:lnSpc>
              <a:spcBef>
                <a:spcPts val="0"/>
              </a:spcBef>
            </a:pPr>
            <a:r>
              <a:rPr lang="en-US" dirty="0" smtClean="0"/>
              <a:t>“Firms </a:t>
            </a:r>
            <a:r>
              <a:rPr lang="en-US" dirty="0"/>
              <a:t>distort the location characteristics of the good to the favorable </a:t>
            </a:r>
            <a:r>
              <a:rPr lang="en-US" dirty="0" smtClean="0"/>
              <a:t>tax side </a:t>
            </a:r>
            <a:r>
              <a:rPr lang="en-US" dirty="0"/>
              <a:t>of the border, which results in an inefficient product mix</a:t>
            </a:r>
            <a:r>
              <a:rPr lang="en-US" dirty="0" smtClean="0"/>
              <a:t>.” </a:t>
            </a:r>
          </a:p>
          <a:p>
            <a:pPr>
              <a:lnSpc>
                <a:spcPct val="80000"/>
              </a:lnSpc>
              <a:spcBef>
                <a:spcPts val="0"/>
              </a:spcBef>
            </a:pPr>
            <a:endParaRPr lang="en-US" dirty="0"/>
          </a:p>
          <a:p>
            <a:pPr>
              <a:lnSpc>
                <a:spcPct val="80000"/>
              </a:lnSpc>
              <a:spcBef>
                <a:spcPts val="0"/>
              </a:spcBef>
            </a:pPr>
            <a:r>
              <a:rPr lang="en-US" dirty="0" smtClean="0"/>
              <a:t>“State </a:t>
            </a:r>
            <a:r>
              <a:rPr lang="en-US" dirty="0"/>
              <a:t>tax </a:t>
            </a:r>
            <a:r>
              <a:rPr lang="en-US" dirty="0" smtClean="0"/>
              <a:t>differences create </a:t>
            </a:r>
            <a:r>
              <a:rPr lang="en-US" dirty="0"/>
              <a:t>horizontal inequities—where individuals with the same ability to pay </a:t>
            </a:r>
            <a:r>
              <a:rPr lang="en-US" dirty="0" smtClean="0"/>
              <a:t>actually pay </a:t>
            </a:r>
            <a:r>
              <a:rPr lang="en-US" dirty="0"/>
              <a:t>different taxes—if some residents cross-border shop while others do not</a:t>
            </a:r>
            <a:r>
              <a:rPr lang="en-US" dirty="0" smtClean="0"/>
              <a:t>.”</a:t>
            </a:r>
          </a:p>
        </p:txBody>
      </p:sp>
    </p:spTree>
    <p:extLst>
      <p:ext uri="{BB962C8B-B14F-4D97-AF65-F5344CB8AC3E}">
        <p14:creationId xmlns:p14="http://schemas.microsoft.com/office/powerpoint/2010/main" val="1804292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fontScale="92500" lnSpcReduction="10000"/>
          </a:bodyPr>
          <a:lstStyle/>
          <a:p>
            <a:pPr marL="365760" indent="-283464" algn="ctr" fontAlgn="auto">
              <a:spcAft>
                <a:spcPts val="0"/>
              </a:spcAft>
              <a:buNone/>
              <a:defRPr/>
            </a:pPr>
            <a:r>
              <a:rPr lang="en-US" sz="3300" b="1" dirty="0" smtClean="0">
                <a:solidFill>
                  <a:schemeClr val="accent1"/>
                </a:solidFill>
              </a:rPr>
              <a:t>Agrawal,  5</a:t>
            </a:r>
          </a:p>
          <a:p>
            <a:pPr marL="365760" indent="-283464" fontAlgn="auto">
              <a:lnSpc>
                <a:spcPct val="50000"/>
              </a:lnSpc>
              <a:spcAft>
                <a:spcPts val="0"/>
              </a:spcAft>
              <a:buFont typeface="Wingdings 2"/>
              <a:buChar char=""/>
              <a:defRPr/>
            </a:pPr>
            <a:endParaRPr lang="en-US" dirty="0" smtClean="0"/>
          </a:p>
          <a:p>
            <a:pPr>
              <a:lnSpc>
                <a:spcPct val="80000"/>
              </a:lnSpc>
              <a:spcBef>
                <a:spcPts val="0"/>
              </a:spcBef>
            </a:pPr>
            <a:r>
              <a:rPr lang="en-US" dirty="0" smtClean="0"/>
              <a:t>“Discontinuities </a:t>
            </a:r>
            <a:r>
              <a:rPr lang="en-US" dirty="0"/>
              <a:t>in the tax system at state borders induce welfare distortions </a:t>
            </a:r>
            <a:r>
              <a:rPr lang="en-US" dirty="0" smtClean="0"/>
              <a:t>with respect </a:t>
            </a:r>
            <a:r>
              <a:rPr lang="en-US" dirty="0"/>
              <a:t>to consumption, as some residents cross borders to purchase </a:t>
            </a:r>
            <a:r>
              <a:rPr lang="en-US" dirty="0" smtClean="0"/>
              <a:t>lower-tax goods.”</a:t>
            </a:r>
          </a:p>
          <a:p>
            <a:pPr>
              <a:lnSpc>
                <a:spcPct val="80000"/>
              </a:lnSpc>
              <a:spcBef>
                <a:spcPts val="0"/>
              </a:spcBef>
            </a:pPr>
            <a:endParaRPr lang="en-US" dirty="0"/>
          </a:p>
          <a:p>
            <a:pPr>
              <a:lnSpc>
                <a:spcPct val="80000"/>
              </a:lnSpc>
              <a:spcBef>
                <a:spcPts val="0"/>
              </a:spcBef>
            </a:pPr>
            <a:r>
              <a:rPr lang="en-US" dirty="0" smtClean="0"/>
              <a:t>“Firms </a:t>
            </a:r>
            <a:r>
              <a:rPr lang="en-US" dirty="0"/>
              <a:t>distort the location characteristics of the good to the favorable </a:t>
            </a:r>
            <a:r>
              <a:rPr lang="en-US" dirty="0" smtClean="0"/>
              <a:t>tax side </a:t>
            </a:r>
            <a:r>
              <a:rPr lang="en-US" dirty="0"/>
              <a:t>of the border, which results in an inefficient product mix</a:t>
            </a:r>
            <a:r>
              <a:rPr lang="en-US" dirty="0" smtClean="0"/>
              <a:t>.” </a:t>
            </a:r>
          </a:p>
          <a:p>
            <a:pPr>
              <a:lnSpc>
                <a:spcPct val="80000"/>
              </a:lnSpc>
              <a:spcBef>
                <a:spcPts val="0"/>
              </a:spcBef>
            </a:pPr>
            <a:endParaRPr lang="en-US" dirty="0"/>
          </a:p>
          <a:p>
            <a:pPr>
              <a:lnSpc>
                <a:spcPct val="80000"/>
              </a:lnSpc>
              <a:spcBef>
                <a:spcPts val="0"/>
              </a:spcBef>
            </a:pPr>
            <a:r>
              <a:rPr lang="en-US" dirty="0" smtClean="0"/>
              <a:t>“State </a:t>
            </a:r>
            <a:r>
              <a:rPr lang="en-US" dirty="0"/>
              <a:t>tax </a:t>
            </a:r>
            <a:r>
              <a:rPr lang="en-US" dirty="0" smtClean="0"/>
              <a:t>differences create </a:t>
            </a:r>
            <a:r>
              <a:rPr lang="en-US" dirty="0"/>
              <a:t>horizontal inequities—where individuals with the same ability to pay </a:t>
            </a:r>
            <a:r>
              <a:rPr lang="en-US" dirty="0" smtClean="0"/>
              <a:t>actually pay </a:t>
            </a:r>
            <a:r>
              <a:rPr lang="en-US" dirty="0"/>
              <a:t>different taxes—if some residents cross-border shop while others do not</a:t>
            </a:r>
            <a:r>
              <a:rPr lang="en-US" dirty="0" smtClean="0"/>
              <a:t>.”</a:t>
            </a:r>
          </a:p>
        </p:txBody>
      </p:sp>
    </p:spTree>
    <p:extLst>
      <p:ext uri="{BB962C8B-B14F-4D97-AF65-F5344CB8AC3E}">
        <p14:creationId xmlns:p14="http://schemas.microsoft.com/office/powerpoint/2010/main" val="4220806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a:bodyPr>
          <a:lstStyle/>
          <a:p>
            <a:pPr marL="365760" indent="-283464" algn="ctr" fontAlgn="auto">
              <a:spcAft>
                <a:spcPts val="0"/>
              </a:spcAft>
              <a:buNone/>
              <a:defRPr/>
            </a:pPr>
            <a:r>
              <a:rPr lang="en-US" sz="3300" b="1" dirty="0" smtClean="0">
                <a:solidFill>
                  <a:schemeClr val="accent1"/>
                </a:solidFill>
              </a:rPr>
              <a:t>Agrawal,  </a:t>
            </a:r>
            <a:r>
              <a:rPr lang="en-US" sz="3300" b="1" dirty="0">
                <a:solidFill>
                  <a:schemeClr val="accent1"/>
                </a:solidFill>
              </a:rPr>
              <a:t>6</a:t>
            </a:r>
            <a:endParaRPr lang="en-US" sz="3300" b="1" dirty="0" smtClean="0">
              <a:solidFill>
                <a:schemeClr val="accent1"/>
              </a:solidFill>
            </a:endParaRPr>
          </a:p>
          <a:p>
            <a:pPr marL="365760" indent="-283464" fontAlgn="auto">
              <a:lnSpc>
                <a:spcPct val="50000"/>
              </a:lnSpc>
              <a:spcAft>
                <a:spcPts val="0"/>
              </a:spcAft>
              <a:buFont typeface="Wingdings 2"/>
              <a:buChar char=""/>
              <a:defRPr/>
            </a:pPr>
            <a:endParaRPr lang="en-US" dirty="0" smtClean="0"/>
          </a:p>
          <a:p>
            <a:pPr>
              <a:lnSpc>
                <a:spcPct val="80000"/>
              </a:lnSpc>
              <a:spcBef>
                <a:spcPts val="0"/>
              </a:spcBef>
            </a:pPr>
            <a:r>
              <a:rPr lang="en-US" dirty="0" smtClean="0"/>
              <a:t>Agrawal “uncover[s] </a:t>
            </a:r>
            <a:r>
              <a:rPr lang="en-US" dirty="0"/>
              <a:t>a local tax gradient and dramatic local tax level effects, which </a:t>
            </a:r>
            <a:r>
              <a:rPr lang="en-US" dirty="0" smtClean="0"/>
              <a:t>reduces these </a:t>
            </a:r>
            <a:r>
              <a:rPr lang="en-US" dirty="0"/>
              <a:t>production and consumption distortions at state </a:t>
            </a:r>
            <a:r>
              <a:rPr lang="en-US" dirty="0" smtClean="0"/>
              <a:t>borders.”</a:t>
            </a:r>
          </a:p>
          <a:p>
            <a:pPr>
              <a:lnSpc>
                <a:spcPct val="80000"/>
              </a:lnSpc>
              <a:spcBef>
                <a:spcPts val="0"/>
              </a:spcBef>
            </a:pPr>
            <a:endParaRPr lang="en-US" dirty="0"/>
          </a:p>
          <a:p>
            <a:pPr>
              <a:lnSpc>
                <a:spcPct val="80000"/>
              </a:lnSpc>
              <a:spcBef>
                <a:spcPts val="0"/>
              </a:spcBef>
            </a:pPr>
            <a:r>
              <a:rPr lang="en-US" dirty="0" smtClean="0"/>
              <a:t>“Although </a:t>
            </a:r>
            <a:r>
              <a:rPr lang="en-US" dirty="0"/>
              <a:t>the </a:t>
            </a:r>
            <a:r>
              <a:rPr lang="en-US" dirty="0" smtClean="0"/>
              <a:t>discrete steps </a:t>
            </a:r>
            <a:r>
              <a:rPr lang="en-US" dirty="0"/>
              <a:t>will induce additional small distortions within a state, the reduction of a </a:t>
            </a:r>
            <a:r>
              <a:rPr lang="en-US" dirty="0" smtClean="0"/>
              <a:t>large salient </a:t>
            </a:r>
            <a:r>
              <a:rPr lang="en-US" dirty="0"/>
              <a:t>distortion at the border may be welfare improving</a:t>
            </a:r>
            <a:r>
              <a:rPr lang="en-US" dirty="0" smtClean="0"/>
              <a:t>.”</a:t>
            </a:r>
          </a:p>
          <a:p>
            <a:pPr>
              <a:lnSpc>
                <a:spcPct val="80000"/>
              </a:lnSpc>
              <a:spcBef>
                <a:spcPts val="0"/>
              </a:spcBef>
            </a:pPr>
            <a:endParaRPr lang="en-US" dirty="0"/>
          </a:p>
        </p:txBody>
      </p:sp>
    </p:spTree>
    <p:extLst>
      <p:ext uri="{BB962C8B-B14F-4D97-AF65-F5344CB8AC3E}">
        <p14:creationId xmlns:p14="http://schemas.microsoft.com/office/powerpoint/2010/main" val="3418733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2400" b="1" dirty="0" smtClean="0"/>
              <a:t>Lotteries</a:t>
            </a:r>
            <a:br>
              <a:rPr lang="en-US" sz="2400" b="1" dirty="0" smtClean="0"/>
            </a:br>
            <a:endParaRPr lang="en-US" sz="2400" b="1" dirty="0" smtClean="0"/>
          </a:p>
        </p:txBody>
      </p:sp>
      <p:sp>
        <p:nvSpPr>
          <p:cNvPr id="12291" name="Rectangle 3"/>
          <p:cNvSpPr>
            <a:spLocks noGrp="1" noChangeArrowheads="1"/>
          </p:cNvSpPr>
          <p:nvPr>
            <p:ph type="body" idx="1"/>
          </p:nvPr>
        </p:nvSpPr>
        <p:spPr>
          <a:xfrm>
            <a:off x="609600" y="1085850"/>
            <a:ext cx="8229600" cy="5044679"/>
          </a:xfrm>
        </p:spPr>
        <p:txBody>
          <a:bodyPr/>
          <a:lstStyle/>
          <a:p>
            <a:pPr algn="ctr" eaLnBrk="1" hangingPunct="1">
              <a:buFont typeface="Wingdings" pitchFamily="2" charset="2"/>
              <a:buNone/>
            </a:pPr>
            <a:r>
              <a:rPr lang="en-US" sz="3600" b="1" dirty="0" smtClean="0">
                <a:solidFill>
                  <a:schemeClr val="accent1"/>
                </a:solidFill>
              </a:rPr>
              <a:t>Bonus Slides! State-Run Lotteries</a:t>
            </a:r>
          </a:p>
          <a:p>
            <a:pPr algn="ctr" eaLnBrk="1" hangingPunct="1">
              <a:lnSpc>
                <a:spcPct val="50000"/>
              </a:lnSpc>
              <a:buFont typeface="Wingdings" pitchFamily="2" charset="2"/>
              <a:buNone/>
            </a:pPr>
            <a:endParaRPr lang="en-US" sz="3600" b="1" dirty="0" smtClean="0">
              <a:solidFill>
                <a:schemeClr val="tx2"/>
              </a:solidFill>
            </a:endParaRPr>
          </a:p>
          <a:p>
            <a:pPr eaLnBrk="1" hangingPunct="1"/>
            <a:r>
              <a:rPr lang="en-US" sz="2600" dirty="0" smtClean="0"/>
              <a:t>The first state lottery was in New Hampshire in 1964.</a:t>
            </a:r>
          </a:p>
          <a:p>
            <a:pPr eaLnBrk="1" hangingPunct="1">
              <a:lnSpc>
                <a:spcPct val="50000"/>
              </a:lnSpc>
            </a:pPr>
            <a:endParaRPr lang="en-US" sz="2600" dirty="0" smtClean="0"/>
          </a:p>
          <a:p>
            <a:pPr eaLnBrk="1" hangingPunct="1"/>
            <a:r>
              <a:rPr lang="en-US" sz="2600" dirty="0" smtClean="0"/>
              <a:t>Now every state except Hawaii and Utah have some form of legal gambling.</a:t>
            </a:r>
          </a:p>
          <a:p>
            <a:pPr eaLnBrk="1" hangingPunct="1">
              <a:lnSpc>
                <a:spcPct val="50000"/>
              </a:lnSpc>
            </a:pPr>
            <a:endParaRPr lang="en-US" sz="2600" dirty="0" smtClean="0"/>
          </a:p>
          <a:p>
            <a:pPr eaLnBrk="1" hangingPunct="1"/>
            <a:r>
              <a:rPr lang="en-US" sz="2600" dirty="0" smtClean="0"/>
              <a:t>Lotteries raise a small share of state revenue (1.1% of general revenue in 2011).</a:t>
            </a:r>
          </a:p>
          <a:p>
            <a:pPr marL="0" indent="0" eaLnBrk="1" hangingPunct="1">
              <a:lnSpc>
                <a:spcPct val="50000"/>
              </a:lnSpc>
              <a:spcBef>
                <a:spcPts val="0"/>
              </a:spcBef>
              <a:buNone/>
            </a:pPr>
            <a:endParaRPr lang="en-US" sz="2600" dirty="0" smtClean="0"/>
          </a:p>
          <a:p>
            <a:pPr eaLnBrk="1" hangingPunct="1"/>
            <a:r>
              <a:rPr lang="en-US" sz="2600" dirty="0" smtClean="0"/>
              <a:t>Lotteries probably are a natural monopoly, as customers are attracted to very large prizes.</a:t>
            </a:r>
          </a:p>
          <a:p>
            <a:pPr eaLnBrk="1" hangingPunct="1"/>
            <a:endParaRPr lang="en-US" sz="2600" dirty="0" smtClean="0"/>
          </a:p>
          <a:p>
            <a:pPr eaLnBrk="1" hangingPunct="1"/>
            <a:endParaRPr lang="en-US" sz="2600" dirty="0" smtClean="0"/>
          </a:p>
          <a:p>
            <a:pPr eaLnBrk="1" hangingPunct="1"/>
            <a:endParaRPr lang="en-US" sz="2600" dirty="0" smtClean="0"/>
          </a:p>
        </p:txBody>
      </p:sp>
    </p:spTree>
    <p:extLst>
      <p:ext uri="{BB962C8B-B14F-4D97-AF65-F5344CB8AC3E}">
        <p14:creationId xmlns:p14="http://schemas.microsoft.com/office/powerpoint/2010/main" val="2511282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2400" b="1" dirty="0" smtClean="0"/>
              <a:t>Lotteries</a:t>
            </a:r>
            <a:br>
              <a:rPr lang="en-US" sz="2400" b="1" dirty="0" smtClean="0"/>
            </a:br>
            <a:endParaRPr lang="en-US" sz="2400" b="1" dirty="0" smtClean="0"/>
          </a:p>
        </p:txBody>
      </p:sp>
      <p:sp>
        <p:nvSpPr>
          <p:cNvPr id="13315" name="Rectangle 3"/>
          <p:cNvSpPr>
            <a:spLocks noGrp="1" noChangeArrowheads="1"/>
          </p:cNvSpPr>
          <p:nvPr>
            <p:ph type="body" idx="1"/>
          </p:nvPr>
        </p:nvSpPr>
        <p:spPr>
          <a:xfrm>
            <a:off x="685800" y="914400"/>
            <a:ext cx="8229600" cy="5044679"/>
          </a:xfrm>
        </p:spPr>
        <p:txBody>
          <a:bodyPr/>
          <a:lstStyle/>
          <a:p>
            <a:pPr algn="ctr" eaLnBrk="1" hangingPunct="1">
              <a:lnSpc>
                <a:spcPct val="90000"/>
              </a:lnSpc>
              <a:buFont typeface="Wingdings" pitchFamily="2" charset="2"/>
              <a:buNone/>
            </a:pPr>
            <a:r>
              <a:rPr lang="en-US" sz="2800" b="1" dirty="0" smtClean="0">
                <a:solidFill>
                  <a:schemeClr val="accent1"/>
                </a:solidFill>
              </a:rPr>
              <a:t>Policy Issues Raised by Lotteries</a:t>
            </a:r>
          </a:p>
          <a:p>
            <a:pPr algn="ctr" eaLnBrk="1" hangingPunct="1">
              <a:lnSpc>
                <a:spcPct val="50000"/>
              </a:lnSpc>
              <a:spcBef>
                <a:spcPts val="0"/>
              </a:spcBef>
              <a:buFont typeface="Wingdings" pitchFamily="2" charset="2"/>
              <a:buNone/>
            </a:pPr>
            <a:endParaRPr lang="en-US" sz="2800" dirty="0" smtClean="0">
              <a:solidFill>
                <a:schemeClr val="tx2"/>
              </a:solidFill>
            </a:endParaRPr>
          </a:p>
          <a:p>
            <a:pPr eaLnBrk="1" hangingPunct="1">
              <a:lnSpc>
                <a:spcPct val="90000"/>
              </a:lnSpc>
            </a:pPr>
            <a:r>
              <a:rPr lang="en-US" sz="2600" dirty="0" smtClean="0"/>
              <a:t>1. </a:t>
            </a:r>
            <a:r>
              <a:rPr lang="en-US" sz="2600" b="1" u="sng" dirty="0" smtClean="0">
                <a:solidFill>
                  <a:schemeClr val="accent4"/>
                </a:solidFill>
              </a:rPr>
              <a:t>Legalization</a:t>
            </a:r>
            <a:r>
              <a:rPr lang="en-US" sz="2600" dirty="0" smtClean="0"/>
              <a:t> (Should lottery gambling be allowed?)</a:t>
            </a:r>
          </a:p>
          <a:p>
            <a:pPr eaLnBrk="1" hangingPunct="1">
              <a:lnSpc>
                <a:spcPct val="50000"/>
              </a:lnSpc>
              <a:spcBef>
                <a:spcPts val="0"/>
              </a:spcBef>
            </a:pPr>
            <a:endParaRPr lang="en-US" sz="2600" dirty="0" smtClean="0"/>
          </a:p>
          <a:p>
            <a:pPr eaLnBrk="1" hangingPunct="1">
              <a:lnSpc>
                <a:spcPct val="90000"/>
              </a:lnSpc>
              <a:spcBef>
                <a:spcPts val="0"/>
              </a:spcBef>
            </a:pPr>
            <a:r>
              <a:rPr lang="en-US" sz="2600" dirty="0" smtClean="0"/>
              <a:t>2. </a:t>
            </a:r>
            <a:r>
              <a:rPr lang="en-US" sz="2600" b="1" u="sng" dirty="0" smtClean="0">
                <a:solidFill>
                  <a:schemeClr val="accent4"/>
                </a:solidFill>
              </a:rPr>
              <a:t>Government Provision</a:t>
            </a:r>
            <a:r>
              <a:rPr lang="en-US" sz="2600" dirty="0" smtClean="0">
                <a:solidFill>
                  <a:schemeClr val="accent4"/>
                </a:solidFill>
              </a:rPr>
              <a:t> </a:t>
            </a:r>
            <a:r>
              <a:rPr lang="en-US" sz="2600" dirty="0" smtClean="0"/>
              <a:t>(Should lotteries be a private or 	government monopoly?)</a:t>
            </a:r>
          </a:p>
          <a:p>
            <a:pPr eaLnBrk="1" hangingPunct="1">
              <a:lnSpc>
                <a:spcPct val="60000"/>
              </a:lnSpc>
              <a:spcBef>
                <a:spcPts val="0"/>
              </a:spcBef>
              <a:buFont typeface="Wingdings" pitchFamily="2" charset="2"/>
              <a:buNone/>
            </a:pPr>
            <a:r>
              <a:rPr lang="en-US" sz="2600" dirty="0" smtClean="0"/>
              <a:t> </a:t>
            </a:r>
          </a:p>
          <a:p>
            <a:pPr eaLnBrk="1" hangingPunct="1">
              <a:lnSpc>
                <a:spcPct val="90000"/>
              </a:lnSpc>
            </a:pPr>
            <a:r>
              <a:rPr lang="en-US" sz="2600" dirty="0" smtClean="0"/>
              <a:t>3. </a:t>
            </a:r>
            <a:r>
              <a:rPr lang="en-US" sz="2600" b="1" u="sng" dirty="0" smtClean="0">
                <a:solidFill>
                  <a:schemeClr val="accent4"/>
                </a:solidFill>
              </a:rPr>
              <a:t>Rate of Taxation</a:t>
            </a:r>
            <a:r>
              <a:rPr lang="en-US" sz="2600" dirty="0" smtClean="0">
                <a:solidFill>
                  <a:schemeClr val="accent4"/>
                </a:solidFill>
              </a:rPr>
              <a:t> </a:t>
            </a:r>
            <a:r>
              <a:rPr lang="en-US" sz="2600" dirty="0" smtClean="0"/>
              <a:t>(How much revenue should the state claim?)</a:t>
            </a:r>
          </a:p>
          <a:p>
            <a:pPr eaLnBrk="1" hangingPunct="1">
              <a:lnSpc>
                <a:spcPct val="60000"/>
              </a:lnSpc>
              <a:spcBef>
                <a:spcPts val="0"/>
              </a:spcBef>
            </a:pPr>
            <a:endParaRPr lang="en-US" sz="2600" dirty="0" smtClean="0"/>
          </a:p>
          <a:p>
            <a:pPr eaLnBrk="1" hangingPunct="1">
              <a:lnSpc>
                <a:spcPct val="90000"/>
              </a:lnSpc>
            </a:pPr>
            <a:r>
              <a:rPr lang="en-US" sz="2600" dirty="0" smtClean="0"/>
              <a:t>4. </a:t>
            </a:r>
            <a:r>
              <a:rPr lang="en-US" sz="2600" b="1" u="sng" dirty="0" smtClean="0">
                <a:solidFill>
                  <a:schemeClr val="accent4"/>
                </a:solidFill>
              </a:rPr>
              <a:t>Earmarking</a:t>
            </a:r>
            <a:r>
              <a:rPr lang="en-US" sz="2600" dirty="0" smtClean="0"/>
              <a:t> (Should the </a:t>
            </a:r>
            <a:r>
              <a:rPr lang="en-US" sz="2600" smtClean="0"/>
              <a:t>revenue be </a:t>
            </a:r>
            <a:r>
              <a:rPr lang="en-US" sz="2600" dirty="0" smtClean="0"/>
              <a:t>earmarked for education?)</a:t>
            </a:r>
          </a:p>
          <a:p>
            <a:pPr eaLnBrk="1" hangingPunct="1">
              <a:lnSpc>
                <a:spcPct val="60000"/>
              </a:lnSpc>
              <a:spcBef>
                <a:spcPts val="0"/>
              </a:spcBef>
            </a:pPr>
            <a:endParaRPr lang="en-US" sz="2600" dirty="0" smtClean="0"/>
          </a:p>
          <a:p>
            <a:pPr eaLnBrk="1" hangingPunct="1">
              <a:lnSpc>
                <a:spcPct val="90000"/>
              </a:lnSpc>
            </a:pPr>
            <a:r>
              <a:rPr lang="en-US" sz="2600" dirty="0" smtClean="0"/>
              <a:t>5. </a:t>
            </a:r>
            <a:r>
              <a:rPr lang="en-US" sz="2600" b="1" u="sng" dirty="0" smtClean="0">
                <a:solidFill>
                  <a:schemeClr val="accent4"/>
                </a:solidFill>
              </a:rPr>
              <a:t>Promotion</a:t>
            </a:r>
            <a:r>
              <a:rPr lang="en-US" sz="2600" dirty="0" smtClean="0">
                <a:solidFill>
                  <a:schemeClr val="accent4"/>
                </a:solidFill>
              </a:rPr>
              <a:t> </a:t>
            </a:r>
            <a:r>
              <a:rPr lang="en-US" sz="2600" dirty="0" smtClean="0"/>
              <a:t>(How should lotteries 	be designed and advertised?)</a:t>
            </a:r>
          </a:p>
        </p:txBody>
      </p:sp>
    </p:spTree>
    <p:extLst>
      <p:ext uri="{BB962C8B-B14F-4D97-AF65-F5344CB8AC3E}">
        <p14:creationId xmlns:p14="http://schemas.microsoft.com/office/powerpoint/2010/main" val="58425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71550"/>
            <a:ext cx="8229600" cy="5886450"/>
          </a:xfrm>
        </p:spPr>
        <p:txBody>
          <a:bodyPr>
            <a:normAutofit fontScale="77500" lnSpcReduction="20000"/>
          </a:bodyPr>
          <a:lstStyle/>
          <a:p>
            <a:pPr marL="365760" indent="-283464" algn="ctr" fontAlgn="auto">
              <a:spcAft>
                <a:spcPts val="0"/>
              </a:spcAft>
              <a:buFont typeface="Wingdings" pitchFamily="2" charset="2"/>
              <a:buNone/>
              <a:defRPr/>
            </a:pPr>
            <a:r>
              <a:rPr lang="en-US" sz="4000" b="1" dirty="0" smtClean="0">
                <a:solidFill>
                  <a:schemeClr val="accent1"/>
                </a:solidFill>
              </a:rPr>
              <a:t>Introduction</a:t>
            </a:r>
          </a:p>
          <a:p>
            <a:pPr marL="365760" indent="-283464" fontAlgn="auto">
              <a:lnSpc>
                <a:spcPct val="50000"/>
              </a:lnSpc>
              <a:spcAft>
                <a:spcPts val="0"/>
              </a:spcAft>
              <a:buFont typeface="Wingdings 2"/>
              <a:buChar char=""/>
              <a:defRPr/>
            </a:pPr>
            <a:endParaRPr lang="en-US" dirty="0" smtClean="0"/>
          </a:p>
          <a:p>
            <a:r>
              <a:rPr lang="en-US" dirty="0"/>
              <a:t>In a federal system like ours, the actions of one government are not independent of the actions of other governments.  </a:t>
            </a:r>
            <a:endParaRPr lang="en-US" dirty="0" smtClean="0"/>
          </a:p>
          <a:p>
            <a:endParaRPr lang="en-US" dirty="0"/>
          </a:p>
          <a:p>
            <a:pPr lvl="1"/>
            <a:r>
              <a:rPr lang="en-US" dirty="0" smtClean="0"/>
              <a:t>This </a:t>
            </a:r>
            <a:r>
              <a:rPr lang="en-US" dirty="0"/>
              <a:t>rule applies not only to the obvious case—intergovernmental aid—but also to decisions that do not involve any direct connection between governments.</a:t>
            </a:r>
          </a:p>
          <a:p>
            <a:pPr marL="82550" indent="0">
              <a:buNone/>
            </a:pPr>
            <a:endParaRPr lang="en-US" dirty="0"/>
          </a:p>
          <a:p>
            <a:pPr lvl="0"/>
            <a:r>
              <a:rPr lang="en-US" dirty="0"/>
              <a:t>Governments’ spending decisions are influenced by the spending decisions of their neighbors (or other jurisdictions with which they compare themselves).</a:t>
            </a:r>
          </a:p>
          <a:p>
            <a:pPr marL="82550" indent="0">
              <a:buNone/>
            </a:pPr>
            <a:r>
              <a:rPr lang="en-US" dirty="0"/>
              <a:t> </a:t>
            </a:r>
          </a:p>
          <a:p>
            <a:pPr lvl="1"/>
            <a:r>
              <a:rPr lang="en-US" dirty="0"/>
              <a:t>This issue has already appeared as a guide to the choice of instruments for several studies, including Bill’s and my work on school districts in New York</a:t>
            </a:r>
            <a:r>
              <a:rPr lang="en-US" dirty="0" smtClean="0"/>
              <a:t>.</a:t>
            </a:r>
          </a:p>
          <a:p>
            <a:pPr marL="82550" indent="0">
              <a:buNone/>
            </a:pPr>
            <a:r>
              <a:rPr lang="en-US" dirty="0"/>
              <a:t> </a:t>
            </a:r>
            <a:endParaRPr lang="en-US" dirty="0" smtClean="0"/>
          </a:p>
          <a:p>
            <a:pPr marL="365760" indent="-283464" fontAlgn="auto">
              <a:spcAft>
                <a:spcPts val="0"/>
              </a:spcAft>
              <a:buFont typeface="Wingdings 2"/>
              <a:buChar char=""/>
              <a:defRPr/>
            </a:pPr>
            <a:endParaRPr lang="en-US" dirty="0" smtClean="0"/>
          </a:p>
        </p:txBody>
      </p:sp>
    </p:spTree>
    <p:extLst>
      <p:ext uri="{BB962C8B-B14F-4D97-AF65-F5344CB8AC3E}">
        <p14:creationId xmlns:p14="http://schemas.microsoft.com/office/powerpoint/2010/main" val="2232847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2400" b="1" dirty="0" smtClean="0"/>
              <a:t>Lotteries</a:t>
            </a:r>
            <a:br>
              <a:rPr lang="en-US" sz="2400" b="1" dirty="0" smtClean="0"/>
            </a:br>
            <a:endParaRPr lang="en-US" sz="2400" b="1" dirty="0" smtClean="0"/>
          </a:p>
        </p:txBody>
      </p:sp>
      <p:sp>
        <p:nvSpPr>
          <p:cNvPr id="14339" name="Rectangle 3"/>
          <p:cNvSpPr>
            <a:spLocks noGrp="1" noChangeArrowheads="1"/>
          </p:cNvSpPr>
          <p:nvPr>
            <p:ph type="body" idx="1"/>
          </p:nvPr>
        </p:nvSpPr>
        <p:spPr>
          <a:xfrm>
            <a:off x="660400" y="762000"/>
            <a:ext cx="8636000" cy="5314950"/>
          </a:xfrm>
        </p:spPr>
        <p:txBody>
          <a:bodyPr/>
          <a:lstStyle/>
          <a:p>
            <a:pPr algn="ctr" eaLnBrk="1" hangingPunct="1">
              <a:buFont typeface="Wingdings" pitchFamily="2" charset="2"/>
              <a:buNone/>
            </a:pPr>
            <a:r>
              <a:rPr lang="en-US" sz="3600" b="1" dirty="0" smtClean="0">
                <a:solidFill>
                  <a:schemeClr val="accent1"/>
                </a:solidFill>
              </a:rPr>
              <a:t>Legalization</a:t>
            </a:r>
          </a:p>
          <a:p>
            <a:pPr algn="ctr" eaLnBrk="1" hangingPunct="1">
              <a:lnSpc>
                <a:spcPct val="50000"/>
              </a:lnSpc>
              <a:buFont typeface="Wingdings" pitchFamily="2" charset="2"/>
              <a:buNone/>
            </a:pPr>
            <a:endParaRPr lang="en-US" sz="1400" b="1" dirty="0" smtClean="0">
              <a:solidFill>
                <a:schemeClr val="tx2"/>
              </a:solidFill>
            </a:endParaRPr>
          </a:p>
          <a:p>
            <a:pPr eaLnBrk="1" hangingPunct="1"/>
            <a:r>
              <a:rPr lang="en-US" dirty="0" smtClean="0"/>
              <a:t>Lotteries generate </a:t>
            </a:r>
            <a:r>
              <a:rPr lang="en-US" b="1" dirty="0" smtClean="0">
                <a:solidFill>
                  <a:schemeClr val="accent4"/>
                </a:solidFill>
              </a:rPr>
              <a:t>consumer surplus</a:t>
            </a:r>
            <a:r>
              <a:rPr lang="en-US" dirty="0" smtClean="0"/>
              <a:t>, that is, many people pay for their entertainment value.</a:t>
            </a:r>
          </a:p>
          <a:p>
            <a:pPr eaLnBrk="1" hangingPunct="1">
              <a:lnSpc>
                <a:spcPct val="50000"/>
              </a:lnSpc>
            </a:pPr>
            <a:endParaRPr lang="en-US" sz="1400" dirty="0" smtClean="0"/>
          </a:p>
          <a:p>
            <a:pPr eaLnBrk="1" hangingPunct="1"/>
            <a:r>
              <a:rPr lang="en-US" dirty="0" smtClean="0"/>
              <a:t>Lotteries also generate </a:t>
            </a:r>
            <a:r>
              <a:rPr lang="en-US" b="1" dirty="0" smtClean="0">
                <a:solidFill>
                  <a:schemeClr val="accent4"/>
                </a:solidFill>
              </a:rPr>
              <a:t>social costs</a:t>
            </a:r>
            <a:r>
              <a:rPr lang="en-US" dirty="0" smtClean="0"/>
              <a:t>: gambling addiction for some people, increased crime, and, perhaps, undermining incentives to earn one’s way.</a:t>
            </a:r>
          </a:p>
          <a:p>
            <a:pPr eaLnBrk="1" hangingPunct="1">
              <a:lnSpc>
                <a:spcPct val="50000"/>
              </a:lnSpc>
            </a:pPr>
            <a:endParaRPr lang="en-US" sz="1400" dirty="0" smtClean="0"/>
          </a:p>
          <a:p>
            <a:pPr eaLnBrk="1" hangingPunct="1"/>
            <a:r>
              <a:rPr lang="en-US" dirty="0" smtClean="0"/>
              <a:t>There is a consensus in this country that the benefits outweigh the costs (although the costs are high).</a:t>
            </a:r>
          </a:p>
        </p:txBody>
      </p:sp>
    </p:spTree>
    <p:extLst>
      <p:ext uri="{BB962C8B-B14F-4D97-AF65-F5344CB8AC3E}">
        <p14:creationId xmlns:p14="http://schemas.microsoft.com/office/powerpoint/2010/main" val="439615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35100" y="275035"/>
            <a:ext cx="7499351" cy="563165"/>
          </a:xfrm>
        </p:spPr>
        <p:txBody>
          <a:bodyPr>
            <a:normAutofit fontScale="90000"/>
          </a:bodyPr>
          <a:lstStyle/>
          <a:p>
            <a:pPr eaLnBrk="1" hangingPunct="1"/>
            <a:r>
              <a:rPr lang="en-US" sz="2400" b="1" dirty="0" smtClean="0"/>
              <a:t>Lotteries</a:t>
            </a:r>
            <a:br>
              <a:rPr lang="en-US" sz="2400" b="1" dirty="0" smtClean="0"/>
            </a:br>
            <a:endParaRPr lang="en-US" sz="2400" b="1" dirty="0" smtClean="0"/>
          </a:p>
        </p:txBody>
      </p:sp>
      <p:sp>
        <p:nvSpPr>
          <p:cNvPr id="15363" name="Rectangle 3"/>
          <p:cNvSpPr>
            <a:spLocks noGrp="1" noChangeArrowheads="1"/>
          </p:cNvSpPr>
          <p:nvPr>
            <p:ph type="body" idx="1"/>
          </p:nvPr>
        </p:nvSpPr>
        <p:spPr>
          <a:xfrm>
            <a:off x="685800" y="609600"/>
            <a:ext cx="8229600" cy="5044678"/>
          </a:xfrm>
        </p:spPr>
        <p:txBody>
          <a:bodyPr/>
          <a:lstStyle/>
          <a:p>
            <a:pPr algn="ctr" eaLnBrk="1" hangingPunct="1">
              <a:lnSpc>
                <a:spcPct val="90000"/>
              </a:lnSpc>
              <a:buFont typeface="Wingdings" pitchFamily="2" charset="2"/>
              <a:buNone/>
            </a:pPr>
            <a:r>
              <a:rPr lang="en-US" sz="3600" b="1" dirty="0" smtClean="0">
                <a:solidFill>
                  <a:schemeClr val="accent1"/>
                </a:solidFill>
              </a:rPr>
              <a:t>Government Provision</a:t>
            </a:r>
          </a:p>
          <a:p>
            <a:pPr algn="ctr" eaLnBrk="1" hangingPunct="1">
              <a:lnSpc>
                <a:spcPct val="30000"/>
              </a:lnSpc>
              <a:spcBef>
                <a:spcPts val="0"/>
              </a:spcBef>
              <a:buFont typeface="Wingdings" pitchFamily="2" charset="2"/>
              <a:buNone/>
            </a:pPr>
            <a:endParaRPr lang="en-US" sz="3600" b="1" dirty="0" smtClean="0">
              <a:solidFill>
                <a:schemeClr val="tx2"/>
              </a:solidFill>
            </a:endParaRPr>
          </a:p>
          <a:p>
            <a:pPr eaLnBrk="1" hangingPunct="1">
              <a:lnSpc>
                <a:spcPct val="90000"/>
              </a:lnSpc>
            </a:pPr>
            <a:r>
              <a:rPr lang="en-US" dirty="0" smtClean="0"/>
              <a:t>Lotteries require large scale, so private lotteries would be huge companies that would be:</a:t>
            </a:r>
          </a:p>
          <a:p>
            <a:pPr lvl="1" eaLnBrk="1" hangingPunct="1">
              <a:lnSpc>
                <a:spcPct val="90000"/>
              </a:lnSpc>
            </a:pPr>
            <a:r>
              <a:rPr lang="en-US" dirty="0" smtClean="0"/>
              <a:t>Difficult to regulate and tax (think of their political connections!)</a:t>
            </a:r>
          </a:p>
          <a:p>
            <a:pPr lvl="1" eaLnBrk="1" hangingPunct="1">
              <a:lnSpc>
                <a:spcPct val="90000"/>
              </a:lnSpc>
            </a:pPr>
            <a:r>
              <a:rPr lang="en-US" dirty="0" smtClean="0"/>
              <a:t>Inviting to criminal elements.</a:t>
            </a:r>
          </a:p>
          <a:p>
            <a:pPr lvl="1" eaLnBrk="1" hangingPunct="1">
              <a:lnSpc>
                <a:spcPct val="30000"/>
              </a:lnSpc>
              <a:spcBef>
                <a:spcPts val="0"/>
              </a:spcBef>
            </a:pPr>
            <a:endParaRPr lang="en-US" dirty="0" smtClean="0"/>
          </a:p>
          <a:p>
            <a:pPr eaLnBrk="1" hangingPunct="1">
              <a:lnSpc>
                <a:spcPct val="90000"/>
              </a:lnSpc>
            </a:pPr>
            <a:r>
              <a:rPr lang="en-US" dirty="0" smtClean="0"/>
              <a:t>Thus, there is a broad consensus that legalized lotteries should be government monopolies.</a:t>
            </a:r>
          </a:p>
          <a:p>
            <a:pPr eaLnBrk="1" hangingPunct="1">
              <a:lnSpc>
                <a:spcPct val="30000"/>
              </a:lnSpc>
              <a:spcBef>
                <a:spcPts val="0"/>
              </a:spcBef>
            </a:pPr>
            <a:endParaRPr lang="en-US" dirty="0" smtClean="0"/>
          </a:p>
          <a:p>
            <a:pPr eaLnBrk="1" hangingPunct="1">
              <a:lnSpc>
                <a:spcPct val="90000"/>
              </a:lnSpc>
            </a:pPr>
            <a:r>
              <a:rPr lang="en-US" dirty="0" smtClean="0"/>
              <a:t>But a few states are now using private management or contemplating the sale of the lottery to a private company.</a:t>
            </a:r>
          </a:p>
        </p:txBody>
      </p:sp>
    </p:spTree>
    <p:extLst>
      <p:ext uri="{BB962C8B-B14F-4D97-AF65-F5344CB8AC3E}">
        <p14:creationId xmlns:p14="http://schemas.microsoft.com/office/powerpoint/2010/main" val="3130455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2400" b="1" dirty="0" smtClean="0"/>
              <a:t>Lotteries</a:t>
            </a:r>
            <a:br>
              <a:rPr lang="en-US" sz="2400" b="1" dirty="0" smtClean="0"/>
            </a:br>
            <a:endParaRPr lang="en-US" sz="2400" b="1" dirty="0" smtClean="0"/>
          </a:p>
        </p:txBody>
      </p:sp>
      <p:sp>
        <p:nvSpPr>
          <p:cNvPr id="17411" name="Rectangle 3"/>
          <p:cNvSpPr>
            <a:spLocks noGrp="1" noChangeArrowheads="1"/>
          </p:cNvSpPr>
          <p:nvPr>
            <p:ph type="body" idx="1"/>
          </p:nvPr>
        </p:nvSpPr>
        <p:spPr>
          <a:xfrm>
            <a:off x="609600" y="990600"/>
            <a:ext cx="8229600" cy="5044679"/>
          </a:xfrm>
        </p:spPr>
        <p:txBody>
          <a:bodyPr/>
          <a:lstStyle/>
          <a:p>
            <a:pPr algn="ctr" eaLnBrk="1" hangingPunct="1">
              <a:lnSpc>
                <a:spcPct val="90000"/>
              </a:lnSpc>
              <a:buFont typeface="Wingdings" pitchFamily="2" charset="2"/>
              <a:buNone/>
            </a:pPr>
            <a:r>
              <a:rPr lang="en-US" sz="3600" b="1" dirty="0" smtClean="0">
                <a:solidFill>
                  <a:schemeClr val="accent1"/>
                </a:solidFill>
              </a:rPr>
              <a:t>Rate of Taxation</a:t>
            </a:r>
          </a:p>
          <a:p>
            <a:pPr algn="ctr" eaLnBrk="1" hangingPunct="1">
              <a:lnSpc>
                <a:spcPct val="50000"/>
              </a:lnSpc>
              <a:buFont typeface="Wingdings" pitchFamily="2" charset="2"/>
              <a:buNone/>
            </a:pPr>
            <a:endParaRPr lang="en-US" sz="3600" b="1" dirty="0" smtClean="0">
              <a:solidFill>
                <a:schemeClr val="tx2"/>
              </a:solidFill>
            </a:endParaRPr>
          </a:p>
          <a:p>
            <a:pPr eaLnBrk="1" hangingPunct="1">
              <a:lnSpc>
                <a:spcPct val="90000"/>
              </a:lnSpc>
            </a:pPr>
            <a:r>
              <a:rPr lang="en-US" dirty="0" smtClean="0"/>
              <a:t>Lotteries provide a classic example of the trade-off between CS and revenue:</a:t>
            </a:r>
          </a:p>
          <a:p>
            <a:pPr eaLnBrk="1" hangingPunct="1">
              <a:lnSpc>
                <a:spcPct val="90000"/>
              </a:lnSpc>
            </a:pPr>
            <a:endParaRPr lang="en-US" dirty="0" smtClean="0"/>
          </a:p>
          <a:p>
            <a:pPr lvl="1" eaLnBrk="1" hangingPunct="1">
              <a:lnSpc>
                <a:spcPct val="90000"/>
              </a:lnSpc>
            </a:pPr>
            <a:r>
              <a:rPr lang="en-US" dirty="0" smtClean="0"/>
              <a:t>The analytical case for lotteries is based on the CS they generate, which is minimized by high implicit tax rates.</a:t>
            </a:r>
          </a:p>
          <a:p>
            <a:pPr lvl="1" eaLnBrk="1" hangingPunct="1">
              <a:lnSpc>
                <a:spcPct val="90000"/>
              </a:lnSpc>
            </a:pPr>
            <a:endParaRPr lang="en-US" dirty="0" smtClean="0"/>
          </a:p>
          <a:p>
            <a:pPr lvl="1" eaLnBrk="1" hangingPunct="1">
              <a:lnSpc>
                <a:spcPct val="90000"/>
              </a:lnSpc>
            </a:pPr>
            <a:r>
              <a:rPr lang="en-US" dirty="0" smtClean="0"/>
              <a:t>The political case for lotteries is based on the money they raise, which is maximized by high implicit tax rate.</a:t>
            </a:r>
          </a:p>
        </p:txBody>
      </p:sp>
    </p:spTree>
    <p:extLst>
      <p:ext uri="{BB962C8B-B14F-4D97-AF65-F5344CB8AC3E}">
        <p14:creationId xmlns:p14="http://schemas.microsoft.com/office/powerpoint/2010/main" val="456319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2400" b="1" dirty="0" smtClean="0"/>
              <a:t>Lotteries</a:t>
            </a:r>
            <a:br>
              <a:rPr lang="en-US" sz="2400" b="1" dirty="0" smtClean="0"/>
            </a:br>
            <a:endParaRPr lang="en-US" sz="2400" b="1" dirty="0" smtClean="0"/>
          </a:p>
        </p:txBody>
      </p:sp>
      <p:sp>
        <p:nvSpPr>
          <p:cNvPr id="18435" name="Rectangle 3"/>
          <p:cNvSpPr>
            <a:spLocks noGrp="1" noChangeArrowheads="1"/>
          </p:cNvSpPr>
          <p:nvPr>
            <p:ph type="body" idx="1"/>
          </p:nvPr>
        </p:nvSpPr>
        <p:spPr>
          <a:xfrm>
            <a:off x="609600" y="990600"/>
            <a:ext cx="8229600" cy="5044679"/>
          </a:xfrm>
        </p:spPr>
        <p:txBody>
          <a:bodyPr/>
          <a:lstStyle/>
          <a:p>
            <a:pPr algn="ctr" eaLnBrk="1" hangingPunct="1">
              <a:lnSpc>
                <a:spcPct val="90000"/>
              </a:lnSpc>
              <a:buFont typeface="Wingdings" pitchFamily="2" charset="2"/>
              <a:buNone/>
            </a:pPr>
            <a:r>
              <a:rPr lang="en-US" sz="3600" b="1" dirty="0" smtClean="0">
                <a:solidFill>
                  <a:schemeClr val="accent1"/>
                </a:solidFill>
              </a:rPr>
              <a:t>Rate of Taxation, 2</a:t>
            </a:r>
          </a:p>
          <a:p>
            <a:pPr algn="ctr" eaLnBrk="1" hangingPunct="1">
              <a:lnSpc>
                <a:spcPct val="50000"/>
              </a:lnSpc>
              <a:buFont typeface="Wingdings" pitchFamily="2" charset="2"/>
              <a:buNone/>
            </a:pPr>
            <a:endParaRPr lang="en-US" sz="3600" b="1" dirty="0" smtClean="0">
              <a:solidFill>
                <a:schemeClr val="tx2"/>
              </a:solidFill>
            </a:endParaRPr>
          </a:p>
          <a:p>
            <a:pPr eaLnBrk="1" hangingPunct="1">
              <a:lnSpc>
                <a:spcPct val="90000"/>
              </a:lnSpc>
            </a:pPr>
            <a:r>
              <a:rPr lang="en-US" dirty="0" smtClean="0"/>
              <a:t>In this case (as in many others!) politics wins, that is, the implicit tax rates are very high.</a:t>
            </a:r>
          </a:p>
          <a:p>
            <a:pPr eaLnBrk="1" hangingPunct="1">
              <a:lnSpc>
                <a:spcPct val="50000"/>
              </a:lnSpc>
            </a:pPr>
            <a:endParaRPr lang="en-US" dirty="0" smtClean="0"/>
          </a:p>
          <a:p>
            <a:pPr eaLnBrk="1" hangingPunct="1">
              <a:lnSpc>
                <a:spcPct val="90000"/>
              </a:lnSpc>
            </a:pPr>
            <a:r>
              <a:rPr lang="en-US" dirty="0" smtClean="0"/>
              <a:t>What is the implicit tax rate?</a:t>
            </a:r>
          </a:p>
          <a:p>
            <a:pPr lvl="1" eaLnBrk="1" hangingPunct="1">
              <a:lnSpc>
                <a:spcPct val="90000"/>
              </a:lnSpc>
            </a:pPr>
            <a:r>
              <a:rPr lang="en-US" dirty="0" smtClean="0"/>
              <a:t>Answer:  What the state keeps divided by the total costs of running the lottery.</a:t>
            </a:r>
          </a:p>
          <a:p>
            <a:pPr lvl="1" eaLnBrk="1" hangingPunct="1">
              <a:lnSpc>
                <a:spcPct val="90000"/>
              </a:lnSpc>
            </a:pPr>
            <a:r>
              <a:rPr lang="en-US" dirty="0" smtClean="0"/>
              <a:t>Let </a:t>
            </a:r>
            <a:r>
              <a:rPr lang="en-US" i="1" dirty="0" smtClean="0">
                <a:latin typeface="Times New Roman" pitchFamily="18" charset="0"/>
              </a:rPr>
              <a:t>t</a:t>
            </a:r>
            <a:r>
              <a:rPr lang="en-US" i="1" dirty="0" smtClean="0"/>
              <a:t> </a:t>
            </a:r>
            <a:r>
              <a:rPr lang="en-US" dirty="0" smtClean="0"/>
              <a:t>= implicit tax rate, </a:t>
            </a:r>
            <a:r>
              <a:rPr lang="en-US" i="1" dirty="0" smtClean="0">
                <a:latin typeface="Times New Roman" pitchFamily="18" charset="0"/>
              </a:rPr>
              <a:t>R</a:t>
            </a:r>
            <a:r>
              <a:rPr lang="en-US" dirty="0" smtClean="0"/>
              <a:t> = state revenue, </a:t>
            </a:r>
            <a:r>
              <a:rPr lang="en-US" i="1" dirty="0" smtClean="0">
                <a:latin typeface="Times New Roman" pitchFamily="18" charset="0"/>
              </a:rPr>
              <a:t>P</a:t>
            </a:r>
            <a:r>
              <a:rPr lang="en-US" dirty="0" smtClean="0"/>
              <a:t> = prizes awarded, </a:t>
            </a:r>
            <a:r>
              <a:rPr lang="en-US" i="1" dirty="0" smtClean="0">
                <a:latin typeface="Times New Roman" pitchFamily="18" charset="0"/>
              </a:rPr>
              <a:t>C</a:t>
            </a:r>
            <a:r>
              <a:rPr lang="en-US" dirty="0" smtClean="0"/>
              <a:t> = administrative costs.  Then</a:t>
            </a:r>
          </a:p>
          <a:p>
            <a:pPr lvl="1" eaLnBrk="1" hangingPunct="1">
              <a:lnSpc>
                <a:spcPct val="90000"/>
              </a:lnSpc>
            </a:pPr>
            <a:endParaRPr lang="en-US" dirty="0" smtClean="0"/>
          </a:p>
          <a:p>
            <a:pPr lvl="2" eaLnBrk="1" hangingPunct="1">
              <a:lnSpc>
                <a:spcPct val="90000"/>
              </a:lnSpc>
              <a:buFont typeface="Wingdings" pitchFamily="2" charset="2"/>
              <a:buNone/>
            </a:pPr>
            <a:r>
              <a:rPr lang="en-US" dirty="0" smtClean="0"/>
              <a:t> </a:t>
            </a:r>
          </a:p>
        </p:txBody>
      </p:sp>
      <p:sp>
        <p:nvSpPr>
          <p:cNvPr id="18436"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437" name="Object 4"/>
          <p:cNvGraphicFramePr>
            <a:graphicFrameLocks noChangeAspect="1"/>
          </p:cNvGraphicFramePr>
          <p:nvPr>
            <p:extLst>
              <p:ext uri="{D42A27DB-BD31-4B8C-83A1-F6EECF244321}">
                <p14:modId xmlns:p14="http://schemas.microsoft.com/office/powerpoint/2010/main" val="1696949353"/>
              </p:ext>
            </p:extLst>
          </p:nvPr>
        </p:nvGraphicFramePr>
        <p:xfrm>
          <a:off x="3429000" y="5524501"/>
          <a:ext cx="2469982" cy="876299"/>
        </p:xfrm>
        <a:graphic>
          <a:graphicData uri="http://schemas.openxmlformats.org/presentationml/2006/ole">
            <mc:AlternateContent xmlns:mc="http://schemas.openxmlformats.org/markup-compatibility/2006">
              <mc:Choice xmlns:v="urn:schemas-microsoft-com:vml" Requires="v">
                <p:oleObj spid="_x0000_s4128" name="Equation" r:id="rId3" imgW="622030" imgH="393529" progId="Equation.DSMT4">
                  <p:embed/>
                </p:oleObj>
              </mc:Choice>
              <mc:Fallback>
                <p:oleObj name="Equation" r:id="rId3" imgW="622030"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5524501"/>
                        <a:ext cx="2469982" cy="87629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465242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47800" y="159266"/>
            <a:ext cx="7499351" cy="563165"/>
          </a:xfrm>
        </p:spPr>
        <p:txBody>
          <a:bodyPr>
            <a:normAutofit fontScale="90000"/>
          </a:bodyPr>
          <a:lstStyle/>
          <a:p>
            <a:pPr eaLnBrk="1" hangingPunct="1"/>
            <a:r>
              <a:rPr lang="en-US" sz="2400" b="1" dirty="0" smtClean="0"/>
              <a:t>Lotteries</a:t>
            </a:r>
            <a:br>
              <a:rPr lang="en-US" sz="2400" b="1" dirty="0" smtClean="0"/>
            </a:br>
            <a:endParaRPr lang="en-US" sz="2400" b="1" dirty="0" smtClean="0"/>
          </a:p>
        </p:txBody>
      </p:sp>
      <p:sp>
        <p:nvSpPr>
          <p:cNvPr id="21507" name="Rectangle 3"/>
          <p:cNvSpPr>
            <a:spLocks noGrp="1" noChangeArrowheads="1"/>
          </p:cNvSpPr>
          <p:nvPr>
            <p:ph type="body" idx="1"/>
          </p:nvPr>
        </p:nvSpPr>
        <p:spPr>
          <a:xfrm>
            <a:off x="533400" y="412773"/>
            <a:ext cx="8229600" cy="5044679"/>
          </a:xfrm>
        </p:spPr>
        <p:txBody>
          <a:bodyPr/>
          <a:lstStyle/>
          <a:p>
            <a:pPr algn="ctr" eaLnBrk="1" hangingPunct="1">
              <a:lnSpc>
                <a:spcPct val="90000"/>
              </a:lnSpc>
              <a:buFont typeface="Wingdings" pitchFamily="2" charset="2"/>
              <a:buNone/>
            </a:pPr>
            <a:r>
              <a:rPr lang="en-US" sz="2600" b="1" dirty="0" smtClean="0">
                <a:solidFill>
                  <a:schemeClr val="accent1"/>
                </a:solidFill>
              </a:rPr>
              <a:t>Implicit Lottery Tax Rates, 2016</a:t>
            </a:r>
          </a:p>
          <a:p>
            <a:pPr algn="ctr" eaLnBrk="1" hangingPunct="1">
              <a:lnSpc>
                <a:spcPct val="90000"/>
              </a:lnSpc>
              <a:buFont typeface="Wingdings" pitchFamily="2" charset="2"/>
              <a:buNone/>
            </a:pPr>
            <a:endParaRPr lang="en-US" sz="2600" dirty="0" smtClean="0"/>
          </a:p>
          <a:p>
            <a:pPr algn="ctr" eaLnBrk="1" hangingPunct="1">
              <a:lnSpc>
                <a:spcPct val="90000"/>
              </a:lnSpc>
              <a:buFont typeface="Wingdings" pitchFamily="2" charset="2"/>
              <a:buNone/>
            </a:pPr>
            <a:endParaRPr lang="en-US" sz="2600" dirty="0" smtClean="0"/>
          </a:p>
          <a:p>
            <a:pPr algn="ctr" eaLnBrk="1" hangingPunct="1">
              <a:lnSpc>
                <a:spcPct val="90000"/>
              </a:lnSpc>
              <a:buFont typeface="Wingdings" pitchFamily="2" charset="2"/>
              <a:buNone/>
            </a:pPr>
            <a:endParaRPr lang="en-US" sz="2600" dirty="0" smtClean="0"/>
          </a:p>
          <a:p>
            <a:pPr algn="ctr" eaLnBrk="1" hangingPunct="1">
              <a:lnSpc>
                <a:spcPct val="90000"/>
              </a:lnSpc>
              <a:buFont typeface="Wingdings" pitchFamily="2" charset="2"/>
              <a:buNone/>
            </a:pPr>
            <a:endParaRPr lang="en-US" sz="2600" dirty="0" smtClean="0"/>
          </a:p>
          <a:p>
            <a:pPr algn="ctr" eaLnBrk="1" hangingPunct="1">
              <a:lnSpc>
                <a:spcPct val="90000"/>
              </a:lnSpc>
              <a:buFont typeface="Wingdings" pitchFamily="2" charset="2"/>
              <a:buNone/>
            </a:pPr>
            <a:endParaRPr lang="en-US" sz="2600" dirty="0" smtClean="0"/>
          </a:p>
          <a:p>
            <a:pPr algn="ctr" eaLnBrk="1" hangingPunct="1">
              <a:lnSpc>
                <a:spcPct val="90000"/>
              </a:lnSpc>
              <a:buFont typeface="Wingdings" pitchFamily="2" charset="2"/>
              <a:buNone/>
            </a:pPr>
            <a:endParaRPr lang="en-US" sz="2600" dirty="0" smtClean="0"/>
          </a:p>
          <a:p>
            <a:pPr algn="ctr" eaLnBrk="1" hangingPunct="1">
              <a:lnSpc>
                <a:spcPct val="90000"/>
              </a:lnSpc>
              <a:buFont typeface="Wingdings" pitchFamily="2" charset="2"/>
              <a:buNone/>
            </a:pPr>
            <a:endParaRPr lang="en-US" sz="2600" dirty="0" smtClean="0"/>
          </a:p>
          <a:p>
            <a:pPr algn="ctr" eaLnBrk="1" hangingPunct="1">
              <a:lnSpc>
                <a:spcPct val="90000"/>
              </a:lnSpc>
              <a:buFont typeface="Wingdings" pitchFamily="2" charset="2"/>
              <a:buNone/>
            </a:pPr>
            <a:endParaRPr lang="en-US" sz="2600" dirty="0" smtClean="0"/>
          </a:p>
          <a:p>
            <a:pPr algn="ctr" eaLnBrk="1" hangingPunct="1">
              <a:lnSpc>
                <a:spcPct val="90000"/>
              </a:lnSpc>
              <a:buFont typeface="Wingdings" pitchFamily="2" charset="2"/>
              <a:buNone/>
            </a:pPr>
            <a:endParaRPr lang="en-US" sz="2600" dirty="0" smtClean="0"/>
          </a:p>
          <a:p>
            <a:pPr algn="ctr" eaLnBrk="1" hangingPunct="1">
              <a:lnSpc>
                <a:spcPct val="90000"/>
              </a:lnSpc>
              <a:buFont typeface="Wingdings" pitchFamily="2" charset="2"/>
              <a:buNone/>
            </a:pPr>
            <a:endParaRPr lang="en-US" sz="2600" dirty="0" smtClean="0"/>
          </a:p>
          <a:p>
            <a:pPr algn="ctr" eaLnBrk="1" hangingPunct="1">
              <a:lnSpc>
                <a:spcPct val="90000"/>
              </a:lnSpc>
              <a:buFont typeface="Wingdings" pitchFamily="2" charset="2"/>
              <a:buNone/>
            </a:pPr>
            <a:endParaRPr lang="en-US" sz="2600" dirty="0" smtClean="0"/>
          </a:p>
          <a:p>
            <a:pPr algn="ctr" eaLnBrk="1" hangingPunct="1">
              <a:lnSpc>
                <a:spcPct val="90000"/>
              </a:lnSpc>
              <a:buFont typeface="Wingdings" pitchFamily="2" charset="2"/>
              <a:buNone/>
            </a:pPr>
            <a:endParaRPr lang="en-US" sz="2600" dirty="0" smtClean="0"/>
          </a:p>
          <a:p>
            <a:pPr algn="ctr" eaLnBrk="1" hangingPunct="1">
              <a:buFont typeface="Wingdings" pitchFamily="2" charset="2"/>
              <a:buNone/>
            </a:pPr>
            <a:endParaRPr lang="en-US" sz="2600" dirty="0" smtClean="0"/>
          </a:p>
          <a:p>
            <a:pPr eaLnBrk="1" hangingPunct="1">
              <a:lnSpc>
                <a:spcPct val="90000"/>
              </a:lnSpc>
              <a:buFont typeface="Wingdings" pitchFamily="2" charset="2"/>
              <a:buNone/>
            </a:pPr>
            <a:r>
              <a:rPr lang="en-US" sz="1600" dirty="0" smtClean="0"/>
              <a:t>                        Source:  U.S. Census</a:t>
            </a:r>
          </a:p>
        </p:txBody>
      </p:sp>
      <p:sp>
        <p:nvSpPr>
          <p:cNvPr id="21508" name="Rectangle 4"/>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1509" name="Rectangle 5"/>
          <p:cNvSpPr>
            <a:spLocks noChangeArrowheads="1"/>
          </p:cNvSpPr>
          <p:nvPr/>
        </p:nvSpPr>
        <p:spPr bwMode="auto">
          <a:xfrm>
            <a:off x="0" y="309788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555925864"/>
              </p:ext>
            </p:extLst>
          </p:nvPr>
        </p:nvGraphicFramePr>
        <p:xfrm>
          <a:off x="1981200" y="975938"/>
          <a:ext cx="5486400" cy="5556034"/>
        </p:xfrm>
        <a:graphic>
          <a:graphicData uri="http://schemas.openxmlformats.org/drawingml/2006/table">
            <a:tbl>
              <a:tblPr>
                <a:tableStyleId>{5C22544A-7EE6-4342-B048-85BDC9FD1C3A}</a:tableStyleId>
              </a:tblPr>
              <a:tblGrid>
                <a:gridCol w="1394705">
                  <a:extLst>
                    <a:ext uri="{9D8B030D-6E8A-4147-A177-3AD203B41FA5}">
                      <a16:colId xmlns:a16="http://schemas.microsoft.com/office/drawing/2014/main" val="3830364308"/>
                    </a:ext>
                  </a:extLst>
                </a:gridCol>
                <a:gridCol w="1125846">
                  <a:extLst>
                    <a:ext uri="{9D8B030D-6E8A-4147-A177-3AD203B41FA5}">
                      <a16:colId xmlns:a16="http://schemas.microsoft.com/office/drawing/2014/main" val="2002466274"/>
                    </a:ext>
                  </a:extLst>
                </a:gridCol>
                <a:gridCol w="189042">
                  <a:extLst>
                    <a:ext uri="{9D8B030D-6E8A-4147-A177-3AD203B41FA5}">
                      <a16:colId xmlns:a16="http://schemas.microsoft.com/office/drawing/2014/main" val="199883605"/>
                    </a:ext>
                  </a:extLst>
                </a:gridCol>
                <a:gridCol w="1650961">
                  <a:extLst>
                    <a:ext uri="{9D8B030D-6E8A-4147-A177-3AD203B41FA5}">
                      <a16:colId xmlns:a16="http://schemas.microsoft.com/office/drawing/2014/main" val="1043899785"/>
                    </a:ext>
                  </a:extLst>
                </a:gridCol>
                <a:gridCol w="1125846">
                  <a:extLst>
                    <a:ext uri="{9D8B030D-6E8A-4147-A177-3AD203B41FA5}">
                      <a16:colId xmlns:a16="http://schemas.microsoft.com/office/drawing/2014/main" val="3517827865"/>
                    </a:ext>
                  </a:extLst>
                </a:gridCol>
              </a:tblGrid>
              <a:tr h="240467">
                <a:tc>
                  <a:txBody>
                    <a:bodyPr/>
                    <a:lstStyle/>
                    <a:p>
                      <a:pPr algn="l" fontAlgn="b"/>
                      <a:r>
                        <a:rPr lang="en-US" sz="1600" u="none" strike="noStrike" dirty="0">
                          <a:effectLst/>
                        </a:rPr>
                        <a:t>Arizona</a:t>
                      </a:r>
                      <a:endParaRPr lang="en-US" sz="1600" b="0" i="0" u="none" strike="noStrike" dirty="0">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26.8%</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Nebraska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35.1%</a:t>
                      </a:r>
                      <a:endParaRPr lang="en-US" sz="1600" b="0" i="0" u="none" strike="noStrike">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1510510152"/>
                  </a:ext>
                </a:extLst>
              </a:tr>
              <a:tr h="240467">
                <a:tc>
                  <a:txBody>
                    <a:bodyPr/>
                    <a:lstStyle/>
                    <a:p>
                      <a:pPr algn="l" fontAlgn="b"/>
                      <a:r>
                        <a:rPr lang="en-US" sz="1600" u="none" strike="noStrike" dirty="0">
                          <a:effectLst/>
                        </a:rPr>
                        <a:t>Arkansas</a:t>
                      </a:r>
                      <a:endParaRPr lang="en-US" sz="1600" b="0" i="0" u="none" strike="noStrike" dirty="0">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25.6%</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New Hampshire</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37.6%</a:t>
                      </a:r>
                      <a:endParaRPr lang="en-US" sz="1600" b="0" i="0" u="none" strike="noStrike">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1719432520"/>
                  </a:ext>
                </a:extLst>
              </a:tr>
              <a:tr h="240467">
                <a:tc>
                  <a:txBody>
                    <a:bodyPr/>
                    <a:lstStyle/>
                    <a:p>
                      <a:pPr algn="l" fontAlgn="b"/>
                      <a:r>
                        <a:rPr lang="en-US" sz="1600" u="none" strike="noStrike" dirty="0">
                          <a:effectLst/>
                        </a:rPr>
                        <a:t>California</a:t>
                      </a:r>
                      <a:endParaRPr lang="en-US" sz="1600" b="0" i="0" u="none" strike="noStrike" dirty="0">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46.1%</a:t>
                      </a:r>
                      <a:endParaRPr lang="en-US" sz="1600" b="0" i="0" u="none" strike="noStrike" dirty="0">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dirty="0">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dirty="0">
                          <a:effectLst/>
                        </a:rPr>
                        <a:t>New Jersey</a:t>
                      </a:r>
                      <a:endParaRPr lang="en-US" sz="1600" b="0" i="0" u="none" strike="noStrike" dirty="0">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47.1%</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3653612913"/>
                  </a:ext>
                </a:extLst>
              </a:tr>
              <a:tr h="240467">
                <a:tc>
                  <a:txBody>
                    <a:bodyPr/>
                    <a:lstStyle/>
                    <a:p>
                      <a:pPr algn="l" fontAlgn="b"/>
                      <a:r>
                        <a:rPr lang="en-US" sz="1600" u="none" strike="noStrike">
                          <a:effectLst/>
                        </a:rPr>
                        <a:t>Colorado</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34.6%</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New Mexico</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45.1%</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2615470033"/>
                  </a:ext>
                </a:extLst>
              </a:tr>
              <a:tr h="240467">
                <a:tc>
                  <a:txBody>
                    <a:bodyPr/>
                    <a:lstStyle/>
                    <a:p>
                      <a:pPr algn="l" fontAlgn="b"/>
                      <a:r>
                        <a:rPr lang="en-US" sz="1600" u="none" strike="noStrike">
                          <a:effectLst/>
                        </a:rPr>
                        <a:t>Connecticut</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44.4%</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New York</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66.2%</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1633355040"/>
                  </a:ext>
                </a:extLst>
              </a:tr>
              <a:tr h="240467">
                <a:tc>
                  <a:txBody>
                    <a:bodyPr/>
                    <a:lstStyle/>
                    <a:p>
                      <a:pPr algn="l" fontAlgn="b"/>
                      <a:r>
                        <a:rPr lang="en-US" sz="1600" u="none" strike="noStrike">
                          <a:effectLst/>
                        </a:rPr>
                        <a:t>Delaware</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150.6%</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North Carolina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39.8%</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1505546213"/>
                  </a:ext>
                </a:extLst>
              </a:tr>
              <a:tr h="240467">
                <a:tc>
                  <a:txBody>
                    <a:bodyPr/>
                    <a:lstStyle/>
                    <a:p>
                      <a:pPr algn="l" fontAlgn="b"/>
                      <a:r>
                        <a:rPr lang="en-US" sz="1600" u="none" strike="noStrike">
                          <a:effectLst/>
                        </a:rPr>
                        <a:t>Florida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42.0%</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North Dakota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40.0%</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1842550927"/>
                  </a:ext>
                </a:extLst>
              </a:tr>
              <a:tr h="240467">
                <a:tc>
                  <a:txBody>
                    <a:bodyPr/>
                    <a:lstStyle/>
                    <a:p>
                      <a:pPr algn="l" fontAlgn="b"/>
                      <a:r>
                        <a:rPr lang="en-US" sz="1600" u="none" strike="noStrike">
                          <a:effectLst/>
                        </a:rPr>
                        <a:t>Georgia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37.5%</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Ohio</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42.6%</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2070864357"/>
                  </a:ext>
                </a:extLst>
              </a:tr>
              <a:tr h="240467">
                <a:tc>
                  <a:txBody>
                    <a:bodyPr/>
                    <a:lstStyle/>
                    <a:p>
                      <a:pPr algn="l" fontAlgn="b"/>
                      <a:r>
                        <a:rPr lang="en-US" sz="1600" u="none" strike="noStrike">
                          <a:effectLst/>
                        </a:rPr>
                        <a:t>Idaho</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16.0%</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Oklahoma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57.6%</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4070491357"/>
                  </a:ext>
                </a:extLst>
              </a:tr>
              <a:tr h="240467">
                <a:tc>
                  <a:txBody>
                    <a:bodyPr/>
                    <a:lstStyle/>
                    <a:p>
                      <a:pPr algn="l" fontAlgn="b"/>
                      <a:r>
                        <a:rPr lang="en-US" sz="1600" u="none" strike="noStrike">
                          <a:effectLst/>
                        </a:rPr>
                        <a:t>Illinois</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33.6%</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Oregon</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192.3%</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1609664183"/>
                  </a:ext>
                </a:extLst>
              </a:tr>
              <a:tr h="240467">
                <a:tc>
                  <a:txBody>
                    <a:bodyPr/>
                    <a:lstStyle/>
                    <a:p>
                      <a:pPr algn="l" fontAlgn="b"/>
                      <a:r>
                        <a:rPr lang="en-US" sz="1600" u="none" strike="noStrike">
                          <a:effectLst/>
                        </a:rPr>
                        <a:t>Indiana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33.1%</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Pennsylvania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42.2%</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4284184016"/>
                  </a:ext>
                </a:extLst>
              </a:tr>
              <a:tr h="240467">
                <a:tc>
                  <a:txBody>
                    <a:bodyPr/>
                    <a:lstStyle/>
                    <a:p>
                      <a:pPr algn="l" fontAlgn="b"/>
                      <a:r>
                        <a:rPr lang="en-US" sz="1600" u="none" strike="noStrike">
                          <a:effectLst/>
                        </a:rPr>
                        <a:t>Iowa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31.8%</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Rhode Island</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213.8%</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949659671"/>
                  </a:ext>
                </a:extLst>
              </a:tr>
              <a:tr h="240467">
                <a:tc>
                  <a:txBody>
                    <a:bodyPr/>
                    <a:lstStyle/>
                    <a:p>
                      <a:pPr algn="l" fontAlgn="b"/>
                      <a:r>
                        <a:rPr lang="en-US" sz="1600" u="none" strike="noStrike">
                          <a:effectLst/>
                        </a:rPr>
                        <a:t>Kansas</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40.1%</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South Carolina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36.9%</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1771751419"/>
                  </a:ext>
                </a:extLst>
              </a:tr>
              <a:tr h="240467">
                <a:tc>
                  <a:txBody>
                    <a:bodyPr/>
                    <a:lstStyle/>
                    <a:p>
                      <a:pPr algn="l" fontAlgn="b"/>
                      <a:r>
                        <a:rPr lang="en-US" sz="1600" u="none" strike="noStrike">
                          <a:effectLst/>
                        </a:rPr>
                        <a:t>Kentucky</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38.2%</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South Dakota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288.1%</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2329294233"/>
                  </a:ext>
                </a:extLst>
              </a:tr>
              <a:tr h="240467">
                <a:tc>
                  <a:txBody>
                    <a:bodyPr/>
                    <a:lstStyle/>
                    <a:p>
                      <a:pPr algn="l" fontAlgn="b"/>
                      <a:r>
                        <a:rPr lang="en-US" sz="1600" u="none" strike="noStrike">
                          <a:effectLst/>
                        </a:rPr>
                        <a:t>Louisiana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59.2%</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Tennessee</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66.8%</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996440335"/>
                  </a:ext>
                </a:extLst>
              </a:tr>
              <a:tr h="240467">
                <a:tc>
                  <a:txBody>
                    <a:bodyPr/>
                    <a:lstStyle/>
                    <a:p>
                      <a:pPr algn="l" fontAlgn="b"/>
                      <a:r>
                        <a:rPr lang="en-US" sz="1600" u="none" strike="noStrike">
                          <a:effectLst/>
                        </a:rPr>
                        <a:t>Maine</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49.3%</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Texas</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41.3%</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3576861904"/>
                  </a:ext>
                </a:extLst>
              </a:tr>
              <a:tr h="240467">
                <a:tc>
                  <a:txBody>
                    <a:bodyPr/>
                    <a:lstStyle/>
                    <a:p>
                      <a:pPr algn="l" fontAlgn="b"/>
                      <a:r>
                        <a:rPr lang="en-US" sz="1600" u="none" strike="noStrike">
                          <a:effectLst/>
                        </a:rPr>
                        <a:t>Maryland</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43.9%</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Vermont</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29.5%</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3802273041"/>
                  </a:ext>
                </a:extLst>
              </a:tr>
              <a:tr h="240467">
                <a:tc>
                  <a:txBody>
                    <a:bodyPr/>
                    <a:lstStyle/>
                    <a:p>
                      <a:pPr algn="l" fontAlgn="b"/>
                      <a:r>
                        <a:rPr lang="en-US" sz="1600" u="none" strike="noStrike">
                          <a:effectLst/>
                        </a:rPr>
                        <a:t>Massachusetts</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32.7%</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Virginia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45.3%</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626650065"/>
                  </a:ext>
                </a:extLst>
              </a:tr>
              <a:tr h="240467">
                <a:tc>
                  <a:txBody>
                    <a:bodyPr/>
                    <a:lstStyle/>
                    <a:p>
                      <a:pPr algn="l" fontAlgn="b"/>
                      <a:r>
                        <a:rPr lang="en-US" sz="1600" u="none" strike="noStrike">
                          <a:effectLst/>
                        </a:rPr>
                        <a:t>Michigan</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42.6%</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Washington</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37.8%</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1525437318"/>
                  </a:ext>
                </a:extLst>
              </a:tr>
              <a:tr h="240467">
                <a:tc>
                  <a:txBody>
                    <a:bodyPr/>
                    <a:lstStyle/>
                    <a:p>
                      <a:pPr algn="l" fontAlgn="b"/>
                      <a:r>
                        <a:rPr lang="en-US" sz="1600" u="none" strike="noStrike">
                          <a:effectLst/>
                        </a:rPr>
                        <a:t>Minnesota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36.5%</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West Virginia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85.7%</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1170260116"/>
                  </a:ext>
                </a:extLst>
              </a:tr>
              <a:tr h="240467">
                <a:tc>
                  <a:txBody>
                    <a:bodyPr/>
                    <a:lstStyle/>
                    <a:p>
                      <a:pPr algn="l" fontAlgn="b"/>
                      <a:r>
                        <a:rPr lang="en-US" sz="1600" u="none" strike="noStrike">
                          <a:effectLst/>
                        </a:rPr>
                        <a:t>Missouri</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37.1%</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Wisconsin</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49.3%</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689499062"/>
                  </a:ext>
                </a:extLst>
              </a:tr>
              <a:tr h="240467">
                <a:tc>
                  <a:txBody>
                    <a:bodyPr/>
                    <a:lstStyle/>
                    <a:p>
                      <a:pPr algn="l" fontAlgn="b"/>
                      <a:r>
                        <a:rPr lang="en-US" sz="1600" u="none" strike="noStrike">
                          <a:effectLst/>
                        </a:rPr>
                        <a:t>Montana</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a:effectLst/>
                        </a:rPr>
                        <a:t>47.9%</a:t>
                      </a:r>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ctr" fontAlgn="b"/>
                      <a:endParaRPr lang="en-US" sz="1600" b="0" i="0" u="none" strike="noStrike">
                        <a:solidFill>
                          <a:srgbClr val="000000"/>
                        </a:solidFill>
                        <a:effectLst/>
                        <a:latin typeface="Courier New" panose="02070309020205020404" pitchFamily="49" charset="0"/>
                      </a:endParaRPr>
                    </a:p>
                  </a:txBody>
                  <a:tcPr marL="8707" marR="8707" marT="8707" marB="0" anchor="b"/>
                </a:tc>
                <a:tc>
                  <a:txBody>
                    <a:bodyPr/>
                    <a:lstStyle/>
                    <a:p>
                      <a:pPr algn="l" fontAlgn="b"/>
                      <a:r>
                        <a:rPr lang="en-US" sz="1600" u="none" strike="noStrike">
                          <a:effectLst/>
                        </a:rPr>
                        <a:t>Wyoming</a:t>
                      </a:r>
                      <a:endParaRPr lang="en-US" sz="1600" b="0" i="0" u="none" strike="noStrike">
                        <a:solidFill>
                          <a:srgbClr val="000000"/>
                        </a:solidFill>
                        <a:effectLst/>
                        <a:latin typeface="Times New Roman" panose="02020603050405020304" pitchFamily="18" charset="0"/>
                      </a:endParaRPr>
                    </a:p>
                  </a:txBody>
                  <a:tcPr marL="8707" marR="8707" marT="8707" marB="0" anchor="b"/>
                </a:tc>
                <a:tc>
                  <a:txBody>
                    <a:bodyPr/>
                    <a:lstStyle/>
                    <a:p>
                      <a:pPr algn="ctr" fontAlgn="b"/>
                      <a:r>
                        <a:rPr lang="en-US" sz="1600" u="none" strike="noStrike" dirty="0">
                          <a:effectLst/>
                        </a:rPr>
                        <a:t>23.9%</a:t>
                      </a:r>
                      <a:endParaRPr lang="en-US" sz="1600" b="0" i="0" u="none" strike="noStrike" dirty="0">
                        <a:solidFill>
                          <a:srgbClr val="000000"/>
                        </a:solidFill>
                        <a:effectLst/>
                        <a:latin typeface="Courier New" panose="02070309020205020404" pitchFamily="49" charset="0"/>
                      </a:endParaRPr>
                    </a:p>
                  </a:txBody>
                  <a:tcPr marL="8707" marR="8707" marT="8707" marB="0" anchor="b"/>
                </a:tc>
                <a:extLst>
                  <a:ext uri="{0D108BD9-81ED-4DB2-BD59-A6C34878D82A}">
                    <a16:rowId xmlns:a16="http://schemas.microsoft.com/office/drawing/2014/main" val="3561836618"/>
                  </a:ext>
                </a:extLst>
              </a:tr>
            </a:tbl>
          </a:graphicData>
        </a:graphic>
      </p:graphicFrame>
    </p:spTree>
    <p:extLst>
      <p:ext uri="{BB962C8B-B14F-4D97-AF65-F5344CB8AC3E}">
        <p14:creationId xmlns:p14="http://schemas.microsoft.com/office/powerpoint/2010/main" val="3169717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35100" y="275035"/>
            <a:ext cx="7499351" cy="715565"/>
          </a:xfrm>
        </p:spPr>
        <p:txBody>
          <a:bodyPr>
            <a:normAutofit fontScale="90000"/>
          </a:bodyPr>
          <a:lstStyle/>
          <a:p>
            <a:pPr eaLnBrk="1" hangingPunct="1"/>
            <a:r>
              <a:rPr lang="en-US" sz="2400" b="1" dirty="0" smtClean="0"/>
              <a:t>Lotteries</a:t>
            </a:r>
            <a:br>
              <a:rPr lang="en-US" sz="2400" b="1" dirty="0" smtClean="0"/>
            </a:br>
            <a:endParaRPr lang="en-US" sz="2400" b="1" dirty="0" smtClean="0"/>
          </a:p>
        </p:txBody>
      </p:sp>
      <p:sp>
        <p:nvSpPr>
          <p:cNvPr id="20483" name="Rectangle 3"/>
          <p:cNvSpPr>
            <a:spLocks noGrp="1" noChangeArrowheads="1"/>
          </p:cNvSpPr>
          <p:nvPr>
            <p:ph type="body" idx="1"/>
          </p:nvPr>
        </p:nvSpPr>
        <p:spPr>
          <a:xfrm>
            <a:off x="685800" y="762000"/>
            <a:ext cx="8229600" cy="5044679"/>
          </a:xfrm>
        </p:spPr>
        <p:txBody>
          <a:bodyPr/>
          <a:lstStyle/>
          <a:p>
            <a:pPr algn="ctr" eaLnBrk="1" hangingPunct="1">
              <a:lnSpc>
                <a:spcPct val="90000"/>
              </a:lnSpc>
              <a:buFont typeface="Wingdings" pitchFamily="2" charset="2"/>
              <a:buNone/>
            </a:pPr>
            <a:r>
              <a:rPr lang="en-US" sz="3600" b="1" dirty="0" smtClean="0">
                <a:solidFill>
                  <a:schemeClr val="accent1"/>
                </a:solidFill>
              </a:rPr>
              <a:t>Rate of Taxation, 3</a:t>
            </a:r>
          </a:p>
          <a:p>
            <a:pPr algn="ctr" eaLnBrk="1" hangingPunct="1">
              <a:lnSpc>
                <a:spcPct val="50000"/>
              </a:lnSpc>
              <a:buFont typeface="Wingdings" pitchFamily="2" charset="2"/>
              <a:buNone/>
            </a:pPr>
            <a:endParaRPr lang="en-US" sz="3200" b="1" dirty="0" smtClean="0">
              <a:solidFill>
                <a:schemeClr val="tx2"/>
              </a:solidFill>
            </a:endParaRPr>
          </a:p>
          <a:p>
            <a:pPr eaLnBrk="1" hangingPunct="1">
              <a:lnSpc>
                <a:spcPct val="90000"/>
              </a:lnSpc>
            </a:pPr>
            <a:r>
              <a:rPr lang="en-US" sz="2600" dirty="0" smtClean="0"/>
              <a:t>This is not a typo:  The tax rate in the typical state is about 50%!</a:t>
            </a:r>
          </a:p>
          <a:p>
            <a:pPr eaLnBrk="1" hangingPunct="1">
              <a:lnSpc>
                <a:spcPct val="90000"/>
              </a:lnSpc>
              <a:buFont typeface="Wingdings" pitchFamily="2" charset="2"/>
              <a:buNone/>
            </a:pPr>
            <a:endParaRPr lang="en-US" sz="2600" dirty="0" smtClean="0"/>
          </a:p>
          <a:p>
            <a:pPr eaLnBrk="1" hangingPunct="1">
              <a:lnSpc>
                <a:spcPct val="90000"/>
              </a:lnSpc>
            </a:pPr>
            <a:r>
              <a:rPr lang="en-US" sz="2600" dirty="0" smtClean="0"/>
              <a:t>In 2016 implicit lottery tax rates range from </a:t>
            </a:r>
            <a:r>
              <a:rPr lang="en-US" sz="2600" dirty="0"/>
              <a:t>16% (Idaho) to 288% (South Dakota</a:t>
            </a:r>
            <a:r>
              <a:rPr lang="en-US" sz="2600" dirty="0" smtClean="0"/>
              <a:t>) and are all far higher than the rates for any other type of tax.</a:t>
            </a:r>
          </a:p>
          <a:p>
            <a:pPr eaLnBrk="1" hangingPunct="1">
              <a:lnSpc>
                <a:spcPct val="90000"/>
              </a:lnSpc>
            </a:pPr>
            <a:endParaRPr lang="en-US" sz="2600" dirty="0" smtClean="0"/>
          </a:p>
          <a:p>
            <a:pPr eaLnBrk="1" hangingPunct="1">
              <a:lnSpc>
                <a:spcPct val="90000"/>
              </a:lnSpc>
            </a:pPr>
            <a:r>
              <a:rPr lang="en-US" sz="2600" dirty="0" smtClean="0"/>
              <a:t>These high rates of tax cause enormous distortion between lotteries and other types of commodities.</a:t>
            </a:r>
          </a:p>
          <a:p>
            <a:pPr eaLnBrk="1" hangingPunct="1">
              <a:lnSpc>
                <a:spcPct val="90000"/>
              </a:lnSpc>
            </a:pPr>
            <a:endParaRPr lang="en-US" sz="2600" dirty="0" smtClean="0"/>
          </a:p>
          <a:p>
            <a:pPr eaLnBrk="1" hangingPunct="1">
              <a:lnSpc>
                <a:spcPct val="90000"/>
              </a:lnSpc>
            </a:pPr>
            <a:r>
              <a:rPr lang="en-US" sz="2600" dirty="0" smtClean="0"/>
              <a:t>But they also cut back on the social costs (externalities) of lotteries and export taxes to nonresidents.</a:t>
            </a:r>
          </a:p>
        </p:txBody>
      </p:sp>
      <p:sp>
        <p:nvSpPr>
          <p:cNvPr id="20484" name="Rectangle 4"/>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485" name="Rectangle 5"/>
          <p:cNvSpPr>
            <a:spLocks noChangeArrowheads="1"/>
          </p:cNvSpPr>
          <p:nvPr/>
        </p:nvSpPr>
        <p:spPr bwMode="auto">
          <a:xfrm>
            <a:off x="0" y="309788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2463628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2400" b="1" dirty="0" smtClean="0"/>
              <a:t>Lotteries</a:t>
            </a:r>
            <a:br>
              <a:rPr lang="en-US" sz="2400" b="1" dirty="0" smtClean="0"/>
            </a:br>
            <a:endParaRPr lang="en-US" sz="2400" b="1" dirty="0" smtClean="0"/>
          </a:p>
        </p:txBody>
      </p:sp>
      <p:sp>
        <p:nvSpPr>
          <p:cNvPr id="22531" name="Rectangle 3"/>
          <p:cNvSpPr>
            <a:spLocks noGrp="1" noChangeArrowheads="1"/>
          </p:cNvSpPr>
          <p:nvPr>
            <p:ph type="body" idx="1"/>
          </p:nvPr>
        </p:nvSpPr>
        <p:spPr>
          <a:xfrm>
            <a:off x="609600" y="914400"/>
            <a:ext cx="8229600" cy="5044679"/>
          </a:xfrm>
        </p:spPr>
        <p:txBody>
          <a:bodyPr/>
          <a:lstStyle/>
          <a:p>
            <a:pPr algn="ctr" eaLnBrk="1" hangingPunct="1">
              <a:lnSpc>
                <a:spcPct val="90000"/>
              </a:lnSpc>
              <a:buFont typeface="Wingdings" pitchFamily="2" charset="2"/>
              <a:buNone/>
            </a:pPr>
            <a:r>
              <a:rPr lang="en-US" sz="3600" b="1" dirty="0" smtClean="0">
                <a:solidFill>
                  <a:schemeClr val="accent1"/>
                </a:solidFill>
              </a:rPr>
              <a:t>Rate of Taxation, </a:t>
            </a:r>
            <a:r>
              <a:rPr lang="en-US" sz="3600" b="1" dirty="0">
                <a:solidFill>
                  <a:schemeClr val="accent1"/>
                </a:solidFill>
              </a:rPr>
              <a:t>4</a:t>
            </a:r>
            <a:endParaRPr lang="en-US" sz="3600" b="1" dirty="0" smtClean="0">
              <a:solidFill>
                <a:schemeClr val="accent1"/>
              </a:solidFill>
            </a:endParaRPr>
          </a:p>
          <a:p>
            <a:pPr algn="ctr" eaLnBrk="1" hangingPunct="1">
              <a:lnSpc>
                <a:spcPct val="50000"/>
              </a:lnSpc>
              <a:buFont typeface="Wingdings" pitchFamily="2" charset="2"/>
              <a:buNone/>
            </a:pPr>
            <a:endParaRPr lang="en-US" sz="3600" b="1" dirty="0" smtClean="0">
              <a:solidFill>
                <a:schemeClr val="tx2"/>
              </a:solidFill>
            </a:endParaRPr>
          </a:p>
          <a:p>
            <a:pPr eaLnBrk="1" hangingPunct="1">
              <a:lnSpc>
                <a:spcPct val="90000"/>
              </a:lnSpc>
            </a:pPr>
            <a:r>
              <a:rPr lang="en-US" sz="2600" dirty="0" smtClean="0"/>
              <a:t>Moreover, lottery taxes are very </a:t>
            </a:r>
            <a:r>
              <a:rPr lang="en-US" sz="2600" b="1" u="sng" dirty="0" smtClean="0">
                <a:solidFill>
                  <a:schemeClr val="accent4"/>
                </a:solidFill>
              </a:rPr>
              <a:t>regressive</a:t>
            </a:r>
            <a:r>
              <a:rPr lang="en-US" sz="2600" dirty="0" smtClean="0"/>
              <a:t>—far more regressive than any other revenue source.</a:t>
            </a:r>
          </a:p>
          <a:p>
            <a:pPr eaLnBrk="1" hangingPunct="1">
              <a:lnSpc>
                <a:spcPct val="90000"/>
              </a:lnSpc>
            </a:pPr>
            <a:endParaRPr lang="en-US" sz="2600" dirty="0" smtClean="0"/>
          </a:p>
          <a:p>
            <a:pPr eaLnBrk="1" hangingPunct="1">
              <a:lnSpc>
                <a:spcPct val="90000"/>
              </a:lnSpc>
            </a:pPr>
            <a:r>
              <a:rPr lang="en-US" sz="2600" dirty="0" smtClean="0"/>
              <a:t>One study: Low-income individuals earn 11% of total income but provide 25% of lottery revenue.</a:t>
            </a:r>
          </a:p>
          <a:p>
            <a:pPr eaLnBrk="1" hangingPunct="1">
              <a:lnSpc>
                <a:spcPct val="90000"/>
              </a:lnSpc>
            </a:pPr>
            <a:endParaRPr lang="en-US" sz="2600" dirty="0" smtClean="0"/>
          </a:p>
          <a:p>
            <a:pPr eaLnBrk="1" hangingPunct="1">
              <a:lnSpc>
                <a:spcPct val="90000"/>
              </a:lnSpc>
            </a:pPr>
            <a:r>
              <a:rPr lang="en-US" sz="2600" dirty="0" smtClean="0"/>
              <a:t>Some games, such as instant games and lotto, are particularly regressive.</a:t>
            </a:r>
          </a:p>
          <a:p>
            <a:pPr eaLnBrk="1" hangingPunct="1">
              <a:lnSpc>
                <a:spcPct val="90000"/>
              </a:lnSpc>
            </a:pPr>
            <a:endParaRPr lang="en-US" sz="2600" dirty="0" smtClean="0"/>
          </a:p>
          <a:p>
            <a:pPr eaLnBrk="1" hangingPunct="1">
              <a:lnSpc>
                <a:spcPct val="90000"/>
              </a:lnSpc>
            </a:pPr>
            <a:r>
              <a:rPr lang="en-US" sz="2600" dirty="0" smtClean="0"/>
              <a:t>Within income classes, the burden of lotteries is concentrated on a relatively small share of individuals.</a:t>
            </a:r>
          </a:p>
          <a:p>
            <a:pPr eaLnBrk="1" hangingPunct="1">
              <a:lnSpc>
                <a:spcPct val="90000"/>
              </a:lnSpc>
            </a:pPr>
            <a:endParaRPr lang="en-US" sz="2600" dirty="0" smtClean="0"/>
          </a:p>
        </p:txBody>
      </p:sp>
      <p:sp>
        <p:nvSpPr>
          <p:cNvPr id="22532" name="Rectangle 4"/>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2533" name="Rectangle 5"/>
          <p:cNvSpPr>
            <a:spLocks noChangeArrowheads="1"/>
          </p:cNvSpPr>
          <p:nvPr/>
        </p:nvSpPr>
        <p:spPr bwMode="auto">
          <a:xfrm>
            <a:off x="0" y="309788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658348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2400" b="1" dirty="0" smtClean="0"/>
              <a:t>Lotteries</a:t>
            </a:r>
            <a:br>
              <a:rPr lang="en-US" sz="2400" b="1" dirty="0" smtClean="0"/>
            </a:br>
            <a:endParaRPr lang="en-US" sz="2400" b="1" dirty="0" smtClean="0"/>
          </a:p>
        </p:txBody>
      </p:sp>
      <p:sp>
        <p:nvSpPr>
          <p:cNvPr id="23555" name="Rectangle 3"/>
          <p:cNvSpPr>
            <a:spLocks noGrp="1" noChangeArrowheads="1"/>
          </p:cNvSpPr>
          <p:nvPr>
            <p:ph type="body" idx="1"/>
          </p:nvPr>
        </p:nvSpPr>
        <p:spPr>
          <a:xfrm>
            <a:off x="609600" y="762000"/>
            <a:ext cx="8229600" cy="5372100"/>
          </a:xfrm>
        </p:spPr>
        <p:txBody>
          <a:bodyPr/>
          <a:lstStyle/>
          <a:p>
            <a:pPr algn="ctr" eaLnBrk="1" hangingPunct="1">
              <a:lnSpc>
                <a:spcPct val="90000"/>
              </a:lnSpc>
              <a:buFont typeface="Wingdings" pitchFamily="2" charset="2"/>
              <a:buNone/>
            </a:pPr>
            <a:r>
              <a:rPr lang="en-US" sz="3600" b="1" dirty="0" smtClean="0">
                <a:solidFill>
                  <a:schemeClr val="accent1"/>
                </a:solidFill>
              </a:rPr>
              <a:t>Earmarking</a:t>
            </a:r>
          </a:p>
          <a:p>
            <a:pPr algn="ctr" eaLnBrk="1" hangingPunct="1">
              <a:lnSpc>
                <a:spcPct val="30000"/>
              </a:lnSpc>
              <a:buFont typeface="Wingdings" pitchFamily="2" charset="2"/>
              <a:buNone/>
            </a:pPr>
            <a:endParaRPr lang="en-US" sz="1400" b="1" dirty="0" smtClean="0">
              <a:solidFill>
                <a:schemeClr val="tx2"/>
              </a:solidFill>
            </a:endParaRPr>
          </a:p>
          <a:p>
            <a:pPr eaLnBrk="1" hangingPunct="1">
              <a:lnSpc>
                <a:spcPct val="90000"/>
              </a:lnSpc>
            </a:pPr>
            <a:r>
              <a:rPr lang="en-US" dirty="0" smtClean="0"/>
              <a:t>Almost half of lottery states </a:t>
            </a:r>
            <a:r>
              <a:rPr lang="en-US" b="1" u="sng" dirty="0" smtClean="0">
                <a:solidFill>
                  <a:schemeClr val="accent4"/>
                </a:solidFill>
              </a:rPr>
              <a:t>earmark</a:t>
            </a:r>
            <a:r>
              <a:rPr lang="en-US" dirty="0" smtClean="0"/>
              <a:t> the funds for education.</a:t>
            </a:r>
          </a:p>
          <a:p>
            <a:pPr eaLnBrk="1" hangingPunct="1">
              <a:lnSpc>
                <a:spcPct val="90000"/>
              </a:lnSpc>
            </a:pPr>
            <a:r>
              <a:rPr lang="en-US" dirty="0" smtClean="0"/>
              <a:t>This link is part of their political appeal:  “Whatever their bad features, at least lotteries help fund out education system!”</a:t>
            </a:r>
          </a:p>
          <a:p>
            <a:pPr eaLnBrk="1" hangingPunct="1">
              <a:lnSpc>
                <a:spcPct val="90000"/>
              </a:lnSpc>
            </a:pPr>
            <a:r>
              <a:rPr lang="en-US" dirty="0" smtClean="0"/>
              <a:t>It is not clear, however, that lotteries increase net funds for education:</a:t>
            </a:r>
          </a:p>
          <a:p>
            <a:pPr lvl="1" eaLnBrk="1" hangingPunct="1">
              <a:lnSpc>
                <a:spcPct val="90000"/>
              </a:lnSpc>
            </a:pPr>
            <a:r>
              <a:rPr lang="en-US" dirty="0" smtClean="0"/>
              <a:t>They facilitate cuts in state education aid;</a:t>
            </a:r>
          </a:p>
          <a:p>
            <a:pPr lvl="1" eaLnBrk="1" hangingPunct="1">
              <a:lnSpc>
                <a:spcPct val="90000"/>
              </a:lnSpc>
            </a:pPr>
            <a:r>
              <a:rPr lang="en-US" dirty="0" smtClean="0"/>
              <a:t>They lower sales tax revenue.</a:t>
            </a:r>
          </a:p>
          <a:p>
            <a:pPr eaLnBrk="1" hangingPunct="1">
              <a:lnSpc>
                <a:spcPct val="90000"/>
              </a:lnSpc>
            </a:pPr>
            <a:r>
              <a:rPr lang="en-US" dirty="0" smtClean="0"/>
              <a:t>Even counting benefits from education, lotteries are still regressive.</a:t>
            </a:r>
          </a:p>
        </p:txBody>
      </p:sp>
    </p:spTree>
    <p:extLst>
      <p:ext uri="{BB962C8B-B14F-4D97-AF65-F5344CB8AC3E}">
        <p14:creationId xmlns:p14="http://schemas.microsoft.com/office/powerpoint/2010/main" val="1572509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2400" b="1" dirty="0" smtClean="0"/>
              <a:t>Lotteries</a:t>
            </a:r>
            <a:br>
              <a:rPr lang="en-US" sz="2400" b="1" dirty="0" smtClean="0"/>
            </a:br>
            <a:endParaRPr lang="en-US" sz="2400" b="1" dirty="0" smtClean="0"/>
          </a:p>
        </p:txBody>
      </p:sp>
      <p:sp>
        <p:nvSpPr>
          <p:cNvPr id="24579" name="Rectangle 3"/>
          <p:cNvSpPr>
            <a:spLocks noGrp="1" noChangeArrowheads="1"/>
          </p:cNvSpPr>
          <p:nvPr>
            <p:ph type="body" idx="1"/>
          </p:nvPr>
        </p:nvSpPr>
        <p:spPr>
          <a:xfrm>
            <a:off x="609600" y="822721"/>
            <a:ext cx="8229600" cy="5044679"/>
          </a:xfrm>
        </p:spPr>
        <p:txBody>
          <a:bodyPr/>
          <a:lstStyle/>
          <a:p>
            <a:pPr algn="ctr" eaLnBrk="1" hangingPunct="1">
              <a:lnSpc>
                <a:spcPct val="90000"/>
              </a:lnSpc>
              <a:buFont typeface="Wingdings" pitchFamily="2" charset="2"/>
              <a:buNone/>
            </a:pPr>
            <a:r>
              <a:rPr lang="en-US" sz="3600" b="1" dirty="0" smtClean="0">
                <a:solidFill>
                  <a:schemeClr val="accent1"/>
                </a:solidFill>
              </a:rPr>
              <a:t>Promotion, 1</a:t>
            </a:r>
          </a:p>
          <a:p>
            <a:pPr algn="ctr" eaLnBrk="1" hangingPunct="1">
              <a:lnSpc>
                <a:spcPct val="50000"/>
              </a:lnSpc>
              <a:spcBef>
                <a:spcPts val="0"/>
              </a:spcBef>
              <a:buFont typeface="Wingdings" pitchFamily="2" charset="2"/>
              <a:buNone/>
            </a:pPr>
            <a:endParaRPr lang="en-US" sz="3600" b="1" dirty="0" smtClean="0">
              <a:solidFill>
                <a:schemeClr val="tx2"/>
              </a:solidFill>
            </a:endParaRPr>
          </a:p>
          <a:p>
            <a:pPr eaLnBrk="1" hangingPunct="1">
              <a:lnSpc>
                <a:spcPct val="90000"/>
              </a:lnSpc>
            </a:pPr>
            <a:r>
              <a:rPr lang="en-US" dirty="0" smtClean="0"/>
              <a:t>The people who run lotteries are paid to raise as much money as possible.</a:t>
            </a:r>
          </a:p>
          <a:p>
            <a:pPr eaLnBrk="1" hangingPunct="1">
              <a:lnSpc>
                <a:spcPct val="90000"/>
              </a:lnSpc>
            </a:pPr>
            <a:r>
              <a:rPr lang="en-US" dirty="0" smtClean="0"/>
              <a:t>Hence they resort to aggressive advertising:  “All you need is a dollar and a dream.”</a:t>
            </a:r>
          </a:p>
          <a:p>
            <a:pPr eaLnBrk="1" hangingPunct="1">
              <a:lnSpc>
                <a:spcPct val="90000"/>
              </a:lnSpc>
            </a:pPr>
            <a:r>
              <a:rPr lang="en-US" b="1" dirty="0" smtClean="0">
                <a:solidFill>
                  <a:schemeClr val="accent4"/>
                </a:solidFill>
              </a:rPr>
              <a:t>Some of this advertising is misleading at best</a:t>
            </a:r>
            <a:r>
              <a:rPr lang="en-US" dirty="0" smtClean="0"/>
              <a:t>, with no recognition of the low odds of winning.</a:t>
            </a:r>
          </a:p>
          <a:p>
            <a:pPr eaLnBrk="1" hangingPunct="1">
              <a:lnSpc>
                <a:spcPct val="90000"/>
              </a:lnSpc>
            </a:pPr>
            <a:r>
              <a:rPr lang="en-US" dirty="0" smtClean="0"/>
              <a:t>Moreover, </a:t>
            </a:r>
            <a:r>
              <a:rPr lang="en-US" b="1" dirty="0" smtClean="0">
                <a:solidFill>
                  <a:schemeClr val="accent4"/>
                </a:solidFill>
              </a:rPr>
              <a:t>this advertising puts government in the position of undermining the work ethic</a:t>
            </a:r>
            <a:r>
              <a:rPr lang="en-US" dirty="0" smtClean="0"/>
              <a:t>.  </a:t>
            </a:r>
          </a:p>
        </p:txBody>
      </p:sp>
    </p:spTree>
    <p:extLst>
      <p:ext uri="{BB962C8B-B14F-4D97-AF65-F5344CB8AC3E}">
        <p14:creationId xmlns:p14="http://schemas.microsoft.com/office/powerpoint/2010/main" val="3141988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2400" b="1" dirty="0" smtClean="0"/>
              <a:t>Lotteries</a:t>
            </a:r>
            <a:br>
              <a:rPr lang="en-US" sz="2400" b="1" dirty="0" smtClean="0"/>
            </a:br>
            <a:endParaRPr lang="en-US" sz="2400" b="1" dirty="0" smtClean="0"/>
          </a:p>
        </p:txBody>
      </p:sp>
      <p:sp>
        <p:nvSpPr>
          <p:cNvPr id="25603" name="Rectangle 3"/>
          <p:cNvSpPr>
            <a:spLocks noGrp="1" noChangeArrowheads="1"/>
          </p:cNvSpPr>
          <p:nvPr>
            <p:ph type="body" idx="1"/>
          </p:nvPr>
        </p:nvSpPr>
        <p:spPr>
          <a:xfrm>
            <a:off x="609600" y="990600"/>
            <a:ext cx="8229600" cy="5044679"/>
          </a:xfrm>
        </p:spPr>
        <p:txBody>
          <a:bodyPr/>
          <a:lstStyle/>
          <a:p>
            <a:pPr algn="ctr" eaLnBrk="1" hangingPunct="1">
              <a:lnSpc>
                <a:spcPct val="90000"/>
              </a:lnSpc>
              <a:buFont typeface="Wingdings" pitchFamily="2" charset="2"/>
              <a:buNone/>
            </a:pPr>
            <a:r>
              <a:rPr lang="en-US" sz="3600" b="1" dirty="0" smtClean="0">
                <a:solidFill>
                  <a:schemeClr val="accent1"/>
                </a:solidFill>
              </a:rPr>
              <a:t>Promotion, 2</a:t>
            </a:r>
          </a:p>
          <a:p>
            <a:pPr algn="ctr" eaLnBrk="1" hangingPunct="1">
              <a:lnSpc>
                <a:spcPct val="50000"/>
              </a:lnSpc>
              <a:spcBef>
                <a:spcPts val="0"/>
              </a:spcBef>
              <a:buFont typeface="Wingdings" pitchFamily="2" charset="2"/>
              <a:buNone/>
            </a:pPr>
            <a:endParaRPr lang="en-US" sz="3600" b="1" dirty="0" smtClean="0">
              <a:solidFill>
                <a:schemeClr val="tx2"/>
              </a:solidFill>
            </a:endParaRPr>
          </a:p>
          <a:p>
            <a:pPr eaLnBrk="1" hangingPunct="1">
              <a:lnSpc>
                <a:spcPct val="90000"/>
              </a:lnSpc>
            </a:pPr>
            <a:r>
              <a:rPr lang="en-US" dirty="0" smtClean="0"/>
              <a:t>The people who run lotteries sometimes resort to promoting games that are directed toward low-income communities.</a:t>
            </a:r>
          </a:p>
          <a:p>
            <a:pPr lvl="1" eaLnBrk="1" hangingPunct="1">
              <a:lnSpc>
                <a:spcPct val="90000"/>
              </a:lnSpc>
            </a:pPr>
            <a:r>
              <a:rPr lang="en-US" dirty="0" smtClean="0"/>
              <a:t>These games maximize revenue because these people are more vulnerable to the misleading appeal of instant wealth.</a:t>
            </a:r>
          </a:p>
          <a:p>
            <a:pPr lvl="1" eaLnBrk="1" hangingPunct="1">
              <a:lnSpc>
                <a:spcPct val="90000"/>
              </a:lnSpc>
            </a:pPr>
            <a:r>
              <a:rPr lang="en-US" dirty="0" smtClean="0"/>
              <a:t>But they also maximize both the </a:t>
            </a:r>
            <a:r>
              <a:rPr lang="en-US" dirty="0" err="1" smtClean="0"/>
              <a:t>regressivity</a:t>
            </a:r>
            <a:r>
              <a:rPr lang="en-US" dirty="0" smtClean="0"/>
              <a:t> of the lottery “tax” and the social costs of lottery addiction.</a:t>
            </a:r>
          </a:p>
          <a:p>
            <a:pPr eaLnBrk="1" hangingPunct="1">
              <a:lnSpc>
                <a:spcPct val="90000"/>
              </a:lnSpc>
            </a:pPr>
            <a:r>
              <a:rPr lang="en-US" dirty="0" smtClean="0"/>
              <a:t>Promotions of this type are, in my view, simply unethical.</a:t>
            </a:r>
          </a:p>
        </p:txBody>
      </p:sp>
    </p:spTree>
    <p:extLst>
      <p:ext uri="{BB962C8B-B14F-4D97-AF65-F5344CB8AC3E}">
        <p14:creationId xmlns:p14="http://schemas.microsoft.com/office/powerpoint/2010/main" val="290816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71551"/>
            <a:ext cx="8229600" cy="5581649"/>
          </a:xfrm>
        </p:spPr>
        <p:txBody>
          <a:bodyPr>
            <a:normAutofit fontScale="70000" lnSpcReduction="20000"/>
          </a:bodyPr>
          <a:lstStyle/>
          <a:p>
            <a:pPr marL="365760" indent="-283464" algn="ctr" fontAlgn="auto">
              <a:spcAft>
                <a:spcPts val="0"/>
              </a:spcAft>
              <a:buFont typeface="Wingdings" pitchFamily="2" charset="2"/>
              <a:buNone/>
              <a:defRPr/>
            </a:pPr>
            <a:r>
              <a:rPr lang="en-US" sz="4000" b="1" dirty="0" smtClean="0">
                <a:solidFill>
                  <a:schemeClr val="accent1"/>
                </a:solidFill>
              </a:rPr>
              <a:t>Introduction, Continued</a:t>
            </a:r>
          </a:p>
          <a:p>
            <a:pPr marL="365760" indent="-283464" fontAlgn="auto">
              <a:lnSpc>
                <a:spcPct val="50000"/>
              </a:lnSpc>
              <a:spcAft>
                <a:spcPts val="0"/>
              </a:spcAft>
              <a:buFont typeface="Wingdings 2"/>
              <a:buChar char=""/>
              <a:defRPr/>
            </a:pPr>
            <a:endParaRPr lang="en-US" dirty="0" smtClean="0"/>
          </a:p>
          <a:p>
            <a:pPr lvl="0"/>
            <a:r>
              <a:rPr lang="en-US" dirty="0" smtClean="0"/>
              <a:t>A government’s </a:t>
            </a:r>
            <a:r>
              <a:rPr lang="en-US" dirty="0"/>
              <a:t>taxing decisions </a:t>
            </a:r>
            <a:r>
              <a:rPr lang="en-US" dirty="0" smtClean="0"/>
              <a:t>may also be influenced </a:t>
            </a:r>
            <a:r>
              <a:rPr lang="en-US" dirty="0"/>
              <a:t>by the extent to which </a:t>
            </a:r>
            <a:r>
              <a:rPr lang="en-US" dirty="0" smtClean="0"/>
              <a:t>its </a:t>
            </a:r>
            <a:r>
              <a:rPr lang="en-US" dirty="0"/>
              <a:t>tax base </a:t>
            </a:r>
            <a:r>
              <a:rPr lang="en-US" dirty="0" smtClean="0"/>
              <a:t>is expected to </a:t>
            </a:r>
            <a:r>
              <a:rPr lang="en-US" dirty="0"/>
              <a:t>flow into other </a:t>
            </a:r>
            <a:r>
              <a:rPr lang="en-US" dirty="0" smtClean="0"/>
              <a:t>jurisdictions.</a:t>
            </a:r>
          </a:p>
          <a:p>
            <a:pPr marL="82550" lvl="0" indent="0">
              <a:buNone/>
            </a:pPr>
            <a:endParaRPr lang="en-US" dirty="0" smtClean="0"/>
          </a:p>
          <a:p>
            <a:pPr lvl="0"/>
            <a:r>
              <a:rPr lang="en-US" dirty="0" smtClean="0"/>
              <a:t>And </a:t>
            </a:r>
            <a:r>
              <a:rPr lang="en-US" dirty="0"/>
              <a:t>perhaps by perceptions of what is acceptable based on what comparison jurisdictions </a:t>
            </a:r>
            <a:r>
              <a:rPr lang="en-US" dirty="0" smtClean="0"/>
              <a:t>do (= “yardstick” or “copy cat” competition).</a:t>
            </a:r>
            <a:endParaRPr lang="en-US" dirty="0"/>
          </a:p>
          <a:p>
            <a:pPr marL="82550" indent="0">
              <a:buNone/>
            </a:pPr>
            <a:r>
              <a:rPr lang="en-US" dirty="0"/>
              <a:t> </a:t>
            </a:r>
          </a:p>
          <a:p>
            <a:r>
              <a:rPr lang="en-US" dirty="0"/>
              <a:t>This is the topic for today.</a:t>
            </a:r>
          </a:p>
          <a:p>
            <a:pPr marL="82550" indent="0">
              <a:buNone/>
            </a:pPr>
            <a:r>
              <a:rPr lang="en-US" dirty="0"/>
              <a:t> </a:t>
            </a:r>
          </a:p>
          <a:p>
            <a:r>
              <a:rPr lang="en-US" dirty="0"/>
              <a:t>There is quite a large literature on this topic, both conceptual and empirical.  </a:t>
            </a:r>
            <a:endParaRPr lang="en-US" dirty="0" smtClean="0"/>
          </a:p>
          <a:p>
            <a:endParaRPr lang="en-US" dirty="0"/>
          </a:p>
          <a:p>
            <a:pPr lvl="1"/>
            <a:r>
              <a:rPr lang="en-US" dirty="0" smtClean="0"/>
              <a:t>After </a:t>
            </a:r>
            <a:r>
              <a:rPr lang="en-US" dirty="0"/>
              <a:t>a brief discussion of some technical issues, we are going to take a look at a couple recent empirical studies.</a:t>
            </a:r>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smtClean="0"/>
          </a:p>
        </p:txBody>
      </p:sp>
    </p:spTree>
    <p:extLst>
      <p:ext uri="{BB962C8B-B14F-4D97-AF65-F5344CB8AC3E}">
        <p14:creationId xmlns:p14="http://schemas.microsoft.com/office/powerpoint/2010/main" val="2982445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400" b="1" dirty="0" smtClean="0"/>
              <a:t>Lotteries</a:t>
            </a:r>
            <a:br>
              <a:rPr lang="en-US" sz="2400" b="1" dirty="0" smtClean="0"/>
            </a:br>
            <a:endParaRPr lang="en-US" sz="2400" b="1" dirty="0" smtClean="0"/>
          </a:p>
        </p:txBody>
      </p:sp>
      <p:sp>
        <p:nvSpPr>
          <p:cNvPr id="27651" name="Rectangle 3"/>
          <p:cNvSpPr>
            <a:spLocks noGrp="1" noChangeArrowheads="1"/>
          </p:cNvSpPr>
          <p:nvPr>
            <p:ph type="body" idx="1"/>
          </p:nvPr>
        </p:nvSpPr>
        <p:spPr>
          <a:xfrm>
            <a:off x="609600" y="990600"/>
            <a:ext cx="8229600" cy="5044679"/>
          </a:xfrm>
        </p:spPr>
        <p:txBody>
          <a:bodyPr/>
          <a:lstStyle/>
          <a:p>
            <a:pPr algn="ctr" eaLnBrk="1" hangingPunct="1">
              <a:lnSpc>
                <a:spcPct val="90000"/>
              </a:lnSpc>
              <a:buFont typeface="Wingdings" pitchFamily="2" charset="2"/>
              <a:buNone/>
            </a:pPr>
            <a:r>
              <a:rPr lang="en-US" sz="3600" b="1" dirty="0" smtClean="0">
                <a:solidFill>
                  <a:schemeClr val="accent1"/>
                </a:solidFill>
              </a:rPr>
              <a:t>Promotion, 3</a:t>
            </a:r>
          </a:p>
          <a:p>
            <a:pPr algn="ctr" eaLnBrk="1" hangingPunct="1">
              <a:lnSpc>
                <a:spcPct val="50000"/>
              </a:lnSpc>
              <a:buFont typeface="Wingdings" pitchFamily="2" charset="2"/>
              <a:buNone/>
            </a:pPr>
            <a:endParaRPr lang="en-US" sz="3600" b="1" dirty="0" smtClean="0">
              <a:solidFill>
                <a:schemeClr val="tx2"/>
              </a:solidFill>
            </a:endParaRPr>
          </a:p>
          <a:p>
            <a:pPr eaLnBrk="1" hangingPunct="1">
              <a:lnSpc>
                <a:spcPct val="90000"/>
              </a:lnSpc>
            </a:pPr>
            <a:r>
              <a:rPr lang="en-US" dirty="0" smtClean="0"/>
              <a:t>Illinois, Indiana, and New Jersey employ private companies to manage their lotteries; other states are considering this step.</a:t>
            </a:r>
          </a:p>
          <a:p>
            <a:pPr eaLnBrk="1" hangingPunct="1">
              <a:lnSpc>
                <a:spcPct val="90000"/>
              </a:lnSpc>
            </a:pPr>
            <a:r>
              <a:rPr lang="en-US" dirty="0" smtClean="0"/>
              <a:t>Private management is seen as a way to raise revenue.</a:t>
            </a:r>
          </a:p>
          <a:p>
            <a:pPr eaLnBrk="1" hangingPunct="1">
              <a:lnSpc>
                <a:spcPct val="90000"/>
              </a:lnSpc>
            </a:pPr>
            <a:r>
              <a:rPr lang="en-US" dirty="0" smtClean="0"/>
              <a:t>The easiest way to raise revenue is to exploit vulnerable populations.</a:t>
            </a:r>
          </a:p>
          <a:p>
            <a:pPr eaLnBrk="1" hangingPunct="1">
              <a:lnSpc>
                <a:spcPct val="90000"/>
              </a:lnSpc>
            </a:pPr>
            <a:r>
              <a:rPr lang="en-US" dirty="0" smtClean="0"/>
              <a:t>I look forward to studies of private management to see if this happens.</a:t>
            </a:r>
          </a:p>
        </p:txBody>
      </p:sp>
    </p:spTree>
    <p:extLst>
      <p:ext uri="{BB962C8B-B14F-4D97-AF65-F5344CB8AC3E}">
        <p14:creationId xmlns:p14="http://schemas.microsoft.com/office/powerpoint/2010/main" val="3632311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2400" b="1" dirty="0" smtClean="0"/>
              <a:t>Lotteries</a:t>
            </a:r>
            <a:br>
              <a:rPr lang="en-US" sz="2400" b="1" dirty="0" smtClean="0"/>
            </a:br>
            <a:endParaRPr lang="en-US" sz="2400" b="1" dirty="0" smtClean="0"/>
          </a:p>
        </p:txBody>
      </p:sp>
      <p:sp>
        <p:nvSpPr>
          <p:cNvPr id="28675" name="Rectangle 3"/>
          <p:cNvSpPr>
            <a:spLocks noGrp="1" noChangeArrowheads="1"/>
          </p:cNvSpPr>
          <p:nvPr>
            <p:ph type="body" idx="1"/>
          </p:nvPr>
        </p:nvSpPr>
        <p:spPr>
          <a:xfrm>
            <a:off x="609600" y="1085850"/>
            <a:ext cx="8229600" cy="5044679"/>
          </a:xfrm>
        </p:spPr>
        <p:txBody>
          <a:bodyPr/>
          <a:lstStyle/>
          <a:p>
            <a:pPr algn="ctr" eaLnBrk="1" hangingPunct="1">
              <a:lnSpc>
                <a:spcPct val="90000"/>
              </a:lnSpc>
              <a:buFont typeface="Wingdings" pitchFamily="2" charset="2"/>
              <a:buNone/>
            </a:pPr>
            <a:r>
              <a:rPr lang="en-US" sz="3200" b="1" dirty="0" smtClean="0">
                <a:solidFill>
                  <a:schemeClr val="accent1"/>
                </a:solidFill>
              </a:rPr>
              <a:t>Conclusions about Lotteries</a:t>
            </a:r>
          </a:p>
          <a:p>
            <a:pPr algn="ctr" eaLnBrk="1" hangingPunct="1">
              <a:lnSpc>
                <a:spcPct val="50000"/>
              </a:lnSpc>
              <a:spcBef>
                <a:spcPts val="0"/>
              </a:spcBef>
              <a:buFont typeface="Wingdings" pitchFamily="2" charset="2"/>
              <a:buNone/>
            </a:pPr>
            <a:endParaRPr lang="en-US" sz="3200" b="1" dirty="0" smtClean="0">
              <a:solidFill>
                <a:schemeClr val="tx2"/>
              </a:solidFill>
            </a:endParaRPr>
          </a:p>
          <a:p>
            <a:pPr eaLnBrk="1" hangingPunct="1">
              <a:lnSpc>
                <a:spcPct val="90000"/>
              </a:lnSpc>
            </a:pPr>
            <a:r>
              <a:rPr lang="en-US" dirty="0" smtClean="0"/>
              <a:t>Lotteries are here to stay.</a:t>
            </a:r>
          </a:p>
          <a:p>
            <a:pPr eaLnBrk="1" hangingPunct="1">
              <a:lnSpc>
                <a:spcPct val="50000"/>
              </a:lnSpc>
              <a:spcBef>
                <a:spcPts val="0"/>
              </a:spcBef>
            </a:pPr>
            <a:endParaRPr lang="en-US" dirty="0" smtClean="0"/>
          </a:p>
          <a:p>
            <a:pPr eaLnBrk="1" hangingPunct="1">
              <a:lnSpc>
                <a:spcPct val="90000"/>
              </a:lnSpc>
            </a:pPr>
            <a:r>
              <a:rPr lang="en-US" dirty="0" smtClean="0"/>
              <a:t>States cannot get rid of them without losing revenue to their neighbors.</a:t>
            </a:r>
          </a:p>
          <a:p>
            <a:pPr eaLnBrk="1" hangingPunct="1">
              <a:lnSpc>
                <a:spcPct val="50000"/>
              </a:lnSpc>
              <a:spcBef>
                <a:spcPts val="0"/>
              </a:spcBef>
            </a:pPr>
            <a:endParaRPr lang="en-US" dirty="0" smtClean="0"/>
          </a:p>
          <a:p>
            <a:pPr eaLnBrk="1" hangingPunct="1">
              <a:lnSpc>
                <a:spcPct val="90000"/>
              </a:lnSpc>
            </a:pPr>
            <a:r>
              <a:rPr lang="en-US" dirty="0" smtClean="0"/>
              <a:t>High implicit taxes discourage participation and cut direct CS but also cut the social costs.</a:t>
            </a:r>
          </a:p>
          <a:p>
            <a:pPr eaLnBrk="1" hangingPunct="1">
              <a:lnSpc>
                <a:spcPct val="50000"/>
              </a:lnSpc>
              <a:spcBef>
                <a:spcPts val="0"/>
              </a:spcBef>
            </a:pPr>
            <a:endParaRPr lang="en-US" dirty="0" smtClean="0"/>
          </a:p>
          <a:p>
            <a:pPr eaLnBrk="1" hangingPunct="1">
              <a:lnSpc>
                <a:spcPct val="90000"/>
              </a:lnSpc>
            </a:pPr>
            <a:r>
              <a:rPr lang="en-US" u="sng" dirty="0" smtClean="0"/>
              <a:t>So keep lotteries with high rates but use honest advertising and do not target vulnerable groups.</a:t>
            </a:r>
          </a:p>
        </p:txBody>
      </p:sp>
    </p:spTree>
    <p:extLst>
      <p:ext uri="{BB962C8B-B14F-4D97-AF65-F5344CB8AC3E}">
        <p14:creationId xmlns:p14="http://schemas.microsoft.com/office/powerpoint/2010/main" val="188261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086350"/>
          </a:xfrm>
        </p:spPr>
        <p:txBody>
          <a:bodyPr>
            <a:normAutofit fontScale="70000" lnSpcReduction="20000"/>
          </a:bodyPr>
          <a:lstStyle/>
          <a:p>
            <a:pPr marL="365760" indent="-283464" algn="ctr" fontAlgn="auto">
              <a:spcAft>
                <a:spcPts val="0"/>
              </a:spcAft>
              <a:buFont typeface="Wingdings" pitchFamily="2" charset="2"/>
              <a:buNone/>
              <a:defRPr/>
            </a:pPr>
            <a:r>
              <a:rPr lang="en-US" sz="4000" b="1" dirty="0" smtClean="0">
                <a:solidFill>
                  <a:schemeClr val="accent1"/>
                </a:solidFill>
              </a:rPr>
              <a:t>Conceptual Issues</a:t>
            </a:r>
          </a:p>
          <a:p>
            <a:pPr marL="82550" indent="0">
              <a:buNone/>
            </a:pPr>
            <a:endParaRPr lang="en-US" dirty="0"/>
          </a:p>
          <a:p>
            <a:r>
              <a:rPr lang="en-US" dirty="0"/>
              <a:t>For an excellent review of the conceptual literature, see J. Wilson, “Theories of Tax Competition,” </a:t>
            </a:r>
            <a:r>
              <a:rPr lang="en-US" i="1" dirty="0"/>
              <a:t>NTJ</a:t>
            </a:r>
            <a:r>
              <a:rPr lang="en-US" dirty="0"/>
              <a:t>, June 1999. </a:t>
            </a:r>
            <a:endParaRPr lang="en-US" dirty="0" smtClean="0"/>
          </a:p>
          <a:p>
            <a:endParaRPr lang="en-US" dirty="0"/>
          </a:p>
          <a:p>
            <a:pPr lvl="1"/>
            <a:r>
              <a:rPr lang="en-US" dirty="0" smtClean="0"/>
              <a:t>This </a:t>
            </a:r>
            <a:r>
              <a:rPr lang="en-US" dirty="0"/>
              <a:t>is not a particularly technical article, but it is intellectually challenging.  The issues are hard!</a:t>
            </a:r>
          </a:p>
          <a:p>
            <a:endParaRPr lang="en-US" dirty="0"/>
          </a:p>
          <a:p>
            <a:r>
              <a:rPr lang="en-US" dirty="0"/>
              <a:t>The initial literature on this topic concluded that inter-jurisdiction competition was likely to lead to inefficiently </a:t>
            </a:r>
            <a:r>
              <a:rPr lang="en-US" b="1" dirty="0"/>
              <a:t>low</a:t>
            </a:r>
            <a:r>
              <a:rPr lang="en-US" dirty="0"/>
              <a:t> tax rates.  </a:t>
            </a:r>
            <a:endParaRPr lang="en-US" dirty="0" smtClean="0"/>
          </a:p>
          <a:p>
            <a:endParaRPr lang="en-US" dirty="0"/>
          </a:p>
          <a:p>
            <a:pPr lvl="1"/>
            <a:r>
              <a:rPr lang="en-US" dirty="0" smtClean="0"/>
              <a:t>The </a:t>
            </a:r>
            <a:r>
              <a:rPr lang="en-US" dirty="0"/>
              <a:t>basic </a:t>
            </a:r>
            <a:r>
              <a:rPr lang="en-US" dirty="0" smtClean="0"/>
              <a:t>intuition:  The </a:t>
            </a:r>
            <a:r>
              <a:rPr lang="en-US" dirty="0"/>
              <a:t>efficient level of taxation is one that provides public services at </a:t>
            </a:r>
            <a:r>
              <a:rPr lang="en-US" dirty="0" smtClean="0"/>
              <a:t>the level </a:t>
            </a:r>
            <a:r>
              <a:rPr lang="en-US" dirty="0"/>
              <a:t>where marginal benefit equals marginal cost.  </a:t>
            </a:r>
            <a:endParaRPr lang="en-US" dirty="0" smtClean="0"/>
          </a:p>
          <a:p>
            <a:pPr lvl="1"/>
            <a:endParaRPr lang="en-US" dirty="0"/>
          </a:p>
          <a:p>
            <a:pPr lvl="1"/>
            <a:r>
              <a:rPr lang="en-US" dirty="0" smtClean="0"/>
              <a:t>If </a:t>
            </a:r>
            <a:r>
              <a:rPr lang="en-US" dirty="0"/>
              <a:t>tax decisions </a:t>
            </a:r>
            <a:r>
              <a:rPr lang="en-US" dirty="0" smtClean="0"/>
              <a:t>reflect an additional consideration—namely</a:t>
            </a:r>
            <a:r>
              <a:rPr lang="en-US" dirty="0"/>
              <a:t>, the desire to attract business—then </a:t>
            </a:r>
            <a:r>
              <a:rPr lang="en-US" dirty="0" smtClean="0"/>
              <a:t>tax rates will be set below </a:t>
            </a:r>
            <a:r>
              <a:rPr lang="en-US" dirty="0"/>
              <a:t>this optimal level. </a:t>
            </a:r>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smtClean="0"/>
          </a:p>
        </p:txBody>
      </p:sp>
    </p:spTree>
    <p:extLst>
      <p:ext uri="{BB962C8B-B14F-4D97-AF65-F5344CB8AC3E}">
        <p14:creationId xmlns:p14="http://schemas.microsoft.com/office/powerpoint/2010/main" val="295445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086350"/>
          </a:xfrm>
        </p:spPr>
        <p:txBody>
          <a:bodyPr>
            <a:normAutofit fontScale="70000" lnSpcReduction="20000"/>
          </a:bodyPr>
          <a:lstStyle/>
          <a:p>
            <a:pPr marL="365760" indent="-283464" algn="ctr" fontAlgn="auto">
              <a:spcAft>
                <a:spcPts val="0"/>
              </a:spcAft>
              <a:buFont typeface="Wingdings" pitchFamily="2" charset="2"/>
              <a:buNone/>
              <a:defRPr/>
            </a:pPr>
            <a:r>
              <a:rPr lang="en-US" sz="4000" b="1" dirty="0" smtClean="0">
                <a:solidFill>
                  <a:schemeClr val="accent1"/>
                </a:solidFill>
              </a:rPr>
              <a:t>Conceptual Issues, 2</a:t>
            </a:r>
          </a:p>
          <a:p>
            <a:pPr marL="365760" indent="-283464" fontAlgn="auto">
              <a:lnSpc>
                <a:spcPct val="50000"/>
              </a:lnSpc>
              <a:spcAft>
                <a:spcPts val="0"/>
              </a:spcAft>
              <a:buFont typeface="Wingdings 2"/>
              <a:buChar char=""/>
              <a:defRPr/>
            </a:pPr>
            <a:endParaRPr lang="en-US" dirty="0" smtClean="0"/>
          </a:p>
          <a:p>
            <a:r>
              <a:rPr lang="en-US" dirty="0"/>
              <a:t>More recent work has identifies some circumstances under which tax competition might be useful.  </a:t>
            </a:r>
            <a:endParaRPr lang="en-US" dirty="0" smtClean="0"/>
          </a:p>
          <a:p>
            <a:endParaRPr lang="en-US" dirty="0"/>
          </a:p>
          <a:p>
            <a:pPr lvl="1"/>
            <a:r>
              <a:rPr lang="en-US" dirty="0" smtClean="0"/>
              <a:t>In </a:t>
            </a:r>
            <a:r>
              <a:rPr lang="en-US" dirty="0"/>
              <a:t>a “political economy” model, for example, in which public officials have their own agendas, tax competition might, in Wilson’s words, “induce government officials to reduce waste in government.” </a:t>
            </a:r>
          </a:p>
          <a:p>
            <a:endParaRPr lang="en-US" dirty="0"/>
          </a:p>
          <a:p>
            <a:r>
              <a:rPr lang="en-US" dirty="0" smtClean="0"/>
              <a:t>The </a:t>
            </a:r>
            <a:r>
              <a:rPr lang="en-US" dirty="0"/>
              <a:t>impact of tax competition on important policy objectives, such as efficiency, is difficult to pin down.  </a:t>
            </a:r>
            <a:endParaRPr lang="en-US" dirty="0" smtClean="0"/>
          </a:p>
          <a:p>
            <a:endParaRPr lang="en-US" dirty="0"/>
          </a:p>
          <a:p>
            <a:pPr lvl="1"/>
            <a:r>
              <a:rPr lang="en-US" dirty="0" smtClean="0"/>
              <a:t>Indeed</a:t>
            </a:r>
            <a:r>
              <a:rPr lang="en-US" dirty="0"/>
              <a:t>, the set of issues raised by tax competition is amazingly complex.  </a:t>
            </a:r>
            <a:endParaRPr lang="en-US" dirty="0" smtClean="0"/>
          </a:p>
          <a:p>
            <a:pPr lvl="1"/>
            <a:endParaRPr lang="en-US" dirty="0"/>
          </a:p>
          <a:p>
            <a:pPr lvl="1"/>
            <a:r>
              <a:rPr lang="en-US" dirty="0" smtClean="0"/>
              <a:t>At this point, there </a:t>
            </a:r>
            <a:r>
              <a:rPr lang="en-US" dirty="0"/>
              <a:t>is no consensus as to whether tax competition has desirable outcomes or—if it does not—what to do about it.</a:t>
            </a:r>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smtClean="0"/>
          </a:p>
        </p:txBody>
      </p:sp>
    </p:spTree>
    <p:extLst>
      <p:ext uri="{BB962C8B-B14F-4D97-AF65-F5344CB8AC3E}">
        <p14:creationId xmlns:p14="http://schemas.microsoft.com/office/powerpoint/2010/main" val="347321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695950"/>
          </a:xfrm>
        </p:spPr>
        <p:txBody>
          <a:bodyPr>
            <a:normAutofit fontScale="70000" lnSpcReduction="20000"/>
          </a:bodyPr>
          <a:lstStyle/>
          <a:p>
            <a:pPr marL="365760" indent="-283464" algn="ctr" fontAlgn="auto">
              <a:spcAft>
                <a:spcPts val="0"/>
              </a:spcAft>
              <a:buFont typeface="Wingdings" pitchFamily="2" charset="2"/>
              <a:buNone/>
              <a:defRPr/>
            </a:pPr>
            <a:r>
              <a:rPr lang="en-US" sz="5100" b="1" dirty="0" err="1" smtClean="0">
                <a:solidFill>
                  <a:schemeClr val="accent1"/>
                </a:solidFill>
              </a:rPr>
              <a:t>Rork</a:t>
            </a:r>
            <a:r>
              <a:rPr lang="en-US" sz="5100" b="1" dirty="0">
                <a:solidFill>
                  <a:schemeClr val="accent1"/>
                </a:solidFill>
              </a:rPr>
              <a:t>, </a:t>
            </a:r>
            <a:r>
              <a:rPr lang="en-US" sz="5100" b="1" i="1" dirty="0" smtClean="0">
                <a:solidFill>
                  <a:schemeClr val="accent1"/>
                </a:solidFill>
              </a:rPr>
              <a:t>NTJ</a:t>
            </a:r>
            <a:r>
              <a:rPr lang="en-US" sz="5100" b="1" dirty="0" smtClean="0">
                <a:solidFill>
                  <a:schemeClr val="accent1"/>
                </a:solidFill>
              </a:rPr>
              <a:t> </a:t>
            </a:r>
            <a:r>
              <a:rPr lang="en-US" sz="5100" b="1" dirty="0">
                <a:solidFill>
                  <a:schemeClr val="accent1"/>
                </a:solidFill>
              </a:rPr>
              <a:t>2003</a:t>
            </a:r>
          </a:p>
          <a:p>
            <a:pPr marL="82550" indent="0">
              <a:buNone/>
            </a:pPr>
            <a:endParaRPr lang="en-US" dirty="0"/>
          </a:p>
          <a:p>
            <a:r>
              <a:rPr lang="en-US" dirty="0" err="1" smtClean="0"/>
              <a:t>Rork</a:t>
            </a:r>
            <a:r>
              <a:rPr lang="en-US" dirty="0" smtClean="0"/>
              <a:t> </a:t>
            </a:r>
            <a:r>
              <a:rPr lang="en-US" dirty="0"/>
              <a:t>estimates a straightforward model:</a:t>
            </a:r>
          </a:p>
          <a:p>
            <a:pPr marL="82550" indent="0">
              <a:buNone/>
            </a:pPr>
            <a:r>
              <a:rPr lang="en-US" dirty="0"/>
              <a:t> </a:t>
            </a:r>
          </a:p>
          <a:p>
            <a:pPr marL="82550" indent="0">
              <a:buNone/>
            </a:pPr>
            <a:r>
              <a:rPr lang="en-US" dirty="0"/>
              <a:t>	 </a:t>
            </a:r>
          </a:p>
          <a:p>
            <a:pPr marL="82550" indent="0">
              <a:lnSpc>
                <a:spcPct val="70000"/>
              </a:lnSpc>
              <a:spcBef>
                <a:spcPts val="0"/>
              </a:spcBef>
              <a:buNone/>
            </a:pPr>
            <a:r>
              <a:rPr lang="en-US" dirty="0"/>
              <a:t> </a:t>
            </a:r>
          </a:p>
          <a:p>
            <a:pPr marL="82550" indent="0">
              <a:buNone/>
            </a:pPr>
            <a:r>
              <a:rPr lang="en-US" dirty="0" smtClean="0"/>
              <a:t>     where</a:t>
            </a:r>
            <a:endParaRPr lang="en-US" dirty="0"/>
          </a:p>
          <a:p>
            <a:pPr marL="82550" indent="0">
              <a:lnSpc>
                <a:spcPct val="70000"/>
              </a:lnSpc>
              <a:spcBef>
                <a:spcPts val="0"/>
              </a:spcBef>
              <a:buNone/>
            </a:pPr>
            <a:r>
              <a:rPr lang="en-US" dirty="0"/>
              <a:t> </a:t>
            </a:r>
          </a:p>
          <a:p>
            <a:pPr marL="82550" indent="0">
              <a:buNone/>
            </a:pPr>
            <a:r>
              <a:rPr lang="en-US" i="1" dirty="0" smtClean="0"/>
              <a:t>	     </a:t>
            </a:r>
            <a:r>
              <a:rPr lang="en-US" i="1" dirty="0" smtClean="0">
                <a:latin typeface="Times New Roman" pitchFamily="18" charset="0"/>
                <a:cs typeface="Times New Roman" pitchFamily="18" charset="0"/>
              </a:rPr>
              <a:t>T</a:t>
            </a:r>
            <a:r>
              <a:rPr lang="en-US" dirty="0" smtClean="0"/>
              <a:t> </a:t>
            </a:r>
            <a:r>
              <a:rPr lang="en-US" dirty="0"/>
              <a:t>is a tax </a:t>
            </a:r>
            <a:r>
              <a:rPr lang="en-US" dirty="0" smtClean="0"/>
              <a:t>rate,</a:t>
            </a:r>
            <a:endParaRPr lang="en-US" dirty="0"/>
          </a:p>
          <a:p>
            <a:pPr marL="82550" indent="0">
              <a:buNone/>
            </a:pPr>
            <a:r>
              <a:rPr lang="en-US" i="1" dirty="0" smtClean="0"/>
              <a:t>	     </a:t>
            </a:r>
            <a:r>
              <a:rPr lang="en-US" i="1" dirty="0" smtClean="0">
                <a:latin typeface="Times New Roman" pitchFamily="18" charset="0"/>
                <a:cs typeface="Times New Roman" pitchFamily="18" charset="0"/>
              </a:rPr>
              <a:t>i</a:t>
            </a:r>
            <a:r>
              <a:rPr lang="en-US" dirty="0" smtClean="0"/>
              <a:t> </a:t>
            </a:r>
            <a:r>
              <a:rPr lang="en-US" dirty="0"/>
              <a:t>indicates a state (and </a:t>
            </a:r>
            <a:r>
              <a:rPr lang="en-US" i="1" dirty="0">
                <a:latin typeface="Times New Roman" pitchFamily="18" charset="0"/>
                <a:cs typeface="Times New Roman" pitchFamily="18" charset="0"/>
              </a:rPr>
              <a:t>j</a:t>
            </a:r>
            <a:r>
              <a:rPr lang="en-US" dirty="0"/>
              <a:t> its neighbors</a:t>
            </a:r>
            <a:r>
              <a:rPr lang="en-US" dirty="0" smtClean="0"/>
              <a:t>),</a:t>
            </a:r>
          </a:p>
          <a:p>
            <a:pPr marL="82550" indent="0">
              <a:buNone/>
            </a:pPr>
            <a:r>
              <a:rPr lang="en-US" dirty="0" smtClean="0"/>
              <a:t>	     </a:t>
            </a:r>
            <a:r>
              <a:rPr lang="en-US" i="1" dirty="0" smtClean="0">
                <a:latin typeface="Times New Roman" pitchFamily="18" charset="0"/>
                <a:cs typeface="Times New Roman" pitchFamily="18" charset="0"/>
              </a:rPr>
              <a:t>t</a:t>
            </a:r>
            <a:r>
              <a:rPr lang="en-US" dirty="0" smtClean="0"/>
              <a:t> stands for time.</a:t>
            </a:r>
            <a:endParaRPr lang="en-US" dirty="0"/>
          </a:p>
          <a:p>
            <a:pPr marL="82550" indent="0">
              <a:buNone/>
            </a:pPr>
            <a:r>
              <a:rPr lang="en-US" i="1" dirty="0" smtClean="0"/>
              <a:t>	     </a:t>
            </a:r>
            <a:r>
              <a:rPr lang="en-US" i="1" dirty="0" smtClean="0">
                <a:latin typeface="Times New Roman" pitchFamily="18" charset="0"/>
                <a:cs typeface="Times New Roman" pitchFamily="18" charset="0"/>
              </a:rPr>
              <a:t>X</a:t>
            </a:r>
            <a:r>
              <a:rPr lang="en-US" dirty="0" smtClean="0"/>
              <a:t> </a:t>
            </a:r>
            <a:r>
              <a:rPr lang="en-US" dirty="0"/>
              <a:t>is a vector of control </a:t>
            </a:r>
            <a:r>
              <a:rPr lang="en-US" dirty="0" smtClean="0"/>
              <a:t>variables,</a:t>
            </a:r>
          </a:p>
          <a:p>
            <a:pPr marL="82550" indent="0">
              <a:buNone/>
            </a:pPr>
            <a:r>
              <a:rPr lang="en-US" i="1" dirty="0" smtClean="0"/>
              <a:t>	     </a:t>
            </a:r>
            <a:r>
              <a:rPr lang="en-US" i="1" dirty="0" smtClean="0">
                <a:latin typeface="Times New Roman" pitchFamily="18" charset="0"/>
                <a:cs typeface="Times New Roman" pitchFamily="18" charset="0"/>
              </a:rPr>
              <a:t>w</a:t>
            </a:r>
            <a:r>
              <a:rPr lang="en-US" dirty="0" smtClean="0"/>
              <a:t> </a:t>
            </a:r>
            <a:r>
              <a:rPr lang="en-US" dirty="0"/>
              <a:t>is a set of weights (assumed, not estimated</a:t>
            </a:r>
            <a:r>
              <a:rPr lang="en-US" dirty="0" smtClean="0"/>
              <a:t>),</a:t>
            </a:r>
            <a:endParaRPr lang="en-US" dirty="0"/>
          </a:p>
          <a:p>
            <a:pPr marL="82550" indent="0">
              <a:buNone/>
            </a:pPr>
            <a:r>
              <a:rPr lang="en-US" i="1" dirty="0" smtClean="0"/>
              <a:t>	     </a:t>
            </a:r>
            <a:r>
              <a:rPr lang="en-US" i="1" dirty="0" smtClean="0">
                <a:latin typeface="Times New Roman" pitchFamily="18" charset="0"/>
                <a:cs typeface="Times New Roman" pitchFamily="18" charset="0"/>
              </a:rPr>
              <a:t>β</a:t>
            </a:r>
            <a:r>
              <a:rPr lang="en-US" dirty="0" smtClean="0"/>
              <a:t> </a:t>
            </a:r>
            <a:r>
              <a:rPr lang="en-US" dirty="0"/>
              <a:t>and </a:t>
            </a:r>
            <a:r>
              <a:rPr lang="en-US" i="1" dirty="0">
                <a:latin typeface="Times New Roman" pitchFamily="18" charset="0"/>
                <a:cs typeface="Times New Roman" pitchFamily="18" charset="0"/>
              </a:rPr>
              <a:t>θ</a:t>
            </a:r>
            <a:r>
              <a:rPr lang="en-US" dirty="0"/>
              <a:t> are parameters to be </a:t>
            </a:r>
            <a:r>
              <a:rPr lang="en-US" dirty="0" smtClean="0"/>
              <a:t>estimated, and</a:t>
            </a:r>
          </a:p>
          <a:p>
            <a:pPr marL="1828800" indent="-573088">
              <a:buNone/>
            </a:pPr>
            <a:r>
              <a:rPr lang="en-US" i="1" dirty="0" smtClean="0">
                <a:latin typeface="Times New Roman" pitchFamily="18" charset="0"/>
                <a:cs typeface="Times New Roman" pitchFamily="18" charset="0"/>
              </a:rPr>
              <a:t>ξ</a:t>
            </a:r>
            <a:r>
              <a:rPr lang="en-US" i="1" dirty="0">
                <a:latin typeface="Times New Roman" pitchFamily="18" charset="0"/>
                <a:cs typeface="Times New Roman" pitchFamily="18" charset="0"/>
              </a:rPr>
              <a:t>, λ</a:t>
            </a:r>
            <a:r>
              <a:rPr lang="en-US" dirty="0"/>
              <a:t>, and </a:t>
            </a:r>
            <a:r>
              <a:rPr lang="en-US" i="1" dirty="0">
                <a:latin typeface="Times New Roman" pitchFamily="18" charset="0"/>
                <a:cs typeface="Times New Roman" pitchFamily="18" charset="0"/>
              </a:rPr>
              <a:t>μ</a:t>
            </a:r>
            <a:r>
              <a:rPr lang="en-US" dirty="0"/>
              <a:t> are error components for the state, </a:t>
            </a:r>
            <a:r>
              <a:rPr lang="en-US" dirty="0" smtClean="0"/>
              <a:t>the </a:t>
            </a:r>
            <a:r>
              <a:rPr lang="en-US" dirty="0"/>
              <a:t>year, and random factors, respectively.</a:t>
            </a:r>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smtClean="0"/>
          </a:p>
        </p:txBody>
      </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271991144"/>
              </p:ext>
            </p:extLst>
          </p:nvPr>
        </p:nvGraphicFramePr>
        <p:xfrm>
          <a:off x="2286000" y="2057400"/>
          <a:ext cx="4876800" cy="914400"/>
        </p:xfrm>
        <a:graphic>
          <a:graphicData uri="http://schemas.openxmlformats.org/presentationml/2006/ole">
            <mc:AlternateContent xmlns:mc="http://schemas.openxmlformats.org/markup-compatibility/2006">
              <mc:Choice xmlns:v="urn:schemas-microsoft-com:vml" Requires="v">
                <p:oleObj spid="_x0000_s1075" name="Equation" r:id="rId3" imgW="2908300" imgH="609600" progId="Equation.DSMT4">
                  <p:embed/>
                </p:oleObj>
              </mc:Choice>
              <mc:Fallback>
                <p:oleObj name="Equation" r:id="rId3" imgW="2908300" imgH="609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057400"/>
                        <a:ext cx="4876800" cy="914400"/>
                      </a:xfrm>
                      <a:prstGeom prst="rect">
                        <a:avLst/>
                      </a:prstGeom>
                      <a:noFill/>
                    </p:spPr>
                  </p:pic>
                </p:oleObj>
              </mc:Fallback>
            </mc:AlternateContent>
          </a:graphicData>
        </a:graphic>
      </p:graphicFrame>
    </p:spTree>
    <p:extLst>
      <p:ext uri="{BB962C8B-B14F-4D97-AF65-F5344CB8AC3E}">
        <p14:creationId xmlns:p14="http://schemas.microsoft.com/office/powerpoint/2010/main" val="41430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086350"/>
          </a:xfrm>
        </p:spPr>
        <p:txBody>
          <a:bodyPr>
            <a:normAutofit fontScale="85000" lnSpcReduction="20000"/>
          </a:bodyPr>
          <a:lstStyle/>
          <a:p>
            <a:pPr marL="365760" indent="-283464" algn="ctr" fontAlgn="auto">
              <a:spcAft>
                <a:spcPts val="0"/>
              </a:spcAft>
              <a:buFont typeface="Wingdings" pitchFamily="2" charset="2"/>
              <a:buNone/>
              <a:defRPr/>
            </a:pPr>
            <a:r>
              <a:rPr lang="en-US" sz="3600" b="1" dirty="0" err="1" smtClean="0">
                <a:solidFill>
                  <a:schemeClr val="accent1"/>
                </a:solidFill>
              </a:rPr>
              <a:t>Rork</a:t>
            </a:r>
            <a:r>
              <a:rPr lang="en-US" sz="3600" b="1" dirty="0" smtClean="0">
                <a:solidFill>
                  <a:schemeClr val="accent1"/>
                </a:solidFill>
              </a:rPr>
              <a:t>, Continued</a:t>
            </a:r>
          </a:p>
          <a:p>
            <a:pPr marL="365760" indent="-283464" fontAlgn="auto">
              <a:lnSpc>
                <a:spcPct val="50000"/>
              </a:lnSpc>
              <a:spcAft>
                <a:spcPts val="0"/>
              </a:spcAft>
              <a:buFont typeface="Wingdings 2"/>
              <a:buChar char=""/>
              <a:defRPr/>
            </a:pPr>
            <a:endParaRPr lang="en-US" dirty="0" smtClean="0"/>
          </a:p>
          <a:p>
            <a:r>
              <a:rPr lang="en-US" dirty="0"/>
              <a:t>This model can be estimated as a system of equations, since there is a </a:t>
            </a:r>
            <a:r>
              <a:rPr lang="en-US" i="1" dirty="0">
                <a:latin typeface="Times New Roman" pitchFamily="18" charset="0"/>
                <a:cs typeface="Times New Roman" pitchFamily="18" charset="0"/>
              </a:rPr>
              <a:t>T</a:t>
            </a:r>
            <a:r>
              <a:rPr lang="en-US" dirty="0"/>
              <a:t> for each state.  </a:t>
            </a:r>
            <a:endParaRPr lang="en-US" dirty="0" smtClean="0"/>
          </a:p>
          <a:p>
            <a:endParaRPr lang="en-US" dirty="0"/>
          </a:p>
          <a:p>
            <a:pPr lvl="1"/>
            <a:r>
              <a:rPr lang="en-US" dirty="0" smtClean="0"/>
              <a:t>So </a:t>
            </a:r>
            <a:r>
              <a:rPr lang="en-US" dirty="0" err="1"/>
              <a:t>Rork</a:t>
            </a:r>
            <a:r>
              <a:rPr lang="en-US" dirty="0"/>
              <a:t> stacks the equations, leaving a vector </a:t>
            </a:r>
            <a:r>
              <a:rPr lang="en-US" i="1" dirty="0">
                <a:latin typeface="Times New Roman" pitchFamily="18" charset="0"/>
                <a:cs typeface="Times New Roman" pitchFamily="18" charset="0"/>
              </a:rPr>
              <a:t>T</a:t>
            </a:r>
            <a:r>
              <a:rPr lang="en-US" dirty="0"/>
              <a:t> on each side.</a:t>
            </a:r>
          </a:p>
          <a:p>
            <a:pPr marL="82550" indent="0">
              <a:buNone/>
            </a:pPr>
            <a:endParaRPr lang="en-US" dirty="0"/>
          </a:p>
          <a:p>
            <a:r>
              <a:rPr lang="en-US" dirty="0"/>
              <a:t>He estimates this system with an IV procedure in which the weighted </a:t>
            </a:r>
            <a:r>
              <a:rPr lang="en-US" i="1" dirty="0">
                <a:latin typeface="Times New Roman" pitchFamily="18" charset="0"/>
                <a:cs typeface="Times New Roman" pitchFamily="18" charset="0"/>
              </a:rPr>
              <a:t>X</a:t>
            </a:r>
            <a:r>
              <a:rPr lang="en-US" dirty="0"/>
              <a:t>’s from other states, that is, the </a:t>
            </a:r>
            <a:r>
              <a:rPr lang="en-US" i="1" dirty="0">
                <a:latin typeface="Times New Roman" pitchFamily="18" charset="0"/>
                <a:cs typeface="Times New Roman" pitchFamily="18" charset="0"/>
              </a:rPr>
              <a:t>X</a:t>
            </a:r>
            <a:r>
              <a:rPr lang="en-US" dirty="0"/>
              <a:t>’s from other states multiplied by the appropriate </a:t>
            </a:r>
            <a:r>
              <a:rPr lang="en-US" i="1" dirty="0">
                <a:latin typeface="Times New Roman" pitchFamily="18" charset="0"/>
                <a:cs typeface="Times New Roman" pitchFamily="18" charset="0"/>
              </a:rPr>
              <a:t>w</a:t>
            </a:r>
            <a:r>
              <a:rPr lang="en-US" dirty="0"/>
              <a:t>, are the instruments. </a:t>
            </a:r>
            <a:endParaRPr lang="en-US" dirty="0" smtClean="0"/>
          </a:p>
          <a:p>
            <a:endParaRPr lang="en-US" dirty="0"/>
          </a:p>
          <a:p>
            <a:pPr lvl="1"/>
            <a:r>
              <a:rPr lang="en-US" dirty="0" smtClean="0"/>
              <a:t> </a:t>
            </a:r>
            <a:r>
              <a:rPr lang="en-US" dirty="0" err="1" smtClean="0"/>
              <a:t>Rork</a:t>
            </a:r>
            <a:r>
              <a:rPr lang="en-US" dirty="0" smtClean="0"/>
              <a:t> does not provide tests </a:t>
            </a:r>
            <a:r>
              <a:rPr lang="en-US" dirty="0"/>
              <a:t>for instrument validity.</a:t>
            </a:r>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smtClean="0"/>
          </a:p>
        </p:txBody>
      </p:sp>
    </p:spTree>
    <p:extLst>
      <p:ext uri="{BB962C8B-B14F-4D97-AF65-F5344CB8AC3E}">
        <p14:creationId xmlns:p14="http://schemas.microsoft.com/office/powerpoint/2010/main" val="906601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smtClean="0">
                <a:solidFill>
                  <a:schemeClr val="tx2">
                    <a:satMod val="130000"/>
                  </a:schemeClr>
                </a:solidFill>
              </a:rPr>
              <a:t>Tax Competition</a:t>
            </a:r>
          </a:p>
        </p:txBody>
      </p:sp>
      <p:sp>
        <p:nvSpPr>
          <p:cNvPr id="6147" name="Rectangle 3"/>
          <p:cNvSpPr>
            <a:spLocks noGrp="1" noChangeArrowheads="1"/>
          </p:cNvSpPr>
          <p:nvPr>
            <p:ph idx="1"/>
          </p:nvPr>
        </p:nvSpPr>
        <p:spPr>
          <a:xfrm>
            <a:off x="609600" y="914401"/>
            <a:ext cx="8229600" cy="5943599"/>
          </a:xfrm>
        </p:spPr>
        <p:txBody>
          <a:bodyPr>
            <a:normAutofit fontScale="70000" lnSpcReduction="20000"/>
          </a:bodyPr>
          <a:lstStyle/>
          <a:p>
            <a:pPr marL="365760" indent="-283464" algn="ctr" fontAlgn="auto">
              <a:spcAft>
                <a:spcPts val="0"/>
              </a:spcAft>
              <a:buFont typeface="Wingdings" pitchFamily="2" charset="2"/>
              <a:buNone/>
              <a:defRPr/>
            </a:pPr>
            <a:r>
              <a:rPr lang="en-US" sz="4500" b="1" dirty="0" err="1" smtClean="0">
                <a:solidFill>
                  <a:schemeClr val="accent1"/>
                </a:solidFill>
              </a:rPr>
              <a:t>Rork’s</a:t>
            </a:r>
            <a:r>
              <a:rPr lang="en-US" sz="4500" b="1" dirty="0" smtClean="0">
                <a:solidFill>
                  <a:schemeClr val="accent1"/>
                </a:solidFill>
              </a:rPr>
              <a:t> Data</a:t>
            </a:r>
          </a:p>
          <a:p>
            <a:pPr marL="365760" indent="-283464" fontAlgn="auto">
              <a:lnSpc>
                <a:spcPct val="50000"/>
              </a:lnSpc>
              <a:spcAft>
                <a:spcPts val="0"/>
              </a:spcAft>
              <a:buFont typeface="Wingdings 2"/>
              <a:buChar char=""/>
              <a:defRPr/>
            </a:pPr>
            <a:endParaRPr lang="en-US" dirty="0" smtClean="0"/>
          </a:p>
          <a:p>
            <a:r>
              <a:rPr lang="en-US" dirty="0" err="1" smtClean="0"/>
              <a:t>Rork</a:t>
            </a:r>
            <a:r>
              <a:rPr lang="en-US" dirty="0" smtClean="0"/>
              <a:t> obtains data </a:t>
            </a:r>
            <a:r>
              <a:rPr lang="en-US" dirty="0"/>
              <a:t>from the Census (</a:t>
            </a:r>
            <a:r>
              <a:rPr lang="en-US" i="1" dirty="0"/>
              <a:t>State Government Finances</a:t>
            </a:r>
            <a:r>
              <a:rPr lang="en-US" dirty="0"/>
              <a:t>) and other sources for 1967 to </a:t>
            </a:r>
            <a:r>
              <a:rPr lang="en-US" dirty="0" smtClean="0"/>
              <a:t>1996; the </a:t>
            </a:r>
            <a:r>
              <a:rPr lang="en-US" i="1" dirty="0">
                <a:latin typeface="Times New Roman" pitchFamily="18" charset="0"/>
                <a:cs typeface="Times New Roman" pitchFamily="18" charset="0"/>
              </a:rPr>
              <a:t>X</a:t>
            </a:r>
            <a:r>
              <a:rPr lang="en-US" dirty="0"/>
              <a:t> variables include:</a:t>
            </a:r>
          </a:p>
          <a:p>
            <a:pPr marL="82550" indent="0">
              <a:lnSpc>
                <a:spcPct val="70000"/>
              </a:lnSpc>
              <a:spcBef>
                <a:spcPts val="0"/>
              </a:spcBef>
              <a:buNone/>
            </a:pPr>
            <a:r>
              <a:rPr lang="en-US" dirty="0"/>
              <a:t> </a:t>
            </a:r>
          </a:p>
          <a:p>
            <a:pPr lvl="1"/>
            <a:r>
              <a:rPr lang="en-US" dirty="0" smtClean="0"/>
              <a:t>Fiscal stress (an exogenous measure??)</a:t>
            </a:r>
            <a:endParaRPr lang="en-US" dirty="0"/>
          </a:p>
          <a:p>
            <a:pPr lvl="1"/>
            <a:r>
              <a:rPr lang="en-US" dirty="0"/>
              <a:t>Per capita debt (a poor choice—endogenous</a:t>
            </a:r>
            <a:r>
              <a:rPr lang="en-US" dirty="0" smtClean="0"/>
              <a:t>!)</a:t>
            </a:r>
          </a:p>
          <a:p>
            <a:pPr lvl="1"/>
            <a:r>
              <a:rPr lang="en-US" dirty="0" smtClean="0"/>
              <a:t>Per </a:t>
            </a:r>
            <a:r>
              <a:rPr lang="en-US" dirty="0"/>
              <a:t>capita federal transfers   </a:t>
            </a:r>
          </a:p>
          <a:p>
            <a:pPr lvl="1"/>
            <a:r>
              <a:rPr lang="en-US" dirty="0" smtClean="0"/>
              <a:t>Political variables</a:t>
            </a:r>
            <a:endParaRPr lang="en-US" dirty="0"/>
          </a:p>
          <a:p>
            <a:pPr lvl="2"/>
            <a:r>
              <a:rPr lang="en-US" dirty="0" smtClean="0"/>
              <a:t>Election year</a:t>
            </a:r>
          </a:p>
          <a:p>
            <a:pPr lvl="2"/>
            <a:r>
              <a:rPr lang="en-US" dirty="0" smtClean="0"/>
              <a:t>Everyone </a:t>
            </a:r>
            <a:r>
              <a:rPr lang="en-US" dirty="0"/>
              <a:t>(governor, both houses) </a:t>
            </a:r>
            <a:r>
              <a:rPr lang="en-US" dirty="0" smtClean="0"/>
              <a:t>Democrat</a:t>
            </a:r>
          </a:p>
          <a:p>
            <a:pPr lvl="2"/>
            <a:r>
              <a:rPr lang="en-US" dirty="0" smtClean="0"/>
              <a:t>Everyone </a:t>
            </a:r>
            <a:r>
              <a:rPr lang="en-US" dirty="0"/>
              <a:t>Republican</a:t>
            </a:r>
          </a:p>
          <a:p>
            <a:pPr>
              <a:lnSpc>
                <a:spcPct val="70000"/>
              </a:lnSpc>
              <a:spcBef>
                <a:spcPts val="0"/>
              </a:spcBef>
            </a:pPr>
            <a:endParaRPr lang="en-US" dirty="0"/>
          </a:p>
          <a:p>
            <a:pPr lvl="1"/>
            <a:r>
              <a:rPr lang="en-US" dirty="0" smtClean="0"/>
              <a:t>State characteristics (affected by taxes??)</a:t>
            </a:r>
          </a:p>
          <a:p>
            <a:pPr lvl="2"/>
            <a:r>
              <a:rPr lang="en-US" dirty="0" smtClean="0"/>
              <a:t>Unemployment rate</a:t>
            </a:r>
          </a:p>
          <a:p>
            <a:pPr lvl="2"/>
            <a:r>
              <a:rPr lang="en-US" dirty="0" smtClean="0"/>
              <a:t>Per </a:t>
            </a:r>
            <a:r>
              <a:rPr lang="en-US" dirty="0"/>
              <a:t>capita </a:t>
            </a:r>
            <a:r>
              <a:rPr lang="en-US" dirty="0" smtClean="0"/>
              <a:t>income</a:t>
            </a:r>
          </a:p>
          <a:p>
            <a:pPr lvl="2"/>
            <a:r>
              <a:rPr lang="en-US" dirty="0" smtClean="0"/>
              <a:t>Percent </a:t>
            </a:r>
            <a:r>
              <a:rPr lang="en-US" dirty="0"/>
              <a:t>elderly</a:t>
            </a:r>
          </a:p>
          <a:p>
            <a:pPr marL="82550" indent="0">
              <a:lnSpc>
                <a:spcPct val="70000"/>
              </a:lnSpc>
              <a:spcBef>
                <a:spcPts val="0"/>
              </a:spcBef>
              <a:buNone/>
            </a:pPr>
            <a:r>
              <a:rPr lang="en-US" dirty="0"/>
              <a:t> </a:t>
            </a:r>
            <a:endParaRPr lang="en-US" dirty="0" smtClean="0"/>
          </a:p>
          <a:p>
            <a:pPr lvl="1"/>
            <a:r>
              <a:rPr lang="en-US" dirty="0" smtClean="0"/>
              <a:t>Fixed effects</a:t>
            </a:r>
          </a:p>
          <a:p>
            <a:pPr lvl="2"/>
            <a:r>
              <a:rPr lang="en-US" dirty="0" smtClean="0"/>
              <a:t>State</a:t>
            </a:r>
            <a:endParaRPr lang="en-US" dirty="0"/>
          </a:p>
          <a:p>
            <a:pPr lvl="2"/>
            <a:r>
              <a:rPr lang="en-US" dirty="0" smtClean="0"/>
              <a:t>Year</a:t>
            </a:r>
            <a:endParaRPr lang="en-US" dirty="0"/>
          </a:p>
          <a:p>
            <a:endParaRPr lang="en-US" dirty="0"/>
          </a:p>
          <a:p>
            <a:pPr marL="365760" indent="-283464" fontAlgn="auto">
              <a:spcAft>
                <a:spcPts val="0"/>
              </a:spcAft>
              <a:buFont typeface="Wingdings 2"/>
              <a:buChar char=""/>
              <a:defRPr/>
            </a:pPr>
            <a:endParaRPr lang="en-US" dirty="0" smtClean="0"/>
          </a:p>
        </p:txBody>
      </p:sp>
    </p:spTree>
    <p:extLst>
      <p:ext uri="{BB962C8B-B14F-4D97-AF65-F5344CB8AC3E}">
        <p14:creationId xmlns:p14="http://schemas.microsoft.com/office/powerpoint/2010/main" val="36978143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68430</TotalTime>
  <Words>2284</Words>
  <Application>Microsoft Office PowerPoint</Application>
  <PresentationFormat>On-screen Show (4:3)</PresentationFormat>
  <Paragraphs>484</Paragraphs>
  <Slides>41</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3" baseType="lpstr">
      <vt:lpstr>SimSun</vt:lpstr>
      <vt:lpstr>Arial</vt:lpstr>
      <vt:lpstr>Calibri</vt:lpstr>
      <vt:lpstr>Courier New</vt:lpstr>
      <vt:lpstr>Gill Sans MT</vt:lpstr>
      <vt:lpstr>华文中宋</vt:lpstr>
      <vt:lpstr>Times New Roman</vt:lpstr>
      <vt:lpstr>Verdana</vt:lpstr>
      <vt:lpstr>Wingdings</vt:lpstr>
      <vt:lpstr>Wingdings 2</vt:lpstr>
      <vt:lpstr>Solstice</vt:lpstr>
      <vt:lpstr>Equation</vt:lpstr>
      <vt:lpstr>Public Finance Seminar Spring 2019, Professor Yinger</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Lotteries </vt:lpstr>
      <vt:lpstr>Lotteries </vt:lpstr>
      <vt:lpstr>Lotteries </vt:lpstr>
      <vt:lpstr>Lotteries </vt:lpstr>
      <vt:lpstr>Lotteries </vt:lpstr>
      <vt:lpstr>Lotteries </vt:lpstr>
      <vt:lpstr>Lotteries </vt:lpstr>
      <vt:lpstr>Lotteries </vt:lpstr>
      <vt:lpstr>Lotteries </vt:lpstr>
      <vt:lpstr>Lotteries </vt:lpstr>
      <vt:lpstr>Lotteries </vt:lpstr>
      <vt:lpstr>Lotteries </vt:lpstr>
      <vt:lpstr>Lotteries </vt:lpstr>
      <vt:lpstr>Lotteries </vt:lpstr>
    </vt:vector>
  </TitlesOfParts>
  <Company>The Maxwell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Local Public Finance Spring 2006, Professor Yinger</dc:title>
  <dc:creator>joyinger</dc:creator>
  <cp:lastModifiedBy>Kathleen M Nasto</cp:lastModifiedBy>
  <cp:revision>62</cp:revision>
  <dcterms:created xsi:type="dcterms:W3CDTF">2005-12-18T15:49:22Z</dcterms:created>
  <dcterms:modified xsi:type="dcterms:W3CDTF">2019-03-27T13:10:57Z</dcterms:modified>
</cp:coreProperties>
</file>