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46" r:id="rId2"/>
  </p:sldMasterIdLst>
  <p:sldIdLst>
    <p:sldId id="295" r:id="rId3"/>
    <p:sldId id="257" r:id="rId4"/>
    <p:sldId id="258" r:id="rId5"/>
    <p:sldId id="259" r:id="rId6"/>
    <p:sldId id="260" r:id="rId7"/>
    <p:sldId id="297" r:id="rId8"/>
    <p:sldId id="261" r:id="rId9"/>
    <p:sldId id="262" r:id="rId10"/>
    <p:sldId id="263" r:id="rId11"/>
    <p:sldId id="264" r:id="rId12"/>
    <p:sldId id="265" r:id="rId13"/>
    <p:sldId id="266" r:id="rId14"/>
    <p:sldId id="290" r:id="rId15"/>
    <p:sldId id="267" r:id="rId16"/>
    <p:sldId id="268" r:id="rId17"/>
    <p:sldId id="270" r:id="rId18"/>
    <p:sldId id="286" r:id="rId19"/>
    <p:sldId id="269" r:id="rId20"/>
    <p:sldId id="291" r:id="rId21"/>
    <p:sldId id="271" r:id="rId22"/>
    <p:sldId id="293" r:id="rId23"/>
    <p:sldId id="294" r:id="rId24"/>
    <p:sldId id="296" r:id="rId25"/>
    <p:sldId id="272" r:id="rId26"/>
    <p:sldId id="298" r:id="rId27"/>
    <p:sldId id="277" r:id="rId28"/>
    <p:sldId id="288" r:id="rId29"/>
    <p:sldId id="278" r:id="rId30"/>
    <p:sldId id="279" r:id="rId31"/>
    <p:sldId id="289" r:id="rId32"/>
    <p:sldId id="280" r:id="rId33"/>
    <p:sldId id="281" r:id="rId34"/>
    <p:sldId id="282" r:id="rId35"/>
    <p:sldId id="283" r:id="rId36"/>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82C"/>
    <a:srgbClr val="FBE6CE"/>
    <a:srgbClr val="727C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1979DD4E-874F-435C-BEF8-10C774C930CD}"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2167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5D9F25A-A551-4974-93A9-B8C6F72F818D}" type="slidenum">
              <a:rPr lang="en-US" altLang="en-US" smtClean="0"/>
              <a:pPr>
                <a:defRPr/>
              </a:pPr>
              <a:t>‹#›</a:t>
            </a:fld>
            <a:endParaRPr lang="en-US" altLang="en-US"/>
          </a:p>
        </p:txBody>
      </p:sp>
    </p:spTree>
    <p:extLst>
      <p:ext uri="{BB962C8B-B14F-4D97-AF65-F5344CB8AC3E}">
        <p14:creationId xmlns:p14="http://schemas.microsoft.com/office/powerpoint/2010/main" val="2105266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1D89EB5-CF66-4CBC-9353-6C2560787B0C}" type="slidenum">
              <a:rPr lang="en-US" altLang="en-US" smtClean="0"/>
              <a:pPr>
                <a:defRPr/>
              </a:pPr>
              <a:t>‹#›</a:t>
            </a:fld>
            <a:endParaRPr lang="en-US" altLang="en-US"/>
          </a:p>
        </p:txBody>
      </p:sp>
    </p:spTree>
    <p:extLst>
      <p:ext uri="{BB962C8B-B14F-4D97-AF65-F5344CB8AC3E}">
        <p14:creationId xmlns:p14="http://schemas.microsoft.com/office/powerpoint/2010/main" val="3363543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ED91BC8-3543-4F3B-8D8B-1792D382F3F4}" type="slidenum">
              <a:rPr lang="en-US" altLang="en-US" smtClean="0"/>
              <a:pPr>
                <a:defRPr/>
              </a:pPr>
              <a:t>‹#›</a:t>
            </a:fld>
            <a:endParaRPr lang="en-US" altLang="en-US"/>
          </a:p>
        </p:txBody>
      </p:sp>
    </p:spTree>
    <p:extLst>
      <p:ext uri="{BB962C8B-B14F-4D97-AF65-F5344CB8AC3E}">
        <p14:creationId xmlns:p14="http://schemas.microsoft.com/office/powerpoint/2010/main" val="1128573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1949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4058558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870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1640360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3696911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4010564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71237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D8A50DB-0023-4928-AF78-A266A6C37BB2}" type="slidenum">
              <a:rPr lang="en-US" altLang="en-US" smtClean="0"/>
              <a:pPr>
                <a:defRPr/>
              </a:pPr>
              <a:t>‹#›</a:t>
            </a:fld>
            <a:endParaRPr lang="en-US" altLang="en-US"/>
          </a:p>
        </p:txBody>
      </p:sp>
    </p:spTree>
    <p:extLst>
      <p:ext uri="{BB962C8B-B14F-4D97-AF65-F5344CB8AC3E}">
        <p14:creationId xmlns:p14="http://schemas.microsoft.com/office/powerpoint/2010/main" val="24022025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32961194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1981633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3304332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318689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DEE87B-4EBA-48DB-8DD8-5BDD9B82C4DA}"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33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5B0547BD-599F-43AD-83E0-1BD5FFCF9012}" type="slidenum">
              <a:rPr lang="en-US" altLang="en-US" smtClean="0"/>
              <a:pPr>
                <a:defRPr/>
              </a:pPr>
              <a:t>‹#›</a:t>
            </a:fld>
            <a:endParaRPr lang="en-US" altLang="en-US"/>
          </a:p>
        </p:txBody>
      </p:sp>
    </p:spTree>
    <p:extLst>
      <p:ext uri="{BB962C8B-B14F-4D97-AF65-F5344CB8AC3E}">
        <p14:creationId xmlns:p14="http://schemas.microsoft.com/office/powerpoint/2010/main" val="348600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BBAB30BA-FFE6-4210-A440-7EADB6F3EA5D}" type="slidenum">
              <a:rPr lang="en-US" altLang="en-US" smtClean="0"/>
              <a:pPr>
                <a:defRPr/>
              </a:pPr>
              <a:t>‹#›</a:t>
            </a:fld>
            <a:endParaRPr lang="en-US" altLang="en-US"/>
          </a:p>
        </p:txBody>
      </p:sp>
    </p:spTree>
    <p:extLst>
      <p:ext uri="{BB962C8B-B14F-4D97-AF65-F5344CB8AC3E}">
        <p14:creationId xmlns:p14="http://schemas.microsoft.com/office/powerpoint/2010/main" val="134850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E201477E-B2E2-40B3-B327-D9CD554CEABC}" type="slidenum">
              <a:rPr lang="en-US" altLang="en-US" smtClean="0"/>
              <a:pPr>
                <a:defRPr/>
              </a:pPr>
              <a:t>‹#›</a:t>
            </a:fld>
            <a:endParaRPr lang="en-US" altLang="en-US"/>
          </a:p>
        </p:txBody>
      </p:sp>
    </p:spTree>
    <p:extLst>
      <p:ext uri="{BB962C8B-B14F-4D97-AF65-F5344CB8AC3E}">
        <p14:creationId xmlns:p14="http://schemas.microsoft.com/office/powerpoint/2010/main" val="2293143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1F96B77C-C9E2-4596-AA48-6C1E1FF99367}" type="slidenum">
              <a:rPr lang="en-US" altLang="en-US" smtClean="0"/>
              <a:pPr>
                <a:defRPr/>
              </a:pPr>
              <a:t>‹#›</a:t>
            </a:fld>
            <a:endParaRPr lang="en-US" altLang="en-US"/>
          </a:p>
        </p:txBody>
      </p:sp>
    </p:spTree>
    <p:extLst>
      <p:ext uri="{BB962C8B-B14F-4D97-AF65-F5344CB8AC3E}">
        <p14:creationId xmlns:p14="http://schemas.microsoft.com/office/powerpoint/2010/main" val="110693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FDF29598-C807-4B6E-88B8-FBAE42061D8B}" type="slidenum">
              <a:rPr lang="en-US" altLang="en-US" smtClean="0"/>
              <a:pPr>
                <a:defRPr/>
              </a:pPr>
              <a:t>‹#›</a:t>
            </a:fld>
            <a:endParaRPr lang="en-US" altLang="en-US"/>
          </a:p>
        </p:txBody>
      </p:sp>
    </p:spTree>
    <p:extLst>
      <p:ext uri="{BB962C8B-B14F-4D97-AF65-F5344CB8AC3E}">
        <p14:creationId xmlns:p14="http://schemas.microsoft.com/office/powerpoint/2010/main" val="3861778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4DB5563-4090-42D6-AE65-F607A97E8678}" type="slidenum">
              <a:rPr lang="en-US" altLang="en-US" smtClean="0"/>
              <a:pPr>
                <a:defRPr/>
              </a:pPr>
              <a:t>‹#›</a:t>
            </a:fld>
            <a:endParaRPr lang="en-US" altLang="en-US"/>
          </a:p>
        </p:txBody>
      </p:sp>
    </p:spTree>
    <p:extLst>
      <p:ext uri="{BB962C8B-B14F-4D97-AF65-F5344CB8AC3E}">
        <p14:creationId xmlns:p14="http://schemas.microsoft.com/office/powerpoint/2010/main" val="95883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4ED91BC8-3543-4F3B-8D8B-1792D382F3F4}"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156375"/>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882714"/>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25.xml.rels><?xml version="1.0" encoding="UTF-8" standalone="yes"?>
<Relationships xmlns="http://schemas.openxmlformats.org/package/2006/relationships"><Relationship Id="rId2" Type="http://schemas.openxmlformats.org/officeDocument/2006/relationships/hyperlink" Target="http://www.nytimes.com/2009/02/13/nyregion/13jerome.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ifma.org/research/item.aspx?id=858995895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2017</a:t>
            </a:r>
            <a:endParaRPr lang="en-US" sz="2063" b="1" dirty="0">
              <a:solidFill>
                <a:srgbClr val="637052"/>
              </a:solidFill>
            </a:endParaRPr>
          </a:p>
        </p:txBody>
      </p:sp>
      <p:sp>
        <p:nvSpPr>
          <p:cNvPr id="6" name="Rectangle 3"/>
          <p:cNvSpPr>
            <a:spLocks noGrp="1" noChangeArrowheads="1"/>
          </p:cNvSpPr>
          <p:nvPr>
            <p:ph type="subTitle" idx="1"/>
          </p:nvPr>
        </p:nvSpPr>
        <p:spPr>
          <a:xfrm>
            <a:off x="3200400" y="3886200"/>
            <a:ext cx="5145882" cy="1619250"/>
          </a:xfrm>
        </p:spPr>
        <p:txBody>
          <a:bodyPr/>
          <a:lstStyle/>
          <a:p>
            <a:pPr eaLnBrk="1" hangingPunct="1"/>
            <a:r>
              <a:rPr lang="en-US" sz="2700" dirty="0"/>
              <a:t>Lecture </a:t>
            </a:r>
            <a:r>
              <a:rPr lang="en-US" sz="2700" dirty="0" smtClean="0"/>
              <a:t>13</a:t>
            </a:r>
            <a:endParaRPr lang="en-US" sz="2700" dirty="0"/>
          </a:p>
          <a:p>
            <a:pPr eaLnBrk="1" hangingPunct="1"/>
            <a:r>
              <a:rPr lang="en-US" sz="2700" dirty="0" smtClean="0"/>
              <a:t>bond markets</a:t>
            </a:r>
            <a:endParaRPr lang="en-US" sz="2700" dirty="0"/>
          </a:p>
        </p:txBody>
      </p:sp>
    </p:spTree>
    <p:extLst>
      <p:ext uri="{BB962C8B-B14F-4D97-AF65-F5344CB8AC3E}">
        <p14:creationId xmlns:p14="http://schemas.microsoft.com/office/powerpoint/2010/main" val="2039867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914400" y="1832373"/>
            <a:ext cx="7543800" cy="4568427"/>
          </a:xfrm>
        </p:spPr>
        <p:txBody>
          <a:bodyPr>
            <a:normAutofit/>
          </a:bodyPr>
          <a:lstStyle/>
          <a:p>
            <a:pPr marL="227013" indent="-227013" eaLnBrk="1" hangingPunct="1">
              <a:lnSpc>
                <a:spcPct val="80000"/>
              </a:lnSpc>
              <a:buFont typeface="Wingdings" panose="05000000000000000000" pitchFamily="2" charset="2"/>
              <a:buChar char="§"/>
            </a:pPr>
            <a:r>
              <a:rPr lang="en-US" sz="2000" dirty="0" smtClean="0"/>
              <a:t>Other </a:t>
            </a:r>
            <a:r>
              <a:rPr lang="en-US" sz="2000" dirty="0"/>
              <a:t>things that might be on a bond</a:t>
            </a:r>
            <a:r>
              <a:rPr lang="en-US" sz="2000" dirty="0" smtClean="0"/>
              <a:t>:</a:t>
            </a:r>
            <a:br>
              <a:rPr lang="en-US" sz="2000" dirty="0" smtClean="0"/>
            </a:br>
            <a:endParaRPr lang="en-US" sz="2000" dirty="0"/>
          </a:p>
          <a:p>
            <a:pPr marL="460375" indent="-233363" eaLnBrk="1" hangingPunct="1">
              <a:lnSpc>
                <a:spcPct val="120000"/>
              </a:lnSpc>
              <a:buFont typeface="Courier New" panose="02070309020205020404" pitchFamily="49" charset="0"/>
              <a:buChar char="o"/>
            </a:pPr>
            <a:r>
              <a:rPr lang="en-US" sz="2000" b="1" dirty="0"/>
              <a:t>Call Option</a:t>
            </a:r>
            <a:r>
              <a:rPr lang="en-US" sz="2000" dirty="0"/>
              <a:t>, which gives the issuer the right to recall the bond before its maturity date (increasing the risk placed on the investor).</a:t>
            </a:r>
          </a:p>
          <a:p>
            <a:pPr marL="460375" indent="-233363" eaLnBrk="1" hangingPunct="1">
              <a:lnSpc>
                <a:spcPct val="120000"/>
              </a:lnSpc>
              <a:buFont typeface="Courier New" panose="02070309020205020404" pitchFamily="49" charset="0"/>
              <a:buChar char="o"/>
            </a:pPr>
            <a:endParaRPr lang="en-US" sz="2000" dirty="0"/>
          </a:p>
          <a:p>
            <a:pPr marL="460375" indent="-233363" eaLnBrk="1" hangingPunct="1">
              <a:lnSpc>
                <a:spcPct val="120000"/>
              </a:lnSpc>
              <a:buFont typeface="Courier New" panose="02070309020205020404" pitchFamily="49" charset="0"/>
              <a:buChar char="o"/>
            </a:pPr>
            <a:r>
              <a:rPr lang="en-US" sz="2000" b="1" dirty="0"/>
              <a:t>Put Option</a:t>
            </a:r>
            <a:r>
              <a:rPr lang="en-US" sz="2000" dirty="0"/>
              <a:t>, which allows the investor to redeem the bond before its maturity date (increasing the risk placed on the issuer).</a:t>
            </a:r>
          </a:p>
          <a:p>
            <a:pPr marL="460375" indent="-233363" eaLnBrk="1" hangingPunct="1">
              <a:lnSpc>
                <a:spcPct val="120000"/>
              </a:lnSpc>
              <a:buFont typeface="Courier New" panose="02070309020205020404" pitchFamily="49" charset="0"/>
              <a:buChar char="o"/>
            </a:pPr>
            <a:endParaRPr lang="en-US" sz="2000" dirty="0"/>
          </a:p>
          <a:p>
            <a:pPr marL="460375" indent="-233363" eaLnBrk="1" hangingPunct="1">
              <a:lnSpc>
                <a:spcPct val="120000"/>
              </a:lnSpc>
              <a:buFont typeface="Courier New" panose="02070309020205020404" pitchFamily="49" charset="0"/>
              <a:buChar char="o"/>
            </a:pPr>
            <a:r>
              <a:rPr lang="en-US" sz="2000" b="1" dirty="0"/>
              <a:t>Insurance</a:t>
            </a:r>
            <a:r>
              <a:rPr lang="en-US" sz="2000" dirty="0"/>
              <a:t> against the possibility that the issuer cannot make the specified payments on time (lowering the risk placed on the investor, but imposing a cost on the issuer).</a:t>
            </a:r>
          </a:p>
          <a:p>
            <a:pPr eaLnBrk="1" hangingPunct="1">
              <a:lnSpc>
                <a:spcPct val="80000"/>
              </a:lnSpc>
            </a:pP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441002"/>
            <a:ext cx="3733458"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Basic Bond Characteristics, 3</a:t>
            </a:r>
            <a:endParaRPr lang="en-US" sz="2400" dirty="0">
              <a:solidFill>
                <a:srgbClr val="BD582C"/>
              </a:solidFill>
              <a:latin typeface="+mn-l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962297" y="1752600"/>
            <a:ext cx="7543800" cy="4419600"/>
          </a:xfrm>
        </p:spPr>
        <p:txBody>
          <a:bodyPr/>
          <a:lstStyle/>
          <a:p>
            <a:pPr marL="227013" indent="-227013" eaLnBrk="1" hangingPunct="1">
              <a:lnSpc>
                <a:spcPct val="120000"/>
              </a:lnSpc>
              <a:buFont typeface="Wingdings" panose="05000000000000000000" pitchFamily="2" charset="2"/>
              <a:buChar char="§"/>
            </a:pPr>
            <a:r>
              <a:rPr lang="en-US" sz="2000" dirty="0" smtClean="0"/>
              <a:t>The first key to understanding bond markets is to think about the </a:t>
            </a:r>
            <a:br>
              <a:rPr lang="en-US" sz="2000" dirty="0" smtClean="0"/>
            </a:br>
            <a:r>
              <a:rPr lang="en-US" sz="2000" dirty="0" smtClean="0"/>
              <a:t> market price of a bond.</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This price equals the amount an investor would pay to purchase a bond.</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This market price is not the same thing as a bond’s face value!!</a:t>
            </a:r>
          </a:p>
          <a:p>
            <a:pPr eaLnBrk="1" hangingPunct="1">
              <a:lnSpc>
                <a:spcPct val="120000"/>
              </a:lnSpc>
              <a:buFont typeface="Wingdings" panose="05000000000000000000" pitchFamily="2" charset="2"/>
              <a:buChar char="§"/>
            </a:pPr>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4" name="Rectangle 3"/>
          <p:cNvSpPr/>
          <p:nvPr/>
        </p:nvSpPr>
        <p:spPr>
          <a:xfrm>
            <a:off x="832903" y="1371600"/>
            <a:ext cx="2603598"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Price of a Bond</a:t>
            </a:r>
            <a:endParaRPr lang="en-US" sz="2400" dirty="0">
              <a:solidFill>
                <a:srgbClr val="BD582C"/>
              </a:solidFill>
              <a:latin typeface="+mn-lt"/>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62296" y="1752600"/>
            <a:ext cx="7419703" cy="3200400"/>
          </a:xfrm>
        </p:spPr>
        <p:txBody>
          <a:bodyPr>
            <a:normAutofit/>
          </a:bodyPr>
          <a:lstStyle/>
          <a:p>
            <a:pPr marL="227013" indent="-227013" eaLnBrk="1" hangingPunct="1">
              <a:lnSpc>
                <a:spcPct val="120000"/>
              </a:lnSpc>
              <a:buFont typeface="Wingdings" panose="05000000000000000000" pitchFamily="2" charset="2"/>
              <a:buChar char="§"/>
            </a:pPr>
            <a:r>
              <a:rPr lang="en-US" sz="2000" dirty="0" smtClean="0"/>
              <a:t>Suppose an investor has an alternative, similar investment, perhaps a U.S. Treasury Bill, that offers an interest rate </a:t>
            </a:r>
            <a:r>
              <a:rPr lang="en-US" sz="2000" i="1" dirty="0" smtClean="0">
                <a:latin typeface="Times New Roman" panose="02020603050405020304" pitchFamily="18" charset="0"/>
                <a:cs typeface="Times New Roman" panose="02020603050405020304" pitchFamily="18" charset="0"/>
              </a:rPr>
              <a:t>r</a:t>
            </a:r>
            <a:r>
              <a:rPr lang="en-US" sz="2000" dirty="0" smtClean="0"/>
              <a:t>.</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Then </a:t>
            </a:r>
            <a:r>
              <a:rPr lang="en-US" sz="2000" i="1" dirty="0" smtClean="0">
                <a:latin typeface="Times New Roman" panose="02020603050405020304" pitchFamily="18" charset="0"/>
                <a:cs typeface="Times New Roman" panose="02020603050405020304" pitchFamily="18" charset="0"/>
              </a:rPr>
              <a:t>r</a:t>
            </a:r>
            <a:r>
              <a:rPr lang="en-US" sz="2000" dirty="0" smtClean="0"/>
              <a:t> is the opportunity cost of investing in bonds, and the investor’s willingness to pay is the present value of the benefits from holding the bond or</a:t>
            </a:r>
          </a:p>
          <a:p>
            <a:pPr eaLnBrk="1" hangingPunct="1"/>
            <a:endParaRPr lang="en-US" sz="2000" dirty="0" smtClean="0"/>
          </a:p>
          <a:p>
            <a:pPr eaLnBrk="1" hangingPunct="1"/>
            <a:endParaRPr lang="en-US" sz="2000" dirty="0" smtClean="0"/>
          </a:p>
        </p:txBody>
      </p:sp>
      <p:sp>
        <p:nvSpPr>
          <p:cNvPr id="13316" name="Rectangle 5"/>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3317" name="Object 4"/>
          <p:cNvGraphicFramePr>
            <a:graphicFrameLocks noChangeAspect="1"/>
          </p:cNvGraphicFramePr>
          <p:nvPr>
            <p:extLst>
              <p:ext uri="{D42A27DB-BD31-4B8C-83A1-F6EECF244321}">
                <p14:modId xmlns:p14="http://schemas.microsoft.com/office/powerpoint/2010/main" val="3314653759"/>
              </p:ext>
            </p:extLst>
          </p:nvPr>
        </p:nvGraphicFramePr>
        <p:xfrm>
          <a:off x="1312306" y="4452883"/>
          <a:ext cx="6900387" cy="1000233"/>
        </p:xfrm>
        <a:graphic>
          <a:graphicData uri="http://schemas.openxmlformats.org/presentationml/2006/ole">
            <mc:AlternateContent xmlns:mc="http://schemas.openxmlformats.org/markup-compatibility/2006">
              <mc:Choice xmlns:v="urn:schemas-microsoft-com:vml" Requires="v">
                <p:oleObj spid="_x0000_s13465" name="Equation" r:id="rId3" imgW="3352800" imgH="482600" progId="Equation.DSMT4">
                  <p:embed/>
                </p:oleObj>
              </mc:Choice>
              <mc:Fallback>
                <p:oleObj name="Equation" r:id="rId3" imgW="3352800" imgH="482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2306" y="4452883"/>
                        <a:ext cx="6900387" cy="1000233"/>
                      </a:xfrm>
                      <a:prstGeom prst="rect">
                        <a:avLst/>
                      </a:prstGeom>
                      <a:noFill/>
                      <a:ln>
                        <a:noFill/>
                      </a:ln>
                      <a:extLst/>
                    </p:spPr>
                  </p:pic>
                </p:oleObj>
              </mc:Fallback>
            </mc:AlternateContent>
          </a:graphicData>
        </a:graphic>
      </p:graphicFrame>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2903" y="1371600"/>
            <a:ext cx="29049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Price of a Bond, 2</a:t>
            </a:r>
            <a:endParaRPr lang="en-US" sz="2400" dirty="0">
              <a:solidFill>
                <a:srgbClr val="BD582C"/>
              </a:solidFill>
              <a:latin typeface="+mn-lt"/>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914400" y="1752601"/>
            <a:ext cx="7543800" cy="4648200"/>
          </a:xfrm>
        </p:spPr>
        <p:txBody>
          <a:bodyPr/>
          <a:lstStyle/>
          <a:p>
            <a:pPr algn="ctr" eaLnBrk="1" hangingPunct="1">
              <a:lnSpc>
                <a:spcPct val="30000"/>
              </a:lnSpc>
              <a:buFont typeface="Wingdings" pitchFamily="2" charset="2"/>
              <a:buNone/>
            </a:pPr>
            <a:endParaRPr lang="en-US" sz="2000" dirty="0" smtClean="0"/>
          </a:p>
          <a:p>
            <a:pPr marL="227013" indent="-227013" eaLnBrk="1" hangingPunct="1">
              <a:buFont typeface="Wingdings" panose="05000000000000000000" pitchFamily="2" charset="2"/>
              <a:buChar char="§"/>
            </a:pPr>
            <a:r>
              <a:rPr lang="en-US" sz="2000" dirty="0" smtClean="0"/>
              <a:t>With the help of a little algebra, this equation can be simplified to:</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smtClean="0"/>
              <a:t>The 1</a:t>
            </a:r>
            <a:r>
              <a:rPr lang="en-US" sz="2000" baseline="30000" dirty="0" smtClean="0"/>
              <a:t>st</a:t>
            </a:r>
            <a:r>
              <a:rPr lang="en-US" sz="2000" dirty="0" smtClean="0"/>
              <a:t> term is like a mortgage (where </a:t>
            </a:r>
            <a:r>
              <a:rPr lang="en-US" sz="2000" i="1" dirty="0" smtClean="0">
                <a:latin typeface="Times New Roman" panose="02020603050405020304" pitchFamily="18" charset="0"/>
                <a:cs typeface="Times New Roman" panose="02020603050405020304" pitchFamily="18" charset="0"/>
              </a:rPr>
              <a:t>P</a:t>
            </a:r>
            <a:r>
              <a:rPr lang="en-US" sz="2000" dirty="0" smtClean="0"/>
              <a:t> is the mortgage amount and </a:t>
            </a:r>
            <a:r>
              <a:rPr lang="en-US" sz="2000" i="1" dirty="0" err="1" smtClean="0">
                <a:latin typeface="Times New Roman" panose="02020603050405020304" pitchFamily="18" charset="0"/>
                <a:cs typeface="Times New Roman" panose="02020603050405020304" pitchFamily="18" charset="0"/>
              </a:rPr>
              <a:t>cF</a:t>
            </a:r>
            <a:r>
              <a:rPr lang="en-US" sz="2000" dirty="0" smtClean="0"/>
              <a:t> is the monthly payment), but a bond, unlike a mortgage, retains its principal until it is redeemed (the 2</a:t>
            </a:r>
            <a:r>
              <a:rPr lang="en-US" sz="2000" baseline="30000" dirty="0" smtClean="0"/>
              <a:t>nd</a:t>
            </a:r>
            <a:r>
              <a:rPr lang="en-US" sz="2000" dirty="0" smtClean="0"/>
              <a:t> term).</a:t>
            </a:r>
          </a:p>
          <a:p>
            <a:pPr marL="227013" indent="-227013" eaLnBrk="1" hangingPunct="1">
              <a:lnSpc>
                <a:spcPct val="110000"/>
              </a:lnSpc>
              <a:buFont typeface="Wingdings" panose="05000000000000000000" pitchFamily="2" charset="2"/>
              <a:buChar char="§"/>
            </a:pPr>
            <a:r>
              <a:rPr lang="en-US" sz="2000" dirty="0" smtClean="0"/>
              <a:t>See the posted notes for more.</a:t>
            </a:r>
          </a:p>
          <a:p>
            <a:pPr eaLnBrk="1" hangingPunct="1"/>
            <a:endParaRPr lang="en-US" dirty="0" smtClean="0"/>
          </a:p>
          <a:p>
            <a:pPr eaLnBrk="1" hangingPunct="1"/>
            <a:endParaRPr lang="en-US" dirty="0" smtClean="0"/>
          </a:p>
        </p:txBody>
      </p:sp>
      <p:sp>
        <p:nvSpPr>
          <p:cNvPr id="14340" name="Rectangle 5"/>
          <p:cNvSpPr>
            <a:spLocks noChangeArrowheads="1"/>
          </p:cNvSpPr>
          <p:nvPr/>
        </p:nvSpPr>
        <p:spPr bwMode="auto">
          <a:xfrm>
            <a:off x="2000250"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14341" name="Rectangle 2"/>
          <p:cNvSpPr>
            <a:spLocks noChangeArrowheads="1"/>
          </p:cNvSpPr>
          <p:nvPr/>
        </p:nvSpPr>
        <p:spPr bwMode="auto">
          <a:xfrm>
            <a:off x="200025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4342" name="Object 2"/>
          <p:cNvGraphicFramePr>
            <a:graphicFrameLocks noChangeAspect="1"/>
          </p:cNvGraphicFramePr>
          <p:nvPr>
            <p:extLst>
              <p:ext uri="{D42A27DB-BD31-4B8C-83A1-F6EECF244321}">
                <p14:modId xmlns:p14="http://schemas.microsoft.com/office/powerpoint/2010/main" val="921901991"/>
              </p:ext>
            </p:extLst>
          </p:nvPr>
        </p:nvGraphicFramePr>
        <p:xfrm>
          <a:off x="1905000" y="2546446"/>
          <a:ext cx="5715000" cy="1268763"/>
        </p:xfrm>
        <a:graphic>
          <a:graphicData uri="http://schemas.openxmlformats.org/presentationml/2006/ole">
            <mc:AlternateContent xmlns:mc="http://schemas.openxmlformats.org/markup-compatibility/2006">
              <mc:Choice xmlns:v="urn:schemas-microsoft-com:vml" Requires="v">
                <p:oleObj spid="_x0000_s14490" name="Equation" r:id="rId3" imgW="2298700" imgH="508000" progId="Equation.DSMT4">
                  <p:embed/>
                </p:oleObj>
              </mc:Choice>
              <mc:Fallback>
                <p:oleObj name="Equation" r:id="rId3" imgW="2298700" imgH="5080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546446"/>
                        <a:ext cx="5715000" cy="1268763"/>
                      </a:xfrm>
                      <a:prstGeom prst="rect">
                        <a:avLst/>
                      </a:prstGeom>
                      <a:noFill/>
                      <a:ln>
                        <a:noFill/>
                      </a:ln>
                      <a:extLst/>
                    </p:spPr>
                  </p:pic>
                </p:oleObj>
              </mc:Fallback>
            </mc:AlternateContent>
          </a:graphicData>
        </a:graphic>
      </p:graphicFrame>
      <p:sp>
        <p:nvSpPr>
          <p:cNvPr id="8"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3" name="Rectangle 2"/>
          <p:cNvSpPr/>
          <p:nvPr/>
        </p:nvSpPr>
        <p:spPr>
          <a:xfrm>
            <a:off x="838200" y="1404068"/>
            <a:ext cx="29049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Price of </a:t>
            </a:r>
            <a:r>
              <a:rPr lang="en-US" sz="2400" dirty="0">
                <a:solidFill>
                  <a:srgbClr val="BD582C"/>
                </a:solidFill>
                <a:latin typeface="+mn-lt"/>
                <a:cs typeface="+mn-cs"/>
              </a:rPr>
              <a:t>a</a:t>
            </a:r>
            <a:r>
              <a:rPr lang="en-US" sz="2400" dirty="0" smtClean="0">
                <a:solidFill>
                  <a:srgbClr val="BD582C"/>
                </a:solidFill>
                <a:latin typeface="+mn-lt"/>
                <a:cs typeface="+mn-cs"/>
              </a:rPr>
              <a:t> Bond, 3</a:t>
            </a:r>
            <a:endParaRPr lang="en-US" sz="2400" dirty="0">
              <a:solidFill>
                <a:srgbClr val="BD582C"/>
              </a:solidFill>
              <a:latin typeface="+mn-lt"/>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914400" y="1752600"/>
            <a:ext cx="7315200" cy="3657600"/>
          </a:xfrm>
        </p:spPr>
        <p:txBody>
          <a:bodyPr>
            <a:normAutofit/>
          </a:bodyPr>
          <a:lstStyle/>
          <a:p>
            <a:pPr marL="227013" indent="-227013" eaLnBrk="1" hangingPunct="1">
              <a:lnSpc>
                <a:spcPct val="120000"/>
              </a:lnSpc>
              <a:buFont typeface="Wingdings" panose="05000000000000000000" pitchFamily="2" charset="2"/>
              <a:buChar char="§"/>
              <a:defRPr/>
            </a:pPr>
            <a:r>
              <a:rPr lang="en-US" sz="2000" dirty="0" smtClean="0"/>
              <a:t>Thus, regardless of the split between interest (the 1</a:t>
            </a:r>
            <a:r>
              <a:rPr lang="en-US" sz="2000" baseline="30000" dirty="0" smtClean="0"/>
              <a:t>st</a:t>
            </a:r>
            <a:r>
              <a:rPr lang="en-US" sz="2000" dirty="0" smtClean="0"/>
              <a:t> term) and redemption value (the 2</a:t>
            </a:r>
            <a:r>
              <a:rPr lang="en-US" sz="2000" baseline="30000" dirty="0" smtClean="0"/>
              <a:t>nd</a:t>
            </a:r>
            <a:r>
              <a:rPr lang="en-US" sz="2000" dirty="0" smtClean="0"/>
              <a:t>), </a:t>
            </a:r>
            <a:r>
              <a:rPr lang="en-US" sz="2000" i="1" dirty="0" smtClean="0">
                <a:latin typeface="Times New Roman" panose="02020603050405020304" pitchFamily="18" charset="0"/>
                <a:cs typeface="Times New Roman" panose="02020603050405020304" pitchFamily="18" charset="0"/>
              </a:rPr>
              <a:t>P</a:t>
            </a:r>
            <a:r>
              <a:rPr lang="en-US" sz="2000" dirty="0" smtClean="0"/>
              <a:t> is proportional to </a:t>
            </a:r>
            <a:r>
              <a:rPr lang="en-US" sz="2000" i="1" dirty="0" smtClean="0">
                <a:latin typeface="Times New Roman" panose="02020603050405020304" pitchFamily="18" charset="0"/>
                <a:cs typeface="Times New Roman" panose="02020603050405020304" pitchFamily="18" charset="0"/>
              </a:rPr>
              <a:t>F</a:t>
            </a:r>
            <a:r>
              <a:rPr lang="en-US" sz="2000" i="1" dirty="0" smtClean="0"/>
              <a:t>.</a:t>
            </a:r>
          </a:p>
          <a:p>
            <a:pPr>
              <a:lnSpc>
                <a:spcPct val="120000"/>
              </a:lnSpc>
              <a:buFont typeface="Wingdings" panose="05000000000000000000" pitchFamily="2" charset="2"/>
              <a:buChar char="§"/>
              <a:defRPr/>
            </a:pPr>
            <a:endParaRPr lang="en-US" sz="2000" dirty="0" smtClean="0"/>
          </a:p>
          <a:p>
            <a:pPr marL="460375" lvl="1" indent="-233363">
              <a:lnSpc>
                <a:spcPct val="120000"/>
              </a:lnSpc>
              <a:buFont typeface="Courier New" panose="02070309020205020404" pitchFamily="49" charset="0"/>
              <a:buChar char="o"/>
              <a:defRPr/>
            </a:pPr>
            <a:r>
              <a:rPr lang="en-US" sz="2000" dirty="0" smtClean="0"/>
              <a:t>If </a:t>
            </a:r>
            <a:r>
              <a:rPr lang="en-US" sz="2000" i="1" dirty="0" smtClean="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 &gt; </a:t>
            </a:r>
            <a:r>
              <a:rPr lang="en-US" sz="2000" i="1" dirty="0" smtClean="0">
                <a:latin typeface="Times New Roman" panose="02020603050405020304" pitchFamily="18" charset="0"/>
                <a:cs typeface="Times New Roman" panose="02020603050405020304" pitchFamily="18" charset="0"/>
              </a:rPr>
              <a:t>F</a:t>
            </a:r>
            <a:r>
              <a:rPr lang="en-US" sz="2000" dirty="0" smtClean="0"/>
              <a:t>, the bond is said to sell at a </a:t>
            </a:r>
            <a:r>
              <a:rPr lang="en-US" sz="2000" b="1" dirty="0" smtClean="0"/>
              <a:t>premium</a:t>
            </a:r>
            <a:r>
              <a:rPr lang="en-US" sz="2000" dirty="0" smtClean="0"/>
              <a:t>;</a:t>
            </a:r>
          </a:p>
          <a:p>
            <a:pPr marL="460375" lvl="1" indent="-233363">
              <a:lnSpc>
                <a:spcPct val="120000"/>
              </a:lnSpc>
              <a:buFont typeface="Courier New" panose="02070309020205020404" pitchFamily="49" charset="0"/>
              <a:buChar char="o"/>
              <a:defRPr/>
            </a:pPr>
            <a:endParaRPr lang="en-US" sz="2000" dirty="0" smtClean="0"/>
          </a:p>
          <a:p>
            <a:pPr marL="460375" lvl="1" indent="-233363">
              <a:lnSpc>
                <a:spcPct val="120000"/>
              </a:lnSpc>
              <a:buFont typeface="Courier New" panose="02070309020205020404" pitchFamily="49" charset="0"/>
              <a:buChar char="o"/>
              <a:defRPr/>
            </a:pPr>
            <a:r>
              <a:rPr lang="en-US" sz="2000" dirty="0" smtClean="0"/>
              <a:t>if </a:t>
            </a:r>
            <a:r>
              <a:rPr lang="en-US" sz="2000" i="1" dirty="0" smtClean="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 &lt; </a:t>
            </a:r>
            <a:r>
              <a:rPr lang="en-US" sz="2000" i="1" dirty="0" smtClean="0">
                <a:latin typeface="Times New Roman" panose="02020603050405020304" pitchFamily="18" charset="0"/>
                <a:cs typeface="Times New Roman" panose="02020603050405020304" pitchFamily="18" charset="0"/>
              </a:rPr>
              <a:t>F</a:t>
            </a:r>
            <a:r>
              <a:rPr lang="en-US" sz="2000" dirty="0" smtClean="0"/>
              <a:t>, the bond is said to sell at a </a:t>
            </a:r>
            <a:r>
              <a:rPr lang="en-US" sz="2000" b="1" dirty="0" smtClean="0"/>
              <a:t>discount</a:t>
            </a:r>
            <a:r>
              <a:rPr lang="en-US" sz="2000" dirty="0" smtClean="0"/>
              <a:t>.</a:t>
            </a:r>
          </a:p>
          <a:p>
            <a:pPr eaLnBrk="1" hangingPunct="1">
              <a:defRP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762000" y="1397540"/>
            <a:ext cx="29049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defRPr/>
            </a:pPr>
            <a:r>
              <a:rPr lang="en-US" sz="2400" dirty="0" smtClean="0">
                <a:solidFill>
                  <a:srgbClr val="BD582C"/>
                </a:solidFill>
                <a:latin typeface="+mn-lt"/>
                <a:cs typeface="+mn-cs"/>
              </a:rPr>
              <a:t>The Price of </a:t>
            </a:r>
            <a:r>
              <a:rPr lang="en-US" sz="2400" dirty="0">
                <a:solidFill>
                  <a:srgbClr val="BD582C"/>
                </a:solidFill>
                <a:latin typeface="+mn-lt"/>
                <a:cs typeface="+mn-cs"/>
              </a:rPr>
              <a:t>a</a:t>
            </a:r>
            <a:r>
              <a:rPr lang="en-US" sz="2400" dirty="0" smtClean="0">
                <a:solidFill>
                  <a:srgbClr val="BD582C"/>
                </a:solidFill>
                <a:latin typeface="+mn-lt"/>
                <a:cs typeface="+mn-cs"/>
              </a:rPr>
              <a:t> Bond, 2</a:t>
            </a:r>
            <a:endParaRPr lang="en-US" sz="2400" dirty="0">
              <a:solidFill>
                <a:srgbClr val="BD582C"/>
              </a:solidFill>
              <a:latin typeface="+mn-lt"/>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914400" y="1828800"/>
            <a:ext cx="7467600" cy="4495800"/>
          </a:xfrm>
        </p:spPr>
        <p:txBody>
          <a:bodyPr>
            <a:normAutofit/>
          </a:bodyPr>
          <a:lstStyle/>
          <a:p>
            <a:pPr marL="227013" indent="-227013" eaLnBrk="1" hangingPunct="1">
              <a:lnSpc>
                <a:spcPct val="120000"/>
              </a:lnSpc>
              <a:spcBef>
                <a:spcPts val="0"/>
              </a:spcBef>
              <a:spcAft>
                <a:spcPts val="0"/>
              </a:spcAft>
              <a:buFont typeface="Wingdings" panose="05000000000000000000" pitchFamily="2" charset="2"/>
              <a:buChar char="§"/>
            </a:pPr>
            <a:r>
              <a:rPr lang="en-US" sz="2000" dirty="0" smtClean="0"/>
              <a:t>The </a:t>
            </a:r>
            <a:r>
              <a:rPr lang="en-US" sz="2000" dirty="0"/>
              <a:t>second key to understanding bond markets is to think about the rate of return on a bond that sells at price </a:t>
            </a:r>
            <a:r>
              <a:rPr lang="en-US" sz="2000" i="1" dirty="0">
                <a:latin typeface="Times New Roman" panose="02020603050405020304" pitchFamily="18" charset="0"/>
                <a:cs typeface="Times New Roman" panose="02020603050405020304" pitchFamily="18" charset="0"/>
              </a:rPr>
              <a:t>P</a:t>
            </a:r>
            <a:r>
              <a:rPr lang="en-US" sz="2000" dirty="0"/>
              <a:t>.</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This rate of return is the value of </a:t>
            </a:r>
            <a:r>
              <a:rPr lang="en-US" sz="2000" i="1" dirty="0">
                <a:latin typeface="Times New Roman" panose="02020603050405020304" pitchFamily="18" charset="0"/>
                <a:cs typeface="Times New Roman" panose="02020603050405020304" pitchFamily="18" charset="0"/>
              </a:rPr>
              <a:t>r</a:t>
            </a:r>
            <a:r>
              <a:rPr lang="en-US" sz="2000" dirty="0"/>
              <a:t> at which the above equation is true, given </a:t>
            </a:r>
            <a:r>
              <a:rPr lang="en-US" sz="2000" i="1" dirty="0">
                <a:latin typeface="Times New Roman" panose="02020603050405020304" pitchFamily="18" charset="0"/>
                <a:cs typeface="Times New Roman" panose="02020603050405020304" pitchFamily="18" charset="0"/>
              </a:rPr>
              <a:t>P</a:t>
            </a:r>
            <a:r>
              <a:rPr lang="en-US" sz="2000" dirty="0"/>
              <a:t>.</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This is a standard type of present-value calculation; it is often called finding the internal rate of return.</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In the case of bonds, it is called calculating a bond’s </a:t>
            </a:r>
            <a:r>
              <a:rPr lang="en-US" sz="2000" b="1" dirty="0"/>
              <a:t>yield to maturity</a:t>
            </a:r>
            <a:r>
              <a:rPr lang="en-US" sz="2000" dirty="0"/>
              <a:t>.</a:t>
            </a:r>
          </a:p>
          <a:p>
            <a:pPr marL="227013" indent="-227013" eaLnBrk="1" hangingPunct="1">
              <a:lnSpc>
                <a:spcPct val="120000"/>
              </a:lnSpc>
              <a:buFont typeface="Wingdings" panose="05000000000000000000" pitchFamily="2" charset="2"/>
              <a:buChar char="§"/>
            </a:pP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3" name="Rectangle 2"/>
          <p:cNvSpPr/>
          <p:nvPr/>
        </p:nvSpPr>
        <p:spPr>
          <a:xfrm>
            <a:off x="838200" y="1447800"/>
            <a:ext cx="3137397"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A Bond’s Rate of Return</a:t>
            </a:r>
            <a:endParaRPr lang="en-US" sz="2400" dirty="0">
              <a:solidFill>
                <a:srgbClr val="BD582C"/>
              </a:solidFill>
              <a:latin typeface="+mn-lt"/>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14400" y="1752601"/>
            <a:ext cx="7543800" cy="4495800"/>
          </a:xfrm>
        </p:spPr>
        <p:txBody>
          <a:bodyPr>
            <a:normAutofit/>
          </a:bodyPr>
          <a:lstStyle/>
          <a:p>
            <a:pPr marL="227013" indent="-227013" eaLnBrk="1" hangingPunct="1">
              <a:lnSpc>
                <a:spcPct val="120000"/>
              </a:lnSpc>
              <a:spcBef>
                <a:spcPts val="0"/>
              </a:spcBef>
              <a:spcAft>
                <a:spcPts val="0"/>
              </a:spcAft>
              <a:buFont typeface="Wingdings" panose="05000000000000000000" pitchFamily="2" charset="2"/>
              <a:buChar char="§"/>
            </a:pPr>
            <a:r>
              <a:rPr lang="en-US" sz="2000" dirty="0" smtClean="0"/>
              <a:t>Calculating the yield to maturity is difficult because the equation is </a:t>
            </a:r>
            <a:br>
              <a:rPr lang="en-US" sz="2000" dirty="0" smtClean="0"/>
            </a:br>
            <a:r>
              <a:rPr lang="en-US" sz="2000" dirty="0" smtClean="0"/>
              <a:t> nonlinear.</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But most spreadsheet programs are set up to do this type of </a:t>
            </a:r>
            <a:r>
              <a:rPr lang="en-US" sz="2000" dirty="0" smtClean="0"/>
              <a:t/>
            </a:r>
            <a:br>
              <a:rPr lang="en-US" sz="2000" dirty="0" smtClean="0"/>
            </a:br>
            <a:r>
              <a:rPr lang="en-US" sz="2000" dirty="0" smtClean="0"/>
              <a:t> calculation</a:t>
            </a:r>
            <a:r>
              <a:rPr lang="en-US" sz="2000" dirty="0"/>
              <a:t>, that is, to find an internal rate of return (IRR).</a:t>
            </a:r>
          </a:p>
          <a:p>
            <a:pPr marL="227013" indent="-227013" eaLnBrk="1" hangingPunct="1">
              <a:lnSpc>
                <a:spcPct val="120000"/>
              </a:lnSpc>
              <a:spcBef>
                <a:spcPts val="0"/>
              </a:spcBef>
              <a:spcAft>
                <a:spcPts val="0"/>
              </a:spcAft>
              <a:buFont typeface="Wingdings" panose="05000000000000000000" pitchFamily="2" charset="2"/>
              <a:buChar char="§"/>
            </a:pPr>
            <a:endParaRPr lang="en-US" sz="2000" dirty="0"/>
          </a:p>
          <a:p>
            <a:pPr marL="227013" indent="-227013" eaLnBrk="1" hangingPunct="1">
              <a:lnSpc>
                <a:spcPct val="120000"/>
              </a:lnSpc>
              <a:spcBef>
                <a:spcPts val="0"/>
              </a:spcBef>
              <a:spcAft>
                <a:spcPts val="0"/>
              </a:spcAft>
              <a:buFont typeface="Wingdings" panose="05000000000000000000" pitchFamily="2" charset="2"/>
              <a:buChar char="§"/>
            </a:pPr>
            <a:r>
              <a:rPr lang="en-US" sz="2000" dirty="0"/>
              <a:t>Moreover, there is a simple approximation that indicates the key </a:t>
            </a:r>
            <a:r>
              <a:rPr lang="en-US" sz="2000" dirty="0" smtClean="0"/>
              <a:t/>
            </a:r>
            <a:br>
              <a:rPr lang="en-US" sz="2000" dirty="0" smtClean="0"/>
            </a:br>
            <a:r>
              <a:rPr lang="en-US" sz="2000" dirty="0" smtClean="0"/>
              <a:t> intuition</a:t>
            </a:r>
            <a:r>
              <a:rPr lang="en-US" sz="2000" dirty="0"/>
              <a:t>.</a:t>
            </a:r>
          </a:p>
        </p:txBody>
      </p:sp>
      <p:sp>
        <p:nvSpPr>
          <p:cNvPr id="17412" name="Rectangle 5"/>
          <p:cNvSpPr>
            <a:spLocks noChangeArrowheads="1"/>
          </p:cNvSpPr>
          <p:nvPr/>
        </p:nvSpPr>
        <p:spPr bwMode="auto">
          <a:xfrm>
            <a:off x="2000250" y="294429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2963" y="1308736"/>
            <a:ext cx="3739037" cy="487506"/>
          </a:xfrm>
          <a:prstGeom prst="rect">
            <a:avLst/>
          </a:prstGeom>
        </p:spPr>
        <p:txBody>
          <a:bodyPr wrap="none">
            <a:spAutoFit/>
          </a:bodyPr>
          <a:lstStyle/>
          <a:p>
            <a:pPr marL="0" marR="0">
              <a:lnSpc>
                <a:spcPct val="107000"/>
              </a:lnSpc>
              <a:spcBef>
                <a:spcPts val="0"/>
              </a:spcBef>
              <a:spcAft>
                <a:spcPts val="800"/>
              </a:spcAft>
            </a:pPr>
            <a:r>
              <a:rPr lang="en-US" sz="2400" dirty="0" smtClean="0">
                <a:solidFill>
                  <a:srgbClr val="BD582C"/>
                </a:solidFill>
                <a:latin typeface="+mn-lt"/>
                <a:ea typeface="Calibri" panose="020F0502020204030204" pitchFamily="34" charset="0"/>
                <a:cs typeface="Arabic Typesetting" panose="03020402040406030203" pitchFamily="66" charset="-78"/>
              </a:rPr>
              <a:t>Calculating Yield to Maturity</a:t>
            </a:r>
            <a:endParaRPr lang="en-US" sz="2400" dirty="0">
              <a:solidFill>
                <a:srgbClr val="BD582C"/>
              </a:solidFill>
              <a:effectLst/>
              <a:latin typeface="+mn-lt"/>
              <a:ea typeface="Calibri" panose="020F0502020204030204" pitchFamily="34" charset="0"/>
              <a:cs typeface="Arabic Typesetting" panose="03020402040406030203" pitchFamily="66"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848217"/>
            <a:ext cx="7620000" cy="4873229"/>
          </a:xfrm>
        </p:spPr>
        <p:txBody>
          <a:bodyPr/>
          <a:lstStyle/>
          <a:p>
            <a:pPr marL="227013" indent="-227013" eaLnBrk="1" hangingPunct="1">
              <a:lnSpc>
                <a:spcPct val="90000"/>
              </a:lnSpc>
              <a:buFont typeface="Wingdings" panose="05000000000000000000" pitchFamily="2" charset="2"/>
              <a:buChar char="§"/>
            </a:pPr>
            <a:r>
              <a:rPr lang="en-US" sz="2000" dirty="0" smtClean="0"/>
              <a:t>This </a:t>
            </a:r>
            <a:r>
              <a:rPr lang="en-US" sz="2000" dirty="0"/>
              <a:t>approximation starts with the recognition that the annual return on a bond has two parts:</a:t>
            </a:r>
          </a:p>
          <a:p>
            <a:pPr marL="227013" lvl="3" indent="-227013">
              <a:lnSpc>
                <a:spcPct val="50000"/>
              </a:lnSpc>
              <a:buFont typeface="Wingdings" panose="05000000000000000000" pitchFamily="2" charset="2"/>
              <a:buChar char="§"/>
            </a:pPr>
            <a:endParaRPr lang="en-US" sz="2000" dirty="0"/>
          </a:p>
          <a:p>
            <a:pPr marL="460375" lvl="3" indent="-233363">
              <a:buFont typeface="Courier New" panose="02070309020205020404" pitchFamily="49" charset="0"/>
              <a:buChar char="o"/>
            </a:pPr>
            <a:r>
              <a:rPr lang="en-US" sz="2000" dirty="0"/>
              <a:t>Interest Return = </a:t>
            </a:r>
            <a:r>
              <a:rPr lang="en-US" sz="2000" i="1" dirty="0" err="1">
                <a:latin typeface="Times New Roman" panose="02020603050405020304" pitchFamily="18" charset="0"/>
                <a:cs typeface="Times New Roman" panose="02020603050405020304" pitchFamily="18" charset="0"/>
              </a:rPr>
              <a:t>cF</a:t>
            </a:r>
            <a:endParaRPr lang="en-US" sz="2000" i="1" dirty="0">
              <a:latin typeface="Times New Roman" panose="02020603050405020304" pitchFamily="18" charset="0"/>
              <a:cs typeface="Times New Roman" panose="02020603050405020304" pitchFamily="18" charset="0"/>
            </a:endParaRPr>
          </a:p>
          <a:p>
            <a:pPr marL="460375" lvl="2" indent="-233363">
              <a:lnSpc>
                <a:spcPct val="50000"/>
              </a:lnSpc>
              <a:buFont typeface="Courier New" panose="02070309020205020404" pitchFamily="49" charset="0"/>
              <a:buChar char="o"/>
            </a:pPr>
            <a:endParaRPr lang="en-US" sz="2000" dirty="0"/>
          </a:p>
          <a:p>
            <a:pPr marL="460375" lvl="3" indent="-233363">
              <a:buFont typeface="Courier New" panose="02070309020205020404" pitchFamily="49" charset="0"/>
              <a:buChar char="o"/>
            </a:pPr>
            <a:r>
              <a:rPr lang="en-US" sz="2000" dirty="0" smtClean="0"/>
              <a:t>Capital </a:t>
            </a:r>
            <a:r>
              <a:rPr lang="en-US" sz="2000" dirty="0"/>
              <a:t>Gain = </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F</a:t>
            </a:r>
            <a:r>
              <a:rPr lang="en-US" sz="2000" dirty="0">
                <a:latin typeface="Times New Roman" panose="02020603050405020304" pitchFamily="18" charset="0"/>
                <a:cs typeface="Times New Roman" panose="02020603050405020304" pitchFamily="18" charset="0"/>
              </a:rPr>
              <a:t> - </a:t>
            </a:r>
            <a:r>
              <a:rPr lang="en-US" sz="2000" i="1" dirty="0">
                <a:latin typeface="Times New Roman" panose="02020603050405020304" pitchFamily="18" charset="0"/>
                <a:cs typeface="Times New Roman" panose="02020603050405020304" pitchFamily="18" charset="0"/>
              </a:rPr>
              <a:t>P</a:t>
            </a:r>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en-US" sz="2000" dirty="0"/>
              <a:t>per year.</a:t>
            </a:r>
          </a:p>
          <a:p>
            <a:pPr marL="460375" lvl="1" indent="-233363" eaLnBrk="1" hangingPunct="1">
              <a:lnSpc>
                <a:spcPct val="90000"/>
              </a:lnSpc>
              <a:buFont typeface="Courier New" panose="02070309020205020404" pitchFamily="49" charset="0"/>
              <a:buChar char="o"/>
            </a:pPr>
            <a:endParaRPr lang="en-US" sz="2000" dirty="0"/>
          </a:p>
          <a:p>
            <a:pPr marL="227013" indent="-227013" eaLnBrk="1" hangingPunct="1">
              <a:lnSpc>
                <a:spcPct val="90000"/>
              </a:lnSpc>
              <a:buFont typeface="Wingdings" panose="05000000000000000000" pitchFamily="2" charset="2"/>
              <a:buChar char="§"/>
            </a:pPr>
            <a:r>
              <a:rPr lang="en-US" sz="2000" dirty="0"/>
              <a:t>Thus, the total return, expressed as a share of the “price,” is: </a:t>
            </a:r>
          </a:p>
          <a:p>
            <a:pPr eaLnBrk="1" hangingPunct="1">
              <a:lnSpc>
                <a:spcPct val="90000"/>
              </a:lnSpc>
            </a:pPr>
            <a:endParaRPr lang="en-US" sz="2000" dirty="0"/>
          </a:p>
          <a:p>
            <a:pPr eaLnBrk="1" hangingPunct="1">
              <a:lnSpc>
                <a:spcPct val="90000"/>
              </a:lnSpc>
            </a:pPr>
            <a:endParaRPr lang="en-US" sz="1950" dirty="0"/>
          </a:p>
        </p:txBody>
      </p:sp>
      <p:sp>
        <p:nvSpPr>
          <p:cNvPr id="18436" name="Rectangle 4"/>
          <p:cNvSpPr>
            <a:spLocks noChangeArrowheads="1"/>
          </p:cNvSpPr>
          <p:nvPr/>
        </p:nvSpPr>
        <p:spPr bwMode="auto">
          <a:xfrm>
            <a:off x="2000250" y="294429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8437" name="Object 5"/>
          <p:cNvGraphicFramePr>
            <a:graphicFrameLocks noChangeAspect="1"/>
          </p:cNvGraphicFramePr>
          <p:nvPr>
            <p:extLst>
              <p:ext uri="{D42A27DB-BD31-4B8C-83A1-F6EECF244321}">
                <p14:modId xmlns:p14="http://schemas.microsoft.com/office/powerpoint/2010/main" val="3751520323"/>
              </p:ext>
            </p:extLst>
          </p:nvPr>
        </p:nvGraphicFramePr>
        <p:xfrm>
          <a:off x="2667000" y="4402850"/>
          <a:ext cx="2362200" cy="1588376"/>
        </p:xfrm>
        <a:graphic>
          <a:graphicData uri="http://schemas.openxmlformats.org/presentationml/2006/ole">
            <mc:AlternateContent xmlns:mc="http://schemas.openxmlformats.org/markup-compatibility/2006">
              <mc:Choice xmlns:v="urn:schemas-microsoft-com:vml" Requires="v">
                <p:oleObj spid="_x0000_s18585" name="Equation" r:id="rId3" imgW="1193800" imgH="800100" progId="Equation.DSMT4">
                  <p:embed/>
                </p:oleObj>
              </mc:Choice>
              <mc:Fallback>
                <p:oleObj name="Equation" r:id="rId3" imgW="1193800" imgH="8001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4402850"/>
                        <a:ext cx="2362200" cy="1588376"/>
                      </a:xfrm>
                      <a:prstGeom prst="rect">
                        <a:avLst/>
                      </a:prstGeom>
                      <a:noFill/>
                      <a:ln>
                        <a:noFill/>
                      </a:ln>
                      <a:extLst/>
                    </p:spPr>
                  </p:pic>
                </p:oleObj>
              </mc:Fallback>
            </mc:AlternateContent>
          </a:graphicData>
        </a:graphic>
      </p:graphicFrame>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48761" y="1404068"/>
            <a:ext cx="418043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Approximating Yield to Maturity</a:t>
            </a:r>
            <a:endParaRPr lang="en-US" sz="2400" dirty="0">
              <a:solidFill>
                <a:srgbClr val="BD582C"/>
              </a:solidFill>
              <a:latin typeface="+mn-lt"/>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14400" y="1752601"/>
            <a:ext cx="7620000" cy="4419600"/>
          </a:xfrm>
        </p:spPr>
        <p:txBody>
          <a:bodyPr>
            <a:normAutofit/>
          </a:bodyPr>
          <a:lstStyle/>
          <a:p>
            <a:pPr marL="215900" indent="-215900" eaLnBrk="1" hangingPunct="1">
              <a:lnSpc>
                <a:spcPct val="120000"/>
              </a:lnSpc>
              <a:buFont typeface="Wingdings" panose="05000000000000000000" pitchFamily="2" charset="2"/>
              <a:buChar char="§"/>
            </a:pPr>
            <a:r>
              <a:rPr lang="en-US" sz="2000" dirty="0" smtClean="0"/>
              <a:t>The difference between these two ways of looking at bonds corresponds to what is unknown.</a:t>
            </a:r>
          </a:p>
          <a:p>
            <a:pPr marL="215900" indent="-215900" eaLnBrk="1" hangingPunct="1">
              <a:lnSpc>
                <a:spcPct val="120000"/>
              </a:lnSpc>
              <a:buFont typeface="Wingdings" panose="05000000000000000000" pitchFamily="2" charset="2"/>
              <a:buChar char="§"/>
            </a:pPr>
            <a:endParaRPr lang="en-US" sz="2000" dirty="0" smtClean="0"/>
          </a:p>
          <a:p>
            <a:pPr marL="460375" lvl="1" indent="-233363">
              <a:lnSpc>
                <a:spcPct val="120000"/>
              </a:lnSpc>
              <a:buFont typeface="Courier New" panose="02070309020205020404" pitchFamily="49" charset="0"/>
              <a:buChar char="o"/>
            </a:pPr>
            <a:r>
              <a:rPr lang="en-US" sz="2000" dirty="0" smtClean="0"/>
              <a:t>In the first case </a:t>
            </a:r>
            <a:r>
              <a:rPr lang="en-US" sz="2000" i="1" dirty="0" smtClean="0">
                <a:latin typeface="Times New Roman" panose="02020603050405020304" pitchFamily="18" charset="0"/>
                <a:cs typeface="Times New Roman" panose="02020603050405020304" pitchFamily="18" charset="0"/>
              </a:rPr>
              <a:t>r</a:t>
            </a:r>
            <a:r>
              <a:rPr lang="en-US" sz="2000" dirty="0" smtClean="0"/>
              <a:t> is known, but</a:t>
            </a:r>
            <a:r>
              <a:rPr lang="en-US" sz="2000" dirty="0" smtClean="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P</a:t>
            </a:r>
            <a:r>
              <a:rPr lang="en-US" sz="2000" dirty="0" smtClean="0">
                <a:latin typeface="Times New Roman" panose="02020603050405020304" pitchFamily="18" charset="0"/>
                <a:cs typeface="Times New Roman" panose="02020603050405020304" pitchFamily="18" charset="0"/>
              </a:rPr>
              <a:t> </a:t>
            </a:r>
            <a:r>
              <a:rPr lang="en-US" sz="2000" dirty="0" smtClean="0"/>
              <a:t>is not.  We use the present-value equation to solve for </a:t>
            </a:r>
            <a:r>
              <a:rPr lang="en-US" sz="2000" i="1" dirty="0" smtClean="0">
                <a:latin typeface="Times New Roman" panose="02020603050405020304" pitchFamily="18" charset="0"/>
                <a:cs typeface="Times New Roman" panose="02020603050405020304" pitchFamily="18" charset="0"/>
              </a:rPr>
              <a:t>P</a:t>
            </a:r>
            <a:r>
              <a:rPr lang="en-US" sz="2000" dirty="0" smtClean="0"/>
              <a:t>.</a:t>
            </a:r>
          </a:p>
          <a:p>
            <a:pPr marL="460375" lvl="1" indent="-233363">
              <a:lnSpc>
                <a:spcPct val="120000"/>
              </a:lnSpc>
              <a:buFont typeface="Courier New" panose="02070309020205020404" pitchFamily="49" charset="0"/>
              <a:buChar char="o"/>
            </a:pPr>
            <a:endParaRPr lang="en-US" sz="2000" dirty="0" smtClean="0"/>
          </a:p>
          <a:p>
            <a:pPr marL="460375" lvl="1" indent="-233363">
              <a:lnSpc>
                <a:spcPct val="120000"/>
              </a:lnSpc>
              <a:buFont typeface="Courier New" panose="02070309020205020404" pitchFamily="49" charset="0"/>
              <a:buChar char="o"/>
            </a:pPr>
            <a:r>
              <a:rPr lang="en-US" sz="2000" dirty="0" smtClean="0"/>
              <a:t>In the second case, </a:t>
            </a:r>
            <a:r>
              <a:rPr lang="en-US" sz="2000" i="1" dirty="0" smtClean="0">
                <a:latin typeface="Times New Roman" panose="02020603050405020304" pitchFamily="18" charset="0"/>
                <a:cs typeface="Times New Roman" panose="02020603050405020304" pitchFamily="18" charset="0"/>
              </a:rPr>
              <a:t>P</a:t>
            </a:r>
            <a:r>
              <a:rPr lang="en-US" sz="2000" dirty="0" smtClean="0"/>
              <a:t> is known, but </a:t>
            </a:r>
            <a:r>
              <a:rPr lang="en-US" sz="2000" i="1" dirty="0" smtClean="0">
                <a:latin typeface="Times New Roman" panose="02020603050405020304" pitchFamily="18" charset="0"/>
                <a:cs typeface="Times New Roman" panose="02020603050405020304" pitchFamily="18" charset="0"/>
              </a:rPr>
              <a:t>r</a:t>
            </a:r>
            <a:r>
              <a:rPr lang="en-US" sz="2000" dirty="0" smtClean="0"/>
              <a:t> is not.  We use the present-value equation to solve for </a:t>
            </a:r>
            <a:r>
              <a:rPr lang="en-US" sz="2000" i="1" dirty="0" smtClean="0">
                <a:latin typeface="Times New Roman" panose="02020603050405020304" pitchFamily="18" charset="0"/>
                <a:cs typeface="Times New Roman" panose="02020603050405020304" pitchFamily="18" charset="0"/>
              </a:rPr>
              <a:t>r</a:t>
            </a:r>
            <a:r>
              <a:rPr lang="en-US" sz="2000" dirty="0" smtClean="0"/>
              <a:t>.</a:t>
            </a:r>
          </a:p>
          <a:p>
            <a:pPr marL="215900" indent="-215900" eaLnBrk="1" hangingPunct="1">
              <a:lnSpc>
                <a:spcPct val="90000"/>
              </a:lnSpc>
              <a:buFont typeface="Wingdings" panose="05000000000000000000" pitchFamily="2" charset="2"/>
              <a:buChar char="§"/>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3843" y="1430382"/>
            <a:ext cx="4572000" cy="424732"/>
          </a:xfrm>
          <a:prstGeom prst="rect">
            <a:avLst/>
          </a:prstGeom>
        </p:spPr>
        <p:txBody>
          <a:bodyPr>
            <a:spAutoFit/>
          </a:bodyPr>
          <a:lstStyle/>
          <a:p>
            <a:pPr eaLnBrk="1" hangingPunct="1">
              <a:lnSpc>
                <a:spcPct val="90000"/>
              </a:lnSpc>
              <a:buFont typeface="Wingdings" pitchFamily="2" charset="2"/>
              <a:buNone/>
            </a:pPr>
            <a:r>
              <a:rPr lang="en-US" sz="2400" dirty="0" smtClean="0">
                <a:solidFill>
                  <a:srgbClr val="BD582C"/>
                </a:solidFill>
                <a:latin typeface="+mn-lt"/>
              </a:rPr>
              <a:t>Price and Rate </a:t>
            </a:r>
            <a:r>
              <a:rPr lang="en-US" sz="2400" dirty="0">
                <a:solidFill>
                  <a:srgbClr val="BD582C"/>
                </a:solidFill>
                <a:latin typeface="+mn-lt"/>
              </a:rPr>
              <a:t>o</a:t>
            </a:r>
            <a:r>
              <a:rPr lang="en-US" sz="2400" dirty="0" smtClean="0">
                <a:solidFill>
                  <a:srgbClr val="BD582C"/>
                </a:solidFill>
                <a:latin typeface="+mn-lt"/>
              </a:rPr>
              <a:t>f Return</a:t>
            </a:r>
            <a:endParaRPr lang="en-US" sz="2400" dirty="0">
              <a:solidFill>
                <a:srgbClr val="BD582C"/>
              </a:solidFill>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809750"/>
            <a:ext cx="7543800" cy="4591050"/>
          </a:xfrm>
        </p:spPr>
        <p:txBody>
          <a:bodyPr>
            <a:normAutofit/>
          </a:bodyPr>
          <a:lstStyle/>
          <a:p>
            <a:pPr marL="227013" indent="-227013" eaLnBrk="1" hangingPunct="1">
              <a:lnSpc>
                <a:spcPct val="80000"/>
              </a:lnSpc>
              <a:buFont typeface="Wingdings" panose="05000000000000000000" pitchFamily="2" charset="2"/>
              <a:buChar char="§"/>
            </a:pPr>
            <a:r>
              <a:rPr lang="en-US" sz="2000" dirty="0" smtClean="0"/>
              <a:t>Bonds </a:t>
            </a:r>
            <a:r>
              <a:rPr lang="en-US" sz="2000" dirty="0"/>
              <a:t>come in many different types, including the following:</a:t>
            </a:r>
          </a:p>
          <a:p>
            <a:pPr marL="227013" indent="-227013" eaLnBrk="1" hangingPunct="1">
              <a:lnSpc>
                <a:spcPct val="8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smtClean="0"/>
              <a:t>Zero Coupon Bond = </a:t>
            </a:r>
            <a:r>
              <a:rPr lang="en-US" sz="2000" dirty="0"/>
              <a:t>a bond that pays no interest.  This bond obviously must sell at a huge discount (</a:t>
            </a:r>
            <a:r>
              <a:rPr lang="en-US" sz="2000" i="1" dirty="0">
                <a:latin typeface="Times New Roman" panose="02020603050405020304" pitchFamily="18" charset="0"/>
                <a:cs typeface="Times New Roman" panose="02020603050405020304" pitchFamily="18" charset="0"/>
              </a:rPr>
              <a:t>P &lt; F</a:t>
            </a:r>
            <a:r>
              <a:rPr lang="en-US" sz="2000" dirty="0"/>
              <a:t>) because all of its return comes in the form of a capital gain.</a:t>
            </a:r>
          </a:p>
          <a:p>
            <a:pPr marL="227013" indent="-227013" eaLnBrk="1" hangingPunct="1">
              <a:lnSpc>
                <a:spcPct val="80000"/>
              </a:lnSpc>
              <a:buFont typeface="Wingdings" panose="05000000000000000000" pitchFamily="2" charset="2"/>
              <a:buChar char="§"/>
            </a:pPr>
            <a:endParaRPr lang="en-US" sz="2000" dirty="0"/>
          </a:p>
          <a:p>
            <a:pPr marL="460375" indent="-233363" eaLnBrk="1" hangingPunct="1">
              <a:lnSpc>
                <a:spcPct val="80000"/>
              </a:lnSpc>
              <a:buFont typeface="Courier New" panose="02070309020205020404" pitchFamily="49" charset="0"/>
              <a:buChar char="o"/>
            </a:pPr>
            <a:r>
              <a:rPr lang="en-US" sz="2000" dirty="0"/>
              <a:t>Its price:</a:t>
            </a:r>
          </a:p>
        </p:txBody>
      </p:sp>
      <p:sp>
        <p:nvSpPr>
          <p:cNvPr id="2" name="Rectangle 2"/>
          <p:cNvSpPr>
            <a:spLocks noChangeArrowheads="1"/>
          </p:cNvSpPr>
          <p:nvPr/>
        </p:nvSpPr>
        <p:spPr bwMode="auto">
          <a:xfrm>
            <a:off x="2000250" y="-173124"/>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2897813519"/>
              </p:ext>
            </p:extLst>
          </p:nvPr>
        </p:nvGraphicFramePr>
        <p:xfrm>
          <a:off x="2286000" y="4724400"/>
          <a:ext cx="5002357" cy="1009650"/>
        </p:xfrm>
        <a:graphic>
          <a:graphicData uri="http://schemas.openxmlformats.org/presentationml/2006/ole">
            <mc:AlternateContent xmlns:mc="http://schemas.openxmlformats.org/markup-compatibility/2006">
              <mc:Choice xmlns:v="urn:schemas-microsoft-com:vml" Requires="v">
                <p:oleObj spid="_x0000_s43159" name="Equation" r:id="rId3" imgW="2082800" imgH="419100" progId="Equation.DSMT4">
                  <p:embed/>
                </p:oleObj>
              </mc:Choice>
              <mc:Fallback>
                <p:oleObj name="Equation" r:id="rId3" imgW="2082800" imgH="4191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4724400"/>
                        <a:ext cx="5002357" cy="1009650"/>
                      </a:xfrm>
                      <a:prstGeom prst="rect">
                        <a:avLst/>
                      </a:prstGeom>
                      <a:noFill/>
                    </p:spPr>
                  </p:pic>
                </p:oleObj>
              </mc:Fallback>
            </mc:AlternateContent>
          </a:graphicData>
        </a:graphic>
      </p:graphicFrame>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4" name="Rectangle 3"/>
          <p:cNvSpPr/>
          <p:nvPr/>
        </p:nvSpPr>
        <p:spPr>
          <a:xfrm>
            <a:off x="833846" y="1415145"/>
            <a:ext cx="2063835"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a:t>
            </a:r>
            <a:endParaRPr lang="en-US" sz="2400" dirty="0">
              <a:solidFill>
                <a:srgbClr val="BD582C"/>
              </a:solidFill>
              <a:latin typeface="+mn-lt"/>
              <a:cs typeface="+mn-cs"/>
            </a:endParaRPr>
          </a:p>
        </p:txBody>
      </p:sp>
    </p:spTree>
    <p:extLst>
      <p:ext uri="{BB962C8B-B14F-4D97-AF65-F5344CB8AC3E}">
        <p14:creationId xmlns:p14="http://schemas.microsoft.com/office/powerpoint/2010/main" val="3625229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14399" y="1845734"/>
            <a:ext cx="7543801" cy="4023360"/>
          </a:xfrm>
        </p:spPr>
        <p:txBody>
          <a:bodyPr>
            <a:normAutofit/>
          </a:bodyPr>
          <a:lstStyle/>
          <a:p>
            <a:pPr marL="227013" indent="-227013" eaLnBrk="1" hangingPunct="1">
              <a:buFont typeface="Wingdings" panose="05000000000000000000" pitchFamily="2" charset="2"/>
              <a:buChar char="§"/>
            </a:pPr>
            <a:r>
              <a:rPr lang="en-US" sz="2000" dirty="0" smtClean="0"/>
              <a:t>The Role of Municipal Bonds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Characteristics of a Bond</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Types of Bonds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Bond Markets</a:t>
            </a:r>
          </a:p>
          <a:p>
            <a:pPr eaLnBrk="1" hangingPunct="1"/>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59970" y="1371600"/>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Class Outline</a:t>
            </a:r>
            <a:endParaRPr lang="en-US" sz="2400" dirty="0">
              <a:solidFill>
                <a:srgbClr val="BD582C"/>
              </a:solidFill>
              <a:latin typeface="+mn-lt"/>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828800"/>
            <a:ext cx="7543800" cy="4495800"/>
          </a:xfrm>
        </p:spPr>
        <p:txBody>
          <a:bodyPr>
            <a:normAutofit/>
          </a:bodyPr>
          <a:lstStyle/>
          <a:p>
            <a:pPr marL="227013" indent="-227013" eaLnBrk="1" hangingPunct="1">
              <a:lnSpc>
                <a:spcPct val="120000"/>
              </a:lnSpc>
              <a:buFont typeface="Wingdings" panose="05000000000000000000" pitchFamily="2" charset="2"/>
              <a:buChar char="§"/>
            </a:pPr>
            <a:r>
              <a:rPr lang="en-US" sz="2000" dirty="0" smtClean="0"/>
              <a:t>Compound </a:t>
            </a:r>
            <a:r>
              <a:rPr lang="en-US" sz="2000" dirty="0"/>
              <a:t>Interest Bond or Capital Appreciation Bond = a bond that puts interest payments in an “account” and lets them accumulate, but does not pay them out until the maturity date.  This bond changes the time pattern of payments by saving all the interest until the end.</a:t>
            </a:r>
          </a:p>
          <a:p>
            <a:pPr eaLnBrk="1" hangingPunct="1">
              <a:lnSpc>
                <a:spcPct val="120000"/>
              </a:lnSpc>
            </a:pPr>
            <a:endParaRPr lang="en-US" sz="2000" dirty="0"/>
          </a:p>
          <a:p>
            <a:pPr marL="460375" indent="-233363" eaLnBrk="1" hangingPunct="1">
              <a:lnSpc>
                <a:spcPct val="80000"/>
              </a:lnSpc>
              <a:buFont typeface="Courier New" panose="02070309020205020404" pitchFamily="49" charset="0"/>
              <a:buChar char="o"/>
            </a:pPr>
            <a:r>
              <a:rPr lang="en-US" sz="2000" dirty="0"/>
              <a:t>Its price:</a:t>
            </a:r>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r>
              <a:rPr lang="en-US" sz="2000" dirty="0"/>
              <a:t>If </a:t>
            </a:r>
            <a:r>
              <a:rPr lang="en-US" sz="2000" i="1" dirty="0">
                <a:latin typeface="Times New Roman" panose="02020603050405020304" pitchFamily="18" charset="0"/>
                <a:cs typeface="Times New Roman" panose="02020603050405020304" pitchFamily="18" charset="0"/>
              </a:rPr>
              <a:t>c = r</a:t>
            </a:r>
            <a:r>
              <a:rPr lang="en-US" sz="2000" dirty="0"/>
              <a:t>, then </a:t>
            </a:r>
            <a:r>
              <a:rPr lang="en-US" sz="2000" i="1" dirty="0">
                <a:latin typeface="Times New Roman" panose="02020603050405020304" pitchFamily="18" charset="0"/>
                <a:cs typeface="Times New Roman" panose="02020603050405020304" pitchFamily="18" charset="0"/>
              </a:rPr>
              <a:t>P = F</a:t>
            </a:r>
            <a:r>
              <a:rPr lang="en-US" sz="2000" dirty="0"/>
              <a:t>.</a:t>
            </a:r>
          </a:p>
          <a:p>
            <a:pPr eaLnBrk="1" hangingPunct="1">
              <a:lnSpc>
                <a:spcPct val="80000"/>
              </a:lnSpc>
            </a:pPr>
            <a:endParaRPr lang="en-US" sz="1950" dirty="0"/>
          </a:p>
        </p:txBody>
      </p:sp>
      <p:sp>
        <p:nvSpPr>
          <p:cNvPr id="2" name="Rectangle 5"/>
          <p:cNvSpPr>
            <a:spLocks noChangeArrowheads="1"/>
          </p:cNvSpPr>
          <p:nvPr/>
        </p:nvSpPr>
        <p:spPr bwMode="auto">
          <a:xfrm>
            <a:off x="2000250" y="-173124"/>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2371599304"/>
              </p:ext>
            </p:extLst>
          </p:nvPr>
        </p:nvGraphicFramePr>
        <p:xfrm>
          <a:off x="2743200" y="4343400"/>
          <a:ext cx="3505200" cy="1102177"/>
        </p:xfrm>
        <a:graphic>
          <a:graphicData uri="http://schemas.openxmlformats.org/presentationml/2006/ole">
            <mc:AlternateContent xmlns:mc="http://schemas.openxmlformats.org/markup-compatibility/2006">
              <mc:Choice xmlns:v="urn:schemas-microsoft-com:vml" Requires="v">
                <p:oleObj spid="_x0000_s20634" name="Equation" r:id="rId3" imgW="1523880" imgH="482400" progId="Equation.DSMT4">
                  <p:embed/>
                </p:oleObj>
              </mc:Choice>
              <mc:Fallback>
                <p:oleObj name="Equation" r:id="rId3" imgW="1523880" imgH="482400" progId="Equation.DSMT4">
                  <p:embed/>
                  <p:pic>
                    <p:nvPicPr>
                      <p:cNvPr id="0" name="Object 4"/>
                      <p:cNvPicPr>
                        <a:picLocks noChangeAspect="1" noChangeArrowheads="1"/>
                      </p:cNvPicPr>
                      <p:nvPr/>
                    </p:nvPicPr>
                    <p:blipFill>
                      <a:blip r:embed="rId4"/>
                      <a:srcRect/>
                      <a:stretch>
                        <a:fillRect/>
                      </a:stretch>
                    </p:blipFill>
                    <p:spPr bwMode="auto">
                      <a:xfrm>
                        <a:off x="2743200" y="4343400"/>
                        <a:ext cx="3505200" cy="1102177"/>
                      </a:xfrm>
                      <a:prstGeom prst="rect">
                        <a:avLst/>
                      </a:prstGeom>
                      <a:noFill/>
                    </p:spPr>
                  </p:pic>
                </p:oleObj>
              </mc:Fallback>
            </mc:AlternateContent>
          </a:graphicData>
        </a:graphic>
      </p:graphicFrame>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4" name="Rectangle 3"/>
          <p:cNvSpPr/>
          <p:nvPr/>
        </p:nvSpPr>
        <p:spPr>
          <a:xfrm>
            <a:off x="866093" y="1441002"/>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 2</a:t>
            </a:r>
            <a:endParaRPr lang="en-US" sz="2400" dirty="0">
              <a:solidFill>
                <a:srgbClr val="BD582C"/>
              </a:solidFill>
              <a:latin typeface="+mn-lt"/>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828800"/>
            <a:ext cx="7543799" cy="4495800"/>
          </a:xfrm>
        </p:spPr>
        <p:txBody>
          <a:bodyPr/>
          <a:lstStyle/>
          <a:p>
            <a:pPr marL="227013" indent="-227013" eaLnBrk="1" hangingPunct="1">
              <a:lnSpc>
                <a:spcPct val="120000"/>
              </a:lnSpc>
              <a:spcAft>
                <a:spcPts val="1800"/>
              </a:spcAft>
              <a:buFont typeface="Wingdings" panose="05000000000000000000" pitchFamily="2" charset="2"/>
              <a:buChar char="§"/>
            </a:pPr>
            <a:r>
              <a:rPr lang="en-US" sz="2000" dirty="0" smtClean="0"/>
              <a:t>Some </a:t>
            </a:r>
            <a:r>
              <a:rPr lang="en-US" sz="2000" dirty="0"/>
              <a:t>budget officials like zero-coupon or capital appreciation bonds because they push the re-payment streams into the future—and hence make it easier to balance the budget today</a:t>
            </a:r>
            <a:r>
              <a:rPr lang="en-US" sz="2000" dirty="0" smtClean="0"/>
              <a:t>.</a:t>
            </a:r>
            <a:endParaRPr lang="en-US" sz="2000" dirty="0"/>
          </a:p>
          <a:p>
            <a:pPr marL="227013" indent="-227013" eaLnBrk="1" hangingPunct="1">
              <a:lnSpc>
                <a:spcPct val="120000"/>
              </a:lnSpc>
              <a:spcAft>
                <a:spcPts val="1800"/>
              </a:spcAft>
              <a:buFont typeface="Wingdings" panose="05000000000000000000" pitchFamily="2" charset="2"/>
              <a:buChar char="§"/>
            </a:pPr>
            <a:r>
              <a:rPr lang="en-US" sz="2000" dirty="0"/>
              <a:t>These bonds do not save money, however, because they do not change the </a:t>
            </a:r>
            <a:r>
              <a:rPr lang="en-US" sz="2000" b="1" dirty="0"/>
              <a:t>present value </a:t>
            </a:r>
            <a:r>
              <a:rPr lang="en-US" sz="2000" dirty="0"/>
              <a:t>of the re-payment stream</a:t>
            </a:r>
            <a:r>
              <a:rPr lang="en-US" sz="2000" dirty="0" smtClean="0"/>
              <a:t>.</a:t>
            </a:r>
            <a:endParaRPr lang="en-US" sz="2000" dirty="0"/>
          </a:p>
          <a:p>
            <a:pPr marL="227013" indent="-227013" eaLnBrk="1" hangingPunct="1">
              <a:lnSpc>
                <a:spcPct val="120000"/>
              </a:lnSpc>
              <a:buFont typeface="Wingdings" panose="05000000000000000000" pitchFamily="2" charset="2"/>
              <a:buChar char="§"/>
            </a:pPr>
            <a:r>
              <a:rPr lang="en-US" sz="2000" dirty="0"/>
              <a:t>Moreover, zero-coupon bonds are generally avoided near a borrowing limit because they have the highest face values.</a:t>
            </a:r>
          </a:p>
          <a:p>
            <a:pPr eaLnBrk="1" hangingPunct="1">
              <a:lnSpc>
                <a:spcPct val="120000"/>
              </a:lnSpc>
            </a:pPr>
            <a:endParaRPr lang="en-US" sz="1950" dirty="0"/>
          </a:p>
        </p:txBody>
      </p:sp>
      <p:sp>
        <p:nvSpPr>
          <p:cNvPr id="2" name="Rectangle 5"/>
          <p:cNvSpPr>
            <a:spLocks noChangeArrowheads="1"/>
          </p:cNvSpPr>
          <p:nvPr/>
        </p:nvSpPr>
        <p:spPr bwMode="auto">
          <a:xfrm>
            <a:off x="2000250" y="-173124"/>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a:p>
        </p:txBody>
      </p:sp>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3" name="Rectangle 2"/>
          <p:cNvSpPr/>
          <p:nvPr/>
        </p:nvSpPr>
        <p:spPr>
          <a:xfrm>
            <a:off x="838200" y="1414047"/>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 3</a:t>
            </a:r>
            <a:endParaRPr lang="en-US" sz="2400" dirty="0">
              <a:solidFill>
                <a:srgbClr val="BD582C"/>
              </a:solidFill>
              <a:latin typeface="+mn-lt"/>
              <a:cs typeface="+mn-cs"/>
            </a:endParaRPr>
          </a:p>
        </p:txBody>
      </p:sp>
    </p:spTree>
    <p:extLst>
      <p:ext uri="{BB962C8B-B14F-4D97-AF65-F5344CB8AC3E}">
        <p14:creationId xmlns:p14="http://schemas.microsoft.com/office/powerpoint/2010/main" val="89192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830931"/>
            <a:ext cx="7543800" cy="4572000"/>
          </a:xfrm>
        </p:spPr>
        <p:txBody>
          <a:bodyPr>
            <a:normAutofit/>
          </a:bodyPr>
          <a:lstStyle/>
          <a:p>
            <a:pPr marL="227013" indent="-227013" eaLnBrk="1" hangingPunct="1">
              <a:lnSpc>
                <a:spcPct val="120000"/>
              </a:lnSpc>
              <a:buFont typeface="Wingdings" panose="05000000000000000000" pitchFamily="2" charset="2"/>
              <a:buChar char="§"/>
            </a:pPr>
            <a:r>
              <a:rPr lang="en-US" sz="2000" dirty="0" smtClean="0"/>
              <a:t>The </a:t>
            </a:r>
            <a:r>
              <a:rPr lang="en-US" sz="2000" dirty="0"/>
              <a:t>following table shows the actual payments and the present value of payments for standard, zero-coupon, and capital-appreciation bond serial issues, each with a present value of $50,000.</a:t>
            </a:r>
          </a:p>
          <a:p>
            <a:pPr marL="227013" indent="-227013">
              <a:lnSpc>
                <a:spcPct val="120000"/>
              </a:lnSpc>
              <a:spcBef>
                <a:spcPts val="0"/>
              </a:spcBef>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Actual payments are the budget amounts for interest and redemption.</a:t>
            </a:r>
          </a:p>
          <a:p>
            <a:pPr marL="227013" indent="-227013">
              <a:lnSpc>
                <a:spcPct val="120000"/>
              </a:lnSpc>
              <a:spcBef>
                <a:spcPts val="0"/>
              </a:spcBef>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The present value columns account for the fact that payments made in the future have a lower true impact than payments made today.</a:t>
            </a:r>
          </a:p>
          <a:p>
            <a:pPr marL="227013" indent="-227013">
              <a:lnSpc>
                <a:spcPct val="120000"/>
              </a:lnSpc>
              <a:spcBef>
                <a:spcPts val="0"/>
              </a:spcBef>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Bond decisions should be based on present values!</a:t>
            </a:r>
          </a:p>
          <a:p>
            <a:pPr eaLnBrk="1" hangingPunct="1">
              <a:lnSpc>
                <a:spcPct val="80000"/>
              </a:lnSpc>
            </a:pPr>
            <a:endParaRPr lang="en-US" sz="1950" dirty="0"/>
          </a:p>
        </p:txBody>
      </p:sp>
      <p:sp>
        <p:nvSpPr>
          <p:cNvPr id="2" name="Rectangle 5"/>
          <p:cNvSpPr>
            <a:spLocks noChangeArrowheads="1"/>
          </p:cNvSpPr>
          <p:nvPr/>
        </p:nvSpPr>
        <p:spPr bwMode="auto">
          <a:xfrm>
            <a:off x="2000250" y="-173124"/>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a:p>
        </p:txBody>
      </p:sp>
      <p:sp>
        <p:nvSpPr>
          <p:cNvPr id="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3" name="Rectangle 2"/>
          <p:cNvSpPr/>
          <p:nvPr/>
        </p:nvSpPr>
        <p:spPr>
          <a:xfrm>
            <a:off x="796811" y="1295400"/>
            <a:ext cx="2365199" cy="535531"/>
          </a:xfrm>
          <a:prstGeom prst="rect">
            <a:avLst/>
          </a:prstGeom>
        </p:spPr>
        <p:txBody>
          <a:bodyPr wrap="none">
            <a:spAutoFit/>
          </a:bodyPr>
          <a:lstStyle/>
          <a:p>
            <a:pPr marL="51435" lvl="0" indent="-51435" defTabSz="514350" fontAlgn="auto">
              <a:lnSpc>
                <a:spcPct val="120000"/>
              </a:lnSpc>
              <a:spcBef>
                <a:spcPts val="675"/>
              </a:spcBef>
              <a:spcAft>
                <a:spcPts val="113"/>
              </a:spcAft>
              <a:buClr>
                <a:srgbClr val="E48312"/>
              </a:buClr>
              <a:buSzPct val="100000"/>
            </a:pPr>
            <a:r>
              <a:rPr lang="en-US" sz="2400" dirty="0" smtClean="0">
                <a:solidFill>
                  <a:srgbClr val="BD582C"/>
                </a:solidFill>
                <a:latin typeface="+mn-lt"/>
                <a:cs typeface="+mn-cs"/>
              </a:rPr>
              <a:t>Types of Bonds, 4</a:t>
            </a:r>
            <a:endParaRPr lang="en-US" sz="2400" dirty="0">
              <a:solidFill>
                <a:srgbClr val="BD582C"/>
              </a:solidFill>
              <a:latin typeface="+mn-lt"/>
              <a:cs typeface="+mn-cs"/>
            </a:endParaRPr>
          </a:p>
        </p:txBody>
      </p:sp>
    </p:spTree>
    <p:extLst>
      <p:ext uri="{BB962C8B-B14F-4D97-AF65-F5344CB8AC3E}">
        <p14:creationId xmlns:p14="http://schemas.microsoft.com/office/powerpoint/2010/main" val="1934987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3" name="Rectangle 2"/>
          <p:cNvSpPr txBox="1">
            <a:spLocks noChangeArrowheads="1"/>
          </p:cNvSpPr>
          <p:nvPr/>
        </p:nvSpPr>
        <p:spPr>
          <a:xfrm>
            <a:off x="1008017"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819710186"/>
              </p:ext>
            </p:extLst>
          </p:nvPr>
        </p:nvGraphicFramePr>
        <p:xfrm>
          <a:off x="762000" y="1360051"/>
          <a:ext cx="7696200" cy="4343398"/>
        </p:xfrm>
        <a:graphic>
          <a:graphicData uri="http://schemas.openxmlformats.org/drawingml/2006/table">
            <a:tbl>
              <a:tblPr firstRow="1" firstCol="1" bandRow="1">
                <a:tableStyleId>{5C22544A-7EE6-4342-B048-85BDC9FD1C3A}</a:tableStyleId>
              </a:tblPr>
              <a:tblGrid>
                <a:gridCol w="619232">
                  <a:extLst>
                    <a:ext uri="{9D8B030D-6E8A-4147-A177-3AD203B41FA5}">
                      <a16:colId xmlns:a16="http://schemas.microsoft.com/office/drawing/2014/main" val="20000"/>
                    </a:ext>
                  </a:extLst>
                </a:gridCol>
                <a:gridCol w="1061544">
                  <a:extLst>
                    <a:ext uri="{9D8B030D-6E8A-4147-A177-3AD203B41FA5}">
                      <a16:colId xmlns:a16="http://schemas.microsoft.com/office/drawing/2014/main" val="20001"/>
                    </a:ext>
                  </a:extLst>
                </a:gridCol>
                <a:gridCol w="1219450">
                  <a:extLst>
                    <a:ext uri="{9D8B030D-6E8A-4147-A177-3AD203B41FA5}">
                      <a16:colId xmlns:a16="http://schemas.microsoft.com/office/drawing/2014/main" val="20002"/>
                    </a:ext>
                  </a:extLst>
                </a:gridCol>
                <a:gridCol w="1075135">
                  <a:extLst>
                    <a:ext uri="{9D8B030D-6E8A-4147-A177-3AD203B41FA5}">
                      <a16:colId xmlns:a16="http://schemas.microsoft.com/office/drawing/2014/main" val="20003"/>
                    </a:ext>
                  </a:extLst>
                </a:gridCol>
                <a:gridCol w="1120577">
                  <a:extLst>
                    <a:ext uri="{9D8B030D-6E8A-4147-A177-3AD203B41FA5}">
                      <a16:colId xmlns:a16="http://schemas.microsoft.com/office/drawing/2014/main" val="20004"/>
                    </a:ext>
                  </a:extLst>
                </a:gridCol>
                <a:gridCol w="1277410">
                  <a:extLst>
                    <a:ext uri="{9D8B030D-6E8A-4147-A177-3AD203B41FA5}">
                      <a16:colId xmlns:a16="http://schemas.microsoft.com/office/drawing/2014/main" val="20005"/>
                    </a:ext>
                  </a:extLst>
                </a:gridCol>
                <a:gridCol w="1322852">
                  <a:extLst>
                    <a:ext uri="{9D8B030D-6E8A-4147-A177-3AD203B41FA5}">
                      <a16:colId xmlns:a16="http://schemas.microsoft.com/office/drawing/2014/main" val="20006"/>
                    </a:ext>
                  </a:extLst>
                </a:gridCol>
              </a:tblGrid>
              <a:tr h="227954">
                <a:tc gridSpan="7">
                  <a:txBody>
                    <a:bodyPr/>
                    <a:lstStyle/>
                    <a:p>
                      <a:pPr marL="0" marR="0" algn="ctr">
                        <a:spcBef>
                          <a:spcPts val="0"/>
                        </a:spcBef>
                        <a:spcAft>
                          <a:spcPts val="0"/>
                        </a:spcAft>
                      </a:pPr>
                      <a:r>
                        <a:rPr lang="en-US" sz="1200" dirty="0">
                          <a:effectLst/>
                          <a:latin typeface="+mn-lt"/>
                        </a:rPr>
                        <a:t>Table 1.  </a:t>
                      </a:r>
                      <a:r>
                        <a:rPr lang="en-US" sz="1200" dirty="0" smtClean="0">
                          <a:effectLst/>
                          <a:latin typeface="+mn-lt"/>
                        </a:rPr>
                        <a:t>Payments </a:t>
                      </a:r>
                      <a:r>
                        <a:rPr lang="en-US" sz="1200" dirty="0">
                          <a:effectLst/>
                          <a:latin typeface="+mn-lt"/>
                        </a:rPr>
                        <a:t>on Three Types of Municipal Bond</a:t>
                      </a:r>
                      <a:endParaRPr lang="en-US" sz="1200" dirty="0">
                        <a:effectLst/>
                        <a:latin typeface="+mn-lt"/>
                        <a:ea typeface="Calibri"/>
                      </a:endParaRPr>
                    </a:p>
                  </a:txBody>
                  <a:tcPr marL="51435" marR="51435"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9416">
                <a:tc>
                  <a:txBody>
                    <a:bodyPr/>
                    <a:lstStyle/>
                    <a:p>
                      <a:endParaRPr lang="en-US" sz="1200" dirty="0">
                        <a:effectLst/>
                        <a:latin typeface="+mn-lt"/>
                      </a:endParaRPr>
                    </a:p>
                  </a:txBody>
                  <a:tcPr marL="51435" marR="51435" marT="0" marB="0" anchor="b"/>
                </a:tc>
                <a:tc gridSpan="2">
                  <a:txBody>
                    <a:bodyPr/>
                    <a:lstStyle/>
                    <a:p>
                      <a:pPr marL="0" marR="0" algn="ctr">
                        <a:spcBef>
                          <a:spcPts val="0"/>
                        </a:spcBef>
                        <a:spcAft>
                          <a:spcPts val="0"/>
                        </a:spcAft>
                      </a:pPr>
                      <a:r>
                        <a:rPr lang="en-US" sz="1200" dirty="0">
                          <a:effectLst/>
                          <a:latin typeface="+mn-lt"/>
                        </a:rPr>
                        <a:t>Standard</a:t>
                      </a:r>
                      <a:endParaRPr lang="en-US" sz="1200" dirty="0">
                        <a:effectLst/>
                        <a:latin typeface="+mn-lt"/>
                        <a:ea typeface="Calibri"/>
                      </a:endParaRPr>
                    </a:p>
                  </a:txBody>
                  <a:tcPr marL="51435" marR="51435" marT="0" marB="0" anchor="b"/>
                </a:tc>
                <a:tc hMerge="1">
                  <a:txBody>
                    <a:bodyPr/>
                    <a:lstStyle/>
                    <a:p>
                      <a:endParaRPr lang="en-US"/>
                    </a:p>
                  </a:txBody>
                  <a:tcPr/>
                </a:tc>
                <a:tc gridSpan="2">
                  <a:txBody>
                    <a:bodyPr/>
                    <a:lstStyle/>
                    <a:p>
                      <a:pPr marL="0" marR="0" algn="ctr">
                        <a:spcBef>
                          <a:spcPts val="0"/>
                        </a:spcBef>
                        <a:spcAft>
                          <a:spcPts val="0"/>
                        </a:spcAft>
                      </a:pPr>
                      <a:r>
                        <a:rPr lang="en-US" sz="1200">
                          <a:effectLst/>
                          <a:latin typeface="+mn-lt"/>
                        </a:rPr>
                        <a:t>Zero-Coupon</a:t>
                      </a:r>
                      <a:endParaRPr lang="en-US" sz="1200">
                        <a:effectLst/>
                        <a:latin typeface="+mn-lt"/>
                        <a:ea typeface="Calibri"/>
                      </a:endParaRPr>
                    </a:p>
                  </a:txBody>
                  <a:tcPr marL="51435" marR="51435" marT="0" marB="0" anchor="b"/>
                </a:tc>
                <a:tc hMerge="1">
                  <a:txBody>
                    <a:bodyPr/>
                    <a:lstStyle/>
                    <a:p>
                      <a:endParaRPr lang="en-US"/>
                    </a:p>
                  </a:txBody>
                  <a:tcPr/>
                </a:tc>
                <a:tc gridSpan="2">
                  <a:txBody>
                    <a:bodyPr/>
                    <a:lstStyle/>
                    <a:p>
                      <a:pPr marL="0" marR="0" algn="ctr">
                        <a:spcBef>
                          <a:spcPts val="0"/>
                        </a:spcBef>
                        <a:spcAft>
                          <a:spcPts val="0"/>
                        </a:spcAft>
                      </a:pPr>
                      <a:r>
                        <a:rPr lang="en-US" sz="1200">
                          <a:effectLst/>
                          <a:latin typeface="+mn-lt"/>
                        </a:rPr>
                        <a:t>Capital Appreciation</a:t>
                      </a:r>
                      <a:endParaRPr lang="en-US" sz="1200">
                        <a:effectLst/>
                        <a:latin typeface="+mn-lt"/>
                        <a:ea typeface="Calibri"/>
                      </a:endParaRPr>
                    </a:p>
                  </a:txBody>
                  <a:tcPr marL="51435" marR="51435" marT="0" marB="0" anchor="b"/>
                </a:tc>
                <a:tc hMerge="1">
                  <a:txBody>
                    <a:bodyPr/>
                    <a:lstStyle/>
                    <a:p>
                      <a:endParaRPr lang="en-US"/>
                    </a:p>
                  </a:txBody>
                  <a:tcPr/>
                </a:tc>
                <a:extLst>
                  <a:ext uri="{0D108BD9-81ED-4DB2-BD59-A6C34878D82A}">
                    <a16:rowId xmlns:a16="http://schemas.microsoft.com/office/drawing/2014/main" val="10001"/>
                  </a:ext>
                </a:extLst>
              </a:tr>
              <a:tr h="346976">
                <a:tc>
                  <a:txBody>
                    <a:bodyPr/>
                    <a:lstStyle/>
                    <a:p>
                      <a:pPr marL="0" marR="0">
                        <a:spcBef>
                          <a:spcPts val="0"/>
                        </a:spcBef>
                        <a:spcAft>
                          <a:spcPts val="0"/>
                        </a:spcAft>
                      </a:pPr>
                      <a:r>
                        <a:rPr lang="en-US" sz="1200" dirty="0">
                          <a:effectLst/>
                          <a:latin typeface="+mn-lt"/>
                        </a:rPr>
                        <a:t>Year</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dirty="0">
                          <a:effectLst/>
                          <a:latin typeface="+mn-lt"/>
                        </a:rPr>
                        <a:t>Actual</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dirty="0">
                          <a:effectLst/>
                          <a:latin typeface="+mn-lt"/>
                        </a:rPr>
                        <a:t>Present Value</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a:effectLst/>
                          <a:latin typeface="+mn-lt"/>
                        </a:rPr>
                        <a:t>Actual</a:t>
                      </a:r>
                      <a:endParaRPr lang="en-US" sz="1200">
                        <a:effectLst/>
                        <a:latin typeface="+mn-lt"/>
                        <a:ea typeface="Calibri"/>
                      </a:endParaRPr>
                    </a:p>
                  </a:txBody>
                  <a:tcPr marL="51435" marR="51435" marT="0" marB="0" anchor="b"/>
                </a:tc>
                <a:tc>
                  <a:txBody>
                    <a:bodyPr/>
                    <a:lstStyle/>
                    <a:p>
                      <a:pPr marL="0" marR="0" algn="ctr">
                        <a:spcBef>
                          <a:spcPts val="0"/>
                        </a:spcBef>
                        <a:spcAft>
                          <a:spcPts val="0"/>
                        </a:spcAft>
                      </a:pPr>
                      <a:r>
                        <a:rPr lang="en-US" sz="1200" dirty="0">
                          <a:effectLst/>
                          <a:latin typeface="+mn-lt"/>
                        </a:rPr>
                        <a:t>Present Value</a:t>
                      </a:r>
                      <a:endParaRPr lang="en-US" sz="1200" dirty="0">
                        <a:effectLst/>
                        <a:latin typeface="+mn-lt"/>
                        <a:ea typeface="Calibri"/>
                      </a:endParaRPr>
                    </a:p>
                  </a:txBody>
                  <a:tcPr marL="51435" marR="51435" marT="0" marB="0" anchor="b"/>
                </a:tc>
                <a:tc>
                  <a:txBody>
                    <a:bodyPr/>
                    <a:lstStyle/>
                    <a:p>
                      <a:pPr marL="0" marR="0" algn="ctr">
                        <a:spcBef>
                          <a:spcPts val="0"/>
                        </a:spcBef>
                        <a:spcAft>
                          <a:spcPts val="0"/>
                        </a:spcAft>
                      </a:pPr>
                      <a:r>
                        <a:rPr lang="en-US" sz="1200">
                          <a:effectLst/>
                          <a:latin typeface="+mn-lt"/>
                        </a:rPr>
                        <a:t>Actual</a:t>
                      </a:r>
                      <a:endParaRPr lang="en-US" sz="1200">
                        <a:effectLst/>
                        <a:latin typeface="+mn-lt"/>
                        <a:ea typeface="Calibri"/>
                      </a:endParaRPr>
                    </a:p>
                  </a:txBody>
                  <a:tcPr marL="51435" marR="51435" marT="0" marB="0" anchor="b"/>
                </a:tc>
                <a:tc>
                  <a:txBody>
                    <a:bodyPr/>
                    <a:lstStyle/>
                    <a:p>
                      <a:pPr marL="0" marR="0" algn="ctr">
                        <a:spcBef>
                          <a:spcPts val="0"/>
                        </a:spcBef>
                        <a:spcAft>
                          <a:spcPts val="0"/>
                        </a:spcAft>
                      </a:pPr>
                      <a:r>
                        <a:rPr lang="en-US" sz="1200">
                          <a:effectLst/>
                          <a:latin typeface="+mn-lt"/>
                        </a:rPr>
                        <a:t>Present Value</a:t>
                      </a:r>
                      <a:endParaRPr lang="en-US" sz="1200">
                        <a:effectLst/>
                        <a:latin typeface="+mn-lt"/>
                        <a:ea typeface="Calibri"/>
                      </a:endParaRPr>
                    </a:p>
                  </a:txBody>
                  <a:tcPr marL="51435" marR="51435" marT="0" marB="0" anchor="b"/>
                </a:tc>
                <a:extLst>
                  <a:ext uri="{0D108BD9-81ED-4DB2-BD59-A6C34878D82A}">
                    <a16:rowId xmlns:a16="http://schemas.microsoft.com/office/drawing/2014/main" val="10002"/>
                  </a:ext>
                </a:extLst>
              </a:tr>
              <a:tr h="199416">
                <a:tc>
                  <a:txBody>
                    <a:bodyPr/>
                    <a:lstStyle/>
                    <a:p>
                      <a:pPr marL="0" marR="0" algn="r">
                        <a:spcBef>
                          <a:spcPts val="0"/>
                        </a:spcBef>
                        <a:spcAft>
                          <a:spcPts val="0"/>
                        </a:spcAft>
                      </a:pPr>
                      <a:r>
                        <a:rPr lang="en-US" sz="1200">
                          <a:effectLst/>
                          <a:latin typeface="+mn-lt"/>
                        </a:rPr>
                        <a:t>1</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$7,500.00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$7,142.86</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$6,166.88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$5,250.00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3"/>
                  </a:ext>
                </a:extLst>
              </a:tr>
              <a:tr h="199416">
                <a:tc>
                  <a:txBody>
                    <a:bodyPr/>
                    <a:lstStyle/>
                    <a:p>
                      <a:pPr marL="0" marR="0" algn="r">
                        <a:spcBef>
                          <a:spcPts val="0"/>
                        </a:spcBef>
                        <a:spcAft>
                          <a:spcPts val="0"/>
                        </a:spcAft>
                      </a:pPr>
                      <a:r>
                        <a:rPr lang="en-US" sz="1200">
                          <a:effectLst/>
                          <a:latin typeface="+mn-lt"/>
                        </a:rPr>
                        <a:t>2</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$7,250.00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$6,575.96</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$5,873.22</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$5,512.50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4"/>
                  </a:ext>
                </a:extLst>
              </a:tr>
              <a:tr h="199416">
                <a:tc>
                  <a:txBody>
                    <a:bodyPr/>
                    <a:lstStyle/>
                    <a:p>
                      <a:pPr marL="0" marR="0" algn="r">
                        <a:spcBef>
                          <a:spcPts val="0"/>
                        </a:spcBef>
                        <a:spcAft>
                          <a:spcPts val="0"/>
                        </a:spcAft>
                      </a:pPr>
                      <a:r>
                        <a:rPr lang="en-US" sz="1200">
                          <a:effectLst/>
                          <a:latin typeface="+mn-lt"/>
                        </a:rPr>
                        <a:t>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$7,000.00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$6,046.86</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$5,593.55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$5,788.13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5"/>
                  </a:ext>
                </a:extLst>
              </a:tr>
              <a:tr h="199416">
                <a:tc>
                  <a:txBody>
                    <a:bodyPr/>
                    <a:lstStyle/>
                    <a:p>
                      <a:pPr marL="0" marR="0" algn="r">
                        <a:spcBef>
                          <a:spcPts val="0"/>
                        </a:spcBef>
                        <a:spcAft>
                          <a:spcPts val="0"/>
                        </a:spcAft>
                      </a:pPr>
                      <a:r>
                        <a:rPr lang="en-US" sz="1200">
                          <a:effectLst/>
                          <a:latin typeface="+mn-lt"/>
                        </a:rPr>
                        <a:t>4</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$6,750.00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$5,553.24</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$5,327.19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$6,077.53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6"/>
                  </a:ext>
                </a:extLst>
              </a:tr>
              <a:tr h="199416">
                <a:tc>
                  <a:txBody>
                    <a:bodyPr/>
                    <a:lstStyle/>
                    <a:p>
                      <a:pPr marL="0" marR="0" algn="r">
                        <a:spcBef>
                          <a:spcPts val="0"/>
                        </a:spcBef>
                        <a:spcAft>
                          <a:spcPts val="0"/>
                        </a:spcAft>
                      </a:pPr>
                      <a:r>
                        <a:rPr lang="en-US" sz="1200">
                          <a:effectLst/>
                          <a:latin typeface="+mn-lt"/>
                        </a:rPr>
                        <a:t>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$6,500.00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$5,092.92</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$6,475.23</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$5,073.51</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$6,381.41</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$5,000.00</a:t>
                      </a:r>
                      <a:endParaRPr lang="en-US" sz="1200" dirty="0">
                        <a:effectLst/>
                        <a:latin typeface="+mn-lt"/>
                        <a:ea typeface="Calibri"/>
                      </a:endParaRPr>
                    </a:p>
                  </a:txBody>
                  <a:tcPr marL="51435" marR="51435" marT="0" marB="0" anchor="b"/>
                </a:tc>
                <a:extLst>
                  <a:ext uri="{0D108BD9-81ED-4DB2-BD59-A6C34878D82A}">
                    <a16:rowId xmlns:a16="http://schemas.microsoft.com/office/drawing/2014/main" val="10007"/>
                  </a:ext>
                </a:extLst>
              </a:tr>
              <a:tr h="199416">
                <a:tc>
                  <a:txBody>
                    <a:bodyPr/>
                    <a:lstStyle/>
                    <a:p>
                      <a:pPr marL="0" marR="0" algn="r">
                        <a:spcBef>
                          <a:spcPts val="0"/>
                        </a:spcBef>
                        <a:spcAft>
                          <a:spcPts val="0"/>
                        </a:spcAft>
                      </a:pPr>
                      <a:r>
                        <a:rPr lang="en-US" sz="1200">
                          <a:effectLst/>
                          <a:latin typeface="+mn-lt"/>
                        </a:rPr>
                        <a:t>6</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$6,250.00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$4,663.85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$4,831.92</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$6,700.48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8"/>
                  </a:ext>
                </a:extLst>
              </a:tr>
              <a:tr h="212917">
                <a:tc>
                  <a:txBody>
                    <a:bodyPr/>
                    <a:lstStyle/>
                    <a:p>
                      <a:pPr marL="0" marR="0" algn="r">
                        <a:spcBef>
                          <a:spcPts val="0"/>
                        </a:spcBef>
                        <a:spcAft>
                          <a:spcPts val="0"/>
                        </a:spcAft>
                      </a:pPr>
                      <a:r>
                        <a:rPr lang="en-US" sz="1200">
                          <a:effectLst/>
                          <a:latin typeface="+mn-lt"/>
                        </a:rPr>
                        <a:t>7</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$6,000.00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$4,264.09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$4,601.82</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$7,035.50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09"/>
                  </a:ext>
                </a:extLst>
              </a:tr>
              <a:tr h="199416">
                <a:tc>
                  <a:txBody>
                    <a:bodyPr/>
                    <a:lstStyle/>
                    <a:p>
                      <a:pPr marL="0" marR="0" algn="r">
                        <a:spcBef>
                          <a:spcPts val="0"/>
                        </a:spcBef>
                        <a:spcAft>
                          <a:spcPts val="0"/>
                        </a:spcAft>
                      </a:pPr>
                      <a:r>
                        <a:rPr lang="en-US" sz="1200">
                          <a:effectLst/>
                          <a:latin typeface="+mn-lt"/>
                        </a:rPr>
                        <a:t>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$5,750.00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$3,891.83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$4,382.69</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$7,387.28</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10"/>
                  </a:ext>
                </a:extLst>
              </a:tr>
              <a:tr h="199416">
                <a:tc>
                  <a:txBody>
                    <a:bodyPr/>
                    <a:lstStyle/>
                    <a:p>
                      <a:pPr marL="0" marR="0" algn="r">
                        <a:spcBef>
                          <a:spcPts val="0"/>
                        </a:spcBef>
                        <a:spcAft>
                          <a:spcPts val="0"/>
                        </a:spcAft>
                      </a:pPr>
                      <a:r>
                        <a:rPr lang="en-US" sz="1200">
                          <a:effectLst/>
                          <a:latin typeface="+mn-lt"/>
                        </a:rPr>
                        <a:t>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$5,500.00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$3,545.35</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$4,173.99</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$7,756.64</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11"/>
                  </a:ext>
                </a:extLst>
              </a:tr>
              <a:tr h="199416">
                <a:tc>
                  <a:txBody>
                    <a:bodyPr/>
                    <a:lstStyle/>
                    <a:p>
                      <a:pPr marL="0" marR="0" algn="r">
                        <a:spcBef>
                          <a:spcPts val="0"/>
                        </a:spcBef>
                        <a:spcAft>
                          <a:spcPts val="0"/>
                        </a:spcAft>
                      </a:pPr>
                      <a:r>
                        <a:rPr lang="en-US" sz="1200">
                          <a:effectLst/>
                          <a:latin typeface="+mn-lt"/>
                        </a:rPr>
                        <a:t>10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$5,250.00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$3,223.04</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$3,975.23</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$8,144.47</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a:t>
                      </a:r>
                      <a:endParaRPr lang="en-US" sz="1200">
                        <a:effectLst/>
                        <a:latin typeface="+mn-lt"/>
                        <a:ea typeface="Calibri"/>
                      </a:endParaRPr>
                    </a:p>
                  </a:txBody>
                  <a:tcPr marL="51435" marR="51435" marT="0" marB="0" anchor="b"/>
                </a:tc>
                <a:extLst>
                  <a:ext uri="{0D108BD9-81ED-4DB2-BD59-A6C34878D82A}">
                    <a16:rowId xmlns:a16="http://schemas.microsoft.com/office/drawing/2014/main" val="10012"/>
                  </a:ext>
                </a:extLst>
              </a:tr>
              <a:tr h="346976">
                <a:tc>
                  <a:txBody>
                    <a:bodyPr/>
                    <a:lstStyle/>
                    <a:p>
                      <a:pPr marL="0" marR="0">
                        <a:spcBef>
                          <a:spcPts val="0"/>
                        </a:spcBef>
                        <a:spcAft>
                          <a:spcPts val="0"/>
                        </a:spcAft>
                      </a:pPr>
                      <a:r>
                        <a:rPr lang="en-US" sz="1200">
                          <a:effectLst/>
                          <a:latin typeface="+mn-lt"/>
                        </a:rPr>
                        <a:t>Total</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$63,750.00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$50,000.00</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$64,752.29</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a:effectLst/>
                          <a:latin typeface="+mn-lt"/>
                        </a:rPr>
                        <a:t>$50,000.00</a:t>
                      </a:r>
                      <a:endParaRPr lang="en-US" sz="120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$66,033.94</a:t>
                      </a:r>
                      <a:endParaRPr lang="en-US" sz="1200" dirty="0">
                        <a:effectLst/>
                        <a:latin typeface="+mn-lt"/>
                        <a:ea typeface="Calibri"/>
                      </a:endParaRPr>
                    </a:p>
                  </a:txBody>
                  <a:tcPr marL="51435" marR="51435" marT="0" marB="0" anchor="b"/>
                </a:tc>
                <a:tc>
                  <a:txBody>
                    <a:bodyPr/>
                    <a:lstStyle/>
                    <a:p>
                      <a:pPr marL="0" marR="0" algn="r">
                        <a:spcBef>
                          <a:spcPts val="0"/>
                        </a:spcBef>
                        <a:spcAft>
                          <a:spcPts val="0"/>
                        </a:spcAft>
                      </a:pPr>
                      <a:r>
                        <a:rPr lang="en-US" sz="1200" dirty="0">
                          <a:effectLst/>
                          <a:latin typeface="+mn-lt"/>
                        </a:rPr>
                        <a:t>$50,000.00</a:t>
                      </a:r>
                      <a:endParaRPr lang="en-US" sz="1200" dirty="0">
                        <a:effectLst/>
                        <a:latin typeface="+mn-lt"/>
                        <a:ea typeface="Calibri"/>
                      </a:endParaRPr>
                    </a:p>
                  </a:txBody>
                  <a:tcPr marL="51435" marR="51435" marT="0" marB="0" anchor="b"/>
                </a:tc>
                <a:extLst>
                  <a:ext uri="{0D108BD9-81ED-4DB2-BD59-A6C34878D82A}">
                    <a16:rowId xmlns:a16="http://schemas.microsoft.com/office/drawing/2014/main" val="10013"/>
                  </a:ext>
                </a:extLst>
              </a:tr>
              <a:tr h="1214415">
                <a:tc gridSpan="7">
                  <a:txBody>
                    <a:bodyPr/>
                    <a:lstStyle/>
                    <a:p>
                      <a:pPr marL="0" marR="0">
                        <a:spcBef>
                          <a:spcPts val="0"/>
                        </a:spcBef>
                        <a:spcAft>
                          <a:spcPts val="0"/>
                        </a:spcAft>
                      </a:pPr>
                      <a:r>
                        <a:rPr lang="en-US" sz="1200" dirty="0">
                          <a:effectLst/>
                          <a:latin typeface="+mn-lt"/>
                        </a:rPr>
                        <a:t>Note:  The coupon rate and opportunity cost are set at 5%.  The table presents the total payments on bonds of all maturities in each year.  The face values of the standard and capital appreciation bonds are $5,000; the face values of the zero-coupon bonds are $6,475.23.  </a:t>
                      </a:r>
                      <a:r>
                        <a:rPr lang="en-US" sz="1200" dirty="0" smtClean="0">
                          <a:effectLst/>
                          <a:latin typeface="+mn-lt"/>
                        </a:rPr>
                        <a:t>The </a:t>
                      </a:r>
                      <a:r>
                        <a:rPr lang="en-US" sz="1200" dirty="0">
                          <a:effectLst/>
                          <a:latin typeface="+mn-lt"/>
                        </a:rPr>
                        <a:t>standard and capital appreciation bonds sell for $5,000, whereas </a:t>
                      </a:r>
                      <a:r>
                        <a:rPr lang="en-US" sz="1200" dirty="0" smtClean="0">
                          <a:effectLst/>
                          <a:latin typeface="+mn-lt"/>
                        </a:rPr>
                        <a:t>the </a:t>
                      </a:r>
                      <a:r>
                        <a:rPr lang="en-US" sz="1200" dirty="0">
                          <a:effectLst/>
                          <a:latin typeface="+mn-lt"/>
                        </a:rPr>
                        <a:t>zero-coupon bonds sell for amounts between $4,761.91 (1-year maturity) and $3,069.57 (10-year maturity).</a:t>
                      </a:r>
                      <a:endParaRPr lang="en-US" sz="1200" dirty="0">
                        <a:effectLst/>
                        <a:latin typeface="+mn-lt"/>
                        <a:ea typeface="Calibri"/>
                      </a:endParaRPr>
                    </a:p>
                  </a:txBody>
                  <a:tcPr marL="51435" marR="51435"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bl>
          </a:graphicData>
        </a:graphic>
      </p:graphicFrame>
      <p:sp>
        <p:nvSpPr>
          <p:cNvPr id="5" name="Rectangle 3"/>
          <p:cNvSpPr txBox="1">
            <a:spLocks noChangeArrowheads="1"/>
          </p:cNvSpPr>
          <p:nvPr/>
        </p:nvSpPr>
        <p:spPr>
          <a:xfrm>
            <a:off x="647700" y="989131"/>
            <a:ext cx="7543800" cy="400050"/>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auto">
              <a:lnSpc>
                <a:spcPct val="80000"/>
              </a:lnSpc>
              <a:buFont typeface="Wingdings" pitchFamily="2" charset="2"/>
              <a:buNone/>
            </a:pPr>
            <a:r>
              <a:rPr lang="en-US" sz="2200" dirty="0" smtClean="0">
                <a:solidFill>
                  <a:srgbClr val="BD582C"/>
                </a:solidFill>
              </a:rPr>
              <a:t>Types of Bonds, 5</a:t>
            </a: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algn="ctr" fontAlgn="auto">
              <a:lnSpc>
                <a:spcPct val="80000"/>
              </a:lnSpc>
              <a:buFont typeface="Wingdings" pitchFamily="2" charset="2"/>
              <a:buNone/>
            </a:pPr>
            <a:endParaRPr lang="en-US" sz="2700" dirty="0" smtClean="0">
              <a:solidFill>
                <a:schemeClr val="tx2"/>
              </a:solidFill>
            </a:endParaRPr>
          </a:p>
          <a:p>
            <a:pPr fontAlgn="auto">
              <a:lnSpc>
                <a:spcPct val="80000"/>
              </a:lnSpc>
              <a:buFont typeface="Wingdings" pitchFamily="2" charset="2"/>
              <a:buNone/>
            </a:pPr>
            <a:endParaRPr lang="en-US" sz="900" dirty="0" smtClean="0">
              <a:solidFill>
                <a:schemeClr val="tx2"/>
              </a:solidFill>
            </a:endParaRPr>
          </a:p>
          <a:p>
            <a:pPr marL="0" indent="0" fontAlgn="auto">
              <a:lnSpc>
                <a:spcPct val="80000"/>
              </a:lnSpc>
              <a:buFont typeface="Calibri" panose="020F0502020204030204" pitchFamily="34" charset="0"/>
              <a:buNone/>
            </a:pPr>
            <a:endParaRPr lang="en-US" sz="1950" b="1" dirty="0" smtClean="0"/>
          </a:p>
          <a:p>
            <a:pPr fontAlgn="auto">
              <a:lnSpc>
                <a:spcPct val="80000"/>
              </a:lnSpc>
            </a:pPr>
            <a:endParaRPr lang="en-US" sz="1950" dirty="0"/>
          </a:p>
        </p:txBody>
      </p:sp>
      <p:sp>
        <p:nvSpPr>
          <p:cNvPr id="2" name="Rectangle 1"/>
          <p:cNvSpPr/>
          <p:nvPr/>
        </p:nvSpPr>
        <p:spPr>
          <a:xfrm>
            <a:off x="381000" y="5791200"/>
            <a:ext cx="8077200" cy="491160"/>
          </a:xfrm>
          <a:prstGeom prst="rect">
            <a:avLst/>
          </a:prstGeom>
        </p:spPr>
        <p:txBody>
          <a:bodyPr wrap="square">
            <a:spAutoFit/>
          </a:bodyPr>
          <a:lstStyle/>
          <a:p>
            <a:pPr marL="0" indent="0" fontAlgn="auto">
              <a:lnSpc>
                <a:spcPct val="80000"/>
              </a:lnSpc>
              <a:buFont typeface="Calibri" panose="020F0502020204030204" pitchFamily="34" charset="0"/>
              <a:buNone/>
            </a:pPr>
            <a:r>
              <a:rPr lang="en-US" sz="1600" dirty="0">
                <a:solidFill>
                  <a:schemeClr val="tx1">
                    <a:lumMod val="75000"/>
                    <a:lumOff val="25000"/>
                  </a:schemeClr>
                </a:solidFill>
                <a:latin typeface="+mn-lt"/>
              </a:rPr>
              <a:t>Note that CABs have illusory savings (=lower payments) in the first few years—but the same present value overall!.</a:t>
            </a:r>
          </a:p>
        </p:txBody>
      </p:sp>
      <p:sp>
        <p:nvSpPr>
          <p:cNvPr id="6" name="Oval 5"/>
          <p:cNvSpPr/>
          <p:nvPr/>
        </p:nvSpPr>
        <p:spPr>
          <a:xfrm>
            <a:off x="6324600" y="20574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600200" y="2074985"/>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819400" y="4267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620000" y="4267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324600" y="3886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676400" y="3886200"/>
            <a:ext cx="838200" cy="304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2434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838200" y="1828800"/>
            <a:ext cx="7543800" cy="4876800"/>
          </a:xfrm>
        </p:spPr>
        <p:txBody>
          <a:bodyPr/>
          <a:lstStyle/>
          <a:p>
            <a:pPr marL="227013" indent="-227013" eaLnBrk="1" hangingPunct="1">
              <a:lnSpc>
                <a:spcPct val="80000"/>
              </a:lnSpc>
              <a:buFont typeface="Wingdings" panose="05000000000000000000" pitchFamily="2" charset="2"/>
              <a:buChar char="§"/>
            </a:pPr>
            <a:r>
              <a:rPr lang="en-US" sz="2000" dirty="0" smtClean="0"/>
              <a:t>Perpetuity </a:t>
            </a:r>
            <a:r>
              <a:rPr lang="en-US" sz="2000" dirty="0"/>
              <a:t>= a bond with </a:t>
            </a:r>
            <a:r>
              <a:rPr lang="en-US" sz="2000" i="1" dirty="0">
                <a:latin typeface="Times New Roman" pitchFamily="18" charset="0"/>
              </a:rPr>
              <a:t>N</a:t>
            </a:r>
            <a:r>
              <a:rPr lang="en-US" sz="2000" dirty="0"/>
              <a:t> = </a:t>
            </a:r>
            <a:r>
              <a:rPr lang="en-US" sz="2000" dirty="0">
                <a:latin typeface="Times New Roman" panose="02020603050405020304" pitchFamily="18" charset="0"/>
                <a:cs typeface="Times New Roman" panose="02020603050405020304" pitchFamily="18" charset="0"/>
              </a:rPr>
              <a:t>∞</a:t>
            </a:r>
            <a:r>
              <a:rPr lang="en-US" sz="2000" dirty="0"/>
              <a:t>, so it just pays interest and never gets to the </a:t>
            </a:r>
            <a:r>
              <a:rPr lang="en-US" sz="2000" dirty="0" smtClean="0"/>
              <a:t>redemption </a:t>
            </a:r>
            <a:r>
              <a:rPr lang="en-US" sz="2000" dirty="0"/>
              <a:t>date.</a:t>
            </a:r>
          </a:p>
          <a:p>
            <a:pPr marL="227013" indent="-227013" eaLnBrk="1" hangingPunct="1">
              <a:lnSpc>
                <a:spcPct val="50000"/>
              </a:lnSpc>
              <a:buFont typeface="Wingdings" panose="05000000000000000000" pitchFamily="2" charset="2"/>
              <a:buChar char="§"/>
            </a:pPr>
            <a:endParaRPr lang="en-US" sz="2000" dirty="0"/>
          </a:p>
          <a:p>
            <a:pPr marL="227013" indent="-227013" eaLnBrk="1" hangingPunct="1">
              <a:lnSpc>
                <a:spcPct val="80000"/>
              </a:lnSpc>
              <a:buFont typeface="Wingdings" panose="05000000000000000000" pitchFamily="2" charset="2"/>
              <a:buChar char="§"/>
            </a:pPr>
            <a:r>
              <a:rPr lang="en-US" sz="2000" dirty="0"/>
              <a:t>Perpetuities aren’t used often because they put a perpetual burden on government.  But they are interesting to evaluate.</a:t>
            </a:r>
          </a:p>
          <a:p>
            <a:pPr marL="227013" indent="-227013" eaLnBrk="1" hangingPunct="1">
              <a:lnSpc>
                <a:spcPct val="50000"/>
              </a:lnSpc>
              <a:buFont typeface="Wingdings" panose="05000000000000000000" pitchFamily="2" charset="2"/>
              <a:buChar char="§"/>
            </a:pPr>
            <a:endParaRPr lang="en-US" sz="2000" dirty="0"/>
          </a:p>
          <a:p>
            <a:pPr marL="460375" indent="-233363" eaLnBrk="1" hangingPunct="1">
              <a:lnSpc>
                <a:spcPct val="80000"/>
              </a:lnSpc>
              <a:buFont typeface="Courier New" panose="02070309020205020404" pitchFamily="49" charset="0"/>
              <a:buChar char="o"/>
            </a:pPr>
            <a:r>
              <a:rPr lang="en-US" sz="2000" dirty="0"/>
              <a:t>With an infinite </a:t>
            </a:r>
            <a:r>
              <a:rPr lang="en-US" sz="2000" i="1" dirty="0">
                <a:latin typeface="Times New Roman" pitchFamily="18" charset="0"/>
              </a:rPr>
              <a:t>N</a:t>
            </a:r>
            <a:r>
              <a:rPr lang="en-US" sz="2000" dirty="0"/>
              <a:t>, the present-value formula simplifies to:</a:t>
            </a:r>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a:p>
          <a:p>
            <a:pPr marL="460375" indent="-233363" eaLnBrk="1" hangingPunct="1">
              <a:lnSpc>
                <a:spcPct val="80000"/>
              </a:lnSpc>
              <a:buFont typeface="Courier New" panose="02070309020205020404" pitchFamily="49" charset="0"/>
              <a:buChar char="o"/>
            </a:pPr>
            <a:endParaRPr lang="en-US" sz="2000" dirty="0" smtClean="0"/>
          </a:p>
          <a:p>
            <a:pPr marL="460375" indent="-233363" eaLnBrk="1" hangingPunct="1">
              <a:lnSpc>
                <a:spcPct val="80000"/>
              </a:lnSpc>
              <a:buFont typeface="Courier New" panose="02070309020205020404" pitchFamily="49" charset="0"/>
              <a:buChar char="o"/>
            </a:pPr>
            <a:r>
              <a:rPr lang="en-US" sz="2000" dirty="0" smtClean="0"/>
              <a:t>So </a:t>
            </a:r>
            <a:r>
              <a:rPr lang="en-US" sz="2000" dirty="0"/>
              <a:t>if </a:t>
            </a:r>
            <a:r>
              <a:rPr lang="en-US" sz="2000" i="1" dirty="0">
                <a:latin typeface="Times New Roman" pitchFamily="18" charset="0"/>
              </a:rPr>
              <a:t>c</a:t>
            </a:r>
            <a:r>
              <a:rPr lang="en-US" sz="2000" dirty="0">
                <a:latin typeface="Times New Roman" pitchFamily="18" charset="0"/>
              </a:rPr>
              <a:t> = </a:t>
            </a:r>
            <a:r>
              <a:rPr lang="en-US" sz="2000" i="1" dirty="0">
                <a:latin typeface="Times New Roman" pitchFamily="18" charset="0"/>
              </a:rPr>
              <a:t>r</a:t>
            </a:r>
            <a:r>
              <a:rPr lang="en-US" sz="2000" dirty="0"/>
              <a:t>, then </a:t>
            </a:r>
            <a:r>
              <a:rPr lang="en-US" sz="2000" i="1" dirty="0">
                <a:latin typeface="Times New Roman" pitchFamily="18" charset="0"/>
              </a:rPr>
              <a:t>P</a:t>
            </a:r>
            <a:r>
              <a:rPr lang="en-US" sz="2000" dirty="0">
                <a:latin typeface="Times New Roman" pitchFamily="18" charset="0"/>
              </a:rPr>
              <a:t> = </a:t>
            </a:r>
            <a:r>
              <a:rPr lang="en-US" sz="2000" i="1" dirty="0">
                <a:latin typeface="Times New Roman" pitchFamily="18" charset="0"/>
              </a:rPr>
              <a:t>F</a:t>
            </a:r>
            <a:r>
              <a:rPr lang="en-US" sz="2000" i="1" dirty="0"/>
              <a:t>; </a:t>
            </a:r>
            <a:r>
              <a:rPr lang="en-US" sz="2000" dirty="0"/>
              <a:t>if </a:t>
            </a:r>
            <a:r>
              <a:rPr lang="en-US" sz="2000" i="1" dirty="0"/>
              <a:t>c</a:t>
            </a:r>
            <a:r>
              <a:rPr lang="en-US" sz="2000" dirty="0"/>
              <a:t> </a:t>
            </a:r>
            <a:r>
              <a:rPr lang="en-US" sz="2000" dirty="0">
                <a:latin typeface="Times New Roman" pitchFamily="18" charset="0"/>
              </a:rPr>
              <a:t>&lt; </a:t>
            </a:r>
            <a:r>
              <a:rPr lang="en-US" sz="2000" i="1" dirty="0">
                <a:latin typeface="Times New Roman" pitchFamily="18" charset="0"/>
              </a:rPr>
              <a:t>r</a:t>
            </a:r>
            <a:r>
              <a:rPr lang="en-US" sz="2000" dirty="0"/>
              <a:t>, the bond sells at a discount (</a:t>
            </a:r>
            <a:r>
              <a:rPr lang="en-US" sz="2000" i="1" dirty="0">
                <a:latin typeface="Times New Roman" pitchFamily="18" charset="0"/>
              </a:rPr>
              <a:t>P</a:t>
            </a:r>
            <a:r>
              <a:rPr lang="en-US" sz="2000" dirty="0">
                <a:latin typeface="Times New Roman" pitchFamily="18" charset="0"/>
              </a:rPr>
              <a:t> &lt; </a:t>
            </a:r>
            <a:r>
              <a:rPr lang="en-US" sz="2000" i="1" dirty="0">
                <a:latin typeface="Times New Roman" pitchFamily="18" charset="0"/>
              </a:rPr>
              <a:t>F</a:t>
            </a:r>
            <a:r>
              <a:rPr lang="en-US" sz="2000" dirty="0"/>
              <a:t>); and if </a:t>
            </a:r>
            <a:r>
              <a:rPr lang="en-US" sz="2000" i="1" dirty="0">
                <a:latin typeface="Times New Roman" pitchFamily="18" charset="0"/>
              </a:rPr>
              <a:t>c</a:t>
            </a:r>
            <a:r>
              <a:rPr lang="en-US" sz="2000" dirty="0">
                <a:latin typeface="Times New Roman" pitchFamily="18" charset="0"/>
              </a:rPr>
              <a:t> &gt; </a:t>
            </a:r>
            <a:r>
              <a:rPr lang="en-US" sz="2000" i="1" dirty="0">
                <a:latin typeface="Times New Roman" pitchFamily="18" charset="0"/>
              </a:rPr>
              <a:t>r</a:t>
            </a:r>
            <a:r>
              <a:rPr lang="en-US" sz="2000" dirty="0"/>
              <a:t>, the bond sells at a premium.  Discounts and premiums can arise even if a bond never matures!</a:t>
            </a:r>
          </a:p>
          <a:p>
            <a:pPr eaLnBrk="1" hangingPunct="1">
              <a:lnSpc>
                <a:spcPct val="80000"/>
              </a:lnSpc>
            </a:pPr>
            <a:endParaRPr lang="en-US" sz="1800" dirty="0"/>
          </a:p>
        </p:txBody>
      </p:sp>
      <p:sp>
        <p:nvSpPr>
          <p:cNvPr id="21508" name="Rectangle 5"/>
          <p:cNvSpPr>
            <a:spLocks noChangeArrowheads="1"/>
          </p:cNvSpPr>
          <p:nvPr/>
        </p:nvSpPr>
        <p:spPr bwMode="auto">
          <a:xfrm>
            <a:off x="2000250" y="308717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21509" name="Object 4"/>
          <p:cNvGraphicFramePr>
            <a:graphicFrameLocks noChangeAspect="1"/>
          </p:cNvGraphicFramePr>
          <p:nvPr>
            <p:extLst>
              <p:ext uri="{D42A27DB-BD31-4B8C-83A1-F6EECF244321}">
                <p14:modId xmlns:p14="http://schemas.microsoft.com/office/powerpoint/2010/main" val="456012158"/>
              </p:ext>
            </p:extLst>
          </p:nvPr>
        </p:nvGraphicFramePr>
        <p:xfrm>
          <a:off x="3505200" y="3962400"/>
          <a:ext cx="1447800" cy="995363"/>
        </p:xfrm>
        <a:graphic>
          <a:graphicData uri="http://schemas.openxmlformats.org/presentationml/2006/ole">
            <mc:AlternateContent xmlns:mc="http://schemas.openxmlformats.org/markup-compatibility/2006">
              <mc:Choice xmlns:v="urn:schemas-microsoft-com:vml" Requires="v">
                <p:oleObj spid="_x0000_s21657" name="Equation" r:id="rId3" imgW="609600" imgH="419100" progId="Equation.DSMT4">
                  <p:embed/>
                </p:oleObj>
              </mc:Choice>
              <mc:Fallback>
                <p:oleObj name="Equation" r:id="rId3" imgW="609600" imgH="4191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3962400"/>
                        <a:ext cx="1447800" cy="995363"/>
                      </a:xfrm>
                      <a:prstGeom prst="rect">
                        <a:avLst/>
                      </a:prstGeom>
                      <a:noFill/>
                      <a:ln>
                        <a:noFill/>
                      </a:ln>
                      <a:extLst/>
                    </p:spPr>
                  </p:pic>
                </p:oleObj>
              </mc:Fallback>
            </mc:AlternateContent>
          </a:graphicData>
        </a:graphic>
      </p:graphicFrame>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441002"/>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 6</a:t>
            </a:r>
            <a:endParaRPr lang="en-US" sz="2400" dirty="0">
              <a:solidFill>
                <a:srgbClr val="BD582C"/>
              </a:solidFill>
              <a:latin typeface="+mn-lt"/>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838200" y="1828800"/>
            <a:ext cx="7543800" cy="4876800"/>
          </a:xfrm>
        </p:spPr>
        <p:txBody>
          <a:bodyPr>
            <a:normAutofit/>
          </a:bodyPr>
          <a:lstStyle/>
          <a:p>
            <a:pPr marL="227013" indent="-227013" eaLnBrk="1" hangingPunct="1">
              <a:lnSpc>
                <a:spcPct val="80000"/>
              </a:lnSpc>
              <a:buFont typeface="Wingdings" panose="05000000000000000000" pitchFamily="2" charset="2"/>
              <a:buChar char="§"/>
            </a:pPr>
            <a:r>
              <a:rPr lang="en-US" sz="2000" dirty="0" smtClean="0"/>
              <a:t>Although perpetuities are rare, a case of bonds with very long maturities appeared in the New York Times a couple years ago.  </a:t>
            </a:r>
          </a:p>
          <a:p>
            <a:pPr marL="227013" indent="-227013" eaLnBrk="1" hangingPunct="1">
              <a:lnSpc>
                <a:spcPct val="50000"/>
              </a:lnSpc>
              <a:spcBef>
                <a:spcPts val="0"/>
              </a:spcBef>
              <a:spcAft>
                <a:spcPts val="0"/>
              </a:spcAft>
              <a:buFont typeface="Wingdings" panose="05000000000000000000" pitchFamily="2" charset="2"/>
              <a:buChar char="§"/>
            </a:pPr>
            <a:endParaRPr lang="en-US" sz="2000" dirty="0"/>
          </a:p>
          <a:p>
            <a:pPr marL="227013" indent="-227013" eaLnBrk="1" hangingPunct="1">
              <a:lnSpc>
                <a:spcPct val="80000"/>
              </a:lnSpc>
              <a:buFont typeface="Wingdings" panose="05000000000000000000" pitchFamily="2" charset="2"/>
              <a:buChar char="§"/>
            </a:pPr>
            <a:r>
              <a:rPr lang="en-US" sz="2000" dirty="0" smtClean="0"/>
              <a:t>In 1868, Winston Churchill’s grandfather, Leonard W. Jerome, came up with the idea of building a road to a new racetrack in what is now the Bronx.</a:t>
            </a:r>
          </a:p>
          <a:p>
            <a:pPr marL="227013" indent="-227013" eaLnBrk="1" hangingPunct="1">
              <a:lnSpc>
                <a:spcPct val="50000"/>
              </a:lnSpc>
              <a:spcBef>
                <a:spcPts val="0"/>
              </a:spcBef>
              <a:spcAft>
                <a:spcPts val="0"/>
              </a:spcAft>
              <a:buFont typeface="Wingdings" panose="05000000000000000000" pitchFamily="2" charset="2"/>
              <a:buChar char="§"/>
            </a:pPr>
            <a:endParaRPr lang="en-US" sz="2000" dirty="0" smtClean="0"/>
          </a:p>
          <a:p>
            <a:pPr marL="227013" indent="-227013" eaLnBrk="1" hangingPunct="1">
              <a:lnSpc>
                <a:spcPct val="80000"/>
              </a:lnSpc>
              <a:buFont typeface="Wingdings" panose="05000000000000000000" pitchFamily="2" charset="2"/>
              <a:buChar char="§"/>
            </a:pPr>
            <a:r>
              <a:rPr lang="en-US" sz="2000" dirty="0" smtClean="0"/>
              <a:t>Two villages issued the bonds at a 7% interest rate and with maturities up to 279 years; the resulting street was initially called Central Avenue, but it is now called Jerome Avenue. </a:t>
            </a:r>
          </a:p>
          <a:p>
            <a:pPr marL="227013" indent="-227013" eaLnBrk="1" hangingPunct="1">
              <a:lnSpc>
                <a:spcPct val="50000"/>
              </a:lnSpc>
              <a:spcBef>
                <a:spcPts val="0"/>
              </a:spcBef>
              <a:spcAft>
                <a:spcPts val="0"/>
              </a:spcAft>
              <a:buFont typeface="Wingdings" panose="05000000000000000000" pitchFamily="2" charset="2"/>
              <a:buChar char="§"/>
            </a:pPr>
            <a:endParaRPr lang="en-US" sz="2000" dirty="0" smtClean="0"/>
          </a:p>
          <a:p>
            <a:pPr marL="227013" indent="-227013" eaLnBrk="1" hangingPunct="1">
              <a:lnSpc>
                <a:spcPct val="80000"/>
              </a:lnSpc>
              <a:buFont typeface="Wingdings" panose="05000000000000000000" pitchFamily="2" charset="2"/>
              <a:buChar char="§"/>
            </a:pPr>
            <a:r>
              <a:rPr lang="en-US" sz="2000" dirty="0" smtClean="0"/>
              <a:t>When NYC annexed these villages, it inherited the bonds and will keep paying 7% interest to remaining bondholders until the last bond is redeemed in 2147!</a:t>
            </a:r>
          </a:p>
          <a:p>
            <a:pPr marL="227013" indent="-227013" eaLnBrk="1" hangingPunct="1">
              <a:lnSpc>
                <a:spcPct val="50000"/>
              </a:lnSpc>
              <a:spcBef>
                <a:spcPts val="0"/>
              </a:spcBef>
              <a:spcAft>
                <a:spcPts val="0"/>
              </a:spcAft>
              <a:buFont typeface="Wingdings" panose="05000000000000000000" pitchFamily="2" charset="2"/>
              <a:buChar char="§"/>
            </a:pPr>
            <a:endParaRPr lang="en-US" sz="2000" dirty="0"/>
          </a:p>
          <a:p>
            <a:pPr marL="227013" indent="-227013">
              <a:lnSpc>
                <a:spcPct val="80000"/>
              </a:lnSpc>
              <a:buFont typeface="Wingdings" panose="05000000000000000000" pitchFamily="2" charset="2"/>
              <a:buChar char="§"/>
            </a:pPr>
            <a:r>
              <a:rPr lang="en-US" sz="2000" dirty="0"/>
              <a:t>See: </a:t>
            </a:r>
            <a:r>
              <a:rPr lang="en-US" sz="2000" dirty="0">
                <a:hlinkClick r:id="rId2"/>
              </a:rPr>
              <a:t>http://</a:t>
            </a:r>
            <a:r>
              <a:rPr lang="en-US" sz="2000" dirty="0" smtClean="0">
                <a:hlinkClick r:id="rId2"/>
              </a:rPr>
              <a:t>www.nytimes.com/2009/02/13/nyregion/13jerome.html</a:t>
            </a:r>
            <a:r>
              <a:rPr lang="en-US" sz="2000" dirty="0" smtClean="0"/>
              <a:t> </a:t>
            </a:r>
            <a:endParaRPr lang="en-US" sz="1800" dirty="0"/>
          </a:p>
        </p:txBody>
      </p:sp>
      <p:sp>
        <p:nvSpPr>
          <p:cNvPr id="21508" name="Rectangle 5"/>
          <p:cNvSpPr>
            <a:spLocks noChangeArrowheads="1"/>
          </p:cNvSpPr>
          <p:nvPr/>
        </p:nvSpPr>
        <p:spPr bwMode="auto">
          <a:xfrm>
            <a:off x="2000250" y="308717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7"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441002"/>
            <a:ext cx="2365199" cy="387798"/>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Types of Bonds, </a:t>
            </a:r>
            <a:r>
              <a:rPr lang="en-US" sz="2400" dirty="0">
                <a:solidFill>
                  <a:srgbClr val="BD582C"/>
                </a:solidFill>
                <a:latin typeface="+mn-lt"/>
                <a:cs typeface="+mn-cs"/>
              </a:rPr>
              <a:t>7</a:t>
            </a:r>
          </a:p>
        </p:txBody>
      </p:sp>
    </p:spTree>
    <p:extLst>
      <p:ext uri="{BB962C8B-B14F-4D97-AF65-F5344CB8AC3E}">
        <p14:creationId xmlns:p14="http://schemas.microsoft.com/office/powerpoint/2010/main" val="3221459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914400" y="1752600"/>
            <a:ext cx="7543800" cy="4419600"/>
          </a:xfrm>
        </p:spPr>
        <p:txBody>
          <a:bodyPr>
            <a:normAutofit/>
          </a:bodyPr>
          <a:lstStyle/>
          <a:p>
            <a:pPr marL="227013" indent="-227013" eaLnBrk="1" hangingPunct="1">
              <a:lnSpc>
                <a:spcPct val="120000"/>
              </a:lnSpc>
              <a:buFont typeface="Wingdings" panose="05000000000000000000" pitchFamily="2" charset="2"/>
              <a:buChar char="§"/>
            </a:pPr>
            <a:r>
              <a:rPr lang="en-US" sz="2000" dirty="0" smtClean="0"/>
              <a:t>Bonds backed by full taxing authority of issuing government</a:t>
            </a:r>
          </a:p>
          <a:p>
            <a:pPr marL="460375" lvl="2" indent="-233363">
              <a:lnSpc>
                <a:spcPct val="120000"/>
              </a:lnSpc>
              <a:buFont typeface="Courier New" panose="02070309020205020404" pitchFamily="49" charset="0"/>
              <a:buChar char="o"/>
            </a:pPr>
            <a:r>
              <a:rPr lang="en-US" sz="2000" dirty="0" smtClean="0"/>
              <a:t>General Obligation Bonds (GO)</a:t>
            </a:r>
          </a:p>
          <a:p>
            <a:pPr marL="460375" lvl="2" indent="-233363">
              <a:lnSpc>
                <a:spcPct val="120000"/>
              </a:lnSpc>
              <a:buFont typeface="Courier New" panose="02070309020205020404" pitchFamily="49" charset="0"/>
              <a:buChar char="o"/>
            </a:pPr>
            <a:r>
              <a:rPr lang="en-US" sz="2000" dirty="0" smtClean="0"/>
              <a:t>Moral Obligation Bonds</a:t>
            </a:r>
          </a:p>
          <a:p>
            <a:pPr marL="460375" lvl="2" indent="-233363">
              <a:lnSpc>
                <a:spcPct val="120000"/>
              </a:lnSpc>
              <a:buFont typeface="Courier New" panose="02070309020205020404" pitchFamily="49" charset="0"/>
              <a:buChar char="o"/>
            </a:pPr>
            <a:r>
              <a:rPr lang="en-US" sz="2000" dirty="0" smtClean="0"/>
              <a:t>Double Barreled GO Bonds</a:t>
            </a:r>
          </a:p>
          <a:p>
            <a:pPr marL="227013" lvl="1"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Bonds backed by Specific Revenue Source</a:t>
            </a:r>
          </a:p>
          <a:p>
            <a:pPr marL="460375" lvl="2" indent="-244475">
              <a:lnSpc>
                <a:spcPct val="120000"/>
              </a:lnSpc>
              <a:buFont typeface="Courier New" panose="02070309020205020404" pitchFamily="49" charset="0"/>
              <a:buChar char="o"/>
            </a:pPr>
            <a:r>
              <a:rPr lang="en-US" sz="2000" dirty="0" smtClean="0"/>
              <a:t>Revenue Bond</a:t>
            </a:r>
          </a:p>
          <a:p>
            <a:pPr marL="460375" lvl="2" indent="-244475">
              <a:lnSpc>
                <a:spcPct val="120000"/>
              </a:lnSpc>
              <a:buFont typeface="Courier New" panose="02070309020205020404" pitchFamily="49" charset="0"/>
              <a:buChar char="o"/>
            </a:pPr>
            <a:r>
              <a:rPr lang="en-US" sz="2000" dirty="0" smtClean="0"/>
              <a:t>Agency Bond</a:t>
            </a:r>
          </a:p>
          <a:p>
            <a:pPr marL="460375" lvl="2" indent="-244475">
              <a:lnSpc>
                <a:spcPct val="120000"/>
              </a:lnSpc>
              <a:buFont typeface="Courier New" panose="02070309020205020404" pitchFamily="49" charset="0"/>
              <a:buChar char="o"/>
            </a:pPr>
            <a:r>
              <a:rPr lang="en-US" sz="2000" dirty="0" smtClean="0"/>
              <a:t>Tax Increment Bond</a:t>
            </a:r>
          </a:p>
          <a:p>
            <a:pPr lvl="1" eaLnBrk="1" hangingPunct="1"/>
            <a:endParaRPr lang="en-US" dirty="0" smtClean="0"/>
          </a:p>
          <a:p>
            <a:pPr lvl="1" eaLnBrk="1" hangingPunct="1"/>
            <a:endParaRPr lang="en-US" dirty="0" smtClean="0"/>
          </a:p>
          <a:p>
            <a:pPr eaLnBrk="1" hangingPunct="1"/>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69177" y="1295400"/>
            <a:ext cx="3855223" cy="535531"/>
          </a:xfrm>
          <a:prstGeom prst="rect">
            <a:avLst/>
          </a:prstGeom>
        </p:spPr>
        <p:txBody>
          <a:bodyPr wrap="none">
            <a:spAutoFit/>
          </a:bodyPr>
          <a:lstStyle/>
          <a:p>
            <a:pPr eaLnBrk="1" hangingPunct="1">
              <a:lnSpc>
                <a:spcPct val="120000"/>
              </a:lnSpc>
              <a:spcAft>
                <a:spcPts val="1800"/>
              </a:spcAft>
              <a:buFont typeface="Wingdings" pitchFamily="2" charset="2"/>
              <a:buNone/>
            </a:pPr>
            <a:r>
              <a:rPr lang="en-US" sz="2400" dirty="0" smtClean="0">
                <a:solidFill>
                  <a:srgbClr val="BD582C"/>
                </a:solidFill>
                <a:latin typeface="+mn-lt"/>
              </a:rPr>
              <a:t>Categories of Municipal Bond</a:t>
            </a:r>
            <a:endParaRPr lang="en-US" sz="2400" dirty="0">
              <a:solidFill>
                <a:srgbClr val="BD582C"/>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914399" y="1828800"/>
            <a:ext cx="7543801" cy="4343400"/>
          </a:xfrm>
        </p:spPr>
        <p:txBody>
          <a:bodyPr>
            <a:normAutofit/>
          </a:bodyPr>
          <a:lstStyle/>
          <a:p>
            <a:pPr marL="227013" indent="-227013" eaLnBrk="1" hangingPunct="1">
              <a:lnSpc>
                <a:spcPct val="120000"/>
              </a:lnSpc>
              <a:buFont typeface="Wingdings" panose="05000000000000000000" pitchFamily="2" charset="2"/>
              <a:buChar char="§"/>
            </a:pPr>
            <a:r>
              <a:rPr lang="en-US" sz="2000" dirty="0" smtClean="0"/>
              <a:t>Bonds backed by a private revenue source</a:t>
            </a:r>
          </a:p>
          <a:p>
            <a:pPr marL="460375" lvl="1" indent="-288925">
              <a:lnSpc>
                <a:spcPct val="120000"/>
              </a:lnSpc>
              <a:buFont typeface="Courier New" panose="02070309020205020404" pitchFamily="49" charset="0"/>
              <a:buChar char="o"/>
            </a:pPr>
            <a:r>
              <a:rPr lang="en-US" sz="2000" dirty="0" smtClean="0"/>
              <a:t>Industrial Development Bonds</a:t>
            </a:r>
          </a:p>
          <a:p>
            <a:pPr marL="460375" lvl="1" indent="-288925">
              <a:lnSpc>
                <a:spcPct val="120000"/>
              </a:lnSpc>
              <a:buFont typeface="Courier New" panose="02070309020205020404" pitchFamily="49" charset="0"/>
              <a:buChar char="o"/>
            </a:pPr>
            <a:r>
              <a:rPr lang="en-US" sz="2000" dirty="0" smtClean="0"/>
              <a:t>Pollution Control Bonds</a:t>
            </a:r>
          </a:p>
          <a:p>
            <a:pPr marL="460375" lvl="1" indent="-288925">
              <a:lnSpc>
                <a:spcPct val="120000"/>
              </a:lnSpc>
              <a:buFont typeface="Courier New" panose="02070309020205020404" pitchFamily="49" charset="0"/>
              <a:buChar char="o"/>
            </a:pPr>
            <a:r>
              <a:rPr lang="en-US" sz="2000" dirty="0" smtClean="0"/>
              <a:t>Mortgage Revenue Bonds</a:t>
            </a:r>
          </a:p>
          <a:p>
            <a:pPr marL="227013" lvl="1"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Bonds to Smooth Timing Problems</a:t>
            </a:r>
          </a:p>
          <a:p>
            <a:pPr marL="460375" lvl="2" indent="-244475">
              <a:lnSpc>
                <a:spcPct val="120000"/>
              </a:lnSpc>
              <a:buFont typeface="Courier New" panose="02070309020205020404" pitchFamily="49" charset="0"/>
              <a:buChar char="o"/>
            </a:pPr>
            <a:r>
              <a:rPr lang="en-US" sz="2000" dirty="0" smtClean="0"/>
              <a:t>Tax Anticipation Notes (TANs)</a:t>
            </a:r>
          </a:p>
          <a:p>
            <a:pPr marL="460375" lvl="2" indent="-244475">
              <a:lnSpc>
                <a:spcPct val="120000"/>
              </a:lnSpc>
              <a:buFont typeface="Courier New" panose="02070309020205020404" pitchFamily="49" charset="0"/>
              <a:buChar char="o"/>
            </a:pPr>
            <a:r>
              <a:rPr lang="en-US" sz="2000" dirty="0" smtClean="0"/>
              <a:t>Revenue Anticipation Notes (RANs)</a:t>
            </a:r>
          </a:p>
          <a:p>
            <a:pPr marL="460375" lvl="2" indent="-244475">
              <a:lnSpc>
                <a:spcPct val="120000"/>
              </a:lnSpc>
              <a:buFont typeface="Courier New" panose="02070309020205020404" pitchFamily="49" charset="0"/>
              <a:buChar char="o"/>
            </a:pPr>
            <a:r>
              <a:rPr lang="en-US" sz="2000" dirty="0" smtClean="0"/>
              <a:t>Bond Anticipation Notes (BANs)</a:t>
            </a:r>
          </a:p>
          <a:p>
            <a:pPr marL="93773" indent="0">
              <a:buNone/>
            </a:pPr>
            <a:endParaRPr lang="en-US" dirty="0" smtClean="0"/>
          </a:p>
          <a:p>
            <a:pPr lvl="1" eaLnBrk="1" hangingPunct="1">
              <a:lnSpc>
                <a:spcPct val="90000"/>
              </a:lnSpc>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404068"/>
            <a:ext cx="61722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Categories of Municipal Bond, Continued</a:t>
            </a:r>
            <a:endParaRPr lang="en-US" sz="2400" dirty="0">
              <a:solidFill>
                <a:srgbClr val="BD582C"/>
              </a:solidFill>
              <a:latin typeface="+mn-lt"/>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914400" y="1828800"/>
            <a:ext cx="7543800" cy="4495800"/>
          </a:xfrm>
        </p:spPr>
        <p:txBody>
          <a:bodyPr/>
          <a:lstStyle/>
          <a:p>
            <a:pPr marL="227013" indent="-227013" eaLnBrk="1" hangingPunct="1">
              <a:lnSpc>
                <a:spcPct val="120000"/>
              </a:lnSpc>
              <a:spcAft>
                <a:spcPts val="1800"/>
              </a:spcAft>
              <a:buFont typeface="Wingdings" panose="05000000000000000000" pitchFamily="2" charset="2"/>
              <a:buChar char="§"/>
            </a:pPr>
            <a:r>
              <a:rPr lang="en-US" sz="2000" dirty="0" smtClean="0"/>
              <a:t>Governments must compete for investor’s funds with many other types of investment, including:</a:t>
            </a:r>
          </a:p>
          <a:p>
            <a:pPr marL="460375" lvl="2" indent="-244475">
              <a:lnSpc>
                <a:spcPct val="120000"/>
              </a:lnSpc>
              <a:buFont typeface="Courier New" panose="02070309020205020404" pitchFamily="49" charset="0"/>
              <a:buChar char="o"/>
            </a:pPr>
            <a:r>
              <a:rPr lang="en-US" sz="2000" dirty="0" smtClean="0"/>
              <a:t>Stocks</a:t>
            </a:r>
          </a:p>
          <a:p>
            <a:pPr marL="460375" lvl="2" indent="-244475">
              <a:lnSpc>
                <a:spcPct val="120000"/>
              </a:lnSpc>
              <a:buFont typeface="Courier New" panose="02070309020205020404" pitchFamily="49" charset="0"/>
              <a:buChar char="o"/>
            </a:pPr>
            <a:r>
              <a:rPr lang="en-US" sz="2000" dirty="0" smtClean="0"/>
              <a:t>Corporate Bonds</a:t>
            </a:r>
          </a:p>
          <a:p>
            <a:pPr marL="460375" lvl="2" indent="-244475">
              <a:lnSpc>
                <a:spcPct val="120000"/>
              </a:lnSpc>
              <a:buFont typeface="Courier New" panose="02070309020205020404" pitchFamily="49" charset="0"/>
              <a:buChar char="o"/>
            </a:pPr>
            <a:r>
              <a:rPr lang="en-US" sz="2000" dirty="0" smtClean="0"/>
              <a:t>Federal Bonds (savings bonds, Treasury bonds, agency bonds)</a:t>
            </a:r>
          </a:p>
          <a:p>
            <a:pPr marL="460375" lvl="2" indent="-244475">
              <a:lnSpc>
                <a:spcPct val="120000"/>
              </a:lnSpc>
              <a:buFont typeface="Courier New" panose="02070309020205020404" pitchFamily="49" charset="0"/>
              <a:buChar char="o"/>
            </a:pPr>
            <a:r>
              <a:rPr lang="en-US" sz="2000" dirty="0" smtClean="0"/>
              <a:t>Mortgages</a:t>
            </a:r>
          </a:p>
          <a:p>
            <a:pPr lvl="4">
              <a:lnSpc>
                <a:spcPct val="120000"/>
              </a:lnSpc>
              <a:buFont typeface="Wingdings" panose="05000000000000000000" pitchFamily="2" charset="2"/>
              <a:buChar char="§"/>
            </a:pPr>
            <a:endParaRPr lang="en-US" sz="2000" dirty="0" smtClean="0"/>
          </a:p>
          <a:p>
            <a:pPr eaLnBrk="1" hangingPunct="1"/>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312818"/>
            <a:ext cx="6096000" cy="505972"/>
          </a:xfrm>
          <a:prstGeom prst="rect">
            <a:avLst/>
          </a:prstGeom>
        </p:spPr>
        <p:txBody>
          <a:bodyPr wrap="square">
            <a:spAutoFit/>
          </a:bodyPr>
          <a:lstStyle/>
          <a:p>
            <a:pPr eaLnBrk="1" hangingPunct="1">
              <a:lnSpc>
                <a:spcPct val="120000"/>
              </a:lnSpc>
              <a:buFont typeface="Wingdings" pitchFamily="2" charset="2"/>
              <a:buNone/>
            </a:pPr>
            <a:r>
              <a:rPr lang="en-US" sz="2400" dirty="0" smtClean="0">
                <a:solidFill>
                  <a:srgbClr val="BD582C"/>
                </a:solidFill>
                <a:latin typeface="+mn-lt"/>
              </a:rPr>
              <a:t>Investments that Compete with Bonds</a:t>
            </a:r>
            <a:endParaRPr lang="en-US" sz="2400" dirty="0">
              <a:solidFill>
                <a:srgbClr val="BD582C"/>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914400" y="2057400"/>
            <a:ext cx="7543800" cy="4343400"/>
          </a:xfrm>
        </p:spPr>
        <p:txBody>
          <a:bodyPr>
            <a:normAutofit/>
          </a:bodyPr>
          <a:lstStyle/>
          <a:p>
            <a:pPr marL="227013" indent="-227013" eaLnBrk="1" hangingPunct="1">
              <a:lnSpc>
                <a:spcPct val="120000"/>
              </a:lnSpc>
              <a:buFont typeface="Wingdings" panose="05000000000000000000" pitchFamily="2" charset="2"/>
              <a:buChar char="§"/>
            </a:pPr>
            <a:r>
              <a:rPr lang="en-US" sz="2000" dirty="0" smtClean="0"/>
              <a:t>Demand: State and local governments want loanable funds to smooth revenue flows</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Supply: Investors with high marginal tax rates prefer tax-exempt investments, such as </a:t>
            </a:r>
            <a:r>
              <a:rPr lang="en-US" sz="2000" dirty="0" err="1" smtClean="0"/>
              <a:t>munis</a:t>
            </a:r>
            <a:r>
              <a:rPr lang="en-US" sz="2000" dirty="0" smtClean="0"/>
              <a:t>, for reasons explored next class.</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312818"/>
            <a:ext cx="6324600" cy="535531"/>
          </a:xfrm>
          <a:prstGeom prst="rect">
            <a:avLst/>
          </a:prstGeom>
        </p:spPr>
        <p:txBody>
          <a:bodyPr wrap="square">
            <a:spAutoFit/>
          </a:bodyPr>
          <a:lstStyle/>
          <a:p>
            <a:pPr marL="51435" lvl="0" indent="-51435" defTabSz="514350" fontAlgn="auto">
              <a:lnSpc>
                <a:spcPct val="120000"/>
              </a:lnSpc>
              <a:spcBef>
                <a:spcPts val="675"/>
              </a:spcBef>
              <a:spcAft>
                <a:spcPts val="113"/>
              </a:spcAft>
              <a:buClr>
                <a:srgbClr val="E48312"/>
              </a:buClr>
              <a:buSzPct val="100000"/>
            </a:pPr>
            <a:r>
              <a:rPr lang="en-US" sz="2400" dirty="0" smtClean="0">
                <a:solidFill>
                  <a:srgbClr val="BD582C"/>
                </a:solidFill>
                <a:latin typeface="+mn-lt"/>
                <a:cs typeface="+mn-cs"/>
              </a:rPr>
              <a:t>The Market for Tax-exempt Loanable Funds</a:t>
            </a:r>
            <a:endParaRPr lang="en-US" sz="2400" dirty="0">
              <a:solidFill>
                <a:srgbClr val="BD582C"/>
              </a:solidFill>
              <a:latin typeface="+mn-lt"/>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90600" y="1752600"/>
            <a:ext cx="7391400" cy="4381500"/>
          </a:xfrm>
        </p:spPr>
        <p:txBody>
          <a:bodyPr>
            <a:normAutofit/>
          </a:bodyPr>
          <a:lstStyle/>
          <a:p>
            <a:pPr eaLnBrk="1" hangingPunct="1">
              <a:lnSpc>
                <a:spcPct val="50000"/>
              </a:lnSpc>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Today’s topic is state and local bonds, usually lumped together as municipal bonds or </a:t>
            </a:r>
            <a:r>
              <a:rPr lang="en-US" sz="2000" dirty="0" err="1" smtClean="0"/>
              <a:t>munis</a:t>
            </a:r>
            <a:r>
              <a:rPr lang="en-US" sz="2000" dirty="0" smtClean="0"/>
              <a:t>.</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This is an important topic because financing capital projects without borrowing would cause huge short-run shocks to state and local tax rates.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Borrowing allows a jurisdiction to spread the impact of large capital projects over time.</a:t>
            </a:r>
          </a:p>
          <a:p>
            <a:pPr eaLnBrk="1" hangingPunct="1"/>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914400" y="1383268"/>
            <a:ext cx="226376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Municipal Bonds</a:t>
            </a:r>
            <a:endParaRPr lang="en-US" sz="2400" dirty="0">
              <a:solidFill>
                <a:srgbClr val="BD582C"/>
              </a:solidFill>
              <a:latin typeface="+mn-lt"/>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914400" y="1752600"/>
            <a:ext cx="7543800" cy="44196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sz="2000" dirty="0" smtClean="0"/>
              <a:t>For reasons discussed in the next class, the purchasers of </a:t>
            </a:r>
            <a:r>
              <a:rPr lang="en-US" sz="2000" dirty="0" err="1" smtClean="0"/>
              <a:t>munis</a:t>
            </a:r>
            <a:r>
              <a:rPr lang="en-US" sz="2000" dirty="0" smtClean="0"/>
              <a:t> are mostly high-income individuals, mutual funds, banks, and insurance companies.</a:t>
            </a:r>
          </a:p>
          <a:p>
            <a:pPr marL="460375" lvl="1" indent="-233363">
              <a:lnSpc>
                <a:spcPct val="120000"/>
              </a:lnSpc>
              <a:spcAft>
                <a:spcPts val="1800"/>
              </a:spcAft>
              <a:buFont typeface="Courier New" panose="02070309020205020404" pitchFamily="49" charset="0"/>
              <a:buChar char="o"/>
            </a:pPr>
            <a:r>
              <a:rPr lang="en-US" sz="2000" dirty="0" smtClean="0"/>
              <a:t>The share of </a:t>
            </a:r>
            <a:r>
              <a:rPr lang="en-US" sz="2000" dirty="0" err="1" smtClean="0"/>
              <a:t>munis</a:t>
            </a:r>
            <a:r>
              <a:rPr lang="en-US" sz="2000" dirty="0" smtClean="0"/>
              <a:t> owned by high-income individuals was 42.9% in 2014.</a:t>
            </a:r>
          </a:p>
          <a:p>
            <a:pPr marL="460375" lvl="1" indent="-233363">
              <a:lnSpc>
                <a:spcPct val="120000"/>
              </a:lnSpc>
              <a:spcAft>
                <a:spcPts val="1800"/>
              </a:spcAft>
              <a:buFont typeface="Courier New" panose="02070309020205020404" pitchFamily="49" charset="0"/>
              <a:buChar char="o"/>
            </a:pPr>
            <a:r>
              <a:rPr lang="en-US" sz="2000" dirty="0" smtClean="0"/>
              <a:t>Commercial banks had the largest share of </a:t>
            </a:r>
            <a:r>
              <a:rPr lang="en-US" sz="2000" dirty="0" err="1" smtClean="0"/>
              <a:t>munis</a:t>
            </a:r>
            <a:r>
              <a:rPr lang="en-US" sz="2000" dirty="0" smtClean="0"/>
              <a:t>, 41%, in 1980, but their share dropped to 8% in 2003.</a:t>
            </a:r>
          </a:p>
          <a:p>
            <a:pPr marL="460375" lvl="1" indent="-233363">
              <a:lnSpc>
                <a:spcPct val="120000"/>
              </a:lnSpc>
              <a:spcAft>
                <a:spcPts val="1800"/>
              </a:spcAft>
              <a:buFont typeface="Courier New" panose="02070309020205020404" pitchFamily="49" charset="0"/>
              <a:buChar char="o"/>
            </a:pPr>
            <a:r>
              <a:rPr lang="en-US" sz="2000" dirty="0" smtClean="0"/>
              <a:t>The share held by insurance companies dropped from 22% in 1980 to 12% in 2003. </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321527"/>
            <a:ext cx="2715680" cy="505972"/>
          </a:xfrm>
          <a:prstGeom prst="rect">
            <a:avLst/>
          </a:prstGeom>
        </p:spPr>
        <p:txBody>
          <a:bodyPr wrap="none">
            <a:spAutoFit/>
          </a:bodyPr>
          <a:lstStyle/>
          <a:p>
            <a:pPr marL="51435" lvl="0" indent="-51435" defTabSz="514350" fontAlgn="auto">
              <a:lnSpc>
                <a:spcPct val="120000"/>
              </a:lnSpc>
              <a:spcBef>
                <a:spcPts val="675"/>
              </a:spcBef>
              <a:spcAft>
                <a:spcPts val="1800"/>
              </a:spcAft>
              <a:buClr>
                <a:srgbClr val="E48312"/>
              </a:buClr>
              <a:buSzPct val="100000"/>
            </a:pPr>
            <a:r>
              <a:rPr lang="en-US" sz="2400" dirty="0" smtClean="0">
                <a:solidFill>
                  <a:srgbClr val="BD582C"/>
                </a:solidFill>
                <a:latin typeface="+mn-lt"/>
                <a:cs typeface="+mn-cs"/>
              </a:rPr>
              <a:t>Purchasers of </a:t>
            </a:r>
            <a:r>
              <a:rPr lang="en-US" sz="2400" dirty="0" err="1" smtClean="0">
                <a:solidFill>
                  <a:srgbClr val="BD582C"/>
                </a:solidFill>
                <a:latin typeface="+mn-lt"/>
                <a:cs typeface="+mn-cs"/>
              </a:rPr>
              <a:t>Munis</a:t>
            </a:r>
            <a:endParaRPr lang="en-US" sz="2400" dirty="0">
              <a:solidFill>
                <a:srgbClr val="BD582C"/>
              </a:solidFill>
              <a:latin typeface="+mn-lt"/>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822959" y="1752600"/>
            <a:ext cx="7711441" cy="4116494"/>
          </a:xfrm>
        </p:spPr>
        <p:txBody>
          <a:bodyPr/>
          <a:lstStyle/>
          <a:p>
            <a:pPr algn="ctr" eaLnBrk="1" hangingPunct="1">
              <a:buFont typeface="Wingdings" pitchFamily="2" charset="2"/>
              <a:buNone/>
            </a:pPr>
            <a:endParaRPr lang="en-US" dirty="0" smtClean="0"/>
          </a:p>
          <a:p>
            <a:pPr eaLnBrk="1" hangingPunct="1"/>
            <a:endParaRPr lang="en-US" dirty="0" smtClean="0"/>
          </a:p>
        </p:txBody>
      </p:sp>
      <p:grpSp>
        <p:nvGrpSpPr>
          <p:cNvPr id="27652" name="Group 4"/>
          <p:cNvGrpSpPr>
            <a:grpSpLocks noChangeAspect="1"/>
          </p:cNvGrpSpPr>
          <p:nvPr/>
        </p:nvGrpSpPr>
        <p:grpSpPr bwMode="auto">
          <a:xfrm>
            <a:off x="1066800" y="1828800"/>
            <a:ext cx="6955191" cy="4784834"/>
            <a:chOff x="1129" y="900"/>
            <a:chExt cx="9311" cy="5581"/>
          </a:xfrm>
        </p:grpSpPr>
        <p:sp>
          <p:nvSpPr>
            <p:cNvPr id="27653" name="AutoShape 5"/>
            <p:cNvSpPr>
              <a:spLocks noChangeAspect="1" noChangeArrowheads="1"/>
            </p:cNvSpPr>
            <p:nvPr/>
          </p:nvSpPr>
          <p:spPr bwMode="auto">
            <a:xfrm>
              <a:off x="1800" y="900"/>
              <a:ext cx="8640" cy="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7654" name="Line 6"/>
            <p:cNvSpPr>
              <a:spLocks noChangeShapeType="1"/>
            </p:cNvSpPr>
            <p:nvPr/>
          </p:nvSpPr>
          <p:spPr bwMode="auto">
            <a:xfrm>
              <a:off x="3600" y="2160"/>
              <a:ext cx="0" cy="34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Line 7"/>
            <p:cNvSpPr>
              <a:spLocks noChangeShapeType="1"/>
            </p:cNvSpPr>
            <p:nvPr/>
          </p:nvSpPr>
          <p:spPr bwMode="auto">
            <a:xfrm>
              <a:off x="3600" y="5581"/>
              <a:ext cx="59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6" name="Freeform 8"/>
            <p:cNvSpPr>
              <a:spLocks/>
            </p:cNvSpPr>
            <p:nvPr/>
          </p:nvSpPr>
          <p:spPr bwMode="auto">
            <a:xfrm>
              <a:off x="4530" y="2272"/>
              <a:ext cx="3300" cy="2588"/>
            </a:xfrm>
            <a:custGeom>
              <a:avLst/>
              <a:gdLst>
                <a:gd name="T0" fmla="*/ 0 w 3300"/>
                <a:gd name="T1" fmla="*/ 0 h 2588"/>
                <a:gd name="T2" fmla="*/ 3300 w 3300"/>
                <a:gd name="T3" fmla="*/ 2588 h 2588"/>
                <a:gd name="T4" fmla="*/ 0 60000 65536"/>
                <a:gd name="T5" fmla="*/ 0 60000 65536"/>
                <a:gd name="T6" fmla="*/ 0 w 3300"/>
                <a:gd name="T7" fmla="*/ 0 h 2588"/>
                <a:gd name="T8" fmla="*/ 3300 w 3300"/>
                <a:gd name="T9" fmla="*/ 2588 h 2588"/>
              </a:gdLst>
              <a:ahLst/>
              <a:cxnLst>
                <a:cxn ang="T4">
                  <a:pos x="T0" y="T1"/>
                </a:cxn>
                <a:cxn ang="T5">
                  <a:pos x="T2" y="T3"/>
                </a:cxn>
              </a:cxnLst>
              <a:rect l="T6" t="T7" r="T8" b="T9"/>
              <a:pathLst>
                <a:path w="3300" h="2588">
                  <a:moveTo>
                    <a:pt x="0" y="0"/>
                  </a:moveTo>
                  <a:lnTo>
                    <a:pt x="3300" y="258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57" name="Rectangle 9"/>
            <p:cNvSpPr>
              <a:spLocks noChangeArrowheads="1"/>
            </p:cNvSpPr>
            <p:nvPr/>
          </p:nvSpPr>
          <p:spPr bwMode="auto">
            <a:xfrm>
              <a:off x="7740" y="468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 = Borrowing</a:t>
              </a:r>
              <a:endParaRPr lang="en-US" sz="1600" dirty="0"/>
            </a:p>
          </p:txBody>
        </p:sp>
        <p:sp>
          <p:nvSpPr>
            <p:cNvPr id="27658" name="Rectangle 10"/>
            <p:cNvSpPr>
              <a:spLocks noChangeArrowheads="1"/>
            </p:cNvSpPr>
            <p:nvPr/>
          </p:nvSpPr>
          <p:spPr bwMode="auto">
            <a:xfrm>
              <a:off x="6840" y="5760"/>
              <a:ext cx="3060" cy="32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of Loanable Funds</a:t>
              </a:r>
              <a:endParaRPr lang="en-US" sz="1600" dirty="0"/>
            </a:p>
          </p:txBody>
        </p:sp>
        <p:sp>
          <p:nvSpPr>
            <p:cNvPr id="27659" name="Freeform 11"/>
            <p:cNvSpPr>
              <a:spLocks/>
            </p:cNvSpPr>
            <p:nvPr/>
          </p:nvSpPr>
          <p:spPr bwMode="auto">
            <a:xfrm>
              <a:off x="4680" y="2415"/>
              <a:ext cx="2835" cy="2332"/>
            </a:xfrm>
            <a:custGeom>
              <a:avLst/>
              <a:gdLst>
                <a:gd name="T0" fmla="*/ 0 w 2835"/>
                <a:gd name="T1" fmla="*/ 2332 h 2332"/>
                <a:gd name="T2" fmla="*/ 2835 w 2835"/>
                <a:gd name="T3" fmla="*/ 0 h 2332"/>
                <a:gd name="T4" fmla="*/ 0 60000 65536"/>
                <a:gd name="T5" fmla="*/ 0 60000 65536"/>
                <a:gd name="T6" fmla="*/ 0 w 2835"/>
                <a:gd name="T7" fmla="*/ 0 h 2332"/>
                <a:gd name="T8" fmla="*/ 2835 w 2835"/>
                <a:gd name="T9" fmla="*/ 2332 h 2332"/>
              </a:gdLst>
              <a:ahLst/>
              <a:cxnLst>
                <a:cxn ang="T4">
                  <a:pos x="T0" y="T1"/>
                </a:cxn>
                <a:cxn ang="T5">
                  <a:pos x="T2" y="T3"/>
                </a:cxn>
              </a:cxnLst>
              <a:rect l="T6" t="T7" r="T8" b="T9"/>
              <a:pathLst>
                <a:path w="2835" h="2332">
                  <a:moveTo>
                    <a:pt x="0" y="2332"/>
                  </a:moveTo>
                  <a:lnTo>
                    <a:pt x="2835" y="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0" name="Rectangle 12"/>
            <p:cNvSpPr>
              <a:spLocks noChangeArrowheads="1"/>
            </p:cNvSpPr>
            <p:nvPr/>
          </p:nvSpPr>
          <p:spPr bwMode="auto">
            <a:xfrm>
              <a:off x="7444" y="216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 Lending</a:t>
              </a:r>
              <a:endParaRPr lang="en-US" sz="1600" dirty="0"/>
            </a:p>
          </p:txBody>
        </p:sp>
        <p:sp>
          <p:nvSpPr>
            <p:cNvPr id="27661" name="Freeform 13"/>
            <p:cNvSpPr>
              <a:spLocks/>
            </p:cNvSpPr>
            <p:nvPr/>
          </p:nvSpPr>
          <p:spPr bwMode="auto">
            <a:xfrm>
              <a:off x="3585" y="3528"/>
              <a:ext cx="2625" cy="28"/>
            </a:xfrm>
            <a:custGeom>
              <a:avLst/>
              <a:gdLst>
                <a:gd name="T0" fmla="*/ 0 w 2625"/>
                <a:gd name="T1" fmla="*/ 0 h 28"/>
                <a:gd name="T2" fmla="*/ 2625 w 2625"/>
                <a:gd name="T3" fmla="*/ 28 h 28"/>
                <a:gd name="T4" fmla="*/ 0 60000 65536"/>
                <a:gd name="T5" fmla="*/ 0 60000 65536"/>
                <a:gd name="T6" fmla="*/ 0 w 2625"/>
                <a:gd name="T7" fmla="*/ 0 h 28"/>
                <a:gd name="T8" fmla="*/ 2625 w 2625"/>
                <a:gd name="T9" fmla="*/ 28 h 28"/>
              </a:gdLst>
              <a:ahLst/>
              <a:cxnLst>
                <a:cxn ang="T4">
                  <a:pos x="T0" y="T1"/>
                </a:cxn>
                <a:cxn ang="T5">
                  <a:pos x="T2" y="T3"/>
                </a:cxn>
              </a:cxnLst>
              <a:rect l="T6" t="T7" r="T8" b="T9"/>
              <a:pathLst>
                <a:path w="2625" h="28">
                  <a:moveTo>
                    <a:pt x="0" y="0"/>
                  </a:moveTo>
                  <a:lnTo>
                    <a:pt x="2625" y="28"/>
                  </a:lnTo>
                </a:path>
              </a:pathLst>
            </a:custGeom>
            <a:noFill/>
            <a:ln w="9525">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2" name="Line 14"/>
            <p:cNvSpPr>
              <a:spLocks noChangeShapeType="1"/>
            </p:cNvSpPr>
            <p:nvPr/>
          </p:nvSpPr>
          <p:spPr bwMode="auto">
            <a:xfrm>
              <a:off x="6150" y="3570"/>
              <a:ext cx="1" cy="198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663" name="Rectangle 15"/>
            <p:cNvSpPr>
              <a:spLocks noChangeArrowheads="1"/>
            </p:cNvSpPr>
            <p:nvPr/>
          </p:nvSpPr>
          <p:spPr bwMode="auto">
            <a:xfrm>
              <a:off x="1129" y="2069"/>
              <a:ext cx="2425" cy="1621"/>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err="1"/>
                <a:t>i</a:t>
              </a:r>
              <a:r>
                <a:rPr lang="en-US" sz="1600" b="1" dirty="0"/>
                <a:t> = </a:t>
              </a:r>
              <a:r>
                <a:rPr lang="en-US" sz="1600" b="1" dirty="0" smtClean="0"/>
                <a:t>interest rate </a:t>
              </a:r>
              <a:r>
                <a:rPr lang="en-US" sz="1600" b="1" dirty="0"/>
                <a:t/>
              </a:r>
              <a:br>
                <a:rPr lang="en-US" sz="1600" b="1" dirty="0"/>
              </a:br>
              <a:r>
                <a:rPr lang="en-US" sz="1600" b="1" dirty="0" smtClean="0"/>
                <a:t>  </a:t>
              </a:r>
              <a:r>
                <a:rPr lang="en-US" sz="1600" b="1" dirty="0"/>
                <a:t>= yield </a:t>
              </a:r>
              <a:r>
                <a:rPr lang="en-US" sz="1600" b="1" dirty="0" smtClean="0"/>
                <a:t>to maturity</a:t>
              </a:r>
              <a:endParaRPr lang="en-US" sz="1600" dirty="0"/>
            </a:p>
          </p:txBody>
        </p:sp>
      </p:grpSp>
      <p:sp>
        <p:nvSpPr>
          <p:cNvPr id="18"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783935" y="1376311"/>
            <a:ext cx="4245265" cy="461665"/>
          </a:xfrm>
          <a:prstGeom prst="rect">
            <a:avLst/>
          </a:prstGeom>
        </p:spPr>
        <p:txBody>
          <a:bodyPr wrap="none">
            <a:spAutoFit/>
          </a:bodyPr>
          <a:lstStyle/>
          <a:p>
            <a:pPr lvl="0"/>
            <a:r>
              <a:rPr lang="en-US" sz="2400" dirty="0" smtClean="0">
                <a:solidFill>
                  <a:srgbClr val="BD582C"/>
                </a:solidFill>
                <a:latin typeface="+mn-lt"/>
              </a:rPr>
              <a:t>The Market for Municipal Bonds</a:t>
            </a:r>
            <a:endParaRPr lang="en-US" sz="2400" dirty="0">
              <a:solidFill>
                <a:srgbClr val="BD582C"/>
              </a:solidFill>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6" name="Group 26"/>
          <p:cNvGrpSpPr>
            <a:grpSpLocks noChangeAspect="1"/>
          </p:cNvGrpSpPr>
          <p:nvPr/>
        </p:nvGrpSpPr>
        <p:grpSpPr bwMode="auto">
          <a:xfrm>
            <a:off x="1219200" y="1905000"/>
            <a:ext cx="6629400" cy="4420512"/>
            <a:chOff x="1800" y="720"/>
            <a:chExt cx="8640" cy="5760"/>
          </a:xfrm>
        </p:grpSpPr>
        <p:sp>
          <p:nvSpPr>
            <p:cNvPr id="28677" name="AutoShape 27"/>
            <p:cNvSpPr>
              <a:spLocks noChangeAspect="1" noChangeArrowheads="1"/>
            </p:cNvSpPr>
            <p:nvPr/>
          </p:nvSpPr>
          <p:spPr bwMode="auto">
            <a:xfrm>
              <a:off x="1800" y="720"/>
              <a:ext cx="8640" cy="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8678" name="Line 28"/>
            <p:cNvSpPr>
              <a:spLocks noChangeShapeType="1"/>
            </p:cNvSpPr>
            <p:nvPr/>
          </p:nvSpPr>
          <p:spPr bwMode="auto">
            <a:xfrm>
              <a:off x="3600" y="2160"/>
              <a:ext cx="0" cy="34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9" name="Line 29"/>
            <p:cNvSpPr>
              <a:spLocks noChangeShapeType="1"/>
            </p:cNvSpPr>
            <p:nvPr/>
          </p:nvSpPr>
          <p:spPr bwMode="auto">
            <a:xfrm>
              <a:off x="3600" y="5548"/>
              <a:ext cx="59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Freeform 30"/>
            <p:cNvSpPr>
              <a:spLocks/>
            </p:cNvSpPr>
            <p:nvPr/>
          </p:nvSpPr>
          <p:spPr bwMode="auto">
            <a:xfrm>
              <a:off x="4740" y="2462"/>
              <a:ext cx="3420" cy="2218"/>
            </a:xfrm>
            <a:custGeom>
              <a:avLst/>
              <a:gdLst>
                <a:gd name="T0" fmla="*/ 0 w 3420"/>
                <a:gd name="T1" fmla="*/ 0 h 2218"/>
                <a:gd name="T2" fmla="*/ 3420 w 3420"/>
                <a:gd name="T3" fmla="*/ 2218 h 2218"/>
                <a:gd name="T4" fmla="*/ 0 60000 65536"/>
                <a:gd name="T5" fmla="*/ 0 60000 65536"/>
                <a:gd name="T6" fmla="*/ 0 w 3420"/>
                <a:gd name="T7" fmla="*/ 0 h 2218"/>
                <a:gd name="T8" fmla="*/ 3420 w 3420"/>
                <a:gd name="T9" fmla="*/ 2218 h 2218"/>
              </a:gdLst>
              <a:ahLst/>
              <a:cxnLst>
                <a:cxn ang="T4">
                  <a:pos x="T0" y="T1"/>
                </a:cxn>
                <a:cxn ang="T5">
                  <a:pos x="T2" y="T3"/>
                </a:cxn>
              </a:cxnLst>
              <a:rect l="T6" t="T7" r="T8" b="T9"/>
              <a:pathLst>
                <a:path w="3420" h="2218">
                  <a:moveTo>
                    <a:pt x="0" y="0"/>
                  </a:moveTo>
                  <a:lnTo>
                    <a:pt x="3420" y="2218"/>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681" name="Rectangle 31"/>
            <p:cNvSpPr>
              <a:spLocks noChangeArrowheads="1"/>
            </p:cNvSpPr>
            <p:nvPr/>
          </p:nvSpPr>
          <p:spPr bwMode="auto">
            <a:xfrm>
              <a:off x="8100" y="450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 = Lending</a:t>
              </a:r>
              <a:endParaRPr lang="en-US" sz="1600" dirty="0"/>
            </a:p>
          </p:txBody>
        </p:sp>
        <p:sp>
          <p:nvSpPr>
            <p:cNvPr id="28682" name="Rectangle 32"/>
            <p:cNvSpPr>
              <a:spLocks noChangeArrowheads="1"/>
            </p:cNvSpPr>
            <p:nvPr/>
          </p:nvSpPr>
          <p:spPr bwMode="auto">
            <a:xfrm>
              <a:off x="6840" y="5760"/>
              <a:ext cx="3060"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Number of Bonds</a:t>
              </a:r>
              <a:endParaRPr lang="en-US" sz="1600" dirty="0"/>
            </a:p>
          </p:txBody>
        </p:sp>
        <p:sp>
          <p:nvSpPr>
            <p:cNvPr id="28683" name="Rectangle 33"/>
            <p:cNvSpPr>
              <a:spLocks noChangeArrowheads="1"/>
            </p:cNvSpPr>
            <p:nvPr/>
          </p:nvSpPr>
          <p:spPr bwMode="auto">
            <a:xfrm>
              <a:off x="2118" y="2187"/>
              <a:ext cx="1260" cy="126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a:t>P</a:t>
              </a:r>
              <a:r>
                <a:rPr lang="en-US" sz="1600" b="1" dirty="0"/>
                <a:t> = Price</a:t>
              </a:r>
            </a:p>
            <a:p>
              <a:r>
                <a:rPr lang="en-US" sz="1600" b="1" dirty="0"/>
                <a:t>       of a</a:t>
              </a:r>
            </a:p>
            <a:p>
              <a:r>
                <a:rPr lang="en-US" sz="1600" b="1" dirty="0"/>
                <a:t>       Bond</a:t>
              </a:r>
              <a:endParaRPr lang="en-US" sz="1600" dirty="0"/>
            </a:p>
          </p:txBody>
        </p:sp>
        <p:sp>
          <p:nvSpPr>
            <p:cNvPr id="28684" name="Line 34"/>
            <p:cNvSpPr>
              <a:spLocks noChangeShapeType="1"/>
            </p:cNvSpPr>
            <p:nvPr/>
          </p:nvSpPr>
          <p:spPr bwMode="auto">
            <a:xfrm flipV="1">
              <a:off x="4755" y="2550"/>
              <a:ext cx="3060" cy="21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Rectangle 35"/>
            <p:cNvSpPr>
              <a:spLocks noChangeArrowheads="1"/>
            </p:cNvSpPr>
            <p:nvPr/>
          </p:nvSpPr>
          <p:spPr bwMode="auto">
            <a:xfrm>
              <a:off x="7920" y="2160"/>
              <a:ext cx="2160" cy="72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 Borrowing</a:t>
              </a:r>
              <a:endParaRPr lang="en-US" sz="1600" dirty="0"/>
            </a:p>
          </p:txBody>
        </p:sp>
      </p:grpSp>
      <p:sp>
        <p:nvSpPr>
          <p:cNvPr id="16"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787896" y="1331411"/>
            <a:ext cx="4546629" cy="461665"/>
          </a:xfrm>
          <a:prstGeom prst="rect">
            <a:avLst/>
          </a:prstGeom>
        </p:spPr>
        <p:txBody>
          <a:bodyPr wrap="none">
            <a:spAutoFit/>
          </a:bodyPr>
          <a:lstStyle/>
          <a:p>
            <a:pPr lvl="0"/>
            <a:r>
              <a:rPr lang="en-US" sz="2400" dirty="0" smtClean="0">
                <a:solidFill>
                  <a:srgbClr val="BD582C"/>
                </a:solidFill>
                <a:latin typeface="+mn-lt"/>
              </a:rPr>
              <a:t>The Market for Municipal Bonds, 2</a:t>
            </a:r>
            <a:endParaRPr lang="en-US" sz="2400" dirty="0">
              <a:solidFill>
                <a:srgbClr val="BD582C"/>
              </a:solidFill>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587127" y="1047135"/>
            <a:ext cx="7718673" cy="5002312"/>
          </a:xfrm>
        </p:spPr>
        <p:txBody>
          <a:bodyPr>
            <a:normAutofit/>
          </a:bodyPr>
          <a:lstStyle/>
          <a:p>
            <a:pPr algn="ctr" eaLnBrk="1" hangingPunct="1">
              <a:buFont typeface="Wingdings" pitchFamily="2" charset="2"/>
              <a:buNone/>
            </a:pPr>
            <a:r>
              <a:rPr lang="en-US" sz="2400" dirty="0" smtClean="0">
                <a:solidFill>
                  <a:srgbClr val="BD582C"/>
                </a:solidFill>
              </a:rPr>
              <a:t>Impact of Tight Monetary Policy</a:t>
            </a:r>
          </a:p>
          <a:p>
            <a:pPr algn="ctr" eaLnBrk="1" hangingPunct="1">
              <a:buFont typeface="Wingdings" pitchFamily="2" charset="2"/>
              <a:buNone/>
            </a:pPr>
            <a:r>
              <a:rPr lang="en-US" sz="2000" dirty="0" smtClean="0"/>
              <a:t>(</a:t>
            </a:r>
            <a:r>
              <a:rPr lang="en-US" sz="2000" dirty="0"/>
              <a:t>or loss of confidence in </a:t>
            </a:r>
            <a:r>
              <a:rPr lang="en-US" sz="2000" dirty="0" err="1" smtClean="0"/>
              <a:t>munis</a:t>
            </a:r>
            <a:r>
              <a:rPr lang="en-US" sz="2000" dirty="0" smtClean="0"/>
              <a:t> or </a:t>
            </a:r>
            <a:r>
              <a:rPr lang="en-US" sz="2000" dirty="0"/>
              <a:t>new tax-exempt savings options)</a:t>
            </a:r>
          </a:p>
          <a:p>
            <a:pPr algn="ctr" eaLnBrk="1" hangingPunct="1">
              <a:buFont typeface="Wingdings" pitchFamily="2" charset="2"/>
              <a:buNone/>
            </a:pPr>
            <a:endParaRPr lang="en-US" sz="2000" dirty="0"/>
          </a:p>
        </p:txBody>
      </p:sp>
      <p:grpSp>
        <p:nvGrpSpPr>
          <p:cNvPr id="29700" name="Group 4"/>
          <p:cNvGrpSpPr>
            <a:grpSpLocks noChangeAspect="1"/>
          </p:cNvGrpSpPr>
          <p:nvPr/>
        </p:nvGrpSpPr>
        <p:grpSpPr bwMode="auto">
          <a:xfrm>
            <a:off x="1143000" y="1752600"/>
            <a:ext cx="6553200" cy="4594772"/>
            <a:chOff x="1800" y="1080"/>
            <a:chExt cx="8640" cy="5400"/>
          </a:xfrm>
          <a:solidFill>
            <a:srgbClr val="FBE6CE"/>
          </a:solidFill>
        </p:grpSpPr>
        <p:sp>
          <p:nvSpPr>
            <p:cNvPr id="29701" name="AutoShape 5"/>
            <p:cNvSpPr>
              <a:spLocks noChangeAspect="1" noChangeArrowheads="1"/>
            </p:cNvSpPr>
            <p:nvPr/>
          </p:nvSpPr>
          <p:spPr bwMode="auto">
            <a:xfrm>
              <a:off x="1800" y="1080"/>
              <a:ext cx="8640" cy="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9702" name="Line 6"/>
            <p:cNvSpPr>
              <a:spLocks noChangeShapeType="1"/>
            </p:cNvSpPr>
            <p:nvPr/>
          </p:nvSpPr>
          <p:spPr bwMode="auto">
            <a:xfrm>
              <a:off x="3600" y="2160"/>
              <a:ext cx="0" cy="3421"/>
            </a:xfrm>
            <a:prstGeom prst="line">
              <a:avLst/>
            </a:prstGeom>
            <a:grpFill/>
            <a:ln w="9525">
              <a:solidFill>
                <a:srgbClr val="000000"/>
              </a:solidFill>
              <a:round/>
              <a:headEnd/>
              <a:tailEnd/>
            </a:ln>
            <a:extLst/>
          </p:spPr>
          <p:txBody>
            <a:bodyPr/>
            <a:lstStyle/>
            <a:p>
              <a:endParaRPr lang="en-US"/>
            </a:p>
          </p:txBody>
        </p:sp>
        <p:sp>
          <p:nvSpPr>
            <p:cNvPr id="29703" name="Line 7"/>
            <p:cNvSpPr>
              <a:spLocks noChangeShapeType="1"/>
            </p:cNvSpPr>
            <p:nvPr/>
          </p:nvSpPr>
          <p:spPr bwMode="auto">
            <a:xfrm>
              <a:off x="3600" y="5581"/>
              <a:ext cx="5940" cy="0"/>
            </a:xfrm>
            <a:prstGeom prst="line">
              <a:avLst/>
            </a:prstGeom>
            <a:grpFill/>
            <a:ln w="9525">
              <a:solidFill>
                <a:srgbClr val="000000"/>
              </a:solidFill>
              <a:round/>
              <a:headEnd/>
              <a:tailEnd/>
            </a:ln>
            <a:extLst/>
          </p:spPr>
          <p:txBody>
            <a:bodyPr/>
            <a:lstStyle/>
            <a:p>
              <a:endParaRPr lang="en-US"/>
            </a:p>
          </p:txBody>
        </p:sp>
        <p:sp>
          <p:nvSpPr>
            <p:cNvPr id="29704" name="Freeform 8"/>
            <p:cNvSpPr>
              <a:spLocks/>
            </p:cNvSpPr>
            <p:nvPr/>
          </p:nvSpPr>
          <p:spPr bwMode="auto">
            <a:xfrm>
              <a:off x="4530" y="2812"/>
              <a:ext cx="3300" cy="2588"/>
            </a:xfrm>
            <a:custGeom>
              <a:avLst/>
              <a:gdLst>
                <a:gd name="T0" fmla="*/ 0 w 3300"/>
                <a:gd name="T1" fmla="*/ 0 h 2588"/>
                <a:gd name="T2" fmla="*/ 3300 w 3300"/>
                <a:gd name="T3" fmla="*/ 2588 h 2588"/>
                <a:gd name="T4" fmla="*/ 0 60000 65536"/>
                <a:gd name="T5" fmla="*/ 0 60000 65536"/>
                <a:gd name="T6" fmla="*/ 0 w 3300"/>
                <a:gd name="T7" fmla="*/ 0 h 2588"/>
                <a:gd name="T8" fmla="*/ 3300 w 3300"/>
                <a:gd name="T9" fmla="*/ 2588 h 2588"/>
              </a:gdLst>
              <a:ahLst/>
              <a:cxnLst>
                <a:cxn ang="T4">
                  <a:pos x="T0" y="T1"/>
                </a:cxn>
                <a:cxn ang="T5">
                  <a:pos x="T2" y="T3"/>
                </a:cxn>
              </a:cxnLst>
              <a:rect l="T6" t="T7" r="T8" b="T9"/>
              <a:pathLst>
                <a:path w="3300" h="2588">
                  <a:moveTo>
                    <a:pt x="0" y="0"/>
                  </a:moveTo>
                  <a:lnTo>
                    <a:pt x="3300" y="2588"/>
                  </a:lnTo>
                </a:path>
              </a:pathLst>
            </a:custGeom>
            <a:grpFill/>
            <a:ln w="9525">
              <a:solidFill>
                <a:srgbClr val="000000"/>
              </a:solidFill>
              <a:round/>
              <a:headEnd/>
              <a:tailEnd/>
            </a:ln>
            <a:extLst/>
          </p:spPr>
          <p:txBody>
            <a:bodyPr/>
            <a:lstStyle/>
            <a:p>
              <a:endParaRPr lang="en-US"/>
            </a:p>
          </p:txBody>
        </p:sp>
        <p:sp>
          <p:nvSpPr>
            <p:cNvPr id="29705" name="Rectangle 9"/>
            <p:cNvSpPr>
              <a:spLocks noChangeArrowheads="1"/>
            </p:cNvSpPr>
            <p:nvPr/>
          </p:nvSpPr>
          <p:spPr bwMode="auto">
            <a:xfrm>
              <a:off x="7740" y="5040"/>
              <a:ext cx="216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D = Borrowing</a:t>
              </a:r>
              <a:endParaRPr lang="en-US" sz="1600"/>
            </a:p>
          </p:txBody>
        </p:sp>
        <p:sp>
          <p:nvSpPr>
            <p:cNvPr id="29706" name="Rectangle 10"/>
            <p:cNvSpPr>
              <a:spLocks noChangeArrowheads="1"/>
            </p:cNvSpPr>
            <p:nvPr/>
          </p:nvSpPr>
          <p:spPr bwMode="auto">
            <a:xfrm>
              <a:off x="6840" y="5760"/>
              <a:ext cx="3060" cy="4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$s of Loanable Funds</a:t>
              </a:r>
              <a:endParaRPr lang="en-US" sz="1600" dirty="0"/>
            </a:p>
          </p:txBody>
        </p:sp>
        <p:sp>
          <p:nvSpPr>
            <p:cNvPr id="29707" name="Freeform 11"/>
            <p:cNvSpPr>
              <a:spLocks/>
            </p:cNvSpPr>
            <p:nvPr/>
          </p:nvSpPr>
          <p:spPr bwMode="auto">
            <a:xfrm>
              <a:off x="4680" y="2888"/>
              <a:ext cx="2835" cy="2332"/>
            </a:xfrm>
            <a:custGeom>
              <a:avLst/>
              <a:gdLst>
                <a:gd name="T0" fmla="*/ 0 w 2835"/>
                <a:gd name="T1" fmla="*/ 2332 h 2332"/>
                <a:gd name="T2" fmla="*/ 2835 w 2835"/>
                <a:gd name="T3" fmla="*/ 0 h 2332"/>
                <a:gd name="T4" fmla="*/ 0 60000 65536"/>
                <a:gd name="T5" fmla="*/ 0 60000 65536"/>
                <a:gd name="T6" fmla="*/ 0 w 2835"/>
                <a:gd name="T7" fmla="*/ 0 h 2332"/>
                <a:gd name="T8" fmla="*/ 2835 w 2835"/>
                <a:gd name="T9" fmla="*/ 2332 h 2332"/>
              </a:gdLst>
              <a:ahLst/>
              <a:cxnLst>
                <a:cxn ang="T4">
                  <a:pos x="T0" y="T1"/>
                </a:cxn>
                <a:cxn ang="T5">
                  <a:pos x="T2" y="T3"/>
                </a:cxn>
              </a:cxnLst>
              <a:rect l="T6" t="T7" r="T8" b="T9"/>
              <a:pathLst>
                <a:path w="2835" h="2332">
                  <a:moveTo>
                    <a:pt x="0" y="2332"/>
                  </a:moveTo>
                  <a:lnTo>
                    <a:pt x="2835" y="0"/>
                  </a:lnTo>
                </a:path>
              </a:pathLst>
            </a:custGeom>
            <a:grpFill/>
            <a:ln w="9525">
              <a:solidFill>
                <a:srgbClr val="000000"/>
              </a:solidFill>
              <a:round/>
              <a:headEnd/>
              <a:tailEnd/>
            </a:ln>
            <a:extLst/>
          </p:spPr>
          <p:txBody>
            <a:bodyPr/>
            <a:lstStyle/>
            <a:p>
              <a:endParaRPr lang="en-US"/>
            </a:p>
          </p:txBody>
        </p:sp>
        <p:sp>
          <p:nvSpPr>
            <p:cNvPr id="29708" name="Rectangle 12"/>
            <p:cNvSpPr>
              <a:spLocks noChangeArrowheads="1"/>
            </p:cNvSpPr>
            <p:nvPr/>
          </p:nvSpPr>
          <p:spPr bwMode="auto">
            <a:xfrm>
              <a:off x="7380" y="2700"/>
              <a:ext cx="2160" cy="7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S</a:t>
              </a:r>
              <a:r>
                <a:rPr lang="en-US" sz="1600" b="1" baseline="-25000"/>
                <a:t>1</a:t>
              </a:r>
              <a:r>
                <a:rPr lang="en-US" sz="1600" b="1"/>
                <a:t> = Lending</a:t>
              </a:r>
              <a:endParaRPr lang="en-US" sz="1600"/>
            </a:p>
          </p:txBody>
        </p:sp>
        <p:sp>
          <p:nvSpPr>
            <p:cNvPr id="29709" name="Freeform 13"/>
            <p:cNvSpPr>
              <a:spLocks/>
            </p:cNvSpPr>
            <p:nvPr/>
          </p:nvSpPr>
          <p:spPr bwMode="auto">
            <a:xfrm>
              <a:off x="3585" y="4031"/>
              <a:ext cx="2535" cy="4"/>
            </a:xfrm>
            <a:custGeom>
              <a:avLst/>
              <a:gdLst>
                <a:gd name="T0" fmla="*/ 0 w 2535"/>
                <a:gd name="T1" fmla="*/ 0 h 4"/>
                <a:gd name="T2" fmla="*/ 2535 w 2535"/>
                <a:gd name="T3" fmla="*/ 4 h 4"/>
                <a:gd name="T4" fmla="*/ 0 60000 65536"/>
                <a:gd name="T5" fmla="*/ 0 60000 65536"/>
                <a:gd name="T6" fmla="*/ 0 w 2535"/>
                <a:gd name="T7" fmla="*/ 0 h 4"/>
                <a:gd name="T8" fmla="*/ 2535 w 2535"/>
                <a:gd name="T9" fmla="*/ 4 h 4"/>
              </a:gdLst>
              <a:ahLst/>
              <a:cxnLst>
                <a:cxn ang="T4">
                  <a:pos x="T0" y="T1"/>
                </a:cxn>
                <a:cxn ang="T5">
                  <a:pos x="T2" y="T3"/>
                </a:cxn>
              </a:cxnLst>
              <a:rect l="T6" t="T7" r="T8" b="T9"/>
              <a:pathLst>
                <a:path w="2535" h="4">
                  <a:moveTo>
                    <a:pt x="0" y="0"/>
                  </a:moveTo>
                  <a:lnTo>
                    <a:pt x="2535" y="4"/>
                  </a:lnTo>
                </a:path>
              </a:pathLst>
            </a:custGeom>
            <a:grpFill/>
            <a:ln w="9525">
              <a:solidFill>
                <a:srgbClr val="000000"/>
              </a:solidFill>
              <a:round/>
              <a:headEnd/>
              <a:tailEnd/>
            </a:ln>
            <a:extLst/>
          </p:spPr>
          <p:txBody>
            <a:bodyPr/>
            <a:lstStyle/>
            <a:p>
              <a:endParaRPr lang="en-US"/>
            </a:p>
          </p:txBody>
        </p:sp>
        <p:sp>
          <p:nvSpPr>
            <p:cNvPr id="29710" name="Line 14"/>
            <p:cNvSpPr>
              <a:spLocks noChangeShapeType="1"/>
            </p:cNvSpPr>
            <p:nvPr/>
          </p:nvSpPr>
          <p:spPr bwMode="auto">
            <a:xfrm>
              <a:off x="3600" y="3240"/>
              <a:ext cx="1440" cy="1"/>
            </a:xfrm>
            <a:prstGeom prst="line">
              <a:avLst/>
            </a:prstGeom>
            <a:grpFill/>
            <a:ln w="9525">
              <a:solidFill>
                <a:srgbClr val="000000"/>
              </a:solidFill>
              <a:round/>
              <a:headEnd/>
              <a:tailEnd/>
            </a:ln>
            <a:extLst/>
          </p:spPr>
          <p:txBody>
            <a:bodyPr/>
            <a:lstStyle/>
            <a:p>
              <a:endParaRPr lang="en-US"/>
            </a:p>
          </p:txBody>
        </p:sp>
        <p:sp>
          <p:nvSpPr>
            <p:cNvPr id="29711" name="Line 15"/>
            <p:cNvSpPr>
              <a:spLocks noChangeShapeType="1"/>
            </p:cNvSpPr>
            <p:nvPr/>
          </p:nvSpPr>
          <p:spPr bwMode="auto">
            <a:xfrm flipV="1">
              <a:off x="3780" y="2160"/>
              <a:ext cx="2520" cy="2160"/>
            </a:xfrm>
            <a:prstGeom prst="line">
              <a:avLst/>
            </a:prstGeom>
            <a:grpFill/>
            <a:ln w="9525">
              <a:solidFill>
                <a:srgbClr val="000000"/>
              </a:solidFill>
              <a:round/>
              <a:headEnd/>
              <a:tailEnd/>
            </a:ln>
            <a:extLst/>
          </p:spPr>
          <p:txBody>
            <a:bodyPr/>
            <a:lstStyle/>
            <a:p>
              <a:endParaRPr lang="en-US"/>
            </a:p>
          </p:txBody>
        </p:sp>
        <p:sp>
          <p:nvSpPr>
            <p:cNvPr id="29712" name="Rectangle 16"/>
            <p:cNvSpPr>
              <a:spLocks noChangeArrowheads="1"/>
            </p:cNvSpPr>
            <p:nvPr/>
          </p:nvSpPr>
          <p:spPr bwMode="auto">
            <a:xfrm>
              <a:off x="6420" y="1800"/>
              <a:ext cx="72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a:lstStyle/>
            <a:p>
              <a:r>
                <a:rPr lang="en-US" sz="1600" b="1"/>
                <a:t>S</a:t>
              </a:r>
              <a:r>
                <a:rPr lang="en-US" sz="1600" b="1" baseline="-25000"/>
                <a:t>2</a:t>
              </a:r>
              <a:endParaRPr lang="en-US" sz="1600"/>
            </a:p>
          </p:txBody>
        </p:sp>
        <p:sp>
          <p:nvSpPr>
            <p:cNvPr id="29713" name="Rectangle 17"/>
            <p:cNvSpPr>
              <a:spLocks noChangeArrowheads="1"/>
            </p:cNvSpPr>
            <p:nvPr/>
          </p:nvSpPr>
          <p:spPr bwMode="auto">
            <a:xfrm>
              <a:off x="2700" y="1980"/>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err="1"/>
                <a:t>i</a:t>
              </a:r>
              <a:r>
                <a:rPr lang="en-US" sz="1600" b="1" dirty="0"/>
                <a:t> </a:t>
              </a:r>
              <a:endParaRPr lang="en-US" sz="1600" dirty="0"/>
            </a:p>
          </p:txBody>
        </p:sp>
        <p:sp>
          <p:nvSpPr>
            <p:cNvPr id="29714" name="Rectangle 18"/>
            <p:cNvSpPr>
              <a:spLocks noChangeArrowheads="1"/>
            </p:cNvSpPr>
            <p:nvPr/>
          </p:nvSpPr>
          <p:spPr bwMode="auto">
            <a:xfrm>
              <a:off x="2985" y="3785"/>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a:t>i</a:t>
              </a:r>
              <a:r>
                <a:rPr lang="en-US" sz="1600" baseline="-25000"/>
                <a:t>1</a:t>
              </a:r>
              <a:endParaRPr lang="en-US" sz="1600"/>
            </a:p>
          </p:txBody>
        </p:sp>
        <p:sp>
          <p:nvSpPr>
            <p:cNvPr id="29715" name="Rectangle 19"/>
            <p:cNvSpPr>
              <a:spLocks noChangeArrowheads="1"/>
            </p:cNvSpPr>
            <p:nvPr/>
          </p:nvSpPr>
          <p:spPr bwMode="auto">
            <a:xfrm>
              <a:off x="3015" y="2939"/>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dirty="0"/>
                <a:t>i</a:t>
              </a:r>
              <a:r>
                <a:rPr lang="en-US" sz="1600" baseline="-25000" dirty="0"/>
                <a:t>2</a:t>
              </a:r>
              <a:endParaRPr lang="en-US" sz="1600" dirty="0"/>
            </a:p>
          </p:txBody>
        </p:sp>
        <p:sp>
          <p:nvSpPr>
            <p:cNvPr id="29716" name="Rectangle 20"/>
            <p:cNvSpPr>
              <a:spLocks noChangeArrowheads="1"/>
            </p:cNvSpPr>
            <p:nvPr/>
          </p:nvSpPr>
          <p:spPr bwMode="auto">
            <a:xfrm>
              <a:off x="3420" y="1260"/>
              <a:ext cx="612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smtClean="0">
                  <a:solidFill>
                    <a:schemeClr val="tx1">
                      <a:lumMod val="75000"/>
                      <a:lumOff val="25000"/>
                    </a:schemeClr>
                  </a:solidFill>
                  <a:latin typeface="+mn-lt"/>
                </a:rPr>
                <a:t>The Market For Municipal Bonds</a:t>
              </a:r>
              <a:endParaRPr lang="en-US" sz="2000" dirty="0">
                <a:solidFill>
                  <a:schemeClr val="tx1">
                    <a:lumMod val="75000"/>
                    <a:lumOff val="25000"/>
                  </a:schemeClr>
                </a:solidFill>
                <a:latin typeface="+mn-lt"/>
              </a:endParaRPr>
            </a:p>
          </p:txBody>
        </p:sp>
      </p:grpSp>
      <p:sp>
        <p:nvSpPr>
          <p:cNvPr id="22"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cxnSp>
        <p:nvCxnSpPr>
          <p:cNvPr id="3" name="Straight Arrow Connector 2"/>
          <p:cNvCxnSpPr/>
          <p:nvPr/>
        </p:nvCxnSpPr>
        <p:spPr>
          <a:xfrm flipH="1" flipV="1">
            <a:off x="4191000" y="3226331"/>
            <a:ext cx="609600" cy="5173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914400" y="1143000"/>
            <a:ext cx="7620000" cy="613569"/>
          </a:xfrm>
        </p:spPr>
        <p:txBody>
          <a:bodyPr>
            <a:normAutofit fontScale="25000" lnSpcReduction="20000"/>
          </a:bodyPr>
          <a:lstStyle/>
          <a:p>
            <a:pPr algn="ctr" eaLnBrk="1" hangingPunct="1">
              <a:buFont typeface="Wingdings" pitchFamily="2" charset="2"/>
              <a:buNone/>
            </a:pPr>
            <a:r>
              <a:rPr lang="en-US" sz="9600" dirty="0" smtClean="0">
                <a:solidFill>
                  <a:srgbClr val="BD582C"/>
                </a:solidFill>
              </a:rPr>
              <a:t>Initial Impact of Industrial Development Bonds</a:t>
            </a:r>
          </a:p>
          <a:p>
            <a:pPr algn="ctr" eaLnBrk="1" hangingPunct="1">
              <a:buFont typeface="Wingdings" pitchFamily="2" charset="2"/>
              <a:buNone/>
            </a:pPr>
            <a:r>
              <a:rPr lang="en-US" sz="8000" dirty="0" smtClean="0"/>
              <a:t> </a:t>
            </a:r>
            <a:r>
              <a:rPr lang="en-US" sz="8000" dirty="0"/>
              <a:t>(or Mortgage Revenue Bonds)</a:t>
            </a:r>
          </a:p>
          <a:p>
            <a:pPr algn="ctr" eaLnBrk="1" hangingPunct="1">
              <a:buFont typeface="Wingdings" pitchFamily="2" charset="2"/>
              <a:buNone/>
            </a:pPr>
            <a:r>
              <a:rPr lang="en-US" sz="2700" dirty="0">
                <a:solidFill>
                  <a:schemeClr val="tx2"/>
                </a:solidFill>
              </a:rPr>
              <a:t> </a:t>
            </a:r>
            <a:endParaRPr lang="en-US" dirty="0" smtClean="0"/>
          </a:p>
          <a:p>
            <a:pPr eaLnBrk="1" hangingPunct="1"/>
            <a:endParaRPr lang="en-US" dirty="0" smtClean="0"/>
          </a:p>
        </p:txBody>
      </p:sp>
      <p:grpSp>
        <p:nvGrpSpPr>
          <p:cNvPr id="30724" name="Group 4"/>
          <p:cNvGrpSpPr>
            <a:grpSpLocks noChangeAspect="1"/>
          </p:cNvGrpSpPr>
          <p:nvPr/>
        </p:nvGrpSpPr>
        <p:grpSpPr bwMode="auto">
          <a:xfrm>
            <a:off x="1371600" y="1804776"/>
            <a:ext cx="6400800" cy="4473611"/>
            <a:chOff x="1800" y="1080"/>
            <a:chExt cx="9236" cy="5400"/>
          </a:xfrm>
          <a:solidFill>
            <a:srgbClr val="FBE6CE"/>
          </a:solidFill>
        </p:grpSpPr>
        <p:sp>
          <p:nvSpPr>
            <p:cNvPr id="30725" name="AutoShape 5"/>
            <p:cNvSpPr>
              <a:spLocks noChangeAspect="1" noChangeArrowheads="1"/>
            </p:cNvSpPr>
            <p:nvPr/>
          </p:nvSpPr>
          <p:spPr bwMode="auto">
            <a:xfrm>
              <a:off x="1800" y="1080"/>
              <a:ext cx="8640" cy="5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26" name="Line 6"/>
            <p:cNvSpPr>
              <a:spLocks noChangeShapeType="1"/>
            </p:cNvSpPr>
            <p:nvPr/>
          </p:nvSpPr>
          <p:spPr bwMode="auto">
            <a:xfrm>
              <a:off x="3600" y="2160"/>
              <a:ext cx="0" cy="3421"/>
            </a:xfrm>
            <a:prstGeom prst="line">
              <a:avLst/>
            </a:prstGeom>
            <a:grpFill/>
            <a:ln w="9525">
              <a:solidFill>
                <a:srgbClr val="000000"/>
              </a:solidFill>
              <a:round/>
              <a:headEnd/>
              <a:tailEnd/>
            </a:ln>
            <a:extLst/>
          </p:spPr>
          <p:txBody>
            <a:bodyPr/>
            <a:lstStyle/>
            <a:p>
              <a:endParaRPr lang="en-US"/>
            </a:p>
          </p:txBody>
        </p:sp>
        <p:sp>
          <p:nvSpPr>
            <p:cNvPr id="30727" name="Line 7"/>
            <p:cNvSpPr>
              <a:spLocks noChangeShapeType="1"/>
            </p:cNvSpPr>
            <p:nvPr/>
          </p:nvSpPr>
          <p:spPr bwMode="auto">
            <a:xfrm>
              <a:off x="3600" y="5581"/>
              <a:ext cx="5940" cy="0"/>
            </a:xfrm>
            <a:prstGeom prst="line">
              <a:avLst/>
            </a:prstGeom>
            <a:grpFill/>
            <a:ln w="9525">
              <a:solidFill>
                <a:srgbClr val="000000"/>
              </a:solidFill>
              <a:round/>
              <a:headEnd/>
              <a:tailEnd/>
            </a:ln>
            <a:extLst/>
          </p:spPr>
          <p:txBody>
            <a:bodyPr/>
            <a:lstStyle/>
            <a:p>
              <a:endParaRPr lang="en-US"/>
            </a:p>
          </p:txBody>
        </p:sp>
        <p:sp>
          <p:nvSpPr>
            <p:cNvPr id="30728" name="Freeform 8"/>
            <p:cNvSpPr>
              <a:spLocks/>
            </p:cNvSpPr>
            <p:nvPr/>
          </p:nvSpPr>
          <p:spPr bwMode="auto">
            <a:xfrm>
              <a:off x="4530" y="2272"/>
              <a:ext cx="3300" cy="2588"/>
            </a:xfrm>
            <a:custGeom>
              <a:avLst/>
              <a:gdLst>
                <a:gd name="T0" fmla="*/ 0 w 3300"/>
                <a:gd name="T1" fmla="*/ 0 h 2588"/>
                <a:gd name="T2" fmla="*/ 3300 w 3300"/>
                <a:gd name="T3" fmla="*/ 2588 h 2588"/>
                <a:gd name="T4" fmla="*/ 0 60000 65536"/>
                <a:gd name="T5" fmla="*/ 0 60000 65536"/>
                <a:gd name="T6" fmla="*/ 0 w 3300"/>
                <a:gd name="T7" fmla="*/ 0 h 2588"/>
                <a:gd name="T8" fmla="*/ 3300 w 3300"/>
                <a:gd name="T9" fmla="*/ 2588 h 2588"/>
              </a:gdLst>
              <a:ahLst/>
              <a:cxnLst>
                <a:cxn ang="T4">
                  <a:pos x="T0" y="T1"/>
                </a:cxn>
                <a:cxn ang="T5">
                  <a:pos x="T2" y="T3"/>
                </a:cxn>
              </a:cxnLst>
              <a:rect l="T6" t="T7" r="T8" b="T9"/>
              <a:pathLst>
                <a:path w="3300" h="2588">
                  <a:moveTo>
                    <a:pt x="0" y="0"/>
                  </a:moveTo>
                  <a:lnTo>
                    <a:pt x="3300" y="2588"/>
                  </a:lnTo>
                </a:path>
              </a:pathLst>
            </a:custGeom>
            <a:grpFill/>
            <a:ln w="9525">
              <a:solidFill>
                <a:srgbClr val="000000"/>
              </a:solidFill>
              <a:round/>
              <a:headEnd/>
              <a:tailEnd/>
            </a:ln>
            <a:extLst/>
          </p:spPr>
          <p:txBody>
            <a:bodyPr/>
            <a:lstStyle/>
            <a:p>
              <a:endParaRPr lang="en-US"/>
            </a:p>
          </p:txBody>
        </p:sp>
        <p:sp>
          <p:nvSpPr>
            <p:cNvPr id="30729" name="Rectangle 9"/>
            <p:cNvSpPr>
              <a:spLocks noChangeArrowheads="1"/>
            </p:cNvSpPr>
            <p:nvPr/>
          </p:nvSpPr>
          <p:spPr bwMode="auto">
            <a:xfrm>
              <a:off x="7815" y="4792"/>
              <a:ext cx="2956" cy="65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a:t>
              </a:r>
              <a:r>
                <a:rPr lang="en-US" sz="1600" b="1" baseline="-25000" dirty="0"/>
                <a:t>1</a:t>
              </a:r>
              <a:r>
                <a:rPr lang="en-US" sz="1600" b="1" dirty="0"/>
                <a:t> = Borrowing</a:t>
              </a:r>
              <a:endParaRPr lang="en-US" sz="1600" dirty="0"/>
            </a:p>
          </p:txBody>
        </p:sp>
        <p:sp>
          <p:nvSpPr>
            <p:cNvPr id="30730" name="Rectangle 10"/>
            <p:cNvSpPr>
              <a:spLocks noChangeArrowheads="1"/>
            </p:cNvSpPr>
            <p:nvPr/>
          </p:nvSpPr>
          <p:spPr bwMode="auto">
            <a:xfrm>
              <a:off x="6840" y="5685"/>
              <a:ext cx="4196" cy="61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$s of Loanable Funds</a:t>
              </a:r>
              <a:endParaRPr lang="en-US" sz="1600"/>
            </a:p>
          </p:txBody>
        </p:sp>
        <p:sp>
          <p:nvSpPr>
            <p:cNvPr id="30731" name="Freeform 11"/>
            <p:cNvSpPr>
              <a:spLocks/>
            </p:cNvSpPr>
            <p:nvPr/>
          </p:nvSpPr>
          <p:spPr bwMode="auto">
            <a:xfrm>
              <a:off x="4680" y="2340"/>
              <a:ext cx="2880" cy="2407"/>
            </a:xfrm>
            <a:custGeom>
              <a:avLst/>
              <a:gdLst>
                <a:gd name="T0" fmla="*/ 0 w 2835"/>
                <a:gd name="T1" fmla="*/ 2731 h 2332"/>
                <a:gd name="T2" fmla="*/ 3067 w 2835"/>
                <a:gd name="T3" fmla="*/ 0 h 2332"/>
                <a:gd name="T4" fmla="*/ 0 60000 65536"/>
                <a:gd name="T5" fmla="*/ 0 60000 65536"/>
                <a:gd name="T6" fmla="*/ 0 w 2835"/>
                <a:gd name="T7" fmla="*/ 0 h 2332"/>
                <a:gd name="T8" fmla="*/ 2835 w 2835"/>
                <a:gd name="T9" fmla="*/ 2332 h 2332"/>
              </a:gdLst>
              <a:ahLst/>
              <a:cxnLst>
                <a:cxn ang="T4">
                  <a:pos x="T0" y="T1"/>
                </a:cxn>
                <a:cxn ang="T5">
                  <a:pos x="T2" y="T3"/>
                </a:cxn>
              </a:cxnLst>
              <a:rect l="T6" t="T7" r="T8" b="T9"/>
              <a:pathLst>
                <a:path w="2835" h="2332">
                  <a:moveTo>
                    <a:pt x="0" y="2332"/>
                  </a:moveTo>
                  <a:lnTo>
                    <a:pt x="2835" y="0"/>
                  </a:lnTo>
                </a:path>
              </a:pathLst>
            </a:custGeom>
            <a:grpFill/>
            <a:ln w="9525">
              <a:solidFill>
                <a:srgbClr val="000000"/>
              </a:solidFill>
              <a:round/>
              <a:headEnd/>
              <a:tailEnd/>
            </a:ln>
            <a:extLst/>
          </p:spPr>
          <p:txBody>
            <a:bodyPr/>
            <a:lstStyle/>
            <a:p>
              <a:endParaRPr lang="en-US"/>
            </a:p>
          </p:txBody>
        </p:sp>
        <p:sp>
          <p:nvSpPr>
            <p:cNvPr id="30732" name="Rectangle 12"/>
            <p:cNvSpPr>
              <a:spLocks noChangeArrowheads="1"/>
            </p:cNvSpPr>
            <p:nvPr/>
          </p:nvSpPr>
          <p:spPr bwMode="auto">
            <a:xfrm>
              <a:off x="7560" y="1980"/>
              <a:ext cx="1860" cy="7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t>S = Lending</a:t>
              </a:r>
              <a:endParaRPr lang="en-US" sz="1600"/>
            </a:p>
          </p:txBody>
        </p:sp>
        <p:sp>
          <p:nvSpPr>
            <p:cNvPr id="30733" name="Freeform 13"/>
            <p:cNvSpPr>
              <a:spLocks/>
            </p:cNvSpPr>
            <p:nvPr/>
          </p:nvSpPr>
          <p:spPr bwMode="auto">
            <a:xfrm>
              <a:off x="3585" y="3543"/>
              <a:ext cx="2535" cy="4"/>
            </a:xfrm>
            <a:custGeom>
              <a:avLst/>
              <a:gdLst>
                <a:gd name="T0" fmla="*/ 0 w 2535"/>
                <a:gd name="T1" fmla="*/ 0 h 4"/>
                <a:gd name="T2" fmla="*/ 2535 w 2535"/>
                <a:gd name="T3" fmla="*/ 4 h 4"/>
                <a:gd name="T4" fmla="*/ 0 60000 65536"/>
                <a:gd name="T5" fmla="*/ 0 60000 65536"/>
                <a:gd name="T6" fmla="*/ 0 w 2535"/>
                <a:gd name="T7" fmla="*/ 0 h 4"/>
                <a:gd name="T8" fmla="*/ 2535 w 2535"/>
                <a:gd name="T9" fmla="*/ 4 h 4"/>
              </a:gdLst>
              <a:ahLst/>
              <a:cxnLst>
                <a:cxn ang="T4">
                  <a:pos x="T0" y="T1"/>
                </a:cxn>
                <a:cxn ang="T5">
                  <a:pos x="T2" y="T3"/>
                </a:cxn>
              </a:cxnLst>
              <a:rect l="T6" t="T7" r="T8" b="T9"/>
              <a:pathLst>
                <a:path w="2535" h="4">
                  <a:moveTo>
                    <a:pt x="0" y="0"/>
                  </a:moveTo>
                  <a:lnTo>
                    <a:pt x="2535" y="4"/>
                  </a:lnTo>
                </a:path>
              </a:pathLst>
            </a:custGeom>
            <a:grpFill/>
            <a:ln w="9525">
              <a:solidFill>
                <a:srgbClr val="000000"/>
              </a:solidFill>
              <a:round/>
              <a:headEnd/>
              <a:tailEnd/>
            </a:ln>
            <a:extLst/>
          </p:spPr>
          <p:txBody>
            <a:bodyPr/>
            <a:lstStyle/>
            <a:p>
              <a:endParaRPr lang="en-US"/>
            </a:p>
          </p:txBody>
        </p:sp>
        <p:sp>
          <p:nvSpPr>
            <p:cNvPr id="30734" name="Freeform 14"/>
            <p:cNvSpPr>
              <a:spLocks/>
            </p:cNvSpPr>
            <p:nvPr/>
          </p:nvSpPr>
          <p:spPr bwMode="auto">
            <a:xfrm>
              <a:off x="3600" y="3165"/>
              <a:ext cx="2985" cy="12"/>
            </a:xfrm>
            <a:custGeom>
              <a:avLst/>
              <a:gdLst>
                <a:gd name="T0" fmla="*/ 0 w 2985"/>
                <a:gd name="T1" fmla="*/ 0 h 12"/>
                <a:gd name="T2" fmla="*/ 2985 w 2985"/>
                <a:gd name="T3" fmla="*/ 12 h 12"/>
                <a:gd name="T4" fmla="*/ 0 60000 65536"/>
                <a:gd name="T5" fmla="*/ 0 60000 65536"/>
                <a:gd name="T6" fmla="*/ 0 w 2985"/>
                <a:gd name="T7" fmla="*/ 0 h 12"/>
                <a:gd name="T8" fmla="*/ 2985 w 2985"/>
                <a:gd name="T9" fmla="*/ 12 h 12"/>
              </a:gdLst>
              <a:ahLst/>
              <a:cxnLst>
                <a:cxn ang="T4">
                  <a:pos x="T0" y="T1"/>
                </a:cxn>
                <a:cxn ang="T5">
                  <a:pos x="T2" y="T3"/>
                </a:cxn>
              </a:cxnLst>
              <a:rect l="T6" t="T7" r="T8" b="T9"/>
              <a:pathLst>
                <a:path w="2985" h="12">
                  <a:moveTo>
                    <a:pt x="0" y="0"/>
                  </a:moveTo>
                  <a:lnTo>
                    <a:pt x="2985" y="12"/>
                  </a:lnTo>
                </a:path>
              </a:pathLst>
            </a:custGeom>
            <a:grpFill/>
            <a:ln w="9525">
              <a:solidFill>
                <a:srgbClr val="000000"/>
              </a:solidFill>
              <a:round/>
              <a:headEnd/>
              <a:tailEnd/>
            </a:ln>
            <a:extLst/>
          </p:spPr>
          <p:txBody>
            <a:bodyPr/>
            <a:lstStyle/>
            <a:p>
              <a:endParaRPr lang="en-US"/>
            </a:p>
          </p:txBody>
        </p:sp>
        <p:sp>
          <p:nvSpPr>
            <p:cNvPr id="30735" name="Line 15"/>
            <p:cNvSpPr>
              <a:spLocks noChangeShapeType="1"/>
            </p:cNvSpPr>
            <p:nvPr/>
          </p:nvSpPr>
          <p:spPr bwMode="auto">
            <a:xfrm>
              <a:off x="5040" y="1980"/>
              <a:ext cx="3240" cy="2520"/>
            </a:xfrm>
            <a:prstGeom prst="line">
              <a:avLst/>
            </a:prstGeom>
            <a:grpFill/>
            <a:ln w="9525">
              <a:solidFill>
                <a:srgbClr val="000000"/>
              </a:solidFill>
              <a:round/>
              <a:headEnd/>
              <a:tailEnd/>
            </a:ln>
            <a:extLst/>
          </p:spPr>
          <p:txBody>
            <a:bodyPr/>
            <a:lstStyle/>
            <a:p>
              <a:endParaRPr lang="en-US"/>
            </a:p>
          </p:txBody>
        </p:sp>
        <p:sp>
          <p:nvSpPr>
            <p:cNvPr id="30736" name="Rectangle 16"/>
            <p:cNvSpPr>
              <a:spLocks noChangeArrowheads="1"/>
            </p:cNvSpPr>
            <p:nvPr/>
          </p:nvSpPr>
          <p:spPr bwMode="auto">
            <a:xfrm>
              <a:off x="8460" y="4320"/>
              <a:ext cx="126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dirty="0"/>
                <a:t>D</a:t>
              </a:r>
              <a:r>
                <a:rPr lang="en-US" sz="1600" b="1" baseline="-25000" dirty="0"/>
                <a:t>2</a:t>
              </a:r>
              <a:endParaRPr lang="en-US" sz="1600" baseline="30000" dirty="0"/>
            </a:p>
            <a:p>
              <a:endParaRPr lang="en-US" sz="1600" dirty="0"/>
            </a:p>
          </p:txBody>
        </p:sp>
        <p:sp>
          <p:nvSpPr>
            <p:cNvPr id="30737" name="Rectangle 17"/>
            <p:cNvSpPr>
              <a:spLocks noChangeArrowheads="1"/>
            </p:cNvSpPr>
            <p:nvPr/>
          </p:nvSpPr>
          <p:spPr bwMode="auto">
            <a:xfrm>
              <a:off x="2880" y="2160"/>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b="1" i="1" dirty="0" err="1"/>
                <a:t>i</a:t>
              </a:r>
              <a:r>
                <a:rPr lang="en-US" sz="1600" b="1" dirty="0"/>
                <a:t> </a:t>
              </a:r>
              <a:endParaRPr lang="en-US" sz="1600" dirty="0"/>
            </a:p>
          </p:txBody>
        </p:sp>
        <p:sp>
          <p:nvSpPr>
            <p:cNvPr id="30738" name="Rectangle 18"/>
            <p:cNvSpPr>
              <a:spLocks noChangeArrowheads="1"/>
            </p:cNvSpPr>
            <p:nvPr/>
          </p:nvSpPr>
          <p:spPr bwMode="auto">
            <a:xfrm>
              <a:off x="2959" y="2880"/>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dirty="0"/>
                <a:t>i</a:t>
              </a:r>
              <a:r>
                <a:rPr lang="en-US" sz="1600" baseline="-25000" dirty="0"/>
                <a:t>2</a:t>
              </a:r>
              <a:endParaRPr lang="en-US" sz="1600" dirty="0"/>
            </a:p>
          </p:txBody>
        </p:sp>
        <p:sp>
          <p:nvSpPr>
            <p:cNvPr id="30739" name="Rectangle 19"/>
            <p:cNvSpPr>
              <a:spLocks noChangeArrowheads="1"/>
            </p:cNvSpPr>
            <p:nvPr/>
          </p:nvSpPr>
          <p:spPr bwMode="auto">
            <a:xfrm>
              <a:off x="2959" y="3337"/>
              <a:ext cx="54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rIns="0"/>
            <a:lstStyle/>
            <a:p>
              <a:r>
                <a:rPr lang="en-US" sz="1600" i="1" dirty="0"/>
                <a:t>i</a:t>
              </a:r>
              <a:r>
                <a:rPr lang="en-US" sz="1600" baseline="-25000" dirty="0"/>
                <a:t>1</a:t>
              </a:r>
              <a:endParaRPr lang="en-US" sz="1600" dirty="0"/>
            </a:p>
          </p:txBody>
        </p:sp>
        <p:sp>
          <p:nvSpPr>
            <p:cNvPr id="30740" name="Rectangle 20"/>
            <p:cNvSpPr>
              <a:spLocks noChangeArrowheads="1"/>
            </p:cNvSpPr>
            <p:nvPr/>
          </p:nvSpPr>
          <p:spPr bwMode="auto">
            <a:xfrm>
              <a:off x="3420" y="1260"/>
              <a:ext cx="6120" cy="5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smtClean="0">
                  <a:solidFill>
                    <a:schemeClr val="tx1">
                      <a:lumMod val="75000"/>
                      <a:lumOff val="25000"/>
                    </a:schemeClr>
                  </a:solidFill>
                  <a:latin typeface="+mn-lt"/>
                </a:rPr>
                <a:t>The Market For Municipal Bonds</a:t>
              </a:r>
              <a:endParaRPr lang="en-US" sz="2000" dirty="0">
                <a:solidFill>
                  <a:schemeClr val="tx1">
                    <a:lumMod val="75000"/>
                    <a:lumOff val="25000"/>
                  </a:schemeClr>
                </a:solidFill>
                <a:latin typeface="+mn-lt"/>
              </a:endParaRPr>
            </a:p>
          </p:txBody>
        </p:sp>
      </p:grpSp>
      <p:sp>
        <p:nvSpPr>
          <p:cNvPr id="22"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cxnSp>
        <p:nvCxnSpPr>
          <p:cNvPr id="3" name="Straight Arrow Connector 2"/>
          <p:cNvCxnSpPr/>
          <p:nvPr/>
        </p:nvCxnSpPr>
        <p:spPr>
          <a:xfrm flipV="1">
            <a:off x="4864458" y="3962400"/>
            <a:ext cx="240942" cy="2286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914400" y="1752600"/>
            <a:ext cx="7467600" cy="4953000"/>
          </a:xfrm>
        </p:spPr>
        <p:txBody>
          <a:bodyPr/>
          <a:lstStyle/>
          <a:p>
            <a:pPr marL="227013" indent="-227013" eaLnBrk="1" hangingPunct="1">
              <a:lnSpc>
                <a:spcPct val="120000"/>
              </a:lnSpc>
              <a:spcAft>
                <a:spcPts val="1800"/>
              </a:spcAft>
              <a:buFont typeface="Wingdings" panose="05000000000000000000" pitchFamily="2" charset="2"/>
              <a:buChar char="§"/>
            </a:pPr>
            <a:r>
              <a:rPr lang="en-US" sz="2000" dirty="0" smtClean="0"/>
              <a:t>Municipal </a:t>
            </a:r>
            <a:r>
              <a:rPr lang="en-US" sz="2000" dirty="0"/>
              <a:t>bonds are not a financing tool, they are a burden-spreading tool.</a:t>
            </a:r>
          </a:p>
          <a:p>
            <a:pPr marL="227013" indent="-227013" eaLnBrk="1" hangingPunct="1">
              <a:lnSpc>
                <a:spcPct val="120000"/>
              </a:lnSpc>
              <a:spcAft>
                <a:spcPts val="1800"/>
              </a:spcAft>
              <a:buFont typeface="Wingdings" panose="05000000000000000000" pitchFamily="2" charset="2"/>
              <a:buChar char="§"/>
            </a:pPr>
            <a:r>
              <a:rPr lang="en-US" sz="2000" dirty="0" smtClean="0"/>
              <a:t>A </a:t>
            </a:r>
            <a:r>
              <a:rPr lang="en-US" sz="2000" dirty="0"/>
              <a:t>government cannot finance capital spending with bonds; instead, it must finance this spending with taxes or fees and then spread the impact out over time with bonds.</a:t>
            </a:r>
          </a:p>
          <a:p>
            <a:pPr marL="227013" indent="-227013" eaLnBrk="1" hangingPunct="1">
              <a:lnSpc>
                <a:spcPct val="120000"/>
              </a:lnSpc>
              <a:buFont typeface="Wingdings" panose="05000000000000000000" pitchFamily="2" charset="2"/>
              <a:buChar char="§"/>
            </a:pPr>
            <a:r>
              <a:rPr lang="en-US" sz="2000" dirty="0" smtClean="0"/>
              <a:t>Decisions </a:t>
            </a:r>
            <a:r>
              <a:rPr lang="en-US" sz="2000" dirty="0"/>
              <a:t>about bonds therefore are connected to decisions about the best way to finance a project, that is, about the most appropriate taxes and fees (based on equity and efficiency).</a:t>
            </a:r>
          </a:p>
          <a:p>
            <a:pPr marL="227013" indent="-227013" eaLnBrk="1" hangingPunct="1">
              <a:lnSpc>
                <a:spcPct val="9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352788"/>
            <a:ext cx="320844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Bonds and Taxes or Fees</a:t>
            </a:r>
            <a:endParaRPr lang="en-US" sz="2400" dirty="0">
              <a:solidFill>
                <a:srgbClr val="BD582C"/>
              </a:solidFill>
              <a:latin typeface="+mn-lt"/>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914400" y="1752600"/>
            <a:ext cx="7620000" cy="4419600"/>
          </a:xfrm>
        </p:spPr>
        <p:txBody>
          <a:bodyPr/>
          <a:lstStyle/>
          <a:p>
            <a:pPr eaLnBrk="1" hangingPunct="1">
              <a:lnSpc>
                <a:spcPct val="90000"/>
              </a:lnSpc>
            </a:pPr>
            <a:endParaRPr lang="en-US" dirty="0" smtClean="0"/>
          </a:p>
          <a:p>
            <a:pPr marL="227013" indent="-227013" eaLnBrk="1" hangingPunct="1">
              <a:lnSpc>
                <a:spcPct val="120000"/>
              </a:lnSpc>
              <a:buFont typeface="Wingdings" panose="05000000000000000000" pitchFamily="2" charset="2"/>
              <a:buChar char="§"/>
            </a:pPr>
            <a:r>
              <a:rPr lang="en-US" sz="2000" dirty="0" smtClean="0"/>
              <a:t>Saying that bonds are a burden-spreading tool does not imply that they have no real impacts.</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In fact, there is a cost to spreading out the impact of a project over time, namely, interest costs, broadly defined.</a:t>
            </a:r>
          </a:p>
          <a:p>
            <a:pPr marL="227013" indent="-227013" eaLnBrk="1" hangingPunct="1">
              <a:lnSpc>
                <a:spcPct val="120000"/>
              </a:lnSpc>
              <a:buFont typeface="Wingdings" panose="05000000000000000000" pitchFamily="2" charset="2"/>
              <a:buChar char="§"/>
            </a:pPr>
            <a:endParaRPr lang="en-US" sz="2000" dirty="0" smtClean="0"/>
          </a:p>
          <a:p>
            <a:pPr marL="227013" indent="-227013" eaLnBrk="1" hangingPunct="1">
              <a:lnSpc>
                <a:spcPct val="120000"/>
              </a:lnSpc>
              <a:buFont typeface="Wingdings" panose="05000000000000000000" pitchFamily="2" charset="2"/>
              <a:buChar char="§"/>
            </a:pPr>
            <a:r>
              <a:rPr lang="en-US" sz="2000" dirty="0" smtClean="0"/>
              <a:t>Poor bond-issuing policies can boost interest costs above the minimum required level.</a:t>
            </a:r>
          </a:p>
          <a:p>
            <a:pPr eaLnBrk="1" hangingPunct="1">
              <a:lnSpc>
                <a:spcPct val="90000"/>
              </a:lnSpc>
            </a:pPr>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404068"/>
            <a:ext cx="335322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The Real Impact of Bonds</a:t>
            </a:r>
            <a:endParaRPr lang="en-US" sz="2400" dirty="0">
              <a:solidFill>
                <a:srgbClr val="BD582C"/>
              </a:solidFill>
              <a:latin typeface="+mn-lt"/>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914400" y="1828800"/>
            <a:ext cx="7620000" cy="4419600"/>
          </a:xfrm>
        </p:spPr>
        <p:txBody>
          <a:bodyPr>
            <a:normAutofit fontScale="92500" lnSpcReduction="10000"/>
          </a:bodyPr>
          <a:lstStyle/>
          <a:p>
            <a:pPr marL="227013" indent="-227013" eaLnBrk="1" hangingPunct="1">
              <a:lnSpc>
                <a:spcPct val="120000"/>
              </a:lnSpc>
              <a:buFont typeface="Wingdings" panose="05000000000000000000" pitchFamily="2" charset="2"/>
              <a:buChar char="§"/>
            </a:pPr>
            <a:r>
              <a:rPr lang="en-US" sz="2000" dirty="0" smtClean="0"/>
              <a:t>In 2015, state and local governments issued $338.4 billion of tax-exempt municipal debt (and $28.7b of taxable debt).</a:t>
            </a:r>
          </a:p>
          <a:p>
            <a:pPr marL="227013" indent="-227013" eaLnBrk="1" hangingPunct="1">
              <a:lnSpc>
                <a:spcPct val="70000"/>
              </a:lnSpc>
              <a:spcBef>
                <a:spcPts val="0"/>
              </a:spcBef>
              <a:buFont typeface="Wingdings" panose="05000000000000000000" pitchFamily="2" charset="2"/>
              <a:buChar char="§"/>
            </a:pPr>
            <a:endParaRPr lang="en-US" sz="2000" dirty="0" smtClean="0"/>
          </a:p>
          <a:p>
            <a:pPr marL="227013" indent="-227013" eaLnBrk="1" hangingPunct="1">
              <a:lnSpc>
                <a:spcPct val="70000"/>
              </a:lnSpc>
              <a:spcBef>
                <a:spcPts val="0"/>
              </a:spcBef>
              <a:buFont typeface="Wingdings" panose="05000000000000000000" pitchFamily="2" charset="2"/>
              <a:buChar char="§"/>
            </a:pPr>
            <a:endParaRPr lang="en-US" sz="2000" dirty="0"/>
          </a:p>
          <a:p>
            <a:pPr marL="460375" indent="-233363" eaLnBrk="1" hangingPunct="1">
              <a:lnSpc>
                <a:spcPct val="70000"/>
              </a:lnSpc>
              <a:spcBef>
                <a:spcPts val="0"/>
              </a:spcBef>
              <a:buFont typeface="Courier New" panose="02070309020205020404" pitchFamily="49" charset="0"/>
              <a:buChar char="o"/>
            </a:pPr>
            <a:r>
              <a:rPr lang="en-US" sz="2000" dirty="0" smtClean="0"/>
              <a:t>We will cover the issue of “taxability” in the next class.</a:t>
            </a:r>
          </a:p>
          <a:p>
            <a:pPr marL="227013" indent="-227013" eaLnBrk="1" hangingPunct="1">
              <a:lnSpc>
                <a:spcPct val="120000"/>
              </a:lnSpc>
              <a:buFont typeface="Wingdings" panose="05000000000000000000" pitchFamily="2" charset="2"/>
              <a:buChar char="§"/>
            </a:pPr>
            <a:endParaRPr lang="en-US" sz="2000" dirty="0"/>
          </a:p>
          <a:p>
            <a:pPr marL="227013" indent="-227013">
              <a:lnSpc>
                <a:spcPct val="120000"/>
              </a:lnSpc>
              <a:buFont typeface="Wingdings" panose="05000000000000000000" pitchFamily="2" charset="2"/>
              <a:buChar char="§"/>
            </a:pPr>
            <a:r>
              <a:rPr lang="en-US" sz="2000" dirty="0" smtClean="0"/>
              <a:t>This debt was used to spread out the burden of paying for, among other things, general purpose projects ($91.2b), </a:t>
            </a:r>
            <a:r>
              <a:rPr lang="en-US" sz="2000" dirty="0"/>
              <a:t>K-12 schools ($82.5b), </a:t>
            </a:r>
            <a:r>
              <a:rPr lang="en-US" sz="2000" dirty="0" smtClean="0"/>
              <a:t>higher education ($36.6b), hospitals ($21.1b), highways and streets ($18.1b), public power ($16.4b), and mass transit (12.7).</a:t>
            </a:r>
          </a:p>
          <a:p>
            <a:pPr marL="227013" indent="-227013" eaLnBrk="1" hangingPunct="1">
              <a:lnSpc>
                <a:spcPct val="120000"/>
              </a:lnSpc>
              <a:buFont typeface="Wingdings" panose="05000000000000000000" pitchFamily="2" charset="2"/>
              <a:buChar char="§"/>
            </a:pPr>
            <a:endParaRPr lang="en-US" sz="2000" dirty="0"/>
          </a:p>
          <a:p>
            <a:pPr marL="227013" indent="-227013">
              <a:lnSpc>
                <a:spcPct val="120000"/>
              </a:lnSpc>
              <a:buFont typeface="Wingdings" panose="05000000000000000000" pitchFamily="2" charset="2"/>
              <a:buChar char="§"/>
            </a:pPr>
            <a:r>
              <a:rPr lang="en-US" sz="2000" dirty="0" smtClean="0"/>
              <a:t>For </a:t>
            </a:r>
            <a:r>
              <a:rPr lang="en-US" sz="2000" dirty="0"/>
              <a:t>more information, see </a:t>
            </a:r>
            <a:r>
              <a:rPr lang="en-US" sz="2000" dirty="0">
                <a:hlinkClick r:id="rId2"/>
              </a:rPr>
              <a:t>http://</a:t>
            </a:r>
            <a:r>
              <a:rPr lang="en-US" sz="2000" dirty="0" smtClean="0">
                <a:hlinkClick r:id="rId2"/>
              </a:rPr>
              <a:t>www.sifma.org/research/item.aspx?id=8589958953</a:t>
            </a:r>
            <a:r>
              <a:rPr lang="en-US" sz="2000" dirty="0" smtClean="0"/>
              <a:t> </a:t>
            </a:r>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404068"/>
            <a:ext cx="460215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Overview of the Muni Bond Market</a:t>
            </a:r>
            <a:endParaRPr lang="en-US" sz="2400" dirty="0">
              <a:solidFill>
                <a:srgbClr val="BD582C"/>
              </a:solidFill>
              <a:latin typeface="+mn-lt"/>
              <a:cs typeface="+mn-cs"/>
            </a:endParaRPr>
          </a:p>
        </p:txBody>
      </p:sp>
    </p:spTree>
    <p:extLst>
      <p:ext uri="{BB962C8B-B14F-4D97-AF65-F5344CB8AC3E}">
        <p14:creationId xmlns:p14="http://schemas.microsoft.com/office/powerpoint/2010/main" val="1528070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018903" y="1752600"/>
            <a:ext cx="7515497" cy="4591050"/>
          </a:xfrm>
        </p:spPr>
        <p:txBody>
          <a:bodyPr>
            <a:normAutofit/>
          </a:bodyPr>
          <a:lstStyle/>
          <a:p>
            <a:pPr marL="227013" indent="-227013" eaLnBrk="1" hangingPunct="1">
              <a:lnSpc>
                <a:spcPct val="120000"/>
              </a:lnSpc>
              <a:buFont typeface="Wingdings" panose="05000000000000000000" pitchFamily="2" charset="2"/>
              <a:buChar char="§"/>
            </a:pPr>
            <a:r>
              <a:rPr lang="en-US" sz="2000" dirty="0" smtClean="0"/>
              <a:t>A </a:t>
            </a:r>
            <a:r>
              <a:rPr lang="en-US" sz="2000" dirty="0"/>
              <a:t>bond is a certificate of indebtedness.</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The issuer agrees to pay interest to the purchaser in return for the use of the purchaser’s money over a given period of time.</a:t>
            </a:r>
          </a:p>
          <a:p>
            <a:pPr marL="227013"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A bond contrasts with a stock, in which a firm exchanges part ownership in a company for the use of an investor’s money.  Stocks are not relevant for government.</a:t>
            </a:r>
          </a:p>
          <a:p>
            <a:pPr eaLnBrk="1" hangingPunct="1">
              <a:lnSpc>
                <a:spcPct val="90000"/>
              </a:lnSpc>
            </a:pP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404068"/>
            <a:ext cx="3520836" cy="424732"/>
          </a:xfrm>
          <a:prstGeom prst="rect">
            <a:avLst/>
          </a:prstGeom>
        </p:spPr>
        <p:txBody>
          <a:bodyPr wrap="none">
            <a:spAutoFit/>
          </a:bodyPr>
          <a:lstStyle/>
          <a:p>
            <a:pPr eaLnBrk="1" hangingPunct="1">
              <a:lnSpc>
                <a:spcPct val="90000"/>
              </a:lnSpc>
              <a:buFont typeface="Wingdings" pitchFamily="2" charset="2"/>
              <a:buNone/>
            </a:pPr>
            <a:r>
              <a:rPr lang="en-US" sz="2400" dirty="0" smtClean="0">
                <a:solidFill>
                  <a:srgbClr val="BD582C"/>
                </a:solidFill>
                <a:latin typeface="+mn-lt"/>
              </a:rPr>
              <a:t>What </a:t>
            </a:r>
            <a:r>
              <a:rPr lang="en-US" sz="2400" dirty="0">
                <a:solidFill>
                  <a:srgbClr val="BD582C"/>
                </a:solidFill>
                <a:latin typeface="+mn-lt"/>
              </a:rPr>
              <a:t>i</a:t>
            </a:r>
            <a:r>
              <a:rPr lang="en-US" sz="2400" dirty="0" smtClean="0">
                <a:solidFill>
                  <a:srgbClr val="BD582C"/>
                </a:solidFill>
                <a:latin typeface="+mn-lt"/>
              </a:rPr>
              <a:t>s a Municipal Bond?</a:t>
            </a:r>
            <a:endParaRPr lang="en-US" sz="2400" dirty="0">
              <a:solidFill>
                <a:srgbClr val="BD582C"/>
              </a:solidFill>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4400" y="1828800"/>
            <a:ext cx="7696200" cy="4572000"/>
          </a:xfrm>
        </p:spPr>
        <p:txBody>
          <a:bodyPr>
            <a:normAutofit fontScale="92500"/>
          </a:bodyPr>
          <a:lstStyle/>
          <a:p>
            <a:pPr marL="227013" indent="-227013" eaLnBrk="1" hangingPunct="1">
              <a:lnSpc>
                <a:spcPct val="80000"/>
              </a:lnSpc>
              <a:buFont typeface="Wingdings" panose="05000000000000000000" pitchFamily="2" charset="2"/>
              <a:buChar char="§"/>
            </a:pPr>
            <a:r>
              <a:rPr lang="en-US" sz="2000" dirty="0" smtClean="0"/>
              <a:t>Three </a:t>
            </a:r>
            <a:r>
              <a:rPr lang="en-US" sz="2000" dirty="0"/>
              <a:t>things </a:t>
            </a:r>
            <a:r>
              <a:rPr lang="en-US" sz="2000" dirty="0" smtClean="0"/>
              <a:t>are always stamped </a:t>
            </a:r>
            <a:r>
              <a:rPr lang="en-US" sz="2000" dirty="0"/>
              <a:t>on a bond</a:t>
            </a:r>
            <a:r>
              <a:rPr lang="en-US" sz="2000" dirty="0" smtClean="0"/>
              <a:t>:</a:t>
            </a:r>
            <a:br>
              <a:rPr lang="en-US" sz="2000" dirty="0" smtClean="0"/>
            </a:br>
            <a:endParaRPr lang="en-US" sz="2000" dirty="0"/>
          </a:p>
          <a:p>
            <a:pPr marL="460375" indent="-233363" eaLnBrk="1" hangingPunct="1">
              <a:lnSpc>
                <a:spcPct val="150000"/>
              </a:lnSpc>
              <a:spcBef>
                <a:spcPts val="0"/>
              </a:spcBef>
              <a:spcAft>
                <a:spcPts val="0"/>
              </a:spcAft>
              <a:buClr>
                <a:srgbClr val="BD582C"/>
              </a:buClr>
              <a:buFont typeface="+mj-lt"/>
              <a:buAutoNum type="arabicPeriod"/>
            </a:pPr>
            <a:r>
              <a:rPr lang="en-US" sz="2000" b="1" dirty="0" smtClean="0"/>
              <a:t>Face </a:t>
            </a:r>
            <a:r>
              <a:rPr lang="en-US" sz="2000" b="1" dirty="0"/>
              <a:t>Value </a:t>
            </a:r>
            <a:r>
              <a:rPr lang="en-US" sz="2000" dirty="0"/>
              <a:t>= </a:t>
            </a:r>
            <a:r>
              <a:rPr lang="en-US" sz="2000" i="1" dirty="0">
                <a:latin typeface="Times New Roman" panose="02020603050405020304" pitchFamily="18" charset="0"/>
                <a:cs typeface="Times New Roman" panose="02020603050405020304" pitchFamily="18" charset="0"/>
              </a:rPr>
              <a:t>F</a:t>
            </a:r>
            <a:r>
              <a:rPr lang="en-US" sz="2000" i="1" dirty="0">
                <a:cs typeface="Times New Roman" pitchFamily="18" charset="0"/>
              </a:rPr>
              <a:t> </a:t>
            </a:r>
            <a:r>
              <a:rPr lang="en-US" sz="2000" i="1" dirty="0"/>
              <a:t> </a:t>
            </a:r>
            <a:r>
              <a:rPr lang="en-US" sz="2000" dirty="0"/>
              <a:t>(= par value or redemption value or value at maturity</a:t>
            </a:r>
            <a:r>
              <a:rPr lang="en-US" sz="2000" dirty="0" smtClean="0"/>
              <a:t>).</a:t>
            </a:r>
            <a:br>
              <a:rPr lang="en-US" sz="2000" dirty="0" smtClean="0"/>
            </a:br>
            <a:endParaRPr lang="en-US" sz="2000" dirty="0" smtClean="0"/>
          </a:p>
          <a:p>
            <a:pPr marL="460375" indent="-233363" eaLnBrk="1" hangingPunct="1">
              <a:lnSpc>
                <a:spcPct val="150000"/>
              </a:lnSpc>
              <a:spcBef>
                <a:spcPts val="0"/>
              </a:spcBef>
              <a:spcAft>
                <a:spcPts val="0"/>
              </a:spcAft>
              <a:buClr>
                <a:srgbClr val="BD582C"/>
              </a:buClr>
              <a:buFont typeface="+mj-lt"/>
              <a:buAutoNum type="arabicPeriod"/>
            </a:pPr>
            <a:r>
              <a:rPr lang="en-US" sz="2000" b="1" dirty="0" smtClean="0"/>
              <a:t>Coupon </a:t>
            </a:r>
            <a:r>
              <a:rPr lang="en-US" sz="2000" b="1" dirty="0"/>
              <a:t>Rate </a:t>
            </a:r>
            <a:r>
              <a:rPr lang="en-US" sz="2000" dirty="0"/>
              <a:t>= </a:t>
            </a:r>
            <a:r>
              <a:rPr lang="en-US" sz="2000" i="1" dirty="0">
                <a:latin typeface="Times New Roman" panose="02020603050405020304" pitchFamily="18" charset="0"/>
                <a:cs typeface="Times New Roman" panose="02020603050405020304" pitchFamily="18" charset="0"/>
              </a:rPr>
              <a:t>c</a:t>
            </a:r>
            <a:r>
              <a:rPr lang="en-US" sz="2000" dirty="0"/>
              <a:t>, which indicates the interest to be paid as a percentage of </a:t>
            </a:r>
            <a:r>
              <a:rPr lang="en-US" sz="2000" i="1" dirty="0">
                <a:cs typeface="Times New Roman" pitchFamily="18" charset="0"/>
              </a:rPr>
              <a:t>F</a:t>
            </a:r>
            <a:r>
              <a:rPr lang="en-US" sz="2000" dirty="0"/>
              <a:t> and which can be either fixed or floating (i.e. tied to some other rate</a:t>
            </a:r>
            <a:r>
              <a:rPr lang="en-US" sz="2000" dirty="0" smtClean="0"/>
              <a:t>).</a:t>
            </a:r>
            <a:br>
              <a:rPr lang="en-US" sz="2000" dirty="0" smtClean="0"/>
            </a:br>
            <a:endParaRPr lang="en-US" sz="2000" dirty="0" smtClean="0"/>
          </a:p>
          <a:p>
            <a:pPr marL="460375" indent="-233363" eaLnBrk="1" hangingPunct="1">
              <a:lnSpc>
                <a:spcPct val="150000"/>
              </a:lnSpc>
              <a:spcBef>
                <a:spcPts val="0"/>
              </a:spcBef>
              <a:spcAft>
                <a:spcPts val="0"/>
              </a:spcAft>
              <a:buClr>
                <a:srgbClr val="BD582C"/>
              </a:buClr>
              <a:buFont typeface="+mj-lt"/>
              <a:buAutoNum type="arabicPeriod"/>
            </a:pPr>
            <a:r>
              <a:rPr lang="en-US" sz="2000" b="1" dirty="0" smtClean="0"/>
              <a:t>Years </a:t>
            </a:r>
            <a:r>
              <a:rPr lang="en-US" sz="2000" b="1" dirty="0"/>
              <a:t>to Maturity </a:t>
            </a:r>
            <a:r>
              <a:rPr lang="en-US" sz="2000" dirty="0"/>
              <a:t>= </a:t>
            </a:r>
            <a:r>
              <a:rPr lang="en-US" sz="2000" i="1" dirty="0">
                <a:latin typeface="Times New Roman" panose="02020603050405020304" pitchFamily="18" charset="0"/>
                <a:cs typeface="Times New Roman" panose="02020603050405020304" pitchFamily="18" charset="0"/>
              </a:rPr>
              <a:t>N</a:t>
            </a:r>
            <a:r>
              <a:rPr lang="en-US" sz="2000" dirty="0"/>
              <a:t>, which is the number of years until the bond can be redeemed and is also the number of years during which the investor is entitled to collect interest. </a:t>
            </a:r>
          </a:p>
          <a:p>
            <a:pPr eaLnBrk="1" hangingPunct="1">
              <a:lnSpc>
                <a:spcPct val="8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200" y="1433627"/>
            <a:ext cx="3432093" cy="395173"/>
          </a:xfrm>
          <a:prstGeom prst="rect">
            <a:avLst/>
          </a:prstGeom>
        </p:spPr>
        <p:txBody>
          <a:bodyPr wrap="none">
            <a:spAutoFit/>
          </a:bodyPr>
          <a:lstStyle/>
          <a:p>
            <a:pPr marL="51435" lvl="0" indent="-51435" defTabSz="514350" fontAlgn="auto">
              <a:lnSpc>
                <a:spcPct val="80000"/>
              </a:lnSpc>
              <a:spcBef>
                <a:spcPts val="675"/>
              </a:spcBef>
              <a:spcAft>
                <a:spcPts val="113"/>
              </a:spcAft>
              <a:buClr>
                <a:srgbClr val="E48312"/>
              </a:buClr>
              <a:buSzPct val="100000"/>
            </a:pPr>
            <a:r>
              <a:rPr lang="en-US" sz="2400" dirty="0" smtClean="0">
                <a:solidFill>
                  <a:srgbClr val="BD582C"/>
                </a:solidFill>
                <a:latin typeface="+mn-lt"/>
                <a:cs typeface="+mn-cs"/>
              </a:rPr>
              <a:t>Basic Bond Characteristics</a:t>
            </a:r>
            <a:endParaRPr lang="en-US" sz="2400" dirty="0">
              <a:solidFill>
                <a:srgbClr val="BD582C"/>
              </a:solidFill>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752601"/>
            <a:ext cx="7628709" cy="4572000"/>
          </a:xfrm>
        </p:spPr>
        <p:txBody>
          <a:bodyPr>
            <a:normAutofit/>
          </a:bodyPr>
          <a:lstStyle/>
          <a:p>
            <a:pPr marL="227013" indent="-227013" eaLnBrk="1" hangingPunct="1">
              <a:lnSpc>
                <a:spcPct val="120000"/>
              </a:lnSpc>
              <a:buFont typeface="Wingdings" panose="05000000000000000000" pitchFamily="2" charset="2"/>
              <a:buChar char="§"/>
            </a:pPr>
            <a:r>
              <a:rPr lang="en-US" sz="2000" dirty="0" smtClean="0"/>
              <a:t>Bonds </a:t>
            </a:r>
            <a:r>
              <a:rPr lang="en-US" sz="2000" dirty="0"/>
              <a:t>are usually issued in serial form, which means that some bonds have </a:t>
            </a:r>
            <a:r>
              <a:rPr lang="en-US" sz="2000" i="1" dirty="0">
                <a:latin typeface="Times New Roman" panose="02020603050405020304" pitchFamily="18" charset="0"/>
                <a:cs typeface="Times New Roman" panose="02020603050405020304" pitchFamily="18" charset="0"/>
              </a:rPr>
              <a:t>N</a:t>
            </a:r>
            <a:r>
              <a:rPr lang="en-US" sz="2000" dirty="0"/>
              <a:t>=1, some have </a:t>
            </a:r>
            <a:r>
              <a:rPr lang="en-US" sz="2000" i="1" dirty="0">
                <a:latin typeface="Times New Roman" panose="02020603050405020304" pitchFamily="18" charset="0"/>
                <a:cs typeface="Times New Roman" panose="02020603050405020304" pitchFamily="18" charset="0"/>
              </a:rPr>
              <a:t>N</a:t>
            </a:r>
            <a:r>
              <a:rPr lang="en-US" sz="2000" dirty="0"/>
              <a:t>=2, some have </a:t>
            </a:r>
            <a:r>
              <a:rPr lang="en-US" sz="2000" i="1" dirty="0">
                <a:latin typeface="Times New Roman" panose="02020603050405020304" pitchFamily="18" charset="0"/>
                <a:cs typeface="Times New Roman" panose="02020603050405020304" pitchFamily="18" charset="0"/>
              </a:rPr>
              <a:t>N</a:t>
            </a:r>
            <a:r>
              <a:rPr lang="en-US" sz="2000" dirty="0"/>
              <a:t>=3, all the way up to the highest selected maturity, </a:t>
            </a: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a:t>
            </a:r>
          </a:p>
          <a:p>
            <a:pPr marL="491490" lvl="3" indent="-285750">
              <a:lnSpc>
                <a:spcPct val="120000"/>
              </a:lnSpc>
              <a:buFont typeface="Courier New" panose="02070309020205020404" pitchFamily="49" charset="0"/>
              <a:buChar char="o"/>
            </a:pPr>
            <a:r>
              <a:rPr lang="en-US" sz="2000" dirty="0"/>
              <a:t>This approach helps spread out the cost because it implies that only 1/</a:t>
            </a:r>
            <a:r>
              <a:rPr lang="en-US" sz="2000" i="1"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en-US" sz="2000" dirty="0"/>
              <a:t>of the bonds have to be paid back each year.</a:t>
            </a:r>
          </a:p>
          <a:p>
            <a:pPr marL="227013" lvl="1" indent="-227013" eaLnBrk="1" hangingPunct="1">
              <a:lnSpc>
                <a:spcPct val="120000"/>
              </a:lnSpc>
              <a:buFont typeface="Wingdings" panose="05000000000000000000" pitchFamily="2" charset="2"/>
              <a:buChar char="§"/>
            </a:pPr>
            <a:endParaRPr lang="en-US" sz="2000" dirty="0"/>
          </a:p>
          <a:p>
            <a:pPr marL="227013" indent="-227013" eaLnBrk="1" hangingPunct="1">
              <a:lnSpc>
                <a:spcPct val="120000"/>
              </a:lnSpc>
              <a:buFont typeface="Wingdings" panose="05000000000000000000" pitchFamily="2" charset="2"/>
              <a:buChar char="§"/>
            </a:pPr>
            <a:r>
              <a:rPr lang="en-US" sz="2000" dirty="0"/>
              <a:t>Bonds are usually issued with face values of $5,000 or multiples of $5,000.</a:t>
            </a:r>
          </a:p>
          <a:p>
            <a:pPr marL="460375" lvl="1" indent="-233363">
              <a:lnSpc>
                <a:spcPct val="120000"/>
              </a:lnSpc>
              <a:buFont typeface="Courier New" panose="02070309020205020404" pitchFamily="49" charset="0"/>
              <a:buChar char="o"/>
            </a:pPr>
            <a:r>
              <a:rPr lang="en-US" sz="2000" dirty="0" smtClean="0"/>
              <a:t>In the past, this meant that only large investors bought them, but now anyone can invest any amount in bonds through a bond fund.</a:t>
            </a:r>
            <a:endParaRPr lang="en-US" sz="2000" dirty="0"/>
          </a:p>
          <a:p>
            <a:pPr eaLnBrk="1" hangingPunct="1">
              <a:lnSpc>
                <a:spcPct val="90000"/>
              </a:lnSpc>
            </a:pP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13: Bond Markets</a:t>
            </a:r>
            <a:endParaRPr lang="en-US" sz="1800" b="1" spc="100" dirty="0">
              <a:solidFill>
                <a:srgbClr val="637052"/>
              </a:solidFill>
            </a:endParaRPr>
          </a:p>
        </p:txBody>
      </p:sp>
      <p:sp>
        <p:nvSpPr>
          <p:cNvPr id="2" name="Rectangle 1"/>
          <p:cNvSpPr/>
          <p:nvPr/>
        </p:nvSpPr>
        <p:spPr>
          <a:xfrm>
            <a:off x="838542" y="1404068"/>
            <a:ext cx="3733458"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sz="2400" dirty="0" smtClean="0">
                <a:solidFill>
                  <a:srgbClr val="BD582C"/>
                </a:solidFill>
                <a:latin typeface="+mn-lt"/>
                <a:cs typeface="+mn-cs"/>
              </a:rPr>
              <a:t>Basic Bond Characteristics, 2</a:t>
            </a:r>
            <a:endParaRPr lang="en-US" sz="2400" dirty="0">
              <a:solidFill>
                <a:srgbClr val="BD582C"/>
              </a:solidFill>
              <a:latin typeface="+mn-lt"/>
              <a:cs typeface="+mn-cs"/>
            </a:endParaRPr>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Theme1</Template>
  <TotalTime>32910</TotalTime>
  <Words>2298</Words>
  <Application>Microsoft Office PowerPoint</Application>
  <PresentationFormat>On-screen Show (4:3)</PresentationFormat>
  <Paragraphs>369</Paragraphs>
  <Slides>34</Slides>
  <Notes>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34</vt:i4>
      </vt:variant>
    </vt:vector>
  </HeadingPairs>
  <TitlesOfParts>
    <vt:vector size="44" baseType="lpstr">
      <vt:lpstr>Arabic Typesetting</vt:lpstr>
      <vt:lpstr>Arial</vt:lpstr>
      <vt:lpstr>Calibri</vt:lpstr>
      <vt:lpstr>Calibri Light</vt:lpstr>
      <vt:lpstr>Courier New</vt:lpstr>
      <vt:lpstr>Times New Roman</vt:lpstr>
      <vt:lpstr>Wingdings</vt:lpstr>
      <vt:lpstr>Theme1</vt:lpstr>
      <vt:lpstr>Retrospect</vt:lpstr>
      <vt:lpstr>Equation</vt:lpstr>
      <vt:lpstr>State and Local Public Finance Professor Yinger Spring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Kathleen M Nasto</cp:lastModifiedBy>
  <cp:revision>166</cp:revision>
  <dcterms:created xsi:type="dcterms:W3CDTF">2005-12-18T15:49:22Z</dcterms:created>
  <dcterms:modified xsi:type="dcterms:W3CDTF">2018-02-10T17:28:22Z</dcterms:modified>
</cp:coreProperties>
</file>