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82" r:id="rId3"/>
    <p:sldId id="263" r:id="rId4"/>
    <p:sldId id="259" r:id="rId5"/>
    <p:sldId id="277" r:id="rId6"/>
    <p:sldId id="283" r:id="rId7"/>
    <p:sldId id="279" r:id="rId8"/>
    <p:sldId id="257" r:id="rId9"/>
    <p:sldId id="278" r:id="rId10"/>
    <p:sldId id="260" r:id="rId11"/>
    <p:sldId id="280" r:id="rId12"/>
    <p:sldId id="290" r:id="rId13"/>
    <p:sldId id="291" r:id="rId14"/>
    <p:sldId id="293" r:id="rId15"/>
    <p:sldId id="292" r:id="rId16"/>
    <p:sldId id="284" r:id="rId17"/>
    <p:sldId id="281" r:id="rId18"/>
    <p:sldId id="287" r:id="rId19"/>
    <p:sldId id="285" r:id="rId20"/>
    <p:sldId id="294" r:id="rId21"/>
    <p:sldId id="264" r:id="rId22"/>
    <p:sldId id="265" r:id="rId23"/>
    <p:sldId id="269" r:id="rId24"/>
    <p:sldId id="273" r:id="rId25"/>
    <p:sldId id="274" r:id="rId26"/>
    <p:sldId id="288" r:id="rId27"/>
    <p:sldId id="295" r:id="rId28"/>
    <p:sldId id="289" r:id="rId29"/>
    <p:sldId id="272" r:id="rId30"/>
    <p:sldId id="271" r:id="rId31"/>
  </p:sldIdLst>
  <p:sldSz cx="9144000" cy="73152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52684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70536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058052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410736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763420" algn="l" defTabSz="70536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116104" algn="l" defTabSz="70536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2468789" algn="l" defTabSz="70536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2821473" algn="l" defTabSz="70536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BE6CE"/>
    <a:srgbClr val="E08162"/>
    <a:srgbClr val="637052"/>
    <a:srgbClr val="A7A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824" y="82"/>
      </p:cViewPr>
      <p:guideLst>
        <p:guide orient="horz" pos="23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d.ad.syr.edu\drive\MAX-Filer\Collab\Research-joyinger-F07\Admin\Classes\PPA735\Census%20of%20Govts%20200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ach\S+L_Financ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ach\S+L_Financ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yinger\AppData\Local\Microsoft\Windows\INetCache\Content.Outlook\Q26034AP\S+L_Financ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yinger\AppData\Local\Microsoft\Windows\INetCache\Content.Outlook\Q26034AP\S+L_Finance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oyinger\AppData\Local\Microsoft\Windows\INetCache\Content.Outlook\Q26034AP\S+L_Financ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yinger\AppData\Local\Microsoft\Windows\INetCache\Content.Outlook\Q26034AP\S+L_Finan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E08162"/>
                </a:solidFill>
              </a:defRPr>
            </a:pPr>
            <a:r>
              <a:rPr lang="en-US" sz="2400" b="0" dirty="0">
                <a:solidFill>
                  <a:schemeClr val="accent2"/>
                </a:solidFill>
              </a:rPr>
              <a:t>Number of Governments, by Type of Government, 1952 and 2012</a:t>
            </a:r>
          </a:p>
        </c:rich>
      </c:tx>
      <c:layout>
        <c:manualLayout>
          <c:xMode val="edge"/>
          <c:yMode val="edge"/>
          <c:x val="0.19639215084826697"/>
          <c:y val="2.1123004246893617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08432549353277"/>
          <c:y val="0.21147095575438413"/>
          <c:w val="0.83682098754288869"/>
          <c:h val="0.428389914333435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Sheet1!$B$22</c:f>
              <c:strCache>
                <c:ptCount val="1"/>
                <c:pt idx="0">
                  <c:v>School Districts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Sheet1!$A$23:$A$24</c:f>
              <c:numCache>
                <c:formatCode>General</c:formatCode>
                <c:ptCount val="2"/>
                <c:pt idx="0">
                  <c:v>1952</c:v>
                </c:pt>
                <c:pt idx="1">
                  <c:v>2012</c:v>
                </c:pt>
              </c:numCache>
            </c:numRef>
          </c:cat>
          <c:val>
            <c:numRef>
              <c:f>Sheet1!$B$23:$B$24</c:f>
              <c:numCache>
                <c:formatCode>0</c:formatCode>
                <c:ptCount val="2"/>
                <c:pt idx="0">
                  <c:v>67355</c:v>
                </c:pt>
                <c:pt idx="1">
                  <c:v>12880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1-481C-9A14-8762117EFF8D}"/>
            </c:ext>
          </c:extLst>
        </c:ser>
        <c:ser>
          <c:idx val="1"/>
          <c:order val="1"/>
          <c:tx>
            <c:strRef>
              <c:f>Sheet1!$C$22</c:f>
              <c:strCache>
                <c:ptCount val="1"/>
                <c:pt idx="0">
                  <c:v>Special Districts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Sheet1!$A$23:$A$24</c:f>
              <c:numCache>
                <c:formatCode>General</c:formatCode>
                <c:ptCount val="2"/>
                <c:pt idx="0">
                  <c:v>1952</c:v>
                </c:pt>
                <c:pt idx="1">
                  <c:v>2012</c:v>
                </c:pt>
              </c:numCache>
            </c:numRef>
          </c:cat>
          <c:val>
            <c:numRef>
              <c:f>Sheet1!$C$23:$C$24</c:f>
              <c:numCache>
                <c:formatCode>0</c:formatCode>
                <c:ptCount val="2"/>
                <c:pt idx="0">
                  <c:v>12319</c:v>
                </c:pt>
                <c:pt idx="1">
                  <c:v>37203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1-481C-9A14-8762117EFF8D}"/>
            </c:ext>
          </c:extLst>
        </c:ser>
        <c:ser>
          <c:idx val="2"/>
          <c:order val="2"/>
          <c:tx>
            <c:strRef>
              <c:f>Sheet1!$D$22</c:f>
              <c:strCache>
                <c:ptCount val="1"/>
                <c:pt idx="0">
                  <c:v>Townships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Sheet1!$A$23:$A$24</c:f>
              <c:numCache>
                <c:formatCode>General</c:formatCode>
                <c:ptCount val="2"/>
                <c:pt idx="0">
                  <c:v>1952</c:v>
                </c:pt>
                <c:pt idx="1">
                  <c:v>2012</c:v>
                </c:pt>
              </c:numCache>
            </c:numRef>
          </c:cat>
          <c:val>
            <c:numRef>
              <c:f>Sheet1!$D$23:$D$24</c:f>
              <c:numCache>
                <c:formatCode>0</c:formatCode>
                <c:ptCount val="2"/>
                <c:pt idx="0">
                  <c:v>17202</c:v>
                </c:pt>
                <c:pt idx="1">
                  <c:v>16360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1-481C-9A14-8762117EFF8D}"/>
            </c:ext>
          </c:extLst>
        </c:ser>
        <c:ser>
          <c:idx val="3"/>
          <c:order val="3"/>
          <c:tx>
            <c:strRef>
              <c:f>Sheet1!$E$22</c:f>
              <c:strCache>
                <c:ptCount val="1"/>
                <c:pt idx="0">
                  <c:v>Municipalities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Sheet1!$A$23:$A$24</c:f>
              <c:numCache>
                <c:formatCode>General</c:formatCode>
                <c:ptCount val="2"/>
                <c:pt idx="0">
                  <c:v>1952</c:v>
                </c:pt>
                <c:pt idx="1">
                  <c:v>2012</c:v>
                </c:pt>
              </c:numCache>
            </c:numRef>
          </c:cat>
          <c:val>
            <c:numRef>
              <c:f>Sheet1!$E$23:$E$24</c:f>
              <c:numCache>
                <c:formatCode>0</c:formatCode>
                <c:ptCount val="2"/>
                <c:pt idx="0">
                  <c:v>16807</c:v>
                </c:pt>
                <c:pt idx="1">
                  <c:v>19519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81-481C-9A14-8762117EFF8D}"/>
            </c:ext>
          </c:extLst>
        </c:ser>
        <c:ser>
          <c:idx val="4"/>
          <c:order val="4"/>
          <c:tx>
            <c:strRef>
              <c:f>Sheet1!$F$22</c:f>
              <c:strCache>
                <c:ptCount val="1"/>
                <c:pt idx="0">
                  <c:v>Counties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2721021488008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81-481C-9A14-8762117EFF8D}"/>
                </c:ext>
              </c:extLst>
            </c:dLbl>
            <c:dLbl>
              <c:idx val="1"/>
              <c:layout>
                <c:manualLayout>
                  <c:x val="-9.3401515349998833E-17"/>
                  <c:y val="-1.5901276860011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81-481C-9A14-8762117EFF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Sheet1!$A$23:$A$24</c:f>
              <c:numCache>
                <c:formatCode>General</c:formatCode>
                <c:ptCount val="2"/>
                <c:pt idx="0">
                  <c:v>1952</c:v>
                </c:pt>
                <c:pt idx="1">
                  <c:v>2012</c:v>
                </c:pt>
              </c:numCache>
            </c:numRef>
          </c:cat>
          <c:val>
            <c:numRef>
              <c:f>Sheet1!$F$23:$F$24</c:f>
              <c:numCache>
                <c:formatCode>0</c:formatCode>
                <c:ptCount val="2"/>
                <c:pt idx="0">
                  <c:v>3052</c:v>
                </c:pt>
                <c:pt idx="1">
                  <c:v>3031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81-481C-9A14-8762117EFF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8968824"/>
        <c:axId val="638964904"/>
        <c:axId val="0"/>
      </c:bar3DChart>
      <c:catAx>
        <c:axId val="638968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8964904"/>
        <c:crosses val="autoZero"/>
        <c:auto val="1"/>
        <c:lblAlgn val="ctr"/>
        <c:lblOffset val="100"/>
        <c:noMultiLvlLbl val="0"/>
      </c:catAx>
      <c:valAx>
        <c:axId val="63896490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89688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Sources of State General Revenue, 2015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'[S+L_Finances.xlsx]Sheet2'!$J$7:$J$10</c:f>
              <c:strCache>
                <c:ptCount val="4"/>
                <c:pt idx="0">
                  <c:v>Intergovernmental</c:v>
                </c:pt>
                <c:pt idx="1">
                  <c:v>Taxes</c:v>
                </c:pt>
                <c:pt idx="2">
                  <c:v>Current Charges</c:v>
                </c:pt>
                <c:pt idx="3">
                  <c:v>Miscellaneous</c:v>
                </c:pt>
              </c:strCache>
            </c:strRef>
          </c:cat>
          <c:val>
            <c:numRef>
              <c:f>'[S+L_Finances.xlsx]Sheet2'!$K$7:$K$10</c:f>
              <c:numCache>
                <c:formatCode>0.0%</c:formatCode>
                <c:ptCount val="4"/>
                <c:pt idx="0">
                  <c:v>0.31700292958903836</c:v>
                </c:pt>
                <c:pt idx="1">
                  <c:v>0.49783964337813147</c:v>
                </c:pt>
                <c:pt idx="2">
                  <c:v>0.10974089666339366</c:v>
                </c:pt>
                <c:pt idx="3">
                  <c:v>7.5416530369436505E-2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09-415D-83D3-F09059EEDAB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State</a:t>
            </a:r>
            <a:r>
              <a:rPr lang="en-US" baseline="0"/>
              <a:t> Taxes, 2015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5059977654089099"/>
          <c:y val="0.16501920795191577"/>
          <c:w val="0.49880044691821801"/>
          <c:h val="0.75803626122214418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'[S+L_Finances.xlsx]Sheet1'!$E$6:$E$10</c:f>
              <c:strCache>
                <c:ptCount val="5"/>
                <c:pt idx="0">
                  <c:v>Property</c:v>
                </c:pt>
                <c:pt idx="1">
                  <c:v>Sales</c:v>
                </c:pt>
                <c:pt idx="2">
                  <c:v>License</c:v>
                </c:pt>
                <c:pt idx="3">
                  <c:v>Income</c:v>
                </c:pt>
                <c:pt idx="4">
                  <c:v>Other</c:v>
                </c:pt>
              </c:strCache>
            </c:strRef>
          </c:cat>
          <c:val>
            <c:numRef>
              <c:f>'[S+L_Finances.xlsx]Sheet1'!$F$6:$F$10</c:f>
              <c:numCache>
                <c:formatCode>0.0%</c:formatCode>
                <c:ptCount val="5"/>
                <c:pt idx="0">
                  <c:v>1.9154808401484341E-2</c:v>
                </c:pt>
                <c:pt idx="1">
                  <c:v>0.47055228270570465</c:v>
                </c:pt>
                <c:pt idx="2">
                  <c:v>5.6955624244091341E-2</c:v>
                </c:pt>
                <c:pt idx="3">
                  <c:v>0.42248968221680577</c:v>
                </c:pt>
                <c:pt idx="4">
                  <c:v>3.0847602431913871E-2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E-4850-95FC-5D94F4B17BB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Sources of Local General Revenue, 2014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2604914407455397"/>
                  <c:y val="3.59783891874787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0-412C-8FCF-EAA9CD9A1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'[S+L_Finances.xlsx]Sheet3'!$T$30:$T$33</c:f>
              <c:strCache>
                <c:ptCount val="4"/>
                <c:pt idx="0">
                  <c:v>Intergovernmental from Federal</c:v>
                </c:pt>
                <c:pt idx="1">
                  <c:v>Intergovernmental from State</c:v>
                </c:pt>
                <c:pt idx="2">
                  <c:v>Taxes</c:v>
                </c:pt>
                <c:pt idx="3">
                  <c:v>Charges and Miscellaneous</c:v>
                </c:pt>
              </c:strCache>
            </c:strRef>
          </c:cat>
          <c:val>
            <c:numRef>
              <c:f>'[S+L_Finances.xlsx]Sheet3'!$U$30:$U$33</c:f>
              <c:numCache>
                <c:formatCode>0.0%</c:formatCode>
                <c:ptCount val="4"/>
                <c:pt idx="0">
                  <c:v>4.7846510564045215E-2</c:v>
                </c:pt>
                <c:pt idx="1">
                  <c:v>0.31546137626304555</c:v>
                </c:pt>
                <c:pt idx="2">
                  <c:v>0.40877567294557932</c:v>
                </c:pt>
                <c:pt idx="3">
                  <c:v>0.40318672540518558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00-412C-8FCF-EAA9CD9A177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Local Taxes, 2014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'[S+L_Finances.xlsx]Sheet3'!$W$35:$W$40</c:f>
              <c:strCache>
                <c:ptCount val="6"/>
                <c:pt idx="0">
                  <c:v>Property</c:v>
                </c:pt>
                <c:pt idx="1">
                  <c:v>General Sales</c:v>
                </c:pt>
                <c:pt idx="2">
                  <c:v>Selective Sales</c:v>
                </c:pt>
                <c:pt idx="3">
                  <c:v>Individual Income</c:v>
                </c:pt>
                <c:pt idx="4">
                  <c:v>Corporate Income</c:v>
                </c:pt>
                <c:pt idx="5">
                  <c:v>Other Taxes</c:v>
                </c:pt>
              </c:strCache>
            </c:strRef>
          </c:cat>
          <c:val>
            <c:numRef>
              <c:f>'[S+L_Finances.xlsx]Sheet3'!$X$35:$X$40</c:f>
              <c:numCache>
                <c:formatCode>0.0%</c:formatCode>
                <c:ptCount val="6"/>
                <c:pt idx="0">
                  <c:v>0.72753571857044874</c:v>
                </c:pt>
                <c:pt idx="1">
                  <c:v>0.11990753394668464</c:v>
                </c:pt>
                <c:pt idx="2">
                  <c:v>4.8418117303533459E-2</c:v>
                </c:pt>
                <c:pt idx="3">
                  <c:v>4.7605155206527687E-2</c:v>
                </c:pt>
                <c:pt idx="4">
                  <c:v>1.3195487233721685E-2</c:v>
                </c:pt>
                <c:pt idx="5">
                  <c:v>4.3337987739083768E-2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07-4BA3-8980-4AC87F4FA43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State General Spending, 2014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'[S+L_Finances.xlsx]Sheet2'!$J$37:$J$43</c:f>
              <c:strCache>
                <c:ptCount val="7"/>
                <c:pt idx="0">
                  <c:v>Education</c:v>
                </c:pt>
                <c:pt idx="1">
                  <c:v>Public Welfare</c:v>
                </c:pt>
                <c:pt idx="2">
                  <c:v>Health and Hospitals</c:v>
                </c:pt>
                <c:pt idx="3">
                  <c:v>Highways</c:v>
                </c:pt>
                <c:pt idx="4">
                  <c:v>Police and Corrections</c:v>
                </c:pt>
                <c:pt idx="5">
                  <c:v>Natural Resources and Recreation</c:v>
                </c:pt>
                <c:pt idx="6">
                  <c:v>Administration, Interest, Other</c:v>
                </c:pt>
              </c:strCache>
            </c:strRef>
          </c:cat>
          <c:val>
            <c:numRef>
              <c:f>'[S+L_Finances.xlsx]Sheet2'!$K$37:$K$43</c:f>
              <c:numCache>
                <c:formatCode>0.0%</c:formatCode>
                <c:ptCount val="7"/>
                <c:pt idx="0">
                  <c:v>0.35286691655340635</c:v>
                </c:pt>
                <c:pt idx="1">
                  <c:v>0.31531913127228489</c:v>
                </c:pt>
                <c:pt idx="2">
                  <c:v>7.7939917067738285E-2</c:v>
                </c:pt>
                <c:pt idx="3">
                  <c:v>6.681306813010815E-2</c:v>
                </c:pt>
                <c:pt idx="4">
                  <c:v>3.7623337771115574E-2</c:v>
                </c:pt>
                <c:pt idx="5">
                  <c:v>1.5412446277091294E-2</c:v>
                </c:pt>
                <c:pt idx="6">
                  <c:v>0.13402518292825544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8-4719-A4AE-B5E947726A1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Local Direct General Expenditure, 2014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'[S+L_Finances.xlsx]Sheet4'!$E$25:$E$31</c:f>
              <c:strCache>
                <c:ptCount val="7"/>
                <c:pt idx="0">
                  <c:v>Education</c:v>
                </c:pt>
                <c:pt idx="1">
                  <c:v>Public Welfare</c:v>
                </c:pt>
                <c:pt idx="2">
                  <c:v>Health and Hospitals</c:v>
                </c:pt>
                <c:pt idx="3">
                  <c:v>Transportation</c:v>
                </c:pt>
                <c:pt idx="4">
                  <c:v>Public Safety</c:v>
                </c:pt>
                <c:pt idx="5">
                  <c:v>Environment and Housing</c:v>
                </c:pt>
                <c:pt idx="6">
                  <c:v>Administration, Interest, Other</c:v>
                </c:pt>
              </c:strCache>
            </c:strRef>
          </c:cat>
          <c:val>
            <c:numRef>
              <c:f>'[S+L_Finances.xlsx]Sheet4'!$F$25:$F$31</c:f>
              <c:numCache>
                <c:formatCode>0.0%</c:formatCode>
                <c:ptCount val="7"/>
                <c:pt idx="0">
                  <c:v>0.43073191167177732</c:v>
                </c:pt>
                <c:pt idx="1">
                  <c:v>3.586984294135654E-2</c:v>
                </c:pt>
                <c:pt idx="2">
                  <c:v>9.6104753974248322E-2</c:v>
                </c:pt>
                <c:pt idx="3">
                  <c:v>6.247481229639433E-2</c:v>
                </c:pt>
                <c:pt idx="4">
                  <c:v>0.11183872527512015</c:v>
                </c:pt>
                <c:pt idx="5">
                  <c:v>0.10560174173416245</c:v>
                </c:pt>
                <c:pt idx="6">
                  <c:v>0.15735082698043576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F8-44CD-BE21-4C9C8106F21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0.77146</cdr:x>
      <cdr:y>0.5201</cdr:y>
    </cdr:from>
    <cdr:to>
      <cdr:x>0.96918</cdr:x>
      <cdr:y>0.61124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16133" y="2802469"/>
          <a:ext cx="1618827" cy="491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Includes Educational Aid to Local Governments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0.74767</cdr:x>
      <cdr:y>0.5641</cdr:y>
    </cdr:from>
    <cdr:to>
      <cdr:x>0.77042</cdr:x>
      <cdr:y>0.56881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 flipV="1">
          <a:off x="6121400" y="3039535"/>
          <a:ext cx="186267" cy="25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827520"/>
            <a:ext cx="9141619" cy="48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756604"/>
            <a:ext cx="9141619" cy="6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809549"/>
            <a:ext cx="7543800" cy="380390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752662"/>
            <a:ext cx="7543800" cy="12192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704F-C9B3-45C2-8C0E-73F1DE09940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63296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9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6924C-3B13-4618-8B14-6371C074C5F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46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827520"/>
            <a:ext cx="9141619" cy="48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756604"/>
            <a:ext cx="9141619" cy="6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42432"/>
            <a:ext cx="1971675" cy="61412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42431"/>
            <a:ext cx="5800725" cy="614124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08FC6-6A8F-4113-84B8-FABD3D3FD33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43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12"/>
            <a:ext cx="8229600" cy="12166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06880"/>
            <a:ext cx="4013200" cy="483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1706880"/>
            <a:ext cx="4013200" cy="483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02D10-51B1-45AB-B597-71E94130C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06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C80BC-A432-457E-A29A-2A414C22CD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4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827520"/>
            <a:ext cx="9141619" cy="48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756604"/>
            <a:ext cx="9141619" cy="6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09549"/>
            <a:ext cx="7543800" cy="3803904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750003"/>
            <a:ext cx="7543800" cy="12192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EFF37-1F7A-46EA-A522-9669C5EBB9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63296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305712"/>
            <a:ext cx="7543800" cy="15474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68783"/>
            <a:ext cx="3703320" cy="42915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968786"/>
            <a:ext cx="3703320" cy="42915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BF44D-050A-4923-BF1B-62D6C62E59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98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305712"/>
            <a:ext cx="7543800" cy="15474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969122"/>
            <a:ext cx="3703320" cy="78536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754490"/>
            <a:ext cx="3703320" cy="35058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969122"/>
            <a:ext cx="3703320" cy="78536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754490"/>
            <a:ext cx="3703320" cy="35058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C6E25-3903-4297-9419-3DD52AAFE1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34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B075E-2C51-4A39-8EDA-0D5BC84B970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7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827520"/>
            <a:ext cx="9141619" cy="48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756604"/>
            <a:ext cx="9141619" cy="6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D2DA3-9CF1-4B7B-BF50-DFDDAAB6BB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95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73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33983"/>
            <a:ext cx="2400300" cy="24384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780288"/>
            <a:ext cx="5009393" cy="56083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3121152"/>
            <a:ext cx="2400300" cy="360439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890439"/>
            <a:ext cx="1963883" cy="38946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890439"/>
            <a:ext cx="3486150" cy="38946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6F167B-02CD-4D8D-BD12-6B6DC7B139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70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283200"/>
            <a:ext cx="9141619" cy="20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5242748"/>
            <a:ext cx="9141619" cy="6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413248"/>
            <a:ext cx="7589520" cy="877824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5242748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6300826"/>
            <a:ext cx="7589520" cy="63398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BF118-CE82-4A42-9F60-530DA4E5D2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7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827520"/>
            <a:ext cx="9144001" cy="48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756603"/>
            <a:ext cx="9144001" cy="70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05712"/>
            <a:ext cx="7543800" cy="1547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968783"/>
            <a:ext cx="7543801" cy="42915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890439"/>
            <a:ext cx="185420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890439"/>
            <a:ext cx="361710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890439"/>
            <a:ext cx="984019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58FF80-00CC-4163-B1AC-C4F91D2996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85370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86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sus.gov/govs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heg.stanford.edu/" TargetMode="External"/><Relationship Id="rId2" Type="http://schemas.openxmlformats.org/officeDocument/2006/relationships/hyperlink" Target="http://drc.centerfornewsliteracy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UE9uu9fKS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7869" y="746449"/>
            <a:ext cx="8304245" cy="1007706"/>
          </a:xfrm>
          <a:solidFill>
            <a:srgbClr val="FBE6CE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637052"/>
                </a:solidFill>
              </a:rPr>
              <a:t>State and Local Public </a:t>
            </a:r>
            <a:r>
              <a:rPr lang="en-US" sz="2800" b="1" dirty="0" smtClean="0">
                <a:solidFill>
                  <a:srgbClr val="637052"/>
                </a:solidFill>
              </a:rPr>
              <a:t>Finance</a:t>
            </a:r>
            <a:r>
              <a:rPr lang="en-US" sz="2400" b="1" dirty="0" smtClean="0">
                <a:solidFill>
                  <a:srgbClr val="637052"/>
                </a:solidFill>
              </a:rPr>
              <a:t/>
            </a:r>
            <a:br>
              <a:rPr lang="en-US" sz="2400" b="1" dirty="0" smtClean="0">
                <a:solidFill>
                  <a:srgbClr val="637052"/>
                </a:solidFill>
              </a:rPr>
            </a:br>
            <a:r>
              <a:rPr lang="en-US" sz="2200" b="1" dirty="0" smtClean="0">
                <a:solidFill>
                  <a:srgbClr val="637052"/>
                </a:solidFill>
              </a:rPr>
              <a:t>Professor Yinger</a:t>
            </a:r>
            <a:br>
              <a:rPr lang="en-US" sz="2200" b="1" dirty="0" smtClean="0">
                <a:solidFill>
                  <a:srgbClr val="637052"/>
                </a:solidFill>
              </a:rPr>
            </a:br>
            <a:r>
              <a:rPr lang="en-US" sz="2200" b="1" dirty="0">
                <a:solidFill>
                  <a:srgbClr val="637052"/>
                </a:solidFill>
              </a:rPr>
              <a:t>Spring </a:t>
            </a:r>
            <a:r>
              <a:rPr lang="en-US" sz="2200" b="1" dirty="0" smtClean="0">
                <a:solidFill>
                  <a:srgbClr val="637052"/>
                </a:solidFill>
              </a:rPr>
              <a:t>2017</a:t>
            </a:r>
            <a:endParaRPr lang="en-US" sz="2200" b="1" dirty="0">
              <a:solidFill>
                <a:srgbClr val="63705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82529" y="4136231"/>
            <a:ext cx="3686175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Lecture 1</a:t>
            </a: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Introduction and Overview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41" name="Group 24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1035827"/>
              </p:ext>
            </p:extLst>
          </p:nvPr>
        </p:nvGraphicFramePr>
        <p:xfrm>
          <a:off x="1427021" y="1981202"/>
          <a:ext cx="6040578" cy="4086223"/>
        </p:xfrm>
        <a:graphic>
          <a:graphicData uri="http://schemas.openxmlformats.org/drawingml/2006/table">
            <a:tbl>
              <a:tblPr/>
              <a:tblGrid>
                <a:gridCol w="123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70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70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70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70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Town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70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Muni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370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Schl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705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370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Specl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705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Alaska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California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4,425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*1,025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2,861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Hawaii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Illinois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6,963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1,431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2,729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3,227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Mass.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*84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Nebraska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2,581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1,267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York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3,453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*679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1,174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Penn.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4,897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1,546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1,015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1,756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Texas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5,147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1,214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*1,079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Virginia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3404" y="1422194"/>
            <a:ext cx="298440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State Examples, 2012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7021" y="6343650"/>
            <a:ext cx="6164404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 Includes some dependent districts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5427" y="1949656"/>
            <a:ext cx="7781731" cy="4132907"/>
          </a:xfrm>
        </p:spPr>
        <p:txBody>
          <a:bodyPr/>
          <a:lstStyle/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States </a:t>
            </a:r>
            <a:r>
              <a:rPr lang="en-US" sz="2000" dirty="0"/>
              <a:t>receive </a:t>
            </a:r>
            <a:r>
              <a:rPr lang="en-US" sz="2000" dirty="0" smtClean="0"/>
              <a:t>almost </a:t>
            </a:r>
            <a:r>
              <a:rPr lang="en-US" sz="2000" dirty="0"/>
              <a:t>1/3 of their revenue from the federal government, mainly for TANF and Medicaid.</a:t>
            </a:r>
          </a:p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Local governments receive </a:t>
            </a:r>
            <a:r>
              <a:rPr lang="en-US" sz="2000" dirty="0" smtClean="0"/>
              <a:t>almost 1/3 </a:t>
            </a:r>
            <a:r>
              <a:rPr lang="en-US" sz="2000" dirty="0"/>
              <a:t>of their revenue from their state, mainly for education</a:t>
            </a:r>
            <a:r>
              <a:rPr lang="en-US" sz="2000" dirty="0" smtClean="0"/>
              <a:t>.</a:t>
            </a:r>
          </a:p>
          <a:p>
            <a:pPr marL="227013" lvl="1" indent="-227013" eaLnBrk="1" hangingPunct="1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09893" lvl="2" indent="-227013">
              <a:buFont typeface="Arial" panose="020B0604020202020204" pitchFamily="34" charset="0"/>
              <a:buChar char="•"/>
            </a:pPr>
            <a:r>
              <a:rPr lang="en-US" sz="1800" dirty="0" smtClean="0"/>
              <a:t>States cover 44.7% of elementary and secondary education revenue; school districts cover 46.7%, and the federal government covers 8.6%.</a:t>
            </a:r>
            <a:endParaRPr lang="en-US" sz="1800" dirty="0"/>
          </a:p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Local own-source revenue comes mainly from the property tax</a:t>
            </a:r>
            <a:r>
              <a:rPr lang="en-US" sz="2000" dirty="0" smtClean="0"/>
              <a:t>.</a:t>
            </a:r>
          </a:p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000" dirty="0" smtClean="0"/>
              <a:t>See: </a:t>
            </a:r>
            <a:r>
              <a:rPr lang="en-US" sz="2000" dirty="0">
                <a:hlinkClick r:id="rId2"/>
              </a:rPr>
              <a:t>http://www.census.gov/govs/</a:t>
            </a:r>
            <a:r>
              <a:rPr lang="en-US" sz="2000" dirty="0"/>
              <a:t> </a:t>
            </a:r>
          </a:p>
          <a:p>
            <a:pPr marL="0" lvl="1" indent="0" eaLnBrk="1" hangingPunct="1">
              <a:buNone/>
            </a:pPr>
            <a:endParaRPr lang="en-US" sz="2000" dirty="0"/>
          </a:p>
          <a:p>
            <a:pPr marL="227013" indent="-227013" eaLnBrk="1" hangingPunct="1">
              <a:buFont typeface="Arial" panose="020B0604020202020204" pitchFamily="34" charset="0"/>
              <a:buChar char="•"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822960" y="1524924"/>
            <a:ext cx="32885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State and Local Revenue</a:t>
            </a:r>
          </a:p>
        </p:txBody>
      </p:sp>
    </p:spTree>
    <p:extLst>
      <p:ext uri="{BB962C8B-B14F-4D97-AF65-F5344CB8AC3E}">
        <p14:creationId xmlns:p14="http://schemas.microsoft.com/office/powerpoint/2010/main" val="681009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745601"/>
              </p:ext>
            </p:extLst>
          </p:nvPr>
        </p:nvGraphicFramePr>
        <p:xfrm>
          <a:off x="235793" y="1430866"/>
          <a:ext cx="8366340" cy="537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280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896341"/>
              </p:ext>
            </p:extLst>
          </p:nvPr>
        </p:nvGraphicFramePr>
        <p:xfrm>
          <a:off x="423332" y="1473200"/>
          <a:ext cx="8102601" cy="533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348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106220"/>
              </p:ext>
            </p:extLst>
          </p:nvPr>
        </p:nvGraphicFramePr>
        <p:xfrm>
          <a:off x="651933" y="1464732"/>
          <a:ext cx="8026400" cy="534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082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89022"/>
              </p:ext>
            </p:extLst>
          </p:nvPr>
        </p:nvGraphicFramePr>
        <p:xfrm>
          <a:off x="1023308" y="1504748"/>
          <a:ext cx="7442200" cy="5244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8211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 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590027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5" t="23826" r="8956" b="16556"/>
          <a:stretch/>
        </p:blipFill>
        <p:spPr bwMode="auto">
          <a:xfrm>
            <a:off x="1603659" y="1053430"/>
            <a:ext cx="5982400" cy="562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906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3588" y="1938530"/>
            <a:ext cx="7623110" cy="3713030"/>
          </a:xfrm>
        </p:spPr>
        <p:txBody>
          <a:bodyPr>
            <a:normAutofit/>
          </a:bodyPr>
          <a:lstStyle/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State </a:t>
            </a:r>
            <a:r>
              <a:rPr lang="en-US" sz="2000" dirty="0"/>
              <a:t>and local governments divide responsibility for education, highways, welfare.</a:t>
            </a:r>
          </a:p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About one-third of state and local general spending is for education and about 20% is for elementary and secondary education.</a:t>
            </a:r>
          </a:p>
          <a:p>
            <a:pPr marL="0" lvl="1" indent="0" eaLnBrk="1" hangingPunct="1">
              <a:buNone/>
            </a:pPr>
            <a:endParaRPr lang="en-US" sz="2000" dirty="0"/>
          </a:p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Highways are a surprisingly low </a:t>
            </a:r>
            <a:r>
              <a:rPr lang="en-US" sz="2000" dirty="0" smtClean="0"/>
              <a:t>6% </a:t>
            </a:r>
            <a:r>
              <a:rPr lang="en-US" sz="2000" dirty="0"/>
              <a:t>of </a:t>
            </a:r>
            <a:r>
              <a:rPr lang="en-US" sz="2000" dirty="0" smtClean="0"/>
              <a:t>state and local spending</a:t>
            </a:r>
            <a:r>
              <a:rPr lang="en-US" sz="2000" dirty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776305" y="1513798"/>
            <a:ext cx="382553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State and Local Expenditure</a:t>
            </a:r>
          </a:p>
        </p:txBody>
      </p:sp>
    </p:spTree>
    <p:extLst>
      <p:ext uri="{BB962C8B-B14F-4D97-AF65-F5344CB8AC3E}">
        <p14:creationId xmlns:p14="http://schemas.microsoft.com/office/powerpoint/2010/main" val="238450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 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590027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6" t="20174" r="9304" b="12278"/>
          <a:stretch/>
        </p:blipFill>
        <p:spPr bwMode="auto">
          <a:xfrm>
            <a:off x="1846710" y="968403"/>
            <a:ext cx="5392989" cy="57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46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 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590027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920312"/>
              </p:ext>
            </p:extLst>
          </p:nvPr>
        </p:nvGraphicFramePr>
        <p:xfrm>
          <a:off x="431800" y="1413932"/>
          <a:ext cx="8187267" cy="538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137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44532" y="1910538"/>
            <a:ext cx="5968094" cy="4696903"/>
          </a:xfrm>
        </p:spPr>
        <p:txBody>
          <a:bodyPr>
            <a:noAutofit/>
          </a:bodyPr>
          <a:lstStyle/>
          <a:p>
            <a:pPr marL="227013" indent="-227013" eaLnBrk="1" hangingPunct="1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Course Requirements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227013" lvl="1" indent="-227013" eaLnBrk="1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The U.S. Federal System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27013" lvl="1" indent="-227013" eaLnBrk="1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Overview of Course Topics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757643" y="1485806"/>
            <a:ext cx="193610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Class Outline</a:t>
            </a:r>
          </a:p>
        </p:txBody>
      </p:sp>
    </p:spTree>
    <p:extLst>
      <p:ext uri="{BB962C8B-B14F-4D97-AF65-F5344CB8AC3E}">
        <p14:creationId xmlns:p14="http://schemas.microsoft.com/office/powerpoint/2010/main" val="6897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 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590027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633982"/>
              </p:ext>
            </p:extLst>
          </p:nvPr>
        </p:nvGraphicFramePr>
        <p:xfrm>
          <a:off x="601133" y="1479683"/>
          <a:ext cx="7501467" cy="5269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6483773" y="4191000"/>
            <a:ext cx="1618827" cy="491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Includes Educational Aid </a:t>
            </a:r>
            <a:r>
              <a:rPr lang="en-US" dirty="0" smtClean="0"/>
              <a:t>from State</a:t>
            </a:r>
            <a:r>
              <a:rPr lang="en-US" sz="1100" dirty="0" smtClean="0"/>
              <a:t> Government</a:t>
            </a:r>
            <a:endParaRPr lang="en-US" sz="11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390639" y="4411133"/>
            <a:ext cx="186267" cy="2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817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61994" y="1913709"/>
            <a:ext cx="7548465" cy="4156495"/>
          </a:xfrm>
        </p:spPr>
        <p:txBody>
          <a:bodyPr>
            <a:normAutofit/>
          </a:bodyPr>
          <a:lstStyle/>
          <a:p>
            <a:pPr marL="227013" indent="-227013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course examines spending and taxation in the U.S. federal system.</a:t>
            </a:r>
          </a:p>
          <a:p>
            <a:pPr lvl="4">
              <a:lnSpc>
                <a:spcPct val="110000"/>
              </a:lnSpc>
            </a:pPr>
            <a:r>
              <a:rPr lang="en-US" sz="2000" dirty="0" smtClean="0"/>
              <a:t>Determinants of local spending</a:t>
            </a:r>
          </a:p>
          <a:p>
            <a:pPr lvl="4">
              <a:lnSpc>
                <a:spcPct val="110000"/>
              </a:lnSpc>
            </a:pPr>
            <a:r>
              <a:rPr lang="en-US" sz="2000" dirty="0" smtClean="0"/>
              <a:t>Evaluating tax policies</a:t>
            </a:r>
          </a:p>
          <a:p>
            <a:pPr lvl="4">
              <a:lnSpc>
                <a:spcPct val="110000"/>
              </a:lnSpc>
            </a:pPr>
            <a:r>
              <a:rPr lang="en-US" sz="2000" dirty="0" smtClean="0"/>
              <a:t>Fiscal aspects of economic development</a:t>
            </a:r>
          </a:p>
          <a:p>
            <a:pPr lvl="4">
              <a:lnSpc>
                <a:spcPct val="110000"/>
              </a:lnSpc>
            </a:pPr>
            <a:r>
              <a:rPr lang="en-US" sz="2000" dirty="0" smtClean="0"/>
              <a:t>Intergovernmental fiscal relations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227013" indent="-227013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Many of the principles apply to the federal systems in other countries.</a:t>
            </a:r>
          </a:p>
          <a:p>
            <a:pPr eaLnBrk="1" hangingPunct="1"/>
            <a:endParaRPr lang="en-US" dirty="0" smtClean="0">
              <a:solidFill>
                <a:srgbClr val="CC3300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840691" y="1516970"/>
            <a:ext cx="191437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Course Topics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64948" y="1897698"/>
            <a:ext cx="7501812" cy="5006955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The course covers both </a:t>
            </a:r>
            <a:r>
              <a:rPr lang="en-US" b="1" dirty="0" smtClean="0">
                <a:solidFill>
                  <a:schemeClr val="tx1"/>
                </a:solidFill>
              </a:rPr>
              <a:t>positive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tx1"/>
                </a:solidFill>
              </a:rPr>
              <a:t>normative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analysis.</a:t>
            </a:r>
          </a:p>
          <a:p>
            <a:pPr eaLnBrk="1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marL="461963" indent="-2349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 Positive analysis:</a:t>
            </a:r>
          </a:p>
          <a:p>
            <a:pPr marL="687388" lvl="2" indent="-225425"/>
            <a:r>
              <a:rPr lang="en-US" sz="2000" dirty="0" smtClean="0"/>
              <a:t>Examines the </a:t>
            </a:r>
            <a:r>
              <a:rPr lang="en-US" sz="2000" b="1" dirty="0" smtClean="0">
                <a:solidFill>
                  <a:schemeClr val="tx1"/>
                </a:solidFill>
              </a:rPr>
              <a:t>behavior</a:t>
            </a:r>
            <a:r>
              <a:rPr lang="en-US" sz="2000" dirty="0" smtClean="0"/>
              <a:t> of voters, businesses, and government officials.</a:t>
            </a:r>
          </a:p>
          <a:p>
            <a:pPr marL="687388" lvl="2" indent="-225425"/>
            <a:r>
              <a:rPr lang="en-US" sz="2000" dirty="0" smtClean="0"/>
              <a:t>In principle, positive statements can be </a:t>
            </a:r>
            <a:r>
              <a:rPr lang="en-US" sz="2000" b="1" dirty="0" smtClean="0">
                <a:solidFill>
                  <a:schemeClr val="tx1"/>
                </a:solidFill>
              </a:rPr>
              <a:t>tested</a:t>
            </a:r>
            <a:r>
              <a:rPr lang="en-US" sz="2000" dirty="0" smtClean="0">
                <a:solidFill>
                  <a:srgbClr val="CC3300"/>
                </a:solidFill>
              </a:rPr>
              <a:t> </a:t>
            </a:r>
            <a:r>
              <a:rPr lang="en-US" sz="2000" dirty="0" smtClean="0"/>
              <a:t>against evidence.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marL="461963" indent="-2349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 Normative analysis:</a:t>
            </a:r>
          </a:p>
          <a:p>
            <a:pPr lvl="2"/>
            <a:r>
              <a:rPr lang="en-US" sz="2000" dirty="0" smtClean="0"/>
              <a:t>Examines the </a:t>
            </a:r>
            <a:r>
              <a:rPr lang="en-US" sz="2000" b="1" dirty="0" smtClean="0">
                <a:solidFill>
                  <a:schemeClr val="tx1"/>
                </a:solidFill>
              </a:rPr>
              <a:t>best choices </a:t>
            </a:r>
            <a:r>
              <a:rPr lang="en-US" sz="2000" dirty="0" smtClean="0"/>
              <a:t>for public officials to make.</a:t>
            </a:r>
          </a:p>
          <a:p>
            <a:pPr lvl="2"/>
            <a:r>
              <a:rPr lang="en-US" sz="2000" dirty="0" smtClean="0"/>
              <a:t>Combines positive analysis with </a:t>
            </a:r>
            <a:r>
              <a:rPr lang="en-US" sz="2000" b="1" dirty="0" smtClean="0">
                <a:solidFill>
                  <a:schemeClr val="tx1"/>
                </a:solidFill>
              </a:rPr>
              <a:t>values—yours!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864948" y="1472966"/>
            <a:ext cx="236282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Types of Analysis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1601" y="1888121"/>
            <a:ext cx="7455159" cy="4544009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(which may or may not be true)</a:t>
            </a:r>
          </a:p>
          <a:p>
            <a:pPr eaLnBrk="1" hangingPunct="1">
              <a:lnSpc>
                <a:spcPct val="50000"/>
              </a:lnSpc>
            </a:pPr>
            <a:endParaRPr lang="en-US" dirty="0" smtClean="0"/>
          </a:p>
          <a:p>
            <a:pPr marL="227013" lvl="2" indent="-227013">
              <a:lnSpc>
                <a:spcPct val="100000"/>
              </a:lnSpc>
            </a:pPr>
            <a:r>
              <a:rPr lang="en-US" sz="2200" dirty="0" smtClean="0"/>
              <a:t>People with higher incomes vote for higher levels of local public services, all else equal.</a:t>
            </a:r>
          </a:p>
          <a:p>
            <a:pPr marL="227013" lvl="2" indent="-227013">
              <a:lnSpc>
                <a:spcPct val="100000"/>
              </a:lnSpc>
            </a:pPr>
            <a:endParaRPr lang="en-US" sz="2200" dirty="0" smtClean="0"/>
          </a:p>
          <a:p>
            <a:pPr marL="227013" lvl="2" indent="-227013">
              <a:lnSpc>
                <a:spcPct val="100000"/>
              </a:lnSpc>
            </a:pPr>
            <a:r>
              <a:rPr lang="en-US" sz="2200" dirty="0" smtClean="0"/>
              <a:t>Communities with higher property tax rates have lower house values, all else equal.</a:t>
            </a:r>
          </a:p>
          <a:p>
            <a:pPr marL="227013" lvl="2" indent="-227013">
              <a:lnSpc>
                <a:spcPct val="100000"/>
              </a:lnSpc>
            </a:pPr>
            <a:endParaRPr lang="en-US" sz="2200" dirty="0" smtClean="0"/>
          </a:p>
          <a:p>
            <a:pPr marL="227013" lvl="2" indent="-227013">
              <a:lnSpc>
                <a:spcPct val="100000"/>
              </a:lnSpc>
            </a:pPr>
            <a:r>
              <a:rPr lang="en-US" sz="2200" dirty="0" smtClean="0"/>
              <a:t>Lowering a city’s property tax rate has little impact on its employment.</a:t>
            </a:r>
          </a:p>
          <a:p>
            <a:pPr marL="227013" lvl="2" indent="-227013">
              <a:lnSpc>
                <a:spcPct val="100000"/>
              </a:lnSpc>
            </a:pPr>
            <a:endParaRPr lang="en-US" sz="2200" dirty="0" smtClean="0"/>
          </a:p>
          <a:p>
            <a:pPr marL="227013" lvl="2" indent="-227013">
              <a:lnSpc>
                <a:spcPct val="100000"/>
              </a:lnSpc>
            </a:pPr>
            <a:r>
              <a:rPr lang="en-US" sz="2200" dirty="0" smtClean="0"/>
              <a:t>School districts with more disadvantaged students have to spend more to achieve any given level of student performance.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284" y="1499948"/>
            <a:ext cx="4025717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2600" dirty="0">
                <a:solidFill>
                  <a:srgbClr val="BD582C"/>
                </a:solidFill>
                <a:latin typeface="+mn-lt"/>
                <a:cs typeface="+mn-cs"/>
              </a:rPr>
              <a:t>Positive Analysis, Examples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61060" y="1931136"/>
            <a:ext cx="7641771" cy="4161453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(with which you may or may not agree)</a:t>
            </a:r>
          </a:p>
          <a:p>
            <a:pPr eaLnBrk="1" hangingPunct="1">
              <a:lnSpc>
                <a:spcPct val="50000"/>
              </a:lnSpc>
            </a:pPr>
            <a:endParaRPr lang="en-US" sz="2400" dirty="0" smtClean="0"/>
          </a:p>
          <a:p>
            <a:pPr marL="285750" lvl="2" indent="-285750">
              <a:lnSpc>
                <a:spcPct val="100000"/>
              </a:lnSpc>
            </a:pPr>
            <a:r>
              <a:rPr lang="en-US" sz="2600" dirty="0" smtClean="0"/>
              <a:t>Prison provision should be contracted out to private companies.</a:t>
            </a:r>
          </a:p>
          <a:p>
            <a:pPr marL="285750" lvl="2" indent="-285750">
              <a:lnSpc>
                <a:spcPct val="100000"/>
              </a:lnSpc>
            </a:pPr>
            <a:endParaRPr lang="en-US" sz="2600" dirty="0" smtClean="0"/>
          </a:p>
          <a:p>
            <a:pPr marL="285750" lvl="2" indent="-285750">
              <a:lnSpc>
                <a:spcPct val="100000"/>
              </a:lnSpc>
            </a:pPr>
            <a:r>
              <a:rPr lang="en-US" sz="2600" dirty="0" smtClean="0"/>
              <a:t>A property tax is a better way to finance local public services than a local income tax.</a:t>
            </a:r>
          </a:p>
          <a:p>
            <a:pPr marL="285750" lvl="2" indent="-285750">
              <a:lnSpc>
                <a:spcPct val="100000"/>
              </a:lnSpc>
            </a:pPr>
            <a:endParaRPr lang="en-US" sz="2600" dirty="0" smtClean="0"/>
          </a:p>
          <a:p>
            <a:pPr marL="285750" lvl="2" indent="-285750">
              <a:lnSpc>
                <a:spcPct val="100000"/>
              </a:lnSpc>
            </a:pPr>
            <a:r>
              <a:rPr lang="en-US" sz="2600" dirty="0" smtClean="0"/>
              <a:t>Cities should not use property tax exemptions to promote economic development.</a:t>
            </a:r>
          </a:p>
          <a:p>
            <a:pPr marL="285750" lvl="2" indent="-285750">
              <a:lnSpc>
                <a:spcPct val="100000"/>
              </a:lnSpc>
            </a:pPr>
            <a:endParaRPr lang="en-US" sz="2600" dirty="0" smtClean="0"/>
          </a:p>
          <a:p>
            <a:pPr marL="285750" lvl="2" indent="-285750">
              <a:lnSpc>
                <a:spcPct val="100000"/>
              </a:lnSpc>
            </a:pPr>
            <a:r>
              <a:rPr lang="en-US" sz="2600" dirty="0" smtClean="0"/>
              <a:t>States should give more education aid to school districts with a high concentration of at-risk students.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822960" y="1506404"/>
            <a:ext cx="626830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Normative Analysis, Examples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98462" y="1901048"/>
            <a:ext cx="7854508" cy="4422710"/>
          </a:xfrm>
        </p:spPr>
        <p:txBody>
          <a:bodyPr>
            <a:normAutofit/>
          </a:bodyPr>
          <a:lstStyle/>
          <a:p>
            <a:pPr marL="227013" lvl="2" indent="-227013">
              <a:lnSpc>
                <a:spcPct val="100000"/>
              </a:lnSpc>
            </a:pPr>
            <a:r>
              <a:rPr lang="en-US" sz="2000" dirty="0" smtClean="0"/>
              <a:t>Separating positive and normative arguments may be the most difficult task in a public policy debate.</a:t>
            </a:r>
          </a:p>
          <a:p>
            <a:pPr marL="227013" lvl="2" indent="-227013">
              <a:lnSpc>
                <a:spcPct val="100000"/>
              </a:lnSpc>
            </a:pPr>
            <a:endParaRPr lang="en-US" sz="2000" dirty="0" smtClean="0"/>
          </a:p>
          <a:p>
            <a:pPr marL="227013" lvl="2" indent="-227013">
              <a:lnSpc>
                <a:spcPct val="100000"/>
              </a:lnSpc>
            </a:pPr>
            <a:r>
              <a:rPr lang="en-US" sz="2000" dirty="0" smtClean="0"/>
              <a:t>Many people start with a favorite program and then cherry-pick the evidence that supports their position.</a:t>
            </a:r>
          </a:p>
          <a:p>
            <a:pPr marL="227013" lvl="2" indent="-227013">
              <a:lnSpc>
                <a:spcPct val="100000"/>
              </a:lnSpc>
            </a:pPr>
            <a:endParaRPr lang="en-US" sz="2000" dirty="0" smtClean="0"/>
          </a:p>
          <a:p>
            <a:pPr marL="227013" lvl="2" indent="-227013">
              <a:lnSpc>
                <a:spcPct val="100000"/>
              </a:lnSpc>
            </a:pPr>
            <a:r>
              <a:rPr lang="en-US" sz="2000" dirty="0" smtClean="0"/>
              <a:t>This approach undermines their own objectives.</a:t>
            </a:r>
          </a:p>
          <a:p>
            <a:pPr marL="227013" lvl="2" indent="-227013">
              <a:lnSpc>
                <a:spcPct val="100000"/>
              </a:lnSpc>
              <a:buNone/>
            </a:pPr>
            <a:endParaRPr lang="en-US" sz="2000" dirty="0" smtClean="0"/>
          </a:p>
          <a:p>
            <a:pPr marL="227013" lvl="2" indent="-227013">
              <a:lnSpc>
                <a:spcPct val="10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You should use the best available evidence to determine which programs best meet your objectives.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842476" y="1522971"/>
            <a:ext cx="274414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Intellectual Honesty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98462" y="1901048"/>
            <a:ext cx="7854508" cy="4422710"/>
          </a:xfrm>
        </p:spPr>
        <p:txBody>
          <a:bodyPr>
            <a:normAutofit/>
          </a:bodyPr>
          <a:lstStyle/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Thanks to the internet, you can find an amazing range of opinions about the effects of just about any public program.</a:t>
            </a:r>
          </a:p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I urge you to make a habit of thinking about the credibility of every piece of evidence you receive.</a:t>
            </a:r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The most credible evidence comes from a consensus among multiple peer-reviewed studies with strong methodologies.</a:t>
            </a:r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But that type of evidence is very rare, so you have to think about the methods used by each study and the potential biases of study authors.</a:t>
            </a:r>
          </a:p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Remember, the best way to meet you own objectives, whatever they are, is to base you policy choices on the best available evidence concerning each policy’s impact.</a:t>
            </a:r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842476" y="1522971"/>
            <a:ext cx="295831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Intellectual 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Honesty, </a:t>
            </a: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851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98462" y="1901048"/>
            <a:ext cx="7854508" cy="4422710"/>
          </a:xfrm>
        </p:spPr>
        <p:txBody>
          <a:bodyPr>
            <a:normAutofit/>
          </a:bodyPr>
          <a:lstStyle/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The need for good information (and the need to recognize fake news) are subjects of wide interest.  </a:t>
            </a:r>
          </a:p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Here are a couple web sited I have come across that provide tips:</a:t>
            </a:r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Stony Brook University Center for News Literacy: </a:t>
            </a:r>
            <a:r>
              <a:rPr lang="en-US" u="sng" dirty="0">
                <a:hlinkClick r:id="rId2"/>
              </a:rPr>
              <a:t>http://drc.centerfornewsliteracy.org/</a:t>
            </a:r>
            <a:r>
              <a:rPr lang="en-US" dirty="0"/>
              <a:t> </a:t>
            </a:r>
            <a:endParaRPr lang="en-US" dirty="0" smtClean="0"/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Stanford History Education Group: </a:t>
            </a:r>
            <a:r>
              <a:rPr lang="en-US" u="sng" dirty="0">
                <a:hlinkClick r:id="rId3"/>
              </a:rPr>
              <a:t>https://sheg.stanford.edu/</a:t>
            </a:r>
            <a:r>
              <a:rPr lang="en-US" dirty="0"/>
              <a:t> </a:t>
            </a:r>
          </a:p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As the assistant director of the Center for News Literacy puts it:  “</a:t>
            </a:r>
            <a:r>
              <a:rPr lang="en-US" sz="2000" dirty="0"/>
              <a:t>“One of the messages we’ve tried to stress more and more lately with the rise of fake news is this: Do you want to be </a:t>
            </a:r>
            <a:r>
              <a:rPr lang="en-US" sz="2000" dirty="0" smtClean="0"/>
              <a:t>fooled? Wouldn’t </a:t>
            </a:r>
            <a:r>
              <a:rPr lang="en-US" sz="2000" dirty="0"/>
              <a:t>you rather make up your own mind?”</a:t>
            </a:r>
          </a:p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endParaRPr lang="en-US" dirty="0"/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842476" y="1522971"/>
            <a:ext cx="295831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Intellectual 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Honesty, </a:t>
            </a: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70910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98462" y="1901048"/>
            <a:ext cx="7854508" cy="4422710"/>
          </a:xfrm>
        </p:spPr>
        <p:txBody>
          <a:bodyPr>
            <a:normAutofit fontScale="92500" lnSpcReduction="10000"/>
          </a:bodyPr>
          <a:lstStyle/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In our society, a person (or a person’s party) has to be elected before they have a chance to implement any programs.</a:t>
            </a:r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Sometimes the best choice may be to support a second-best policy (that is, one without the most desirable effects) in order to get something passed or in order to get elected.</a:t>
            </a:r>
          </a:p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Nevertheless, compromising away from the first-best policy (that is, the one with the most desirable effects) should be a deliberate choice based on political calculations.</a:t>
            </a:r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One cannot make this choice without knowing the effects of the first- and second-best policies.</a:t>
            </a:r>
          </a:p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This class is not about politics, which is beyond my expertise.</a:t>
            </a:r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Instead, it is about methods to identify the first- and second-best policies to achieve your objectives.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842476" y="1522971"/>
            <a:ext cx="465217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Intellectual 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Honesty versus Politics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33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92359" y="1931179"/>
            <a:ext cx="7530387" cy="4338735"/>
          </a:xfrm>
        </p:spPr>
        <p:txBody>
          <a:bodyPr>
            <a:normAutofit/>
          </a:bodyPr>
          <a:lstStyle/>
          <a:p>
            <a:pPr marL="227013" lvl="4" indent="-227013">
              <a:lnSpc>
                <a:spcPct val="100000"/>
              </a:lnSpc>
              <a:spcAft>
                <a:spcPts val="1800"/>
              </a:spcAft>
            </a:pPr>
            <a:r>
              <a:rPr lang="en-US" sz="2000" dirty="0" smtClean="0"/>
              <a:t>At the end of this class, you will present your proposals for reform in state or local public finance; many of them will be more sensible than what is actually being discussed in state legislatures.</a:t>
            </a:r>
          </a:p>
          <a:p>
            <a:pPr marL="227013" lvl="4" indent="-227013">
              <a:lnSpc>
                <a:spcPct val="100000"/>
              </a:lnSpc>
              <a:spcAft>
                <a:spcPts val="1800"/>
              </a:spcAft>
            </a:pPr>
            <a:r>
              <a:rPr lang="en-US" sz="2000" dirty="0" smtClean="0"/>
              <a:t>After this class, some of you will be able to implement your proposals or develop other ones when your work in state and local governments.</a:t>
            </a:r>
          </a:p>
          <a:p>
            <a:pPr marL="227013" lvl="4" indent="-227013">
              <a:lnSpc>
                <a:spcPct val="100000"/>
              </a:lnSpc>
              <a:spcAft>
                <a:spcPts val="1800"/>
              </a:spcAft>
            </a:pPr>
            <a:r>
              <a:rPr lang="en-US" sz="2000" dirty="0" smtClean="0"/>
              <a:t>My hope is that your proposals will be at least a little better because you took this class!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853711" y="1525109"/>
            <a:ext cx="234141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Class Conference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44533" y="1915246"/>
            <a:ext cx="5968094" cy="4696903"/>
          </a:xfrm>
        </p:spPr>
        <p:txBody>
          <a:bodyPr>
            <a:no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Broad Themes</a:t>
            </a:r>
          </a:p>
          <a:p>
            <a:pPr lvl="3"/>
            <a:r>
              <a:rPr lang="en-US" sz="2000" dirty="0" smtClean="0"/>
              <a:t>Legal framework defined </a:t>
            </a:r>
            <a:r>
              <a:rPr lang="en-US" sz="2000" dirty="0"/>
              <a:t>by </a:t>
            </a:r>
            <a:r>
              <a:rPr lang="en-US" sz="2000" b="1" dirty="0">
                <a:solidFill>
                  <a:schemeClr val="tx2"/>
                </a:solidFill>
              </a:rPr>
              <a:t>constitutions</a:t>
            </a:r>
          </a:p>
          <a:p>
            <a:pPr lvl="3"/>
            <a:r>
              <a:rPr lang="en-US" sz="2000" dirty="0"/>
              <a:t>Details determined by politics</a:t>
            </a:r>
          </a:p>
          <a:p>
            <a:pPr lvl="1" eaLnBrk="1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168275" indent="-168275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Units Defined by U.S. Constitution</a:t>
            </a:r>
            <a:endParaRPr lang="en-US" dirty="0">
              <a:solidFill>
                <a:schemeClr val="accent2"/>
              </a:solidFill>
            </a:endParaRPr>
          </a:p>
          <a:p>
            <a:pPr lvl="3"/>
            <a:r>
              <a:rPr lang="en-US" sz="2000" dirty="0"/>
              <a:t>The Federal Government</a:t>
            </a:r>
          </a:p>
          <a:p>
            <a:pPr lvl="3"/>
            <a:r>
              <a:rPr lang="en-US" sz="2000" dirty="0"/>
              <a:t>State Governments</a:t>
            </a:r>
          </a:p>
          <a:p>
            <a:pPr lvl="1" eaLnBrk="1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Units Defined by State Constitutions</a:t>
            </a:r>
            <a:endParaRPr lang="en-US" dirty="0">
              <a:solidFill>
                <a:schemeClr val="accent2"/>
              </a:solidFill>
            </a:endParaRPr>
          </a:p>
          <a:p>
            <a:pPr lvl="3"/>
            <a:r>
              <a:rPr lang="en-US" sz="2000" dirty="0"/>
              <a:t>The State Government</a:t>
            </a:r>
          </a:p>
          <a:p>
            <a:pPr lvl="3"/>
            <a:r>
              <a:rPr lang="en-US" sz="2000" dirty="0"/>
              <a:t>Counties and (usually) Townships</a:t>
            </a:r>
          </a:p>
          <a:p>
            <a:pPr lvl="3"/>
            <a:r>
              <a:rPr lang="en-US" sz="2000" dirty="0"/>
              <a:t>Municipalities (Cities and Villages)</a:t>
            </a:r>
          </a:p>
          <a:p>
            <a:pPr lvl="3"/>
            <a:r>
              <a:rPr lang="en-US" sz="2000" dirty="0"/>
              <a:t>School Districts</a:t>
            </a:r>
          </a:p>
          <a:p>
            <a:pPr lvl="3"/>
            <a:r>
              <a:rPr lang="en-US" sz="2000" dirty="0"/>
              <a:t>Special Districts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74" y="1499845"/>
            <a:ext cx="331969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The U.S. Federal System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78946" y="1833850"/>
            <a:ext cx="7194486" cy="5029201"/>
          </a:xfrm>
        </p:spPr>
        <p:txBody>
          <a:bodyPr>
            <a:normAutofit/>
          </a:bodyPr>
          <a:lstStyle/>
          <a:p>
            <a:pPr marL="342900" lvl="1" indent="-342900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State and local governments face many challenges. You should have no trouble finding good topics.  Recent examples:</a:t>
            </a:r>
          </a:p>
          <a:p>
            <a:pPr lvl="4">
              <a:lnSpc>
                <a:spcPct val="100000"/>
              </a:lnSpc>
            </a:pPr>
            <a:r>
              <a:rPr lang="en-US" sz="2000" dirty="0" smtClean="0"/>
              <a:t>An Evaluation of Industrial Development Agencies</a:t>
            </a:r>
          </a:p>
          <a:p>
            <a:pPr lvl="4">
              <a:lnSpc>
                <a:spcPct val="100000"/>
              </a:lnSpc>
            </a:pPr>
            <a:r>
              <a:rPr lang="en-US" sz="2000" dirty="0" smtClean="0"/>
              <a:t>Private Prisons in New York</a:t>
            </a:r>
          </a:p>
          <a:p>
            <a:pPr lvl="4">
              <a:lnSpc>
                <a:spcPct val="100000"/>
              </a:lnSpc>
            </a:pPr>
            <a:r>
              <a:rPr lang="en-US" sz="2000" dirty="0" smtClean="0"/>
              <a:t>Chicago Parking Meter Privatization</a:t>
            </a:r>
          </a:p>
          <a:p>
            <a:pPr lvl="4">
              <a:lnSpc>
                <a:spcPct val="100000"/>
              </a:lnSpc>
            </a:pPr>
            <a:r>
              <a:rPr lang="en-US" sz="2000" dirty="0" smtClean="0"/>
              <a:t>Public School Facility Cost Relief</a:t>
            </a:r>
          </a:p>
          <a:p>
            <a:pPr lvl="4">
              <a:lnSpc>
                <a:spcPct val="100000"/>
              </a:lnSpc>
            </a:pPr>
            <a:r>
              <a:rPr lang="en-US" sz="2000" dirty="0" smtClean="0"/>
              <a:t>San Diego Chargers Stadium Proposal</a:t>
            </a:r>
          </a:p>
          <a:p>
            <a:pPr lvl="4">
              <a:lnSpc>
                <a:spcPct val="10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Costs and Benefits of Privatization of Wine and Spirits Sales in Pennsylvania.</a:t>
            </a:r>
          </a:p>
          <a:p>
            <a:pPr lvl="4">
              <a:lnSpc>
                <a:spcPct val="100000"/>
              </a:lnSpc>
            </a:pPr>
            <a:r>
              <a:rPr lang="en-US" sz="2000" dirty="0"/>
              <a:t>Privatization of New York City Subway Services.</a:t>
            </a:r>
          </a:p>
          <a:p>
            <a:pPr lvl="4">
              <a:lnSpc>
                <a:spcPct val="100000"/>
              </a:lnSpc>
            </a:pPr>
            <a:r>
              <a:rPr lang="en-US" sz="2000" dirty="0" smtClean="0"/>
              <a:t>Financing </a:t>
            </a:r>
            <a:r>
              <a:rPr lang="en-US" sz="2000" dirty="0"/>
              <a:t>California High-Speed Rail.</a:t>
            </a:r>
          </a:p>
          <a:p>
            <a:pPr lvl="4">
              <a:lnSpc>
                <a:spcPct val="100000"/>
              </a:lnSpc>
            </a:pPr>
            <a:r>
              <a:rPr lang="en-US" sz="2000" dirty="0" smtClean="0"/>
              <a:t>Potential Atlanta Plastic Bag Tax.</a:t>
            </a:r>
            <a:endParaRPr lang="en-US" sz="2000" dirty="0"/>
          </a:p>
          <a:p>
            <a:pPr lvl="4">
              <a:lnSpc>
                <a:spcPct val="100000"/>
              </a:lnSpc>
            </a:pPr>
            <a:r>
              <a:rPr lang="en-US" sz="2000" dirty="0" smtClean="0"/>
              <a:t>Proposal for D.C. Municipal Land Bank.</a:t>
            </a:r>
            <a:endParaRPr lang="en-US" sz="20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727819" y="1495136"/>
            <a:ext cx="379148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l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Class Conference, Examples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9499" y="1221144"/>
            <a:ext cx="5747656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500" dirty="0"/>
              <a:t> </a:t>
            </a:r>
            <a:r>
              <a:rPr lang="en-US" sz="1500" b="1" dirty="0"/>
              <a:t>County</a:t>
            </a:r>
            <a:r>
              <a:rPr lang="en-US" sz="1200" b="1" dirty="0"/>
              <a:t> </a:t>
            </a:r>
            <a:r>
              <a:rPr lang="en-US" sz="1200" b="1" dirty="0" smtClean="0"/>
              <a:t>     </a:t>
            </a:r>
            <a:r>
              <a:rPr lang="en-US" sz="1500" b="1" dirty="0" smtClean="0"/>
              <a:t>Township      </a:t>
            </a:r>
            <a:r>
              <a:rPr lang="en-US" sz="1500" b="1" dirty="0"/>
              <a:t>Municipality  </a:t>
            </a:r>
            <a:r>
              <a:rPr lang="en-US" sz="1500" b="1" dirty="0" smtClean="0"/>
              <a:t>     School </a:t>
            </a:r>
            <a:r>
              <a:rPr lang="en-US" sz="1500" b="1" dirty="0"/>
              <a:t>District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648727" y="1735494"/>
            <a:ext cx="38862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647538" y="1731924"/>
            <a:ext cx="1940719" cy="165854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581769" y="1731923"/>
            <a:ext cx="19431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591827" y="2878494"/>
            <a:ext cx="1943100" cy="1943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648727" y="3392844"/>
            <a:ext cx="1200150" cy="2457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848877" y="3392844"/>
            <a:ext cx="742950" cy="245745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Oval 11"/>
          <p:cNvSpPr>
            <a:spLocks noChangeArrowheads="1"/>
          </p:cNvSpPr>
          <p:nvPr/>
        </p:nvSpPr>
        <p:spPr bwMode="auto">
          <a:xfrm>
            <a:off x="3391677" y="2478444"/>
            <a:ext cx="5715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12"/>
          <p:cNvSpPr>
            <a:spLocks noChangeArrowheads="1"/>
          </p:cNvSpPr>
          <p:nvPr/>
        </p:nvSpPr>
        <p:spPr bwMode="auto">
          <a:xfrm>
            <a:off x="5791977" y="3221394"/>
            <a:ext cx="514350" cy="800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13"/>
          <p:cNvSpPr>
            <a:spLocks noChangeArrowheads="1"/>
          </p:cNvSpPr>
          <p:nvPr/>
        </p:nvSpPr>
        <p:spPr bwMode="auto">
          <a:xfrm>
            <a:off x="3677427" y="4821594"/>
            <a:ext cx="628650" cy="571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Oval 14"/>
          <p:cNvSpPr>
            <a:spLocks noChangeArrowheads="1"/>
          </p:cNvSpPr>
          <p:nvPr/>
        </p:nvSpPr>
        <p:spPr bwMode="auto">
          <a:xfrm>
            <a:off x="5106177" y="1964094"/>
            <a:ext cx="40005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Oval 15"/>
          <p:cNvSpPr>
            <a:spLocks noChangeArrowheads="1"/>
          </p:cNvSpPr>
          <p:nvPr/>
        </p:nvSpPr>
        <p:spPr bwMode="auto">
          <a:xfrm>
            <a:off x="5849127" y="5050194"/>
            <a:ext cx="400050" cy="400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6"/>
          <p:cNvSpPr>
            <a:spLocks noChangeArrowheads="1"/>
          </p:cNvSpPr>
          <p:nvPr/>
        </p:nvSpPr>
        <p:spPr bwMode="auto">
          <a:xfrm>
            <a:off x="3048777" y="3735744"/>
            <a:ext cx="3429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60" name="AutoShape 17"/>
          <p:cNvCxnSpPr>
            <a:cxnSpLocks noChangeShapeType="1"/>
            <a:stCxn id="6149" idx="0"/>
            <a:endCxn id="6149" idx="0"/>
          </p:cNvCxnSpPr>
          <p:nvPr/>
        </p:nvCxnSpPr>
        <p:spPr bwMode="auto">
          <a:xfrm>
            <a:off x="3617896" y="173192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1" name="Line 19"/>
          <p:cNvSpPr>
            <a:spLocks noChangeShapeType="1"/>
          </p:cNvSpPr>
          <p:nvPr/>
        </p:nvSpPr>
        <p:spPr bwMode="auto">
          <a:xfrm>
            <a:off x="2648727" y="1735494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Freeform 25"/>
          <p:cNvSpPr>
            <a:spLocks/>
          </p:cNvSpPr>
          <p:nvPr/>
        </p:nvSpPr>
        <p:spPr bwMode="auto">
          <a:xfrm>
            <a:off x="2648727" y="1735494"/>
            <a:ext cx="2114550" cy="1371600"/>
          </a:xfrm>
          <a:custGeom>
            <a:avLst/>
            <a:gdLst>
              <a:gd name="T0" fmla="*/ 0 w 1776"/>
              <a:gd name="T1" fmla="*/ 0 h 1152"/>
              <a:gd name="T2" fmla="*/ 0 w 1776"/>
              <a:gd name="T3" fmla="*/ 2147483647 h 1152"/>
              <a:gd name="T4" fmla="*/ 2147483647 w 1776"/>
              <a:gd name="T5" fmla="*/ 2147483647 h 1152"/>
              <a:gd name="T6" fmla="*/ 2147483647 w 1776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1152"/>
              <a:gd name="T14" fmla="*/ 1776 w 1776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1152">
                <a:moveTo>
                  <a:pt x="0" y="0"/>
                </a:moveTo>
                <a:lnTo>
                  <a:pt x="0" y="1152"/>
                </a:lnTo>
                <a:lnTo>
                  <a:pt x="1776" y="1152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Freeform 26"/>
          <p:cNvSpPr>
            <a:spLocks/>
          </p:cNvSpPr>
          <p:nvPr/>
        </p:nvSpPr>
        <p:spPr bwMode="auto">
          <a:xfrm>
            <a:off x="4763277" y="1735494"/>
            <a:ext cx="1771650" cy="1828800"/>
          </a:xfrm>
          <a:custGeom>
            <a:avLst/>
            <a:gdLst>
              <a:gd name="T0" fmla="*/ 0 w 1488"/>
              <a:gd name="T1" fmla="*/ 0 h 1536"/>
              <a:gd name="T2" fmla="*/ 0 w 1488"/>
              <a:gd name="T3" fmla="*/ 2147483647 h 1536"/>
              <a:gd name="T4" fmla="*/ 2147483647 w 1488"/>
              <a:gd name="T5" fmla="*/ 2147483647 h 1536"/>
              <a:gd name="T6" fmla="*/ 0 60000 65536"/>
              <a:gd name="T7" fmla="*/ 0 60000 65536"/>
              <a:gd name="T8" fmla="*/ 0 60000 65536"/>
              <a:gd name="T9" fmla="*/ 0 w 1488"/>
              <a:gd name="T10" fmla="*/ 0 h 1536"/>
              <a:gd name="T11" fmla="*/ 1488 w 1488"/>
              <a:gd name="T12" fmla="*/ 1536 h 1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1536">
                <a:moveTo>
                  <a:pt x="0" y="0"/>
                </a:moveTo>
                <a:lnTo>
                  <a:pt x="0" y="1536"/>
                </a:lnTo>
                <a:lnTo>
                  <a:pt x="1488" y="1536"/>
                </a:lnTo>
              </a:path>
            </a:pathLst>
          </a:cu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Freeform 27"/>
          <p:cNvSpPr>
            <a:spLocks/>
          </p:cNvSpPr>
          <p:nvPr/>
        </p:nvSpPr>
        <p:spPr bwMode="auto">
          <a:xfrm>
            <a:off x="2648727" y="3107094"/>
            <a:ext cx="2514600" cy="1428750"/>
          </a:xfrm>
          <a:custGeom>
            <a:avLst/>
            <a:gdLst>
              <a:gd name="T0" fmla="*/ 0 w 2112"/>
              <a:gd name="T1" fmla="*/ 0 h 1200"/>
              <a:gd name="T2" fmla="*/ 0 w 2112"/>
              <a:gd name="T3" fmla="*/ 2147483647 h 1200"/>
              <a:gd name="T4" fmla="*/ 2147483647 w 2112"/>
              <a:gd name="T5" fmla="*/ 2147483647 h 1200"/>
              <a:gd name="T6" fmla="*/ 2147483647 w 2112"/>
              <a:gd name="T7" fmla="*/ 2147483647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2112"/>
              <a:gd name="T13" fmla="*/ 0 h 1200"/>
              <a:gd name="T14" fmla="*/ 2112 w 2112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" h="1200">
                <a:moveTo>
                  <a:pt x="0" y="0"/>
                </a:moveTo>
                <a:lnTo>
                  <a:pt x="0" y="1200"/>
                </a:lnTo>
                <a:lnTo>
                  <a:pt x="2112" y="1200"/>
                </a:lnTo>
                <a:lnTo>
                  <a:pt x="2112" y="384"/>
                </a:lnTo>
              </a:path>
            </a:pathLst>
          </a:cu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Freeform 28"/>
          <p:cNvSpPr>
            <a:spLocks/>
          </p:cNvSpPr>
          <p:nvPr/>
        </p:nvSpPr>
        <p:spPr bwMode="auto">
          <a:xfrm>
            <a:off x="5163327" y="3564294"/>
            <a:ext cx="400050" cy="2286000"/>
          </a:xfrm>
          <a:custGeom>
            <a:avLst/>
            <a:gdLst>
              <a:gd name="T0" fmla="*/ 0 w 336"/>
              <a:gd name="T1" fmla="*/ 0 h 1920"/>
              <a:gd name="T2" fmla="*/ 0 w 336"/>
              <a:gd name="T3" fmla="*/ 2147483647 h 1920"/>
              <a:gd name="T4" fmla="*/ 2147483647 w 336"/>
              <a:gd name="T5" fmla="*/ 2147483647 h 1920"/>
              <a:gd name="T6" fmla="*/ 2147483647 w 336"/>
              <a:gd name="T7" fmla="*/ 2147483647 h 192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1920"/>
              <a:gd name="T14" fmla="*/ 336 w 336"/>
              <a:gd name="T15" fmla="*/ 1920 h 1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1920">
                <a:moveTo>
                  <a:pt x="0" y="0"/>
                </a:moveTo>
                <a:lnTo>
                  <a:pt x="0" y="1536"/>
                </a:lnTo>
                <a:lnTo>
                  <a:pt x="336" y="1536"/>
                </a:lnTo>
                <a:lnTo>
                  <a:pt x="336" y="1920"/>
                </a:lnTo>
              </a:path>
            </a:pathLst>
          </a:cu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Freeform 30"/>
          <p:cNvSpPr>
            <a:spLocks/>
          </p:cNvSpPr>
          <p:nvPr/>
        </p:nvSpPr>
        <p:spPr bwMode="auto">
          <a:xfrm>
            <a:off x="3505977" y="4764444"/>
            <a:ext cx="914400" cy="628650"/>
          </a:xfrm>
          <a:custGeom>
            <a:avLst/>
            <a:gdLst>
              <a:gd name="T0" fmla="*/ 0 w 768"/>
              <a:gd name="T1" fmla="*/ 0 h 528"/>
              <a:gd name="T2" fmla="*/ 0 w 768"/>
              <a:gd name="T3" fmla="*/ 2147483647 h 528"/>
              <a:gd name="T4" fmla="*/ 2147483647 w 768"/>
              <a:gd name="T5" fmla="*/ 2147483647 h 528"/>
              <a:gd name="T6" fmla="*/ 2147483647 w 768"/>
              <a:gd name="T7" fmla="*/ 0 h 528"/>
              <a:gd name="T8" fmla="*/ 0 w 76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528"/>
              <a:gd name="T17" fmla="*/ 768 w 76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528">
                <a:moveTo>
                  <a:pt x="0" y="0"/>
                </a:moveTo>
                <a:lnTo>
                  <a:pt x="0" y="528"/>
                </a:lnTo>
                <a:lnTo>
                  <a:pt x="768" y="528"/>
                </a:lnTo>
                <a:lnTo>
                  <a:pt x="76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381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Freeform 31"/>
          <p:cNvSpPr>
            <a:spLocks/>
          </p:cNvSpPr>
          <p:nvPr/>
        </p:nvSpPr>
        <p:spPr bwMode="auto">
          <a:xfrm>
            <a:off x="2648727" y="1735494"/>
            <a:ext cx="1943100" cy="857250"/>
          </a:xfrm>
          <a:custGeom>
            <a:avLst/>
            <a:gdLst>
              <a:gd name="T0" fmla="*/ 0 w 1632"/>
              <a:gd name="T1" fmla="*/ 0 h 720"/>
              <a:gd name="T2" fmla="*/ 0 w 1632"/>
              <a:gd name="T3" fmla="*/ 2147483647 h 720"/>
              <a:gd name="T4" fmla="*/ 2147483647 w 1632"/>
              <a:gd name="T5" fmla="*/ 2147483647 h 720"/>
              <a:gd name="T6" fmla="*/ 2147483647 w 1632"/>
              <a:gd name="T7" fmla="*/ 2147483647 h 720"/>
              <a:gd name="T8" fmla="*/ 2147483647 w 1632"/>
              <a:gd name="T9" fmla="*/ 2147483647 h 720"/>
              <a:gd name="T10" fmla="*/ 2147483647 w 163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2"/>
              <a:gd name="T19" fmla="*/ 0 h 720"/>
              <a:gd name="T20" fmla="*/ 1632 w 163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2" h="720">
                <a:moveTo>
                  <a:pt x="0" y="0"/>
                </a:moveTo>
                <a:lnTo>
                  <a:pt x="0" y="720"/>
                </a:lnTo>
                <a:lnTo>
                  <a:pt x="1200" y="720"/>
                </a:lnTo>
                <a:lnTo>
                  <a:pt x="1200" y="144"/>
                </a:lnTo>
                <a:lnTo>
                  <a:pt x="1632" y="144"/>
                </a:lnTo>
                <a:lnTo>
                  <a:pt x="1632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32"/>
          <p:cNvSpPr>
            <a:spLocks noChangeShapeType="1"/>
          </p:cNvSpPr>
          <p:nvPr/>
        </p:nvSpPr>
        <p:spPr bwMode="auto">
          <a:xfrm>
            <a:off x="4077477" y="2592744"/>
            <a:ext cx="1191" cy="8001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Freeform 33"/>
          <p:cNvSpPr>
            <a:spLocks/>
          </p:cNvSpPr>
          <p:nvPr/>
        </p:nvSpPr>
        <p:spPr bwMode="auto">
          <a:xfrm>
            <a:off x="2820177" y="3392844"/>
            <a:ext cx="514350" cy="2457450"/>
          </a:xfrm>
          <a:custGeom>
            <a:avLst/>
            <a:gdLst>
              <a:gd name="T0" fmla="*/ 2147483647 w 432"/>
              <a:gd name="T1" fmla="*/ 0 h 2064"/>
              <a:gd name="T2" fmla="*/ 2147483647 w 432"/>
              <a:gd name="T3" fmla="*/ 2147483647 h 2064"/>
              <a:gd name="T4" fmla="*/ 2147483647 w 432"/>
              <a:gd name="T5" fmla="*/ 2147483647 h 2064"/>
              <a:gd name="T6" fmla="*/ 2147483647 w 432"/>
              <a:gd name="T7" fmla="*/ 2147483647 h 2064"/>
              <a:gd name="T8" fmla="*/ 0 w 432"/>
              <a:gd name="T9" fmla="*/ 2147483647 h 2064"/>
              <a:gd name="T10" fmla="*/ 0 w 432"/>
              <a:gd name="T11" fmla="*/ 2147483647 h 20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2"/>
              <a:gd name="T19" fmla="*/ 0 h 2064"/>
              <a:gd name="T20" fmla="*/ 432 w 432"/>
              <a:gd name="T21" fmla="*/ 2064 h 20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2" h="2064">
                <a:moveTo>
                  <a:pt x="96" y="0"/>
                </a:moveTo>
                <a:lnTo>
                  <a:pt x="96" y="768"/>
                </a:lnTo>
                <a:lnTo>
                  <a:pt x="432" y="768"/>
                </a:lnTo>
                <a:lnTo>
                  <a:pt x="432" y="1440"/>
                </a:lnTo>
                <a:lnTo>
                  <a:pt x="0" y="1440"/>
                </a:lnTo>
                <a:lnTo>
                  <a:pt x="0" y="2064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Line 34"/>
          <p:cNvSpPr>
            <a:spLocks noChangeShapeType="1"/>
          </p:cNvSpPr>
          <p:nvPr/>
        </p:nvSpPr>
        <p:spPr bwMode="auto">
          <a:xfrm>
            <a:off x="3334527" y="4307244"/>
            <a:ext cx="514350" cy="1191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Freeform 35"/>
          <p:cNvSpPr>
            <a:spLocks/>
          </p:cNvSpPr>
          <p:nvPr/>
        </p:nvSpPr>
        <p:spPr bwMode="auto">
          <a:xfrm>
            <a:off x="3334527" y="5107344"/>
            <a:ext cx="514350" cy="457200"/>
          </a:xfrm>
          <a:custGeom>
            <a:avLst/>
            <a:gdLst>
              <a:gd name="T0" fmla="*/ 0 w 432"/>
              <a:gd name="T1" fmla="*/ 0 h 384"/>
              <a:gd name="T2" fmla="*/ 0 w 432"/>
              <a:gd name="T3" fmla="*/ 2147483647 h 384"/>
              <a:gd name="T4" fmla="*/ 2147483647 w 432"/>
              <a:gd name="T5" fmla="*/ 2147483647 h 384"/>
              <a:gd name="T6" fmla="*/ 0 60000 65536"/>
              <a:gd name="T7" fmla="*/ 0 60000 65536"/>
              <a:gd name="T8" fmla="*/ 0 60000 65536"/>
              <a:gd name="T9" fmla="*/ 0 w 432"/>
              <a:gd name="T10" fmla="*/ 0 h 384"/>
              <a:gd name="T11" fmla="*/ 432 w 43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84">
                <a:moveTo>
                  <a:pt x="0" y="0"/>
                </a:moveTo>
                <a:lnTo>
                  <a:pt x="0" y="384"/>
                </a:lnTo>
                <a:lnTo>
                  <a:pt x="432" y="384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Freeform 36"/>
          <p:cNvSpPr>
            <a:spLocks/>
          </p:cNvSpPr>
          <p:nvPr/>
        </p:nvSpPr>
        <p:spPr bwMode="auto">
          <a:xfrm>
            <a:off x="3848877" y="4021494"/>
            <a:ext cx="742950" cy="1600200"/>
          </a:xfrm>
          <a:custGeom>
            <a:avLst/>
            <a:gdLst>
              <a:gd name="T0" fmla="*/ 0 w 624"/>
              <a:gd name="T1" fmla="*/ 0 h 1344"/>
              <a:gd name="T2" fmla="*/ 2147483647 w 624"/>
              <a:gd name="T3" fmla="*/ 0 h 1344"/>
              <a:gd name="T4" fmla="*/ 2147483647 w 624"/>
              <a:gd name="T5" fmla="*/ 2147483647 h 1344"/>
              <a:gd name="T6" fmla="*/ 2147483647 w 624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1344"/>
              <a:gd name="T14" fmla="*/ 624 w 624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1344">
                <a:moveTo>
                  <a:pt x="0" y="0"/>
                </a:moveTo>
                <a:lnTo>
                  <a:pt x="480" y="0"/>
                </a:lnTo>
                <a:lnTo>
                  <a:pt x="480" y="1344"/>
                </a:lnTo>
                <a:lnTo>
                  <a:pt x="624" y="1344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Freeform 38"/>
          <p:cNvSpPr>
            <a:spLocks/>
          </p:cNvSpPr>
          <p:nvPr/>
        </p:nvSpPr>
        <p:spPr bwMode="auto">
          <a:xfrm>
            <a:off x="5106177" y="4821594"/>
            <a:ext cx="400050" cy="1028700"/>
          </a:xfrm>
          <a:custGeom>
            <a:avLst/>
            <a:gdLst>
              <a:gd name="T0" fmla="*/ 0 w 336"/>
              <a:gd name="T1" fmla="*/ 0 h 864"/>
              <a:gd name="T2" fmla="*/ 0 w 336"/>
              <a:gd name="T3" fmla="*/ 2147483647 h 864"/>
              <a:gd name="T4" fmla="*/ 2147483647 w 336"/>
              <a:gd name="T5" fmla="*/ 2147483647 h 864"/>
              <a:gd name="T6" fmla="*/ 2147483647 w 336"/>
              <a:gd name="T7" fmla="*/ 2147483647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864"/>
              <a:gd name="T14" fmla="*/ 336 w 336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864">
                <a:moveTo>
                  <a:pt x="0" y="0"/>
                </a:moveTo>
                <a:lnTo>
                  <a:pt x="0" y="528"/>
                </a:lnTo>
                <a:lnTo>
                  <a:pt x="336" y="528"/>
                </a:lnTo>
                <a:lnTo>
                  <a:pt x="336" y="864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39"/>
          <p:cNvSpPr>
            <a:spLocks noChangeShapeType="1"/>
          </p:cNvSpPr>
          <p:nvPr/>
        </p:nvSpPr>
        <p:spPr bwMode="auto">
          <a:xfrm>
            <a:off x="5106177" y="5107344"/>
            <a:ext cx="1428750" cy="1191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Freeform 40"/>
          <p:cNvSpPr>
            <a:spLocks/>
          </p:cNvSpPr>
          <p:nvPr/>
        </p:nvSpPr>
        <p:spPr bwMode="auto">
          <a:xfrm>
            <a:off x="4591827" y="2878494"/>
            <a:ext cx="742950" cy="1257300"/>
          </a:xfrm>
          <a:custGeom>
            <a:avLst/>
            <a:gdLst>
              <a:gd name="T0" fmla="*/ 2147483647 w 624"/>
              <a:gd name="T1" fmla="*/ 0 h 1056"/>
              <a:gd name="T2" fmla="*/ 2147483647 w 624"/>
              <a:gd name="T3" fmla="*/ 2147483647 h 1056"/>
              <a:gd name="T4" fmla="*/ 0 w 624"/>
              <a:gd name="T5" fmla="*/ 2147483647 h 1056"/>
              <a:gd name="T6" fmla="*/ 0 60000 65536"/>
              <a:gd name="T7" fmla="*/ 0 60000 65536"/>
              <a:gd name="T8" fmla="*/ 0 60000 65536"/>
              <a:gd name="T9" fmla="*/ 0 w 624"/>
              <a:gd name="T10" fmla="*/ 0 h 1056"/>
              <a:gd name="T11" fmla="*/ 624 w 62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56">
                <a:moveTo>
                  <a:pt x="624" y="0"/>
                </a:moveTo>
                <a:lnTo>
                  <a:pt x="624" y="1056"/>
                </a:lnTo>
                <a:lnTo>
                  <a:pt x="0" y="1056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Freeform 41"/>
          <p:cNvSpPr>
            <a:spLocks/>
          </p:cNvSpPr>
          <p:nvPr/>
        </p:nvSpPr>
        <p:spPr bwMode="auto">
          <a:xfrm>
            <a:off x="5334777" y="4135794"/>
            <a:ext cx="1200150" cy="228600"/>
          </a:xfrm>
          <a:custGeom>
            <a:avLst/>
            <a:gdLst>
              <a:gd name="T0" fmla="*/ 0 w 1008"/>
              <a:gd name="T1" fmla="*/ 0 h 192"/>
              <a:gd name="T2" fmla="*/ 0 w 1008"/>
              <a:gd name="T3" fmla="*/ 2147483647 h 192"/>
              <a:gd name="T4" fmla="*/ 2147483647 w 1008"/>
              <a:gd name="T5" fmla="*/ 2147483647 h 192"/>
              <a:gd name="T6" fmla="*/ 0 60000 65536"/>
              <a:gd name="T7" fmla="*/ 0 60000 65536"/>
              <a:gd name="T8" fmla="*/ 0 60000 65536"/>
              <a:gd name="T9" fmla="*/ 0 w 1008"/>
              <a:gd name="T10" fmla="*/ 0 h 192"/>
              <a:gd name="T11" fmla="*/ 1008 w 100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192">
                <a:moveTo>
                  <a:pt x="0" y="0"/>
                </a:moveTo>
                <a:lnTo>
                  <a:pt x="0" y="192"/>
                </a:lnTo>
                <a:lnTo>
                  <a:pt x="1008" y="192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Freeform 42"/>
          <p:cNvSpPr>
            <a:spLocks/>
          </p:cNvSpPr>
          <p:nvPr/>
        </p:nvSpPr>
        <p:spPr bwMode="auto">
          <a:xfrm>
            <a:off x="5049027" y="1735494"/>
            <a:ext cx="514350" cy="1143000"/>
          </a:xfrm>
          <a:custGeom>
            <a:avLst/>
            <a:gdLst>
              <a:gd name="T0" fmla="*/ 2147483647 w 432"/>
              <a:gd name="T1" fmla="*/ 0 h 960"/>
              <a:gd name="T2" fmla="*/ 2147483647 w 432"/>
              <a:gd name="T3" fmla="*/ 2147483647 h 960"/>
              <a:gd name="T4" fmla="*/ 0 w 432"/>
              <a:gd name="T5" fmla="*/ 2147483647 h 960"/>
              <a:gd name="T6" fmla="*/ 0 w 43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60"/>
              <a:gd name="T14" fmla="*/ 432 w 43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60">
                <a:moveTo>
                  <a:pt x="432" y="0"/>
                </a:moveTo>
                <a:lnTo>
                  <a:pt x="432" y="720"/>
                </a:lnTo>
                <a:lnTo>
                  <a:pt x="0" y="720"/>
                </a:lnTo>
                <a:lnTo>
                  <a:pt x="0" y="96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Freeform 43"/>
          <p:cNvSpPr>
            <a:spLocks/>
          </p:cNvSpPr>
          <p:nvPr/>
        </p:nvSpPr>
        <p:spPr bwMode="auto">
          <a:xfrm>
            <a:off x="5563377" y="2021244"/>
            <a:ext cx="571500" cy="857250"/>
          </a:xfrm>
          <a:custGeom>
            <a:avLst/>
            <a:gdLst>
              <a:gd name="T0" fmla="*/ 0 w 480"/>
              <a:gd name="T1" fmla="*/ 0 h 720"/>
              <a:gd name="T2" fmla="*/ 2147483647 w 480"/>
              <a:gd name="T3" fmla="*/ 0 h 720"/>
              <a:gd name="T4" fmla="*/ 2147483647 w 480"/>
              <a:gd name="T5" fmla="*/ 2147483647 h 720"/>
              <a:gd name="T6" fmla="*/ 0 60000 65536"/>
              <a:gd name="T7" fmla="*/ 0 60000 65536"/>
              <a:gd name="T8" fmla="*/ 0 60000 65536"/>
              <a:gd name="T9" fmla="*/ 0 w 480"/>
              <a:gd name="T10" fmla="*/ 0 h 720"/>
              <a:gd name="T11" fmla="*/ 480 w 48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20">
                <a:moveTo>
                  <a:pt x="0" y="0"/>
                </a:moveTo>
                <a:lnTo>
                  <a:pt x="480" y="0"/>
                </a:lnTo>
                <a:lnTo>
                  <a:pt x="480" y="72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Line 50"/>
          <p:cNvSpPr>
            <a:spLocks noChangeShapeType="1"/>
          </p:cNvSpPr>
          <p:nvPr/>
        </p:nvSpPr>
        <p:spPr bwMode="auto">
          <a:xfrm>
            <a:off x="2748741" y="1464031"/>
            <a:ext cx="564356" cy="19288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Line 51"/>
          <p:cNvSpPr>
            <a:spLocks noChangeShapeType="1"/>
          </p:cNvSpPr>
          <p:nvPr/>
        </p:nvSpPr>
        <p:spPr bwMode="auto">
          <a:xfrm>
            <a:off x="3706002" y="1471175"/>
            <a:ext cx="371475" cy="1057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Line 52"/>
          <p:cNvSpPr>
            <a:spLocks noChangeShapeType="1"/>
          </p:cNvSpPr>
          <p:nvPr/>
        </p:nvSpPr>
        <p:spPr bwMode="auto">
          <a:xfrm>
            <a:off x="4798997" y="1471175"/>
            <a:ext cx="307181" cy="700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Line 53"/>
          <p:cNvSpPr>
            <a:spLocks noChangeShapeType="1"/>
          </p:cNvSpPr>
          <p:nvPr/>
        </p:nvSpPr>
        <p:spPr bwMode="auto">
          <a:xfrm flipH="1">
            <a:off x="4991878" y="1456889"/>
            <a:ext cx="1092994" cy="210740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9725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1800" b="1" spc="100" dirty="0" smtClean="0">
              <a:solidFill>
                <a:srgbClr val="637052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1:  Introduction and Overview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561" y="2171263"/>
            <a:ext cx="171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 Stylized Map of a State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88274" y="1955058"/>
            <a:ext cx="8009359" cy="4587357"/>
          </a:xfrm>
        </p:spPr>
        <p:txBody>
          <a:bodyPr>
            <a:normAutofit/>
          </a:bodyPr>
          <a:lstStyle/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We have gone, of course, from 13 to 50 states.</a:t>
            </a:r>
            <a:endParaRPr lang="en-US" dirty="0"/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State boundaries were often adjusted in the nation’s early years.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Counties were created—and revised.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Little change in state or county boundaries in recent years.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www.youtube.com/watch?v=9UE9uu9fKSg</a:t>
            </a:r>
            <a:r>
              <a:rPr lang="en-US" dirty="0" smtClean="0"/>
              <a:t> </a:t>
            </a:r>
          </a:p>
          <a:p>
            <a:pPr marL="258365" lvl="1" indent="0">
              <a:lnSpc>
                <a:spcPct val="50000"/>
              </a:lnSpc>
              <a:buNone/>
            </a:pPr>
            <a:endParaRPr lang="en-US" dirty="0"/>
          </a:p>
          <a:p>
            <a:pPr marL="258365" lvl="1" indent="0">
              <a:buNone/>
            </a:pPr>
            <a:endParaRPr lang="en-US" sz="15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822960" y="1472154"/>
            <a:ext cx="724471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</a:rPr>
              <a:t>Variation </a:t>
            </a: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at the Macro Level: States and Counties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236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88274" y="1955058"/>
            <a:ext cx="8009359" cy="4587357"/>
          </a:xfrm>
        </p:spPr>
        <p:txBody>
          <a:bodyPr>
            <a:normAutofit fontScale="85000" lnSpcReduction="20000"/>
          </a:bodyPr>
          <a:lstStyle/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No </a:t>
            </a:r>
            <a:r>
              <a:rPr lang="en-US" sz="2200" dirty="0"/>
              <a:t>townships in the South and West. 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No </a:t>
            </a:r>
            <a:r>
              <a:rPr lang="en-US" sz="2200" dirty="0"/>
              <a:t>counties in Connecticut, Rhode Island, and the District of Columbia.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DC</a:t>
            </a:r>
            <a:r>
              <a:rPr lang="en-US" sz="2200" dirty="0"/>
              <a:t>, Maryland, North Carolina, Alaska, and Hawaii have no independent school districts. Hawaii has one state district</a:t>
            </a:r>
            <a:r>
              <a:rPr lang="en-US" sz="2200" dirty="0" smtClean="0"/>
              <a:t>.</a:t>
            </a:r>
            <a:endParaRPr lang="en-US" sz="2200" dirty="0"/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200" dirty="0" smtClean="0"/>
              <a:t>16 </a:t>
            </a:r>
            <a:r>
              <a:rPr lang="en-US" sz="2200" dirty="0"/>
              <a:t>states have dependent and independent school </a:t>
            </a:r>
            <a:r>
              <a:rPr lang="en-US" sz="2200" dirty="0" smtClean="0"/>
              <a:t>districts.</a:t>
            </a:r>
            <a:br>
              <a:rPr lang="en-US" sz="2200" dirty="0" smtClean="0"/>
            </a:br>
            <a:endParaRPr lang="en-US" sz="2200" dirty="0"/>
          </a:p>
          <a:p>
            <a:pPr lvl="4">
              <a:spcAft>
                <a:spcPts val="1200"/>
              </a:spcAft>
            </a:pPr>
            <a:r>
              <a:rPr lang="en-US" sz="2200" dirty="0"/>
              <a:t>Virginia has 1 independent and 135 dependent school systems. </a:t>
            </a:r>
          </a:p>
          <a:p>
            <a:pPr lvl="4">
              <a:spcAft>
                <a:spcPts val="1200"/>
              </a:spcAft>
            </a:pPr>
            <a:r>
              <a:rPr lang="en-US" sz="2200" dirty="0"/>
              <a:t>Louisiana has 69 independent school districts and one dependent school system</a:t>
            </a:r>
            <a:r>
              <a:rPr lang="en-US" sz="2200" dirty="0" smtClean="0"/>
              <a:t>.</a:t>
            </a:r>
          </a:p>
          <a:p>
            <a:pPr lvl="4">
              <a:spcAft>
                <a:spcPts val="1200"/>
              </a:spcAft>
            </a:pPr>
            <a:r>
              <a:rPr lang="en-US" sz="2200" dirty="0" smtClean="0"/>
              <a:t>New York has 5 dependent and almost 700 independent school districts. </a:t>
            </a:r>
            <a:endParaRPr lang="en-US" sz="2200" dirty="0"/>
          </a:p>
          <a:p>
            <a:pPr marL="258365" lvl="1" indent="0">
              <a:lnSpc>
                <a:spcPct val="50000"/>
              </a:lnSpc>
              <a:buNone/>
            </a:pPr>
            <a:endParaRPr lang="en-US" dirty="0"/>
          </a:p>
          <a:p>
            <a:pPr marL="258365" lvl="1" indent="0">
              <a:buNone/>
            </a:pPr>
            <a:endParaRPr lang="en-US" sz="1500" dirty="0" smtClean="0"/>
          </a:p>
          <a:p>
            <a:pPr marL="258365" lvl="1" indent="0">
              <a:buNone/>
            </a:pPr>
            <a:endParaRPr lang="en-US" sz="1500" dirty="0" smtClean="0"/>
          </a:p>
          <a:p>
            <a:pPr marL="258365" lvl="1" indent="0">
              <a:buNone/>
            </a:pPr>
            <a:r>
              <a:rPr lang="en-US" sz="1500" dirty="0" smtClean="0"/>
              <a:t>Source</a:t>
            </a:r>
            <a:r>
              <a:rPr lang="en-US" sz="1500" dirty="0"/>
              <a:t>: Census of Governments, 2012</a:t>
            </a:r>
            <a:endParaRPr lang="en-US" sz="135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888274" y="1404310"/>
            <a:ext cx="653889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</a:rPr>
              <a:t>Variation in Local Governments Across States</a:t>
            </a:r>
          </a:p>
        </p:txBody>
      </p:sp>
    </p:spTree>
    <p:extLst>
      <p:ext uri="{BB962C8B-B14F-4D97-AF65-F5344CB8AC3E}">
        <p14:creationId xmlns:p14="http://schemas.microsoft.com/office/powerpoint/2010/main" val="131243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94913" y="1536017"/>
            <a:ext cx="7566156" cy="4673034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9600" dirty="0" smtClean="0">
                <a:solidFill>
                  <a:schemeClr val="accent2"/>
                </a:solidFill>
              </a:rPr>
              <a:t>Special Districts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 dirty="0" smtClean="0"/>
              <a:t>The </a:t>
            </a:r>
            <a:r>
              <a:rPr lang="en-US" sz="8000" dirty="0"/>
              <a:t>U.S. has lots of </a:t>
            </a:r>
            <a:r>
              <a:rPr lang="en-US" sz="8000" dirty="0" smtClean="0"/>
              <a:t>independent </a:t>
            </a:r>
            <a:r>
              <a:rPr lang="en-US" sz="8000" dirty="0" smtClean="0">
                <a:solidFill>
                  <a:schemeClr val="tx1"/>
                </a:solidFill>
              </a:rPr>
              <a:t>special </a:t>
            </a:r>
            <a:r>
              <a:rPr lang="en-US" sz="8000" dirty="0">
                <a:solidFill>
                  <a:schemeClr val="tx1"/>
                </a:solidFill>
              </a:rPr>
              <a:t>districts</a:t>
            </a:r>
            <a:r>
              <a:rPr lang="en-US" sz="80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800" dirty="0" smtClean="0"/>
              <a:t>38,266 </a:t>
            </a:r>
            <a:r>
              <a:rPr lang="en-US" sz="7800" dirty="0"/>
              <a:t>in 2012.  </a:t>
            </a:r>
          </a:p>
          <a:p>
            <a:pPr marL="1401365" lvl="1" indent="-1143000">
              <a:buFont typeface="Arial" panose="020B0604020202020204" pitchFamily="34" charset="0"/>
              <a:buChar char="•"/>
            </a:pPr>
            <a:endParaRPr lang="en-US" sz="80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 smtClean="0"/>
              <a:t> 8 </a:t>
            </a:r>
            <a:r>
              <a:rPr lang="en-US" sz="8000" dirty="0"/>
              <a:t>states have over 1,000 special districts (Illinois, California, Colorado, Missouri, Kansas, Washington, Nebraska, and Oregon).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0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 dirty="0" smtClean="0"/>
              <a:t> Special </a:t>
            </a:r>
            <a:r>
              <a:rPr lang="en-US" sz="8000" dirty="0"/>
              <a:t>districts vary greatly by state; the most common are:</a:t>
            </a:r>
          </a:p>
          <a:p>
            <a:pPr lvl="3">
              <a:lnSpc>
                <a:spcPct val="120000"/>
              </a:lnSpc>
            </a:pPr>
            <a:r>
              <a:rPr lang="en-US" sz="8000" dirty="0"/>
              <a:t>Fire Protection Districts (5,865)</a:t>
            </a:r>
          </a:p>
          <a:p>
            <a:pPr lvl="3">
              <a:lnSpc>
                <a:spcPct val="120000"/>
              </a:lnSpc>
            </a:pPr>
            <a:r>
              <a:rPr lang="en-US" sz="8000" dirty="0"/>
              <a:t>Water Supply Districts (3,522)</a:t>
            </a:r>
          </a:p>
          <a:p>
            <a:pPr lvl="3">
              <a:lnSpc>
                <a:spcPct val="120000"/>
              </a:lnSpc>
            </a:pPr>
            <a:r>
              <a:rPr lang="en-US" sz="8000" dirty="0"/>
              <a:t>Housing and Community Development Districts (3,438)</a:t>
            </a:r>
          </a:p>
          <a:p>
            <a:pPr lvl="3">
              <a:lnSpc>
                <a:spcPct val="120000"/>
              </a:lnSpc>
            </a:pPr>
            <a:r>
              <a:rPr lang="en-US" sz="8000" dirty="0"/>
              <a:t>Drainage and Flood Control Districts (3,248).</a:t>
            </a:r>
          </a:p>
          <a:p>
            <a:pPr lvl="1">
              <a:lnSpc>
                <a:spcPct val="50000"/>
              </a:lnSpc>
            </a:pPr>
            <a:endParaRPr lang="en-US" sz="1500" dirty="0"/>
          </a:p>
          <a:p>
            <a:pPr marL="258365" lvl="1" indent="0">
              <a:buNone/>
            </a:pPr>
            <a:endParaRPr lang="en-US" sz="1500" dirty="0" smtClean="0"/>
          </a:p>
          <a:p>
            <a:pPr marL="258365" lvl="1" indent="0">
              <a:buNone/>
            </a:pPr>
            <a:endParaRPr lang="en-US" sz="1500" dirty="0"/>
          </a:p>
          <a:p>
            <a:pPr marL="258365" lvl="1" indent="0">
              <a:buNone/>
            </a:pPr>
            <a:r>
              <a:rPr lang="en-US" sz="4300" dirty="0" smtClean="0"/>
              <a:t>Source</a:t>
            </a:r>
            <a:r>
              <a:rPr lang="en-US" sz="4300" dirty="0"/>
              <a:t>: Census of Governments, 2012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</p:spTree>
    <p:extLst>
      <p:ext uri="{BB962C8B-B14F-4D97-AF65-F5344CB8AC3E}">
        <p14:creationId xmlns:p14="http://schemas.microsoft.com/office/powerpoint/2010/main" val="22993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  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99116"/>
              </p:ext>
            </p:extLst>
          </p:nvPr>
        </p:nvGraphicFramePr>
        <p:xfrm>
          <a:off x="1250831" y="955964"/>
          <a:ext cx="6207244" cy="576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65025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57675" y="1335088"/>
            <a:ext cx="4886325" cy="5626100"/>
          </a:xfrm>
        </p:spPr>
        <p:txBody>
          <a:bodyPr/>
          <a:lstStyle/>
          <a:p>
            <a:pPr marL="0" indent="0">
              <a:buNone/>
            </a:pPr>
            <a:r>
              <a:rPr lang="en-US" sz="1350" dirty="0"/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7504" y="312626"/>
            <a:ext cx="7543800" cy="629483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592" t="16783" r="52171" b="9766"/>
          <a:stretch/>
        </p:blipFill>
        <p:spPr>
          <a:xfrm>
            <a:off x="1629679" y="942109"/>
            <a:ext cx="5769308" cy="58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56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64877</TotalTime>
  <Words>1582</Words>
  <Application>Microsoft Office PowerPoint</Application>
  <PresentationFormat>Custom</PresentationFormat>
  <Paragraphs>324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Retrospect</vt:lpstr>
      <vt:lpstr>State and Local Public Finance Professor Yinger Spring 2017</vt:lpstr>
      <vt:lpstr>State and Local Public Finance Lecture 1:  Introduction and Overview</vt:lpstr>
      <vt:lpstr>State and Local Public Finance Lecture 1:  Introduction and Overview</vt:lpstr>
      <vt:lpstr>PowerPoint Presentation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</vt:vector>
  </TitlesOfParts>
  <Company>The Maxwell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and Local Public Finance Lecture 1:  Introduction and Overview</dc:title>
  <dc:creator>joyinger</dc:creator>
  <cp:lastModifiedBy>Kathleen M Nasto</cp:lastModifiedBy>
  <cp:revision>188</cp:revision>
  <dcterms:created xsi:type="dcterms:W3CDTF">2005-12-16T22:08:10Z</dcterms:created>
  <dcterms:modified xsi:type="dcterms:W3CDTF">2018-02-10T17:17:11Z</dcterms:modified>
</cp:coreProperties>
</file>