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1"/>
    <p:sldMasterId id="2147483770" r:id="rId2"/>
  </p:sldMasterIdLst>
  <p:notesMasterIdLst>
    <p:notesMasterId r:id="rId45"/>
  </p:notesMasterIdLst>
  <p:sldIdLst>
    <p:sldId id="293" r:id="rId3"/>
    <p:sldId id="257" r:id="rId4"/>
    <p:sldId id="258" r:id="rId5"/>
    <p:sldId id="261" r:id="rId6"/>
    <p:sldId id="262" r:id="rId7"/>
    <p:sldId id="267" r:id="rId8"/>
    <p:sldId id="276" r:id="rId9"/>
    <p:sldId id="263" r:id="rId10"/>
    <p:sldId id="277" r:id="rId11"/>
    <p:sldId id="264" r:id="rId12"/>
    <p:sldId id="265" r:id="rId13"/>
    <p:sldId id="278" r:id="rId14"/>
    <p:sldId id="286" r:id="rId15"/>
    <p:sldId id="292" r:id="rId16"/>
    <p:sldId id="275" r:id="rId17"/>
    <p:sldId id="287" r:id="rId18"/>
    <p:sldId id="298" r:id="rId19"/>
    <p:sldId id="299" r:id="rId20"/>
    <p:sldId id="285" r:id="rId21"/>
    <p:sldId id="284" r:id="rId22"/>
    <p:sldId id="266" r:id="rId23"/>
    <p:sldId id="300" r:id="rId24"/>
    <p:sldId id="268" r:id="rId25"/>
    <p:sldId id="294" r:id="rId26"/>
    <p:sldId id="269" r:id="rId27"/>
    <p:sldId id="295" r:id="rId28"/>
    <p:sldId id="279" r:id="rId29"/>
    <p:sldId id="296" r:id="rId30"/>
    <p:sldId id="270" r:id="rId31"/>
    <p:sldId id="280" r:id="rId32"/>
    <p:sldId id="260" r:id="rId33"/>
    <p:sldId id="281" r:id="rId34"/>
    <p:sldId id="259" r:id="rId35"/>
    <p:sldId id="291" r:id="rId36"/>
    <p:sldId id="297" r:id="rId37"/>
    <p:sldId id="283" r:id="rId38"/>
    <p:sldId id="272" r:id="rId39"/>
    <p:sldId id="273" r:id="rId40"/>
    <p:sldId id="282" r:id="rId41"/>
    <p:sldId id="289" r:id="rId42"/>
    <p:sldId id="290" r:id="rId43"/>
    <p:sldId id="288" r:id="rId44"/>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582C"/>
    <a:srgbClr val="8188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08"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atin typeface="Arial" charset="0"/>
                <a:cs typeface="Arial" charset="0"/>
              </a:defRPr>
            </a:lvl1pPr>
          </a:lstStyle>
          <a:p>
            <a:pPr>
              <a:defRPr/>
            </a:pPr>
            <a:fld id="{83D4F2A0-B1A1-4A1F-95EF-1CE496BF73F3}" type="datetimeFigureOut">
              <a:rPr lang="en-US"/>
              <a:pPr>
                <a:defRPr/>
              </a:pPr>
              <a:t>2/10/2018</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3162C28C-1687-409F-A1D7-A9C09E9892DA}" type="slidenum">
              <a:rPr lang="en-US"/>
              <a:pPr>
                <a:defRPr/>
              </a:pPr>
              <a:t>‹#›</a:t>
            </a:fld>
            <a:endParaRPr lang="en-US"/>
          </a:p>
        </p:txBody>
      </p:sp>
    </p:spTree>
    <p:extLst>
      <p:ext uri="{BB962C8B-B14F-4D97-AF65-F5344CB8AC3E}">
        <p14:creationId xmlns:p14="http://schemas.microsoft.com/office/powerpoint/2010/main" val="14383317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xfrm>
            <a:off x="2857500" y="514350"/>
            <a:ext cx="3429000" cy="25717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CFC0252B-B376-4A88-8378-A01696BE50E5}" type="slidenum">
              <a:rPr lang="en-US" smtClean="0"/>
              <a:pPr eaLnBrk="1" hangingPunct="1"/>
              <a:t>6</a:t>
            </a:fld>
            <a:endParaRPr lang="en-US" smtClean="0"/>
          </a:p>
        </p:txBody>
      </p:sp>
    </p:spTree>
    <p:extLst>
      <p:ext uri="{BB962C8B-B14F-4D97-AF65-F5344CB8AC3E}">
        <p14:creationId xmlns:p14="http://schemas.microsoft.com/office/powerpoint/2010/main" val="861021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4500" spc="-28"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9" y="4455621"/>
            <a:ext cx="7543800" cy="1143000"/>
          </a:xfrm>
        </p:spPr>
        <p:txBody>
          <a:bodyPr lIns="91440" rIns="91440">
            <a:normAutofit/>
          </a:bodyPr>
          <a:lstStyle>
            <a:lvl1pPr marL="0" indent="0" algn="l">
              <a:buNone/>
              <a:defRPr sz="1350" cap="all" spc="113" baseline="0">
                <a:solidFill>
                  <a:schemeClr val="tx2"/>
                </a:solidFill>
                <a:latin typeface="+mj-lt"/>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92CA0752-D61C-4289-9CF9-197932452855}"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4254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C709CBC5-DE12-4A2A-90E0-6B885BC5EDD4}" type="slidenum">
              <a:rPr lang="en-US" altLang="en-US" smtClean="0"/>
              <a:pPr>
                <a:defRPr/>
              </a:pPr>
              <a:t>‹#›</a:t>
            </a:fld>
            <a:endParaRPr lang="en-US" altLang="en-US"/>
          </a:p>
        </p:txBody>
      </p:sp>
    </p:spTree>
    <p:extLst>
      <p:ext uri="{BB962C8B-B14F-4D97-AF65-F5344CB8AC3E}">
        <p14:creationId xmlns:p14="http://schemas.microsoft.com/office/powerpoint/2010/main" val="2581549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7" y="414781"/>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2"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12B71707-B2C8-4FD5-9ADC-16D6B9F6D712}" type="slidenum">
              <a:rPr lang="en-US" altLang="en-US" smtClean="0"/>
              <a:pPr>
                <a:defRPr/>
              </a:pPr>
              <a:t>‹#›</a:t>
            </a:fld>
            <a:endParaRPr lang="en-US" altLang="en-US"/>
          </a:p>
        </p:txBody>
      </p:sp>
    </p:spTree>
    <p:extLst>
      <p:ext uri="{BB962C8B-B14F-4D97-AF65-F5344CB8AC3E}">
        <p14:creationId xmlns:p14="http://schemas.microsoft.com/office/powerpoint/2010/main" val="21652662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418"/>
            <a:ext cx="8229600" cy="1140619"/>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13200" cy="4530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3601" y="1600200"/>
            <a:ext cx="4013200" cy="4530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0658BDF-14EE-42E6-A55E-8E160AF3CF77}" type="slidenum">
              <a:rPr lang="en-US" altLang="en-US" smtClean="0"/>
              <a:pPr>
                <a:defRPr/>
              </a:pPr>
              <a:t>‹#›</a:t>
            </a:fld>
            <a:endParaRPr lang="en-US" altLang="en-US"/>
          </a:p>
        </p:txBody>
      </p:sp>
    </p:spTree>
    <p:extLst>
      <p:ext uri="{BB962C8B-B14F-4D97-AF65-F5344CB8AC3E}">
        <p14:creationId xmlns:p14="http://schemas.microsoft.com/office/powerpoint/2010/main" val="35398841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8C02FB4-4377-45AF-B4BE-F0FF01DE39D1}"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35455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84C8E5C-21E9-4C8A-A222-F6B1CFF5B0B0}" type="slidenum">
              <a:rPr lang="en-US" altLang="en-US" smtClean="0"/>
              <a:pPr>
                <a:defRPr/>
              </a:pPr>
              <a:t>‹#›</a:t>
            </a:fld>
            <a:endParaRPr lang="en-US" altLang="en-US"/>
          </a:p>
        </p:txBody>
      </p:sp>
    </p:spTree>
    <p:extLst>
      <p:ext uri="{BB962C8B-B14F-4D97-AF65-F5344CB8AC3E}">
        <p14:creationId xmlns:p14="http://schemas.microsoft.com/office/powerpoint/2010/main" val="6326242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ACDF7B5-1487-474C-ADB3-39310456C78E}"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8014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7775809-1611-4E64-9161-A42639FF1E72}" type="slidenum">
              <a:rPr lang="en-US" altLang="en-US" smtClean="0"/>
              <a:pPr>
                <a:defRPr/>
              </a:pPr>
              <a:t>‹#›</a:t>
            </a:fld>
            <a:endParaRPr lang="en-US" altLang="en-US"/>
          </a:p>
        </p:txBody>
      </p:sp>
    </p:spTree>
    <p:extLst>
      <p:ext uri="{BB962C8B-B14F-4D97-AF65-F5344CB8AC3E}">
        <p14:creationId xmlns:p14="http://schemas.microsoft.com/office/powerpoint/2010/main" val="9071528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EF9817C9-646C-43C8-A0D8-806B0C93965C}" type="slidenum">
              <a:rPr lang="en-US" altLang="en-US" smtClean="0"/>
              <a:pPr>
                <a:defRPr/>
              </a:pPr>
              <a:t>‹#›</a:t>
            </a:fld>
            <a:endParaRPr lang="en-US" altLang="en-US"/>
          </a:p>
        </p:txBody>
      </p:sp>
    </p:spTree>
    <p:extLst>
      <p:ext uri="{BB962C8B-B14F-4D97-AF65-F5344CB8AC3E}">
        <p14:creationId xmlns:p14="http://schemas.microsoft.com/office/powerpoint/2010/main" val="15454319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CC60FCAA-C324-4026-B6B0-278D9D594F1D}" type="slidenum">
              <a:rPr lang="en-US" altLang="en-US" smtClean="0"/>
              <a:pPr>
                <a:defRPr/>
              </a:pPr>
              <a:t>‹#›</a:t>
            </a:fld>
            <a:endParaRPr lang="en-US" altLang="en-US"/>
          </a:p>
        </p:txBody>
      </p:sp>
    </p:spTree>
    <p:extLst>
      <p:ext uri="{BB962C8B-B14F-4D97-AF65-F5344CB8AC3E}">
        <p14:creationId xmlns:p14="http://schemas.microsoft.com/office/powerpoint/2010/main" val="18218730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736A406C-888E-4FF5-BAFD-1AF0F3B2B0EF}" type="slidenum">
              <a:rPr lang="en-US" altLang="en-US" smtClean="0"/>
              <a:pPr>
                <a:defRPr/>
              </a:pPr>
              <a:t>‹#›</a:t>
            </a:fld>
            <a:endParaRPr lang="en-US" altLang="en-US"/>
          </a:p>
        </p:txBody>
      </p:sp>
    </p:spTree>
    <p:extLst>
      <p:ext uri="{BB962C8B-B14F-4D97-AF65-F5344CB8AC3E}">
        <p14:creationId xmlns:p14="http://schemas.microsoft.com/office/powerpoint/2010/main" val="52217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ED26CFA8-3B6A-41A6-8202-A09495288F6A}" type="slidenum">
              <a:rPr lang="en-US" altLang="en-US" smtClean="0"/>
              <a:pPr>
                <a:defRPr/>
              </a:pPr>
              <a:t>‹#›</a:t>
            </a:fld>
            <a:endParaRPr lang="en-US" altLang="en-US"/>
          </a:p>
        </p:txBody>
      </p:sp>
    </p:spTree>
    <p:extLst>
      <p:ext uri="{BB962C8B-B14F-4D97-AF65-F5344CB8AC3E}">
        <p14:creationId xmlns:p14="http://schemas.microsoft.com/office/powerpoint/2010/main" val="30297451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ltLang="en-US">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23342B8E-5F6C-4557-A370-A0AD92B64047}" type="slidenum">
              <a:rPr lang="en-US" altLang="en-US" smtClean="0">
                <a:solidFill>
                  <a:srgbClr val="637052"/>
                </a:solidFill>
              </a:rPr>
              <a:pPr>
                <a:defRPr/>
              </a:pPr>
              <a:t>‹#›</a:t>
            </a:fld>
            <a:endParaRPr lang="en-US" altLang="en-US">
              <a:solidFill>
                <a:srgbClr val="637052"/>
              </a:solidFill>
            </a:endParaRPr>
          </a:p>
        </p:txBody>
      </p:sp>
    </p:spTree>
    <p:extLst>
      <p:ext uri="{BB962C8B-B14F-4D97-AF65-F5344CB8AC3E}">
        <p14:creationId xmlns:p14="http://schemas.microsoft.com/office/powerpoint/2010/main" val="37023676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DADBA236-C9DF-4A50-B496-98CD4B0518F3}" type="slidenum">
              <a:rPr lang="en-US" altLang="en-US" smtClean="0"/>
              <a:pPr>
                <a:defRPr/>
              </a:pPr>
              <a:t>‹#›</a:t>
            </a:fld>
            <a:endParaRPr lang="en-US" altLang="en-US"/>
          </a:p>
        </p:txBody>
      </p:sp>
    </p:spTree>
    <p:extLst>
      <p:ext uri="{BB962C8B-B14F-4D97-AF65-F5344CB8AC3E}">
        <p14:creationId xmlns:p14="http://schemas.microsoft.com/office/powerpoint/2010/main" val="35861058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A6E6E908-6557-477D-80E9-988FAB18FC54}" type="slidenum">
              <a:rPr lang="en-US" altLang="en-US" smtClean="0"/>
              <a:pPr>
                <a:defRPr/>
              </a:pPr>
              <a:t>‹#›</a:t>
            </a:fld>
            <a:endParaRPr lang="en-US" altLang="en-US"/>
          </a:p>
        </p:txBody>
      </p:sp>
    </p:spTree>
    <p:extLst>
      <p:ext uri="{BB962C8B-B14F-4D97-AF65-F5344CB8AC3E}">
        <p14:creationId xmlns:p14="http://schemas.microsoft.com/office/powerpoint/2010/main" val="18584598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59C85A9-2750-43EE-A972-5515FABDB58A}" type="slidenum">
              <a:rPr lang="en-US" altLang="en-US" smtClean="0"/>
              <a:pPr>
                <a:defRPr/>
              </a:pPr>
              <a:t>‹#›</a:t>
            </a:fld>
            <a:endParaRPr lang="en-US" altLang="en-US"/>
          </a:p>
        </p:txBody>
      </p:sp>
    </p:spTree>
    <p:extLst>
      <p:ext uri="{BB962C8B-B14F-4D97-AF65-F5344CB8AC3E}">
        <p14:creationId xmlns:p14="http://schemas.microsoft.com/office/powerpoint/2010/main" val="4016404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45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350" cap="all" spc="113" baseline="0">
                <a:solidFill>
                  <a:schemeClr val="tx2"/>
                </a:solidFill>
                <a:latin typeface="+mj-lt"/>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9D58FF4-0543-44E7-971A-002836D5EB09}"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4872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8"/>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84E869FE-889A-4541-98F0-FB4C374F736D}" type="slidenum">
              <a:rPr lang="en-US" altLang="en-US" smtClean="0"/>
              <a:pPr>
                <a:defRPr/>
              </a:pPr>
              <a:t>‹#›</a:t>
            </a:fld>
            <a:endParaRPr lang="en-US" altLang="en-US"/>
          </a:p>
        </p:txBody>
      </p:sp>
    </p:spTree>
    <p:extLst>
      <p:ext uri="{BB962C8B-B14F-4D97-AF65-F5344CB8AC3E}">
        <p14:creationId xmlns:p14="http://schemas.microsoft.com/office/powerpoint/2010/main" val="637108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6" name="Content Placeholder 5"/>
          <p:cNvSpPr>
            <a:spLocks noGrp="1"/>
          </p:cNvSpPr>
          <p:nvPr>
            <p:ph sz="quarter" idx="4"/>
          </p:nvPr>
        </p:nvSpPr>
        <p:spPr>
          <a:xfrm>
            <a:off x="466344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35C3CBD1-B15B-44CB-A175-F65737F77D47}" type="slidenum">
              <a:rPr lang="en-US" altLang="en-US" smtClean="0"/>
              <a:pPr>
                <a:defRPr/>
              </a:pPr>
              <a:t>‹#›</a:t>
            </a:fld>
            <a:endParaRPr lang="en-US" altLang="en-US"/>
          </a:p>
        </p:txBody>
      </p:sp>
    </p:spTree>
    <p:extLst>
      <p:ext uri="{BB962C8B-B14F-4D97-AF65-F5344CB8AC3E}">
        <p14:creationId xmlns:p14="http://schemas.microsoft.com/office/powerpoint/2010/main" val="2427899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70BF71ED-884D-470B-A233-F7A28728ECA0}" type="slidenum">
              <a:rPr lang="en-US" altLang="en-US" smtClean="0"/>
              <a:pPr>
                <a:defRPr/>
              </a:pPr>
              <a:t>‹#›</a:t>
            </a:fld>
            <a:endParaRPr lang="en-US" altLang="en-US"/>
          </a:p>
        </p:txBody>
      </p:sp>
    </p:spTree>
    <p:extLst>
      <p:ext uri="{BB962C8B-B14F-4D97-AF65-F5344CB8AC3E}">
        <p14:creationId xmlns:p14="http://schemas.microsoft.com/office/powerpoint/2010/main" val="2877498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729E4BEC-12B0-439C-B338-D73FE33A73FA}" type="slidenum">
              <a:rPr lang="en-US" altLang="en-US" smtClean="0"/>
              <a:pPr>
                <a:defRPr/>
              </a:pPr>
              <a:t>‹#›</a:t>
            </a:fld>
            <a:endParaRPr lang="en-US" altLang="en-US"/>
          </a:p>
        </p:txBody>
      </p:sp>
    </p:spTree>
    <p:extLst>
      <p:ext uri="{BB962C8B-B14F-4D97-AF65-F5344CB8AC3E}">
        <p14:creationId xmlns:p14="http://schemas.microsoft.com/office/powerpoint/2010/main" val="516774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5"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4" y="0"/>
            <a:ext cx="4800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1" y="594359"/>
            <a:ext cx="2400300" cy="2286000"/>
          </a:xfrm>
        </p:spPr>
        <p:txBody>
          <a:bodyPr anchor="b">
            <a:normAutofit/>
          </a:bodyPr>
          <a:lstStyle>
            <a:lvl1pPr>
              <a:defRPr sz="2025"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40"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1" y="2926081"/>
            <a:ext cx="2400300" cy="3379124"/>
          </a:xfrm>
        </p:spPr>
        <p:txBody>
          <a:bodyPr lIns="91440" rIns="91440">
            <a:normAutofit/>
          </a:bodyPr>
          <a:lstStyle>
            <a:lvl1pPr marL="0" indent="0">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a:xfrm>
            <a:off x="349136" y="6459787"/>
            <a:ext cx="1963883" cy="365126"/>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7"/>
            <a:ext cx="3486151" cy="365126"/>
          </a:xfrm>
        </p:spPr>
        <p:txBody>
          <a:bodyPr/>
          <a:lstStyle>
            <a:lvl1pPr algn="l">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623E638D-CEA6-47EB-84A4-2CACA2AF7E45}" type="slidenum">
              <a:rPr lang="en-US" altLang="en-US" smtClean="0"/>
              <a:pPr>
                <a:defRPr/>
              </a:pPr>
              <a:t>‹#›</a:t>
            </a:fld>
            <a:endParaRPr lang="en-US" altLang="en-US"/>
          </a:p>
        </p:txBody>
      </p:sp>
    </p:spTree>
    <p:extLst>
      <p:ext uri="{BB962C8B-B14F-4D97-AF65-F5344CB8AC3E}">
        <p14:creationId xmlns:p14="http://schemas.microsoft.com/office/powerpoint/2010/main" val="4239338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91507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2025"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4" y="1"/>
            <a:ext cx="9143989" cy="4915076"/>
          </a:xfrm>
          <a:blipFill>
            <a:blip r:embed="rId2"/>
            <a:stretch>
              <a:fillRect/>
            </a:stretch>
          </a:blipFill>
        </p:spPr>
        <p:txBody>
          <a:bodyPr lIns="457200" tIns="457200" anchor="t"/>
          <a:lstStyle>
            <a:lvl1pPr marL="0" indent="0">
              <a:buNone/>
              <a:defRPr sz="1800">
                <a:solidFill>
                  <a:schemeClr val="bg1"/>
                </a:solidFill>
              </a:defRPr>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5"/>
            <a:ext cx="7589520" cy="594360"/>
          </a:xfrm>
        </p:spPr>
        <p:txBody>
          <a:bodyPr lIns="91440" tIns="0" rIns="91440" bIns="0">
            <a:normAutofit/>
          </a:bodyPr>
          <a:lstStyle>
            <a:lvl1pPr marL="0" indent="0">
              <a:spcBef>
                <a:spcPts val="0"/>
              </a:spcBef>
              <a:spcAft>
                <a:spcPts val="338"/>
              </a:spcAft>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4EE1E01-DE31-4A4F-997D-BDCC5AA0D7CA}" type="slidenum">
              <a:rPr lang="en-US" altLang="en-US" smtClean="0"/>
              <a:pPr>
                <a:defRPr/>
              </a:pPr>
              <a:t>‹#›</a:t>
            </a:fld>
            <a:endParaRPr lang="en-US" altLang="en-US"/>
          </a:p>
        </p:txBody>
      </p:sp>
    </p:spTree>
    <p:extLst>
      <p:ext uri="{BB962C8B-B14F-4D97-AF65-F5344CB8AC3E}">
        <p14:creationId xmlns:p14="http://schemas.microsoft.com/office/powerpoint/2010/main" val="299183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7" name="Rectangle 6"/>
          <p:cNvSpPr/>
          <p:nvPr/>
        </p:nvSpPr>
        <p:spPr>
          <a:xfrm>
            <a:off x="2"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 y="6334316"/>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6"/>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3" y="6459787"/>
            <a:ext cx="1854203" cy="365126"/>
          </a:xfrm>
          <a:prstGeom prst="rect">
            <a:avLst/>
          </a:prstGeom>
        </p:spPr>
        <p:txBody>
          <a:bodyPr vert="horz" lIns="91440" tIns="45720" rIns="91440" bIns="45720" rtlCol="0" anchor="ctr"/>
          <a:lstStyle>
            <a:lvl1pPr algn="l">
              <a:defRPr sz="506">
                <a:solidFill>
                  <a:srgbClr val="FFFFFF"/>
                </a:solidFill>
              </a:defRPr>
            </a:lvl1pPr>
          </a:lstStyle>
          <a:p>
            <a:pPr>
              <a:defRPr/>
            </a:pPr>
            <a:endParaRPr lang="en-US" altLang="en-US"/>
          </a:p>
        </p:txBody>
      </p:sp>
      <p:sp>
        <p:nvSpPr>
          <p:cNvPr id="5" name="Footer Placeholder 4"/>
          <p:cNvSpPr>
            <a:spLocks noGrp="1"/>
          </p:cNvSpPr>
          <p:nvPr>
            <p:ph type="ftr" sz="quarter" idx="3"/>
          </p:nvPr>
        </p:nvSpPr>
        <p:spPr>
          <a:xfrm>
            <a:off x="2764642" y="6459787"/>
            <a:ext cx="3617103" cy="365126"/>
          </a:xfrm>
          <a:prstGeom prst="rect">
            <a:avLst/>
          </a:prstGeom>
        </p:spPr>
        <p:txBody>
          <a:bodyPr vert="horz" lIns="91440" tIns="45720" rIns="91440" bIns="45720" rtlCol="0" anchor="ctr"/>
          <a:lstStyle>
            <a:lvl1pPr algn="ctr">
              <a:defRPr sz="506" cap="all" baseline="0">
                <a:solidFill>
                  <a:srgbClr val="FFFFFF"/>
                </a:solidFill>
              </a:defRPr>
            </a:lvl1pPr>
          </a:lstStyle>
          <a:p>
            <a:pPr>
              <a:defRPr/>
            </a:pPr>
            <a:endParaRPr lang="en-US" altLang="en-US"/>
          </a:p>
        </p:txBody>
      </p:sp>
      <p:sp>
        <p:nvSpPr>
          <p:cNvPr id="6" name="Slide Number Placeholder 5"/>
          <p:cNvSpPr>
            <a:spLocks noGrp="1"/>
          </p:cNvSpPr>
          <p:nvPr>
            <p:ph type="sldNum" sz="quarter" idx="4"/>
          </p:nvPr>
        </p:nvSpPr>
        <p:spPr>
          <a:xfrm>
            <a:off x="7425345" y="6459787"/>
            <a:ext cx="984019" cy="365126"/>
          </a:xfrm>
          <a:prstGeom prst="rect">
            <a:avLst/>
          </a:prstGeom>
        </p:spPr>
        <p:txBody>
          <a:bodyPr vert="horz" lIns="91440" tIns="45720" rIns="91440" bIns="45720" rtlCol="0" anchor="ctr"/>
          <a:lstStyle>
            <a:lvl1pPr algn="r">
              <a:defRPr sz="591">
                <a:solidFill>
                  <a:srgbClr val="FFFFFF"/>
                </a:solidFill>
              </a:defRPr>
            </a:lvl1pPr>
          </a:lstStyle>
          <a:p>
            <a:pPr>
              <a:defRPr/>
            </a:pPr>
            <a:fld id="{A0658BDF-14EE-42E6-A55E-8E160AF3CF77}" type="slidenum">
              <a:rPr lang="en-US" altLang="en-US" smtClean="0"/>
              <a:pPr>
                <a:defRPr/>
              </a:pPr>
              <a:t>‹#›</a:t>
            </a:fld>
            <a:endParaRPr lang="en-US" altLang="en-US"/>
          </a:p>
        </p:txBody>
      </p:sp>
      <p:cxnSp>
        <p:nvCxnSpPr>
          <p:cNvPr id="10" name="Straight Connector 9"/>
          <p:cNvCxnSpPr/>
          <p:nvPr/>
        </p:nvCxnSpPr>
        <p:spPr>
          <a:xfrm>
            <a:off x="895150"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9501803"/>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Lst>
  <p:txStyles>
    <p:titleStyle>
      <a:lvl1pPr algn="l" defTabSz="514350" rtl="0" eaLnBrk="1" latinLnBrk="0" hangingPunct="1">
        <a:lnSpc>
          <a:spcPct val="85000"/>
        </a:lnSpc>
        <a:spcBef>
          <a:spcPct val="0"/>
        </a:spcBef>
        <a:buNone/>
        <a:defRPr sz="2700" kern="1200" spc="-28" baseline="0">
          <a:solidFill>
            <a:schemeClr val="tx1">
              <a:lumMod val="75000"/>
              <a:lumOff val="25000"/>
            </a:schemeClr>
          </a:solidFill>
          <a:latin typeface="+mj-lt"/>
          <a:ea typeface="+mj-ea"/>
          <a:cs typeface="+mj-cs"/>
        </a:defRPr>
      </a:lvl1pPr>
    </p:titleStyle>
    <p:body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eaLnBrk="0" hangingPunct="0">
              <a:defRPr/>
            </a:pPr>
            <a:endParaRPr lang="en-US"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eaLnBrk="0" hangingPunct="0">
              <a:defRPr/>
            </a:pPr>
            <a:endParaRPr lang="en-US"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eaLnBrk="0" hangingPunct="0">
              <a:defRPr/>
            </a:pPr>
            <a:fld id="{91EB2632-30EB-404D-AAF4-83DEB88D2D58}" type="slidenum">
              <a:rPr lang="en-US" altLang="en-US" smtClean="0"/>
              <a:pPr eaLnBrk="0" hangingPunct="0">
                <a:defRPr/>
              </a:pPr>
              <a:t>‹#›</a:t>
            </a:fld>
            <a:endParaRPr lang="en-US"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4927052"/>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maxwell.syr.edu/uploadedFiles/cpr/publications/working_papers2/wp186.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ensus.gov/gov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census.gov/content/dam/Census/library/publications/2016/econ/g14-aspef.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ctrTitle"/>
          </p:nvPr>
        </p:nvSpPr>
        <p:spPr>
          <a:xfrm>
            <a:off x="705628" y="699796"/>
            <a:ext cx="7785230" cy="944724"/>
          </a:xfrm>
          <a:solidFill>
            <a:srgbClr val="FBE6CE"/>
          </a:solidFill>
        </p:spPr>
        <p:txBody>
          <a:bodyPr>
            <a:normAutofit fontScale="90000"/>
          </a:bodyPr>
          <a:lstStyle/>
          <a:p>
            <a:pPr algn="ctr"/>
            <a:r>
              <a:rPr lang="en-US" sz="2625" b="1" dirty="0">
                <a:solidFill>
                  <a:srgbClr val="637052"/>
                </a:solidFill>
              </a:rPr>
              <a:t>State and Local Public Finance</a:t>
            </a:r>
            <a:r>
              <a:rPr lang="en-US" sz="2250" b="1" dirty="0">
                <a:solidFill>
                  <a:srgbClr val="637052"/>
                </a:solidFill>
              </a:rPr>
              <a:t/>
            </a:r>
            <a:br>
              <a:rPr lang="en-US" sz="2250" b="1" dirty="0">
                <a:solidFill>
                  <a:srgbClr val="637052"/>
                </a:solidFill>
              </a:rPr>
            </a:br>
            <a:r>
              <a:rPr lang="en-US" sz="2063" b="1" dirty="0">
                <a:solidFill>
                  <a:srgbClr val="637052"/>
                </a:solidFill>
              </a:rPr>
              <a:t>Professor Yinger</a:t>
            </a:r>
            <a:br>
              <a:rPr lang="en-US" sz="2063" b="1" dirty="0">
                <a:solidFill>
                  <a:srgbClr val="637052"/>
                </a:solidFill>
              </a:rPr>
            </a:br>
            <a:r>
              <a:rPr lang="en-US" sz="2063" b="1" dirty="0">
                <a:solidFill>
                  <a:srgbClr val="637052"/>
                </a:solidFill>
              </a:rPr>
              <a:t>Spring </a:t>
            </a:r>
            <a:r>
              <a:rPr lang="en-US" sz="2063" b="1" dirty="0" smtClean="0">
                <a:solidFill>
                  <a:srgbClr val="637052"/>
                </a:solidFill>
              </a:rPr>
              <a:t>2017</a:t>
            </a:r>
            <a:endParaRPr lang="en-US" sz="2063" b="1" dirty="0">
              <a:solidFill>
                <a:srgbClr val="637052"/>
              </a:solidFill>
            </a:endParaRPr>
          </a:p>
        </p:txBody>
      </p:sp>
      <p:sp>
        <p:nvSpPr>
          <p:cNvPr id="6" name="Rectangle 3"/>
          <p:cNvSpPr>
            <a:spLocks noGrp="1" noChangeArrowheads="1"/>
          </p:cNvSpPr>
          <p:nvPr>
            <p:ph type="subTitle" idx="1"/>
          </p:nvPr>
        </p:nvSpPr>
        <p:spPr>
          <a:xfrm>
            <a:off x="2514600" y="3962400"/>
            <a:ext cx="5976258" cy="1447800"/>
          </a:xfrm>
        </p:spPr>
        <p:txBody>
          <a:bodyPr>
            <a:normAutofit/>
          </a:bodyPr>
          <a:lstStyle/>
          <a:p>
            <a:pPr eaLnBrk="1" hangingPunct="1"/>
            <a:r>
              <a:rPr lang="en-US" sz="2700" dirty="0"/>
              <a:t>Lecture </a:t>
            </a:r>
            <a:r>
              <a:rPr lang="en-US" sz="2700" dirty="0" smtClean="0"/>
              <a:t>17</a:t>
            </a:r>
            <a:endParaRPr lang="en-US" sz="2700" dirty="0"/>
          </a:p>
          <a:p>
            <a:r>
              <a:rPr lang="en-US" sz="2700" dirty="0"/>
              <a:t>Introduction to Intergovernmental </a:t>
            </a:r>
            <a:r>
              <a:rPr lang="en-US" sz="2700" dirty="0" smtClean="0"/>
              <a:t>Relations</a:t>
            </a:r>
            <a:endParaRPr lang="en-US" sz="2700" dirty="0"/>
          </a:p>
        </p:txBody>
      </p:sp>
    </p:spTree>
    <p:extLst>
      <p:ext uri="{BB962C8B-B14F-4D97-AF65-F5344CB8AC3E}">
        <p14:creationId xmlns:p14="http://schemas.microsoft.com/office/powerpoint/2010/main" val="2721839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968828" y="1828800"/>
            <a:ext cx="7413171" cy="4343400"/>
          </a:xfrm>
        </p:spPr>
        <p:txBody>
          <a:bodyPr>
            <a:normAutofit/>
          </a:bodyPr>
          <a:lstStyle/>
          <a:p>
            <a:pPr marL="227013" indent="-227013">
              <a:lnSpc>
                <a:spcPct val="100000"/>
              </a:lnSpc>
              <a:buFont typeface="Wingdings" panose="05000000000000000000" pitchFamily="2" charset="2"/>
              <a:buChar char="§"/>
              <a:defRPr/>
            </a:pPr>
            <a:r>
              <a:rPr lang="en-US" altLang="zh-CN" sz="2000" dirty="0" smtClean="0">
                <a:ea typeface="SimSun" pitchFamily="2" charset="-122"/>
              </a:rPr>
              <a:t>A famous framework developed by an economist named Richard Musgrave, divides the responsibilities of government into three “branches”: </a:t>
            </a:r>
          </a:p>
          <a:p>
            <a:pPr marL="227013" indent="-227013">
              <a:lnSpc>
                <a:spcPct val="100000"/>
              </a:lnSpc>
              <a:spcBef>
                <a:spcPts val="0"/>
              </a:spcBef>
              <a:spcAft>
                <a:spcPts val="0"/>
              </a:spcAft>
              <a:buFont typeface="Wingdings" panose="05000000000000000000" pitchFamily="2" charset="2"/>
              <a:buChar char="§"/>
              <a:defRPr/>
            </a:pPr>
            <a:endParaRPr lang="en-US" altLang="zh-CN" sz="2000" dirty="0" smtClean="0">
              <a:ea typeface="SimSun" pitchFamily="2" charset="-122"/>
            </a:endParaRPr>
          </a:p>
          <a:p>
            <a:pPr marL="460375" lvl="6" indent="-233363">
              <a:lnSpc>
                <a:spcPct val="150000"/>
              </a:lnSpc>
              <a:buFont typeface="Courier New" panose="02070309020205020404" pitchFamily="49" charset="0"/>
              <a:buChar char="o"/>
              <a:defRPr/>
            </a:pPr>
            <a:r>
              <a:rPr lang="en-US" altLang="zh-CN" sz="2000" dirty="0" smtClean="0">
                <a:ea typeface="SimSun" pitchFamily="2" charset="-122"/>
              </a:rPr>
              <a:t>Stabilization</a:t>
            </a:r>
          </a:p>
          <a:p>
            <a:pPr marL="460375" lvl="6" indent="-233363">
              <a:lnSpc>
                <a:spcPct val="150000"/>
              </a:lnSpc>
              <a:buFont typeface="Courier New" panose="02070309020205020404" pitchFamily="49" charset="0"/>
              <a:buChar char="o"/>
              <a:defRPr/>
            </a:pPr>
            <a:r>
              <a:rPr lang="en-US" altLang="zh-CN" sz="2000" dirty="0" smtClean="0">
                <a:ea typeface="SimSun" pitchFamily="2" charset="-122"/>
              </a:rPr>
              <a:t>Allocation</a:t>
            </a:r>
          </a:p>
          <a:p>
            <a:pPr marL="460375" lvl="6" indent="-233363">
              <a:lnSpc>
                <a:spcPct val="150000"/>
              </a:lnSpc>
              <a:buFont typeface="Courier New" panose="02070309020205020404" pitchFamily="49" charset="0"/>
              <a:buChar char="o"/>
              <a:defRPr/>
            </a:pPr>
            <a:r>
              <a:rPr lang="en-US" altLang="zh-CN" sz="2000" dirty="0" smtClean="0">
                <a:ea typeface="SimSun" pitchFamily="2" charset="-122"/>
              </a:rPr>
              <a:t>Distribution</a:t>
            </a:r>
            <a:endParaRPr lang="en-US" sz="2000" dirty="0" smtClean="0">
              <a:solidFill>
                <a:srgbClr val="CC3300"/>
              </a:solidFill>
            </a:endParaRPr>
          </a:p>
          <a:p>
            <a:pPr marL="428625" indent="-428625">
              <a:buNone/>
              <a:defRPr/>
            </a:pPr>
            <a:endParaRPr lang="en-US" sz="2000" dirty="0" smtClean="0">
              <a:solidFill>
                <a:srgbClr val="CC3300"/>
              </a:solidFill>
            </a:endParaRPr>
          </a:p>
          <a:p>
            <a:pPr marL="428625" indent="-428625">
              <a:defRPr/>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1"/>
          <p:cNvSpPr/>
          <p:nvPr/>
        </p:nvSpPr>
        <p:spPr>
          <a:xfrm>
            <a:off x="838200" y="1367135"/>
            <a:ext cx="7543800" cy="461665"/>
          </a:xfrm>
          <a:prstGeom prst="rect">
            <a:avLst/>
          </a:prstGeom>
        </p:spPr>
        <p:txBody>
          <a:bodyPr wrap="square">
            <a:spAutoFit/>
          </a:bodyPr>
          <a:lstStyle/>
          <a:p>
            <a:pPr marL="0" indent="0">
              <a:buNone/>
              <a:defRPr/>
            </a:pPr>
            <a:r>
              <a:rPr lang="en-US" altLang="zh-CN" sz="2400" dirty="0" smtClean="0">
                <a:solidFill>
                  <a:srgbClr val="BD582C"/>
                </a:solidFill>
                <a:latin typeface="+mn-lt"/>
                <a:ea typeface="SimSun" pitchFamily="2" charset="-122"/>
              </a:rPr>
              <a:t>Principles To Guide The Assignment of Responsibilities</a:t>
            </a:r>
            <a:endParaRPr lang="en-US" altLang="zh-CN" sz="2400" dirty="0">
              <a:solidFill>
                <a:srgbClr val="BD582C"/>
              </a:solidFill>
              <a:latin typeface="+mn-lt"/>
              <a:ea typeface="SimSun" pitchFamily="2"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914400" y="1828800"/>
            <a:ext cx="7391400" cy="4038600"/>
          </a:xfrm>
        </p:spPr>
        <p:txBody>
          <a:bodyPr>
            <a:normAutofit/>
          </a:bodyPr>
          <a:lstStyle/>
          <a:p>
            <a:pPr marL="227013" indent="-227013">
              <a:lnSpc>
                <a:spcPct val="120000"/>
              </a:lnSpc>
              <a:spcBef>
                <a:spcPts val="0"/>
              </a:spcBef>
              <a:spcAft>
                <a:spcPts val="1800"/>
              </a:spcAft>
              <a:buFont typeface="Wingdings" panose="05000000000000000000" pitchFamily="2" charset="2"/>
              <a:buChar char="§"/>
            </a:pPr>
            <a:r>
              <a:rPr lang="en-US" altLang="zh-CN" sz="2000" dirty="0" smtClean="0">
                <a:ea typeface="SimSun" pitchFamily="2" charset="-122"/>
              </a:rPr>
              <a:t>Everyone agrees that the main responsibility for stabilization policy (i.e. monetary and fiscal policy) should fall on the federal government.</a:t>
            </a:r>
          </a:p>
          <a:p>
            <a:pPr marL="227013" indent="-227013">
              <a:lnSpc>
                <a:spcPct val="120000"/>
              </a:lnSpc>
              <a:spcBef>
                <a:spcPts val="0"/>
              </a:spcBef>
              <a:buFont typeface="Wingdings" panose="05000000000000000000" pitchFamily="2" charset="2"/>
              <a:buChar char="§"/>
            </a:pPr>
            <a:r>
              <a:rPr lang="en-US" altLang="zh-CN" sz="2000" dirty="0" smtClean="0">
                <a:ea typeface="SimSun" pitchFamily="2" charset="-122"/>
              </a:rPr>
              <a:t>Nevertheless, states can alter the impact of economic fluctuations on their citizens through rainy day funds or similar policies.</a:t>
            </a:r>
          </a:p>
          <a:p>
            <a:pPr marL="227013" indent="-227013">
              <a:lnSpc>
                <a:spcPct val="120000"/>
              </a:lnSpc>
              <a:spcBef>
                <a:spcPts val="0"/>
              </a:spcBef>
              <a:buFont typeface="Wingdings" panose="05000000000000000000" pitchFamily="2" charset="2"/>
              <a:buChar char="§"/>
            </a:pPr>
            <a:endParaRPr lang="en-US" sz="2000" dirty="0">
              <a:solidFill>
                <a:srgbClr val="CC3300"/>
              </a:solidFill>
              <a:ea typeface="SimSun" pitchFamily="2" charset="-122"/>
            </a:endParaRPr>
          </a:p>
          <a:p>
            <a:pPr marL="460375" indent="-233363">
              <a:lnSpc>
                <a:spcPct val="120000"/>
              </a:lnSpc>
              <a:spcBef>
                <a:spcPts val="0"/>
              </a:spcBef>
              <a:buFont typeface="Courier New" panose="02070309020205020404" pitchFamily="49" charset="0"/>
              <a:buChar char="o"/>
            </a:pPr>
            <a:r>
              <a:rPr lang="en-US" sz="2000" dirty="0" smtClean="0">
                <a:solidFill>
                  <a:schemeClr val="tx1">
                    <a:lumMod val="65000"/>
                    <a:lumOff val="35000"/>
                  </a:schemeClr>
                </a:solidFill>
                <a:ea typeface="SimSun" pitchFamily="2" charset="-122"/>
              </a:rPr>
              <a:t>If you want to know more about this, see our own Professor </a:t>
            </a:r>
            <a:r>
              <a:rPr lang="en-US" sz="2000" dirty="0" err="1" smtClean="0">
                <a:solidFill>
                  <a:schemeClr val="tx1">
                    <a:lumMod val="65000"/>
                    <a:lumOff val="35000"/>
                  </a:schemeClr>
                </a:solidFill>
                <a:ea typeface="SimSun" pitchFamily="2" charset="-122"/>
              </a:rPr>
              <a:t>Hou’s</a:t>
            </a:r>
            <a:r>
              <a:rPr lang="en-US" sz="2000" dirty="0">
                <a:solidFill>
                  <a:schemeClr val="tx1">
                    <a:lumMod val="65000"/>
                    <a:lumOff val="35000"/>
                  </a:schemeClr>
                </a:solidFill>
                <a:ea typeface="SimSun" pitchFamily="2" charset="-122"/>
              </a:rPr>
              <a:t> 2013 </a:t>
            </a:r>
            <a:r>
              <a:rPr lang="en-US" sz="2000" dirty="0" smtClean="0">
                <a:solidFill>
                  <a:schemeClr val="tx1">
                    <a:lumMod val="65000"/>
                    <a:lumOff val="35000"/>
                  </a:schemeClr>
                </a:solidFill>
                <a:ea typeface="SimSun" pitchFamily="2" charset="-122"/>
              </a:rPr>
              <a:t>book: </a:t>
            </a:r>
            <a:r>
              <a:rPr lang="en-US" sz="2000" i="1" dirty="0" smtClean="0">
                <a:solidFill>
                  <a:schemeClr val="tx1">
                    <a:lumMod val="65000"/>
                    <a:lumOff val="35000"/>
                  </a:schemeClr>
                </a:solidFill>
                <a:ea typeface="SimSun" pitchFamily="2" charset="-122"/>
              </a:rPr>
              <a:t>State </a:t>
            </a:r>
            <a:r>
              <a:rPr lang="en-US" sz="2000" i="1" dirty="0">
                <a:solidFill>
                  <a:schemeClr val="tx1">
                    <a:lumMod val="65000"/>
                    <a:lumOff val="35000"/>
                  </a:schemeClr>
                </a:solidFill>
                <a:ea typeface="SimSun" pitchFamily="2" charset="-122"/>
              </a:rPr>
              <a:t>Government Budget </a:t>
            </a:r>
            <a:r>
              <a:rPr lang="en-US" sz="2000" i="1" dirty="0" smtClean="0">
                <a:solidFill>
                  <a:schemeClr val="tx1">
                    <a:lumMod val="65000"/>
                    <a:lumOff val="35000"/>
                  </a:schemeClr>
                </a:solidFill>
                <a:ea typeface="SimSun" pitchFamily="2" charset="-122"/>
              </a:rPr>
              <a:t>Stabilization</a:t>
            </a:r>
            <a:r>
              <a:rPr lang="en-US" sz="2000" dirty="0" smtClean="0">
                <a:solidFill>
                  <a:schemeClr val="tx1">
                    <a:lumMod val="65000"/>
                    <a:lumOff val="35000"/>
                  </a:schemeClr>
                </a:solidFill>
                <a:ea typeface="SimSun" pitchFamily="2" charset="-122"/>
              </a:rPr>
              <a:t>.</a:t>
            </a:r>
            <a:endParaRPr lang="en-US" sz="2000" dirty="0" smtClean="0">
              <a:solidFill>
                <a:schemeClr val="tx1">
                  <a:lumMod val="65000"/>
                  <a:lumOff val="35000"/>
                </a:schemeClr>
              </a:solidFill>
            </a:endParaRPr>
          </a:p>
          <a:p>
            <a:pPr marL="0" indent="0">
              <a:spcBef>
                <a:spcPts val="0"/>
              </a:spcBef>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1"/>
          <p:cNvSpPr/>
          <p:nvPr/>
        </p:nvSpPr>
        <p:spPr>
          <a:xfrm>
            <a:off x="838200" y="1371600"/>
            <a:ext cx="1703736" cy="461665"/>
          </a:xfrm>
          <a:prstGeom prst="rect">
            <a:avLst/>
          </a:prstGeom>
        </p:spPr>
        <p:txBody>
          <a:bodyPr wrap="none">
            <a:spAutoFit/>
          </a:bodyPr>
          <a:lstStyle/>
          <a:p>
            <a:pPr marL="428625" indent="-428625">
              <a:spcAft>
                <a:spcPts val="1800"/>
              </a:spcAft>
              <a:buNone/>
            </a:pPr>
            <a:r>
              <a:rPr lang="en-US" sz="2400" dirty="0" smtClean="0">
                <a:solidFill>
                  <a:srgbClr val="BD582C"/>
                </a:solidFill>
                <a:latin typeface="+mn-lt"/>
              </a:rPr>
              <a:t>Stabilization</a:t>
            </a:r>
            <a:endParaRPr lang="en-US" sz="2400" dirty="0">
              <a:solidFill>
                <a:srgbClr val="BD582C"/>
              </a:solidFill>
              <a:latin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960120" y="1752600"/>
            <a:ext cx="7421880" cy="4572000"/>
          </a:xfrm>
        </p:spPr>
        <p:txBody>
          <a:bodyPr>
            <a:normAutofit/>
          </a:bodyPr>
          <a:lstStyle/>
          <a:p>
            <a:pPr marL="227013" indent="-227013">
              <a:lnSpc>
                <a:spcPct val="120000"/>
              </a:lnSpc>
              <a:buFont typeface="Wingdings" panose="05000000000000000000" pitchFamily="2" charset="2"/>
              <a:buChar char="§"/>
            </a:pPr>
            <a:r>
              <a:rPr lang="en-US" altLang="zh-CN" sz="2000" dirty="0" smtClean="0">
                <a:ea typeface="SimSun" pitchFamily="2" charset="-122"/>
              </a:rPr>
              <a:t>All levels of government address issues involving the allocation of resources.</a:t>
            </a:r>
          </a:p>
          <a:p>
            <a:pPr marL="227013" indent="-227013">
              <a:lnSpc>
                <a:spcPct val="120000"/>
              </a:lnSpc>
              <a:spcAft>
                <a:spcPts val="1800"/>
              </a:spcAft>
              <a:buFont typeface="Wingdings" panose="05000000000000000000" pitchFamily="2" charset="2"/>
              <a:buChar char="§"/>
            </a:pPr>
            <a:r>
              <a:rPr lang="en-US" altLang="zh-CN" sz="2000" dirty="0" smtClean="0">
                <a:ea typeface="SimSun" pitchFamily="2" charset="-122"/>
              </a:rPr>
              <a:t>Allocation questions involve both of the types of efficiency discussed in this class:</a:t>
            </a:r>
          </a:p>
          <a:p>
            <a:pPr marL="460375" lvl="6" indent="-233363">
              <a:lnSpc>
                <a:spcPct val="120000"/>
              </a:lnSpc>
              <a:buFont typeface="Courier New" panose="02070309020205020404" pitchFamily="49" charset="0"/>
              <a:buChar char="o"/>
            </a:pPr>
            <a:r>
              <a:rPr lang="en-US" altLang="zh-CN" sz="2000" dirty="0" smtClean="0">
                <a:ea typeface="SimSun" pitchFamily="2" charset="-122"/>
              </a:rPr>
              <a:t>Productive or technical efficiency.</a:t>
            </a:r>
          </a:p>
          <a:p>
            <a:pPr marL="460375" lvl="6" indent="-233363">
              <a:lnSpc>
                <a:spcPct val="120000"/>
              </a:lnSpc>
              <a:buFont typeface="Courier New" panose="02070309020205020404" pitchFamily="49" charset="0"/>
              <a:buChar char="o"/>
            </a:pPr>
            <a:r>
              <a:rPr lang="en-US" altLang="zh-CN" sz="2000" dirty="0" smtClean="0">
                <a:ea typeface="SimSun" pitchFamily="2" charset="-122"/>
              </a:rPr>
              <a:t>Allocative efficiency.</a:t>
            </a:r>
            <a:endParaRPr lang="en-US" sz="2000" dirty="0" smtClean="0">
              <a:solidFill>
                <a:srgbClr val="CC3300"/>
              </a:solidFill>
            </a:endParaRPr>
          </a:p>
          <a:p>
            <a:pPr marL="428625" indent="-428625"/>
            <a:endParaRPr lang="en-US" sz="2000" b="1"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1"/>
          <p:cNvSpPr/>
          <p:nvPr/>
        </p:nvSpPr>
        <p:spPr>
          <a:xfrm>
            <a:off x="838200" y="1383268"/>
            <a:ext cx="1434367" cy="461665"/>
          </a:xfrm>
          <a:prstGeom prst="rect">
            <a:avLst/>
          </a:prstGeom>
        </p:spPr>
        <p:txBody>
          <a:bodyPr wrap="none">
            <a:spAutoFit/>
          </a:bodyPr>
          <a:lstStyle/>
          <a:p>
            <a:pPr marL="428625" indent="-428625">
              <a:buNone/>
            </a:pPr>
            <a:r>
              <a:rPr lang="en-US" altLang="zh-CN" sz="2400" dirty="0" smtClean="0">
                <a:solidFill>
                  <a:srgbClr val="BD582C"/>
                </a:solidFill>
                <a:latin typeface="+mn-lt"/>
                <a:ea typeface="SimSun" pitchFamily="2" charset="-122"/>
              </a:rPr>
              <a:t>Allocation</a:t>
            </a:r>
            <a:endParaRPr lang="en-US" altLang="zh-CN" sz="2400" dirty="0">
              <a:solidFill>
                <a:srgbClr val="BD582C"/>
              </a:solidFill>
              <a:latin typeface="+mn-lt"/>
              <a:ea typeface="SimSun" pitchFamily="2"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990600" y="1752600"/>
            <a:ext cx="7391400" cy="4469653"/>
          </a:xfrm>
        </p:spPr>
        <p:txBody>
          <a:bodyPr>
            <a:normAutofit/>
          </a:bodyPr>
          <a:lstStyle/>
          <a:p>
            <a:pPr marL="227013" indent="-227013">
              <a:lnSpc>
                <a:spcPct val="120000"/>
              </a:lnSpc>
              <a:spcBef>
                <a:spcPts val="0"/>
              </a:spcBef>
              <a:spcAft>
                <a:spcPts val="0"/>
              </a:spcAft>
              <a:buFont typeface="Wingdings" panose="05000000000000000000" pitchFamily="2" charset="2"/>
              <a:buChar char="§"/>
            </a:pPr>
            <a:r>
              <a:rPr lang="en-US" altLang="zh-CN" sz="2000" dirty="0" smtClean="0">
                <a:ea typeface="SimSun" pitchFamily="2" charset="-122"/>
              </a:rPr>
              <a:t>The </a:t>
            </a:r>
            <a:r>
              <a:rPr lang="en-US" altLang="zh-CN" sz="2000" dirty="0">
                <a:ea typeface="SimSun" pitchFamily="2" charset="-122"/>
              </a:rPr>
              <a:t>per-capita cost of a public service may depend on the number of people being served</a:t>
            </a:r>
            <a:r>
              <a:rPr lang="en-US" altLang="zh-CN" sz="2000" dirty="0" smtClean="0">
                <a:ea typeface="SimSun" pitchFamily="2" charset="-122"/>
              </a:rPr>
              <a:t>.</a:t>
            </a:r>
          </a:p>
          <a:p>
            <a:pPr>
              <a:lnSpc>
                <a:spcPct val="120000"/>
              </a:lnSpc>
              <a:spcBef>
                <a:spcPts val="0"/>
              </a:spcBef>
              <a:spcAft>
                <a:spcPts val="0"/>
              </a:spcAft>
              <a:buFont typeface="Wingdings" panose="05000000000000000000" pitchFamily="2" charset="2"/>
              <a:buChar char="§"/>
            </a:pPr>
            <a:endParaRPr lang="en-US" altLang="zh-CN" sz="2000" dirty="0">
              <a:ea typeface="SimSun" pitchFamily="2" charset="-122"/>
            </a:endParaRPr>
          </a:p>
          <a:p>
            <a:pPr marL="460375" lvl="4" indent="-233363">
              <a:lnSpc>
                <a:spcPct val="120000"/>
              </a:lnSpc>
              <a:buSzPct val="65000"/>
              <a:buFont typeface="Courier New" panose="02070309020205020404" pitchFamily="49" charset="0"/>
              <a:buChar char="o"/>
            </a:pPr>
            <a:r>
              <a:rPr lang="en-US" altLang="zh-CN" sz="2000" dirty="0">
                <a:ea typeface="SimSun" pitchFamily="2" charset="-122"/>
              </a:rPr>
              <a:t>Economies of population scale, also called publicness, arise when the per-capita cost declines with population.</a:t>
            </a:r>
          </a:p>
          <a:p>
            <a:pPr marL="460375" lvl="4" indent="-233363">
              <a:lnSpc>
                <a:spcPct val="120000"/>
              </a:lnSpc>
              <a:buSzPct val="65000"/>
              <a:buFont typeface="Courier New" panose="02070309020205020404" pitchFamily="49" charset="0"/>
              <a:buChar char="o"/>
            </a:pPr>
            <a:endParaRPr lang="en-US" altLang="zh-CN" sz="2000" dirty="0">
              <a:ea typeface="SimSun" pitchFamily="2" charset="-122"/>
            </a:endParaRPr>
          </a:p>
          <a:p>
            <a:pPr marL="460375" lvl="4" indent="-233363">
              <a:lnSpc>
                <a:spcPct val="120000"/>
              </a:lnSpc>
              <a:buSzPct val="65000"/>
              <a:buFont typeface="Courier New" panose="02070309020205020404" pitchFamily="49" charset="0"/>
              <a:buChar char="o"/>
            </a:pPr>
            <a:r>
              <a:rPr lang="en-US" altLang="zh-CN" sz="2000" dirty="0">
                <a:ea typeface="SimSun" pitchFamily="2" charset="-122"/>
              </a:rPr>
              <a:t>Diseconomies of population scale, also called congestion, arise when the per-capita cost increases with population.</a:t>
            </a: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1"/>
          <p:cNvSpPr/>
          <p:nvPr/>
        </p:nvSpPr>
        <p:spPr>
          <a:xfrm>
            <a:off x="838200" y="1371600"/>
            <a:ext cx="7772400" cy="461665"/>
          </a:xfrm>
          <a:prstGeom prst="rect">
            <a:avLst/>
          </a:prstGeom>
        </p:spPr>
        <p:txBody>
          <a:bodyPr wrap="square">
            <a:spAutoFit/>
          </a:bodyPr>
          <a:lstStyle/>
          <a:p>
            <a:pPr marL="428625" indent="-428625">
              <a:spcAft>
                <a:spcPts val="1800"/>
              </a:spcAft>
              <a:buNone/>
            </a:pPr>
            <a:r>
              <a:rPr lang="en-US" altLang="zh-CN" sz="2400" dirty="0" smtClean="0">
                <a:solidFill>
                  <a:srgbClr val="BD582C"/>
                </a:solidFill>
                <a:latin typeface="+mn-lt"/>
                <a:ea typeface="SimSun" pitchFamily="2" charset="-122"/>
              </a:rPr>
              <a:t>Productive Efficiency, Economies of Population Scale</a:t>
            </a:r>
            <a:endParaRPr lang="en-US" altLang="zh-CN" sz="2400" dirty="0">
              <a:solidFill>
                <a:srgbClr val="BD582C"/>
              </a:solidFill>
              <a:latin typeface="+mn-lt"/>
              <a:ea typeface="SimSun" pitchFamily="2"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914400" y="1752600"/>
            <a:ext cx="7543800" cy="4572000"/>
          </a:xfrm>
        </p:spPr>
        <p:txBody>
          <a:bodyPr>
            <a:normAutofit/>
          </a:bodyPr>
          <a:lstStyle/>
          <a:p>
            <a:pPr marL="227013" indent="-227013">
              <a:lnSpc>
                <a:spcPct val="110000"/>
              </a:lnSpc>
              <a:buFont typeface="Wingdings" panose="05000000000000000000" pitchFamily="2" charset="2"/>
              <a:buChar char="§"/>
              <a:defRPr/>
            </a:pPr>
            <a:r>
              <a:rPr lang="en-US" altLang="zh-CN" sz="2000" dirty="0" smtClean="0">
                <a:ea typeface="SimSun" pitchFamily="2" charset="-122"/>
              </a:rPr>
              <a:t>Elementary </a:t>
            </a:r>
            <a:r>
              <a:rPr lang="en-US" altLang="zh-CN" sz="2000" dirty="0">
                <a:ea typeface="SimSun" pitchFamily="2" charset="-122"/>
              </a:rPr>
              <a:t>and secondary education has U-shaped cost functions. </a:t>
            </a:r>
            <a:endParaRPr lang="en-US" altLang="zh-CN" sz="2000" dirty="0" smtClean="0">
              <a:ea typeface="SimSun" pitchFamily="2" charset="-122"/>
            </a:endParaRPr>
          </a:p>
          <a:p>
            <a:pPr marL="227013" indent="-227013">
              <a:lnSpc>
                <a:spcPct val="110000"/>
              </a:lnSpc>
              <a:buFont typeface="Wingdings" panose="05000000000000000000" pitchFamily="2" charset="2"/>
              <a:buChar char="§"/>
              <a:defRPr/>
            </a:pPr>
            <a:endParaRPr lang="en-US" altLang="zh-CN" sz="2000" dirty="0">
              <a:ea typeface="SimSun" pitchFamily="2" charset="-122"/>
            </a:endParaRPr>
          </a:p>
          <a:p>
            <a:pPr marL="398463" lvl="6" indent="-171450">
              <a:lnSpc>
                <a:spcPct val="110000"/>
              </a:lnSpc>
              <a:buFont typeface="Courier New" panose="02070309020205020404" pitchFamily="49" charset="0"/>
              <a:buChar char="o"/>
              <a:defRPr/>
            </a:pPr>
            <a:r>
              <a:rPr lang="en-US" altLang="zh-CN" sz="2000" dirty="0" smtClean="0">
                <a:ea typeface="SimSun" pitchFamily="2" charset="-122"/>
              </a:rPr>
              <a:t>The estimated minimum-cost </a:t>
            </a:r>
            <a:r>
              <a:rPr lang="en-US" altLang="zh-CN" sz="2000" dirty="0">
                <a:ea typeface="SimSun" pitchFamily="2" charset="-122"/>
              </a:rPr>
              <a:t>size is 3,000 pupils in New York and 58,000 in </a:t>
            </a:r>
            <a:r>
              <a:rPr lang="en-US" altLang="zh-CN" sz="2000" dirty="0" smtClean="0">
                <a:ea typeface="SimSun" pitchFamily="2" charset="-122"/>
              </a:rPr>
              <a:t>California (based on my work with Bill </a:t>
            </a:r>
            <a:r>
              <a:rPr lang="en-US" altLang="zh-CN" sz="2000" dirty="0" err="1" smtClean="0">
                <a:ea typeface="SimSun" pitchFamily="2" charset="-122"/>
              </a:rPr>
              <a:t>Duncombe</a:t>
            </a:r>
            <a:r>
              <a:rPr lang="en-US" altLang="zh-CN" sz="2000" dirty="0" smtClean="0">
                <a:ea typeface="SimSun" pitchFamily="2" charset="-122"/>
              </a:rPr>
              <a:t>).</a:t>
            </a:r>
            <a:br>
              <a:rPr lang="en-US" altLang="zh-CN" sz="2000" dirty="0" smtClean="0">
                <a:ea typeface="SimSun" pitchFamily="2" charset="-122"/>
              </a:rPr>
            </a:br>
            <a:endParaRPr lang="en-US" altLang="zh-CN" sz="2000" dirty="0" smtClean="0">
              <a:ea typeface="SimSun" pitchFamily="2" charset="-122"/>
            </a:endParaRPr>
          </a:p>
          <a:p>
            <a:pPr marL="398463" lvl="6" indent="-171450">
              <a:lnSpc>
                <a:spcPct val="110000"/>
              </a:lnSpc>
              <a:buFont typeface="Courier New" panose="02070309020205020404" pitchFamily="49" charset="0"/>
              <a:buChar char="o"/>
              <a:defRPr/>
            </a:pPr>
            <a:r>
              <a:rPr lang="en-US" altLang="zh-CN" sz="2000" dirty="0" smtClean="0">
                <a:ea typeface="SimSun" pitchFamily="2" charset="-122"/>
              </a:rPr>
              <a:t>This </a:t>
            </a:r>
            <a:r>
              <a:rPr lang="en-US" altLang="zh-CN" sz="2000" dirty="0">
                <a:ea typeface="SimSun" pitchFamily="2" charset="-122"/>
              </a:rPr>
              <a:t>difference reflects different measures of school performance emphasized in each state and perhaps other factors.</a:t>
            </a:r>
          </a:p>
          <a:p>
            <a:pPr marL="227013" lvl="1" indent="-227013">
              <a:lnSpc>
                <a:spcPct val="110000"/>
              </a:lnSpc>
              <a:buFont typeface="Wingdings" panose="05000000000000000000" pitchFamily="2" charset="2"/>
              <a:buChar char="§"/>
              <a:defRPr/>
            </a:pPr>
            <a:endParaRPr lang="en-US" altLang="zh-CN" sz="2000" dirty="0">
              <a:ea typeface="SimSun" pitchFamily="2" charset="-122"/>
            </a:endParaRPr>
          </a:p>
          <a:p>
            <a:pPr marL="227013" indent="-227013">
              <a:lnSpc>
                <a:spcPct val="110000"/>
              </a:lnSpc>
              <a:buFont typeface="Wingdings" panose="05000000000000000000" pitchFamily="2" charset="2"/>
              <a:buChar char="§"/>
              <a:defRPr/>
            </a:pPr>
            <a:r>
              <a:rPr lang="en-US" altLang="zh-CN" sz="2000" dirty="0">
                <a:ea typeface="SimSun" pitchFamily="2" charset="-122"/>
              </a:rPr>
              <a:t>Defense is a pure public good; there are diseconomies of scale for police.</a:t>
            </a:r>
            <a:endParaRPr lang="en-US" sz="200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1"/>
          <p:cNvSpPr/>
          <p:nvPr/>
        </p:nvSpPr>
        <p:spPr>
          <a:xfrm>
            <a:off x="838200" y="1367135"/>
            <a:ext cx="7848600" cy="461665"/>
          </a:xfrm>
          <a:prstGeom prst="rect">
            <a:avLst/>
          </a:prstGeom>
        </p:spPr>
        <p:txBody>
          <a:bodyPr wrap="square">
            <a:spAutoFit/>
          </a:bodyPr>
          <a:lstStyle/>
          <a:p>
            <a:pPr marL="428625" indent="-428625">
              <a:buNone/>
              <a:defRPr/>
            </a:pPr>
            <a:r>
              <a:rPr lang="en-US" altLang="zh-CN" sz="2400" dirty="0" smtClean="0">
                <a:solidFill>
                  <a:srgbClr val="BD582C"/>
                </a:solidFill>
                <a:latin typeface="+mn-lt"/>
                <a:ea typeface="SimSun" pitchFamily="2" charset="-122"/>
              </a:rPr>
              <a:t>Productive Efficiency, Economies of Population Scale, 2</a:t>
            </a:r>
            <a:endParaRPr lang="en-US" altLang="zh-CN" sz="2400" dirty="0">
              <a:solidFill>
                <a:srgbClr val="BD582C"/>
              </a:solidFill>
              <a:latin typeface="+mn-lt"/>
              <a:ea typeface="SimSun" pitchFamily="2"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2" name="Group 4"/>
          <p:cNvGrpSpPr>
            <a:grpSpLocks noChangeAspect="1"/>
          </p:cNvGrpSpPr>
          <p:nvPr/>
        </p:nvGrpSpPr>
        <p:grpSpPr bwMode="auto">
          <a:xfrm>
            <a:off x="762157" y="2400300"/>
            <a:ext cx="6210143" cy="3714750"/>
            <a:chOff x="-1325" y="1440"/>
            <a:chExt cx="11045" cy="5040"/>
          </a:xfrm>
        </p:grpSpPr>
        <p:sp>
          <p:nvSpPr>
            <p:cNvPr id="17418" name="AutoShape 5"/>
            <p:cNvSpPr>
              <a:spLocks noChangeAspect="1" noChangeArrowheads="1"/>
            </p:cNvSpPr>
            <p:nvPr/>
          </p:nvSpPr>
          <p:spPr bwMode="auto">
            <a:xfrm>
              <a:off x="1080" y="1440"/>
              <a:ext cx="8640" cy="5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7419" name="Line 6"/>
            <p:cNvSpPr>
              <a:spLocks noChangeShapeType="1"/>
            </p:cNvSpPr>
            <p:nvPr/>
          </p:nvSpPr>
          <p:spPr bwMode="auto">
            <a:xfrm>
              <a:off x="2198" y="2160"/>
              <a:ext cx="0" cy="30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0" name="Line 7"/>
            <p:cNvSpPr>
              <a:spLocks noChangeShapeType="1"/>
            </p:cNvSpPr>
            <p:nvPr/>
          </p:nvSpPr>
          <p:spPr bwMode="auto">
            <a:xfrm>
              <a:off x="2198" y="5220"/>
              <a:ext cx="73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1" name="Freeform 8"/>
            <p:cNvSpPr>
              <a:spLocks/>
            </p:cNvSpPr>
            <p:nvPr/>
          </p:nvSpPr>
          <p:spPr bwMode="auto">
            <a:xfrm>
              <a:off x="2389" y="2700"/>
              <a:ext cx="5400" cy="1800"/>
            </a:xfrm>
            <a:custGeom>
              <a:avLst/>
              <a:gdLst>
                <a:gd name="T0" fmla="*/ 0 w 5220"/>
                <a:gd name="T1" fmla="*/ 540 h 1800"/>
                <a:gd name="T2" fmla="*/ 456 w 5220"/>
                <a:gd name="T3" fmla="*/ 1080 h 1800"/>
                <a:gd name="T4" fmla="*/ 1596 w 5220"/>
                <a:gd name="T5" fmla="*/ 1620 h 1800"/>
                <a:gd name="T6" fmla="*/ 2966 w 5220"/>
                <a:gd name="T7" fmla="*/ 1800 h 1800"/>
                <a:gd name="T8" fmla="*/ 4109 w 5220"/>
                <a:gd name="T9" fmla="*/ 1620 h 1800"/>
                <a:gd name="T10" fmla="*/ 5250 w 5220"/>
                <a:gd name="T11" fmla="*/ 1080 h 1800"/>
                <a:gd name="T12" fmla="*/ 5934 w 5220"/>
                <a:gd name="T13" fmla="*/ 540 h 1800"/>
                <a:gd name="T14" fmla="*/ 6618 w 5220"/>
                <a:gd name="T15" fmla="*/ 0 h 1800"/>
                <a:gd name="T16" fmla="*/ 0 60000 65536"/>
                <a:gd name="T17" fmla="*/ 0 60000 65536"/>
                <a:gd name="T18" fmla="*/ 0 60000 65536"/>
                <a:gd name="T19" fmla="*/ 0 60000 65536"/>
                <a:gd name="T20" fmla="*/ 0 60000 65536"/>
                <a:gd name="T21" fmla="*/ 0 60000 65536"/>
                <a:gd name="T22" fmla="*/ 0 60000 65536"/>
                <a:gd name="T23" fmla="*/ 0 60000 65536"/>
                <a:gd name="T24" fmla="*/ 0 w 5220"/>
                <a:gd name="T25" fmla="*/ 0 h 1800"/>
                <a:gd name="T26" fmla="*/ 5220 w 5220"/>
                <a:gd name="T27" fmla="*/ 1800 h 18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220" h="1800">
                  <a:moveTo>
                    <a:pt x="0" y="540"/>
                  </a:moveTo>
                  <a:cubicBezTo>
                    <a:pt x="75" y="720"/>
                    <a:pt x="150" y="900"/>
                    <a:pt x="360" y="1080"/>
                  </a:cubicBezTo>
                  <a:cubicBezTo>
                    <a:pt x="570" y="1260"/>
                    <a:pt x="930" y="1500"/>
                    <a:pt x="1260" y="1620"/>
                  </a:cubicBezTo>
                  <a:cubicBezTo>
                    <a:pt x="1590" y="1740"/>
                    <a:pt x="2010" y="1800"/>
                    <a:pt x="2340" y="1800"/>
                  </a:cubicBezTo>
                  <a:cubicBezTo>
                    <a:pt x="2670" y="1800"/>
                    <a:pt x="2940" y="1740"/>
                    <a:pt x="3240" y="1620"/>
                  </a:cubicBezTo>
                  <a:cubicBezTo>
                    <a:pt x="3540" y="1500"/>
                    <a:pt x="3900" y="1260"/>
                    <a:pt x="4140" y="1080"/>
                  </a:cubicBezTo>
                  <a:cubicBezTo>
                    <a:pt x="4380" y="900"/>
                    <a:pt x="4500" y="720"/>
                    <a:pt x="4680" y="540"/>
                  </a:cubicBezTo>
                  <a:cubicBezTo>
                    <a:pt x="4860" y="360"/>
                    <a:pt x="5040" y="180"/>
                    <a:pt x="5220" y="0"/>
                  </a:cubicBezTo>
                </a:path>
              </a:pathLst>
            </a:cu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422" name="Rectangle 9"/>
            <p:cNvSpPr>
              <a:spLocks noChangeArrowheads="1"/>
            </p:cNvSpPr>
            <p:nvPr/>
          </p:nvSpPr>
          <p:spPr bwMode="auto">
            <a:xfrm>
              <a:off x="4840" y="5630"/>
              <a:ext cx="4738" cy="54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500" dirty="0"/>
                <a:t>Number of Pupils in District</a:t>
              </a:r>
            </a:p>
          </p:txBody>
        </p:sp>
        <p:sp>
          <p:nvSpPr>
            <p:cNvPr id="17423" name="Rectangle 10"/>
            <p:cNvSpPr>
              <a:spLocks noChangeArrowheads="1"/>
            </p:cNvSpPr>
            <p:nvPr/>
          </p:nvSpPr>
          <p:spPr bwMode="auto">
            <a:xfrm>
              <a:off x="-1325" y="2340"/>
              <a:ext cx="3485" cy="162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500" dirty="0"/>
                <a:t>Cost</a:t>
              </a:r>
            </a:p>
            <a:p>
              <a:r>
                <a:rPr lang="en-US" sz="1500" dirty="0"/>
                <a:t>Per</a:t>
              </a:r>
            </a:p>
            <a:p>
              <a:r>
                <a:rPr lang="en-US" sz="1500" dirty="0"/>
                <a:t>Pupil (for given output)</a:t>
              </a:r>
            </a:p>
          </p:txBody>
        </p:sp>
        <p:sp>
          <p:nvSpPr>
            <p:cNvPr id="17424" name="Line 11"/>
            <p:cNvSpPr>
              <a:spLocks noChangeShapeType="1"/>
            </p:cNvSpPr>
            <p:nvPr/>
          </p:nvSpPr>
          <p:spPr bwMode="auto">
            <a:xfrm>
              <a:off x="4840" y="4500"/>
              <a:ext cx="1" cy="720"/>
            </a:xfrm>
            <a:prstGeom prst="line">
              <a:avLst/>
            </a:prstGeom>
            <a:noFill/>
            <a:ln w="254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7425" name="Rectangle 12"/>
            <p:cNvSpPr>
              <a:spLocks noChangeArrowheads="1"/>
            </p:cNvSpPr>
            <p:nvPr/>
          </p:nvSpPr>
          <p:spPr bwMode="auto">
            <a:xfrm>
              <a:off x="4394" y="5220"/>
              <a:ext cx="1260" cy="54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200"/>
                <a:t>3,000</a:t>
              </a:r>
              <a:endParaRPr lang="en-US"/>
            </a:p>
          </p:txBody>
        </p:sp>
        <p:sp>
          <p:nvSpPr>
            <p:cNvPr id="17426" name="Rectangle 13"/>
            <p:cNvSpPr>
              <a:spLocks noChangeArrowheads="1"/>
            </p:cNvSpPr>
            <p:nvPr/>
          </p:nvSpPr>
          <p:spPr bwMode="auto">
            <a:xfrm>
              <a:off x="6059" y="4500"/>
              <a:ext cx="2848" cy="54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500" dirty="0">
                  <a:solidFill>
                    <a:srgbClr val="FF0000"/>
                  </a:solidFill>
                </a:rPr>
                <a:t>Split Up? (NYC)</a:t>
              </a:r>
              <a:endParaRPr lang="en-US" sz="1500" dirty="0"/>
            </a:p>
          </p:txBody>
        </p:sp>
        <p:sp>
          <p:nvSpPr>
            <p:cNvPr id="17427" name="Rectangle 14"/>
            <p:cNvSpPr>
              <a:spLocks noChangeArrowheads="1"/>
            </p:cNvSpPr>
            <p:nvPr/>
          </p:nvSpPr>
          <p:spPr bwMode="auto">
            <a:xfrm>
              <a:off x="2340" y="4500"/>
              <a:ext cx="2340" cy="54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500">
                  <a:solidFill>
                    <a:srgbClr val="0000FF"/>
                  </a:solidFill>
                </a:rPr>
                <a:t>Consolidate</a:t>
              </a:r>
              <a:endParaRPr lang="en-US" sz="1500"/>
            </a:p>
          </p:txBody>
        </p:sp>
        <p:sp>
          <p:nvSpPr>
            <p:cNvPr id="17428" name="Line 15"/>
            <p:cNvSpPr>
              <a:spLocks noChangeShapeType="1"/>
            </p:cNvSpPr>
            <p:nvPr/>
          </p:nvSpPr>
          <p:spPr bwMode="auto">
            <a:xfrm>
              <a:off x="2880" y="5040"/>
              <a:ext cx="1080" cy="0"/>
            </a:xfrm>
            <a:prstGeom prst="line">
              <a:avLst/>
            </a:prstGeom>
            <a:noFill/>
            <a:ln w="254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9" name="Line 16"/>
            <p:cNvSpPr>
              <a:spLocks noChangeShapeType="1"/>
            </p:cNvSpPr>
            <p:nvPr/>
          </p:nvSpPr>
          <p:spPr bwMode="auto">
            <a:xfrm flipH="1">
              <a:off x="6660" y="5040"/>
              <a:ext cx="1080" cy="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30" name="Line 11"/>
            <p:cNvSpPr>
              <a:spLocks noChangeShapeType="1"/>
            </p:cNvSpPr>
            <p:nvPr/>
          </p:nvSpPr>
          <p:spPr bwMode="auto">
            <a:xfrm>
              <a:off x="9013" y="4542"/>
              <a:ext cx="1" cy="720"/>
            </a:xfrm>
            <a:prstGeom prst="line">
              <a:avLst/>
            </a:prstGeom>
            <a:noFill/>
            <a:ln w="254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7431" name="Rectangle 12"/>
            <p:cNvSpPr>
              <a:spLocks noChangeArrowheads="1"/>
            </p:cNvSpPr>
            <p:nvPr/>
          </p:nvSpPr>
          <p:spPr bwMode="auto">
            <a:xfrm>
              <a:off x="8460" y="5282"/>
              <a:ext cx="1260" cy="54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200"/>
                <a:t>58,000</a:t>
              </a:r>
              <a:endParaRPr lang="en-US"/>
            </a:p>
          </p:txBody>
        </p:sp>
      </p:grpSp>
      <p:sp>
        <p:nvSpPr>
          <p:cNvPr id="3" name="Freeform 2"/>
          <p:cNvSpPr/>
          <p:nvPr/>
        </p:nvSpPr>
        <p:spPr>
          <a:xfrm>
            <a:off x="2850356" y="4466035"/>
            <a:ext cx="4262438" cy="213122"/>
          </a:xfrm>
          <a:custGeom>
            <a:avLst/>
            <a:gdLst>
              <a:gd name="connsiteX0" fmla="*/ 0 w 5663045"/>
              <a:gd name="connsiteY0" fmla="*/ 0 h 569598"/>
              <a:gd name="connsiteX1" fmla="*/ 4686300 w 5663045"/>
              <a:gd name="connsiteY1" fmla="*/ 561109 h 569598"/>
              <a:gd name="connsiteX2" fmla="*/ 5663045 w 5663045"/>
              <a:gd name="connsiteY2" fmla="*/ 353291 h 569598"/>
              <a:gd name="connsiteX3" fmla="*/ 5663045 w 5663045"/>
              <a:gd name="connsiteY3" fmla="*/ 353291 h 569598"/>
            </a:gdLst>
            <a:ahLst/>
            <a:cxnLst>
              <a:cxn ang="0">
                <a:pos x="connsiteX0" y="connsiteY0"/>
              </a:cxn>
              <a:cxn ang="0">
                <a:pos x="connsiteX1" y="connsiteY1"/>
              </a:cxn>
              <a:cxn ang="0">
                <a:pos x="connsiteX2" y="connsiteY2"/>
              </a:cxn>
              <a:cxn ang="0">
                <a:pos x="connsiteX3" y="connsiteY3"/>
              </a:cxn>
            </a:cxnLst>
            <a:rect l="l" t="t" r="r" b="b"/>
            <a:pathLst>
              <a:path w="5663045" h="569598">
                <a:moveTo>
                  <a:pt x="0" y="0"/>
                </a:moveTo>
                <a:cubicBezTo>
                  <a:pt x="1871229" y="251113"/>
                  <a:pt x="3742459" y="502227"/>
                  <a:pt x="4686300" y="561109"/>
                </a:cubicBezTo>
                <a:cubicBezTo>
                  <a:pt x="5630141" y="619991"/>
                  <a:pt x="5663045" y="353291"/>
                  <a:pt x="5663045" y="353291"/>
                </a:cubicBezTo>
                <a:lnTo>
                  <a:pt x="5663045" y="353291"/>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414" name="TextBox 3"/>
          <p:cNvSpPr txBox="1">
            <a:spLocks noChangeArrowheads="1"/>
          </p:cNvSpPr>
          <p:nvPr/>
        </p:nvSpPr>
        <p:spPr bwMode="auto">
          <a:xfrm>
            <a:off x="4368403" y="3328988"/>
            <a:ext cx="100369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New York</a:t>
            </a:r>
          </a:p>
        </p:txBody>
      </p:sp>
      <p:sp>
        <p:nvSpPr>
          <p:cNvPr id="17415" name="TextBox 21"/>
          <p:cNvSpPr txBox="1">
            <a:spLocks noChangeArrowheads="1"/>
          </p:cNvSpPr>
          <p:nvPr/>
        </p:nvSpPr>
        <p:spPr bwMode="auto">
          <a:xfrm>
            <a:off x="5886579" y="3893376"/>
            <a:ext cx="13477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dirty="0"/>
              <a:t>California</a:t>
            </a:r>
          </a:p>
        </p:txBody>
      </p:sp>
      <p:cxnSp>
        <p:nvCxnSpPr>
          <p:cNvPr id="6" name="Straight Arrow Connector 5"/>
          <p:cNvCxnSpPr/>
          <p:nvPr/>
        </p:nvCxnSpPr>
        <p:spPr>
          <a:xfrm>
            <a:off x="5051822" y="3726998"/>
            <a:ext cx="320278" cy="194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17415" idx="2"/>
          </p:cNvCxnSpPr>
          <p:nvPr/>
        </p:nvCxnSpPr>
        <p:spPr>
          <a:xfrm>
            <a:off x="6560473" y="4262708"/>
            <a:ext cx="0" cy="3685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5" name="Rectangle 4"/>
          <p:cNvSpPr/>
          <p:nvPr/>
        </p:nvSpPr>
        <p:spPr>
          <a:xfrm>
            <a:off x="838200" y="1360993"/>
            <a:ext cx="7031643" cy="461665"/>
          </a:xfrm>
          <a:prstGeom prst="rect">
            <a:avLst/>
          </a:prstGeom>
        </p:spPr>
        <p:txBody>
          <a:bodyPr wrap="square">
            <a:spAutoFit/>
          </a:bodyPr>
          <a:lstStyle/>
          <a:p>
            <a:r>
              <a:rPr lang="en-US" sz="2400" dirty="0" smtClean="0">
                <a:solidFill>
                  <a:srgbClr val="BD582C"/>
                </a:solidFill>
                <a:latin typeface="+mn-lt"/>
              </a:rPr>
              <a:t>Economies of Population Scale in Public Education 	</a:t>
            </a:r>
            <a:endParaRPr lang="en-US" sz="2400" dirty="0">
              <a:solidFill>
                <a:srgbClr val="BD582C"/>
              </a:solidFill>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914400" y="1752600"/>
            <a:ext cx="7543800" cy="4572000"/>
          </a:xfrm>
        </p:spPr>
        <p:txBody>
          <a:bodyPr>
            <a:noAutofit/>
          </a:bodyPr>
          <a:lstStyle/>
          <a:p>
            <a:pPr marL="227013" indent="-227013">
              <a:lnSpc>
                <a:spcPct val="100000"/>
              </a:lnSpc>
              <a:spcBef>
                <a:spcPts val="0"/>
              </a:spcBef>
              <a:spcAft>
                <a:spcPts val="1800"/>
              </a:spcAft>
              <a:buFont typeface="Wingdings" panose="05000000000000000000" pitchFamily="2" charset="2"/>
              <a:buChar char="§"/>
            </a:pPr>
            <a:r>
              <a:rPr lang="en-US" altLang="zh-CN" sz="2000" dirty="0" smtClean="0">
                <a:ea typeface="SimSun" pitchFamily="2" charset="-122"/>
              </a:rPr>
              <a:t>All </a:t>
            </a:r>
            <a:r>
              <a:rPr lang="en-US" altLang="zh-CN" sz="2000" dirty="0">
                <a:ea typeface="SimSun" pitchFamily="2" charset="-122"/>
              </a:rPr>
              <a:t>else equal, the responsibility for a public service should be assigned to the unit of government with the scale closest to the minimum-cost scale</a:t>
            </a:r>
            <a:r>
              <a:rPr lang="en-US" altLang="zh-CN" sz="2000" dirty="0" smtClean="0">
                <a:ea typeface="SimSun" pitchFamily="2" charset="-122"/>
              </a:rPr>
              <a:t>.</a:t>
            </a:r>
          </a:p>
          <a:p>
            <a:pPr marL="460375" lvl="1" indent="-233363">
              <a:lnSpc>
                <a:spcPct val="100000"/>
              </a:lnSpc>
              <a:buFont typeface="Courier New" panose="02070309020205020404" pitchFamily="49" charset="0"/>
              <a:buChar char="o"/>
            </a:pPr>
            <a:r>
              <a:rPr lang="en-US" altLang="zh-CN" sz="2000" dirty="0" smtClean="0">
                <a:ea typeface="SimSun" pitchFamily="2" charset="-122"/>
              </a:rPr>
              <a:t>Suburban </a:t>
            </a:r>
            <a:r>
              <a:rPr lang="en-US" altLang="zh-CN" sz="2000" dirty="0">
                <a:ea typeface="SimSun" pitchFamily="2" charset="-122"/>
              </a:rPr>
              <a:t>school districts meet this test.</a:t>
            </a:r>
          </a:p>
          <a:p>
            <a:pPr marL="460375" lvl="1" indent="-233363">
              <a:lnSpc>
                <a:spcPct val="100000"/>
              </a:lnSpc>
              <a:buFont typeface="Courier New" panose="02070309020205020404" pitchFamily="49" charset="0"/>
              <a:buChar char="o"/>
            </a:pPr>
            <a:r>
              <a:rPr lang="en-US" altLang="zh-CN" sz="2000" dirty="0">
                <a:ea typeface="SimSun" pitchFamily="2" charset="-122"/>
              </a:rPr>
              <a:t>Rural districts are too small, and, on cost grounds, at least, they should consolidate.</a:t>
            </a:r>
          </a:p>
          <a:p>
            <a:pPr marL="460375" lvl="1" indent="-233363">
              <a:lnSpc>
                <a:spcPct val="100000"/>
              </a:lnSpc>
              <a:spcAft>
                <a:spcPts val="1800"/>
              </a:spcAft>
              <a:buFont typeface="Courier New" panose="02070309020205020404" pitchFamily="49" charset="0"/>
              <a:buChar char="o"/>
            </a:pPr>
            <a:r>
              <a:rPr lang="en-US" altLang="zh-CN" sz="2000" dirty="0">
                <a:ea typeface="SimSun" pitchFamily="2" charset="-122"/>
              </a:rPr>
              <a:t>Urban districts </a:t>
            </a:r>
            <a:r>
              <a:rPr lang="en-US" altLang="zh-CN" sz="2000" dirty="0" smtClean="0">
                <a:ea typeface="SimSun" pitchFamily="2" charset="-122"/>
              </a:rPr>
              <a:t>may be </a:t>
            </a:r>
            <a:r>
              <a:rPr lang="en-US" altLang="zh-CN" sz="2000" dirty="0">
                <a:ea typeface="SimSun" pitchFamily="2" charset="-122"/>
              </a:rPr>
              <a:t>too large and, on cost </a:t>
            </a:r>
            <a:r>
              <a:rPr lang="en-US" altLang="zh-CN" sz="2000" dirty="0" smtClean="0">
                <a:ea typeface="SimSun" pitchFamily="2" charset="-122"/>
              </a:rPr>
              <a:t>grounds, it may make sense to split them up.</a:t>
            </a:r>
            <a:endParaRPr lang="en-US" altLang="zh-CN" sz="2000" dirty="0">
              <a:ea typeface="SimSun" pitchFamily="2" charset="-122"/>
            </a:endParaRPr>
          </a:p>
          <a:p>
            <a:pPr marL="227013" indent="-227013">
              <a:lnSpc>
                <a:spcPct val="100000"/>
              </a:lnSpc>
              <a:spcBef>
                <a:spcPts val="0"/>
              </a:spcBef>
              <a:spcAft>
                <a:spcPts val="1800"/>
              </a:spcAft>
              <a:buFont typeface="Wingdings" panose="05000000000000000000" pitchFamily="2" charset="2"/>
              <a:buChar char="§"/>
            </a:pPr>
            <a:r>
              <a:rPr lang="en-US" altLang="zh-CN" sz="2000" dirty="0">
                <a:ea typeface="SimSun" pitchFamily="2" charset="-122"/>
              </a:rPr>
              <a:t>Different public services have different optimal scales—a reason for layers of </a:t>
            </a:r>
            <a:r>
              <a:rPr lang="en-US" altLang="zh-CN" sz="2000" dirty="0" smtClean="0">
                <a:ea typeface="SimSun" pitchFamily="2" charset="-122"/>
              </a:rPr>
              <a:t>government—but evidence is limited!</a:t>
            </a:r>
          </a:p>
          <a:p>
            <a:pPr marL="227013" indent="-227013">
              <a:lnSpc>
                <a:spcPct val="100000"/>
              </a:lnSpc>
              <a:spcBef>
                <a:spcPts val="0"/>
              </a:spcBef>
              <a:spcAft>
                <a:spcPts val="0"/>
              </a:spcAft>
              <a:buFont typeface="Wingdings" panose="05000000000000000000" pitchFamily="2" charset="2"/>
              <a:buChar char="§"/>
            </a:pPr>
            <a:r>
              <a:rPr lang="en-US" altLang="zh-CN" sz="2000" dirty="0" smtClean="0">
                <a:ea typeface="SimSun" pitchFamily="2" charset="-122"/>
              </a:rPr>
              <a:t>Cost </a:t>
            </a:r>
            <a:r>
              <a:rPr lang="en-US" altLang="zh-CN" sz="2000" dirty="0">
                <a:ea typeface="SimSun" pitchFamily="2" charset="-122"/>
              </a:rPr>
              <a:t>considerations may, of course, be offset by other concerns.</a:t>
            </a:r>
            <a:endParaRPr lang="en-US" sz="200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3" name="Rectangle 2"/>
          <p:cNvSpPr/>
          <p:nvPr/>
        </p:nvSpPr>
        <p:spPr>
          <a:xfrm>
            <a:off x="838200" y="1371600"/>
            <a:ext cx="8153400" cy="461665"/>
          </a:xfrm>
          <a:prstGeom prst="rect">
            <a:avLst/>
          </a:prstGeom>
        </p:spPr>
        <p:txBody>
          <a:bodyPr wrap="square">
            <a:spAutoFit/>
          </a:bodyPr>
          <a:lstStyle/>
          <a:p>
            <a:pPr marL="428625" indent="-428625">
              <a:buNone/>
            </a:pPr>
            <a:r>
              <a:rPr lang="en-US" altLang="zh-CN" sz="2400" dirty="0" smtClean="0">
                <a:solidFill>
                  <a:srgbClr val="BD582C"/>
                </a:solidFill>
                <a:latin typeface="+mn-lt"/>
                <a:ea typeface="SimSun" pitchFamily="2" charset="-122"/>
              </a:rPr>
              <a:t>Productive Efficiency, Economies of Population Scale, 3</a:t>
            </a:r>
            <a:endParaRPr lang="en-US" altLang="zh-CN" sz="2400" dirty="0">
              <a:solidFill>
                <a:srgbClr val="BD582C"/>
              </a:solidFill>
              <a:latin typeface="+mn-lt"/>
              <a:ea typeface="SimSun" pitchFamily="2"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914400" y="1752600"/>
            <a:ext cx="7543800" cy="4572000"/>
          </a:xfrm>
        </p:spPr>
        <p:txBody>
          <a:bodyPr>
            <a:noAutofit/>
          </a:bodyPr>
          <a:lstStyle/>
          <a:p>
            <a:pPr marL="227013" indent="-227013">
              <a:lnSpc>
                <a:spcPct val="100000"/>
              </a:lnSpc>
              <a:spcBef>
                <a:spcPts val="0"/>
              </a:spcBef>
              <a:spcAft>
                <a:spcPts val="1800"/>
              </a:spcAft>
              <a:buFont typeface="Wingdings" panose="05000000000000000000" pitchFamily="2" charset="2"/>
              <a:buChar char="§"/>
            </a:pPr>
            <a:r>
              <a:rPr lang="en-US" altLang="zh-CN" sz="2000" dirty="0" smtClean="0">
                <a:ea typeface="SimSun" pitchFamily="2" charset="-122"/>
              </a:rPr>
              <a:t>The existence of returns to population scale contribute to a case for consolidation since the cost per person is lower with larger units.</a:t>
            </a:r>
          </a:p>
          <a:p>
            <a:pPr marL="227013" indent="-227013">
              <a:lnSpc>
                <a:spcPct val="100000"/>
              </a:lnSpc>
              <a:spcBef>
                <a:spcPts val="0"/>
              </a:spcBef>
              <a:spcAft>
                <a:spcPts val="1800"/>
              </a:spcAft>
              <a:buFont typeface="Wingdings" panose="05000000000000000000" pitchFamily="2" charset="2"/>
              <a:buChar char="§"/>
            </a:pPr>
            <a:r>
              <a:rPr lang="en-US" altLang="zh-CN" sz="2000" dirty="0" smtClean="0">
                <a:ea typeface="SimSun" pitchFamily="2" charset="-122"/>
              </a:rPr>
              <a:t>But be careful.  To estimate returns to population scale, one must </a:t>
            </a:r>
          </a:p>
          <a:p>
            <a:pPr marL="391605" lvl="1" indent="-227013">
              <a:lnSpc>
                <a:spcPct val="100000"/>
              </a:lnSpc>
              <a:spcBef>
                <a:spcPts val="0"/>
              </a:spcBef>
              <a:spcAft>
                <a:spcPts val="1800"/>
              </a:spcAft>
              <a:buFont typeface="Wingdings" panose="05000000000000000000" pitchFamily="2" charset="2"/>
              <a:buChar char="§"/>
            </a:pPr>
            <a:r>
              <a:rPr lang="en-US" altLang="zh-CN" sz="1888" dirty="0" smtClean="0">
                <a:ea typeface="SimSun" pitchFamily="2" charset="-122"/>
              </a:rPr>
              <a:t>Control for variation in service quality across jurisdictions.</a:t>
            </a:r>
          </a:p>
          <a:p>
            <a:pPr marL="391605" lvl="1" indent="-227013">
              <a:lnSpc>
                <a:spcPct val="100000"/>
              </a:lnSpc>
              <a:spcBef>
                <a:spcPts val="0"/>
              </a:spcBef>
              <a:spcAft>
                <a:spcPts val="1800"/>
              </a:spcAft>
              <a:buFont typeface="Wingdings" panose="05000000000000000000" pitchFamily="2" charset="2"/>
              <a:buChar char="§"/>
            </a:pPr>
            <a:r>
              <a:rPr lang="en-US" altLang="zh-CN" sz="1888" dirty="0" smtClean="0">
                <a:ea typeface="SimSun" pitchFamily="2" charset="-122"/>
              </a:rPr>
              <a:t>Control for cost differences across jurisdictions.</a:t>
            </a:r>
          </a:p>
          <a:p>
            <a:pPr marL="227013" indent="-227013">
              <a:lnSpc>
                <a:spcPct val="100000"/>
              </a:lnSpc>
              <a:spcBef>
                <a:spcPts val="0"/>
              </a:spcBef>
              <a:spcAft>
                <a:spcPts val="1800"/>
              </a:spcAft>
              <a:buFont typeface="Wingdings" panose="05000000000000000000" pitchFamily="2" charset="2"/>
              <a:buChar char="§"/>
            </a:pPr>
            <a:r>
              <a:rPr lang="en-US" altLang="zh-CN" sz="2000" dirty="0" smtClean="0">
                <a:ea typeface="SimSun" pitchFamily="2" charset="-122"/>
              </a:rPr>
              <a:t>If larger jurisdictions spend less because they provide lower quality services, for example, one cannot conclude that there are economies of population scale.</a:t>
            </a:r>
          </a:p>
          <a:p>
            <a:pPr marL="227013" indent="-227013">
              <a:lnSpc>
                <a:spcPct val="100000"/>
              </a:lnSpc>
              <a:spcBef>
                <a:spcPts val="0"/>
              </a:spcBef>
              <a:spcAft>
                <a:spcPts val="1800"/>
              </a:spcAft>
              <a:buFont typeface="Wingdings" panose="05000000000000000000" pitchFamily="2" charset="2"/>
              <a:buChar char="§"/>
            </a:pPr>
            <a:r>
              <a:rPr lang="en-US" altLang="zh-CN" sz="2000" dirty="0" smtClean="0">
                <a:ea typeface="SimSun" pitchFamily="2" charset="-122"/>
              </a:rPr>
              <a:t>Outside of education, few studies have good information on service quality or costs.</a:t>
            </a: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3" name="Rectangle 2"/>
          <p:cNvSpPr/>
          <p:nvPr/>
        </p:nvSpPr>
        <p:spPr>
          <a:xfrm>
            <a:off x="838200" y="1371600"/>
            <a:ext cx="8153400" cy="461665"/>
          </a:xfrm>
          <a:prstGeom prst="rect">
            <a:avLst/>
          </a:prstGeom>
        </p:spPr>
        <p:txBody>
          <a:bodyPr wrap="square">
            <a:spAutoFit/>
          </a:bodyPr>
          <a:lstStyle/>
          <a:p>
            <a:pPr marL="428625" indent="-428625">
              <a:buNone/>
            </a:pPr>
            <a:r>
              <a:rPr lang="en-US" altLang="zh-CN" sz="2400" dirty="0" smtClean="0">
                <a:solidFill>
                  <a:srgbClr val="BD582C"/>
                </a:solidFill>
                <a:latin typeface="+mn-lt"/>
                <a:ea typeface="SimSun" pitchFamily="2" charset="-122"/>
              </a:rPr>
              <a:t>Economies of Population Scale and Consolidation</a:t>
            </a:r>
            <a:endParaRPr lang="en-US" altLang="zh-CN" sz="2400" dirty="0">
              <a:solidFill>
                <a:srgbClr val="BD582C"/>
              </a:solidFill>
              <a:latin typeface="+mn-lt"/>
              <a:ea typeface="SimSun" pitchFamily="2" charset="-122"/>
            </a:endParaRPr>
          </a:p>
        </p:txBody>
      </p:sp>
    </p:spTree>
    <p:extLst>
      <p:ext uri="{BB962C8B-B14F-4D97-AF65-F5344CB8AC3E}">
        <p14:creationId xmlns:p14="http://schemas.microsoft.com/office/powerpoint/2010/main" val="3243297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914400" y="1752600"/>
            <a:ext cx="7543800" cy="4572000"/>
          </a:xfrm>
        </p:spPr>
        <p:txBody>
          <a:bodyPr>
            <a:noAutofit/>
          </a:bodyPr>
          <a:lstStyle/>
          <a:p>
            <a:pPr marL="365760" indent="-283464" fontAlgn="auto">
              <a:spcAft>
                <a:spcPts val="1200"/>
              </a:spcAft>
              <a:buFont typeface="Wingdings 2"/>
              <a:buChar char=""/>
              <a:defRPr/>
            </a:pPr>
            <a:r>
              <a:rPr lang="en-US" sz="2000" dirty="0" smtClean="0"/>
              <a:t>Bill Duncombe and I estimated economies of population scale for fire </a:t>
            </a:r>
            <a:r>
              <a:rPr lang="en-US" sz="2000" dirty="0"/>
              <a:t>services in </a:t>
            </a:r>
            <a:r>
              <a:rPr lang="en-US" sz="2000" dirty="0" smtClean="0"/>
              <a:t>NY State </a:t>
            </a:r>
            <a:r>
              <a:rPr lang="en-US" sz="2000" dirty="0"/>
              <a:t>(</a:t>
            </a:r>
            <a:r>
              <a:rPr lang="en-US" sz="2000" i="1" dirty="0"/>
              <a:t>J. Public Economics</a:t>
            </a:r>
            <a:r>
              <a:rPr lang="en-US" sz="2000" dirty="0"/>
              <a:t>, 1993).</a:t>
            </a:r>
          </a:p>
          <a:p>
            <a:pPr marL="640398" lvl="1" indent="-283464" fontAlgn="auto">
              <a:spcAft>
                <a:spcPts val="1200"/>
              </a:spcAft>
              <a:buFont typeface="Wingdings 2"/>
              <a:buChar char=""/>
              <a:defRPr/>
            </a:pPr>
            <a:r>
              <a:rPr lang="en-US" sz="1800" dirty="0" smtClean="0"/>
              <a:t>We measured fire services output by the dollar value of losses per fire and the number of fires per dollar of property value.</a:t>
            </a:r>
          </a:p>
          <a:p>
            <a:pPr marL="640398" lvl="1" indent="-283464" fontAlgn="auto">
              <a:spcAft>
                <a:spcPts val="1200"/>
              </a:spcAft>
              <a:buFont typeface="Wingdings 2"/>
              <a:buChar char=""/>
              <a:defRPr/>
            </a:pPr>
            <a:r>
              <a:rPr lang="en-US" sz="1800" dirty="0" smtClean="0"/>
              <a:t>We identified several important cost factors, including </a:t>
            </a:r>
          </a:p>
          <a:p>
            <a:pPr marL="914400" lvl="2" indent="-284163">
              <a:spcAft>
                <a:spcPts val="1200"/>
              </a:spcAft>
              <a:buFont typeface="Wingdings 2"/>
              <a:buChar char=""/>
              <a:defRPr/>
            </a:pPr>
            <a:r>
              <a:rPr lang="en-US" sz="1600" dirty="0" smtClean="0"/>
              <a:t>The share of houses built before 1940.</a:t>
            </a:r>
          </a:p>
          <a:p>
            <a:pPr marL="914400" lvl="2" indent="-284163">
              <a:spcAft>
                <a:spcPts val="1200"/>
              </a:spcAft>
              <a:buFont typeface="Wingdings 2"/>
              <a:buChar char=""/>
              <a:defRPr/>
            </a:pPr>
            <a:r>
              <a:rPr lang="en-US" sz="1600" dirty="0" smtClean="0"/>
              <a:t>The poverty rate.</a:t>
            </a:r>
          </a:p>
          <a:p>
            <a:pPr marL="914400" lvl="2" indent="-284163">
              <a:spcAft>
                <a:spcPts val="1200"/>
              </a:spcAft>
              <a:buFont typeface="Wingdings 2"/>
              <a:buChar char=""/>
              <a:defRPr/>
            </a:pPr>
            <a:r>
              <a:rPr lang="en-US" sz="1600" dirty="0" smtClean="0"/>
              <a:t>The share of property classified as commercial and industrial.</a:t>
            </a:r>
          </a:p>
          <a:p>
            <a:pPr marL="914400" lvl="2" indent="-284163">
              <a:spcAft>
                <a:spcPts val="1200"/>
              </a:spcAft>
              <a:buFont typeface="Wingdings 2"/>
              <a:buChar char=""/>
              <a:defRPr/>
            </a:pPr>
            <a:r>
              <a:rPr lang="en-US" sz="1600" dirty="0" smtClean="0"/>
              <a:t>The percentage of apartment buildings more than 2 stories high.</a:t>
            </a:r>
          </a:p>
          <a:p>
            <a:pPr marL="640398" lvl="1" indent="-283464">
              <a:spcAft>
                <a:spcPts val="1200"/>
              </a:spcAft>
              <a:buFont typeface="Wingdings 2"/>
              <a:buChar char=""/>
              <a:defRPr/>
            </a:pPr>
            <a:r>
              <a:rPr lang="en-US" sz="1800" dirty="0" smtClean="0"/>
              <a:t>We found no evidence of economies or diseconomies of population scale; the per capita cost of fire services does not change as population changes.</a:t>
            </a:r>
          </a:p>
          <a:p>
            <a:pPr marL="914400" lvl="2" indent="-284163">
              <a:spcAft>
                <a:spcPts val="1200"/>
              </a:spcAft>
              <a:buFont typeface="Wingdings 2"/>
              <a:buChar char=""/>
              <a:defRPr/>
            </a:pPr>
            <a:r>
              <a:rPr lang="en-US" sz="1600" dirty="0" smtClean="0"/>
              <a:t>These results imply that there would not be any cost savings from the consolidation of fire districts in New York .</a:t>
            </a:r>
            <a:endParaRPr lang="en-US" altLang="zh-CN" sz="1600" dirty="0" smtClean="0">
              <a:ea typeface="SimSun" pitchFamily="2" charset="-122"/>
            </a:endParaRP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3" name="Rectangle 2"/>
          <p:cNvSpPr/>
          <p:nvPr/>
        </p:nvSpPr>
        <p:spPr>
          <a:xfrm>
            <a:off x="838200" y="1371600"/>
            <a:ext cx="8153400" cy="461665"/>
          </a:xfrm>
          <a:prstGeom prst="rect">
            <a:avLst/>
          </a:prstGeom>
        </p:spPr>
        <p:txBody>
          <a:bodyPr wrap="square">
            <a:spAutoFit/>
          </a:bodyPr>
          <a:lstStyle/>
          <a:p>
            <a:pPr marL="428625" indent="-428625">
              <a:buNone/>
            </a:pPr>
            <a:r>
              <a:rPr lang="en-US" altLang="zh-CN" sz="2400" dirty="0" smtClean="0">
                <a:solidFill>
                  <a:srgbClr val="BD582C"/>
                </a:solidFill>
                <a:latin typeface="+mn-lt"/>
                <a:ea typeface="SimSun" pitchFamily="2" charset="-122"/>
              </a:rPr>
              <a:t>Economies of Population Scale and Consolidation, 2</a:t>
            </a:r>
            <a:endParaRPr lang="en-US" altLang="zh-CN" sz="2400" dirty="0">
              <a:solidFill>
                <a:srgbClr val="BD582C"/>
              </a:solidFill>
              <a:latin typeface="+mn-lt"/>
              <a:ea typeface="SimSun" pitchFamily="2" charset="-122"/>
            </a:endParaRPr>
          </a:p>
        </p:txBody>
      </p:sp>
    </p:spTree>
    <p:extLst>
      <p:ext uri="{BB962C8B-B14F-4D97-AF65-F5344CB8AC3E}">
        <p14:creationId xmlns:p14="http://schemas.microsoft.com/office/powerpoint/2010/main" val="195892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914400" y="1752600"/>
            <a:ext cx="7391400" cy="4114800"/>
          </a:xfrm>
        </p:spPr>
        <p:txBody>
          <a:bodyPr>
            <a:normAutofit/>
          </a:bodyPr>
          <a:lstStyle/>
          <a:p>
            <a:pPr marL="227013" indent="-227013">
              <a:lnSpc>
                <a:spcPct val="120000"/>
              </a:lnSpc>
              <a:spcBef>
                <a:spcPts val="0"/>
              </a:spcBef>
              <a:spcAft>
                <a:spcPts val="0"/>
              </a:spcAft>
              <a:buFont typeface="Wingdings" panose="05000000000000000000" pitchFamily="2" charset="2"/>
              <a:buChar char="§"/>
            </a:pPr>
            <a:r>
              <a:rPr lang="en-US" altLang="zh-CN" sz="2000" dirty="0" smtClean="0">
                <a:ea typeface="SimSun" pitchFamily="2" charset="-122"/>
              </a:rPr>
              <a:t>Recall the normative argument by </a:t>
            </a:r>
            <a:r>
              <a:rPr lang="en-US" altLang="zh-CN" sz="2000" b="1" dirty="0" err="1" smtClean="0">
                <a:ea typeface="SimSun" pitchFamily="2" charset="-122"/>
              </a:rPr>
              <a:t>Tiebout</a:t>
            </a:r>
            <a:r>
              <a:rPr lang="en-US" altLang="zh-CN" sz="2000" dirty="0" smtClean="0">
                <a:ea typeface="SimSun" pitchFamily="2" charset="-122"/>
              </a:rPr>
              <a:t>:  A federal system is efficient if there are many local governments and people are able to choose their preferred service-tax package.</a:t>
            </a:r>
          </a:p>
          <a:p>
            <a:pPr marL="227013" indent="-227013">
              <a:lnSpc>
                <a:spcPct val="120000"/>
              </a:lnSpc>
              <a:spcBef>
                <a:spcPts val="0"/>
              </a:spcBef>
              <a:spcAft>
                <a:spcPts val="0"/>
              </a:spcAft>
              <a:buFont typeface="Wingdings" panose="05000000000000000000" pitchFamily="2" charset="2"/>
              <a:buChar char="§"/>
            </a:pPr>
            <a:endParaRPr lang="en-US" altLang="zh-CN" sz="2000" dirty="0" smtClean="0">
              <a:ea typeface="SimSun" pitchFamily="2" charset="-122"/>
            </a:endParaRPr>
          </a:p>
          <a:p>
            <a:pPr marL="227013" indent="-227013">
              <a:lnSpc>
                <a:spcPct val="120000"/>
              </a:lnSpc>
              <a:spcBef>
                <a:spcPts val="0"/>
              </a:spcBef>
              <a:spcAft>
                <a:spcPts val="0"/>
              </a:spcAft>
              <a:buFont typeface="Wingdings" panose="05000000000000000000" pitchFamily="2" charset="2"/>
              <a:buChar char="§"/>
            </a:pPr>
            <a:r>
              <a:rPr lang="en-US" altLang="zh-CN" sz="2000" dirty="0" smtClean="0">
                <a:ea typeface="SimSun" pitchFamily="2" charset="-122"/>
              </a:rPr>
              <a:t>This argument calls for assigning service responsibilities to small local governments, all else equal.</a:t>
            </a:r>
            <a:endParaRPr lang="en-US" sz="2000" dirty="0" smtClean="0"/>
          </a:p>
          <a:p>
            <a:pPr>
              <a:buFont typeface="Wingdings" panose="05000000000000000000" pitchFamily="2" charset="2"/>
              <a:buChar char="§"/>
            </a:pPr>
            <a:endParaRPr lang="en-US" sz="2000" b="1"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1"/>
          <p:cNvSpPr/>
          <p:nvPr/>
        </p:nvSpPr>
        <p:spPr>
          <a:xfrm>
            <a:off x="838200" y="1371600"/>
            <a:ext cx="2932469" cy="461665"/>
          </a:xfrm>
          <a:prstGeom prst="rect">
            <a:avLst/>
          </a:prstGeom>
        </p:spPr>
        <p:txBody>
          <a:bodyPr wrap="none">
            <a:spAutoFit/>
          </a:bodyPr>
          <a:lstStyle/>
          <a:p>
            <a:pPr marL="428625" indent="-428625">
              <a:buNone/>
            </a:pPr>
            <a:r>
              <a:rPr lang="en-US" altLang="zh-CN" sz="2400" dirty="0" smtClean="0">
                <a:solidFill>
                  <a:srgbClr val="BD582C"/>
                </a:solidFill>
                <a:latin typeface="+mn-lt"/>
                <a:ea typeface="SimSun" pitchFamily="2" charset="-122"/>
              </a:rPr>
              <a:t>Allocative Efficiency, 1</a:t>
            </a:r>
            <a:endParaRPr lang="en-US" altLang="zh-CN" sz="2400" dirty="0">
              <a:solidFill>
                <a:srgbClr val="BD582C"/>
              </a:solidFill>
              <a:latin typeface="+mn-lt"/>
              <a:ea typeface="SimSun"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p:txBody>
          <a:bodyPr>
            <a:normAutofit/>
          </a:bodyPr>
          <a:lstStyle/>
          <a:p>
            <a:pPr eaLnBrk="1" hangingPunct="1">
              <a:lnSpc>
                <a:spcPct val="90000"/>
              </a:lnSpc>
            </a:pPr>
            <a:endParaRPr lang="en-US" sz="2000" dirty="0" smtClean="0"/>
          </a:p>
          <a:p>
            <a:pPr marL="227013" lvl="2" indent="-227013">
              <a:buFont typeface="Wingdings" panose="05000000000000000000" pitchFamily="2" charset="2"/>
              <a:buChar char="§"/>
            </a:pPr>
            <a:r>
              <a:rPr lang="en-US" sz="2000" dirty="0" smtClean="0"/>
              <a:t>Key Features of the U.S. Federal System</a:t>
            </a:r>
          </a:p>
          <a:p>
            <a:pPr marL="227013" lvl="2" indent="-227013">
              <a:buFont typeface="Wingdings" panose="05000000000000000000" pitchFamily="2" charset="2"/>
              <a:buChar char="§"/>
            </a:pPr>
            <a:endParaRPr lang="en-US" sz="2000" dirty="0" smtClean="0"/>
          </a:p>
          <a:p>
            <a:pPr marL="227013" lvl="2" indent="-227013">
              <a:buFont typeface="Wingdings" panose="05000000000000000000" pitchFamily="2" charset="2"/>
              <a:buChar char="§"/>
            </a:pPr>
            <a:r>
              <a:rPr lang="en-US" sz="2000" dirty="0" smtClean="0"/>
              <a:t>Principles for Allocating Responsibilities in a Federal System</a:t>
            </a:r>
          </a:p>
          <a:p>
            <a:pPr marL="227013" lvl="2" indent="-227013">
              <a:buFont typeface="Wingdings" panose="05000000000000000000" pitchFamily="2" charset="2"/>
              <a:buChar char="§"/>
            </a:pPr>
            <a:endParaRPr lang="en-US" sz="2000" dirty="0" smtClean="0"/>
          </a:p>
          <a:p>
            <a:pPr marL="227013" lvl="2" indent="-227013">
              <a:buFont typeface="Wingdings" panose="05000000000000000000" pitchFamily="2" charset="2"/>
              <a:buChar char="§"/>
            </a:pPr>
            <a:r>
              <a:rPr lang="en-US" sz="2000" dirty="0" smtClean="0"/>
              <a:t>Intergovernmental Grants</a:t>
            </a:r>
          </a:p>
          <a:p>
            <a:pPr marL="227013" lvl="2" indent="-227013">
              <a:buFont typeface="Wingdings" panose="05000000000000000000" pitchFamily="2" charset="2"/>
              <a:buChar char="§"/>
            </a:pPr>
            <a:endParaRPr lang="en-US" sz="2000" dirty="0" smtClean="0"/>
          </a:p>
          <a:p>
            <a:pPr marL="227013" lvl="2" indent="-227013">
              <a:buFont typeface="Wingdings" panose="05000000000000000000" pitchFamily="2" charset="2"/>
              <a:buChar char="§"/>
            </a:pPr>
            <a:r>
              <a:rPr lang="en-US" sz="2000" dirty="0" smtClean="0"/>
              <a:t>Fiscal Disparities</a:t>
            </a:r>
          </a:p>
          <a:p>
            <a:pPr eaLnBrk="1" hangingPunct="1">
              <a:lnSpc>
                <a:spcPct val="90000"/>
              </a:lnSpc>
            </a:pPr>
            <a:endParaRPr lang="en-US" sz="2000" dirty="0" smtClean="0"/>
          </a:p>
        </p:txBody>
      </p:sp>
      <p:sp>
        <p:nvSpPr>
          <p:cNvPr id="6"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1"/>
          <p:cNvSpPr/>
          <p:nvPr/>
        </p:nvSpPr>
        <p:spPr>
          <a:xfrm>
            <a:off x="838200" y="1371600"/>
            <a:ext cx="180049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Class Outline</a:t>
            </a:r>
            <a:endParaRPr lang="en-US" sz="2400" dirty="0">
              <a:solidFill>
                <a:srgbClr val="BD582C"/>
              </a:solidFill>
              <a:latin typeface="+mn-lt"/>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914401" y="1752600"/>
            <a:ext cx="7543799" cy="4648200"/>
          </a:xfrm>
        </p:spPr>
        <p:txBody>
          <a:bodyPr>
            <a:noAutofit/>
          </a:bodyPr>
          <a:lstStyle/>
          <a:p>
            <a:pPr marL="227013" indent="-227013">
              <a:lnSpc>
                <a:spcPct val="110000"/>
              </a:lnSpc>
              <a:spcBef>
                <a:spcPts val="0"/>
              </a:spcBef>
              <a:spcAft>
                <a:spcPts val="1200"/>
              </a:spcAft>
              <a:buFont typeface="Wingdings" panose="05000000000000000000" pitchFamily="2" charset="2"/>
              <a:buChar char="§"/>
            </a:pPr>
            <a:r>
              <a:rPr lang="en-US" altLang="zh-CN" sz="2000" dirty="0" smtClean="0">
                <a:ea typeface="SimSun" pitchFamily="2" charset="-122"/>
              </a:rPr>
              <a:t>Spillovers </a:t>
            </a:r>
            <a:r>
              <a:rPr lang="en-US" altLang="zh-CN" sz="2000" dirty="0">
                <a:ea typeface="SimSun" pitchFamily="2" charset="-122"/>
              </a:rPr>
              <a:t>from public services are an </a:t>
            </a:r>
            <a:r>
              <a:rPr lang="en-US" altLang="zh-CN" sz="2000" b="1" dirty="0" smtClean="0">
                <a:ea typeface="SimSun" pitchFamily="2" charset="-122"/>
              </a:rPr>
              <a:t>externality</a:t>
            </a:r>
            <a:r>
              <a:rPr lang="en-US" altLang="zh-CN" sz="2000" dirty="0" smtClean="0">
                <a:ea typeface="SimSun" pitchFamily="2" charset="-122"/>
              </a:rPr>
              <a:t>.</a:t>
            </a:r>
            <a:endParaRPr lang="en-US" altLang="zh-CN" sz="2000" dirty="0">
              <a:ea typeface="SimSun" pitchFamily="2" charset="-122"/>
            </a:endParaRPr>
          </a:p>
          <a:p>
            <a:pPr marL="460375" lvl="8" indent="-233363">
              <a:lnSpc>
                <a:spcPct val="110000"/>
              </a:lnSpc>
              <a:spcBef>
                <a:spcPts val="0"/>
              </a:spcBef>
              <a:spcAft>
                <a:spcPts val="1800"/>
              </a:spcAft>
              <a:buSzPct val="65000"/>
              <a:buFont typeface="Courier New" panose="02070309020205020404" pitchFamily="49" charset="0"/>
              <a:buChar char="o"/>
            </a:pPr>
            <a:r>
              <a:rPr lang="en-US" altLang="zh-CN" sz="2000" dirty="0" smtClean="0">
                <a:ea typeface="SimSun" pitchFamily="2" charset="-122"/>
              </a:rPr>
              <a:t>Example</a:t>
            </a:r>
            <a:r>
              <a:rPr lang="en-US" altLang="zh-CN" sz="2000" dirty="0">
                <a:ea typeface="SimSun" pitchFamily="2" charset="-122"/>
              </a:rPr>
              <a:t>:  Benefits from a state highway system to people in surrounding </a:t>
            </a:r>
            <a:r>
              <a:rPr lang="en-US" altLang="zh-CN" sz="2000" dirty="0" smtClean="0">
                <a:ea typeface="SimSun" pitchFamily="2" charset="-122"/>
              </a:rPr>
              <a:t>states.</a:t>
            </a:r>
            <a:endParaRPr lang="en-US" altLang="zh-CN" sz="2000" dirty="0">
              <a:ea typeface="SimSun" pitchFamily="2" charset="-122"/>
            </a:endParaRPr>
          </a:p>
          <a:p>
            <a:pPr marL="227013" indent="-227013">
              <a:lnSpc>
                <a:spcPct val="110000"/>
              </a:lnSpc>
              <a:spcBef>
                <a:spcPts val="0"/>
              </a:spcBef>
              <a:spcAft>
                <a:spcPts val="1800"/>
              </a:spcAft>
              <a:buFont typeface="Wingdings" panose="05000000000000000000" pitchFamily="2" charset="2"/>
              <a:buChar char="§"/>
            </a:pPr>
            <a:r>
              <a:rPr lang="en-US" altLang="zh-CN" sz="2000" dirty="0" smtClean="0">
                <a:ea typeface="SimSun" pitchFamily="2" charset="-122"/>
              </a:rPr>
              <a:t>One </a:t>
            </a:r>
            <a:r>
              <a:rPr lang="en-US" altLang="zh-CN" sz="2000" dirty="0">
                <a:ea typeface="SimSun" pitchFamily="2" charset="-122"/>
              </a:rPr>
              <a:t>way to address spillovers is to assign service responsibility to a level of government high enough to internalize the </a:t>
            </a:r>
            <a:r>
              <a:rPr lang="en-US" altLang="zh-CN" sz="2000" dirty="0" smtClean="0">
                <a:ea typeface="SimSun" pitchFamily="2" charset="-122"/>
              </a:rPr>
              <a:t>externality.</a:t>
            </a:r>
            <a:endParaRPr lang="en-US" altLang="zh-CN" sz="2000" dirty="0">
              <a:ea typeface="SimSun" pitchFamily="2" charset="-122"/>
            </a:endParaRPr>
          </a:p>
          <a:p>
            <a:pPr marL="460375" lvl="8" indent="-233363">
              <a:lnSpc>
                <a:spcPct val="110000"/>
              </a:lnSpc>
              <a:spcBef>
                <a:spcPts val="0"/>
              </a:spcBef>
              <a:spcAft>
                <a:spcPts val="1800"/>
              </a:spcAft>
              <a:buSzPct val="65000"/>
              <a:buFont typeface="Courier New" panose="02070309020205020404" pitchFamily="49" charset="0"/>
              <a:buChar char="o"/>
            </a:pPr>
            <a:r>
              <a:rPr lang="en-US" altLang="zh-CN" sz="2000" dirty="0" smtClean="0">
                <a:ea typeface="SimSun" pitchFamily="2" charset="-122"/>
              </a:rPr>
              <a:t>Example</a:t>
            </a:r>
            <a:r>
              <a:rPr lang="en-US" altLang="zh-CN" sz="2000" dirty="0">
                <a:ea typeface="SimSun" pitchFamily="2" charset="-122"/>
              </a:rPr>
              <a:t>:  An air- or water-pollution district that encompasses an entire air- or water-shed.</a:t>
            </a:r>
          </a:p>
          <a:p>
            <a:pPr marL="227013" indent="-227013">
              <a:lnSpc>
                <a:spcPct val="110000"/>
              </a:lnSpc>
              <a:spcBef>
                <a:spcPts val="0"/>
              </a:spcBef>
              <a:spcAft>
                <a:spcPts val="1800"/>
              </a:spcAft>
              <a:buFont typeface="Wingdings" panose="05000000000000000000" pitchFamily="2" charset="2"/>
              <a:buChar char="§"/>
            </a:pPr>
            <a:r>
              <a:rPr lang="en-US" altLang="zh-CN" sz="2000" dirty="0" smtClean="0">
                <a:ea typeface="SimSun" pitchFamily="2" charset="-122"/>
              </a:rPr>
              <a:t>Another </a:t>
            </a:r>
            <a:r>
              <a:rPr lang="en-US" altLang="zh-CN" sz="2000" dirty="0">
                <a:ea typeface="SimSun" pitchFamily="2" charset="-122"/>
              </a:rPr>
              <a:t>way to address spillovers is with </a:t>
            </a:r>
            <a:r>
              <a:rPr lang="en-US" altLang="zh-CN" sz="2000" b="1" dirty="0">
                <a:ea typeface="SimSun" pitchFamily="2" charset="-122"/>
              </a:rPr>
              <a:t>intergovernmental </a:t>
            </a:r>
            <a:r>
              <a:rPr lang="en-US" altLang="zh-CN" sz="2000" b="1" dirty="0" smtClean="0">
                <a:ea typeface="SimSun" pitchFamily="2" charset="-122"/>
              </a:rPr>
              <a:t>grants.</a:t>
            </a:r>
            <a:endParaRPr lang="en-US" altLang="zh-CN" sz="2000" dirty="0">
              <a:ea typeface="SimSun" pitchFamily="2" charset="-122"/>
            </a:endParaRPr>
          </a:p>
          <a:p>
            <a:pPr marL="460375" lvl="5" indent="-233363">
              <a:lnSpc>
                <a:spcPct val="110000"/>
              </a:lnSpc>
              <a:spcBef>
                <a:spcPts val="0"/>
              </a:spcBef>
              <a:spcAft>
                <a:spcPts val="1800"/>
              </a:spcAft>
              <a:buSzPct val="65000"/>
              <a:buFont typeface="Courier New" panose="02070309020205020404" pitchFamily="49" charset="0"/>
              <a:buChar char="o"/>
            </a:pPr>
            <a:r>
              <a:rPr lang="en-US" altLang="zh-CN" sz="2000" dirty="0" smtClean="0">
                <a:ea typeface="SimSun" pitchFamily="2" charset="-122"/>
              </a:rPr>
              <a:t>Examples</a:t>
            </a:r>
            <a:r>
              <a:rPr lang="en-US" altLang="zh-CN" sz="2000" dirty="0">
                <a:ea typeface="SimSun" pitchFamily="2" charset="-122"/>
              </a:rPr>
              <a:t>:  Federal matching grants for highways, state aid for education.</a:t>
            </a:r>
            <a:endParaRPr lang="en-US" sz="200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1"/>
          <p:cNvSpPr/>
          <p:nvPr/>
        </p:nvSpPr>
        <p:spPr>
          <a:xfrm>
            <a:off x="819290" y="1371600"/>
            <a:ext cx="4211153" cy="387798"/>
          </a:xfrm>
          <a:prstGeom prst="rect">
            <a:avLst/>
          </a:prstGeom>
        </p:spPr>
        <p:txBody>
          <a:bodyPr wrap="none">
            <a:spAutoFit/>
          </a:bodyPr>
          <a:lstStyle/>
          <a:p>
            <a:pPr marL="428625" indent="-428625">
              <a:lnSpc>
                <a:spcPct val="80000"/>
              </a:lnSpc>
              <a:buNone/>
            </a:pPr>
            <a:r>
              <a:rPr lang="en-US" altLang="zh-CN" sz="2400" dirty="0" smtClean="0">
                <a:solidFill>
                  <a:srgbClr val="BD582C"/>
                </a:solidFill>
                <a:latin typeface="+mn-lt"/>
                <a:ea typeface="SimSun" pitchFamily="2" charset="-122"/>
              </a:rPr>
              <a:t>Allocative Efficiency 2, Spillovers</a:t>
            </a:r>
            <a:endParaRPr lang="en-US" altLang="zh-CN" sz="2400" dirty="0">
              <a:solidFill>
                <a:srgbClr val="BD582C"/>
              </a:solidFill>
              <a:latin typeface="+mn-lt"/>
              <a:ea typeface="SimSun" pitchFamily="2"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1"/>
          <p:cNvSpPr/>
          <p:nvPr/>
        </p:nvSpPr>
        <p:spPr>
          <a:xfrm>
            <a:off x="838200" y="1371600"/>
            <a:ext cx="1662378" cy="387798"/>
          </a:xfrm>
          <a:prstGeom prst="rect">
            <a:avLst/>
          </a:prstGeom>
        </p:spPr>
        <p:txBody>
          <a:bodyPr wrap="none">
            <a:spAutoFit/>
          </a:bodyPr>
          <a:lstStyle/>
          <a:p>
            <a:pPr marL="428625" indent="-428625">
              <a:lnSpc>
                <a:spcPct val="80000"/>
              </a:lnSpc>
              <a:buNone/>
            </a:pPr>
            <a:r>
              <a:rPr lang="en-US" altLang="zh-CN" sz="2400" dirty="0" smtClean="0">
                <a:solidFill>
                  <a:srgbClr val="BD582C"/>
                </a:solidFill>
                <a:latin typeface="+mn-lt"/>
                <a:ea typeface="SimSun" pitchFamily="2" charset="-122"/>
              </a:rPr>
              <a:t>Distribution</a:t>
            </a:r>
            <a:endParaRPr lang="en-US" altLang="zh-CN" sz="2400" dirty="0">
              <a:solidFill>
                <a:srgbClr val="BD582C"/>
              </a:solidFill>
              <a:latin typeface="+mn-lt"/>
              <a:ea typeface="SimSun" pitchFamily="2" charset="-122"/>
            </a:endParaRPr>
          </a:p>
        </p:txBody>
      </p:sp>
      <p:sp>
        <p:nvSpPr>
          <p:cNvPr id="3" name="Rectangle 2"/>
          <p:cNvSpPr/>
          <p:nvPr/>
        </p:nvSpPr>
        <p:spPr>
          <a:xfrm>
            <a:off x="838200" y="1748919"/>
            <a:ext cx="7567750" cy="4216539"/>
          </a:xfrm>
          <a:prstGeom prst="rect">
            <a:avLst/>
          </a:prstGeom>
        </p:spPr>
        <p:txBody>
          <a:bodyPr wrap="square">
            <a:spAutoFit/>
          </a:bodyPr>
          <a:lstStyle/>
          <a:p>
            <a:pPr marL="227013" marR="0" indent="-227013">
              <a:spcBef>
                <a:spcPts val="0"/>
              </a:spcBef>
              <a:spcAft>
                <a:spcPts val="800"/>
              </a:spcAft>
              <a:buClr>
                <a:schemeClr val="accent1"/>
              </a:buClr>
              <a:buFont typeface="Wingdings" panose="05000000000000000000" pitchFamily="2" charset="2"/>
              <a:buChar char="§"/>
              <a:tabLst>
                <a:tab pos="515938" algn="l"/>
              </a:tabLst>
            </a:pPr>
            <a:r>
              <a:rPr lang="en-US" sz="1900" dirty="0" smtClean="0">
                <a:solidFill>
                  <a:schemeClr val="tx1">
                    <a:lumMod val="75000"/>
                    <a:lumOff val="25000"/>
                  </a:schemeClr>
                </a:solidFill>
                <a:latin typeface="+mn-lt"/>
                <a:ea typeface="Calibri" panose="020F0502020204030204" pitchFamily="34" charset="0"/>
                <a:cs typeface="Times New Roman" panose="02020603050405020304" pitchFamily="18" charset="0"/>
              </a:rPr>
              <a:t>Most analysts call for the assignment of distribution to higher levels of government:</a:t>
            </a:r>
          </a:p>
          <a:p>
            <a:pPr marL="227013" marR="0" indent="-227013">
              <a:spcBef>
                <a:spcPts val="0"/>
              </a:spcBef>
              <a:spcAft>
                <a:spcPts val="800"/>
              </a:spcAft>
              <a:buClr>
                <a:schemeClr val="accent1"/>
              </a:buClr>
              <a:buFont typeface="Wingdings" panose="05000000000000000000" pitchFamily="2" charset="2"/>
              <a:buChar char="§"/>
              <a:tabLst>
                <a:tab pos="515938" algn="l"/>
              </a:tabLst>
            </a:pPr>
            <a:r>
              <a:rPr lang="en-US" sz="1900" dirty="0" smtClean="0">
                <a:solidFill>
                  <a:schemeClr val="tx1">
                    <a:lumMod val="75000"/>
                    <a:lumOff val="25000"/>
                  </a:schemeClr>
                </a:solidFill>
                <a:latin typeface="+mn-lt"/>
                <a:ea typeface="Calibri" panose="020F0502020204030204" pitchFamily="34" charset="0"/>
                <a:cs typeface="Times New Roman" panose="02020603050405020304" pitchFamily="18" charset="0"/>
              </a:rPr>
              <a:t>Truly </a:t>
            </a:r>
            <a:r>
              <a:rPr lang="en-US" sz="1900" dirty="0">
                <a:solidFill>
                  <a:schemeClr val="tx1">
                    <a:lumMod val="75000"/>
                    <a:lumOff val="25000"/>
                  </a:schemeClr>
                </a:solidFill>
                <a:latin typeface="+mn-lt"/>
                <a:ea typeface="Calibri" panose="020F0502020204030204" pitchFamily="34" charset="0"/>
                <a:cs typeface="Times New Roman" panose="02020603050405020304" pitchFamily="18" charset="0"/>
              </a:rPr>
              <a:t>equal opportunity requires a higher level of </a:t>
            </a:r>
            <a:r>
              <a:rPr lang="en-US" sz="1900" dirty="0" smtClean="0">
                <a:solidFill>
                  <a:schemeClr val="tx1">
                    <a:lumMod val="75000"/>
                    <a:lumOff val="25000"/>
                  </a:schemeClr>
                </a:solidFill>
                <a:latin typeface="+mn-lt"/>
                <a:ea typeface="Calibri" panose="020F0502020204030204" pitchFamily="34" charset="0"/>
                <a:cs typeface="Times New Roman" panose="02020603050405020304" pitchFamily="18" charset="0"/>
              </a:rPr>
              <a:t>government.</a:t>
            </a:r>
          </a:p>
          <a:p>
            <a:pPr marL="460375" lvl="1" indent="-233363">
              <a:spcBef>
                <a:spcPts val="0"/>
              </a:spcBef>
              <a:spcAft>
                <a:spcPts val="800"/>
              </a:spcAft>
              <a:buClr>
                <a:srgbClr val="BD582C"/>
              </a:buClr>
              <a:buFont typeface="Courier New" panose="02070309020205020404" pitchFamily="49" charset="0"/>
              <a:buChar char="o"/>
            </a:pPr>
            <a:r>
              <a:rPr lang="en-US" sz="1900" dirty="0" smtClean="0">
                <a:solidFill>
                  <a:schemeClr val="tx1">
                    <a:lumMod val="75000"/>
                    <a:lumOff val="25000"/>
                  </a:schemeClr>
                </a:solidFill>
                <a:latin typeface="+mn-lt"/>
                <a:ea typeface="Calibri" panose="020F0502020204030204" pitchFamily="34" charset="0"/>
                <a:cs typeface="Times New Roman" panose="02020603050405020304" pitchFamily="18" charset="0"/>
              </a:rPr>
              <a:t>E.g</a:t>
            </a:r>
            <a:r>
              <a:rPr lang="en-US" sz="1900" dirty="0">
                <a:solidFill>
                  <a:schemeClr val="tx1">
                    <a:lumMod val="75000"/>
                    <a:lumOff val="25000"/>
                  </a:schemeClr>
                </a:solidFill>
                <a:latin typeface="+mn-lt"/>
                <a:ea typeface="Calibri" panose="020F0502020204030204" pitchFamily="34" charset="0"/>
                <a:cs typeface="Times New Roman" panose="02020603050405020304" pitchFamily="18" charset="0"/>
              </a:rPr>
              <a:t>., national programs for social insurance or civil rights.</a:t>
            </a:r>
          </a:p>
          <a:p>
            <a:pPr marL="227013" marR="0" indent="-227013">
              <a:spcBef>
                <a:spcPts val="0"/>
              </a:spcBef>
              <a:spcAft>
                <a:spcPts val="800"/>
              </a:spcAft>
              <a:buClr>
                <a:schemeClr val="accent1"/>
              </a:buClr>
              <a:buFont typeface="Wingdings" panose="05000000000000000000" pitchFamily="2" charset="2"/>
              <a:buChar char="§"/>
            </a:pPr>
            <a:r>
              <a:rPr lang="en-US" sz="1900" dirty="0" smtClean="0">
                <a:solidFill>
                  <a:schemeClr val="tx1">
                    <a:lumMod val="75000"/>
                    <a:lumOff val="25000"/>
                  </a:schemeClr>
                </a:solidFill>
                <a:latin typeface="+mn-lt"/>
                <a:ea typeface="Calibri" panose="020F0502020204030204" pitchFamily="34" charset="0"/>
                <a:cs typeface="Times New Roman" panose="02020603050405020304" pitchFamily="18" charset="0"/>
              </a:rPr>
              <a:t>Redistribution </a:t>
            </a:r>
            <a:r>
              <a:rPr lang="en-US" sz="1900" dirty="0">
                <a:solidFill>
                  <a:schemeClr val="tx1">
                    <a:lumMod val="75000"/>
                    <a:lumOff val="25000"/>
                  </a:schemeClr>
                </a:solidFill>
                <a:latin typeface="+mn-lt"/>
                <a:ea typeface="Calibri" panose="020F0502020204030204" pitchFamily="34" charset="0"/>
                <a:cs typeface="Times New Roman" panose="02020603050405020304" pitchFamily="18" charset="0"/>
              </a:rPr>
              <a:t>may involve </a:t>
            </a:r>
            <a:r>
              <a:rPr lang="en-US" sz="1900" dirty="0" smtClean="0">
                <a:solidFill>
                  <a:schemeClr val="tx1">
                    <a:lumMod val="75000"/>
                    <a:lumOff val="25000"/>
                  </a:schemeClr>
                </a:solidFill>
                <a:latin typeface="+mn-lt"/>
                <a:ea typeface="Calibri" panose="020F0502020204030204" pitchFamily="34" charset="0"/>
                <a:cs typeface="Times New Roman" panose="02020603050405020304" pitchFamily="18" charset="0"/>
              </a:rPr>
              <a:t>spillovers:</a:t>
            </a:r>
          </a:p>
          <a:p>
            <a:pPr marL="460375" lvl="1" indent="-233363">
              <a:spcBef>
                <a:spcPts val="0"/>
              </a:spcBef>
              <a:spcAft>
                <a:spcPts val="800"/>
              </a:spcAft>
              <a:buClr>
                <a:srgbClr val="BD582C"/>
              </a:buClr>
              <a:buFont typeface="Courier New" panose="02070309020205020404" pitchFamily="49" charset="0"/>
              <a:buChar char="o"/>
            </a:pPr>
            <a:r>
              <a:rPr lang="en-US" sz="1900" dirty="0" smtClean="0">
                <a:solidFill>
                  <a:schemeClr val="tx1">
                    <a:lumMod val="75000"/>
                    <a:lumOff val="25000"/>
                  </a:schemeClr>
                </a:solidFill>
                <a:latin typeface="+mn-lt"/>
                <a:ea typeface="Calibri" panose="020F0502020204030204" pitchFamily="34" charset="0"/>
                <a:cs typeface="Times New Roman" panose="02020603050405020304" pitchFamily="18" charset="0"/>
              </a:rPr>
              <a:t>People </a:t>
            </a:r>
            <a:r>
              <a:rPr lang="en-US" sz="1900" dirty="0">
                <a:solidFill>
                  <a:schemeClr val="tx1">
                    <a:lumMod val="75000"/>
                    <a:lumOff val="25000"/>
                  </a:schemeClr>
                </a:solidFill>
                <a:latin typeface="+mn-lt"/>
                <a:ea typeface="Calibri" panose="020F0502020204030204" pitchFamily="34" charset="0"/>
                <a:cs typeface="Times New Roman" panose="02020603050405020304" pitchFamily="18" charset="0"/>
              </a:rPr>
              <a:t>in State A who believe in equality benefit from equality in State B.</a:t>
            </a:r>
          </a:p>
          <a:p>
            <a:pPr marL="227013" marR="0" indent="-227013">
              <a:spcBef>
                <a:spcPts val="0"/>
              </a:spcBef>
              <a:spcAft>
                <a:spcPts val="800"/>
              </a:spcAft>
              <a:buClr>
                <a:schemeClr val="accent1"/>
              </a:buClr>
              <a:buFont typeface="Wingdings" panose="05000000000000000000" pitchFamily="2" charset="2"/>
              <a:buChar char="§"/>
            </a:pPr>
            <a:r>
              <a:rPr lang="en-US" sz="1900" dirty="0">
                <a:solidFill>
                  <a:schemeClr val="tx1">
                    <a:lumMod val="75000"/>
                    <a:lumOff val="25000"/>
                  </a:schemeClr>
                </a:solidFill>
                <a:latin typeface="+mn-lt"/>
                <a:ea typeface="Calibri" panose="020F0502020204030204" pitchFamily="34" charset="0"/>
                <a:cs typeface="Times New Roman" panose="02020603050405020304" pitchFamily="18" charset="0"/>
              </a:rPr>
              <a:t>Redistribution at lower levels of government may be undermined by </a:t>
            </a:r>
            <a:r>
              <a:rPr lang="en-US" sz="1900" dirty="0" smtClean="0">
                <a:solidFill>
                  <a:schemeClr val="tx1">
                    <a:lumMod val="75000"/>
                    <a:lumOff val="25000"/>
                  </a:schemeClr>
                </a:solidFill>
                <a:latin typeface="+mn-lt"/>
                <a:ea typeface="Calibri" panose="020F0502020204030204" pitchFamily="34" charset="0"/>
                <a:cs typeface="Times New Roman" panose="02020603050405020304" pitchFamily="18" charset="0"/>
              </a:rPr>
              <a:t>mobility:</a:t>
            </a:r>
            <a:endParaRPr lang="en-US" sz="1900" dirty="0">
              <a:solidFill>
                <a:schemeClr val="tx1">
                  <a:lumMod val="75000"/>
                  <a:lumOff val="25000"/>
                </a:schemeClr>
              </a:solidFill>
              <a:latin typeface="+mn-lt"/>
              <a:ea typeface="Calibri" panose="020F0502020204030204" pitchFamily="34" charset="0"/>
              <a:cs typeface="Times New Roman" panose="02020603050405020304" pitchFamily="18" charset="0"/>
            </a:endParaRPr>
          </a:p>
          <a:p>
            <a:pPr marL="460375" lvl="1" indent="-233363">
              <a:spcBef>
                <a:spcPts val="0"/>
              </a:spcBef>
              <a:spcAft>
                <a:spcPts val="0"/>
              </a:spcAft>
              <a:buClr>
                <a:srgbClr val="BD582C"/>
              </a:buClr>
              <a:buSzPct val="100000"/>
              <a:buFont typeface="Courier New" panose="02070309020205020404" pitchFamily="49" charset="0"/>
              <a:buChar char="o"/>
            </a:pPr>
            <a:r>
              <a:rPr lang="en-US" sz="1900" dirty="0">
                <a:solidFill>
                  <a:schemeClr val="tx1">
                    <a:lumMod val="75000"/>
                    <a:lumOff val="25000"/>
                  </a:schemeClr>
                </a:solidFill>
                <a:latin typeface="+mn-lt"/>
                <a:ea typeface="Calibri" panose="020F0502020204030204" pitchFamily="34" charset="0"/>
                <a:cs typeface="Times New Roman" panose="02020603050405020304" pitchFamily="18" charset="0"/>
              </a:rPr>
              <a:t>Wealthy individuals can escape progressive state and local taxes</a:t>
            </a:r>
          </a:p>
          <a:p>
            <a:pPr marL="460375" lvl="1" indent="-233363">
              <a:spcBef>
                <a:spcPts val="0"/>
              </a:spcBef>
              <a:spcAft>
                <a:spcPts val="0"/>
              </a:spcAft>
              <a:buClr>
                <a:srgbClr val="BD582C"/>
              </a:buClr>
              <a:buSzPct val="100000"/>
              <a:buFont typeface="Courier New" panose="02070309020205020404" pitchFamily="49" charset="0"/>
              <a:buChar char="o"/>
            </a:pPr>
            <a:r>
              <a:rPr lang="en-US" sz="1900" dirty="0">
                <a:solidFill>
                  <a:schemeClr val="tx1">
                    <a:lumMod val="75000"/>
                    <a:lumOff val="25000"/>
                  </a:schemeClr>
                </a:solidFill>
                <a:latin typeface="+mn-lt"/>
                <a:ea typeface="Calibri" panose="020F0502020204030204" pitchFamily="34" charset="0"/>
                <a:cs typeface="Times New Roman" panose="02020603050405020304" pitchFamily="18" charset="0"/>
              </a:rPr>
              <a:t>Needy individuals may move to generous cities or </a:t>
            </a:r>
            <a:r>
              <a:rPr lang="en-US" sz="1900" dirty="0" smtClean="0">
                <a:solidFill>
                  <a:schemeClr val="tx1">
                    <a:lumMod val="75000"/>
                    <a:lumOff val="25000"/>
                  </a:schemeClr>
                </a:solidFill>
                <a:latin typeface="+mn-lt"/>
                <a:ea typeface="Calibri" panose="020F0502020204030204" pitchFamily="34" charset="0"/>
                <a:cs typeface="Times New Roman" panose="02020603050405020304" pitchFamily="18" charset="0"/>
              </a:rPr>
              <a:t>states.</a:t>
            </a:r>
          </a:p>
          <a:p>
            <a:pPr marL="460375" lvl="1" indent="-233363">
              <a:spcBef>
                <a:spcPts val="0"/>
              </a:spcBef>
              <a:spcAft>
                <a:spcPts val="0"/>
              </a:spcAft>
              <a:buClr>
                <a:srgbClr val="BD582C"/>
              </a:buClr>
              <a:buSzPct val="100000"/>
              <a:buFont typeface="Courier New" panose="02070309020205020404" pitchFamily="49" charset="0"/>
              <a:buChar char="o"/>
            </a:pPr>
            <a:r>
              <a:rPr lang="en-US" sz="1900" dirty="0" smtClean="0">
                <a:solidFill>
                  <a:schemeClr val="tx1">
                    <a:lumMod val="75000"/>
                    <a:lumOff val="25000"/>
                  </a:schemeClr>
                </a:solidFill>
                <a:latin typeface="+mn-lt"/>
                <a:ea typeface="Calibri" panose="020F0502020204030204" pitchFamily="34" charset="0"/>
                <a:cs typeface="Times New Roman" panose="02020603050405020304" pitchFamily="18" charset="0"/>
              </a:rPr>
              <a:t>Evidence </a:t>
            </a:r>
            <a:r>
              <a:rPr lang="en-US" sz="1900" dirty="0">
                <a:solidFill>
                  <a:schemeClr val="tx1">
                    <a:lumMod val="75000"/>
                    <a:lumOff val="25000"/>
                  </a:schemeClr>
                </a:solidFill>
                <a:latin typeface="+mn-lt"/>
                <a:ea typeface="Calibri" panose="020F0502020204030204" pitchFamily="34" charset="0"/>
                <a:cs typeface="Times New Roman" panose="02020603050405020304" pitchFamily="18" charset="0"/>
              </a:rPr>
              <a:t>says these effects are </a:t>
            </a:r>
            <a:r>
              <a:rPr lang="en-US" sz="1900" dirty="0" smtClean="0">
                <a:solidFill>
                  <a:schemeClr val="tx1">
                    <a:lumMod val="75000"/>
                    <a:lumOff val="25000"/>
                  </a:schemeClr>
                </a:solidFill>
                <a:latin typeface="+mn-lt"/>
                <a:ea typeface="Calibri" panose="020F0502020204030204" pitchFamily="34" charset="0"/>
                <a:cs typeface="Times New Roman" panose="02020603050405020304" pitchFamily="18" charset="0"/>
              </a:rPr>
              <a:t>small.</a:t>
            </a:r>
            <a:endParaRPr lang="en-US" sz="2000" dirty="0">
              <a:solidFill>
                <a:schemeClr val="tx1">
                  <a:lumMod val="75000"/>
                  <a:lumOff val="25000"/>
                </a:schemeClr>
              </a:solidFill>
              <a:latin typeface="+mn-l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1"/>
          <p:cNvSpPr/>
          <p:nvPr/>
        </p:nvSpPr>
        <p:spPr>
          <a:xfrm>
            <a:off x="838200" y="1371600"/>
            <a:ext cx="1963743" cy="387798"/>
          </a:xfrm>
          <a:prstGeom prst="rect">
            <a:avLst/>
          </a:prstGeom>
        </p:spPr>
        <p:txBody>
          <a:bodyPr wrap="none">
            <a:spAutoFit/>
          </a:bodyPr>
          <a:lstStyle/>
          <a:p>
            <a:pPr marL="428625" indent="-428625">
              <a:lnSpc>
                <a:spcPct val="80000"/>
              </a:lnSpc>
              <a:buNone/>
            </a:pPr>
            <a:r>
              <a:rPr lang="en-US" altLang="zh-CN" sz="2400" dirty="0" smtClean="0">
                <a:solidFill>
                  <a:srgbClr val="BD582C"/>
                </a:solidFill>
                <a:latin typeface="+mn-lt"/>
                <a:ea typeface="SimSun" pitchFamily="2" charset="-122"/>
              </a:rPr>
              <a:t>Distribution, 2</a:t>
            </a:r>
            <a:endParaRPr lang="en-US" altLang="zh-CN" sz="2400" dirty="0">
              <a:solidFill>
                <a:srgbClr val="BD582C"/>
              </a:solidFill>
              <a:latin typeface="+mn-lt"/>
              <a:ea typeface="SimSun" pitchFamily="2" charset="-122"/>
            </a:endParaRPr>
          </a:p>
        </p:txBody>
      </p:sp>
      <p:sp>
        <p:nvSpPr>
          <p:cNvPr id="3" name="Rectangle 2"/>
          <p:cNvSpPr/>
          <p:nvPr/>
        </p:nvSpPr>
        <p:spPr>
          <a:xfrm>
            <a:off x="838200" y="1748919"/>
            <a:ext cx="7567750" cy="3631763"/>
          </a:xfrm>
          <a:prstGeom prst="rect">
            <a:avLst/>
          </a:prstGeom>
        </p:spPr>
        <p:txBody>
          <a:bodyPr wrap="square">
            <a:spAutoFit/>
          </a:bodyPr>
          <a:lstStyle/>
          <a:p>
            <a:pPr marL="227013" marR="0" indent="-227013">
              <a:spcBef>
                <a:spcPts val="0"/>
              </a:spcBef>
              <a:spcAft>
                <a:spcPts val="1200"/>
              </a:spcAft>
              <a:buClr>
                <a:schemeClr val="accent1"/>
              </a:buClr>
              <a:buFont typeface="Wingdings" panose="05000000000000000000" pitchFamily="2" charset="2"/>
              <a:buChar char="§"/>
              <a:tabLst>
                <a:tab pos="515938" algn="l"/>
              </a:tabLst>
            </a:pPr>
            <a:r>
              <a:rPr lang="en-US" sz="1900" dirty="0" smtClean="0">
                <a:solidFill>
                  <a:schemeClr val="tx1">
                    <a:lumMod val="75000"/>
                    <a:lumOff val="25000"/>
                  </a:schemeClr>
                </a:solidFill>
                <a:latin typeface="+mn-lt"/>
                <a:ea typeface="Calibri" panose="020F0502020204030204" pitchFamily="34" charset="0"/>
                <a:cs typeface="Times New Roman" panose="02020603050405020304" pitchFamily="18" charset="0"/>
              </a:rPr>
              <a:t>Consolidation also raises complex questions about distribution.</a:t>
            </a:r>
          </a:p>
          <a:p>
            <a:pPr marL="227013" marR="0" indent="-227013">
              <a:spcBef>
                <a:spcPts val="0"/>
              </a:spcBef>
              <a:spcAft>
                <a:spcPts val="1200"/>
              </a:spcAft>
              <a:buClr>
                <a:schemeClr val="accent1"/>
              </a:buClr>
              <a:buFont typeface="Wingdings" panose="05000000000000000000" pitchFamily="2" charset="2"/>
              <a:buChar char="§"/>
              <a:tabLst>
                <a:tab pos="515938" algn="l"/>
              </a:tabLst>
            </a:pPr>
            <a:r>
              <a:rPr lang="en-US" sz="1900" dirty="0" smtClean="0">
                <a:solidFill>
                  <a:schemeClr val="tx1">
                    <a:lumMod val="75000"/>
                    <a:lumOff val="25000"/>
                  </a:schemeClr>
                </a:solidFill>
                <a:latin typeface="+mn-lt"/>
                <a:ea typeface="Calibri" panose="020F0502020204030204" pitchFamily="34" charset="0"/>
                <a:cs typeface="Times New Roman" panose="02020603050405020304" pitchFamily="18" charset="0"/>
              </a:rPr>
              <a:t>Rich and poor jurisdictions generally do not consolidate with each other because this type of consolidation raises taxes on the rich partner and lowers taxes on the poor partner. </a:t>
            </a:r>
          </a:p>
          <a:p>
            <a:pPr marL="684213" lvl="1" indent="-227013">
              <a:spcBef>
                <a:spcPts val="0"/>
              </a:spcBef>
              <a:spcAft>
                <a:spcPts val="1200"/>
              </a:spcAft>
              <a:buClr>
                <a:schemeClr val="accent1"/>
              </a:buClr>
              <a:buFont typeface="Wingdings" panose="05000000000000000000" pitchFamily="2" charset="2"/>
              <a:buChar char="§"/>
              <a:tabLst>
                <a:tab pos="515938" algn="l"/>
              </a:tabLst>
            </a:pPr>
            <a:r>
              <a:rPr lang="en-US" sz="1900" dirty="0" smtClean="0">
                <a:solidFill>
                  <a:schemeClr val="tx1">
                    <a:lumMod val="75000"/>
                    <a:lumOff val="25000"/>
                  </a:schemeClr>
                </a:solidFill>
                <a:latin typeface="+mn-lt"/>
                <a:ea typeface="Calibri" panose="020F0502020204030204" pitchFamily="34" charset="0"/>
                <a:cs typeface="Times New Roman" panose="02020603050405020304" pitchFamily="18" charset="0"/>
              </a:rPr>
              <a:t>In other words, the rich district votes against consolidation.</a:t>
            </a:r>
          </a:p>
          <a:p>
            <a:pPr marL="227013" indent="-227013">
              <a:spcBef>
                <a:spcPts val="0"/>
              </a:spcBef>
              <a:spcAft>
                <a:spcPts val="1200"/>
              </a:spcAft>
              <a:buClr>
                <a:schemeClr val="accent1"/>
              </a:buClr>
              <a:buFont typeface="Wingdings" panose="05000000000000000000" pitchFamily="2" charset="2"/>
              <a:buChar char="§"/>
              <a:tabLst>
                <a:tab pos="515938" algn="l"/>
              </a:tabLst>
            </a:pPr>
            <a:r>
              <a:rPr lang="en-US" sz="1900" dirty="0" smtClean="0">
                <a:solidFill>
                  <a:schemeClr val="tx1">
                    <a:lumMod val="75000"/>
                    <a:lumOff val="25000"/>
                  </a:schemeClr>
                </a:solidFill>
                <a:latin typeface="+mn-lt"/>
                <a:ea typeface="Calibri" panose="020F0502020204030204" pitchFamily="34" charset="0"/>
                <a:cs typeface="Times New Roman" panose="02020603050405020304" pitchFamily="18" charset="0"/>
              </a:rPr>
              <a:t>Consolidation also raises issues of political power and control over spending.</a:t>
            </a:r>
          </a:p>
          <a:p>
            <a:pPr marL="684213" lvl="1" indent="-227013">
              <a:spcBef>
                <a:spcPts val="0"/>
              </a:spcBef>
              <a:spcAft>
                <a:spcPts val="1200"/>
              </a:spcAft>
              <a:buClr>
                <a:schemeClr val="accent1"/>
              </a:buClr>
              <a:buFont typeface="Wingdings" panose="05000000000000000000" pitchFamily="2" charset="2"/>
              <a:buChar char="§"/>
              <a:tabLst>
                <a:tab pos="515938" algn="l"/>
              </a:tabLst>
            </a:pPr>
            <a:r>
              <a:rPr lang="en-US" sz="1900" dirty="0" smtClean="0">
                <a:solidFill>
                  <a:schemeClr val="tx1">
                    <a:lumMod val="75000"/>
                    <a:lumOff val="25000"/>
                  </a:schemeClr>
                </a:solidFill>
                <a:latin typeface="+mn-lt"/>
                <a:ea typeface="Calibri" panose="020F0502020204030204" pitchFamily="34" charset="0"/>
                <a:cs typeface="Times New Roman" panose="02020603050405020304" pitchFamily="18" charset="0"/>
              </a:rPr>
              <a:t>A poor city might not want to consolidate with rich suburbs despite the above tax changes, because city residents’ influence on spending in the city will be diluted.</a:t>
            </a:r>
          </a:p>
        </p:txBody>
      </p:sp>
    </p:spTree>
    <p:extLst>
      <p:ext uri="{BB962C8B-B14F-4D97-AF65-F5344CB8AC3E}">
        <p14:creationId xmlns:p14="http://schemas.microsoft.com/office/powerpoint/2010/main" val="23342743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914400" y="1752600"/>
            <a:ext cx="7391400" cy="4419600"/>
          </a:xfrm>
        </p:spPr>
        <p:txBody>
          <a:bodyPr>
            <a:normAutofit/>
          </a:bodyPr>
          <a:lstStyle/>
          <a:p>
            <a:pPr marL="227013" indent="-227013">
              <a:lnSpc>
                <a:spcPct val="120000"/>
              </a:lnSpc>
              <a:spcBef>
                <a:spcPts val="0"/>
              </a:spcBef>
              <a:spcAft>
                <a:spcPts val="1800"/>
              </a:spcAft>
              <a:buFont typeface="Wingdings" panose="05000000000000000000" pitchFamily="2" charset="2"/>
              <a:buChar char="§"/>
            </a:pPr>
            <a:r>
              <a:rPr lang="en-US" altLang="zh-CN" sz="2000" dirty="0" smtClean="0">
                <a:ea typeface="SimSun" pitchFamily="2" charset="-122"/>
              </a:rPr>
              <a:t>Intergovernmental grants are intended to influence the choices made by lower levels of government.</a:t>
            </a:r>
            <a:br>
              <a:rPr lang="en-US" altLang="zh-CN" sz="2000" dirty="0" smtClean="0">
                <a:ea typeface="SimSun" pitchFamily="2" charset="-122"/>
              </a:rPr>
            </a:br>
            <a:endParaRPr lang="en-US" altLang="zh-CN" sz="2000" dirty="0" smtClean="0">
              <a:ea typeface="SimSun" pitchFamily="2" charset="-122"/>
            </a:endParaRPr>
          </a:p>
          <a:p>
            <a:pPr marL="227013" indent="-227013">
              <a:lnSpc>
                <a:spcPct val="120000"/>
              </a:lnSpc>
              <a:spcBef>
                <a:spcPts val="0"/>
              </a:spcBef>
              <a:spcAft>
                <a:spcPts val="1800"/>
              </a:spcAft>
              <a:buFont typeface="Wingdings" panose="05000000000000000000" pitchFamily="2" charset="2"/>
              <a:buChar char="§"/>
            </a:pPr>
            <a:r>
              <a:rPr lang="en-US" altLang="zh-CN" sz="2000" dirty="0" smtClean="0">
                <a:ea typeface="SimSun" pitchFamily="2" charset="-122"/>
              </a:rPr>
              <a:t>The impacts of grants on the behavior of recipient governments has been widely studied.</a:t>
            </a:r>
            <a:br>
              <a:rPr lang="en-US" altLang="zh-CN" sz="2000" dirty="0" smtClean="0">
                <a:ea typeface="SimSun" pitchFamily="2" charset="-122"/>
              </a:rPr>
            </a:br>
            <a:endParaRPr lang="en-US" altLang="zh-CN" sz="2000" dirty="0" smtClean="0">
              <a:ea typeface="SimSun" pitchFamily="2" charset="-122"/>
            </a:endParaRPr>
          </a:p>
          <a:p>
            <a:pPr marL="227013" indent="-227013">
              <a:lnSpc>
                <a:spcPct val="120000"/>
              </a:lnSpc>
              <a:spcBef>
                <a:spcPts val="0"/>
              </a:spcBef>
              <a:spcAft>
                <a:spcPts val="1800"/>
              </a:spcAft>
              <a:buFont typeface="Wingdings" panose="05000000000000000000" pitchFamily="2" charset="2"/>
              <a:buChar char="§"/>
            </a:pPr>
            <a:r>
              <a:rPr lang="en-US" altLang="zh-CN" sz="2000" dirty="0" smtClean="0">
                <a:ea typeface="SimSun" pitchFamily="2" charset="-122"/>
              </a:rPr>
              <a:t>Policy makers who design grants should know about this research!</a:t>
            </a:r>
            <a:endParaRPr lang="en-US" sz="2000" dirty="0" smtClean="0">
              <a:solidFill>
                <a:srgbClr val="CC3300"/>
              </a:solidFill>
            </a:endParaRPr>
          </a:p>
          <a:p>
            <a:pPr marL="428625" indent="-428625">
              <a:lnSpc>
                <a:spcPct val="150000"/>
              </a:lnSpc>
              <a:spcBef>
                <a:spcPts val="0"/>
              </a:spcBef>
              <a:spcAft>
                <a:spcPts val="1800"/>
              </a:spcAft>
            </a:pPr>
            <a:endParaRPr lang="en-US"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1"/>
          <p:cNvSpPr/>
          <p:nvPr/>
        </p:nvSpPr>
        <p:spPr>
          <a:xfrm>
            <a:off x="838200" y="1371600"/>
            <a:ext cx="4132413" cy="461665"/>
          </a:xfrm>
          <a:prstGeom prst="rect">
            <a:avLst/>
          </a:prstGeom>
        </p:spPr>
        <p:txBody>
          <a:bodyPr wrap="none">
            <a:spAutoFit/>
          </a:bodyPr>
          <a:lstStyle/>
          <a:p>
            <a:pPr marL="428625" indent="-428625">
              <a:buNone/>
            </a:pPr>
            <a:r>
              <a:rPr lang="en-US" sz="2400" dirty="0" smtClean="0">
                <a:solidFill>
                  <a:srgbClr val="BD582C"/>
                </a:solidFill>
                <a:latin typeface="+mn-lt"/>
              </a:rPr>
              <a:t>Behavioral Responses to Grants</a:t>
            </a:r>
            <a:endParaRPr lang="en-US" sz="2400" dirty="0">
              <a:solidFill>
                <a:srgbClr val="BD582C"/>
              </a:solidFill>
              <a:latin typeface="+mn-l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2" name="Rectangle 1"/>
          <p:cNvSpPr/>
          <p:nvPr/>
        </p:nvSpPr>
        <p:spPr>
          <a:xfrm>
            <a:off x="2362200" y="228600"/>
            <a:ext cx="5032724" cy="461665"/>
          </a:xfrm>
          <a:prstGeom prst="rect">
            <a:avLst/>
          </a:prstGeom>
        </p:spPr>
        <p:txBody>
          <a:bodyPr wrap="none">
            <a:spAutoFit/>
          </a:bodyPr>
          <a:lstStyle/>
          <a:p>
            <a:pPr eaLnBrk="1" hangingPunct="1">
              <a:buFont typeface="Wingdings" pitchFamily="2" charset="2"/>
              <a:buNone/>
            </a:pPr>
            <a:r>
              <a:rPr lang="en-US" sz="2400" dirty="0" smtClean="0">
                <a:solidFill>
                  <a:srgbClr val="BD582C"/>
                </a:solidFill>
                <a:latin typeface="+mn-lt"/>
              </a:rPr>
              <a:t>Fisher’s Intergovernmental Grant Table</a:t>
            </a:r>
            <a:endParaRPr lang="en-US" sz="2400" dirty="0">
              <a:solidFill>
                <a:srgbClr val="BD582C"/>
              </a:solidFill>
              <a:latin typeface="+mn-lt"/>
            </a:endParaRPr>
          </a:p>
        </p:txBody>
      </p:sp>
      <p:graphicFrame>
        <p:nvGraphicFramePr>
          <p:cNvPr id="4" name="Group 217"/>
          <p:cNvGraphicFramePr>
            <a:graphicFrameLocks noGrp="1"/>
          </p:cNvGraphicFramePr>
          <p:nvPr>
            <p:extLst>
              <p:ext uri="{D42A27DB-BD31-4B8C-83A1-F6EECF244321}">
                <p14:modId xmlns:p14="http://schemas.microsoft.com/office/powerpoint/2010/main" val="313424345"/>
              </p:ext>
            </p:extLst>
          </p:nvPr>
        </p:nvGraphicFramePr>
        <p:xfrm>
          <a:off x="533401" y="762000"/>
          <a:ext cx="8229598" cy="5352992"/>
        </p:xfrm>
        <a:graphic>
          <a:graphicData uri="http://schemas.openxmlformats.org/drawingml/2006/table">
            <a:tbl>
              <a:tblPr/>
              <a:tblGrid>
                <a:gridCol w="2084895">
                  <a:extLst>
                    <a:ext uri="{9D8B030D-6E8A-4147-A177-3AD203B41FA5}">
                      <a16:colId xmlns:a16="http://schemas.microsoft.com/office/drawing/2014/main" val="20000"/>
                    </a:ext>
                  </a:extLst>
                </a:gridCol>
                <a:gridCol w="1181879">
                  <a:extLst>
                    <a:ext uri="{9D8B030D-6E8A-4147-A177-3AD203B41FA5}">
                      <a16:colId xmlns:a16="http://schemas.microsoft.com/office/drawing/2014/main" val="20001"/>
                    </a:ext>
                  </a:extLst>
                </a:gridCol>
                <a:gridCol w="855660">
                  <a:extLst>
                    <a:ext uri="{9D8B030D-6E8A-4147-A177-3AD203B41FA5}">
                      <a16:colId xmlns:a16="http://schemas.microsoft.com/office/drawing/2014/main" val="20002"/>
                    </a:ext>
                  </a:extLst>
                </a:gridCol>
                <a:gridCol w="941225">
                  <a:extLst>
                    <a:ext uri="{9D8B030D-6E8A-4147-A177-3AD203B41FA5}">
                      <a16:colId xmlns:a16="http://schemas.microsoft.com/office/drawing/2014/main" val="20003"/>
                    </a:ext>
                  </a:extLst>
                </a:gridCol>
                <a:gridCol w="941225">
                  <a:extLst>
                    <a:ext uri="{9D8B030D-6E8A-4147-A177-3AD203B41FA5}">
                      <a16:colId xmlns:a16="http://schemas.microsoft.com/office/drawing/2014/main" val="20004"/>
                    </a:ext>
                  </a:extLst>
                </a:gridCol>
                <a:gridCol w="941225">
                  <a:extLst>
                    <a:ext uri="{9D8B030D-6E8A-4147-A177-3AD203B41FA5}">
                      <a16:colId xmlns:a16="http://schemas.microsoft.com/office/drawing/2014/main" val="20005"/>
                    </a:ext>
                  </a:extLst>
                </a:gridCol>
                <a:gridCol w="1283489">
                  <a:extLst>
                    <a:ext uri="{9D8B030D-6E8A-4147-A177-3AD203B41FA5}">
                      <a16:colId xmlns:a16="http://schemas.microsoft.com/office/drawing/2014/main" val="20006"/>
                    </a:ext>
                  </a:extLst>
                </a:gridCol>
              </a:tblGrid>
              <a:tr h="976342">
                <a:tc>
                  <a:txBody>
                    <a:bodyPr/>
                    <a:lstStyle/>
                    <a:p>
                      <a:pPr marL="0" marR="0" lvl="0" indent="0" algn="l" defTabSz="914400" rtl="0" eaLnBrk="1" fontAlgn="base" latinLnBrk="0" hangingPunct="1">
                        <a:lnSpc>
                          <a:spcPct val="100000"/>
                        </a:lnSpc>
                        <a:spcBef>
                          <a:spcPct val="0"/>
                        </a:spcBef>
                        <a:spcAft>
                          <a:spcPct val="0"/>
                        </a:spcAft>
                        <a:buClrTx/>
                        <a:buSzTx/>
                        <a:buFontTx/>
                        <a:buNone/>
                        <a:tabLst>
                          <a:tab pos="3644900" algn="l"/>
                        </a:tabLst>
                      </a:pPr>
                      <a:r>
                        <a:rPr kumimoji="0" lang="en-US" sz="2000" b="0" i="0" u="none" strike="noStrike" cap="none" normalizeH="0" baseline="0" dirty="0" smtClean="0">
                          <a:ln>
                            <a:noFill/>
                          </a:ln>
                          <a:solidFill>
                            <a:schemeClr val="tx1"/>
                          </a:solidFill>
                          <a:effectLst/>
                          <a:latin typeface="+mn-lt"/>
                          <a:cs typeface="Times New Roman" pitchFamily="18" charset="0"/>
                        </a:rPr>
                        <a:t>Conditions on Use</a:t>
                      </a:r>
                      <a:endParaRPr kumimoji="0" lang="en-US" sz="2000" b="0" i="0" u="none" strike="noStrike" cap="none" normalizeH="0" baseline="0" dirty="0" smtClean="0">
                        <a:ln>
                          <a:noFill/>
                        </a:ln>
                        <a:solidFill>
                          <a:schemeClr val="tx1"/>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tab pos="3644900" algn="l"/>
                        </a:tabLst>
                      </a:pPr>
                      <a:r>
                        <a:rPr kumimoji="0" lang="en-US" sz="2000" b="1" i="0" u="none" strike="noStrike" cap="none" normalizeH="0" baseline="0" dirty="0" smtClean="0">
                          <a:ln>
                            <a:noFill/>
                          </a:ln>
                          <a:solidFill>
                            <a:srgbClr val="BD582C"/>
                          </a:solidFill>
                          <a:effectLst/>
                          <a:latin typeface="+mn-lt"/>
                          <a:cs typeface="Times New Roman" pitchFamily="18" charset="0"/>
                        </a:rPr>
                        <a:t>Categorical Grants</a:t>
                      </a:r>
                      <a:endParaRPr kumimoji="0" lang="en-US" sz="2000" b="1" i="0" u="none" strike="noStrike" cap="none" normalizeH="0" baseline="0" dirty="0" smtClean="0">
                        <a:ln>
                          <a:noFill/>
                        </a:ln>
                        <a:solidFill>
                          <a:srgbClr val="BD582C"/>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tab pos="3644900" algn="l"/>
                        </a:tabLst>
                      </a:pPr>
                      <a:r>
                        <a:rPr kumimoji="0" lang="en-US" sz="2000" b="1" i="0" u="none" strike="noStrike" cap="none" normalizeH="0" baseline="0" dirty="0" smtClean="0">
                          <a:ln>
                            <a:noFill/>
                          </a:ln>
                          <a:solidFill>
                            <a:srgbClr val="BD582C"/>
                          </a:solidFill>
                          <a:effectLst/>
                          <a:latin typeface="+mn-lt"/>
                          <a:cs typeface="Times New Roman" pitchFamily="18" charset="0"/>
                        </a:rPr>
                        <a:t>General Grants</a:t>
                      </a:r>
                      <a:endParaRPr kumimoji="0" lang="en-US" sz="2000" b="1" i="0" u="none" strike="noStrike" cap="none" normalizeH="0" baseline="0" dirty="0" smtClean="0">
                        <a:ln>
                          <a:noFill/>
                        </a:ln>
                        <a:solidFill>
                          <a:srgbClr val="BD582C"/>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976342">
                <a:tc>
                  <a:txBody>
                    <a:bodyPr/>
                    <a:lstStyle/>
                    <a:p>
                      <a:pPr marL="0" marR="0" lvl="0" indent="0" algn="l" defTabSz="914400" rtl="0" eaLnBrk="1" fontAlgn="base" latinLnBrk="0" hangingPunct="1">
                        <a:lnSpc>
                          <a:spcPct val="100000"/>
                        </a:lnSpc>
                        <a:spcBef>
                          <a:spcPct val="0"/>
                        </a:spcBef>
                        <a:spcAft>
                          <a:spcPct val="0"/>
                        </a:spcAft>
                        <a:buClrTx/>
                        <a:buSzTx/>
                        <a:buFontTx/>
                        <a:buNone/>
                        <a:tabLst>
                          <a:tab pos="3644900" algn="l"/>
                        </a:tabLst>
                      </a:pPr>
                      <a:r>
                        <a:rPr kumimoji="0" lang="en-US" sz="2000" b="0" i="0" u="none" strike="noStrike" cap="none" normalizeH="0" baseline="0" dirty="0" smtClean="0">
                          <a:ln>
                            <a:noFill/>
                          </a:ln>
                          <a:solidFill>
                            <a:schemeClr val="tx1"/>
                          </a:solidFill>
                          <a:effectLst/>
                          <a:latin typeface="+mn-lt"/>
                          <a:cs typeface="Times New Roman" pitchFamily="18" charset="0"/>
                        </a:rPr>
                        <a:t>Allocation Method</a:t>
                      </a:r>
                      <a:endParaRPr kumimoji="0" lang="en-US" sz="2000" b="0" i="0" u="none" strike="noStrike" cap="none" normalizeH="0" baseline="0" dirty="0" smtClean="0">
                        <a:ln>
                          <a:noFill/>
                        </a:ln>
                        <a:solidFill>
                          <a:schemeClr val="tx1"/>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644900" algn="l"/>
                        </a:tabLst>
                      </a:pPr>
                      <a:r>
                        <a:rPr kumimoji="0" lang="en-US" sz="2000" b="1" i="0" u="none" strike="noStrike" cap="none" normalizeH="0" baseline="0" dirty="0" smtClean="0">
                          <a:ln>
                            <a:noFill/>
                          </a:ln>
                          <a:solidFill>
                            <a:srgbClr val="81886B"/>
                          </a:solidFill>
                          <a:effectLst/>
                          <a:latin typeface="+mn-lt"/>
                          <a:cs typeface="Times New Roman" pitchFamily="18" charset="0"/>
                        </a:rPr>
                        <a:t>Formula</a:t>
                      </a:r>
                      <a:endParaRPr kumimoji="0" lang="en-US" sz="2000" b="1" i="0" u="none" strike="noStrike" cap="none" normalizeH="0" baseline="0" dirty="0" smtClean="0">
                        <a:ln>
                          <a:noFill/>
                        </a:ln>
                        <a:solidFill>
                          <a:srgbClr val="81886B"/>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tab pos="3644900" algn="l"/>
                        </a:tabLst>
                      </a:pPr>
                      <a:r>
                        <a:rPr kumimoji="0" lang="en-US" sz="2000" b="1" i="0" u="none" strike="noStrike" cap="none" normalizeH="0" baseline="0" dirty="0" smtClean="0">
                          <a:ln>
                            <a:noFill/>
                          </a:ln>
                          <a:solidFill>
                            <a:srgbClr val="81886B"/>
                          </a:solidFill>
                          <a:effectLst/>
                          <a:latin typeface="+mn-lt"/>
                          <a:cs typeface="Times New Roman" pitchFamily="18" charset="0"/>
                        </a:rPr>
                        <a:t>Project</a:t>
                      </a:r>
                      <a:endParaRPr kumimoji="0" lang="en-US" sz="2000" b="1" i="0" u="none" strike="noStrike" cap="none" normalizeH="0" baseline="0" dirty="0" smtClean="0">
                        <a:ln>
                          <a:noFill/>
                        </a:ln>
                        <a:solidFill>
                          <a:srgbClr val="81886B"/>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tab pos="3644900" algn="l"/>
                        </a:tabLst>
                      </a:pPr>
                      <a:r>
                        <a:rPr kumimoji="0" lang="en-US" sz="2000" b="1" i="0" u="none" strike="noStrike" cap="none" normalizeH="0" baseline="0" dirty="0" smtClean="0">
                          <a:ln>
                            <a:noFill/>
                          </a:ln>
                          <a:solidFill>
                            <a:srgbClr val="81886B"/>
                          </a:solidFill>
                          <a:effectLst/>
                          <a:latin typeface="+mn-lt"/>
                          <a:cs typeface="Times New Roman" pitchFamily="18" charset="0"/>
                        </a:rPr>
                        <a:t>Formula</a:t>
                      </a:r>
                      <a:endParaRPr kumimoji="0" lang="en-US" sz="2000" b="1" i="0" u="none" strike="noStrike" cap="none" normalizeH="0" baseline="0" dirty="0" smtClean="0">
                        <a:ln>
                          <a:noFill/>
                        </a:ln>
                        <a:solidFill>
                          <a:srgbClr val="81886B"/>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1"/>
                  </a:ext>
                </a:extLst>
              </a:tr>
              <a:tr h="1556619">
                <a:tc>
                  <a:txBody>
                    <a:bodyPr/>
                    <a:lstStyle/>
                    <a:p>
                      <a:pPr marL="0" marR="0" lvl="0" indent="0" algn="l" defTabSz="914400" rtl="0" eaLnBrk="1" fontAlgn="base" latinLnBrk="0" hangingPunct="1">
                        <a:lnSpc>
                          <a:spcPct val="100000"/>
                        </a:lnSpc>
                        <a:spcBef>
                          <a:spcPct val="0"/>
                        </a:spcBef>
                        <a:spcAft>
                          <a:spcPct val="0"/>
                        </a:spcAft>
                        <a:buClrTx/>
                        <a:buSzTx/>
                        <a:buFontTx/>
                        <a:buNone/>
                        <a:tabLst>
                          <a:tab pos="3644900" algn="l"/>
                        </a:tabLst>
                      </a:pPr>
                      <a:r>
                        <a:rPr kumimoji="0" lang="en-US" sz="2000" b="0" i="0" u="none" strike="noStrike" cap="none" normalizeH="0" baseline="0" dirty="0" smtClean="0">
                          <a:ln>
                            <a:noFill/>
                          </a:ln>
                          <a:solidFill>
                            <a:schemeClr val="tx1"/>
                          </a:solidFill>
                          <a:effectLst/>
                          <a:latin typeface="+mn-lt"/>
                          <a:cs typeface="Times New Roman" pitchFamily="18" charset="0"/>
                        </a:rPr>
                        <a:t>Matching?</a:t>
                      </a:r>
                      <a:endParaRPr kumimoji="0" lang="en-US" sz="2000" b="0" i="0" u="none" strike="noStrike" cap="none" normalizeH="0" baseline="0" dirty="0" smtClean="0">
                        <a:ln>
                          <a:noFill/>
                        </a:ln>
                        <a:solidFill>
                          <a:schemeClr val="tx1"/>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644900" algn="l"/>
                        </a:tabLst>
                      </a:pPr>
                      <a:r>
                        <a:rPr kumimoji="0" lang="en-US" sz="2000" b="0" i="0" u="none" strike="noStrike" cap="none" normalizeH="0" baseline="0" smtClean="0">
                          <a:ln>
                            <a:noFill/>
                          </a:ln>
                          <a:solidFill>
                            <a:schemeClr val="tx1"/>
                          </a:solidFill>
                          <a:effectLst/>
                          <a:latin typeface="+mn-lt"/>
                          <a:cs typeface="Times New Roman" pitchFamily="18" charset="0"/>
                        </a:rPr>
                        <a:t>Lump-Sum</a:t>
                      </a:r>
                      <a:endParaRPr kumimoji="0" lang="en-US" sz="2000" b="0" i="0" u="none" strike="noStrike" cap="none" normalizeH="0" baseline="0" smtClean="0">
                        <a:ln>
                          <a:noFill/>
                        </a:ln>
                        <a:solidFill>
                          <a:schemeClr val="tx1"/>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644900" algn="l"/>
                        </a:tabLst>
                      </a:pPr>
                      <a:r>
                        <a:rPr kumimoji="0" lang="en-US" sz="2000" b="0" i="0" u="none" strike="noStrike" cap="none" normalizeH="0" baseline="0" dirty="0" smtClean="0">
                          <a:ln>
                            <a:noFill/>
                          </a:ln>
                          <a:solidFill>
                            <a:schemeClr val="tx1"/>
                          </a:solidFill>
                          <a:effectLst/>
                          <a:latin typeface="+mn-lt"/>
                          <a:cs typeface="Times New Roman" pitchFamily="18" charset="0"/>
                        </a:rPr>
                        <a:t>Lump-Sum</a:t>
                      </a:r>
                      <a:endParaRPr kumimoji="0" lang="en-US" sz="2000" b="0" i="0" u="none" strike="noStrike" cap="none" normalizeH="0" baseline="0" dirty="0" smtClean="0">
                        <a:ln>
                          <a:noFill/>
                        </a:ln>
                        <a:solidFill>
                          <a:schemeClr val="tx1"/>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tab pos="3644900" algn="l"/>
                        </a:tabLst>
                      </a:pPr>
                      <a:r>
                        <a:rPr kumimoji="0" lang="en-US" sz="2000" b="0" i="0" u="none" strike="noStrike" cap="none" normalizeH="0" baseline="0" smtClean="0">
                          <a:ln>
                            <a:noFill/>
                          </a:ln>
                          <a:solidFill>
                            <a:schemeClr val="tx1"/>
                          </a:solidFill>
                          <a:effectLst/>
                          <a:latin typeface="+mn-lt"/>
                          <a:cs typeface="Times New Roman" pitchFamily="18" charset="0"/>
                        </a:rPr>
                        <a:t>Matching</a:t>
                      </a:r>
                      <a:endParaRPr kumimoji="0" lang="en-US" sz="2000" b="0" i="0" u="none" strike="noStrike" cap="none" normalizeH="0" baseline="0" smtClean="0">
                        <a:ln>
                          <a:noFill/>
                        </a:ln>
                        <a:solidFill>
                          <a:schemeClr val="tx1"/>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644900" algn="l"/>
                        </a:tabLst>
                      </a:pPr>
                      <a:r>
                        <a:rPr kumimoji="0" lang="en-US" sz="2000" b="0" i="0" u="none" strike="noStrike" cap="none" normalizeH="0" baseline="0" smtClean="0">
                          <a:ln>
                            <a:noFill/>
                          </a:ln>
                          <a:solidFill>
                            <a:schemeClr val="tx1"/>
                          </a:solidFill>
                          <a:effectLst/>
                          <a:latin typeface="+mn-lt"/>
                          <a:cs typeface="Times New Roman" pitchFamily="18" charset="0"/>
                        </a:rPr>
                        <a:t>Lump-Sum</a:t>
                      </a:r>
                      <a:endParaRPr kumimoji="0" lang="en-US" sz="2000" b="0" i="0" u="none" strike="noStrike" cap="none" normalizeH="0" baseline="0" smtClean="0">
                        <a:ln>
                          <a:noFill/>
                        </a:ln>
                        <a:solidFill>
                          <a:schemeClr val="tx1"/>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644900" algn="l"/>
                        </a:tabLst>
                      </a:pPr>
                      <a:r>
                        <a:rPr kumimoji="0" lang="en-US" sz="2000" b="0" i="0" u="none" strike="noStrike" cap="none" normalizeH="0" baseline="0" smtClean="0">
                          <a:ln>
                            <a:noFill/>
                          </a:ln>
                          <a:solidFill>
                            <a:schemeClr val="tx1"/>
                          </a:solidFill>
                          <a:effectLst/>
                          <a:latin typeface="+mn-lt"/>
                          <a:cs typeface="Times New Roman" pitchFamily="18" charset="0"/>
                        </a:rPr>
                        <a:t>Revenue Sharing (Matching)</a:t>
                      </a:r>
                      <a:endParaRPr kumimoji="0" lang="en-US" sz="2000" b="0" i="0" u="none" strike="noStrike" cap="none" normalizeH="0" baseline="0" smtClean="0">
                        <a:ln>
                          <a:noFill/>
                        </a:ln>
                        <a:solidFill>
                          <a:schemeClr val="tx1"/>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66481">
                <a:tc>
                  <a:txBody>
                    <a:bodyPr/>
                    <a:lstStyle/>
                    <a:p>
                      <a:pPr marL="0" marR="0" lvl="0" indent="0" algn="l" defTabSz="914400" rtl="0" eaLnBrk="1" fontAlgn="base" latinLnBrk="0" hangingPunct="1">
                        <a:lnSpc>
                          <a:spcPct val="100000"/>
                        </a:lnSpc>
                        <a:spcBef>
                          <a:spcPct val="0"/>
                        </a:spcBef>
                        <a:spcAft>
                          <a:spcPct val="0"/>
                        </a:spcAft>
                        <a:buClrTx/>
                        <a:buSzTx/>
                        <a:buFontTx/>
                        <a:buNone/>
                        <a:tabLst>
                          <a:tab pos="3644900" algn="l"/>
                        </a:tabLst>
                      </a:pPr>
                      <a:r>
                        <a:rPr kumimoji="0" lang="en-US" sz="2000" b="0" i="0" u="none" strike="noStrike" cap="none" normalizeH="0" baseline="0" dirty="0" smtClean="0">
                          <a:ln>
                            <a:noFill/>
                          </a:ln>
                          <a:solidFill>
                            <a:schemeClr val="tx1"/>
                          </a:solidFill>
                          <a:effectLst/>
                          <a:latin typeface="+mn-lt"/>
                          <a:cs typeface="Times New Roman" pitchFamily="18" charset="0"/>
                        </a:rPr>
                        <a:t>Limits?</a:t>
                      </a:r>
                      <a:endParaRPr kumimoji="0" lang="en-US" sz="2000" b="0" i="0" u="none" strike="noStrike" cap="none" normalizeH="0" baseline="0" dirty="0" smtClean="0">
                        <a:ln>
                          <a:noFill/>
                        </a:ln>
                        <a:solidFill>
                          <a:schemeClr val="tx1"/>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smtClean="0">
                        <a:ln>
                          <a:noFill/>
                        </a:ln>
                        <a:solidFill>
                          <a:schemeClr val="tx1"/>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smtClean="0">
                        <a:ln>
                          <a:noFill/>
                        </a:ln>
                        <a:solidFill>
                          <a:schemeClr val="tx1"/>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644900" algn="l"/>
                        </a:tabLst>
                      </a:pPr>
                      <a:r>
                        <a:rPr kumimoji="0" lang="en-US" sz="2000" b="0" i="0" u="none" strike="noStrike" cap="none" normalizeH="0" baseline="0" smtClean="0">
                          <a:ln>
                            <a:noFill/>
                          </a:ln>
                          <a:solidFill>
                            <a:schemeClr val="tx1"/>
                          </a:solidFill>
                          <a:effectLst/>
                          <a:latin typeface="+mn-lt"/>
                          <a:cs typeface="Times New Roman" pitchFamily="18" charset="0"/>
                        </a:rPr>
                        <a:t>Closed-Ended</a:t>
                      </a:r>
                      <a:endParaRPr kumimoji="0" lang="en-US" sz="2000" b="0" i="0" u="none" strike="noStrike" cap="none" normalizeH="0" baseline="0" smtClean="0">
                        <a:ln>
                          <a:noFill/>
                        </a:ln>
                        <a:solidFill>
                          <a:schemeClr val="tx1"/>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644900" algn="l"/>
                        </a:tabLst>
                      </a:pPr>
                      <a:r>
                        <a:rPr kumimoji="0" lang="en-US" sz="2000" b="0" i="0" u="none" strike="noStrike" cap="none" normalizeH="0" baseline="0" smtClean="0">
                          <a:ln>
                            <a:noFill/>
                          </a:ln>
                          <a:solidFill>
                            <a:schemeClr val="tx1"/>
                          </a:solidFill>
                          <a:effectLst/>
                          <a:latin typeface="+mn-lt"/>
                          <a:cs typeface="Times New Roman" pitchFamily="18" charset="0"/>
                        </a:rPr>
                        <a:t>Open-Ended</a:t>
                      </a:r>
                      <a:endParaRPr kumimoji="0" lang="en-US" sz="2000" b="0" i="0" u="none" strike="noStrike" cap="none" normalizeH="0" baseline="0" smtClean="0">
                        <a:ln>
                          <a:noFill/>
                        </a:ln>
                        <a:solidFill>
                          <a:schemeClr val="tx1"/>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smtClean="0">
                        <a:ln>
                          <a:noFill/>
                        </a:ln>
                        <a:solidFill>
                          <a:schemeClr val="tx1"/>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smtClean="0">
                        <a:ln>
                          <a:noFill/>
                        </a:ln>
                        <a:solidFill>
                          <a:schemeClr val="tx1"/>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7720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smtClean="0">
                        <a:ln>
                          <a:noFill/>
                        </a:ln>
                        <a:solidFill>
                          <a:schemeClr val="tx1"/>
                        </a:solidFill>
                        <a:effectLst/>
                        <a:latin typeface="+mn-lt"/>
                        <a:cs typeface="Arial" pitchFamily="34" charset="0"/>
                      </a:endParaRPr>
                    </a:p>
                  </a:txBody>
                  <a:tcPr marL="68580" marR="68580"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dirty="0" smtClean="0">
                          <a:ln>
                            <a:noFill/>
                          </a:ln>
                          <a:solidFill>
                            <a:schemeClr val="tx1"/>
                          </a:solidFill>
                          <a:effectLst/>
                          <a:latin typeface="+mn-lt"/>
                          <a:cs typeface="Arial" pitchFamily="34" charset="0"/>
                        </a:rPr>
                        <a:t>1</a:t>
                      </a:r>
                    </a:p>
                  </a:txBody>
                  <a:tcPr marL="68580" marR="68580"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mn-lt"/>
                          <a:cs typeface="Arial" pitchFamily="34" charset="0"/>
                        </a:rPr>
                        <a:t>2</a:t>
                      </a:r>
                    </a:p>
                  </a:txBody>
                  <a:tcPr marL="68580" marR="68580"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mn-lt"/>
                          <a:cs typeface="Arial" pitchFamily="34" charset="0"/>
                        </a:rPr>
                        <a:t>3</a:t>
                      </a:r>
                    </a:p>
                  </a:txBody>
                  <a:tcPr marL="68580" marR="68580"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mn-lt"/>
                          <a:cs typeface="Arial" pitchFamily="34" charset="0"/>
                        </a:rPr>
                        <a:t>4</a:t>
                      </a:r>
                    </a:p>
                  </a:txBody>
                  <a:tcPr marL="68580" marR="68580"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mn-lt"/>
                          <a:cs typeface="Arial" pitchFamily="34" charset="0"/>
                        </a:rPr>
                        <a:t>5</a:t>
                      </a:r>
                    </a:p>
                  </a:txBody>
                  <a:tcPr marL="68580" marR="68580"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dirty="0" smtClean="0">
                          <a:ln>
                            <a:noFill/>
                          </a:ln>
                          <a:solidFill>
                            <a:schemeClr val="tx1"/>
                          </a:solidFill>
                          <a:effectLst/>
                          <a:latin typeface="+mn-lt"/>
                          <a:cs typeface="Arial" pitchFamily="34" charset="0"/>
                        </a:rPr>
                        <a:t>6</a:t>
                      </a:r>
                    </a:p>
                  </a:txBody>
                  <a:tcPr marL="68580" marR="68580"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4470374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927300" y="1828800"/>
            <a:ext cx="7607100" cy="4191000"/>
          </a:xfrm>
        </p:spPr>
        <p:txBody>
          <a:bodyPr/>
          <a:lstStyle/>
          <a:p>
            <a:pPr marL="227013" indent="-227013">
              <a:lnSpc>
                <a:spcPct val="120000"/>
              </a:lnSpc>
              <a:spcBef>
                <a:spcPts val="0"/>
              </a:spcBef>
              <a:spcAft>
                <a:spcPts val="0"/>
              </a:spcAft>
              <a:buFont typeface="Wingdings" panose="05000000000000000000" pitchFamily="2" charset="2"/>
              <a:buChar char="§"/>
            </a:pPr>
            <a:r>
              <a:rPr lang="en-US" altLang="zh-CN" sz="1950" dirty="0" smtClean="0">
                <a:ea typeface="SimSun" pitchFamily="2" charset="-122"/>
              </a:rPr>
              <a:t>In </a:t>
            </a:r>
            <a:r>
              <a:rPr lang="en-US" altLang="zh-CN" sz="1950" dirty="0">
                <a:ea typeface="SimSun" pitchFamily="2" charset="-122"/>
              </a:rPr>
              <a:t>theory:  In a median-voter model, $1 of grants is equivalent to an increase in voter income that equals $1 after being multiplied by tax-price (= what the voter saves</a:t>
            </a:r>
            <a:r>
              <a:rPr lang="en-US" altLang="zh-CN" sz="1950" dirty="0" smtClean="0">
                <a:ea typeface="SimSun" pitchFamily="2" charset="-122"/>
              </a:rPr>
              <a:t>).</a:t>
            </a:r>
          </a:p>
          <a:p>
            <a:pPr marL="227013" indent="-227013">
              <a:lnSpc>
                <a:spcPct val="120000"/>
              </a:lnSpc>
              <a:spcBef>
                <a:spcPts val="0"/>
              </a:spcBef>
              <a:spcAft>
                <a:spcPts val="0"/>
              </a:spcAft>
              <a:buFont typeface="Wingdings" panose="05000000000000000000" pitchFamily="2" charset="2"/>
              <a:buChar char="§"/>
            </a:pPr>
            <a:endParaRPr lang="en-US" altLang="zh-CN" sz="1950" dirty="0">
              <a:ea typeface="SimSun" pitchFamily="2" charset="-122"/>
            </a:endParaRPr>
          </a:p>
          <a:p>
            <a:pPr marL="227013" indent="-227013">
              <a:lnSpc>
                <a:spcPct val="120000"/>
              </a:lnSpc>
              <a:spcBef>
                <a:spcPts val="0"/>
              </a:spcBef>
              <a:spcAft>
                <a:spcPts val="0"/>
              </a:spcAft>
              <a:buFont typeface="Wingdings" panose="05000000000000000000" pitchFamily="2" charset="2"/>
              <a:buChar char="§"/>
            </a:pPr>
            <a:r>
              <a:rPr lang="en-US" altLang="zh-CN" sz="1950" dirty="0" smtClean="0">
                <a:ea typeface="SimSun" pitchFamily="2" charset="-122"/>
              </a:rPr>
              <a:t>In </a:t>
            </a:r>
            <a:r>
              <a:rPr lang="en-US" altLang="zh-CN" sz="1950" dirty="0">
                <a:ea typeface="SimSun" pitchFamily="2" charset="-122"/>
              </a:rPr>
              <a:t>practice: </a:t>
            </a:r>
            <a:r>
              <a:rPr lang="en-US" altLang="zh-CN" sz="1950" dirty="0" smtClean="0">
                <a:ea typeface="SimSun" pitchFamily="2" charset="-122"/>
              </a:rPr>
              <a:t> Grants </a:t>
            </a:r>
            <a:r>
              <a:rPr lang="en-US" altLang="zh-CN" sz="1950" dirty="0">
                <a:ea typeface="SimSun" pitchFamily="2" charset="-122"/>
              </a:rPr>
              <a:t>have consistently been found to have a larger-than-predicted impact on public </a:t>
            </a:r>
            <a:r>
              <a:rPr lang="en-US" altLang="zh-CN" sz="1950" dirty="0" smtClean="0">
                <a:ea typeface="SimSun" pitchFamily="2" charset="-122"/>
              </a:rPr>
              <a:t>spending.</a:t>
            </a:r>
            <a:endParaRPr lang="en-US" altLang="zh-CN" sz="1763" dirty="0" smtClean="0">
              <a:ea typeface="SimSun" pitchFamily="2" charset="-122"/>
            </a:endParaRPr>
          </a:p>
          <a:p>
            <a:pPr marL="515938" lvl="8" indent="-288925">
              <a:lnSpc>
                <a:spcPct val="120000"/>
              </a:lnSpc>
              <a:buSzPct val="65000"/>
              <a:buFont typeface="Courier New" panose="02070309020205020404" pitchFamily="49" charset="0"/>
              <a:buChar char="o"/>
            </a:pPr>
            <a:r>
              <a:rPr lang="en-US" altLang="zh-CN" sz="2000" dirty="0" smtClean="0">
                <a:ea typeface="SimSun" pitchFamily="2" charset="-122"/>
              </a:rPr>
              <a:t>This </a:t>
            </a:r>
            <a:r>
              <a:rPr lang="en-US" altLang="zh-CN" sz="2000" dirty="0">
                <a:ea typeface="SimSun" pitchFamily="2" charset="-122"/>
              </a:rPr>
              <a:t>is called </a:t>
            </a:r>
            <a:r>
              <a:rPr lang="en-US" altLang="zh-CN" sz="2000" b="1" dirty="0">
                <a:ea typeface="SimSun" pitchFamily="2" charset="-122"/>
              </a:rPr>
              <a:t>the flypaper effect</a:t>
            </a:r>
            <a:r>
              <a:rPr lang="en-US" altLang="zh-CN" sz="2000" dirty="0">
                <a:ea typeface="SimSun" pitchFamily="2" charset="-122"/>
              </a:rPr>
              <a:t>.</a:t>
            </a:r>
          </a:p>
          <a:p>
            <a:pPr marL="428625" indent="-428625"/>
            <a:endParaRPr lang="en-US" sz="2100" dirty="0">
              <a:solidFill>
                <a:srgbClr val="CC3300"/>
              </a:solidFill>
            </a:endParaRPr>
          </a:p>
          <a:p>
            <a:pPr marL="428625" indent="-428625">
              <a:buNone/>
            </a:pPr>
            <a:endParaRPr lang="en-US" sz="1950" dirty="0">
              <a:solidFill>
                <a:srgbClr val="CC3300"/>
              </a:solidFill>
            </a:endParaRPr>
          </a:p>
          <a:p>
            <a:pPr marL="428625" indent="-428625"/>
            <a:endParaRPr lang="en-US" sz="195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smtClean="0">
                <a:solidFill>
                  <a:srgbClr val="637052"/>
                </a:solidFill>
              </a:rPr>
              <a:t>State and Local Public Finance</a:t>
            </a:r>
            <a:br>
              <a:rPr lang="en-US" sz="1800" b="1" spc="100" smtClean="0">
                <a:solidFill>
                  <a:srgbClr val="637052"/>
                </a:solidFill>
              </a:rPr>
            </a:br>
            <a:r>
              <a:rPr lang="en-US" sz="1800" b="1" spc="100" smtClean="0">
                <a:solidFill>
                  <a:srgbClr val="637052"/>
                </a:solidFill>
              </a:rPr>
              <a:t>Lecture 17: Introduction to Intergovernmental Relations</a:t>
            </a:r>
            <a:endParaRPr lang="en-US" sz="1800" b="1" spc="100" dirty="0">
              <a:solidFill>
                <a:srgbClr val="637052"/>
              </a:solidFill>
            </a:endParaRPr>
          </a:p>
        </p:txBody>
      </p:sp>
      <p:sp>
        <p:nvSpPr>
          <p:cNvPr id="2" name="Rectangle 1"/>
          <p:cNvSpPr/>
          <p:nvPr/>
        </p:nvSpPr>
        <p:spPr>
          <a:xfrm>
            <a:off x="838200" y="1367135"/>
            <a:ext cx="3731599" cy="461665"/>
          </a:xfrm>
          <a:prstGeom prst="rect">
            <a:avLst/>
          </a:prstGeom>
        </p:spPr>
        <p:txBody>
          <a:bodyPr wrap="none">
            <a:spAutoFit/>
          </a:bodyPr>
          <a:lstStyle/>
          <a:p>
            <a:pPr marL="428625" indent="-428625">
              <a:buNone/>
            </a:pPr>
            <a:r>
              <a:rPr lang="en-US" sz="2400" dirty="0" smtClean="0">
                <a:solidFill>
                  <a:srgbClr val="BD582C"/>
                </a:solidFill>
                <a:latin typeface="+mn-lt"/>
              </a:rPr>
              <a:t>Lump-Sum Grants as Income</a:t>
            </a:r>
            <a:endParaRPr lang="en-US" sz="2400" dirty="0">
              <a:solidFill>
                <a:srgbClr val="BD582C"/>
              </a:solidFill>
              <a:latin typeface="+mn-l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79566" y="1783378"/>
            <a:ext cx="7426234" cy="4408713"/>
          </a:xfrm>
        </p:spPr>
        <p:txBody>
          <a:bodyPr>
            <a:noAutofit/>
          </a:bodyPr>
          <a:lstStyle/>
          <a:p>
            <a:pPr marL="227013" indent="-227013">
              <a:lnSpc>
                <a:spcPct val="110000"/>
              </a:lnSpc>
              <a:spcAft>
                <a:spcPts val="1200"/>
              </a:spcAft>
              <a:buFont typeface="Wingdings" panose="05000000000000000000" pitchFamily="2" charset="2"/>
              <a:buChar char="§"/>
              <a:tabLst>
                <a:tab pos="227013" algn="l"/>
              </a:tabLst>
            </a:pPr>
            <a:r>
              <a:rPr lang="en-US" sz="2000" dirty="0"/>
              <a:t>Estimates of the flypaper effect vary widely.</a:t>
            </a:r>
          </a:p>
          <a:p>
            <a:pPr marL="227013" lvl="7" indent="-227013">
              <a:lnSpc>
                <a:spcPct val="110000"/>
              </a:lnSpc>
              <a:spcAft>
                <a:spcPts val="1200"/>
              </a:spcAft>
              <a:buFont typeface="Wingdings" panose="05000000000000000000" pitchFamily="2" charset="2"/>
              <a:buChar char="§"/>
              <a:tabLst>
                <a:tab pos="227013" algn="l"/>
              </a:tabLst>
            </a:pPr>
            <a:r>
              <a:rPr lang="en-US" sz="2000" dirty="0"/>
              <a:t>A typical estimate finds that $1 of aid has the same impact as $3 of income.</a:t>
            </a:r>
          </a:p>
          <a:p>
            <a:pPr marL="227013" lvl="7" indent="-227013">
              <a:lnSpc>
                <a:spcPct val="110000"/>
              </a:lnSpc>
              <a:spcAft>
                <a:spcPts val="1200"/>
              </a:spcAft>
              <a:buFont typeface="Wingdings" panose="05000000000000000000" pitchFamily="2" charset="2"/>
              <a:buChar char="§"/>
              <a:tabLst>
                <a:tab pos="227013" algn="l"/>
              </a:tabLst>
            </a:pPr>
            <a:r>
              <a:rPr lang="en-US" sz="2000" dirty="0" smtClean="0"/>
              <a:t>However, most studies miss a point made in a book by Oates (</a:t>
            </a:r>
            <a:r>
              <a:rPr lang="en-US" sz="2000" i="1" dirty="0" smtClean="0"/>
              <a:t>Fiscal Federalism</a:t>
            </a:r>
            <a:r>
              <a:rPr lang="en-US" sz="2000" dirty="0" smtClean="0"/>
              <a:t> 1972): $1 of aid is not worth as much to voters if their tax-share is low.</a:t>
            </a:r>
          </a:p>
          <a:p>
            <a:pPr marL="460375" lvl="7" indent="-233363">
              <a:lnSpc>
                <a:spcPct val="110000"/>
              </a:lnSpc>
              <a:spcAft>
                <a:spcPts val="1200"/>
              </a:spcAft>
              <a:buFont typeface="Courier New" panose="02070309020205020404" pitchFamily="49" charset="0"/>
              <a:buChar char="o"/>
              <a:tabLst>
                <a:tab pos="227013" algn="l"/>
              </a:tabLst>
            </a:pPr>
            <a:r>
              <a:rPr lang="en-US" sz="2000" dirty="0" smtClean="0"/>
              <a:t>In a town with a shopping center that cuts the tax-share in half, e.g.,</a:t>
            </a:r>
            <a:r>
              <a:rPr lang="en-US" sz="2000" dirty="0"/>
              <a:t> </a:t>
            </a:r>
            <a:r>
              <a:rPr lang="en-US" sz="2000" dirty="0" smtClean="0"/>
              <a:t>$1 of aid is only worth $0.50 to voters.</a:t>
            </a:r>
            <a:endParaRPr lang="en-US" sz="2000" dirty="0"/>
          </a:p>
          <a:p>
            <a:pPr marL="460375" lvl="7" indent="-233363">
              <a:lnSpc>
                <a:spcPct val="110000"/>
              </a:lnSpc>
              <a:spcAft>
                <a:spcPts val="1200"/>
              </a:spcAft>
              <a:buFont typeface="Courier New" panose="02070309020205020404" pitchFamily="49" charset="0"/>
              <a:buChar char="o"/>
              <a:tabLst>
                <a:tab pos="227013" algn="l"/>
              </a:tabLst>
            </a:pPr>
            <a:r>
              <a:rPr lang="en-US" sz="2000" dirty="0" smtClean="0"/>
              <a:t> After accounting for this, </a:t>
            </a:r>
            <a:r>
              <a:rPr lang="en-US" sz="2000" dirty="0" err="1" smtClean="0"/>
              <a:t>Eom</a:t>
            </a:r>
            <a:r>
              <a:rPr lang="en-US" sz="2000" dirty="0" smtClean="0"/>
              <a:t> et al. (EFAP 2014) estimate </a:t>
            </a:r>
            <a:r>
              <a:rPr lang="en-US" sz="2000" dirty="0"/>
              <a:t>that $1 of school aid has the same impact on demand as $50 of </a:t>
            </a:r>
            <a:r>
              <a:rPr lang="en-US" sz="2000" dirty="0" smtClean="0"/>
              <a:t>income!</a:t>
            </a: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1"/>
          <p:cNvSpPr/>
          <p:nvPr/>
        </p:nvSpPr>
        <p:spPr>
          <a:xfrm>
            <a:off x="802012" y="1380309"/>
            <a:ext cx="2578463" cy="461665"/>
          </a:xfrm>
          <a:prstGeom prst="rect">
            <a:avLst/>
          </a:prstGeom>
        </p:spPr>
        <p:txBody>
          <a:bodyPr wrap="none">
            <a:spAutoFit/>
          </a:bodyPr>
          <a:lstStyle/>
          <a:p>
            <a:pPr marL="428625" indent="-428625">
              <a:buNone/>
            </a:pPr>
            <a:r>
              <a:rPr lang="en-US" sz="2400" dirty="0" smtClean="0">
                <a:solidFill>
                  <a:srgbClr val="BD582C"/>
                </a:solidFill>
                <a:latin typeface="+mn-lt"/>
              </a:rPr>
              <a:t>The Flypaper Effect</a:t>
            </a:r>
            <a:endParaRPr lang="en-US" sz="2400" dirty="0">
              <a:solidFill>
                <a:srgbClr val="BD582C"/>
              </a:solidFill>
              <a:latin typeface="+mn-lt"/>
            </a:endParaRPr>
          </a:p>
        </p:txBody>
      </p:sp>
    </p:spTree>
    <p:extLst>
      <p:ext uri="{BB962C8B-B14F-4D97-AF65-F5344CB8AC3E}">
        <p14:creationId xmlns:p14="http://schemas.microsoft.com/office/powerpoint/2010/main" val="3202205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79566" y="1783378"/>
            <a:ext cx="7426234" cy="4408713"/>
          </a:xfrm>
        </p:spPr>
        <p:txBody>
          <a:bodyPr>
            <a:noAutofit/>
          </a:bodyPr>
          <a:lstStyle/>
          <a:p>
            <a:pPr marL="227013" indent="-227013">
              <a:lnSpc>
                <a:spcPct val="100000"/>
              </a:lnSpc>
              <a:spcAft>
                <a:spcPts val="0"/>
              </a:spcAft>
              <a:buFont typeface="Wingdings" panose="05000000000000000000" pitchFamily="2" charset="2"/>
              <a:buChar char="§"/>
              <a:tabLst>
                <a:tab pos="227013" algn="l"/>
              </a:tabLst>
            </a:pPr>
            <a:r>
              <a:rPr lang="en-US" sz="2000" dirty="0" smtClean="0"/>
              <a:t>Hines and </a:t>
            </a:r>
            <a:r>
              <a:rPr lang="en-US" sz="2000" dirty="0" err="1" smtClean="0"/>
              <a:t>Thaler</a:t>
            </a:r>
            <a:r>
              <a:rPr lang="en-US" sz="2000" dirty="0" smtClean="0"/>
              <a:t> (</a:t>
            </a:r>
            <a:r>
              <a:rPr lang="en-US" sz="2000" i="1" dirty="0" smtClean="0"/>
              <a:t>Journal of Economic Perspectives </a:t>
            </a:r>
            <a:r>
              <a:rPr lang="en-US" sz="2000" dirty="0" smtClean="0"/>
              <a:t>1995) argue </a:t>
            </a:r>
            <a:r>
              <a:rPr lang="en-US" sz="2000" dirty="0"/>
              <a:t>that the </a:t>
            </a:r>
            <a:r>
              <a:rPr lang="en-US" sz="2000" dirty="0" smtClean="0"/>
              <a:t>main </a:t>
            </a:r>
            <a:r>
              <a:rPr lang="en-US" sz="2000" dirty="0"/>
              <a:t>cause </a:t>
            </a:r>
            <a:r>
              <a:rPr lang="en-US" sz="2000" dirty="0" smtClean="0"/>
              <a:t>of the flypaper effect is </a:t>
            </a:r>
            <a:r>
              <a:rPr lang="en-US" sz="2000" dirty="0"/>
              <a:t>the behavioral economics concept of</a:t>
            </a:r>
            <a:r>
              <a:rPr lang="en-US" sz="2000" b="1" dirty="0"/>
              <a:t> framing</a:t>
            </a:r>
            <a:r>
              <a:rPr lang="en-US" sz="2000" dirty="0"/>
              <a:t>, which has to do with the way a policy is presented to households</a:t>
            </a:r>
            <a:r>
              <a:rPr lang="en-US" sz="2000" dirty="0" smtClean="0"/>
              <a:t>.</a:t>
            </a:r>
          </a:p>
          <a:p>
            <a:pPr marL="0" indent="0">
              <a:lnSpc>
                <a:spcPct val="100000"/>
              </a:lnSpc>
              <a:spcAft>
                <a:spcPts val="0"/>
              </a:spcAft>
              <a:buNone/>
              <a:tabLst>
                <a:tab pos="227013" algn="l"/>
              </a:tabLst>
            </a:pPr>
            <a:endParaRPr lang="en-US" sz="2000" dirty="0"/>
          </a:p>
          <a:p>
            <a:pPr marL="460375" lvl="7" indent="-233363">
              <a:lnSpc>
                <a:spcPct val="100000"/>
              </a:lnSpc>
              <a:spcAft>
                <a:spcPts val="0"/>
              </a:spcAft>
              <a:buFont typeface="Courier New" panose="02070309020205020404" pitchFamily="49" charset="0"/>
              <a:buChar char="o"/>
            </a:pPr>
            <a:r>
              <a:rPr lang="en-US" sz="2000" dirty="0" smtClean="0"/>
              <a:t>Aid </a:t>
            </a:r>
            <a:r>
              <a:rPr lang="en-US" sz="2000" dirty="0"/>
              <a:t>is framed as part of the school budget (where it “sticks</a:t>
            </a:r>
            <a:r>
              <a:rPr lang="en-US" sz="2000" dirty="0" smtClean="0"/>
              <a:t>”),</a:t>
            </a:r>
          </a:p>
          <a:p>
            <a:pPr marL="460375" lvl="7" indent="-233363">
              <a:lnSpc>
                <a:spcPct val="100000"/>
              </a:lnSpc>
              <a:spcAft>
                <a:spcPts val="0"/>
              </a:spcAft>
              <a:buFont typeface="Courier New" panose="02070309020205020404" pitchFamily="49" charset="0"/>
              <a:buChar char="o"/>
            </a:pPr>
            <a:endParaRPr lang="en-US" sz="2000" dirty="0"/>
          </a:p>
          <a:p>
            <a:pPr marL="460375" lvl="7" indent="-233363">
              <a:lnSpc>
                <a:spcPct val="100000"/>
              </a:lnSpc>
              <a:spcAft>
                <a:spcPts val="0"/>
              </a:spcAft>
              <a:buFont typeface="Courier New" panose="02070309020205020404" pitchFamily="49" charset="0"/>
              <a:buChar char="o"/>
            </a:pPr>
            <a:r>
              <a:rPr lang="en-US" sz="2000" dirty="0" smtClean="0"/>
              <a:t>But </a:t>
            </a:r>
            <a:r>
              <a:rPr lang="en-US" sz="2000" dirty="0"/>
              <a:t>income is framed as part of the overall household budget, which is not primarily devoted to school spending or property taxes. </a:t>
            </a:r>
            <a:endParaRPr lang="en-US" sz="2000" dirty="0" smtClean="0"/>
          </a:p>
          <a:p>
            <a:pPr marL="227012" lvl="7" indent="0">
              <a:lnSpc>
                <a:spcPct val="50000"/>
              </a:lnSpc>
              <a:spcAft>
                <a:spcPts val="0"/>
              </a:spcAft>
              <a:buNone/>
            </a:pPr>
            <a:endParaRPr lang="en-US" sz="200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1"/>
          <p:cNvSpPr/>
          <p:nvPr/>
        </p:nvSpPr>
        <p:spPr>
          <a:xfrm>
            <a:off x="802012" y="1380309"/>
            <a:ext cx="2879827" cy="461665"/>
          </a:xfrm>
          <a:prstGeom prst="rect">
            <a:avLst/>
          </a:prstGeom>
        </p:spPr>
        <p:txBody>
          <a:bodyPr wrap="none">
            <a:spAutoFit/>
          </a:bodyPr>
          <a:lstStyle/>
          <a:p>
            <a:pPr marL="428625" indent="-428625">
              <a:buNone/>
            </a:pPr>
            <a:r>
              <a:rPr lang="en-US" sz="2400" dirty="0" smtClean="0">
                <a:solidFill>
                  <a:srgbClr val="BD582C"/>
                </a:solidFill>
                <a:latin typeface="+mn-lt"/>
              </a:rPr>
              <a:t>The Flypaper Effect, 2</a:t>
            </a:r>
            <a:endParaRPr lang="en-US" sz="2400" dirty="0">
              <a:solidFill>
                <a:srgbClr val="BD582C"/>
              </a:solidFill>
              <a:latin typeface="+mn-l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914400" y="1886410"/>
            <a:ext cx="7426234" cy="4408713"/>
          </a:xfrm>
        </p:spPr>
        <p:txBody>
          <a:bodyPr>
            <a:noAutofit/>
          </a:bodyPr>
          <a:lstStyle/>
          <a:p>
            <a:pPr marL="227013" indent="-227013">
              <a:lnSpc>
                <a:spcPct val="100000"/>
              </a:lnSpc>
              <a:spcAft>
                <a:spcPts val="0"/>
              </a:spcAft>
              <a:buFont typeface="Wingdings" panose="05000000000000000000" pitchFamily="2" charset="2"/>
              <a:buChar char="§"/>
              <a:tabLst>
                <a:tab pos="227013" algn="l"/>
              </a:tabLst>
            </a:pPr>
            <a:r>
              <a:rPr lang="en-US" sz="2000" dirty="0" smtClean="0"/>
              <a:t>My recent working paper with Phuong Nguyen-Hoang (another PAIA graduate) finds strong support for this hypothesis. </a:t>
            </a:r>
          </a:p>
          <a:p>
            <a:pPr marL="164592" lvl="1" indent="0">
              <a:lnSpc>
                <a:spcPct val="100000"/>
              </a:lnSpc>
              <a:spcAft>
                <a:spcPts val="0"/>
              </a:spcAft>
              <a:buNone/>
              <a:tabLst>
                <a:tab pos="227013" algn="l"/>
              </a:tabLst>
            </a:pPr>
            <a:endParaRPr lang="en-US" sz="1888" dirty="0"/>
          </a:p>
          <a:p>
            <a:pPr marL="460375" lvl="7" indent="-233363">
              <a:lnSpc>
                <a:spcPct val="100000"/>
              </a:lnSpc>
              <a:spcAft>
                <a:spcPts val="0"/>
              </a:spcAft>
              <a:buFont typeface="Courier New" panose="02070309020205020404" pitchFamily="49" charset="0"/>
              <a:buChar char="o"/>
            </a:pPr>
            <a:r>
              <a:rPr lang="en-US" sz="2000" dirty="0"/>
              <a:t>T</a:t>
            </a:r>
            <a:r>
              <a:rPr lang="en-US" sz="2000" dirty="0" smtClean="0"/>
              <a:t>he impact of aid on desired school performance strongly depends on the median voter’s tax share; a higher share leads to a higher impact.</a:t>
            </a:r>
          </a:p>
          <a:p>
            <a:pPr marL="460375" lvl="7" indent="-233363">
              <a:lnSpc>
                <a:spcPct val="100000"/>
              </a:lnSpc>
              <a:spcAft>
                <a:spcPts val="0"/>
              </a:spcAft>
              <a:buFont typeface="Courier New" panose="02070309020205020404" pitchFamily="49" charset="0"/>
              <a:buChar char="o"/>
            </a:pPr>
            <a:endParaRPr lang="en-US" sz="2000" dirty="0" smtClean="0"/>
          </a:p>
          <a:p>
            <a:pPr marL="460375" lvl="7" indent="-233363">
              <a:lnSpc>
                <a:spcPct val="100000"/>
              </a:lnSpc>
              <a:spcAft>
                <a:spcPts val="0"/>
              </a:spcAft>
              <a:buFont typeface="Courier New" panose="02070309020205020404" pitchFamily="49" charset="0"/>
              <a:buChar char="o"/>
            </a:pPr>
            <a:r>
              <a:rPr lang="en-US" sz="2000" dirty="0" smtClean="0"/>
              <a:t>The flypaper </a:t>
            </a:r>
            <a:r>
              <a:rPr lang="en-US" sz="2000" dirty="0"/>
              <a:t>effect </a:t>
            </a:r>
            <a:r>
              <a:rPr lang="en-US" sz="2000" dirty="0" smtClean="0"/>
              <a:t>is not altered by tax-share changes framed as changes in household income.</a:t>
            </a:r>
          </a:p>
          <a:p>
            <a:pPr marL="460375" lvl="7" indent="-233363">
              <a:lnSpc>
                <a:spcPct val="100000"/>
              </a:lnSpc>
              <a:spcAft>
                <a:spcPts val="0"/>
              </a:spcAft>
              <a:buFont typeface="Courier New" panose="02070309020205020404" pitchFamily="49" charset="0"/>
              <a:buChar char="o"/>
            </a:pPr>
            <a:endParaRPr lang="en-US" sz="2000" dirty="0" smtClean="0"/>
          </a:p>
          <a:p>
            <a:pPr marL="460375" lvl="7" indent="-233363">
              <a:lnSpc>
                <a:spcPct val="100000"/>
              </a:lnSpc>
              <a:spcAft>
                <a:spcPts val="0"/>
              </a:spcAft>
              <a:buFont typeface="Courier New" panose="02070309020205020404" pitchFamily="49" charset="0"/>
              <a:buChar char="o"/>
            </a:pPr>
            <a:r>
              <a:rPr lang="en-US" sz="2000" dirty="0" smtClean="0"/>
              <a:t>In addition, the flypaper effect is smaller when publicity makes voters more aware of the Oates tax-share correction.  </a:t>
            </a:r>
          </a:p>
          <a:p>
            <a:pPr marL="460375" lvl="7" indent="-233363">
              <a:lnSpc>
                <a:spcPct val="100000"/>
              </a:lnSpc>
              <a:spcAft>
                <a:spcPts val="0"/>
              </a:spcAft>
              <a:buFont typeface="Courier New" panose="02070309020205020404" pitchFamily="49" charset="0"/>
              <a:buChar char="o"/>
            </a:pPr>
            <a:endParaRPr lang="en-US" sz="2000" dirty="0"/>
          </a:p>
          <a:p>
            <a:pPr marL="460375" lvl="7" indent="-233363">
              <a:lnSpc>
                <a:spcPct val="100000"/>
              </a:lnSpc>
              <a:spcAft>
                <a:spcPts val="0"/>
              </a:spcAft>
              <a:buFont typeface="Courier New" panose="02070309020205020404" pitchFamily="49" charset="0"/>
              <a:buChar char="o"/>
            </a:pPr>
            <a:r>
              <a:rPr lang="en-US" sz="1400" dirty="0"/>
              <a:t>See: </a:t>
            </a:r>
            <a:r>
              <a:rPr lang="en-US" sz="1400" dirty="0">
                <a:hlinkClick r:id="rId2"/>
              </a:rPr>
              <a:t>http://</a:t>
            </a:r>
            <a:r>
              <a:rPr lang="en-US" sz="1400" dirty="0" smtClean="0">
                <a:hlinkClick r:id="rId2"/>
              </a:rPr>
              <a:t>www.maxwell.syr.edu/uploadedFiles/cpr/publications/working_papers2/wp186.pdf</a:t>
            </a:r>
            <a:r>
              <a:rPr lang="en-US" sz="1400" dirty="0" smtClean="0"/>
              <a:t> </a:t>
            </a:r>
            <a:endParaRPr lang="en-US" sz="140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1"/>
          <p:cNvSpPr/>
          <p:nvPr/>
        </p:nvSpPr>
        <p:spPr>
          <a:xfrm>
            <a:off x="802012" y="1380309"/>
            <a:ext cx="2879827" cy="461665"/>
          </a:xfrm>
          <a:prstGeom prst="rect">
            <a:avLst/>
          </a:prstGeom>
        </p:spPr>
        <p:txBody>
          <a:bodyPr wrap="none">
            <a:spAutoFit/>
          </a:bodyPr>
          <a:lstStyle/>
          <a:p>
            <a:pPr marL="428625" indent="-428625">
              <a:buNone/>
            </a:pPr>
            <a:r>
              <a:rPr lang="en-US" sz="2400" dirty="0" smtClean="0">
                <a:solidFill>
                  <a:srgbClr val="BD582C"/>
                </a:solidFill>
                <a:latin typeface="+mn-lt"/>
              </a:rPr>
              <a:t>The Flypaper Effect, 3</a:t>
            </a:r>
            <a:endParaRPr lang="en-US" sz="2400" dirty="0">
              <a:solidFill>
                <a:srgbClr val="BD582C"/>
              </a:solidFill>
              <a:latin typeface="+mn-lt"/>
            </a:endParaRPr>
          </a:p>
        </p:txBody>
      </p:sp>
    </p:spTree>
    <p:extLst>
      <p:ext uri="{BB962C8B-B14F-4D97-AF65-F5344CB8AC3E}">
        <p14:creationId xmlns:p14="http://schemas.microsoft.com/office/powerpoint/2010/main" val="17305239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914400" y="1752600"/>
            <a:ext cx="7848600" cy="4343400"/>
          </a:xfrm>
        </p:spPr>
        <p:txBody>
          <a:bodyPr>
            <a:normAutofit lnSpcReduction="10000"/>
          </a:bodyPr>
          <a:lstStyle/>
          <a:p>
            <a:pPr marL="227013" indent="-227013">
              <a:lnSpc>
                <a:spcPct val="110000"/>
              </a:lnSpc>
              <a:spcBef>
                <a:spcPts val="0"/>
              </a:spcBef>
              <a:spcAft>
                <a:spcPts val="1800"/>
              </a:spcAft>
              <a:buFont typeface="Wingdings" panose="05000000000000000000" pitchFamily="2" charset="2"/>
              <a:buChar char="§"/>
            </a:pPr>
            <a:r>
              <a:rPr lang="en-US" altLang="zh-CN" sz="2000" dirty="0" smtClean="0">
                <a:ea typeface="SimSun" pitchFamily="2" charset="-122"/>
              </a:rPr>
              <a:t>An issue at the frontier of knowledge is whether grants affect governmental efficiency.</a:t>
            </a:r>
          </a:p>
          <a:p>
            <a:pPr marL="227013" indent="-227013">
              <a:lnSpc>
                <a:spcPct val="110000"/>
              </a:lnSpc>
              <a:spcBef>
                <a:spcPts val="0"/>
              </a:spcBef>
              <a:spcAft>
                <a:spcPts val="1800"/>
              </a:spcAft>
              <a:buFont typeface="Wingdings" panose="05000000000000000000" pitchFamily="2" charset="2"/>
              <a:buChar char="§"/>
            </a:pPr>
            <a:r>
              <a:rPr lang="en-US" altLang="zh-CN" sz="2000" dirty="0" smtClean="0">
                <a:ea typeface="SimSun" pitchFamily="2" charset="-122"/>
              </a:rPr>
              <a:t>This issue has 2 parts:</a:t>
            </a:r>
          </a:p>
          <a:p>
            <a:pPr marL="460375" lvl="6" indent="-233363">
              <a:lnSpc>
                <a:spcPct val="110000"/>
              </a:lnSpc>
              <a:spcAft>
                <a:spcPts val="1800"/>
              </a:spcAft>
              <a:buFont typeface="Courier New" panose="02070309020205020404" pitchFamily="49" charset="0"/>
              <a:buChar char="o"/>
            </a:pPr>
            <a:r>
              <a:rPr lang="en-US" sz="2000" dirty="0" smtClean="0"/>
              <a:t>A grant to promote service A (math and English scores) may also boost service B (music education).</a:t>
            </a:r>
          </a:p>
          <a:p>
            <a:pPr marL="460375" lvl="6" indent="-233363">
              <a:lnSpc>
                <a:spcPct val="110000"/>
              </a:lnSpc>
              <a:buFont typeface="Courier New" panose="02070309020205020404" pitchFamily="49" charset="0"/>
              <a:buChar char="o"/>
            </a:pPr>
            <a:r>
              <a:rPr lang="en-US" sz="2000" dirty="0" smtClean="0"/>
              <a:t>A grant may lead to bureaucratic waste.</a:t>
            </a:r>
            <a:r>
              <a:rPr lang="en-US" sz="1775" dirty="0" smtClean="0"/>
              <a:t/>
            </a:r>
            <a:br>
              <a:rPr lang="en-US" sz="1775" dirty="0" smtClean="0"/>
            </a:br>
            <a:endParaRPr lang="en-US" sz="1775" dirty="0" smtClean="0"/>
          </a:p>
          <a:p>
            <a:pPr marL="227013" indent="-227013">
              <a:lnSpc>
                <a:spcPct val="110000"/>
              </a:lnSpc>
              <a:spcBef>
                <a:spcPts val="0"/>
              </a:spcBef>
              <a:spcAft>
                <a:spcPts val="1800"/>
              </a:spcAft>
              <a:buFont typeface="Wingdings" panose="05000000000000000000" pitchFamily="2" charset="2"/>
              <a:buChar char="§"/>
            </a:pPr>
            <a:r>
              <a:rPr lang="en-US" sz="2000" dirty="0" smtClean="0"/>
              <a:t>In our analyses of education finance in several states, Bill </a:t>
            </a:r>
            <a:r>
              <a:rPr lang="en-US" sz="2000" dirty="0" err="1" smtClean="0"/>
              <a:t>Duncombe</a:t>
            </a:r>
            <a:r>
              <a:rPr lang="en-US" sz="2000" dirty="0" smtClean="0"/>
              <a:t> and I found indirect evidence of both effects.</a:t>
            </a:r>
          </a:p>
          <a:p>
            <a:pPr marL="227013" indent="-227013">
              <a:lnSpc>
                <a:spcPct val="110000"/>
              </a:lnSpc>
              <a:spcBef>
                <a:spcPts val="0"/>
              </a:spcBef>
              <a:spcAft>
                <a:spcPts val="0"/>
              </a:spcAft>
              <a:buFont typeface="Wingdings" panose="05000000000000000000" pitchFamily="2" charset="2"/>
              <a:buChar char="§"/>
            </a:pPr>
            <a:r>
              <a:rPr lang="en-US" sz="2000" dirty="0" smtClean="0"/>
              <a:t>So </a:t>
            </a:r>
            <a:r>
              <a:rPr lang="en-US" sz="2000" u="sng" dirty="0" smtClean="0"/>
              <a:t>grants funds are transferred in a leaky bucket</a:t>
            </a:r>
            <a:r>
              <a:rPr lang="en-US" sz="2000" dirty="0" smtClean="0"/>
              <a:t>!</a:t>
            </a:r>
          </a:p>
          <a:p>
            <a:pPr marL="428625" indent="-428625">
              <a:buNone/>
            </a:pPr>
            <a:endParaRPr lang="en-US" dirty="0" smtClean="0"/>
          </a:p>
          <a:p>
            <a:pPr marL="428625" indent="-428625"/>
            <a:endParaRPr lang="en-US"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1"/>
          <p:cNvSpPr/>
          <p:nvPr/>
        </p:nvSpPr>
        <p:spPr>
          <a:xfrm>
            <a:off x="838200" y="1380309"/>
            <a:ext cx="3912289" cy="461665"/>
          </a:xfrm>
          <a:prstGeom prst="rect">
            <a:avLst/>
          </a:prstGeom>
        </p:spPr>
        <p:txBody>
          <a:bodyPr wrap="none">
            <a:spAutoFit/>
          </a:bodyPr>
          <a:lstStyle/>
          <a:p>
            <a:pPr marL="428625" indent="-428625">
              <a:buNone/>
            </a:pPr>
            <a:r>
              <a:rPr lang="en-US" altLang="zh-CN" sz="2400" dirty="0" smtClean="0">
                <a:solidFill>
                  <a:srgbClr val="BD582C"/>
                </a:solidFill>
                <a:latin typeface="+mn-lt"/>
                <a:ea typeface="SimSun" pitchFamily="2" charset="-122"/>
              </a:rPr>
              <a:t>Impact of Grants on Efficiency</a:t>
            </a:r>
            <a:endParaRPr lang="en-US" altLang="zh-CN" sz="2400" dirty="0">
              <a:solidFill>
                <a:srgbClr val="BD582C"/>
              </a:solidFill>
              <a:latin typeface="+mn-lt"/>
              <a:ea typeface="SimSun" pitchFamily="2"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914400" y="1752600"/>
            <a:ext cx="7391400" cy="4343400"/>
          </a:xfrm>
        </p:spPr>
        <p:txBody>
          <a:bodyPr>
            <a:normAutofit/>
          </a:bodyPr>
          <a:lstStyle/>
          <a:p>
            <a:pPr marL="227013" indent="-227013">
              <a:lnSpc>
                <a:spcPct val="125000"/>
              </a:lnSpc>
              <a:buFont typeface="Wingdings" panose="05000000000000000000" pitchFamily="2" charset="2"/>
              <a:buChar char="§"/>
            </a:pPr>
            <a:r>
              <a:rPr lang="en-US" altLang="zh-CN" sz="2000" dirty="0" smtClean="0">
                <a:ea typeface="SimSun" pitchFamily="2" charset="-122"/>
              </a:rPr>
              <a:t>The federal government and the states have equal standing as  constitutional units, with separate rights and responsibilities.</a:t>
            </a:r>
          </a:p>
          <a:p>
            <a:pPr marL="227013" lvl="1" indent="-227013">
              <a:lnSpc>
                <a:spcPct val="125000"/>
              </a:lnSpc>
              <a:buNone/>
            </a:pPr>
            <a:endParaRPr lang="en-US" altLang="zh-CN" sz="2000" dirty="0" smtClean="0">
              <a:ea typeface="SimSun" pitchFamily="2" charset="-122"/>
            </a:endParaRPr>
          </a:p>
          <a:p>
            <a:pPr marL="227013" indent="-227013">
              <a:lnSpc>
                <a:spcPct val="125000"/>
              </a:lnSpc>
              <a:buFont typeface="Wingdings" panose="05000000000000000000" pitchFamily="2" charset="2"/>
              <a:buChar char="§"/>
            </a:pPr>
            <a:r>
              <a:rPr lang="en-US" altLang="zh-CN" sz="2000" dirty="0" smtClean="0">
                <a:ea typeface="SimSun" pitchFamily="2" charset="-122"/>
              </a:rPr>
              <a:t>Counties, townships, cities, villages, school districts, and special districts are creatures of the states.</a:t>
            </a:r>
            <a:endParaRPr lang="en-US" sz="2000" dirty="0" smtClean="0">
              <a:solidFill>
                <a:srgbClr val="CC3300"/>
              </a:solidFill>
            </a:endParaRPr>
          </a:p>
          <a:p>
            <a:pPr>
              <a:lnSpc>
                <a:spcPct val="150000"/>
              </a:lnSpc>
              <a:buFont typeface="Wingdings" panose="05000000000000000000" pitchFamily="2" charset="2"/>
              <a:buChar char="§"/>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1"/>
          <p:cNvSpPr/>
          <p:nvPr/>
        </p:nvSpPr>
        <p:spPr>
          <a:xfrm>
            <a:off x="841555" y="1404068"/>
            <a:ext cx="3730445" cy="424732"/>
          </a:xfrm>
          <a:prstGeom prst="rect">
            <a:avLst/>
          </a:prstGeom>
        </p:spPr>
        <p:txBody>
          <a:bodyPr wrap="none">
            <a:spAutoFit/>
          </a:bodyPr>
          <a:lstStyle/>
          <a:p>
            <a:pPr marL="428625" lvl="0" indent="-42862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U.S. Constitutional Structure</a:t>
            </a:r>
            <a:endParaRPr lang="en-US" sz="2400" dirty="0">
              <a:solidFill>
                <a:srgbClr val="BD582C"/>
              </a:solidFill>
              <a:latin typeface="+mn-lt"/>
              <a:cs typeface="+mn-cs"/>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914400" y="1828800"/>
            <a:ext cx="7467600" cy="4191000"/>
          </a:xfrm>
        </p:spPr>
        <p:txBody>
          <a:bodyPr/>
          <a:lstStyle/>
          <a:p>
            <a:pPr marL="227013" indent="-227013">
              <a:lnSpc>
                <a:spcPct val="110000"/>
              </a:lnSpc>
              <a:spcBef>
                <a:spcPts val="0"/>
              </a:spcBef>
              <a:spcAft>
                <a:spcPts val="0"/>
              </a:spcAft>
              <a:buFont typeface="Wingdings" panose="05000000000000000000" pitchFamily="2" charset="2"/>
              <a:buChar char="§"/>
            </a:pPr>
            <a:r>
              <a:rPr lang="en-US" altLang="zh-CN" sz="2000" dirty="0" smtClean="0">
                <a:ea typeface="SimSun" pitchFamily="2" charset="-122"/>
              </a:rPr>
              <a:t>The decision as to which type of grant to use is analogous to that of cash versus food stamps.</a:t>
            </a:r>
          </a:p>
          <a:p>
            <a:pPr marL="227013" indent="-227013">
              <a:lnSpc>
                <a:spcPct val="110000"/>
              </a:lnSpc>
              <a:spcBef>
                <a:spcPts val="0"/>
              </a:spcBef>
              <a:spcAft>
                <a:spcPts val="0"/>
              </a:spcAft>
              <a:buFont typeface="Wingdings" panose="05000000000000000000" pitchFamily="2" charset="2"/>
              <a:buChar char="§"/>
            </a:pPr>
            <a:endParaRPr lang="en-US" altLang="zh-CN" sz="2000" dirty="0" smtClean="0">
              <a:ea typeface="SimSun" pitchFamily="2" charset="-122"/>
            </a:endParaRPr>
          </a:p>
          <a:p>
            <a:pPr marL="227013" indent="-227013">
              <a:lnSpc>
                <a:spcPct val="110000"/>
              </a:lnSpc>
              <a:spcBef>
                <a:spcPts val="0"/>
              </a:spcBef>
              <a:spcAft>
                <a:spcPts val="0"/>
              </a:spcAft>
              <a:buFont typeface="Wingdings" panose="05000000000000000000" pitchFamily="2" charset="2"/>
              <a:buChar char="§"/>
            </a:pPr>
            <a:r>
              <a:rPr lang="en-US" altLang="zh-CN" sz="2000" dirty="0" smtClean="0">
                <a:ea typeface="SimSun" pitchFamily="2" charset="-122"/>
              </a:rPr>
              <a:t>There is no evidence that the flypaper effect (or the efficiency impacts) are different for general and categorical grants, so the standard graph applies.</a:t>
            </a:r>
          </a:p>
          <a:p>
            <a:pPr marL="227013" indent="-227013">
              <a:lnSpc>
                <a:spcPct val="110000"/>
              </a:lnSpc>
              <a:spcBef>
                <a:spcPts val="0"/>
              </a:spcBef>
              <a:spcAft>
                <a:spcPts val="0"/>
              </a:spcAft>
              <a:buFont typeface="Wingdings" panose="05000000000000000000" pitchFamily="2" charset="2"/>
              <a:buChar char="§"/>
            </a:pPr>
            <a:endParaRPr lang="en-US" altLang="zh-CN" sz="2000" dirty="0" smtClean="0">
              <a:ea typeface="SimSun" pitchFamily="2" charset="-122"/>
            </a:endParaRPr>
          </a:p>
          <a:p>
            <a:pPr marL="227013" indent="-227013">
              <a:lnSpc>
                <a:spcPct val="110000"/>
              </a:lnSpc>
              <a:spcBef>
                <a:spcPts val="0"/>
              </a:spcBef>
              <a:spcAft>
                <a:spcPts val="0"/>
              </a:spcAft>
              <a:buFont typeface="Wingdings" panose="05000000000000000000" pitchFamily="2" charset="2"/>
              <a:buChar char="§"/>
            </a:pPr>
            <a:r>
              <a:rPr lang="en-US" altLang="zh-CN" sz="2000" dirty="0" smtClean="0">
                <a:ea typeface="SimSun" pitchFamily="2" charset="-122"/>
              </a:rPr>
              <a:t>Making a grant “categorical” does not alter its impact, unless the size of the grant is large relative to what the recipient would otherwise have spent on the designated category.</a:t>
            </a:r>
          </a:p>
          <a:p>
            <a:pPr marL="428625" indent="-428625">
              <a:buNone/>
            </a:pPr>
            <a:endParaRPr lang="en-US" dirty="0" smtClean="0">
              <a:solidFill>
                <a:srgbClr val="CC3300"/>
              </a:solidFill>
            </a:endParaRPr>
          </a:p>
          <a:p>
            <a:pPr marL="428625" indent="-428625"/>
            <a:endParaRPr lang="en-US"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1"/>
          <p:cNvSpPr/>
          <p:nvPr/>
        </p:nvSpPr>
        <p:spPr>
          <a:xfrm>
            <a:off x="838200" y="1371600"/>
            <a:ext cx="3922420" cy="461665"/>
          </a:xfrm>
          <a:prstGeom prst="rect">
            <a:avLst/>
          </a:prstGeom>
        </p:spPr>
        <p:txBody>
          <a:bodyPr wrap="none">
            <a:spAutoFit/>
          </a:bodyPr>
          <a:lstStyle/>
          <a:p>
            <a:pPr marL="428625" indent="-428625">
              <a:buNone/>
            </a:pPr>
            <a:r>
              <a:rPr lang="en-US" altLang="zh-CN" sz="2400" dirty="0" smtClean="0">
                <a:solidFill>
                  <a:srgbClr val="BD582C"/>
                </a:solidFill>
                <a:latin typeface="+mn-lt"/>
                <a:ea typeface="SimSun" pitchFamily="2" charset="-122"/>
              </a:rPr>
              <a:t>Categorical vs. General Grants</a:t>
            </a:r>
            <a:endParaRPr lang="en-US" altLang="zh-CN" sz="2400" dirty="0">
              <a:solidFill>
                <a:srgbClr val="BD582C"/>
              </a:solidFill>
              <a:latin typeface="+mn-lt"/>
              <a:ea typeface="SimSun" pitchFamily="2" charset="-122"/>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p:txBody>
          <a:bodyPr/>
          <a:lstStyle/>
          <a:p>
            <a:pPr eaLnBrk="1" hangingPunct="1">
              <a:buFont typeface="Wingdings" pitchFamily="2" charset="2"/>
              <a:buNone/>
            </a:pPr>
            <a:endParaRPr lang="en-US" dirty="0" smtClean="0">
              <a:solidFill>
                <a:srgbClr val="CC3300"/>
              </a:solidFill>
            </a:endParaRPr>
          </a:p>
          <a:p>
            <a:pPr eaLnBrk="1" hangingPunct="1"/>
            <a:endParaRPr lang="en-US" dirty="0" smtClean="0"/>
          </a:p>
        </p:txBody>
      </p:sp>
      <p:sp>
        <p:nvSpPr>
          <p:cNvPr id="28676" name="Rectangle 4"/>
          <p:cNvSpPr>
            <a:spLocks noChangeArrowheads="1"/>
          </p:cNvSpPr>
          <p:nvPr/>
        </p:nvSpPr>
        <p:spPr bwMode="auto">
          <a:xfrm>
            <a:off x="4502944" y="2967931"/>
            <a:ext cx="18473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tabLst>
                <a:tab pos="2733675" algn="l"/>
              </a:tabLst>
            </a:pPr>
            <a:r>
              <a:rPr lang="en-US"/>
              <a:t/>
            </a:r>
            <a:br>
              <a:rPr lang="en-US"/>
            </a:br>
            <a:endParaRPr lang="en-US"/>
          </a:p>
          <a:p>
            <a:pPr eaLnBrk="0" hangingPunct="0">
              <a:tabLst>
                <a:tab pos="2733675" algn="l"/>
              </a:tabLst>
            </a:pPr>
            <a:endParaRPr lang="en-US"/>
          </a:p>
        </p:txBody>
      </p:sp>
      <p:sp>
        <p:nvSpPr>
          <p:cNvPr id="28677" name="Rectangle 7"/>
          <p:cNvSpPr>
            <a:spLocks noChangeArrowheads="1"/>
          </p:cNvSpPr>
          <p:nvPr/>
        </p:nvSpPr>
        <p:spPr bwMode="auto">
          <a:xfrm>
            <a:off x="1700213" y="2107406"/>
            <a:ext cx="5314950" cy="40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2400">
                <a:solidFill>
                  <a:srgbClr val="9900CC"/>
                </a:solidFill>
                <a:cs typeface="Times New Roman" pitchFamily="18" charset="0"/>
              </a:rPr>
              <a:t>	</a:t>
            </a:r>
            <a:endParaRPr lang="en-US" sz="600"/>
          </a:p>
          <a:p>
            <a:pPr eaLnBrk="0" hangingPunct="0"/>
            <a:endParaRPr lang="en-US"/>
          </a:p>
        </p:txBody>
      </p:sp>
      <p:sp>
        <p:nvSpPr>
          <p:cNvPr id="28678" name="Rectangle 6"/>
          <p:cNvSpPr>
            <a:spLocks noChangeArrowheads="1"/>
          </p:cNvSpPr>
          <p:nvPr/>
        </p:nvSpPr>
        <p:spPr bwMode="auto">
          <a:xfrm>
            <a:off x="1614488" y="2193131"/>
            <a:ext cx="5314950" cy="428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2400">
                <a:solidFill>
                  <a:srgbClr val="9900CC"/>
                </a:solidFill>
                <a:cs typeface="Times New Roman" pitchFamily="18" charset="0"/>
              </a:rPr>
              <a:t>	</a:t>
            </a:r>
            <a:endParaRPr lang="en-US" sz="600"/>
          </a:p>
          <a:p>
            <a:pPr eaLnBrk="0" hangingPunct="0"/>
            <a:endParaRPr lang="en-US"/>
          </a:p>
        </p:txBody>
      </p:sp>
      <p:sp>
        <p:nvSpPr>
          <p:cNvPr id="28679" name="Text Box 56"/>
          <p:cNvSpPr txBox="1">
            <a:spLocks noChangeArrowheads="1"/>
          </p:cNvSpPr>
          <p:nvPr/>
        </p:nvSpPr>
        <p:spPr bwMode="auto">
          <a:xfrm>
            <a:off x="822959" y="1271290"/>
            <a:ext cx="42846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sz="2400" dirty="0" smtClean="0">
                <a:solidFill>
                  <a:srgbClr val="BD582C"/>
                </a:solidFill>
                <a:latin typeface="+mn-lt"/>
                <a:cs typeface="Times New Roman" pitchFamily="18" charset="0"/>
              </a:rPr>
              <a:t>Categorical Versus General Grant</a:t>
            </a:r>
            <a:endParaRPr lang="en-US" sz="2400" dirty="0">
              <a:solidFill>
                <a:srgbClr val="BD582C"/>
              </a:solidFill>
              <a:latin typeface="+mn-lt"/>
            </a:endParaRPr>
          </a:p>
        </p:txBody>
      </p:sp>
      <p:sp>
        <p:nvSpPr>
          <p:cNvPr id="28680" name="Freeform 34"/>
          <p:cNvSpPr>
            <a:spLocks/>
          </p:cNvSpPr>
          <p:nvPr/>
        </p:nvSpPr>
        <p:spPr bwMode="auto">
          <a:xfrm>
            <a:off x="2862263" y="3107532"/>
            <a:ext cx="2230041" cy="2250281"/>
          </a:xfrm>
          <a:custGeom>
            <a:avLst/>
            <a:gdLst>
              <a:gd name="T0" fmla="*/ 0 w 1873"/>
              <a:gd name="T1" fmla="*/ 0 h 1890"/>
              <a:gd name="T2" fmla="*/ 0 w 1873"/>
              <a:gd name="T3" fmla="*/ 2147483647 h 1890"/>
              <a:gd name="T4" fmla="*/ 2147483647 w 1873"/>
              <a:gd name="T5" fmla="*/ 2147483647 h 1890"/>
              <a:gd name="T6" fmla="*/ 2147483647 w 1873"/>
              <a:gd name="T7" fmla="*/ 2147483647 h 1890"/>
              <a:gd name="T8" fmla="*/ 0 w 1873"/>
              <a:gd name="T9" fmla="*/ 0 h 1890"/>
              <a:gd name="T10" fmla="*/ 0 w 1873"/>
              <a:gd name="T11" fmla="*/ 0 h 1890"/>
              <a:gd name="T12" fmla="*/ 0 60000 65536"/>
              <a:gd name="T13" fmla="*/ 0 60000 65536"/>
              <a:gd name="T14" fmla="*/ 0 60000 65536"/>
              <a:gd name="T15" fmla="*/ 0 60000 65536"/>
              <a:gd name="T16" fmla="*/ 0 60000 65536"/>
              <a:gd name="T17" fmla="*/ 0 60000 65536"/>
              <a:gd name="T18" fmla="*/ 0 w 1873"/>
              <a:gd name="T19" fmla="*/ 0 h 1890"/>
              <a:gd name="T20" fmla="*/ 1873 w 1873"/>
              <a:gd name="T21" fmla="*/ 1890 h 1890"/>
            </a:gdLst>
            <a:ahLst/>
            <a:cxnLst>
              <a:cxn ang="T12">
                <a:pos x="T0" y="T1"/>
              </a:cxn>
              <a:cxn ang="T13">
                <a:pos x="T2" y="T3"/>
              </a:cxn>
              <a:cxn ang="T14">
                <a:pos x="T4" y="T5"/>
              </a:cxn>
              <a:cxn ang="T15">
                <a:pos x="T6" y="T7"/>
              </a:cxn>
              <a:cxn ang="T16">
                <a:pos x="T8" y="T9"/>
              </a:cxn>
              <a:cxn ang="T17">
                <a:pos x="T10" y="T11"/>
              </a:cxn>
            </a:cxnLst>
            <a:rect l="T18" t="T19" r="T20" b="T21"/>
            <a:pathLst>
              <a:path w="1873" h="1890">
                <a:moveTo>
                  <a:pt x="0" y="0"/>
                </a:moveTo>
                <a:lnTo>
                  <a:pt x="0" y="1890"/>
                </a:lnTo>
                <a:lnTo>
                  <a:pt x="1873" y="1890"/>
                </a:lnTo>
                <a:lnTo>
                  <a:pt x="0" y="0"/>
                </a:lnTo>
                <a:close/>
              </a:path>
            </a:pathLst>
          </a:custGeom>
          <a:solidFill>
            <a:srgbClr val="BAE5F0">
              <a:alpha val="0"/>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1" name="Freeform 35"/>
          <p:cNvSpPr>
            <a:spLocks/>
          </p:cNvSpPr>
          <p:nvPr/>
        </p:nvSpPr>
        <p:spPr bwMode="auto">
          <a:xfrm>
            <a:off x="2882504" y="3107532"/>
            <a:ext cx="2867025" cy="2250281"/>
          </a:xfrm>
          <a:custGeom>
            <a:avLst/>
            <a:gdLst>
              <a:gd name="T0" fmla="*/ 2147483647 w 2408"/>
              <a:gd name="T1" fmla="*/ 2147483647 h 1890"/>
              <a:gd name="T2" fmla="*/ 2147483647 w 2408"/>
              <a:gd name="T3" fmla="*/ 0 h 1890"/>
              <a:gd name="T4" fmla="*/ 0 w 2408"/>
              <a:gd name="T5" fmla="*/ 0 h 1890"/>
              <a:gd name="T6" fmla="*/ 2147483647 w 2408"/>
              <a:gd name="T7" fmla="*/ 2147483647 h 1890"/>
              <a:gd name="T8" fmla="*/ 2147483647 w 2408"/>
              <a:gd name="T9" fmla="*/ 2147483647 h 1890"/>
              <a:gd name="T10" fmla="*/ 0 60000 65536"/>
              <a:gd name="T11" fmla="*/ 0 60000 65536"/>
              <a:gd name="T12" fmla="*/ 0 60000 65536"/>
              <a:gd name="T13" fmla="*/ 0 60000 65536"/>
              <a:gd name="T14" fmla="*/ 0 60000 65536"/>
              <a:gd name="T15" fmla="*/ 0 w 2408"/>
              <a:gd name="T16" fmla="*/ 0 h 1890"/>
              <a:gd name="T17" fmla="*/ 2408 w 2408"/>
              <a:gd name="T18" fmla="*/ 1890 h 1890"/>
            </a:gdLst>
            <a:ahLst/>
            <a:cxnLst>
              <a:cxn ang="T10">
                <a:pos x="T0" y="T1"/>
              </a:cxn>
              <a:cxn ang="T11">
                <a:pos x="T2" y="T3"/>
              </a:cxn>
              <a:cxn ang="T12">
                <a:pos x="T4" y="T5"/>
              </a:cxn>
              <a:cxn ang="T13">
                <a:pos x="T6" y="T7"/>
              </a:cxn>
              <a:cxn ang="T14">
                <a:pos x="T8" y="T9"/>
              </a:cxn>
            </a:cxnLst>
            <a:rect l="T15" t="T16" r="T17" b="T18"/>
            <a:pathLst>
              <a:path w="2408" h="1890">
                <a:moveTo>
                  <a:pt x="2408" y="1890"/>
                </a:moveTo>
                <a:lnTo>
                  <a:pt x="518" y="0"/>
                </a:lnTo>
                <a:lnTo>
                  <a:pt x="0" y="0"/>
                </a:lnTo>
                <a:lnTo>
                  <a:pt x="1856" y="1890"/>
                </a:lnTo>
                <a:lnTo>
                  <a:pt x="2408" y="1890"/>
                </a:lnTo>
                <a:close/>
              </a:path>
            </a:pathLst>
          </a:custGeom>
          <a:solidFill>
            <a:srgbClr val="CCEBC5">
              <a:alpha val="0"/>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2" name="Freeform 36"/>
          <p:cNvSpPr>
            <a:spLocks/>
          </p:cNvSpPr>
          <p:nvPr/>
        </p:nvSpPr>
        <p:spPr bwMode="auto">
          <a:xfrm>
            <a:off x="2862263" y="2490788"/>
            <a:ext cx="636985" cy="616744"/>
          </a:xfrm>
          <a:custGeom>
            <a:avLst/>
            <a:gdLst>
              <a:gd name="T0" fmla="*/ 0 w 535"/>
              <a:gd name="T1" fmla="*/ 2147483647 h 518"/>
              <a:gd name="T2" fmla="*/ 2147483647 w 535"/>
              <a:gd name="T3" fmla="*/ 2147483647 h 518"/>
              <a:gd name="T4" fmla="*/ 0 w 535"/>
              <a:gd name="T5" fmla="*/ 0 h 518"/>
              <a:gd name="T6" fmla="*/ 0 w 535"/>
              <a:gd name="T7" fmla="*/ 2147483647 h 518"/>
              <a:gd name="T8" fmla="*/ 0 60000 65536"/>
              <a:gd name="T9" fmla="*/ 0 60000 65536"/>
              <a:gd name="T10" fmla="*/ 0 60000 65536"/>
              <a:gd name="T11" fmla="*/ 0 60000 65536"/>
              <a:gd name="T12" fmla="*/ 0 w 535"/>
              <a:gd name="T13" fmla="*/ 0 h 518"/>
              <a:gd name="T14" fmla="*/ 535 w 535"/>
              <a:gd name="T15" fmla="*/ 518 h 518"/>
            </a:gdLst>
            <a:ahLst/>
            <a:cxnLst>
              <a:cxn ang="T8">
                <a:pos x="T0" y="T1"/>
              </a:cxn>
              <a:cxn ang="T9">
                <a:pos x="T2" y="T3"/>
              </a:cxn>
              <a:cxn ang="T10">
                <a:pos x="T4" y="T5"/>
              </a:cxn>
              <a:cxn ang="T11">
                <a:pos x="T6" y="T7"/>
              </a:cxn>
            </a:cxnLst>
            <a:rect l="T12" t="T13" r="T14" b="T15"/>
            <a:pathLst>
              <a:path w="535" h="518">
                <a:moveTo>
                  <a:pt x="0" y="518"/>
                </a:moveTo>
                <a:lnTo>
                  <a:pt x="535" y="518"/>
                </a:lnTo>
                <a:lnTo>
                  <a:pt x="0" y="0"/>
                </a:lnTo>
                <a:lnTo>
                  <a:pt x="0" y="518"/>
                </a:lnTo>
                <a:close/>
              </a:path>
            </a:pathLst>
          </a:custGeom>
          <a:solidFill>
            <a:srgbClr val="FDCD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3" name="Line 37"/>
          <p:cNvSpPr>
            <a:spLocks noChangeShapeType="1"/>
          </p:cNvSpPr>
          <p:nvPr/>
        </p:nvSpPr>
        <p:spPr bwMode="auto">
          <a:xfrm>
            <a:off x="2842022" y="2450307"/>
            <a:ext cx="636984" cy="636985"/>
          </a:xfrm>
          <a:prstGeom prst="line">
            <a:avLst/>
          </a:prstGeom>
          <a:noFill/>
          <a:ln w="52388">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4" name="Line 38"/>
          <p:cNvSpPr>
            <a:spLocks noChangeShapeType="1"/>
          </p:cNvSpPr>
          <p:nvPr/>
        </p:nvSpPr>
        <p:spPr bwMode="auto">
          <a:xfrm>
            <a:off x="2842022" y="2450307"/>
            <a:ext cx="636984" cy="636985"/>
          </a:xfrm>
          <a:prstGeom prst="line">
            <a:avLst/>
          </a:prstGeom>
          <a:noFill/>
          <a:ln w="52388">
            <a:solidFill>
              <a:srgbClr val="00A0C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8685" name="Line 39"/>
          <p:cNvSpPr>
            <a:spLocks noChangeShapeType="1"/>
          </p:cNvSpPr>
          <p:nvPr/>
        </p:nvSpPr>
        <p:spPr bwMode="auto">
          <a:xfrm>
            <a:off x="2821782" y="3068241"/>
            <a:ext cx="2270522" cy="2289572"/>
          </a:xfrm>
          <a:prstGeom prst="line">
            <a:avLst/>
          </a:prstGeom>
          <a:noFill/>
          <a:ln w="52388">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6" name="Line 40"/>
          <p:cNvSpPr>
            <a:spLocks noChangeShapeType="1"/>
          </p:cNvSpPr>
          <p:nvPr/>
        </p:nvSpPr>
        <p:spPr bwMode="auto">
          <a:xfrm>
            <a:off x="2821782" y="3068241"/>
            <a:ext cx="2270522" cy="2289572"/>
          </a:xfrm>
          <a:prstGeom prst="line">
            <a:avLst/>
          </a:prstGeom>
          <a:noFill/>
          <a:ln w="52388">
            <a:solidFill>
              <a:srgbClr val="00A0C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7" name="Rectangle 41"/>
          <p:cNvSpPr>
            <a:spLocks noChangeArrowheads="1"/>
          </p:cNvSpPr>
          <p:nvPr/>
        </p:nvSpPr>
        <p:spPr bwMode="auto">
          <a:xfrm>
            <a:off x="5051822" y="5357813"/>
            <a:ext cx="100013" cy="39291"/>
          </a:xfrm>
          <a:prstGeom prst="rect">
            <a:avLst/>
          </a:prstGeom>
          <a:solidFill>
            <a:srgbClr val="FFFFFF"/>
          </a:solidFill>
          <a:ln w="26988">
            <a:solidFill>
              <a:srgbClr val="FFFFFF"/>
            </a:solidFill>
            <a:miter lim="800000"/>
            <a:headEnd/>
            <a:tailEnd/>
          </a:ln>
        </p:spPr>
        <p:txBody>
          <a:bodyPr/>
          <a:lstStyle/>
          <a:p>
            <a:endParaRPr lang="en-US"/>
          </a:p>
        </p:txBody>
      </p:sp>
      <p:sp>
        <p:nvSpPr>
          <p:cNvPr id="28688" name="Rectangle 42"/>
          <p:cNvSpPr>
            <a:spLocks noChangeArrowheads="1"/>
          </p:cNvSpPr>
          <p:nvPr/>
        </p:nvSpPr>
        <p:spPr bwMode="auto">
          <a:xfrm>
            <a:off x="2842023" y="3048001"/>
            <a:ext cx="20240" cy="79772"/>
          </a:xfrm>
          <a:prstGeom prst="rect">
            <a:avLst/>
          </a:prstGeom>
          <a:solidFill>
            <a:srgbClr val="FFFFFF"/>
          </a:solidFill>
          <a:ln w="26988">
            <a:solidFill>
              <a:srgbClr val="FFFFFF"/>
            </a:solidFill>
            <a:miter lim="800000"/>
            <a:headEnd/>
            <a:tailEnd/>
          </a:ln>
        </p:spPr>
        <p:txBody>
          <a:bodyPr/>
          <a:lstStyle/>
          <a:p>
            <a:endParaRPr lang="en-US"/>
          </a:p>
        </p:txBody>
      </p:sp>
      <p:sp>
        <p:nvSpPr>
          <p:cNvPr id="28689" name="Rectangle 43"/>
          <p:cNvSpPr>
            <a:spLocks noChangeArrowheads="1"/>
          </p:cNvSpPr>
          <p:nvPr/>
        </p:nvSpPr>
        <p:spPr bwMode="auto">
          <a:xfrm>
            <a:off x="2842023" y="2431257"/>
            <a:ext cx="20240" cy="78581"/>
          </a:xfrm>
          <a:prstGeom prst="rect">
            <a:avLst/>
          </a:prstGeom>
          <a:solidFill>
            <a:srgbClr val="FFFFFF"/>
          </a:solidFill>
          <a:ln w="26988">
            <a:solidFill>
              <a:srgbClr val="FFFFFF"/>
            </a:solidFill>
            <a:miter lim="800000"/>
            <a:headEnd/>
            <a:tailEnd/>
          </a:ln>
        </p:spPr>
        <p:txBody>
          <a:bodyPr/>
          <a:lstStyle/>
          <a:p>
            <a:endParaRPr lang="en-US"/>
          </a:p>
        </p:txBody>
      </p:sp>
      <p:sp>
        <p:nvSpPr>
          <p:cNvPr id="28690" name="Freeform 44"/>
          <p:cNvSpPr>
            <a:spLocks/>
          </p:cNvSpPr>
          <p:nvPr/>
        </p:nvSpPr>
        <p:spPr bwMode="auto">
          <a:xfrm>
            <a:off x="3061097" y="3226594"/>
            <a:ext cx="2309813" cy="577454"/>
          </a:xfrm>
          <a:custGeom>
            <a:avLst/>
            <a:gdLst>
              <a:gd name="T0" fmla="*/ 0 w 1940"/>
              <a:gd name="T1" fmla="*/ 0 h 485"/>
              <a:gd name="T2" fmla="*/ 2147483647 w 1940"/>
              <a:gd name="T3" fmla="*/ 2147483647 h 485"/>
              <a:gd name="T4" fmla="*/ 2147483647 w 1940"/>
              <a:gd name="T5" fmla="*/ 2147483647 h 485"/>
              <a:gd name="T6" fmla="*/ 2147483647 w 1940"/>
              <a:gd name="T7" fmla="*/ 2147483647 h 485"/>
              <a:gd name="T8" fmla="*/ 2147483647 w 1940"/>
              <a:gd name="T9" fmla="*/ 2147483647 h 485"/>
              <a:gd name="T10" fmla="*/ 2147483647 w 1940"/>
              <a:gd name="T11" fmla="*/ 2147483647 h 485"/>
              <a:gd name="T12" fmla="*/ 2147483647 w 1940"/>
              <a:gd name="T13" fmla="*/ 2147483647 h 485"/>
              <a:gd name="T14" fmla="*/ 2147483647 w 1940"/>
              <a:gd name="T15" fmla="*/ 2147483647 h 485"/>
              <a:gd name="T16" fmla="*/ 2147483647 w 1940"/>
              <a:gd name="T17" fmla="*/ 2147483647 h 48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40"/>
              <a:gd name="T28" fmla="*/ 0 h 485"/>
              <a:gd name="T29" fmla="*/ 1940 w 1940"/>
              <a:gd name="T30" fmla="*/ 485 h 48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40" h="485">
                <a:moveTo>
                  <a:pt x="0" y="0"/>
                </a:moveTo>
                <a:lnTo>
                  <a:pt x="34" y="84"/>
                </a:lnTo>
                <a:lnTo>
                  <a:pt x="134" y="168"/>
                </a:lnTo>
                <a:lnTo>
                  <a:pt x="284" y="251"/>
                </a:lnTo>
                <a:lnTo>
                  <a:pt x="502" y="318"/>
                </a:lnTo>
                <a:lnTo>
                  <a:pt x="769" y="385"/>
                </a:lnTo>
                <a:lnTo>
                  <a:pt x="1104" y="435"/>
                </a:lnTo>
                <a:lnTo>
                  <a:pt x="1488" y="469"/>
                </a:lnTo>
                <a:lnTo>
                  <a:pt x="1940" y="485"/>
                </a:lnTo>
              </a:path>
            </a:pathLst>
          </a:custGeom>
          <a:noFill/>
          <a:ln w="26988">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691" name="Freeform 58"/>
          <p:cNvSpPr>
            <a:spLocks/>
          </p:cNvSpPr>
          <p:nvPr/>
        </p:nvSpPr>
        <p:spPr bwMode="auto">
          <a:xfrm>
            <a:off x="3119438" y="2634854"/>
            <a:ext cx="2297906" cy="583406"/>
          </a:xfrm>
          <a:custGeom>
            <a:avLst/>
            <a:gdLst>
              <a:gd name="T0" fmla="*/ 0 w 1940"/>
              <a:gd name="T1" fmla="*/ 0 h 485"/>
              <a:gd name="T2" fmla="*/ 2147483647 w 1940"/>
              <a:gd name="T3" fmla="*/ 2147483647 h 485"/>
              <a:gd name="T4" fmla="*/ 2147483647 w 1940"/>
              <a:gd name="T5" fmla="*/ 2147483647 h 485"/>
              <a:gd name="T6" fmla="*/ 2147483647 w 1940"/>
              <a:gd name="T7" fmla="*/ 2147483647 h 485"/>
              <a:gd name="T8" fmla="*/ 2147483647 w 1940"/>
              <a:gd name="T9" fmla="*/ 2147483647 h 485"/>
              <a:gd name="T10" fmla="*/ 2147483647 w 1940"/>
              <a:gd name="T11" fmla="*/ 2147483647 h 485"/>
              <a:gd name="T12" fmla="*/ 2147483647 w 1940"/>
              <a:gd name="T13" fmla="*/ 2147483647 h 485"/>
              <a:gd name="T14" fmla="*/ 2147483647 w 1940"/>
              <a:gd name="T15" fmla="*/ 2147483647 h 485"/>
              <a:gd name="T16" fmla="*/ 2147483647 w 1940"/>
              <a:gd name="T17" fmla="*/ 2147483647 h 485"/>
              <a:gd name="T18" fmla="*/ 2147483647 w 1940"/>
              <a:gd name="T19" fmla="*/ 2147483647 h 48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40"/>
              <a:gd name="T31" fmla="*/ 0 h 485"/>
              <a:gd name="T32" fmla="*/ 1940 w 1940"/>
              <a:gd name="T33" fmla="*/ 485 h 48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40" h="485">
                <a:moveTo>
                  <a:pt x="0" y="0"/>
                </a:moveTo>
                <a:lnTo>
                  <a:pt x="17" y="66"/>
                </a:lnTo>
                <a:lnTo>
                  <a:pt x="84" y="133"/>
                </a:lnTo>
                <a:lnTo>
                  <a:pt x="201" y="200"/>
                </a:lnTo>
                <a:lnTo>
                  <a:pt x="352" y="284"/>
                </a:lnTo>
                <a:lnTo>
                  <a:pt x="569" y="334"/>
                </a:lnTo>
                <a:lnTo>
                  <a:pt x="820" y="401"/>
                </a:lnTo>
                <a:lnTo>
                  <a:pt x="1138" y="434"/>
                </a:lnTo>
                <a:lnTo>
                  <a:pt x="1505" y="468"/>
                </a:lnTo>
                <a:lnTo>
                  <a:pt x="1940" y="485"/>
                </a:lnTo>
              </a:path>
            </a:pathLst>
          </a:custGeom>
          <a:noFill/>
          <a:ln w="26988">
            <a:solidFill>
              <a:srgbClr val="F0027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692" name="Freeform 45"/>
          <p:cNvSpPr>
            <a:spLocks/>
          </p:cNvSpPr>
          <p:nvPr/>
        </p:nvSpPr>
        <p:spPr bwMode="auto">
          <a:xfrm>
            <a:off x="2942035" y="2728912"/>
            <a:ext cx="2309813" cy="577454"/>
          </a:xfrm>
          <a:custGeom>
            <a:avLst/>
            <a:gdLst>
              <a:gd name="T0" fmla="*/ 0 w 1940"/>
              <a:gd name="T1" fmla="*/ 0 h 485"/>
              <a:gd name="T2" fmla="*/ 2147483647 w 1940"/>
              <a:gd name="T3" fmla="*/ 2147483647 h 485"/>
              <a:gd name="T4" fmla="*/ 2147483647 w 1940"/>
              <a:gd name="T5" fmla="*/ 2147483647 h 485"/>
              <a:gd name="T6" fmla="*/ 2147483647 w 1940"/>
              <a:gd name="T7" fmla="*/ 2147483647 h 485"/>
              <a:gd name="T8" fmla="*/ 2147483647 w 1940"/>
              <a:gd name="T9" fmla="*/ 2147483647 h 485"/>
              <a:gd name="T10" fmla="*/ 2147483647 w 1940"/>
              <a:gd name="T11" fmla="*/ 2147483647 h 485"/>
              <a:gd name="T12" fmla="*/ 2147483647 w 1940"/>
              <a:gd name="T13" fmla="*/ 2147483647 h 485"/>
              <a:gd name="T14" fmla="*/ 2147483647 w 1940"/>
              <a:gd name="T15" fmla="*/ 2147483647 h 485"/>
              <a:gd name="T16" fmla="*/ 2147483647 w 1940"/>
              <a:gd name="T17" fmla="*/ 2147483647 h 485"/>
              <a:gd name="T18" fmla="*/ 2147483647 w 1940"/>
              <a:gd name="T19" fmla="*/ 2147483647 h 48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40"/>
              <a:gd name="T31" fmla="*/ 0 h 485"/>
              <a:gd name="T32" fmla="*/ 1940 w 1940"/>
              <a:gd name="T33" fmla="*/ 485 h 48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40" h="485">
                <a:moveTo>
                  <a:pt x="0" y="0"/>
                </a:moveTo>
                <a:lnTo>
                  <a:pt x="33" y="84"/>
                </a:lnTo>
                <a:lnTo>
                  <a:pt x="134" y="168"/>
                </a:lnTo>
                <a:lnTo>
                  <a:pt x="267" y="251"/>
                </a:lnTo>
                <a:lnTo>
                  <a:pt x="468" y="318"/>
                </a:lnTo>
                <a:lnTo>
                  <a:pt x="702" y="368"/>
                </a:lnTo>
                <a:lnTo>
                  <a:pt x="970" y="418"/>
                </a:lnTo>
                <a:lnTo>
                  <a:pt x="1271" y="452"/>
                </a:lnTo>
                <a:lnTo>
                  <a:pt x="1605" y="485"/>
                </a:lnTo>
                <a:lnTo>
                  <a:pt x="1940" y="485"/>
                </a:lnTo>
              </a:path>
            </a:pathLst>
          </a:custGeom>
          <a:noFill/>
          <a:ln w="26988">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693" name="Oval 59"/>
          <p:cNvSpPr>
            <a:spLocks noChangeArrowheads="1"/>
          </p:cNvSpPr>
          <p:nvPr/>
        </p:nvSpPr>
        <p:spPr bwMode="auto">
          <a:xfrm>
            <a:off x="3100387" y="2699147"/>
            <a:ext cx="100013" cy="100013"/>
          </a:xfrm>
          <a:prstGeom prst="ellipse">
            <a:avLst/>
          </a:prstGeom>
          <a:solidFill>
            <a:srgbClr val="000000"/>
          </a:solidFill>
          <a:ln w="26988">
            <a:solidFill>
              <a:srgbClr val="000000"/>
            </a:solidFill>
            <a:round/>
            <a:headEnd/>
            <a:tailEnd/>
          </a:ln>
        </p:spPr>
        <p:txBody>
          <a:bodyPr/>
          <a:lstStyle/>
          <a:p>
            <a:endParaRPr lang="en-US"/>
          </a:p>
        </p:txBody>
      </p:sp>
      <p:sp>
        <p:nvSpPr>
          <p:cNvPr id="28694" name="Freeform 46"/>
          <p:cNvSpPr>
            <a:spLocks/>
          </p:cNvSpPr>
          <p:nvPr/>
        </p:nvSpPr>
        <p:spPr bwMode="auto">
          <a:xfrm>
            <a:off x="2842023" y="3087291"/>
            <a:ext cx="2907506" cy="2270522"/>
          </a:xfrm>
          <a:custGeom>
            <a:avLst/>
            <a:gdLst>
              <a:gd name="T0" fmla="*/ 2147483647 w 2442"/>
              <a:gd name="T1" fmla="*/ 2147483647 h 1907"/>
              <a:gd name="T2" fmla="*/ 2147483647 w 2442"/>
              <a:gd name="T3" fmla="*/ 0 h 1907"/>
              <a:gd name="T4" fmla="*/ 0 w 2442"/>
              <a:gd name="T5" fmla="*/ 0 h 1907"/>
              <a:gd name="T6" fmla="*/ 0 60000 65536"/>
              <a:gd name="T7" fmla="*/ 0 60000 65536"/>
              <a:gd name="T8" fmla="*/ 0 60000 65536"/>
              <a:gd name="T9" fmla="*/ 0 w 2442"/>
              <a:gd name="T10" fmla="*/ 0 h 1907"/>
              <a:gd name="T11" fmla="*/ 2442 w 2442"/>
              <a:gd name="T12" fmla="*/ 1907 h 1907"/>
            </a:gdLst>
            <a:ahLst/>
            <a:cxnLst>
              <a:cxn ang="T6">
                <a:pos x="T0" y="T1"/>
              </a:cxn>
              <a:cxn ang="T7">
                <a:pos x="T2" y="T3"/>
              </a:cxn>
              <a:cxn ang="T8">
                <a:pos x="T4" y="T5"/>
              </a:cxn>
            </a:cxnLst>
            <a:rect l="T9" t="T10" r="T11" b="T12"/>
            <a:pathLst>
              <a:path w="2442" h="1907">
                <a:moveTo>
                  <a:pt x="2442" y="1907"/>
                </a:moveTo>
                <a:lnTo>
                  <a:pt x="535" y="0"/>
                </a:lnTo>
                <a:lnTo>
                  <a:pt x="0" y="0"/>
                </a:lnTo>
              </a:path>
            </a:pathLst>
          </a:custGeom>
          <a:noFill/>
          <a:ln w="52388">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695" name="Freeform 47"/>
          <p:cNvSpPr>
            <a:spLocks/>
          </p:cNvSpPr>
          <p:nvPr/>
        </p:nvSpPr>
        <p:spPr bwMode="auto">
          <a:xfrm>
            <a:off x="2842023" y="3087291"/>
            <a:ext cx="2907506" cy="2270522"/>
          </a:xfrm>
          <a:custGeom>
            <a:avLst/>
            <a:gdLst>
              <a:gd name="T0" fmla="*/ 2147483647 w 2442"/>
              <a:gd name="T1" fmla="*/ 2147483647 h 1907"/>
              <a:gd name="T2" fmla="*/ 2147483647 w 2442"/>
              <a:gd name="T3" fmla="*/ 0 h 1907"/>
              <a:gd name="T4" fmla="*/ 0 w 2442"/>
              <a:gd name="T5" fmla="*/ 0 h 1907"/>
              <a:gd name="T6" fmla="*/ 0 60000 65536"/>
              <a:gd name="T7" fmla="*/ 0 60000 65536"/>
              <a:gd name="T8" fmla="*/ 0 60000 65536"/>
              <a:gd name="T9" fmla="*/ 0 w 2442"/>
              <a:gd name="T10" fmla="*/ 0 h 1907"/>
              <a:gd name="T11" fmla="*/ 2442 w 2442"/>
              <a:gd name="T12" fmla="*/ 1907 h 1907"/>
            </a:gdLst>
            <a:ahLst/>
            <a:cxnLst>
              <a:cxn ang="T6">
                <a:pos x="T0" y="T1"/>
              </a:cxn>
              <a:cxn ang="T7">
                <a:pos x="T2" y="T3"/>
              </a:cxn>
              <a:cxn ang="T8">
                <a:pos x="T4" y="T5"/>
              </a:cxn>
            </a:cxnLst>
            <a:rect l="T9" t="T10" r="T11" b="T12"/>
            <a:pathLst>
              <a:path w="2442" h="1907">
                <a:moveTo>
                  <a:pt x="2442" y="1907"/>
                </a:moveTo>
                <a:lnTo>
                  <a:pt x="535" y="0"/>
                </a:lnTo>
                <a:lnTo>
                  <a:pt x="0" y="0"/>
                </a:lnTo>
              </a:path>
            </a:pathLst>
          </a:custGeom>
          <a:noFill/>
          <a:ln w="52388">
            <a:solidFill>
              <a:srgbClr val="00A0C6"/>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696" name="Freeform 60"/>
          <p:cNvSpPr>
            <a:spLocks/>
          </p:cNvSpPr>
          <p:nvPr/>
        </p:nvSpPr>
        <p:spPr bwMode="auto">
          <a:xfrm>
            <a:off x="2952750" y="3126581"/>
            <a:ext cx="2309813" cy="577454"/>
          </a:xfrm>
          <a:custGeom>
            <a:avLst/>
            <a:gdLst>
              <a:gd name="T0" fmla="*/ 0 w 1940"/>
              <a:gd name="T1" fmla="*/ 0 h 485"/>
              <a:gd name="T2" fmla="*/ 2147483647 w 1940"/>
              <a:gd name="T3" fmla="*/ 2147483647 h 485"/>
              <a:gd name="T4" fmla="*/ 2147483647 w 1940"/>
              <a:gd name="T5" fmla="*/ 2147483647 h 485"/>
              <a:gd name="T6" fmla="*/ 2147483647 w 1940"/>
              <a:gd name="T7" fmla="*/ 2147483647 h 485"/>
              <a:gd name="T8" fmla="*/ 2147483647 w 1940"/>
              <a:gd name="T9" fmla="*/ 2147483647 h 485"/>
              <a:gd name="T10" fmla="*/ 2147483647 w 1940"/>
              <a:gd name="T11" fmla="*/ 2147483647 h 485"/>
              <a:gd name="T12" fmla="*/ 2147483647 w 1940"/>
              <a:gd name="T13" fmla="*/ 2147483647 h 485"/>
              <a:gd name="T14" fmla="*/ 2147483647 w 1940"/>
              <a:gd name="T15" fmla="*/ 2147483647 h 485"/>
              <a:gd name="T16" fmla="*/ 2147483647 w 1940"/>
              <a:gd name="T17" fmla="*/ 2147483647 h 48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40"/>
              <a:gd name="T28" fmla="*/ 0 h 485"/>
              <a:gd name="T29" fmla="*/ 1940 w 1940"/>
              <a:gd name="T30" fmla="*/ 485 h 48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40" h="485">
                <a:moveTo>
                  <a:pt x="0" y="0"/>
                </a:moveTo>
                <a:lnTo>
                  <a:pt x="34" y="84"/>
                </a:lnTo>
                <a:lnTo>
                  <a:pt x="134" y="168"/>
                </a:lnTo>
                <a:lnTo>
                  <a:pt x="284" y="251"/>
                </a:lnTo>
                <a:lnTo>
                  <a:pt x="485" y="318"/>
                </a:lnTo>
                <a:lnTo>
                  <a:pt x="769" y="385"/>
                </a:lnTo>
                <a:lnTo>
                  <a:pt x="1104" y="435"/>
                </a:lnTo>
                <a:lnTo>
                  <a:pt x="1488" y="469"/>
                </a:lnTo>
                <a:lnTo>
                  <a:pt x="1940" y="485"/>
                </a:lnTo>
              </a:path>
            </a:pathLst>
          </a:custGeom>
          <a:noFill/>
          <a:ln w="26988">
            <a:solidFill>
              <a:srgbClr val="F0027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697" name="Oval 61"/>
          <p:cNvSpPr>
            <a:spLocks noChangeArrowheads="1"/>
          </p:cNvSpPr>
          <p:nvPr/>
        </p:nvSpPr>
        <p:spPr bwMode="auto">
          <a:xfrm>
            <a:off x="2963466" y="3203972"/>
            <a:ext cx="98822" cy="100013"/>
          </a:xfrm>
          <a:prstGeom prst="ellipse">
            <a:avLst/>
          </a:prstGeom>
          <a:solidFill>
            <a:srgbClr val="000000"/>
          </a:solidFill>
          <a:ln w="26988">
            <a:solidFill>
              <a:srgbClr val="000000"/>
            </a:solidFill>
            <a:round/>
            <a:headEnd/>
            <a:tailEnd/>
          </a:ln>
        </p:spPr>
        <p:txBody>
          <a:bodyPr/>
          <a:lstStyle/>
          <a:p>
            <a:endParaRPr lang="en-US"/>
          </a:p>
        </p:txBody>
      </p:sp>
      <p:sp>
        <p:nvSpPr>
          <p:cNvPr id="28698" name="Rectangle 48"/>
          <p:cNvSpPr>
            <a:spLocks noChangeArrowheads="1"/>
          </p:cNvSpPr>
          <p:nvPr/>
        </p:nvSpPr>
        <p:spPr bwMode="auto">
          <a:xfrm>
            <a:off x="5709047" y="5357813"/>
            <a:ext cx="100013" cy="39291"/>
          </a:xfrm>
          <a:prstGeom prst="rect">
            <a:avLst/>
          </a:prstGeom>
          <a:solidFill>
            <a:srgbClr val="FFFFFF"/>
          </a:solidFill>
          <a:ln w="26988">
            <a:solidFill>
              <a:srgbClr val="FFFFFF"/>
            </a:solidFill>
            <a:miter lim="800000"/>
            <a:headEnd/>
            <a:tailEnd/>
          </a:ln>
        </p:spPr>
        <p:txBody>
          <a:bodyPr/>
          <a:lstStyle/>
          <a:p>
            <a:endParaRPr lang="en-US"/>
          </a:p>
        </p:txBody>
      </p:sp>
      <p:sp>
        <p:nvSpPr>
          <p:cNvPr id="28699" name="Freeform 49"/>
          <p:cNvSpPr>
            <a:spLocks/>
          </p:cNvSpPr>
          <p:nvPr/>
        </p:nvSpPr>
        <p:spPr bwMode="auto">
          <a:xfrm>
            <a:off x="2862263" y="1932385"/>
            <a:ext cx="3504010" cy="3425428"/>
          </a:xfrm>
          <a:custGeom>
            <a:avLst/>
            <a:gdLst>
              <a:gd name="T0" fmla="*/ 2147483647 w 2943"/>
              <a:gd name="T1" fmla="*/ 2147483647 h 2877"/>
              <a:gd name="T2" fmla="*/ 0 w 2943"/>
              <a:gd name="T3" fmla="*/ 2147483647 h 2877"/>
              <a:gd name="T4" fmla="*/ 0 w 2943"/>
              <a:gd name="T5" fmla="*/ 0 h 2877"/>
              <a:gd name="T6" fmla="*/ 0 60000 65536"/>
              <a:gd name="T7" fmla="*/ 0 60000 65536"/>
              <a:gd name="T8" fmla="*/ 0 60000 65536"/>
              <a:gd name="T9" fmla="*/ 0 w 2943"/>
              <a:gd name="T10" fmla="*/ 0 h 2877"/>
              <a:gd name="T11" fmla="*/ 2943 w 2943"/>
              <a:gd name="T12" fmla="*/ 2877 h 2877"/>
            </a:gdLst>
            <a:ahLst/>
            <a:cxnLst>
              <a:cxn ang="T6">
                <a:pos x="T0" y="T1"/>
              </a:cxn>
              <a:cxn ang="T7">
                <a:pos x="T2" y="T3"/>
              </a:cxn>
              <a:cxn ang="T8">
                <a:pos x="T4" y="T5"/>
              </a:cxn>
            </a:cxnLst>
            <a:rect l="T9" t="T10" r="T11" b="T12"/>
            <a:pathLst>
              <a:path w="2943" h="2877">
                <a:moveTo>
                  <a:pt x="2943" y="2877"/>
                </a:moveTo>
                <a:lnTo>
                  <a:pt x="0" y="2877"/>
                </a:lnTo>
                <a:lnTo>
                  <a:pt x="0" y="0"/>
                </a:lnTo>
              </a:path>
            </a:pathLst>
          </a:custGeom>
          <a:noFill/>
          <a:ln w="269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700" name="Rectangle 64"/>
          <p:cNvSpPr>
            <a:spLocks noChangeArrowheads="1"/>
          </p:cNvSpPr>
          <p:nvPr/>
        </p:nvSpPr>
        <p:spPr bwMode="auto">
          <a:xfrm>
            <a:off x="2065735" y="1714500"/>
            <a:ext cx="795089"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200" b="1">
              <a:solidFill>
                <a:srgbClr val="000000"/>
              </a:solidFill>
              <a:cs typeface="Times New Roman" pitchFamily="18" charset="0"/>
            </a:endParaRPr>
          </a:p>
          <a:p>
            <a:pPr eaLnBrk="0" hangingPunct="0"/>
            <a:r>
              <a:rPr lang="en-US" sz="1200" b="1">
                <a:solidFill>
                  <a:srgbClr val="000000"/>
                </a:solidFill>
                <a:cs typeface="Times New Roman" pitchFamily="18" charset="0"/>
              </a:rPr>
              <a:t>Everything</a:t>
            </a:r>
          </a:p>
          <a:p>
            <a:pPr eaLnBrk="0" hangingPunct="0"/>
            <a:r>
              <a:rPr lang="en-US" sz="1200" b="1">
                <a:solidFill>
                  <a:srgbClr val="000000"/>
                </a:solidFill>
                <a:cs typeface="Times New Roman" pitchFamily="18" charset="0"/>
              </a:rPr>
              <a:t> Else</a:t>
            </a:r>
            <a:endParaRPr lang="en-US"/>
          </a:p>
        </p:txBody>
      </p:sp>
      <p:sp>
        <p:nvSpPr>
          <p:cNvPr id="28701" name="Rectangle 57"/>
          <p:cNvSpPr>
            <a:spLocks noChangeArrowheads="1"/>
          </p:cNvSpPr>
          <p:nvPr/>
        </p:nvSpPr>
        <p:spPr bwMode="auto">
          <a:xfrm>
            <a:off x="2386012" y="2171701"/>
            <a:ext cx="331822"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275" i="1">
              <a:solidFill>
                <a:srgbClr val="000000"/>
              </a:solidFill>
              <a:cs typeface="Times New Roman" pitchFamily="18" charset="0"/>
            </a:endParaRPr>
          </a:p>
          <a:p>
            <a:pPr eaLnBrk="0" hangingPunct="0"/>
            <a:r>
              <a:rPr lang="en-US" sz="1275" i="1">
                <a:solidFill>
                  <a:srgbClr val="000000"/>
                </a:solidFill>
                <a:cs typeface="Times New Roman" pitchFamily="18" charset="0"/>
              </a:rPr>
              <a:t>Y+G</a:t>
            </a:r>
            <a:endParaRPr lang="en-US"/>
          </a:p>
        </p:txBody>
      </p:sp>
      <p:sp>
        <p:nvSpPr>
          <p:cNvPr id="28702" name="Rectangle 50"/>
          <p:cNvSpPr>
            <a:spLocks noChangeArrowheads="1"/>
          </p:cNvSpPr>
          <p:nvPr/>
        </p:nvSpPr>
        <p:spPr bwMode="auto">
          <a:xfrm>
            <a:off x="2743200" y="5200651"/>
            <a:ext cx="91372"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275">
              <a:solidFill>
                <a:srgbClr val="000000"/>
              </a:solidFill>
              <a:cs typeface="Times New Roman" pitchFamily="18" charset="0"/>
            </a:endParaRPr>
          </a:p>
          <a:p>
            <a:pPr eaLnBrk="0" hangingPunct="0"/>
            <a:r>
              <a:rPr lang="en-US" sz="1275">
                <a:solidFill>
                  <a:srgbClr val="000000"/>
                </a:solidFill>
                <a:cs typeface="Times New Roman" pitchFamily="18" charset="0"/>
              </a:rPr>
              <a:t>0</a:t>
            </a:r>
            <a:endParaRPr lang="en-US"/>
          </a:p>
        </p:txBody>
      </p:sp>
      <p:sp>
        <p:nvSpPr>
          <p:cNvPr id="28703" name="Rectangle 65"/>
          <p:cNvSpPr>
            <a:spLocks noChangeArrowheads="1"/>
          </p:cNvSpPr>
          <p:nvPr/>
        </p:nvSpPr>
        <p:spPr bwMode="auto">
          <a:xfrm>
            <a:off x="5260181" y="5437585"/>
            <a:ext cx="156613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1">
                <a:solidFill>
                  <a:srgbClr val="000000"/>
                </a:solidFill>
                <a:cs typeface="Times New Roman" pitchFamily="18" charset="0"/>
              </a:rPr>
              <a:t>Subsidized Category </a:t>
            </a:r>
            <a:endParaRPr lang="en-US"/>
          </a:p>
        </p:txBody>
      </p:sp>
      <p:sp>
        <p:nvSpPr>
          <p:cNvPr id="28704" name="Rectangle 51"/>
          <p:cNvSpPr>
            <a:spLocks noChangeArrowheads="1"/>
          </p:cNvSpPr>
          <p:nvPr/>
        </p:nvSpPr>
        <p:spPr bwMode="auto">
          <a:xfrm>
            <a:off x="5704285" y="4731544"/>
            <a:ext cx="1157368"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275">
              <a:solidFill>
                <a:srgbClr val="000000"/>
              </a:solidFill>
              <a:cs typeface="Times New Roman" pitchFamily="18" charset="0"/>
            </a:endParaRPr>
          </a:p>
          <a:p>
            <a:pPr eaLnBrk="0" hangingPunct="0"/>
            <a:r>
              <a:rPr lang="en-US" sz="1275">
                <a:solidFill>
                  <a:srgbClr val="000000"/>
                </a:solidFill>
                <a:cs typeface="Times New Roman" pitchFamily="18" charset="0"/>
              </a:rPr>
              <a:t>Budget line with</a:t>
            </a:r>
            <a:endParaRPr lang="en-US"/>
          </a:p>
        </p:txBody>
      </p:sp>
      <p:sp>
        <p:nvSpPr>
          <p:cNvPr id="28705" name="Rectangle 52"/>
          <p:cNvSpPr>
            <a:spLocks noChangeArrowheads="1"/>
          </p:cNvSpPr>
          <p:nvPr/>
        </p:nvSpPr>
        <p:spPr bwMode="auto">
          <a:xfrm>
            <a:off x="5680472" y="4960144"/>
            <a:ext cx="1211870"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275">
              <a:solidFill>
                <a:srgbClr val="000000"/>
              </a:solidFill>
              <a:cs typeface="Times New Roman" pitchFamily="18" charset="0"/>
            </a:endParaRPr>
          </a:p>
          <a:p>
            <a:pPr eaLnBrk="0" hangingPunct="0"/>
            <a:r>
              <a:rPr lang="en-US" sz="1275">
                <a:solidFill>
                  <a:srgbClr val="000000"/>
                </a:solidFill>
                <a:cs typeface="Times New Roman" pitchFamily="18" charset="0"/>
              </a:rPr>
              <a:t>categorical grant</a:t>
            </a:r>
            <a:endParaRPr lang="en-US"/>
          </a:p>
        </p:txBody>
      </p:sp>
      <p:sp>
        <p:nvSpPr>
          <p:cNvPr id="28706" name="Rectangle 53"/>
          <p:cNvSpPr>
            <a:spLocks noChangeArrowheads="1"/>
          </p:cNvSpPr>
          <p:nvPr/>
        </p:nvSpPr>
        <p:spPr bwMode="auto">
          <a:xfrm>
            <a:off x="3309938" y="2000251"/>
            <a:ext cx="2168863"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275" dirty="0">
              <a:solidFill>
                <a:srgbClr val="000000"/>
              </a:solidFill>
              <a:cs typeface="Times New Roman" pitchFamily="18" charset="0"/>
            </a:endParaRPr>
          </a:p>
          <a:p>
            <a:pPr eaLnBrk="0" hangingPunct="0"/>
            <a:r>
              <a:rPr lang="en-US" sz="1275" dirty="0">
                <a:solidFill>
                  <a:srgbClr val="000000"/>
                </a:solidFill>
                <a:cs typeface="Times New Roman" pitchFamily="18" charset="0"/>
              </a:rPr>
              <a:t>Budget line with general grant</a:t>
            </a:r>
            <a:endParaRPr lang="en-US" dirty="0"/>
          </a:p>
        </p:txBody>
      </p:sp>
      <p:sp>
        <p:nvSpPr>
          <p:cNvPr id="28707" name="Rectangle 54"/>
          <p:cNvSpPr>
            <a:spLocks noChangeArrowheads="1"/>
          </p:cNvSpPr>
          <p:nvPr/>
        </p:nvSpPr>
        <p:spPr bwMode="auto">
          <a:xfrm>
            <a:off x="4063604" y="4743451"/>
            <a:ext cx="565861"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275">
              <a:solidFill>
                <a:srgbClr val="000000"/>
              </a:solidFill>
              <a:cs typeface="Times New Roman" pitchFamily="18" charset="0"/>
            </a:endParaRPr>
          </a:p>
          <a:p>
            <a:pPr eaLnBrk="0" hangingPunct="0"/>
            <a:r>
              <a:rPr lang="en-US" sz="1275">
                <a:solidFill>
                  <a:srgbClr val="000000"/>
                </a:solidFill>
                <a:cs typeface="Times New Roman" pitchFamily="18" charset="0"/>
              </a:rPr>
              <a:t>Original</a:t>
            </a:r>
            <a:endParaRPr lang="en-US"/>
          </a:p>
        </p:txBody>
      </p:sp>
      <p:sp>
        <p:nvSpPr>
          <p:cNvPr id="28708" name="Rectangle 55"/>
          <p:cNvSpPr>
            <a:spLocks noChangeArrowheads="1"/>
          </p:cNvSpPr>
          <p:nvPr/>
        </p:nvSpPr>
        <p:spPr bwMode="auto">
          <a:xfrm>
            <a:off x="4055269" y="4972051"/>
            <a:ext cx="803105"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275">
              <a:solidFill>
                <a:srgbClr val="000000"/>
              </a:solidFill>
              <a:cs typeface="Times New Roman" pitchFamily="18" charset="0"/>
            </a:endParaRPr>
          </a:p>
          <a:p>
            <a:pPr eaLnBrk="0" hangingPunct="0"/>
            <a:r>
              <a:rPr lang="en-US" sz="1275">
                <a:solidFill>
                  <a:srgbClr val="000000"/>
                </a:solidFill>
                <a:cs typeface="Times New Roman" pitchFamily="18" charset="0"/>
              </a:rPr>
              <a:t>budget line</a:t>
            </a:r>
            <a:endParaRPr lang="en-US"/>
          </a:p>
        </p:txBody>
      </p:sp>
      <p:sp>
        <p:nvSpPr>
          <p:cNvPr id="28709" name="Rectangle 8"/>
          <p:cNvSpPr>
            <a:spLocks noChangeArrowheads="1"/>
          </p:cNvSpPr>
          <p:nvPr/>
        </p:nvSpPr>
        <p:spPr bwMode="auto">
          <a:xfrm>
            <a:off x="2652713" y="2857501"/>
            <a:ext cx="109004"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275" i="1">
              <a:solidFill>
                <a:srgbClr val="000000"/>
              </a:solidFill>
              <a:cs typeface="Times New Roman" pitchFamily="18" charset="0"/>
            </a:endParaRPr>
          </a:p>
          <a:p>
            <a:pPr eaLnBrk="0" hangingPunct="0"/>
            <a:r>
              <a:rPr lang="en-US" sz="1275" i="1">
                <a:solidFill>
                  <a:srgbClr val="000000"/>
                </a:solidFill>
                <a:cs typeface="Times New Roman" pitchFamily="18" charset="0"/>
              </a:rPr>
              <a:t>Y</a:t>
            </a:r>
            <a:endParaRPr lang="en-US"/>
          </a:p>
        </p:txBody>
      </p:sp>
      <p:sp>
        <p:nvSpPr>
          <p:cNvPr id="28710" name="Rectangle 9"/>
          <p:cNvSpPr>
            <a:spLocks noChangeArrowheads="1"/>
          </p:cNvSpPr>
          <p:nvPr/>
        </p:nvSpPr>
        <p:spPr bwMode="auto">
          <a:xfrm>
            <a:off x="5419725" y="3429001"/>
            <a:ext cx="44884"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275" i="1">
              <a:solidFill>
                <a:srgbClr val="000000"/>
              </a:solidFill>
              <a:cs typeface="Times New Roman" pitchFamily="18" charset="0"/>
            </a:endParaRPr>
          </a:p>
          <a:p>
            <a:pPr eaLnBrk="0" hangingPunct="0"/>
            <a:r>
              <a:rPr lang="en-US" sz="1275" i="1">
                <a:solidFill>
                  <a:srgbClr val="000000"/>
                </a:solidFill>
                <a:cs typeface="Times New Roman" pitchFamily="18" charset="0"/>
              </a:rPr>
              <a:t>I</a:t>
            </a:r>
            <a:endParaRPr lang="en-US"/>
          </a:p>
        </p:txBody>
      </p:sp>
      <p:sp>
        <p:nvSpPr>
          <p:cNvPr id="28711" name="Rectangle 10"/>
          <p:cNvSpPr>
            <a:spLocks noChangeArrowheads="1"/>
          </p:cNvSpPr>
          <p:nvPr/>
        </p:nvSpPr>
        <p:spPr bwMode="auto">
          <a:xfrm>
            <a:off x="5499497" y="3429000"/>
            <a:ext cx="68930"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975">
              <a:solidFill>
                <a:srgbClr val="000000"/>
              </a:solidFill>
              <a:cs typeface="Times New Roman" pitchFamily="18" charset="0"/>
            </a:endParaRPr>
          </a:p>
          <a:p>
            <a:pPr eaLnBrk="0" hangingPunct="0"/>
            <a:r>
              <a:rPr lang="en-US" sz="975">
                <a:solidFill>
                  <a:srgbClr val="000000"/>
                </a:solidFill>
                <a:cs typeface="Times New Roman" pitchFamily="18" charset="0"/>
              </a:rPr>
              <a:t>1</a:t>
            </a:r>
            <a:endParaRPr lang="en-US"/>
          </a:p>
        </p:txBody>
      </p:sp>
      <p:sp>
        <p:nvSpPr>
          <p:cNvPr id="28712" name="Rectangle 11"/>
          <p:cNvSpPr>
            <a:spLocks noChangeArrowheads="1"/>
          </p:cNvSpPr>
          <p:nvPr/>
        </p:nvSpPr>
        <p:spPr bwMode="auto">
          <a:xfrm>
            <a:off x="5300663" y="3143251"/>
            <a:ext cx="44884"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275" i="1">
              <a:solidFill>
                <a:srgbClr val="000000"/>
              </a:solidFill>
              <a:cs typeface="Times New Roman" pitchFamily="18" charset="0"/>
            </a:endParaRPr>
          </a:p>
          <a:p>
            <a:pPr eaLnBrk="0" hangingPunct="0"/>
            <a:r>
              <a:rPr lang="en-US" sz="1275" i="1">
                <a:solidFill>
                  <a:srgbClr val="000000"/>
                </a:solidFill>
                <a:cs typeface="Times New Roman" pitchFamily="18" charset="0"/>
              </a:rPr>
              <a:t>I</a:t>
            </a:r>
            <a:endParaRPr lang="en-US"/>
          </a:p>
        </p:txBody>
      </p:sp>
      <p:sp>
        <p:nvSpPr>
          <p:cNvPr id="28713" name="Rectangle 12"/>
          <p:cNvSpPr>
            <a:spLocks noChangeArrowheads="1"/>
          </p:cNvSpPr>
          <p:nvPr/>
        </p:nvSpPr>
        <p:spPr bwMode="auto">
          <a:xfrm>
            <a:off x="5380435" y="3143250"/>
            <a:ext cx="68930"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975">
              <a:solidFill>
                <a:srgbClr val="000000"/>
              </a:solidFill>
              <a:cs typeface="Times New Roman" pitchFamily="18" charset="0"/>
            </a:endParaRPr>
          </a:p>
          <a:p>
            <a:pPr eaLnBrk="0" hangingPunct="0"/>
            <a:r>
              <a:rPr lang="en-US" sz="975">
                <a:solidFill>
                  <a:srgbClr val="000000"/>
                </a:solidFill>
                <a:cs typeface="Times New Roman" pitchFamily="18" charset="0"/>
              </a:rPr>
              <a:t>2</a:t>
            </a:r>
            <a:endParaRPr lang="en-US"/>
          </a:p>
        </p:txBody>
      </p:sp>
      <p:sp>
        <p:nvSpPr>
          <p:cNvPr id="28714" name="Rectangle 13"/>
          <p:cNvSpPr>
            <a:spLocks noChangeArrowheads="1"/>
          </p:cNvSpPr>
          <p:nvPr/>
        </p:nvSpPr>
        <p:spPr bwMode="auto">
          <a:xfrm>
            <a:off x="5399485" y="2914651"/>
            <a:ext cx="44884"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275" i="1">
              <a:solidFill>
                <a:srgbClr val="000000"/>
              </a:solidFill>
              <a:cs typeface="Times New Roman" pitchFamily="18" charset="0"/>
            </a:endParaRPr>
          </a:p>
          <a:p>
            <a:pPr eaLnBrk="0" hangingPunct="0"/>
            <a:r>
              <a:rPr lang="en-US" sz="1275" i="1">
                <a:solidFill>
                  <a:srgbClr val="000000"/>
                </a:solidFill>
                <a:cs typeface="Times New Roman" pitchFamily="18" charset="0"/>
              </a:rPr>
              <a:t>I</a:t>
            </a:r>
            <a:endParaRPr lang="en-US"/>
          </a:p>
        </p:txBody>
      </p:sp>
      <p:sp>
        <p:nvSpPr>
          <p:cNvPr id="28715" name="Rectangle 14"/>
          <p:cNvSpPr>
            <a:spLocks noChangeArrowheads="1"/>
          </p:cNvSpPr>
          <p:nvPr/>
        </p:nvSpPr>
        <p:spPr bwMode="auto">
          <a:xfrm>
            <a:off x="5479256" y="2857500"/>
            <a:ext cx="68930"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975">
              <a:solidFill>
                <a:srgbClr val="000000"/>
              </a:solidFill>
              <a:cs typeface="Times New Roman" pitchFamily="18" charset="0"/>
            </a:endParaRPr>
          </a:p>
          <a:p>
            <a:pPr eaLnBrk="0" hangingPunct="0"/>
            <a:r>
              <a:rPr lang="en-US" sz="975">
                <a:solidFill>
                  <a:srgbClr val="000000"/>
                </a:solidFill>
                <a:cs typeface="Times New Roman" pitchFamily="18" charset="0"/>
              </a:rPr>
              <a:t>3</a:t>
            </a:r>
            <a:endParaRPr lang="en-US"/>
          </a:p>
        </p:txBody>
      </p:sp>
      <p:sp>
        <p:nvSpPr>
          <p:cNvPr id="28716" name="Line 15"/>
          <p:cNvSpPr>
            <a:spLocks noChangeShapeType="1"/>
          </p:cNvSpPr>
          <p:nvPr/>
        </p:nvSpPr>
        <p:spPr bwMode="auto">
          <a:xfrm flipV="1">
            <a:off x="3499248" y="3148013"/>
            <a:ext cx="1190" cy="2189560"/>
          </a:xfrm>
          <a:prstGeom prst="line">
            <a:avLst/>
          </a:prstGeom>
          <a:noFill/>
          <a:ln w="26988">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8717" name="Rectangle 16"/>
          <p:cNvSpPr>
            <a:spLocks noChangeArrowheads="1"/>
          </p:cNvSpPr>
          <p:nvPr/>
        </p:nvSpPr>
        <p:spPr bwMode="auto">
          <a:xfrm>
            <a:off x="2786063" y="3050382"/>
            <a:ext cx="55960" cy="55960"/>
          </a:xfrm>
          <a:prstGeom prst="rect">
            <a:avLst/>
          </a:prstGeom>
          <a:solidFill>
            <a:srgbClr val="FFFFFF"/>
          </a:solidFill>
          <a:ln w="9525">
            <a:solidFill>
              <a:srgbClr val="FFFFFF"/>
            </a:solidFill>
            <a:miter lim="800000"/>
            <a:headEnd/>
            <a:tailEnd/>
          </a:ln>
        </p:spPr>
        <p:txBody>
          <a:bodyPr wrap="none" anchor="ctr"/>
          <a:lstStyle/>
          <a:p>
            <a:endParaRPr lang="en-US"/>
          </a:p>
        </p:txBody>
      </p:sp>
      <p:sp>
        <p:nvSpPr>
          <p:cNvPr id="28718" name="Freeform 17"/>
          <p:cNvSpPr>
            <a:spLocks/>
          </p:cNvSpPr>
          <p:nvPr/>
        </p:nvSpPr>
        <p:spPr bwMode="auto">
          <a:xfrm>
            <a:off x="2942035" y="2728912"/>
            <a:ext cx="2309813" cy="577454"/>
          </a:xfrm>
          <a:custGeom>
            <a:avLst/>
            <a:gdLst>
              <a:gd name="T0" fmla="*/ 0 w 1940"/>
              <a:gd name="T1" fmla="*/ 0 h 485"/>
              <a:gd name="T2" fmla="*/ 2147483647 w 1940"/>
              <a:gd name="T3" fmla="*/ 2147483647 h 485"/>
              <a:gd name="T4" fmla="*/ 2147483647 w 1940"/>
              <a:gd name="T5" fmla="*/ 2147483647 h 485"/>
              <a:gd name="T6" fmla="*/ 2147483647 w 1940"/>
              <a:gd name="T7" fmla="*/ 2147483647 h 485"/>
              <a:gd name="T8" fmla="*/ 2147483647 w 1940"/>
              <a:gd name="T9" fmla="*/ 2147483647 h 485"/>
              <a:gd name="T10" fmla="*/ 2147483647 w 1940"/>
              <a:gd name="T11" fmla="*/ 2147483647 h 485"/>
              <a:gd name="T12" fmla="*/ 2147483647 w 1940"/>
              <a:gd name="T13" fmla="*/ 2147483647 h 485"/>
              <a:gd name="T14" fmla="*/ 2147483647 w 1940"/>
              <a:gd name="T15" fmla="*/ 2147483647 h 485"/>
              <a:gd name="T16" fmla="*/ 2147483647 w 1940"/>
              <a:gd name="T17" fmla="*/ 2147483647 h 485"/>
              <a:gd name="T18" fmla="*/ 2147483647 w 1940"/>
              <a:gd name="T19" fmla="*/ 2147483647 h 48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40"/>
              <a:gd name="T31" fmla="*/ 0 h 485"/>
              <a:gd name="T32" fmla="*/ 1940 w 1940"/>
              <a:gd name="T33" fmla="*/ 485 h 48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40" h="485">
                <a:moveTo>
                  <a:pt x="0" y="0"/>
                </a:moveTo>
                <a:lnTo>
                  <a:pt x="33" y="84"/>
                </a:lnTo>
                <a:lnTo>
                  <a:pt x="117" y="168"/>
                </a:lnTo>
                <a:lnTo>
                  <a:pt x="267" y="251"/>
                </a:lnTo>
                <a:lnTo>
                  <a:pt x="468" y="318"/>
                </a:lnTo>
                <a:lnTo>
                  <a:pt x="702" y="368"/>
                </a:lnTo>
                <a:lnTo>
                  <a:pt x="970" y="418"/>
                </a:lnTo>
                <a:lnTo>
                  <a:pt x="1271" y="452"/>
                </a:lnTo>
                <a:lnTo>
                  <a:pt x="1588" y="485"/>
                </a:lnTo>
                <a:lnTo>
                  <a:pt x="1940" y="485"/>
                </a:lnTo>
              </a:path>
            </a:pathLst>
          </a:custGeom>
          <a:noFill/>
          <a:ln w="26988">
            <a:solidFill>
              <a:srgbClr val="F0027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719" name="Oval 18"/>
          <p:cNvSpPr>
            <a:spLocks noChangeArrowheads="1"/>
          </p:cNvSpPr>
          <p:nvPr/>
        </p:nvSpPr>
        <p:spPr bwMode="auto">
          <a:xfrm>
            <a:off x="3450432" y="3048000"/>
            <a:ext cx="98822" cy="100013"/>
          </a:xfrm>
          <a:prstGeom prst="ellipse">
            <a:avLst/>
          </a:prstGeom>
          <a:solidFill>
            <a:srgbClr val="982E93"/>
          </a:solidFill>
          <a:ln w="26988">
            <a:solidFill>
              <a:srgbClr val="982E93"/>
            </a:solidFill>
            <a:round/>
            <a:headEnd/>
            <a:tailEnd/>
          </a:ln>
        </p:spPr>
        <p:txBody>
          <a:bodyPr/>
          <a:lstStyle/>
          <a:p>
            <a:endParaRPr lang="en-US"/>
          </a:p>
        </p:txBody>
      </p:sp>
      <p:sp>
        <p:nvSpPr>
          <p:cNvPr id="28720" name="Freeform 19"/>
          <p:cNvSpPr>
            <a:spLocks/>
          </p:cNvSpPr>
          <p:nvPr/>
        </p:nvSpPr>
        <p:spPr bwMode="auto">
          <a:xfrm>
            <a:off x="3662363" y="3439716"/>
            <a:ext cx="2000250" cy="1085850"/>
          </a:xfrm>
          <a:custGeom>
            <a:avLst/>
            <a:gdLst>
              <a:gd name="T0" fmla="*/ 0 w 1296"/>
              <a:gd name="T1" fmla="*/ 0 h 816"/>
              <a:gd name="T2" fmla="*/ 2147483647 w 1296"/>
              <a:gd name="T3" fmla="*/ 2147483647 h 816"/>
              <a:gd name="T4" fmla="*/ 2147483647 w 1296"/>
              <a:gd name="T5" fmla="*/ 2147483647 h 816"/>
              <a:gd name="T6" fmla="*/ 2147483647 w 1296"/>
              <a:gd name="T7" fmla="*/ 2147483647 h 816"/>
              <a:gd name="T8" fmla="*/ 2147483647 w 1296"/>
              <a:gd name="T9" fmla="*/ 2147483647 h 816"/>
              <a:gd name="T10" fmla="*/ 2147483647 w 1296"/>
              <a:gd name="T11" fmla="*/ 2147483647 h 816"/>
              <a:gd name="T12" fmla="*/ 0 60000 65536"/>
              <a:gd name="T13" fmla="*/ 0 60000 65536"/>
              <a:gd name="T14" fmla="*/ 0 60000 65536"/>
              <a:gd name="T15" fmla="*/ 0 60000 65536"/>
              <a:gd name="T16" fmla="*/ 0 60000 65536"/>
              <a:gd name="T17" fmla="*/ 0 60000 65536"/>
              <a:gd name="T18" fmla="*/ 0 w 1296"/>
              <a:gd name="T19" fmla="*/ 0 h 816"/>
              <a:gd name="T20" fmla="*/ 1296 w 1296"/>
              <a:gd name="T21" fmla="*/ 816 h 816"/>
            </a:gdLst>
            <a:ahLst/>
            <a:cxnLst>
              <a:cxn ang="T12">
                <a:pos x="T0" y="T1"/>
              </a:cxn>
              <a:cxn ang="T13">
                <a:pos x="T2" y="T3"/>
              </a:cxn>
              <a:cxn ang="T14">
                <a:pos x="T4" y="T5"/>
              </a:cxn>
              <a:cxn ang="T15">
                <a:pos x="T6" y="T7"/>
              </a:cxn>
              <a:cxn ang="T16">
                <a:pos x="T8" y="T9"/>
              </a:cxn>
              <a:cxn ang="T17">
                <a:pos x="T10" y="T11"/>
              </a:cxn>
            </a:cxnLst>
            <a:rect l="T18" t="T19" r="T20" b="T21"/>
            <a:pathLst>
              <a:path w="1296" h="816">
                <a:moveTo>
                  <a:pt x="0" y="0"/>
                </a:moveTo>
                <a:cubicBezTo>
                  <a:pt x="8" y="120"/>
                  <a:pt x="16" y="240"/>
                  <a:pt x="48" y="336"/>
                </a:cubicBezTo>
                <a:cubicBezTo>
                  <a:pt x="80" y="432"/>
                  <a:pt x="112" y="512"/>
                  <a:pt x="192" y="576"/>
                </a:cubicBezTo>
                <a:cubicBezTo>
                  <a:pt x="272" y="640"/>
                  <a:pt x="416" y="688"/>
                  <a:pt x="528" y="720"/>
                </a:cubicBezTo>
                <a:cubicBezTo>
                  <a:pt x="640" y="752"/>
                  <a:pt x="736" y="752"/>
                  <a:pt x="864" y="768"/>
                </a:cubicBezTo>
                <a:cubicBezTo>
                  <a:pt x="992" y="784"/>
                  <a:pt x="1144" y="800"/>
                  <a:pt x="1296" y="816"/>
                </a:cubicBezTo>
              </a:path>
            </a:pathLst>
          </a:custGeom>
          <a:noFill/>
          <a:ln w="38100">
            <a:solidFill>
              <a:srgbClr val="3333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721" name="Freeform 20"/>
          <p:cNvSpPr>
            <a:spLocks/>
          </p:cNvSpPr>
          <p:nvPr/>
        </p:nvSpPr>
        <p:spPr bwMode="auto">
          <a:xfrm>
            <a:off x="3764756" y="2753916"/>
            <a:ext cx="1885950" cy="1257300"/>
          </a:xfrm>
          <a:custGeom>
            <a:avLst/>
            <a:gdLst>
              <a:gd name="T0" fmla="*/ 0 w 1296"/>
              <a:gd name="T1" fmla="*/ 0 h 816"/>
              <a:gd name="T2" fmla="*/ 2147483647 w 1296"/>
              <a:gd name="T3" fmla="*/ 2147483647 h 816"/>
              <a:gd name="T4" fmla="*/ 2147483647 w 1296"/>
              <a:gd name="T5" fmla="*/ 2147483647 h 816"/>
              <a:gd name="T6" fmla="*/ 2147483647 w 1296"/>
              <a:gd name="T7" fmla="*/ 2147483647 h 816"/>
              <a:gd name="T8" fmla="*/ 2147483647 w 1296"/>
              <a:gd name="T9" fmla="*/ 2147483647 h 816"/>
              <a:gd name="T10" fmla="*/ 2147483647 w 1296"/>
              <a:gd name="T11" fmla="*/ 2147483647 h 816"/>
              <a:gd name="T12" fmla="*/ 0 60000 65536"/>
              <a:gd name="T13" fmla="*/ 0 60000 65536"/>
              <a:gd name="T14" fmla="*/ 0 60000 65536"/>
              <a:gd name="T15" fmla="*/ 0 60000 65536"/>
              <a:gd name="T16" fmla="*/ 0 60000 65536"/>
              <a:gd name="T17" fmla="*/ 0 60000 65536"/>
              <a:gd name="T18" fmla="*/ 0 w 1296"/>
              <a:gd name="T19" fmla="*/ 0 h 816"/>
              <a:gd name="T20" fmla="*/ 1296 w 1296"/>
              <a:gd name="T21" fmla="*/ 816 h 816"/>
            </a:gdLst>
            <a:ahLst/>
            <a:cxnLst>
              <a:cxn ang="T12">
                <a:pos x="T0" y="T1"/>
              </a:cxn>
              <a:cxn ang="T13">
                <a:pos x="T2" y="T3"/>
              </a:cxn>
              <a:cxn ang="T14">
                <a:pos x="T4" y="T5"/>
              </a:cxn>
              <a:cxn ang="T15">
                <a:pos x="T6" y="T7"/>
              </a:cxn>
              <a:cxn ang="T16">
                <a:pos x="T8" y="T9"/>
              </a:cxn>
              <a:cxn ang="T17">
                <a:pos x="T10" y="T11"/>
              </a:cxn>
            </a:cxnLst>
            <a:rect l="T18" t="T19" r="T20" b="T21"/>
            <a:pathLst>
              <a:path w="1296" h="816">
                <a:moveTo>
                  <a:pt x="0" y="0"/>
                </a:moveTo>
                <a:cubicBezTo>
                  <a:pt x="8" y="120"/>
                  <a:pt x="16" y="240"/>
                  <a:pt x="48" y="336"/>
                </a:cubicBezTo>
                <a:cubicBezTo>
                  <a:pt x="80" y="432"/>
                  <a:pt x="112" y="512"/>
                  <a:pt x="192" y="576"/>
                </a:cubicBezTo>
                <a:cubicBezTo>
                  <a:pt x="272" y="640"/>
                  <a:pt x="416" y="688"/>
                  <a:pt x="528" y="720"/>
                </a:cubicBezTo>
                <a:cubicBezTo>
                  <a:pt x="640" y="752"/>
                  <a:pt x="736" y="752"/>
                  <a:pt x="864" y="768"/>
                </a:cubicBezTo>
                <a:cubicBezTo>
                  <a:pt x="992" y="784"/>
                  <a:pt x="1144" y="800"/>
                  <a:pt x="1296" y="816"/>
                </a:cubicBezTo>
              </a:path>
            </a:pathLst>
          </a:custGeom>
          <a:noFill/>
          <a:ln w="38100">
            <a:solidFill>
              <a:srgbClr val="3333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722" name="Rectangle 21"/>
          <p:cNvSpPr>
            <a:spLocks noChangeArrowheads="1"/>
          </p:cNvSpPr>
          <p:nvPr/>
        </p:nvSpPr>
        <p:spPr bwMode="auto">
          <a:xfrm>
            <a:off x="5765006" y="4241007"/>
            <a:ext cx="192360"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275" i="1">
              <a:solidFill>
                <a:srgbClr val="000000"/>
              </a:solidFill>
              <a:cs typeface="Times New Roman" pitchFamily="18" charset="0"/>
            </a:endParaRPr>
          </a:p>
          <a:p>
            <a:pPr eaLnBrk="0" hangingPunct="0"/>
            <a:r>
              <a:rPr lang="en-US" sz="1275" i="1">
                <a:solidFill>
                  <a:srgbClr val="000000"/>
                </a:solidFill>
                <a:cs typeface="Times New Roman" pitchFamily="18" charset="0"/>
              </a:rPr>
              <a:t>I </a:t>
            </a:r>
            <a:r>
              <a:rPr lang="en-US" sz="1275" baseline="30000">
                <a:solidFill>
                  <a:srgbClr val="000000"/>
                </a:solidFill>
                <a:cs typeface="Times New Roman" pitchFamily="18" charset="0"/>
              </a:rPr>
              <a:t>1*</a:t>
            </a:r>
            <a:endParaRPr lang="en-US"/>
          </a:p>
        </p:txBody>
      </p:sp>
      <p:sp>
        <p:nvSpPr>
          <p:cNvPr id="28723" name="Rectangle 22"/>
          <p:cNvSpPr>
            <a:spLocks noChangeArrowheads="1"/>
          </p:cNvSpPr>
          <p:nvPr/>
        </p:nvSpPr>
        <p:spPr bwMode="auto">
          <a:xfrm>
            <a:off x="5747147" y="3714751"/>
            <a:ext cx="192360"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275" i="1">
              <a:solidFill>
                <a:srgbClr val="000000"/>
              </a:solidFill>
              <a:cs typeface="Times New Roman" pitchFamily="18" charset="0"/>
            </a:endParaRPr>
          </a:p>
          <a:p>
            <a:pPr eaLnBrk="0" hangingPunct="0"/>
            <a:r>
              <a:rPr lang="en-US" sz="1275" i="1">
                <a:solidFill>
                  <a:srgbClr val="000000"/>
                </a:solidFill>
                <a:cs typeface="Times New Roman" pitchFamily="18" charset="0"/>
              </a:rPr>
              <a:t>I </a:t>
            </a:r>
            <a:r>
              <a:rPr lang="en-US" sz="1275" baseline="30000">
                <a:solidFill>
                  <a:srgbClr val="000000"/>
                </a:solidFill>
                <a:cs typeface="Times New Roman" pitchFamily="18" charset="0"/>
              </a:rPr>
              <a:t>2*</a:t>
            </a:r>
            <a:endParaRPr lang="en-US"/>
          </a:p>
        </p:txBody>
      </p:sp>
      <p:sp>
        <p:nvSpPr>
          <p:cNvPr id="28724" name="AutoShape 23"/>
          <p:cNvSpPr>
            <a:spLocks/>
          </p:cNvSpPr>
          <p:nvPr/>
        </p:nvSpPr>
        <p:spPr bwMode="auto">
          <a:xfrm>
            <a:off x="5593556" y="2925366"/>
            <a:ext cx="171450" cy="971550"/>
          </a:xfrm>
          <a:prstGeom prst="rightBrace">
            <a:avLst>
              <a:gd name="adj1" fmla="val 47222"/>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725" name="AutoShape 24"/>
          <p:cNvSpPr>
            <a:spLocks/>
          </p:cNvSpPr>
          <p:nvPr/>
        </p:nvSpPr>
        <p:spPr bwMode="auto">
          <a:xfrm>
            <a:off x="5993606" y="3896916"/>
            <a:ext cx="114300" cy="742950"/>
          </a:xfrm>
          <a:prstGeom prst="rightBrace">
            <a:avLst>
              <a:gd name="adj1" fmla="val 54167"/>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726" name="Rectangle 25"/>
          <p:cNvSpPr>
            <a:spLocks noChangeArrowheads="1"/>
          </p:cNvSpPr>
          <p:nvPr/>
        </p:nvSpPr>
        <p:spPr bwMode="auto">
          <a:xfrm>
            <a:off x="5822157" y="3211116"/>
            <a:ext cx="2940843" cy="342900"/>
          </a:xfrm>
          <a:prstGeom prst="rect">
            <a:avLst/>
          </a:prstGeom>
          <a:solidFill>
            <a:srgbClr val="BBE0E3"/>
          </a:solidFill>
          <a:ln w="9525">
            <a:solidFill>
              <a:srgbClr val="000000"/>
            </a:solidFill>
            <a:miter lim="800000"/>
            <a:headEnd/>
            <a:tailEnd/>
          </a:ln>
        </p:spPr>
        <p:txBody>
          <a:bodyPr wrap="none" anchor="ctr"/>
          <a:lstStyle/>
          <a:p>
            <a:pPr algn="ctr" eaLnBrk="0" hangingPunct="0"/>
            <a:r>
              <a:rPr lang="en-US" sz="1400" dirty="0" smtClean="0">
                <a:solidFill>
                  <a:srgbClr val="000000"/>
                </a:solidFill>
                <a:cs typeface="Times New Roman" pitchFamily="18" charset="0"/>
              </a:rPr>
              <a:t>City 1: Categorical changes choice</a:t>
            </a:r>
            <a:endParaRPr lang="en-US" sz="1400" dirty="0"/>
          </a:p>
        </p:txBody>
      </p:sp>
      <p:sp>
        <p:nvSpPr>
          <p:cNvPr id="28727" name="Rectangle 26"/>
          <p:cNvSpPr>
            <a:spLocks noChangeArrowheads="1"/>
          </p:cNvSpPr>
          <p:nvPr/>
        </p:nvSpPr>
        <p:spPr bwMode="auto">
          <a:xfrm>
            <a:off x="6165057" y="4068366"/>
            <a:ext cx="2978943" cy="342900"/>
          </a:xfrm>
          <a:prstGeom prst="rect">
            <a:avLst/>
          </a:prstGeom>
          <a:solidFill>
            <a:srgbClr val="BBE0E3"/>
          </a:solidFill>
          <a:ln w="9525">
            <a:solidFill>
              <a:srgbClr val="000000"/>
            </a:solidFill>
            <a:miter lim="800000"/>
            <a:headEnd/>
            <a:tailEnd/>
          </a:ln>
        </p:spPr>
        <p:txBody>
          <a:bodyPr wrap="none" anchor="ctr"/>
          <a:lstStyle/>
          <a:p>
            <a:pPr algn="ctr" eaLnBrk="0" hangingPunct="0"/>
            <a:r>
              <a:rPr lang="en-US" sz="1400" dirty="0" smtClean="0">
                <a:solidFill>
                  <a:srgbClr val="000000"/>
                </a:solidFill>
                <a:cs typeface="Times New Roman" pitchFamily="18" charset="0"/>
              </a:rPr>
              <a:t>City 2: Same choice with either grant</a:t>
            </a:r>
            <a:endParaRPr lang="en-US" sz="1400" dirty="0"/>
          </a:p>
        </p:txBody>
      </p:sp>
      <p:sp>
        <p:nvSpPr>
          <p:cNvPr id="28728" name="Line 27"/>
          <p:cNvSpPr>
            <a:spLocks noChangeShapeType="1"/>
          </p:cNvSpPr>
          <p:nvPr/>
        </p:nvSpPr>
        <p:spPr bwMode="auto">
          <a:xfrm>
            <a:off x="3879056" y="4182667"/>
            <a:ext cx="0" cy="1182290"/>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8729" name="Line 28"/>
          <p:cNvSpPr>
            <a:spLocks noChangeShapeType="1"/>
          </p:cNvSpPr>
          <p:nvPr/>
        </p:nvSpPr>
        <p:spPr bwMode="auto">
          <a:xfrm>
            <a:off x="3993356" y="3565922"/>
            <a:ext cx="0" cy="1771650"/>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8730" name="Line 62"/>
          <p:cNvSpPr>
            <a:spLocks noChangeShapeType="1"/>
          </p:cNvSpPr>
          <p:nvPr/>
        </p:nvSpPr>
        <p:spPr bwMode="auto">
          <a:xfrm>
            <a:off x="3014663" y="3294460"/>
            <a:ext cx="0" cy="2031206"/>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8731" name="Oval 29"/>
          <p:cNvSpPr>
            <a:spLocks noChangeArrowheads="1"/>
          </p:cNvSpPr>
          <p:nvPr/>
        </p:nvSpPr>
        <p:spPr bwMode="auto">
          <a:xfrm>
            <a:off x="3821907" y="4068366"/>
            <a:ext cx="98822" cy="100013"/>
          </a:xfrm>
          <a:prstGeom prst="ellipse">
            <a:avLst/>
          </a:prstGeom>
          <a:solidFill>
            <a:srgbClr val="000000"/>
          </a:solidFill>
          <a:ln w="26988">
            <a:solidFill>
              <a:srgbClr val="000000"/>
            </a:solidFill>
            <a:round/>
            <a:headEnd/>
            <a:tailEnd/>
          </a:ln>
        </p:spPr>
        <p:txBody>
          <a:bodyPr/>
          <a:lstStyle/>
          <a:p>
            <a:endParaRPr lang="en-US"/>
          </a:p>
        </p:txBody>
      </p:sp>
      <p:sp>
        <p:nvSpPr>
          <p:cNvPr id="28732" name="Oval 30"/>
          <p:cNvSpPr>
            <a:spLocks noChangeArrowheads="1"/>
          </p:cNvSpPr>
          <p:nvPr/>
        </p:nvSpPr>
        <p:spPr bwMode="auto">
          <a:xfrm>
            <a:off x="3936207" y="3554016"/>
            <a:ext cx="98822" cy="100013"/>
          </a:xfrm>
          <a:prstGeom prst="ellipse">
            <a:avLst/>
          </a:prstGeom>
          <a:solidFill>
            <a:srgbClr val="000000"/>
          </a:solidFill>
          <a:ln w="26988">
            <a:solidFill>
              <a:srgbClr val="000000"/>
            </a:solidFill>
            <a:round/>
            <a:headEnd/>
            <a:tailEnd/>
          </a:ln>
        </p:spPr>
        <p:txBody>
          <a:bodyPr/>
          <a:lstStyle/>
          <a:p>
            <a:endParaRPr lang="en-US"/>
          </a:p>
        </p:txBody>
      </p:sp>
      <p:sp>
        <p:nvSpPr>
          <p:cNvPr id="28733" name="Line 31"/>
          <p:cNvSpPr>
            <a:spLocks noChangeShapeType="1"/>
          </p:cNvSpPr>
          <p:nvPr/>
        </p:nvSpPr>
        <p:spPr bwMode="auto">
          <a:xfrm flipH="1">
            <a:off x="2964656" y="2353866"/>
            <a:ext cx="285750" cy="17145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734" name="Line 32"/>
          <p:cNvSpPr>
            <a:spLocks noChangeShapeType="1"/>
          </p:cNvSpPr>
          <p:nvPr/>
        </p:nvSpPr>
        <p:spPr bwMode="auto">
          <a:xfrm flipH="1" flipV="1">
            <a:off x="5250657" y="4857750"/>
            <a:ext cx="350044" cy="11430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735" name="Line 33"/>
          <p:cNvSpPr>
            <a:spLocks noChangeShapeType="1"/>
          </p:cNvSpPr>
          <p:nvPr/>
        </p:nvSpPr>
        <p:spPr bwMode="auto">
          <a:xfrm flipV="1">
            <a:off x="4622006" y="5039916"/>
            <a:ext cx="171450" cy="11430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736" name="Line 63"/>
          <p:cNvSpPr>
            <a:spLocks noChangeShapeType="1"/>
          </p:cNvSpPr>
          <p:nvPr/>
        </p:nvSpPr>
        <p:spPr bwMode="auto">
          <a:xfrm flipV="1">
            <a:off x="3157538" y="2780110"/>
            <a:ext cx="0" cy="2532459"/>
          </a:xfrm>
          <a:prstGeom prst="line">
            <a:avLst/>
          </a:prstGeom>
          <a:noFill/>
          <a:ln w="26988">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8737" name="Rectangle 66"/>
          <p:cNvSpPr>
            <a:spLocks noChangeArrowheads="1"/>
          </p:cNvSpPr>
          <p:nvPr/>
        </p:nvSpPr>
        <p:spPr bwMode="auto">
          <a:xfrm>
            <a:off x="2386013" y="19514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28738" name="Rectangle 67"/>
          <p:cNvSpPr>
            <a:spLocks noChangeArrowheads="1"/>
          </p:cNvSpPr>
          <p:nvPr/>
        </p:nvSpPr>
        <p:spPr bwMode="auto">
          <a:xfrm>
            <a:off x="2386012" y="296823"/>
            <a:ext cx="248786"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sz="600"/>
          </a:p>
          <a:p>
            <a:pPr eaLnBrk="0" hangingPunct="0"/>
            <a:r>
              <a:rPr lang="en-US"/>
              <a:t> </a:t>
            </a:r>
          </a:p>
          <a:p>
            <a:pPr eaLnBrk="0" hangingPunct="0"/>
            <a:endParaRPr lang="en-US"/>
          </a:p>
        </p:txBody>
      </p:sp>
      <p:sp>
        <p:nvSpPr>
          <p:cNvPr id="28739" name="Rectangle 70"/>
          <p:cNvSpPr>
            <a:spLocks noChangeArrowheads="1"/>
          </p:cNvSpPr>
          <p:nvPr/>
        </p:nvSpPr>
        <p:spPr bwMode="auto">
          <a:xfrm>
            <a:off x="2386013" y="904236"/>
            <a:ext cx="184731"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tabLst>
                <a:tab pos="2733675" algn="l"/>
              </a:tabLst>
            </a:pPr>
            <a:r>
              <a:rPr lang="en-US" sz="900">
                <a:cs typeface="Times New Roman" pitchFamily="18" charset="0"/>
              </a:rPr>
              <a:t/>
            </a:r>
            <a:br>
              <a:rPr lang="en-US" sz="900">
                <a:cs typeface="Times New Roman" pitchFamily="18" charset="0"/>
              </a:rPr>
            </a:br>
            <a:endParaRPr lang="en-US" sz="600"/>
          </a:p>
          <a:p>
            <a:pPr eaLnBrk="0" hangingPunct="0">
              <a:tabLst>
                <a:tab pos="2733675" algn="l"/>
              </a:tabLst>
            </a:pPr>
            <a:endParaRPr lang="en-US"/>
          </a:p>
        </p:txBody>
      </p:sp>
      <p:sp>
        <p:nvSpPr>
          <p:cNvPr id="69"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68" name="Rectangle 53"/>
          <p:cNvSpPr>
            <a:spLocks noChangeArrowheads="1"/>
          </p:cNvSpPr>
          <p:nvPr/>
        </p:nvSpPr>
        <p:spPr bwMode="auto">
          <a:xfrm>
            <a:off x="3595181" y="2431028"/>
            <a:ext cx="1763560" cy="196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75" dirty="0" smtClean="0">
                <a:solidFill>
                  <a:srgbClr val="000000"/>
                </a:solidFill>
                <a:cs typeface="Times New Roman" pitchFamily="18" charset="0"/>
              </a:rPr>
              <a:t>City 1’s preferred choice</a:t>
            </a:r>
            <a:endParaRPr lang="en-US" dirty="0"/>
          </a:p>
        </p:txBody>
      </p:sp>
      <p:sp>
        <p:nvSpPr>
          <p:cNvPr id="70" name="Rectangle 53"/>
          <p:cNvSpPr>
            <a:spLocks noChangeArrowheads="1"/>
          </p:cNvSpPr>
          <p:nvPr/>
        </p:nvSpPr>
        <p:spPr bwMode="auto">
          <a:xfrm>
            <a:off x="4055269" y="2649159"/>
            <a:ext cx="3364960" cy="196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75" dirty="0" smtClean="0">
                <a:solidFill>
                  <a:srgbClr val="000000"/>
                </a:solidFill>
                <a:cs typeface="Times New Roman" pitchFamily="18" charset="0"/>
              </a:rPr>
              <a:t>City 1’s restricted choice with categorical grant</a:t>
            </a:r>
            <a:endParaRPr lang="en-US" dirty="0"/>
          </a:p>
        </p:txBody>
      </p:sp>
      <p:sp>
        <p:nvSpPr>
          <p:cNvPr id="71" name="Line 31"/>
          <p:cNvSpPr>
            <a:spLocks noChangeShapeType="1"/>
          </p:cNvSpPr>
          <p:nvPr/>
        </p:nvSpPr>
        <p:spPr bwMode="auto">
          <a:xfrm flipH="1">
            <a:off x="3231535" y="2557462"/>
            <a:ext cx="285750" cy="17145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2" name="Line 31"/>
          <p:cNvSpPr>
            <a:spLocks noChangeShapeType="1"/>
          </p:cNvSpPr>
          <p:nvPr/>
        </p:nvSpPr>
        <p:spPr bwMode="auto">
          <a:xfrm flipH="1">
            <a:off x="3575447" y="2780109"/>
            <a:ext cx="459346" cy="285278"/>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914400" y="1833265"/>
            <a:ext cx="7467600" cy="4419600"/>
          </a:xfrm>
        </p:spPr>
        <p:txBody>
          <a:bodyPr>
            <a:normAutofit/>
          </a:bodyPr>
          <a:lstStyle/>
          <a:p>
            <a:pPr marL="227013" indent="-227013">
              <a:lnSpc>
                <a:spcPct val="120000"/>
              </a:lnSpc>
              <a:spcBef>
                <a:spcPts val="0"/>
              </a:spcBef>
              <a:spcAft>
                <a:spcPts val="0"/>
              </a:spcAft>
              <a:buFont typeface="Wingdings" panose="05000000000000000000" pitchFamily="2" charset="2"/>
              <a:buChar char="§"/>
            </a:pPr>
            <a:r>
              <a:rPr lang="en-US" altLang="zh-CN" sz="2000" dirty="0" smtClean="0">
                <a:ea typeface="SimSun" pitchFamily="2" charset="-122"/>
              </a:rPr>
              <a:t>In </a:t>
            </a:r>
            <a:r>
              <a:rPr lang="en-US" altLang="zh-CN" sz="2000" dirty="0">
                <a:ea typeface="SimSun" pitchFamily="2" charset="-122"/>
              </a:rPr>
              <a:t>deciding which of these grants to use, the standard figure for income and price subsidies is often used.</a:t>
            </a:r>
          </a:p>
          <a:p>
            <a:pPr marL="227013" indent="-227013">
              <a:lnSpc>
                <a:spcPct val="120000"/>
              </a:lnSpc>
              <a:spcBef>
                <a:spcPts val="0"/>
              </a:spcBef>
              <a:spcAft>
                <a:spcPts val="0"/>
              </a:spcAft>
              <a:buFont typeface="Wingdings" panose="05000000000000000000" pitchFamily="2" charset="2"/>
              <a:buChar char="§"/>
            </a:pPr>
            <a:endParaRPr lang="en-US" altLang="zh-CN" sz="2000" dirty="0">
              <a:ea typeface="SimSun" pitchFamily="2" charset="-122"/>
            </a:endParaRPr>
          </a:p>
          <a:p>
            <a:pPr marL="227013" indent="-227013">
              <a:lnSpc>
                <a:spcPct val="120000"/>
              </a:lnSpc>
              <a:spcBef>
                <a:spcPts val="0"/>
              </a:spcBef>
              <a:spcAft>
                <a:spcPts val="0"/>
              </a:spcAft>
              <a:buFont typeface="Wingdings" panose="05000000000000000000" pitchFamily="2" charset="2"/>
              <a:buChar char="§"/>
            </a:pPr>
            <a:r>
              <a:rPr lang="en-US" altLang="zh-CN" sz="2000" dirty="0">
                <a:ea typeface="SimSun" pitchFamily="2" charset="-122"/>
              </a:rPr>
              <a:t>This figure implies that a matching grants has a larger impact on local performance than does a lump-sum grant with the same cost to the granting government.</a:t>
            </a:r>
          </a:p>
          <a:p>
            <a:pPr marL="227013" indent="-227013">
              <a:lnSpc>
                <a:spcPct val="120000"/>
              </a:lnSpc>
              <a:spcBef>
                <a:spcPts val="0"/>
              </a:spcBef>
              <a:spcAft>
                <a:spcPts val="0"/>
              </a:spcAft>
              <a:buFont typeface="Wingdings" panose="05000000000000000000" pitchFamily="2" charset="2"/>
              <a:buChar char="§"/>
            </a:pPr>
            <a:endParaRPr lang="en-US" altLang="zh-CN" sz="2000" dirty="0">
              <a:ea typeface="SimSun" pitchFamily="2" charset="-122"/>
            </a:endParaRPr>
          </a:p>
          <a:p>
            <a:pPr marL="227013" indent="-227013">
              <a:lnSpc>
                <a:spcPct val="120000"/>
              </a:lnSpc>
              <a:spcBef>
                <a:spcPts val="0"/>
              </a:spcBef>
              <a:spcAft>
                <a:spcPts val="0"/>
              </a:spcAft>
              <a:buFont typeface="Wingdings" panose="05000000000000000000" pitchFamily="2" charset="2"/>
              <a:buChar char="§"/>
            </a:pPr>
            <a:r>
              <a:rPr lang="en-US" altLang="zh-CN" sz="2000" dirty="0">
                <a:ea typeface="SimSun" pitchFamily="2" charset="-122"/>
              </a:rPr>
              <a:t>This effect reflects the fact that a matching grant, unlike a lump-sum grant, has both an </a:t>
            </a:r>
            <a:r>
              <a:rPr lang="en-US" altLang="zh-CN" sz="2000" b="1" dirty="0">
                <a:ea typeface="SimSun" pitchFamily="2" charset="-122"/>
              </a:rPr>
              <a:t>income effect </a:t>
            </a:r>
            <a:r>
              <a:rPr lang="en-US" altLang="zh-CN" sz="2000" dirty="0">
                <a:ea typeface="SimSun" pitchFamily="2" charset="-122"/>
              </a:rPr>
              <a:t>and a </a:t>
            </a:r>
            <a:r>
              <a:rPr lang="en-US" altLang="zh-CN" sz="2000" b="1" dirty="0">
                <a:ea typeface="SimSun" pitchFamily="2" charset="-122"/>
              </a:rPr>
              <a:t>price effect</a:t>
            </a:r>
            <a:r>
              <a:rPr lang="en-US" altLang="zh-CN" sz="2000" dirty="0">
                <a:ea typeface="SimSun" pitchFamily="2" charset="-122"/>
              </a:rPr>
              <a:t>.</a:t>
            </a:r>
            <a:endParaRPr lang="en-US" sz="200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1"/>
          <p:cNvSpPr/>
          <p:nvPr/>
        </p:nvSpPr>
        <p:spPr>
          <a:xfrm>
            <a:off x="838200" y="1371600"/>
            <a:ext cx="4046749" cy="461665"/>
          </a:xfrm>
          <a:prstGeom prst="rect">
            <a:avLst/>
          </a:prstGeom>
        </p:spPr>
        <p:txBody>
          <a:bodyPr wrap="none">
            <a:spAutoFit/>
          </a:bodyPr>
          <a:lstStyle/>
          <a:p>
            <a:pPr marL="428625" indent="-428625">
              <a:buNone/>
            </a:pPr>
            <a:r>
              <a:rPr lang="en-US" altLang="zh-CN" sz="2400" dirty="0" smtClean="0">
                <a:solidFill>
                  <a:srgbClr val="BD582C"/>
                </a:solidFill>
                <a:latin typeface="+mn-lt"/>
                <a:ea typeface="SimSun" pitchFamily="2" charset="-122"/>
              </a:rPr>
              <a:t>Matching vs. Lump-Sum Grants</a:t>
            </a:r>
            <a:endParaRPr lang="en-US" altLang="zh-CN" sz="2400" dirty="0">
              <a:solidFill>
                <a:srgbClr val="BD582C"/>
              </a:solidFill>
              <a:latin typeface="+mn-lt"/>
              <a:ea typeface="SimSun" pitchFamily="2" charset="-122"/>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p:txBody>
          <a:bodyPr/>
          <a:lstStyle/>
          <a:p>
            <a:pPr eaLnBrk="1" hangingPunct="1">
              <a:buFont typeface="Wingdings" pitchFamily="2" charset="2"/>
              <a:buNone/>
            </a:pPr>
            <a:endParaRPr lang="en-US" smtClean="0">
              <a:solidFill>
                <a:srgbClr val="CC3300"/>
              </a:solidFill>
            </a:endParaRPr>
          </a:p>
          <a:p>
            <a:pPr eaLnBrk="1" hangingPunct="1"/>
            <a:endParaRPr lang="en-US" smtClean="0"/>
          </a:p>
        </p:txBody>
      </p:sp>
      <p:sp>
        <p:nvSpPr>
          <p:cNvPr id="30724" name="Rectangle 91"/>
          <p:cNvSpPr>
            <a:spLocks noChangeArrowheads="1"/>
          </p:cNvSpPr>
          <p:nvPr/>
        </p:nvSpPr>
        <p:spPr bwMode="auto">
          <a:xfrm>
            <a:off x="4502944" y="2967931"/>
            <a:ext cx="18473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tabLst>
                <a:tab pos="2733675" algn="l"/>
              </a:tabLst>
            </a:pPr>
            <a:r>
              <a:rPr lang="en-US"/>
              <a:t/>
            </a:r>
            <a:br>
              <a:rPr lang="en-US"/>
            </a:br>
            <a:endParaRPr lang="en-US"/>
          </a:p>
          <a:p>
            <a:pPr eaLnBrk="0" hangingPunct="0">
              <a:tabLst>
                <a:tab pos="2733675" algn="l"/>
              </a:tabLst>
            </a:pPr>
            <a:endParaRPr lang="en-US"/>
          </a:p>
        </p:txBody>
      </p:sp>
      <p:grpSp>
        <p:nvGrpSpPr>
          <p:cNvPr id="30725" name="Group 132"/>
          <p:cNvGrpSpPr>
            <a:grpSpLocks noChangeAspect="1"/>
          </p:cNvGrpSpPr>
          <p:nvPr/>
        </p:nvGrpSpPr>
        <p:grpSpPr bwMode="auto">
          <a:xfrm>
            <a:off x="1971675" y="2228850"/>
            <a:ext cx="5172075" cy="4400550"/>
            <a:chOff x="660" y="360"/>
            <a:chExt cx="10860" cy="7560"/>
          </a:xfrm>
        </p:grpSpPr>
        <p:sp>
          <p:nvSpPr>
            <p:cNvPr id="30727" name="AutoShape 133"/>
            <p:cNvSpPr>
              <a:spLocks noChangeAspect="1" noChangeArrowheads="1"/>
            </p:cNvSpPr>
            <p:nvPr/>
          </p:nvSpPr>
          <p:spPr bwMode="auto">
            <a:xfrm>
              <a:off x="900" y="360"/>
              <a:ext cx="10620" cy="7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0728" name="Line 134"/>
            <p:cNvSpPr>
              <a:spLocks noChangeShapeType="1"/>
            </p:cNvSpPr>
            <p:nvPr/>
          </p:nvSpPr>
          <p:spPr bwMode="auto">
            <a:xfrm>
              <a:off x="2519" y="1620"/>
              <a:ext cx="1" cy="396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29" name="Line 135"/>
            <p:cNvSpPr>
              <a:spLocks noChangeShapeType="1"/>
            </p:cNvSpPr>
            <p:nvPr/>
          </p:nvSpPr>
          <p:spPr bwMode="auto">
            <a:xfrm>
              <a:off x="2520" y="5580"/>
              <a:ext cx="6120" cy="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0" name="Line 136"/>
            <p:cNvSpPr>
              <a:spLocks noChangeShapeType="1"/>
            </p:cNvSpPr>
            <p:nvPr/>
          </p:nvSpPr>
          <p:spPr bwMode="auto">
            <a:xfrm>
              <a:off x="2520" y="3240"/>
              <a:ext cx="2340" cy="234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1" name="Line 137"/>
            <p:cNvSpPr>
              <a:spLocks noChangeShapeType="1"/>
            </p:cNvSpPr>
            <p:nvPr/>
          </p:nvSpPr>
          <p:spPr bwMode="auto">
            <a:xfrm>
              <a:off x="2520" y="3240"/>
              <a:ext cx="5400" cy="234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2" name="Freeform 138"/>
            <p:cNvSpPr>
              <a:spLocks/>
            </p:cNvSpPr>
            <p:nvPr/>
          </p:nvSpPr>
          <p:spPr bwMode="auto">
            <a:xfrm>
              <a:off x="3105" y="2685"/>
              <a:ext cx="4140" cy="2880"/>
            </a:xfrm>
            <a:custGeom>
              <a:avLst/>
              <a:gdLst>
                <a:gd name="T0" fmla="*/ 0 w 4140"/>
                <a:gd name="T1" fmla="*/ 0 h 2880"/>
                <a:gd name="T2" fmla="*/ 180 w 4140"/>
                <a:gd name="T3" fmla="*/ 900 h 2880"/>
                <a:gd name="T4" fmla="*/ 720 w 4140"/>
                <a:gd name="T5" fmla="*/ 1800 h 2880"/>
                <a:gd name="T6" fmla="*/ 1440 w 4140"/>
                <a:gd name="T7" fmla="*/ 2340 h 2880"/>
                <a:gd name="T8" fmla="*/ 2700 w 4140"/>
                <a:gd name="T9" fmla="*/ 2700 h 2880"/>
                <a:gd name="T10" fmla="*/ 4140 w 4140"/>
                <a:gd name="T11" fmla="*/ 2880 h 2880"/>
                <a:gd name="T12" fmla="*/ 0 60000 65536"/>
                <a:gd name="T13" fmla="*/ 0 60000 65536"/>
                <a:gd name="T14" fmla="*/ 0 60000 65536"/>
                <a:gd name="T15" fmla="*/ 0 60000 65536"/>
                <a:gd name="T16" fmla="*/ 0 60000 65536"/>
                <a:gd name="T17" fmla="*/ 0 60000 65536"/>
                <a:gd name="T18" fmla="*/ 0 w 4140"/>
                <a:gd name="T19" fmla="*/ 0 h 2880"/>
                <a:gd name="T20" fmla="*/ 4140 w 4140"/>
                <a:gd name="T21" fmla="*/ 2880 h 2880"/>
              </a:gdLst>
              <a:ahLst/>
              <a:cxnLst>
                <a:cxn ang="T12">
                  <a:pos x="T0" y="T1"/>
                </a:cxn>
                <a:cxn ang="T13">
                  <a:pos x="T2" y="T3"/>
                </a:cxn>
                <a:cxn ang="T14">
                  <a:pos x="T4" y="T5"/>
                </a:cxn>
                <a:cxn ang="T15">
                  <a:pos x="T6" y="T7"/>
                </a:cxn>
                <a:cxn ang="T16">
                  <a:pos x="T8" y="T9"/>
                </a:cxn>
                <a:cxn ang="T17">
                  <a:pos x="T10" y="T11"/>
                </a:cxn>
              </a:cxnLst>
              <a:rect l="T18" t="T19" r="T20" b="T21"/>
              <a:pathLst>
                <a:path w="4140" h="2880">
                  <a:moveTo>
                    <a:pt x="0" y="0"/>
                  </a:moveTo>
                  <a:cubicBezTo>
                    <a:pt x="30" y="300"/>
                    <a:pt x="60" y="600"/>
                    <a:pt x="180" y="900"/>
                  </a:cubicBezTo>
                  <a:cubicBezTo>
                    <a:pt x="300" y="1200"/>
                    <a:pt x="510" y="1560"/>
                    <a:pt x="720" y="1800"/>
                  </a:cubicBezTo>
                  <a:cubicBezTo>
                    <a:pt x="930" y="2040"/>
                    <a:pt x="1110" y="2190"/>
                    <a:pt x="1440" y="2340"/>
                  </a:cubicBezTo>
                  <a:cubicBezTo>
                    <a:pt x="1770" y="2490"/>
                    <a:pt x="2250" y="2610"/>
                    <a:pt x="2700" y="2700"/>
                  </a:cubicBezTo>
                  <a:cubicBezTo>
                    <a:pt x="3150" y="2790"/>
                    <a:pt x="3645" y="2835"/>
                    <a:pt x="4140" y="2880"/>
                  </a:cubicBezTo>
                </a:path>
              </a:pathLst>
            </a:cu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733" name="Freeform 139"/>
            <p:cNvSpPr>
              <a:spLocks/>
            </p:cNvSpPr>
            <p:nvPr/>
          </p:nvSpPr>
          <p:spPr bwMode="auto">
            <a:xfrm>
              <a:off x="3465" y="2115"/>
              <a:ext cx="3900" cy="2760"/>
            </a:xfrm>
            <a:custGeom>
              <a:avLst/>
              <a:gdLst>
                <a:gd name="T0" fmla="*/ 0 w 3900"/>
                <a:gd name="T1" fmla="*/ 0 h 2760"/>
                <a:gd name="T2" fmla="*/ 180 w 3900"/>
                <a:gd name="T3" fmla="*/ 720 h 2760"/>
                <a:gd name="T4" fmla="*/ 720 w 3900"/>
                <a:gd name="T5" fmla="*/ 1620 h 2760"/>
                <a:gd name="T6" fmla="*/ 1980 w 3900"/>
                <a:gd name="T7" fmla="*/ 2340 h 2760"/>
                <a:gd name="T8" fmla="*/ 3600 w 3900"/>
                <a:gd name="T9" fmla="*/ 2700 h 2760"/>
                <a:gd name="T10" fmla="*/ 3780 w 3900"/>
                <a:gd name="T11" fmla="*/ 2700 h 2760"/>
                <a:gd name="T12" fmla="*/ 0 60000 65536"/>
                <a:gd name="T13" fmla="*/ 0 60000 65536"/>
                <a:gd name="T14" fmla="*/ 0 60000 65536"/>
                <a:gd name="T15" fmla="*/ 0 60000 65536"/>
                <a:gd name="T16" fmla="*/ 0 60000 65536"/>
                <a:gd name="T17" fmla="*/ 0 60000 65536"/>
                <a:gd name="T18" fmla="*/ 0 w 3900"/>
                <a:gd name="T19" fmla="*/ 0 h 2760"/>
                <a:gd name="T20" fmla="*/ 3900 w 3900"/>
                <a:gd name="T21" fmla="*/ 2760 h 2760"/>
              </a:gdLst>
              <a:ahLst/>
              <a:cxnLst>
                <a:cxn ang="T12">
                  <a:pos x="T0" y="T1"/>
                </a:cxn>
                <a:cxn ang="T13">
                  <a:pos x="T2" y="T3"/>
                </a:cxn>
                <a:cxn ang="T14">
                  <a:pos x="T4" y="T5"/>
                </a:cxn>
                <a:cxn ang="T15">
                  <a:pos x="T6" y="T7"/>
                </a:cxn>
                <a:cxn ang="T16">
                  <a:pos x="T8" y="T9"/>
                </a:cxn>
                <a:cxn ang="T17">
                  <a:pos x="T10" y="T11"/>
                </a:cxn>
              </a:cxnLst>
              <a:rect l="T18" t="T19" r="T20" b="T21"/>
              <a:pathLst>
                <a:path w="3900" h="2760">
                  <a:moveTo>
                    <a:pt x="0" y="0"/>
                  </a:moveTo>
                  <a:cubicBezTo>
                    <a:pt x="30" y="225"/>
                    <a:pt x="60" y="450"/>
                    <a:pt x="180" y="720"/>
                  </a:cubicBezTo>
                  <a:cubicBezTo>
                    <a:pt x="300" y="990"/>
                    <a:pt x="420" y="1350"/>
                    <a:pt x="720" y="1620"/>
                  </a:cubicBezTo>
                  <a:cubicBezTo>
                    <a:pt x="1020" y="1890"/>
                    <a:pt x="1500" y="2160"/>
                    <a:pt x="1980" y="2340"/>
                  </a:cubicBezTo>
                  <a:cubicBezTo>
                    <a:pt x="2460" y="2520"/>
                    <a:pt x="3300" y="2640"/>
                    <a:pt x="3600" y="2700"/>
                  </a:cubicBezTo>
                  <a:cubicBezTo>
                    <a:pt x="3900" y="2760"/>
                    <a:pt x="3750" y="2700"/>
                    <a:pt x="3780" y="2700"/>
                  </a:cubicBezTo>
                </a:path>
              </a:pathLst>
            </a:cu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734" name="Line 140"/>
            <p:cNvSpPr>
              <a:spLocks noChangeShapeType="1"/>
            </p:cNvSpPr>
            <p:nvPr/>
          </p:nvSpPr>
          <p:spPr bwMode="auto">
            <a:xfrm>
              <a:off x="2520" y="1800"/>
              <a:ext cx="3885" cy="3780"/>
            </a:xfrm>
            <a:prstGeom prst="line">
              <a:avLst/>
            </a:prstGeom>
            <a:noFill/>
            <a:ln w="38100">
              <a:solidFill>
                <a:srgbClr val="008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5" name="Freeform 141"/>
            <p:cNvSpPr>
              <a:spLocks/>
            </p:cNvSpPr>
            <p:nvPr/>
          </p:nvSpPr>
          <p:spPr bwMode="auto">
            <a:xfrm>
              <a:off x="3555" y="1830"/>
              <a:ext cx="3900" cy="2760"/>
            </a:xfrm>
            <a:custGeom>
              <a:avLst/>
              <a:gdLst>
                <a:gd name="T0" fmla="*/ 0 w 3900"/>
                <a:gd name="T1" fmla="*/ 0 h 2760"/>
                <a:gd name="T2" fmla="*/ 180 w 3900"/>
                <a:gd name="T3" fmla="*/ 720 h 2760"/>
                <a:gd name="T4" fmla="*/ 720 w 3900"/>
                <a:gd name="T5" fmla="*/ 1620 h 2760"/>
                <a:gd name="T6" fmla="*/ 1980 w 3900"/>
                <a:gd name="T7" fmla="*/ 2340 h 2760"/>
                <a:gd name="T8" fmla="*/ 3600 w 3900"/>
                <a:gd name="T9" fmla="*/ 2700 h 2760"/>
                <a:gd name="T10" fmla="*/ 3780 w 3900"/>
                <a:gd name="T11" fmla="*/ 2700 h 2760"/>
                <a:gd name="T12" fmla="*/ 0 60000 65536"/>
                <a:gd name="T13" fmla="*/ 0 60000 65536"/>
                <a:gd name="T14" fmla="*/ 0 60000 65536"/>
                <a:gd name="T15" fmla="*/ 0 60000 65536"/>
                <a:gd name="T16" fmla="*/ 0 60000 65536"/>
                <a:gd name="T17" fmla="*/ 0 60000 65536"/>
                <a:gd name="T18" fmla="*/ 0 w 3900"/>
                <a:gd name="T19" fmla="*/ 0 h 2760"/>
                <a:gd name="T20" fmla="*/ 3900 w 3900"/>
                <a:gd name="T21" fmla="*/ 2760 h 2760"/>
              </a:gdLst>
              <a:ahLst/>
              <a:cxnLst>
                <a:cxn ang="T12">
                  <a:pos x="T0" y="T1"/>
                </a:cxn>
                <a:cxn ang="T13">
                  <a:pos x="T2" y="T3"/>
                </a:cxn>
                <a:cxn ang="T14">
                  <a:pos x="T4" y="T5"/>
                </a:cxn>
                <a:cxn ang="T15">
                  <a:pos x="T6" y="T7"/>
                </a:cxn>
                <a:cxn ang="T16">
                  <a:pos x="T8" y="T9"/>
                </a:cxn>
                <a:cxn ang="T17">
                  <a:pos x="T10" y="T11"/>
                </a:cxn>
              </a:cxnLst>
              <a:rect l="T18" t="T19" r="T20" b="T21"/>
              <a:pathLst>
                <a:path w="3900" h="2760">
                  <a:moveTo>
                    <a:pt x="0" y="0"/>
                  </a:moveTo>
                  <a:cubicBezTo>
                    <a:pt x="30" y="225"/>
                    <a:pt x="60" y="450"/>
                    <a:pt x="180" y="720"/>
                  </a:cubicBezTo>
                  <a:cubicBezTo>
                    <a:pt x="300" y="990"/>
                    <a:pt x="420" y="1350"/>
                    <a:pt x="720" y="1620"/>
                  </a:cubicBezTo>
                  <a:cubicBezTo>
                    <a:pt x="1020" y="1890"/>
                    <a:pt x="1500" y="2160"/>
                    <a:pt x="1980" y="2340"/>
                  </a:cubicBezTo>
                  <a:cubicBezTo>
                    <a:pt x="2460" y="2520"/>
                    <a:pt x="3300" y="2640"/>
                    <a:pt x="3600" y="2700"/>
                  </a:cubicBezTo>
                  <a:cubicBezTo>
                    <a:pt x="3900" y="2760"/>
                    <a:pt x="3750" y="2700"/>
                    <a:pt x="3780" y="2700"/>
                  </a:cubicBezTo>
                </a:path>
              </a:pathLst>
            </a:cu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736" name="Line 142"/>
            <p:cNvSpPr>
              <a:spLocks noChangeShapeType="1"/>
            </p:cNvSpPr>
            <p:nvPr/>
          </p:nvSpPr>
          <p:spPr bwMode="auto">
            <a:xfrm>
              <a:off x="3960" y="4680"/>
              <a:ext cx="0" cy="900"/>
            </a:xfrm>
            <a:prstGeom prst="line">
              <a:avLst/>
            </a:prstGeom>
            <a:noFill/>
            <a:ln w="1587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0737" name="Line 143"/>
            <p:cNvSpPr>
              <a:spLocks noChangeShapeType="1"/>
            </p:cNvSpPr>
            <p:nvPr/>
          </p:nvSpPr>
          <p:spPr bwMode="auto">
            <a:xfrm>
              <a:off x="5145" y="4320"/>
              <a:ext cx="1" cy="1260"/>
            </a:xfrm>
            <a:prstGeom prst="line">
              <a:avLst/>
            </a:prstGeom>
            <a:noFill/>
            <a:ln w="1587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0738" name="Line 144"/>
            <p:cNvSpPr>
              <a:spLocks noChangeShapeType="1"/>
            </p:cNvSpPr>
            <p:nvPr/>
          </p:nvSpPr>
          <p:spPr bwMode="auto">
            <a:xfrm>
              <a:off x="4275" y="3420"/>
              <a:ext cx="1" cy="2160"/>
            </a:xfrm>
            <a:prstGeom prst="line">
              <a:avLst/>
            </a:prstGeom>
            <a:noFill/>
            <a:ln w="1587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0739" name="Rectangle 145"/>
            <p:cNvSpPr>
              <a:spLocks noChangeArrowheads="1"/>
            </p:cNvSpPr>
            <p:nvPr/>
          </p:nvSpPr>
          <p:spPr bwMode="auto">
            <a:xfrm>
              <a:off x="6660" y="5760"/>
              <a:ext cx="1980" cy="5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200" b="1"/>
                <a:t>Education</a:t>
              </a:r>
              <a:endParaRPr lang="en-US"/>
            </a:p>
          </p:txBody>
        </p:sp>
        <p:sp>
          <p:nvSpPr>
            <p:cNvPr id="30740" name="Rectangle 146"/>
            <p:cNvSpPr>
              <a:spLocks noChangeArrowheads="1"/>
            </p:cNvSpPr>
            <p:nvPr/>
          </p:nvSpPr>
          <p:spPr bwMode="auto">
            <a:xfrm>
              <a:off x="660" y="1980"/>
              <a:ext cx="186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900" b="1" dirty="0"/>
                <a:t>Everything</a:t>
              </a:r>
            </a:p>
            <a:p>
              <a:r>
                <a:rPr lang="en-US" sz="900" b="1" dirty="0"/>
                <a:t>Else</a:t>
              </a:r>
              <a:endParaRPr lang="en-US" dirty="0"/>
            </a:p>
          </p:txBody>
        </p:sp>
        <p:sp>
          <p:nvSpPr>
            <p:cNvPr id="30741" name="Rectangle 147"/>
            <p:cNvSpPr>
              <a:spLocks noChangeArrowheads="1"/>
            </p:cNvSpPr>
            <p:nvPr/>
          </p:nvSpPr>
          <p:spPr bwMode="auto">
            <a:xfrm>
              <a:off x="3705" y="5580"/>
              <a:ext cx="720" cy="5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050" b="1"/>
                <a:t>E</a:t>
              </a:r>
              <a:r>
                <a:rPr lang="en-US" sz="1050" b="1" baseline="-25000"/>
                <a:t>1</a:t>
              </a:r>
              <a:endParaRPr lang="en-US"/>
            </a:p>
          </p:txBody>
        </p:sp>
        <p:sp>
          <p:nvSpPr>
            <p:cNvPr id="30742" name="Rectangle 148"/>
            <p:cNvSpPr>
              <a:spLocks noChangeArrowheads="1"/>
            </p:cNvSpPr>
            <p:nvPr/>
          </p:nvSpPr>
          <p:spPr bwMode="auto">
            <a:xfrm>
              <a:off x="4095" y="5580"/>
              <a:ext cx="720" cy="5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050" b="1"/>
                <a:t>E</a:t>
              </a:r>
              <a:r>
                <a:rPr lang="en-US" sz="1050" b="1" baseline="-25000"/>
                <a:t>3</a:t>
              </a:r>
              <a:endParaRPr lang="en-US"/>
            </a:p>
          </p:txBody>
        </p:sp>
        <p:sp>
          <p:nvSpPr>
            <p:cNvPr id="30743" name="Rectangle 149"/>
            <p:cNvSpPr>
              <a:spLocks noChangeArrowheads="1"/>
            </p:cNvSpPr>
            <p:nvPr/>
          </p:nvSpPr>
          <p:spPr bwMode="auto">
            <a:xfrm>
              <a:off x="4935" y="5580"/>
              <a:ext cx="720" cy="5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050" b="1"/>
                <a:t>E</a:t>
              </a:r>
              <a:r>
                <a:rPr lang="en-US" sz="1050" b="1" baseline="-25000"/>
                <a:t>2</a:t>
              </a:r>
              <a:endParaRPr lang="en-US"/>
            </a:p>
          </p:txBody>
        </p:sp>
        <p:sp>
          <p:nvSpPr>
            <p:cNvPr id="30744" name="Line 150"/>
            <p:cNvSpPr>
              <a:spLocks noChangeShapeType="1"/>
            </p:cNvSpPr>
            <p:nvPr/>
          </p:nvSpPr>
          <p:spPr bwMode="auto">
            <a:xfrm>
              <a:off x="3660" y="4380"/>
              <a:ext cx="1440" cy="1"/>
            </a:xfrm>
            <a:prstGeom prst="line">
              <a:avLst/>
            </a:prstGeom>
            <a:noFill/>
            <a:ln w="38100">
              <a:solidFill>
                <a:srgbClr val="80008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45" name="Rectangle 151"/>
            <p:cNvSpPr>
              <a:spLocks noChangeArrowheads="1"/>
            </p:cNvSpPr>
            <p:nvPr/>
          </p:nvSpPr>
          <p:spPr bwMode="auto">
            <a:xfrm>
              <a:off x="2700" y="540"/>
              <a:ext cx="2880" cy="900"/>
            </a:xfrm>
            <a:prstGeom prst="rect">
              <a:avLst/>
            </a:prstGeom>
            <a:solidFill>
              <a:srgbClr val="FFFFFF"/>
            </a:solidFill>
            <a:ln w="9525">
              <a:solidFill>
                <a:srgbClr val="000000"/>
              </a:solidFill>
              <a:miter lim="800000"/>
              <a:headEnd/>
              <a:tailEnd/>
            </a:ln>
          </p:spPr>
          <p:txBody>
            <a:bodyPr/>
            <a:lstStyle/>
            <a:p>
              <a:r>
                <a:rPr lang="en-US" sz="1050" b="1">
                  <a:solidFill>
                    <a:srgbClr val="800080"/>
                  </a:solidFill>
                </a:rPr>
                <a:t>Budget Line with </a:t>
              </a:r>
            </a:p>
            <a:p>
              <a:r>
                <a:rPr lang="en-US" sz="1050" b="1">
                  <a:solidFill>
                    <a:srgbClr val="800080"/>
                  </a:solidFill>
                </a:rPr>
                <a:t>Lump-Sum Grant</a:t>
              </a:r>
              <a:endParaRPr lang="en-US"/>
            </a:p>
          </p:txBody>
        </p:sp>
        <p:sp>
          <p:nvSpPr>
            <p:cNvPr id="30746" name="Rectangle 152"/>
            <p:cNvSpPr>
              <a:spLocks noChangeArrowheads="1"/>
            </p:cNvSpPr>
            <p:nvPr/>
          </p:nvSpPr>
          <p:spPr bwMode="auto">
            <a:xfrm>
              <a:off x="1260" y="6210"/>
              <a:ext cx="3420" cy="630"/>
            </a:xfrm>
            <a:prstGeom prst="rect">
              <a:avLst/>
            </a:prstGeom>
            <a:solidFill>
              <a:srgbClr val="FFFFFF"/>
            </a:solidFill>
            <a:ln w="9525">
              <a:solidFill>
                <a:srgbClr val="000000"/>
              </a:solidFill>
              <a:miter lim="800000"/>
              <a:headEnd/>
              <a:tailEnd/>
            </a:ln>
          </p:spPr>
          <p:txBody>
            <a:bodyPr/>
            <a:lstStyle/>
            <a:p>
              <a:r>
                <a:rPr lang="en-US" sz="1050" b="1">
                  <a:solidFill>
                    <a:srgbClr val="800080"/>
                  </a:solidFill>
                </a:rPr>
                <a:t>Cost of Both Programs</a:t>
              </a:r>
            </a:p>
            <a:p>
              <a:endParaRPr lang="en-US"/>
            </a:p>
          </p:txBody>
        </p:sp>
        <p:sp>
          <p:nvSpPr>
            <p:cNvPr id="30747" name="Rectangle 153"/>
            <p:cNvSpPr>
              <a:spLocks noChangeArrowheads="1"/>
            </p:cNvSpPr>
            <p:nvPr/>
          </p:nvSpPr>
          <p:spPr bwMode="auto">
            <a:xfrm>
              <a:off x="7305" y="2070"/>
              <a:ext cx="2595" cy="1170"/>
            </a:xfrm>
            <a:prstGeom prst="rect">
              <a:avLst/>
            </a:prstGeom>
            <a:solidFill>
              <a:srgbClr val="FFFFFF"/>
            </a:solidFill>
            <a:ln w="9525">
              <a:solidFill>
                <a:srgbClr val="000000"/>
              </a:solidFill>
              <a:miter lim="800000"/>
              <a:headEnd/>
              <a:tailEnd/>
            </a:ln>
          </p:spPr>
          <p:txBody>
            <a:bodyPr/>
            <a:lstStyle/>
            <a:p>
              <a:r>
                <a:rPr lang="en-US" sz="1050" b="1">
                  <a:solidFill>
                    <a:srgbClr val="800080"/>
                  </a:solidFill>
                </a:rPr>
                <a:t>Tangency Point</a:t>
              </a:r>
            </a:p>
            <a:p>
              <a:r>
                <a:rPr lang="en-US" sz="1050" b="1">
                  <a:solidFill>
                    <a:srgbClr val="800080"/>
                  </a:solidFill>
                </a:rPr>
                <a:t>with Matching Grant</a:t>
              </a:r>
              <a:endParaRPr lang="en-US"/>
            </a:p>
          </p:txBody>
        </p:sp>
        <p:sp>
          <p:nvSpPr>
            <p:cNvPr id="30748" name="Line 154"/>
            <p:cNvSpPr>
              <a:spLocks noChangeShapeType="1"/>
            </p:cNvSpPr>
            <p:nvPr/>
          </p:nvSpPr>
          <p:spPr bwMode="auto">
            <a:xfrm flipH="1">
              <a:off x="5145" y="2475"/>
              <a:ext cx="2160" cy="1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49" name="Rectangle 155"/>
            <p:cNvSpPr>
              <a:spLocks noChangeArrowheads="1"/>
            </p:cNvSpPr>
            <p:nvPr/>
          </p:nvSpPr>
          <p:spPr bwMode="auto">
            <a:xfrm>
              <a:off x="7320" y="4260"/>
              <a:ext cx="720" cy="5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050" b="1"/>
                <a:t>I</a:t>
              </a:r>
              <a:r>
                <a:rPr lang="en-US" sz="1050" b="1" baseline="-25000"/>
                <a:t>3</a:t>
              </a:r>
              <a:endParaRPr lang="en-US"/>
            </a:p>
          </p:txBody>
        </p:sp>
        <p:sp>
          <p:nvSpPr>
            <p:cNvPr id="30750" name="Rectangle 156"/>
            <p:cNvSpPr>
              <a:spLocks noChangeArrowheads="1"/>
            </p:cNvSpPr>
            <p:nvPr/>
          </p:nvSpPr>
          <p:spPr bwMode="auto">
            <a:xfrm>
              <a:off x="7230" y="4605"/>
              <a:ext cx="720" cy="5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050" b="1"/>
                <a:t>I</a:t>
              </a:r>
              <a:r>
                <a:rPr lang="en-US" sz="1050" b="1" baseline="-25000"/>
                <a:t>2</a:t>
              </a:r>
              <a:endParaRPr lang="en-US"/>
            </a:p>
          </p:txBody>
        </p:sp>
        <p:sp>
          <p:nvSpPr>
            <p:cNvPr id="30751" name="Rectangle 157"/>
            <p:cNvSpPr>
              <a:spLocks noChangeArrowheads="1"/>
            </p:cNvSpPr>
            <p:nvPr/>
          </p:nvSpPr>
          <p:spPr bwMode="auto">
            <a:xfrm>
              <a:off x="6855" y="5130"/>
              <a:ext cx="720" cy="5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050" b="1"/>
                <a:t>I</a:t>
              </a:r>
              <a:r>
                <a:rPr lang="en-US" sz="1050" b="1" baseline="-25000"/>
                <a:t>1</a:t>
              </a:r>
              <a:endParaRPr lang="en-US"/>
            </a:p>
          </p:txBody>
        </p:sp>
        <p:sp>
          <p:nvSpPr>
            <p:cNvPr id="30752" name="Rectangle 158"/>
            <p:cNvSpPr>
              <a:spLocks noChangeArrowheads="1"/>
            </p:cNvSpPr>
            <p:nvPr/>
          </p:nvSpPr>
          <p:spPr bwMode="auto">
            <a:xfrm>
              <a:off x="8100" y="4500"/>
              <a:ext cx="2700" cy="900"/>
            </a:xfrm>
            <a:prstGeom prst="rect">
              <a:avLst/>
            </a:prstGeom>
            <a:solidFill>
              <a:srgbClr val="FFFFFF"/>
            </a:solidFill>
            <a:ln w="9525">
              <a:solidFill>
                <a:srgbClr val="000000"/>
              </a:solidFill>
              <a:miter lim="800000"/>
              <a:headEnd/>
              <a:tailEnd/>
            </a:ln>
          </p:spPr>
          <p:txBody>
            <a:bodyPr/>
            <a:lstStyle/>
            <a:p>
              <a:r>
                <a:rPr lang="en-US" sz="1050" b="1">
                  <a:solidFill>
                    <a:srgbClr val="800080"/>
                  </a:solidFill>
                </a:rPr>
                <a:t>Budget Line with Matching Grant</a:t>
              </a:r>
              <a:endParaRPr lang="en-US"/>
            </a:p>
          </p:txBody>
        </p:sp>
        <p:sp>
          <p:nvSpPr>
            <p:cNvPr id="30753" name="Line 159"/>
            <p:cNvSpPr>
              <a:spLocks noChangeShapeType="1"/>
            </p:cNvSpPr>
            <p:nvPr/>
          </p:nvSpPr>
          <p:spPr bwMode="auto">
            <a:xfrm flipH="1">
              <a:off x="6660" y="5040"/>
              <a:ext cx="14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54" name="Rectangle 160"/>
            <p:cNvSpPr>
              <a:spLocks noChangeArrowheads="1"/>
            </p:cNvSpPr>
            <p:nvPr/>
          </p:nvSpPr>
          <p:spPr bwMode="auto">
            <a:xfrm>
              <a:off x="3780" y="1620"/>
              <a:ext cx="3420" cy="900"/>
            </a:xfrm>
            <a:prstGeom prst="rect">
              <a:avLst/>
            </a:prstGeom>
            <a:solidFill>
              <a:srgbClr val="FFFFFF"/>
            </a:solidFill>
            <a:ln w="9525">
              <a:solidFill>
                <a:srgbClr val="000000"/>
              </a:solidFill>
              <a:miter lim="800000"/>
              <a:headEnd/>
              <a:tailEnd/>
            </a:ln>
          </p:spPr>
          <p:txBody>
            <a:bodyPr/>
            <a:lstStyle/>
            <a:p>
              <a:r>
                <a:rPr lang="en-US" sz="1050" b="1">
                  <a:solidFill>
                    <a:srgbClr val="800080"/>
                  </a:solidFill>
                </a:rPr>
                <a:t>Tangency Point</a:t>
              </a:r>
            </a:p>
            <a:p>
              <a:r>
                <a:rPr lang="en-US" sz="1050" b="1">
                  <a:solidFill>
                    <a:srgbClr val="800080"/>
                  </a:solidFill>
                </a:rPr>
                <a:t>with Lump-Sum Grant</a:t>
              </a:r>
              <a:endParaRPr lang="en-US"/>
            </a:p>
          </p:txBody>
        </p:sp>
        <p:sp>
          <p:nvSpPr>
            <p:cNvPr id="30755" name="Line 161"/>
            <p:cNvSpPr>
              <a:spLocks noChangeShapeType="1"/>
            </p:cNvSpPr>
            <p:nvPr/>
          </p:nvSpPr>
          <p:spPr bwMode="auto">
            <a:xfrm flipH="1">
              <a:off x="2880" y="1440"/>
              <a:ext cx="900" cy="7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56" name="Line 162"/>
            <p:cNvSpPr>
              <a:spLocks noChangeShapeType="1"/>
            </p:cNvSpPr>
            <p:nvPr/>
          </p:nvSpPr>
          <p:spPr bwMode="auto">
            <a:xfrm flipH="1">
              <a:off x="4320" y="2520"/>
              <a:ext cx="1080" cy="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57" name="Line 163"/>
            <p:cNvSpPr>
              <a:spLocks noChangeShapeType="1"/>
            </p:cNvSpPr>
            <p:nvPr/>
          </p:nvSpPr>
          <p:spPr bwMode="auto">
            <a:xfrm flipV="1">
              <a:off x="2670" y="4410"/>
              <a:ext cx="1980" cy="1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30726" name="Text Box 164"/>
          <p:cNvSpPr txBox="1">
            <a:spLocks noChangeArrowheads="1"/>
          </p:cNvSpPr>
          <p:nvPr/>
        </p:nvSpPr>
        <p:spPr bwMode="auto">
          <a:xfrm>
            <a:off x="824436" y="1045951"/>
            <a:ext cx="440902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n-US" dirty="0">
              <a:solidFill>
                <a:srgbClr val="0000FF"/>
              </a:solidFill>
              <a:cs typeface="Times New Roman" pitchFamily="18" charset="0"/>
            </a:endParaRPr>
          </a:p>
          <a:p>
            <a:r>
              <a:rPr lang="en-US" sz="2400" dirty="0" smtClean="0">
                <a:solidFill>
                  <a:srgbClr val="BD582C"/>
                </a:solidFill>
                <a:latin typeface="+mn-lt"/>
                <a:cs typeface="Times New Roman" pitchFamily="18" charset="0"/>
              </a:rPr>
              <a:t>Matching Versus Lump-Sum Grant</a:t>
            </a:r>
            <a:endParaRPr lang="en-US" sz="2400" dirty="0">
              <a:solidFill>
                <a:srgbClr val="BD582C"/>
              </a:solidFill>
              <a:latin typeface="+mn-lt"/>
            </a:endParaRPr>
          </a:p>
        </p:txBody>
      </p:sp>
      <p:sp>
        <p:nvSpPr>
          <p:cNvPr id="39"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896983" y="1676400"/>
            <a:ext cx="6858000" cy="4419600"/>
          </a:xfrm>
        </p:spPr>
        <p:txBody>
          <a:bodyPr>
            <a:noAutofit/>
          </a:bodyPr>
          <a:lstStyle/>
          <a:p>
            <a:pPr marL="227013" indent="-227013">
              <a:lnSpc>
                <a:spcPct val="120000"/>
              </a:lnSpc>
              <a:spcBef>
                <a:spcPts val="0"/>
              </a:spcBef>
              <a:spcAft>
                <a:spcPts val="0"/>
              </a:spcAft>
              <a:buFont typeface="Wingdings" panose="05000000000000000000" pitchFamily="2" charset="2"/>
              <a:buChar char="§"/>
            </a:pPr>
            <a:r>
              <a:rPr lang="en-US" altLang="zh-CN" sz="2000" dirty="0" smtClean="0">
                <a:ea typeface="SimSun" pitchFamily="2" charset="-122"/>
              </a:rPr>
              <a:t>But </a:t>
            </a:r>
            <a:r>
              <a:rPr lang="en-US" altLang="zh-CN" sz="2000" dirty="0">
                <a:ea typeface="SimSun" pitchFamily="2" charset="-122"/>
              </a:rPr>
              <a:t>this theorem ignores (a) the flypaper </a:t>
            </a:r>
            <a:r>
              <a:rPr lang="en-US" altLang="zh-CN" sz="2000" dirty="0" smtClean="0">
                <a:ea typeface="SimSun" pitchFamily="2" charset="-122"/>
              </a:rPr>
              <a:t>effect and </a:t>
            </a:r>
            <a:r>
              <a:rPr lang="en-US" altLang="zh-CN" sz="2000" dirty="0">
                <a:ea typeface="SimSun" pitchFamily="2" charset="-122"/>
              </a:rPr>
              <a:t>(b) the impact of grants on efficiency.</a:t>
            </a:r>
          </a:p>
          <a:p>
            <a:pPr marL="227013" indent="-227013">
              <a:lnSpc>
                <a:spcPct val="120000"/>
              </a:lnSpc>
              <a:spcBef>
                <a:spcPts val="0"/>
              </a:spcBef>
              <a:spcAft>
                <a:spcPts val="0"/>
              </a:spcAft>
              <a:buFont typeface="Wingdings" panose="05000000000000000000" pitchFamily="2" charset="2"/>
              <a:buChar char="§"/>
            </a:pPr>
            <a:endParaRPr lang="en-US" altLang="zh-CN" sz="2000" dirty="0">
              <a:ea typeface="SimSun" pitchFamily="2" charset="-122"/>
            </a:endParaRPr>
          </a:p>
          <a:p>
            <a:pPr marL="227013" indent="-227013">
              <a:lnSpc>
                <a:spcPct val="120000"/>
              </a:lnSpc>
              <a:spcBef>
                <a:spcPts val="0"/>
              </a:spcBef>
              <a:spcAft>
                <a:spcPts val="0"/>
              </a:spcAft>
              <a:buFont typeface="Wingdings" panose="05000000000000000000" pitchFamily="2" charset="2"/>
              <a:buChar char="§"/>
            </a:pPr>
            <a:r>
              <a:rPr lang="en-US" altLang="zh-CN" sz="2000" dirty="0" smtClean="0">
                <a:ea typeface="SimSun" pitchFamily="2" charset="-122"/>
              </a:rPr>
              <a:t>My working paper with Nguyen-Hoang points out that the income effect in a matching grant may include a flypaper effect.  We estimate bounds on this effect, which bracket the estimated flypaper effect for lump-sum grants.</a:t>
            </a:r>
          </a:p>
          <a:p>
            <a:pPr marL="227013" indent="-227013">
              <a:lnSpc>
                <a:spcPct val="120000"/>
              </a:lnSpc>
              <a:spcBef>
                <a:spcPts val="0"/>
              </a:spcBef>
              <a:spcAft>
                <a:spcPts val="0"/>
              </a:spcAft>
              <a:buFont typeface="Wingdings" panose="05000000000000000000" pitchFamily="2" charset="2"/>
              <a:buChar char="§"/>
            </a:pPr>
            <a:endParaRPr lang="en-US" altLang="zh-CN" sz="2000" dirty="0">
              <a:ea typeface="SimSun" pitchFamily="2" charset="-122"/>
            </a:endParaRPr>
          </a:p>
          <a:p>
            <a:pPr marL="227013" indent="-227013">
              <a:lnSpc>
                <a:spcPct val="120000"/>
              </a:lnSpc>
              <a:spcBef>
                <a:spcPts val="0"/>
              </a:spcBef>
              <a:spcAft>
                <a:spcPts val="0"/>
              </a:spcAft>
              <a:buFont typeface="Wingdings" panose="05000000000000000000" pitchFamily="2" charset="2"/>
              <a:buChar char="§"/>
            </a:pPr>
            <a:r>
              <a:rPr lang="en-US" altLang="zh-CN" sz="2000" dirty="0" smtClean="0">
                <a:ea typeface="SimSun" pitchFamily="2" charset="-122"/>
              </a:rPr>
              <a:t>Thus, the flypaper effects build into matching grants (through the income effect) might be larger or smaller than the flypaper effect associated lump-sum grants.</a:t>
            </a:r>
            <a:endParaRPr lang="en-US" sz="200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1"/>
          <p:cNvSpPr/>
          <p:nvPr/>
        </p:nvSpPr>
        <p:spPr>
          <a:xfrm>
            <a:off x="838200" y="1367135"/>
            <a:ext cx="4292009" cy="461665"/>
          </a:xfrm>
          <a:prstGeom prst="rect">
            <a:avLst/>
          </a:prstGeom>
        </p:spPr>
        <p:txBody>
          <a:bodyPr wrap="none">
            <a:spAutoFit/>
          </a:bodyPr>
          <a:lstStyle/>
          <a:p>
            <a:pPr marL="428625" indent="-428625">
              <a:buNone/>
            </a:pPr>
            <a:r>
              <a:rPr lang="en-US" altLang="zh-CN" sz="2400" dirty="0" smtClean="0">
                <a:solidFill>
                  <a:srgbClr val="BD582C"/>
                </a:solidFill>
                <a:latin typeface="+mn-lt"/>
                <a:ea typeface="SimSun" pitchFamily="2" charset="-122"/>
              </a:rPr>
              <a:t>Matching vs Lump-Sum Grants, 2</a:t>
            </a:r>
            <a:endParaRPr lang="en-US" altLang="zh-CN" sz="2400" dirty="0">
              <a:solidFill>
                <a:srgbClr val="BD582C"/>
              </a:solidFill>
              <a:latin typeface="+mn-lt"/>
              <a:ea typeface="SimSun" pitchFamily="2" charset="-122"/>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896983" y="1676400"/>
            <a:ext cx="6858000" cy="4419600"/>
          </a:xfrm>
        </p:spPr>
        <p:txBody>
          <a:bodyPr>
            <a:noAutofit/>
          </a:bodyPr>
          <a:lstStyle/>
          <a:p>
            <a:pPr marL="227013" indent="-227013">
              <a:lnSpc>
                <a:spcPct val="120000"/>
              </a:lnSpc>
              <a:spcBef>
                <a:spcPts val="0"/>
              </a:spcBef>
              <a:spcAft>
                <a:spcPts val="0"/>
              </a:spcAft>
              <a:buFont typeface="Wingdings" panose="05000000000000000000" pitchFamily="2" charset="2"/>
              <a:buChar char="§"/>
            </a:pPr>
            <a:r>
              <a:rPr lang="en-US" altLang="zh-CN" sz="2000" dirty="0" smtClean="0">
                <a:ea typeface="SimSun" pitchFamily="2" charset="-122"/>
              </a:rPr>
              <a:t>Because their price component lowers a voter’s tax share,  matching grants also lower voter’s incentive to monitor public officials and might lower governmental efficiency.</a:t>
            </a:r>
          </a:p>
          <a:p>
            <a:pPr marL="227013" indent="-227013">
              <a:lnSpc>
                <a:spcPct val="120000"/>
              </a:lnSpc>
              <a:spcBef>
                <a:spcPts val="0"/>
              </a:spcBef>
              <a:spcAft>
                <a:spcPts val="0"/>
              </a:spcAft>
              <a:buFont typeface="Wingdings" panose="05000000000000000000" pitchFamily="2" charset="2"/>
              <a:buChar char="§"/>
            </a:pPr>
            <a:endParaRPr lang="en-US" altLang="zh-CN" sz="2000" dirty="0">
              <a:ea typeface="SimSun" pitchFamily="2" charset="-122"/>
            </a:endParaRPr>
          </a:p>
          <a:p>
            <a:pPr marL="227013" indent="-227013">
              <a:lnSpc>
                <a:spcPct val="120000"/>
              </a:lnSpc>
              <a:spcBef>
                <a:spcPts val="0"/>
              </a:spcBef>
              <a:spcAft>
                <a:spcPts val="0"/>
              </a:spcAft>
              <a:buFont typeface="Wingdings" panose="05000000000000000000" pitchFamily="2" charset="2"/>
              <a:buChar char="§"/>
            </a:pPr>
            <a:r>
              <a:rPr lang="en-US" altLang="zh-CN" sz="2000" dirty="0" smtClean="0">
                <a:ea typeface="SimSun" pitchFamily="2" charset="-122"/>
              </a:rPr>
              <a:t>The implicit flypaper effect in matching grants and the impact of matching grants on efficiency are not well understood, but they may prove to be important because they lead to the possibility that lump-sum </a:t>
            </a:r>
            <a:r>
              <a:rPr lang="en-US" altLang="zh-CN" sz="2000" dirty="0">
                <a:ea typeface="SimSun" pitchFamily="2" charset="-122"/>
              </a:rPr>
              <a:t>grants might be more </a:t>
            </a:r>
            <a:r>
              <a:rPr lang="en-US" altLang="zh-CN" sz="2000" dirty="0" err="1">
                <a:ea typeface="SimSun" pitchFamily="2" charset="-122"/>
              </a:rPr>
              <a:t>stimultative</a:t>
            </a:r>
            <a:r>
              <a:rPr lang="en-US" altLang="zh-CN" sz="2000" dirty="0">
                <a:ea typeface="SimSun" pitchFamily="2" charset="-122"/>
              </a:rPr>
              <a:t> </a:t>
            </a:r>
            <a:r>
              <a:rPr lang="en-US" altLang="zh-CN" sz="2000" dirty="0" smtClean="0">
                <a:ea typeface="SimSun" pitchFamily="2" charset="-122"/>
              </a:rPr>
              <a:t>than matching grants, at least under some circumstances.</a:t>
            </a:r>
            <a:endParaRPr lang="en-US" sz="200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1"/>
          <p:cNvSpPr/>
          <p:nvPr/>
        </p:nvSpPr>
        <p:spPr>
          <a:xfrm>
            <a:off x="838200" y="1367135"/>
            <a:ext cx="4292009" cy="461665"/>
          </a:xfrm>
          <a:prstGeom prst="rect">
            <a:avLst/>
          </a:prstGeom>
        </p:spPr>
        <p:txBody>
          <a:bodyPr wrap="none">
            <a:spAutoFit/>
          </a:bodyPr>
          <a:lstStyle/>
          <a:p>
            <a:pPr marL="428625" indent="-428625">
              <a:buNone/>
            </a:pPr>
            <a:r>
              <a:rPr lang="en-US" altLang="zh-CN" sz="2400" dirty="0" smtClean="0">
                <a:solidFill>
                  <a:srgbClr val="BD582C"/>
                </a:solidFill>
                <a:latin typeface="+mn-lt"/>
                <a:ea typeface="SimSun" pitchFamily="2" charset="-122"/>
              </a:rPr>
              <a:t>Matching vs Lump-Sum Grants, 3</a:t>
            </a:r>
            <a:endParaRPr lang="en-US" altLang="zh-CN" sz="2400" dirty="0">
              <a:solidFill>
                <a:srgbClr val="BD582C"/>
              </a:solidFill>
              <a:latin typeface="+mn-lt"/>
              <a:ea typeface="SimSun" pitchFamily="2" charset="-122"/>
            </a:endParaRPr>
          </a:p>
        </p:txBody>
      </p:sp>
    </p:spTree>
    <p:extLst>
      <p:ext uri="{BB962C8B-B14F-4D97-AF65-F5344CB8AC3E}">
        <p14:creationId xmlns:p14="http://schemas.microsoft.com/office/powerpoint/2010/main" val="32874904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914400" y="1905000"/>
            <a:ext cx="7620000" cy="4343400"/>
          </a:xfrm>
        </p:spPr>
        <p:txBody>
          <a:bodyPr>
            <a:normAutofit/>
          </a:bodyPr>
          <a:lstStyle/>
          <a:p>
            <a:pPr marL="227013" indent="-227013">
              <a:lnSpc>
                <a:spcPct val="110000"/>
              </a:lnSpc>
              <a:spcBef>
                <a:spcPts val="0"/>
              </a:spcBef>
              <a:spcAft>
                <a:spcPts val="1800"/>
              </a:spcAft>
              <a:buFont typeface="Wingdings" panose="05000000000000000000" pitchFamily="2" charset="2"/>
              <a:buChar char="§"/>
            </a:pPr>
            <a:r>
              <a:rPr lang="en-US" sz="2000" dirty="0" smtClean="0"/>
              <a:t>Fiscal </a:t>
            </a:r>
            <a:r>
              <a:rPr lang="en-US" sz="2000" dirty="0"/>
              <a:t>health is the extent to which a jurisdiction’s ability to provide reasonable services at a reasonable tax rate is constrained by factors outside its control</a:t>
            </a:r>
            <a:r>
              <a:rPr lang="en-US" sz="2000" dirty="0" smtClean="0"/>
              <a:t>.</a:t>
            </a:r>
            <a:endParaRPr lang="en-US" sz="2000" dirty="0"/>
          </a:p>
          <a:p>
            <a:pPr marL="460375" lvl="7" indent="-233363">
              <a:lnSpc>
                <a:spcPct val="110000"/>
              </a:lnSpc>
              <a:buSzPct val="65000"/>
              <a:buFont typeface="Courier New" panose="02070309020205020404" pitchFamily="49" charset="0"/>
              <a:buChar char="o"/>
            </a:pPr>
            <a:r>
              <a:rPr lang="en-US" sz="2000" dirty="0"/>
              <a:t>Fiscal health is relevant for policy:</a:t>
            </a:r>
          </a:p>
          <a:p>
            <a:pPr marL="460375" lvl="7" indent="-233363">
              <a:lnSpc>
                <a:spcPct val="110000"/>
              </a:lnSpc>
              <a:buSzPct val="65000"/>
              <a:buFont typeface="Courier New" panose="02070309020205020404" pitchFamily="49" charset="0"/>
              <a:buChar char="o"/>
            </a:pPr>
            <a:r>
              <a:rPr lang="en-US" sz="2000" dirty="0"/>
              <a:t>It provides perspective on spending/performance differences</a:t>
            </a:r>
            <a:r>
              <a:rPr lang="en-US" sz="2000" dirty="0" smtClean="0"/>
              <a:t>.</a:t>
            </a:r>
            <a:br>
              <a:rPr lang="en-US" sz="2000" dirty="0" smtClean="0"/>
            </a:br>
            <a:endParaRPr lang="en-US" sz="2000" dirty="0"/>
          </a:p>
          <a:p>
            <a:pPr marL="227013" indent="-227013">
              <a:lnSpc>
                <a:spcPct val="110000"/>
              </a:lnSpc>
              <a:spcBef>
                <a:spcPts val="0"/>
              </a:spcBef>
              <a:spcAft>
                <a:spcPts val="1800"/>
              </a:spcAft>
              <a:buFont typeface="Wingdings" panose="05000000000000000000" pitchFamily="2" charset="2"/>
              <a:buChar char="§"/>
            </a:pPr>
            <a:r>
              <a:rPr lang="en-US" sz="2000" dirty="0"/>
              <a:t>It helps in designing aid to local governments, particularly schools</a:t>
            </a:r>
            <a:r>
              <a:rPr lang="en-US" sz="2000" dirty="0" smtClean="0"/>
              <a:t>.</a:t>
            </a:r>
          </a:p>
          <a:p>
            <a:pPr marL="227013" indent="-227013">
              <a:lnSpc>
                <a:spcPct val="110000"/>
              </a:lnSpc>
              <a:spcBef>
                <a:spcPts val="0"/>
              </a:spcBef>
              <a:spcAft>
                <a:spcPts val="1800"/>
              </a:spcAft>
              <a:buFont typeface="Wingdings" panose="05000000000000000000" pitchFamily="2" charset="2"/>
              <a:buChar char="§"/>
            </a:pPr>
            <a:r>
              <a:rPr lang="en-US" sz="2000" dirty="0" smtClean="0"/>
              <a:t>The key philosophical issue here is whether a state should accept some responsibility for the fiscal disparities its actions help to create.</a:t>
            </a:r>
          </a:p>
          <a:p>
            <a:pPr marL="428625" indent="-428625"/>
            <a:endParaRPr lang="en-US" sz="1950" dirty="0"/>
          </a:p>
        </p:txBody>
      </p:sp>
      <p:sp>
        <p:nvSpPr>
          <p:cNvPr id="32772" name="Rectangle 4"/>
          <p:cNvSpPr>
            <a:spLocks noChangeArrowheads="1"/>
          </p:cNvSpPr>
          <p:nvPr/>
        </p:nvSpPr>
        <p:spPr bwMode="auto">
          <a:xfrm>
            <a:off x="2000250" y="3097888"/>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32773" name="Rectangle 5"/>
          <p:cNvSpPr>
            <a:spLocks noChangeArrowheads="1"/>
          </p:cNvSpPr>
          <p:nvPr/>
        </p:nvSpPr>
        <p:spPr bwMode="auto">
          <a:xfrm>
            <a:off x="200025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7"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3" name="Rectangle 2"/>
          <p:cNvSpPr/>
          <p:nvPr/>
        </p:nvSpPr>
        <p:spPr>
          <a:xfrm>
            <a:off x="838200" y="1410968"/>
            <a:ext cx="1759456" cy="424732"/>
          </a:xfrm>
          <a:prstGeom prst="rect">
            <a:avLst/>
          </a:prstGeom>
        </p:spPr>
        <p:txBody>
          <a:bodyPr wrap="none">
            <a:spAutoFit/>
          </a:bodyPr>
          <a:lstStyle/>
          <a:p>
            <a:pPr marL="571500" indent="-571500" eaLnBrk="1" hangingPunct="1">
              <a:lnSpc>
                <a:spcPct val="90000"/>
              </a:lnSpc>
              <a:buFont typeface="Wingdings" pitchFamily="2" charset="2"/>
              <a:buNone/>
            </a:pPr>
            <a:r>
              <a:rPr lang="en-US" sz="2400" dirty="0">
                <a:solidFill>
                  <a:srgbClr val="BD582C"/>
                </a:solidFill>
                <a:latin typeface="+mn-lt"/>
              </a:rPr>
              <a:t>Fiscal Health</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914400" y="1779969"/>
            <a:ext cx="7545977" cy="3886200"/>
          </a:xfrm>
        </p:spPr>
        <p:txBody>
          <a:bodyPr>
            <a:normAutofit lnSpcReduction="10000"/>
          </a:bodyPr>
          <a:lstStyle/>
          <a:p>
            <a:pPr marL="428625" indent="-428625">
              <a:lnSpc>
                <a:spcPct val="50000"/>
              </a:lnSpc>
              <a:buNone/>
            </a:pPr>
            <a:endParaRPr lang="en-US" dirty="0" smtClean="0">
              <a:solidFill>
                <a:srgbClr val="CC3300"/>
              </a:solidFill>
            </a:endParaRPr>
          </a:p>
          <a:p>
            <a:pPr marL="227013" indent="-227013">
              <a:lnSpc>
                <a:spcPct val="110000"/>
              </a:lnSpc>
              <a:spcBef>
                <a:spcPts val="0"/>
              </a:spcBef>
              <a:spcAft>
                <a:spcPts val="1800"/>
              </a:spcAft>
              <a:buFont typeface="Wingdings" panose="05000000000000000000" pitchFamily="2" charset="2"/>
              <a:buChar char="§"/>
            </a:pPr>
            <a:r>
              <a:rPr lang="en-US" altLang="zh-CN" sz="2000" dirty="0" smtClean="0">
                <a:ea typeface="SimSun" pitchFamily="2" charset="-122"/>
              </a:rPr>
              <a:t>Fiscal health equals the difference between a jurisdiction’s expenditure need and its revenue-raising capacity, both based on factors outside the jurisdiction’s control. </a:t>
            </a:r>
          </a:p>
          <a:p>
            <a:pPr marL="227013" indent="-227013">
              <a:lnSpc>
                <a:spcPct val="110000"/>
              </a:lnSpc>
              <a:spcBef>
                <a:spcPts val="0"/>
              </a:spcBef>
              <a:spcAft>
                <a:spcPts val="1800"/>
              </a:spcAft>
              <a:buFont typeface="Wingdings" panose="05000000000000000000" pitchFamily="2" charset="2"/>
              <a:buChar char="§"/>
            </a:pPr>
            <a:r>
              <a:rPr lang="en-US" altLang="zh-CN" sz="2000" dirty="0" smtClean="0">
                <a:ea typeface="SimSun" pitchFamily="2" charset="-122"/>
              </a:rPr>
              <a:t>A deficit is a poor measure of fiscal health because forecasting methods and assumptions are not outside a jurisdiction’s control.</a:t>
            </a:r>
          </a:p>
          <a:p>
            <a:pPr marL="460375" lvl="1" indent="-233363">
              <a:lnSpc>
                <a:spcPct val="110000"/>
              </a:lnSpc>
              <a:spcBef>
                <a:spcPts val="0"/>
              </a:spcBef>
              <a:spcAft>
                <a:spcPts val="1800"/>
              </a:spcAft>
              <a:buFont typeface="Courier New" panose="02070309020205020404" pitchFamily="49" charset="0"/>
              <a:buChar char="o"/>
            </a:pPr>
            <a:r>
              <a:rPr lang="en-US" sz="1888" dirty="0" smtClean="0">
                <a:ea typeface="SimSun" pitchFamily="2" charset="-122"/>
              </a:rPr>
              <a:t>A wealthy, low-cost district may still overestimate its revenue at budget time and run up a deficit during the year.</a:t>
            </a:r>
          </a:p>
          <a:p>
            <a:pPr marL="460375" lvl="1" indent="-233363">
              <a:lnSpc>
                <a:spcPct val="110000"/>
              </a:lnSpc>
              <a:spcBef>
                <a:spcPts val="0"/>
              </a:spcBef>
              <a:spcAft>
                <a:spcPts val="1800"/>
              </a:spcAft>
              <a:buFont typeface="Courier New" panose="02070309020205020404" pitchFamily="49" charset="0"/>
              <a:buChar char="o"/>
            </a:pPr>
            <a:r>
              <a:rPr lang="en-US" sz="1888" dirty="0" smtClean="0">
                <a:ea typeface="SimSun" pitchFamily="2" charset="-122"/>
              </a:rPr>
              <a:t>A poor, high-cost district may still use very conservative revenue and expenditure projections and thereby have a balanced budget.</a:t>
            </a:r>
            <a:endParaRPr lang="en-US" sz="1888" dirty="0" smtClean="0"/>
          </a:p>
          <a:p>
            <a:pPr marL="428625" indent="-428625">
              <a:buNone/>
            </a:pPr>
            <a:endParaRPr lang="en-US" dirty="0" smtClean="0">
              <a:solidFill>
                <a:srgbClr val="CC3300"/>
              </a:solidFill>
            </a:endParaRPr>
          </a:p>
          <a:p>
            <a:pPr marL="428625" indent="-428625"/>
            <a:endParaRPr lang="en-US" dirty="0" smtClean="0"/>
          </a:p>
        </p:txBody>
      </p:sp>
      <p:sp>
        <p:nvSpPr>
          <p:cNvPr id="33796" name="Rectangle 5"/>
          <p:cNvSpPr>
            <a:spLocks noChangeArrowheads="1"/>
          </p:cNvSpPr>
          <p:nvPr/>
        </p:nvSpPr>
        <p:spPr bwMode="auto">
          <a:xfrm>
            <a:off x="2000250" y="3097888"/>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33797" name="Rectangle 7"/>
          <p:cNvSpPr>
            <a:spLocks noChangeArrowheads="1"/>
          </p:cNvSpPr>
          <p:nvPr/>
        </p:nvSpPr>
        <p:spPr bwMode="auto">
          <a:xfrm>
            <a:off x="200025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7"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1"/>
          <p:cNvSpPr/>
          <p:nvPr/>
        </p:nvSpPr>
        <p:spPr>
          <a:xfrm>
            <a:off x="838200" y="1377554"/>
            <a:ext cx="2060821" cy="461665"/>
          </a:xfrm>
          <a:prstGeom prst="rect">
            <a:avLst/>
          </a:prstGeom>
        </p:spPr>
        <p:txBody>
          <a:bodyPr wrap="none">
            <a:spAutoFit/>
          </a:bodyPr>
          <a:lstStyle/>
          <a:p>
            <a:pPr marL="428625" indent="-428625">
              <a:buNone/>
            </a:pPr>
            <a:r>
              <a:rPr lang="en-US" sz="2400" dirty="0" smtClean="0">
                <a:solidFill>
                  <a:srgbClr val="BD582C"/>
                </a:solidFill>
                <a:latin typeface="+mn-lt"/>
              </a:rPr>
              <a:t>Fiscal Health, 2</a:t>
            </a:r>
            <a:endParaRPr lang="en-US" sz="2400" dirty="0">
              <a:solidFill>
                <a:srgbClr val="BD582C"/>
              </a:solidFill>
              <a:latin typeface="+mn-lt"/>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914400" y="1885950"/>
            <a:ext cx="7315200" cy="3219450"/>
          </a:xfrm>
        </p:spPr>
        <p:txBody>
          <a:bodyPr/>
          <a:lstStyle/>
          <a:p>
            <a:pPr marL="227013" indent="-227013">
              <a:buFont typeface="Wingdings" panose="05000000000000000000" pitchFamily="2" charset="2"/>
              <a:buChar char="§"/>
            </a:pPr>
            <a:r>
              <a:rPr lang="en-US" altLang="zh-CN" sz="2000" dirty="0" smtClean="0">
                <a:ea typeface="SimSun" pitchFamily="2" charset="-122"/>
              </a:rPr>
              <a:t>Expenditure need depends on expected service quality (constant across jurisdictions), assigned responsibilities, and public service costs.</a:t>
            </a:r>
          </a:p>
          <a:p>
            <a:pPr marL="227013" indent="-227013">
              <a:buFont typeface="Wingdings" panose="05000000000000000000" pitchFamily="2" charset="2"/>
              <a:buChar char="§"/>
            </a:pPr>
            <a:endParaRPr lang="en-US" altLang="zh-CN" sz="2000" dirty="0" smtClean="0">
              <a:ea typeface="SimSun" pitchFamily="2" charset="-122"/>
            </a:endParaRPr>
          </a:p>
          <a:p>
            <a:pPr marL="227013" indent="-227013">
              <a:buFont typeface="Wingdings" panose="05000000000000000000" pitchFamily="2" charset="2"/>
              <a:buChar char="§"/>
            </a:pPr>
            <a:r>
              <a:rPr lang="en-US" altLang="zh-CN" sz="2000" dirty="0" smtClean="0">
                <a:ea typeface="SimSun" pitchFamily="2" charset="-122"/>
              </a:rPr>
              <a:t>In symbols:</a:t>
            </a:r>
            <a:endParaRPr lang="en-US" sz="2000" dirty="0" smtClean="0"/>
          </a:p>
          <a:p>
            <a:pPr marL="428625" indent="-428625">
              <a:buNone/>
            </a:pPr>
            <a:endParaRPr lang="en-US" dirty="0" smtClean="0">
              <a:solidFill>
                <a:srgbClr val="CC3300"/>
              </a:solidFill>
            </a:endParaRPr>
          </a:p>
          <a:p>
            <a:pPr marL="428625" indent="-428625"/>
            <a:endParaRPr lang="en-US" dirty="0" smtClean="0"/>
          </a:p>
        </p:txBody>
      </p:sp>
      <p:sp>
        <p:nvSpPr>
          <p:cNvPr id="34820" name="Rectangle 5"/>
          <p:cNvSpPr>
            <a:spLocks noChangeArrowheads="1"/>
          </p:cNvSpPr>
          <p:nvPr/>
        </p:nvSpPr>
        <p:spPr bwMode="auto">
          <a:xfrm>
            <a:off x="2000250" y="31300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34821" name="Object 4"/>
          <p:cNvGraphicFramePr>
            <a:graphicFrameLocks noChangeAspect="1"/>
          </p:cNvGraphicFramePr>
          <p:nvPr>
            <p:extLst>
              <p:ext uri="{D42A27DB-BD31-4B8C-83A1-F6EECF244321}">
                <p14:modId xmlns:p14="http://schemas.microsoft.com/office/powerpoint/2010/main" val="4058123466"/>
              </p:ext>
            </p:extLst>
          </p:nvPr>
        </p:nvGraphicFramePr>
        <p:xfrm>
          <a:off x="2362200" y="3726656"/>
          <a:ext cx="3486150" cy="692944"/>
        </p:xfrm>
        <a:graphic>
          <a:graphicData uri="http://schemas.openxmlformats.org/presentationml/2006/ole">
            <mc:AlternateContent xmlns:mc="http://schemas.openxmlformats.org/markup-compatibility/2006">
              <mc:Choice xmlns:v="urn:schemas-microsoft-com:vml" Requires="v">
                <p:oleObj spid="_x0000_s34952" name="Equation" r:id="rId3" imgW="1536033" imgH="304668" progId="Equation.DSMT4">
                  <p:embed/>
                </p:oleObj>
              </mc:Choice>
              <mc:Fallback>
                <p:oleObj name="Equation" r:id="rId3" imgW="1536033" imgH="304668"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3726656"/>
                        <a:ext cx="3486150" cy="692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1"/>
          <p:cNvSpPr/>
          <p:nvPr/>
        </p:nvSpPr>
        <p:spPr>
          <a:xfrm>
            <a:off x="838200" y="1352788"/>
            <a:ext cx="2437655" cy="461665"/>
          </a:xfrm>
          <a:prstGeom prst="rect">
            <a:avLst/>
          </a:prstGeom>
        </p:spPr>
        <p:txBody>
          <a:bodyPr wrap="none">
            <a:spAutoFit/>
          </a:bodyPr>
          <a:lstStyle/>
          <a:p>
            <a:pPr marL="428625" indent="-428625">
              <a:buNone/>
            </a:pPr>
            <a:r>
              <a:rPr lang="en-US" sz="2400" dirty="0" smtClean="0">
                <a:solidFill>
                  <a:srgbClr val="BD582C"/>
                </a:solidFill>
                <a:latin typeface="+mn-lt"/>
              </a:rPr>
              <a:t>Expenditure Need</a:t>
            </a:r>
            <a:endParaRPr lang="en-US" sz="2400" dirty="0">
              <a:solidFill>
                <a:srgbClr val="BD582C"/>
              </a:solidFill>
              <a:latin typeface="+mn-lt"/>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855617" y="1823740"/>
            <a:ext cx="7391400" cy="4348460"/>
          </a:xfrm>
        </p:spPr>
        <p:txBody>
          <a:bodyPr>
            <a:normAutofit lnSpcReduction="10000"/>
          </a:bodyPr>
          <a:lstStyle/>
          <a:p>
            <a:pPr marL="227013" indent="-227013">
              <a:lnSpc>
                <a:spcPct val="110000"/>
              </a:lnSpc>
              <a:spcAft>
                <a:spcPts val="1800"/>
              </a:spcAft>
              <a:buFont typeface="Wingdings" panose="05000000000000000000" pitchFamily="2" charset="2"/>
              <a:buChar char="§"/>
            </a:pPr>
            <a:r>
              <a:rPr lang="en-US" altLang="zh-CN" sz="2000" i="1" dirty="0" smtClean="0">
                <a:latin typeface="Times New Roman" panose="02020603050405020304" pitchFamily="18" charset="0"/>
                <a:ea typeface="SimSun" pitchFamily="2" charset="-122"/>
                <a:cs typeface="Times New Roman" panose="02020603050405020304" pitchFamily="18" charset="0"/>
              </a:rPr>
              <a:t>RRC</a:t>
            </a:r>
            <a:r>
              <a:rPr lang="en-US" altLang="zh-CN" sz="2000" dirty="0" smtClean="0">
                <a:ea typeface="SimSun" pitchFamily="2" charset="-122"/>
              </a:rPr>
              <a:t> = the ability of a jurisdiction to raise revenue based on factors outside its control.</a:t>
            </a:r>
          </a:p>
          <a:p>
            <a:pPr marL="227013" indent="-227013">
              <a:lnSpc>
                <a:spcPct val="110000"/>
              </a:lnSpc>
              <a:spcAft>
                <a:spcPts val="1800"/>
              </a:spcAft>
              <a:buFont typeface="Wingdings" panose="05000000000000000000" pitchFamily="2" charset="2"/>
              <a:buChar char="§"/>
            </a:pPr>
            <a:r>
              <a:rPr lang="en-US" altLang="zh-CN" sz="2000" dirty="0" smtClean="0">
                <a:ea typeface="SimSun" pitchFamily="2" charset="-122"/>
              </a:rPr>
              <a:t>The Income-Plus-Exporting approach holds tax burden constant across jurisdictions.</a:t>
            </a:r>
          </a:p>
          <a:p>
            <a:pPr marL="460375" lvl="8" indent="-233363">
              <a:lnSpc>
                <a:spcPct val="110000"/>
              </a:lnSpc>
              <a:spcBef>
                <a:spcPts val="0"/>
              </a:spcBef>
              <a:spcAft>
                <a:spcPts val="1800"/>
              </a:spcAft>
              <a:buSzPct val="65000"/>
              <a:buFont typeface="Courier New" panose="02070309020205020404" pitchFamily="49" charset="0"/>
              <a:buChar char="o"/>
            </a:pPr>
            <a:r>
              <a:rPr lang="en-US" altLang="zh-CN" sz="2000" dirty="0" smtClean="0">
                <a:ea typeface="SimSun" pitchFamily="2" charset="-122"/>
              </a:rPr>
              <a:t>How much could a jurisdiction raise if it placed the same tax burden on its residents as the average jurisdiction?</a:t>
            </a:r>
          </a:p>
          <a:p>
            <a:pPr marL="227013" indent="-227013">
              <a:lnSpc>
                <a:spcPct val="110000"/>
              </a:lnSpc>
              <a:buFont typeface="Wingdings" panose="05000000000000000000" pitchFamily="2" charset="2"/>
              <a:buChar char="§"/>
            </a:pPr>
            <a:r>
              <a:rPr lang="en-US" altLang="zh-CN" sz="2000" dirty="0" smtClean="0">
                <a:ea typeface="SimSun" pitchFamily="2" charset="-122"/>
              </a:rPr>
              <a:t>The Representative Tax System approach holds tax rates constant.</a:t>
            </a:r>
          </a:p>
          <a:p>
            <a:pPr marL="227013" indent="-227013">
              <a:lnSpc>
                <a:spcPct val="110000"/>
              </a:lnSpc>
              <a:spcBef>
                <a:spcPts val="0"/>
              </a:spcBef>
              <a:spcAft>
                <a:spcPts val="0"/>
              </a:spcAft>
              <a:buFont typeface="Wingdings" panose="05000000000000000000" pitchFamily="2" charset="2"/>
              <a:buChar char="§"/>
            </a:pPr>
            <a:endParaRPr lang="en-US" altLang="zh-CN" sz="2000" dirty="0" smtClean="0">
              <a:ea typeface="SimSun" pitchFamily="2" charset="-122"/>
            </a:endParaRPr>
          </a:p>
          <a:p>
            <a:pPr marL="460375" lvl="6" indent="-233363">
              <a:lnSpc>
                <a:spcPct val="110000"/>
              </a:lnSpc>
              <a:spcBef>
                <a:spcPts val="0"/>
              </a:spcBef>
              <a:spcAft>
                <a:spcPts val="1800"/>
              </a:spcAft>
              <a:buSzPct val="65000"/>
              <a:buFont typeface="Courier New" panose="02070309020205020404" pitchFamily="49" charset="0"/>
              <a:buChar char="o"/>
            </a:pPr>
            <a:r>
              <a:rPr lang="en-US" altLang="zh-CN" sz="2000" dirty="0" smtClean="0">
                <a:ea typeface="SimSun" pitchFamily="2" charset="-122"/>
              </a:rPr>
              <a:t>How much could a jurisdiction raise if it levied the same tax rates as the average jurisdiction?</a:t>
            </a:r>
          </a:p>
          <a:p>
            <a:pPr marL="629841" lvl="1" indent="-371475">
              <a:buFont typeface="Wingdings" panose="05000000000000000000" pitchFamily="2" charset="2"/>
              <a:buChar char="§"/>
            </a:pPr>
            <a:endParaRPr lang="en-US" sz="2000" dirty="0" smtClean="0"/>
          </a:p>
          <a:p>
            <a:pPr>
              <a:buFont typeface="Wingdings" panose="05000000000000000000" pitchFamily="2" charset="2"/>
              <a:buChar char="§"/>
            </a:pPr>
            <a:endParaRPr lang="en-US" sz="2000" dirty="0" smtClean="0"/>
          </a:p>
          <a:p>
            <a:pPr>
              <a:buFont typeface="Wingdings" panose="05000000000000000000" pitchFamily="2" charset="2"/>
              <a:buChar char="§"/>
            </a:pPr>
            <a:endParaRPr lang="en-US" sz="2000" dirty="0" smtClean="0"/>
          </a:p>
        </p:txBody>
      </p:sp>
      <p:sp>
        <p:nvSpPr>
          <p:cNvPr id="35844" name="Rectangle 4"/>
          <p:cNvSpPr>
            <a:spLocks noChangeArrowheads="1"/>
          </p:cNvSpPr>
          <p:nvPr/>
        </p:nvSpPr>
        <p:spPr bwMode="auto">
          <a:xfrm>
            <a:off x="2000250" y="3097888"/>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35845" name="Rectangle 6"/>
          <p:cNvSpPr>
            <a:spLocks noChangeArrowheads="1"/>
          </p:cNvSpPr>
          <p:nvPr/>
        </p:nvSpPr>
        <p:spPr bwMode="auto">
          <a:xfrm>
            <a:off x="200025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7"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1"/>
          <p:cNvSpPr/>
          <p:nvPr/>
        </p:nvSpPr>
        <p:spPr>
          <a:xfrm>
            <a:off x="855617" y="1362075"/>
            <a:ext cx="3374385" cy="461665"/>
          </a:xfrm>
          <a:prstGeom prst="rect">
            <a:avLst/>
          </a:prstGeom>
        </p:spPr>
        <p:txBody>
          <a:bodyPr wrap="none">
            <a:spAutoFit/>
          </a:bodyPr>
          <a:lstStyle/>
          <a:p>
            <a:pPr marL="428625" indent="-428625">
              <a:buNone/>
            </a:pPr>
            <a:r>
              <a:rPr lang="en-US" sz="2400" dirty="0" smtClean="0">
                <a:solidFill>
                  <a:srgbClr val="BD582C"/>
                </a:solidFill>
                <a:latin typeface="+mn-lt"/>
              </a:rPr>
              <a:t>Revenue-Raising Capacity</a:t>
            </a:r>
            <a:endParaRPr lang="en-US" sz="2400" dirty="0">
              <a:solidFill>
                <a:srgbClr val="BD582C"/>
              </a:solidFill>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914400" y="1828800"/>
            <a:ext cx="7543800" cy="4495800"/>
          </a:xfrm>
        </p:spPr>
        <p:txBody>
          <a:bodyPr>
            <a:normAutofit/>
          </a:bodyPr>
          <a:lstStyle/>
          <a:p>
            <a:pPr marL="227013" indent="-227013">
              <a:lnSpc>
                <a:spcPct val="110000"/>
              </a:lnSpc>
              <a:spcAft>
                <a:spcPts val="600"/>
              </a:spcAft>
              <a:buFont typeface="Wingdings" panose="05000000000000000000" pitchFamily="2" charset="2"/>
              <a:buChar char="§"/>
            </a:pPr>
            <a:r>
              <a:rPr lang="en-US" altLang="zh-CN" sz="2000" dirty="0" smtClean="0">
                <a:ea typeface="SimSun" pitchFamily="2" charset="-122"/>
              </a:rPr>
              <a:t>The </a:t>
            </a:r>
            <a:r>
              <a:rPr lang="en-US" altLang="zh-CN" sz="2000" dirty="0">
                <a:ea typeface="SimSun" pitchFamily="2" charset="-122"/>
              </a:rPr>
              <a:t>federal government provides national defense, social insurance, and social welfare</a:t>
            </a:r>
          </a:p>
          <a:p>
            <a:pPr marL="227013" indent="-227013">
              <a:lnSpc>
                <a:spcPct val="110000"/>
              </a:lnSpc>
              <a:spcAft>
                <a:spcPts val="600"/>
              </a:spcAft>
              <a:buFont typeface="Wingdings" panose="05000000000000000000" pitchFamily="2" charset="2"/>
              <a:buChar char="§"/>
            </a:pPr>
            <a:endParaRPr lang="en-US" altLang="zh-CN" sz="2000" dirty="0">
              <a:ea typeface="SimSun" pitchFamily="2" charset="-122"/>
            </a:endParaRPr>
          </a:p>
          <a:p>
            <a:pPr marL="227013" indent="-227013">
              <a:lnSpc>
                <a:spcPct val="110000"/>
              </a:lnSpc>
              <a:spcAft>
                <a:spcPts val="600"/>
              </a:spcAft>
              <a:buFont typeface="Wingdings" panose="05000000000000000000" pitchFamily="2" charset="2"/>
              <a:buChar char="§"/>
            </a:pPr>
            <a:r>
              <a:rPr lang="en-US" altLang="zh-CN" sz="2000" dirty="0">
                <a:ea typeface="SimSun" pitchFamily="2" charset="-122"/>
              </a:rPr>
              <a:t>The states provide higher education, social services, and highways.</a:t>
            </a:r>
          </a:p>
          <a:p>
            <a:pPr marL="227013" indent="-227013">
              <a:lnSpc>
                <a:spcPct val="110000"/>
              </a:lnSpc>
              <a:spcAft>
                <a:spcPts val="600"/>
              </a:spcAft>
              <a:buFont typeface="Wingdings" panose="05000000000000000000" pitchFamily="2" charset="2"/>
              <a:buChar char="§"/>
            </a:pPr>
            <a:endParaRPr lang="en-US" altLang="zh-CN" sz="2000" dirty="0">
              <a:ea typeface="SimSun" pitchFamily="2" charset="-122"/>
            </a:endParaRPr>
          </a:p>
          <a:p>
            <a:pPr marL="227013" indent="-227013">
              <a:lnSpc>
                <a:spcPct val="110000"/>
              </a:lnSpc>
              <a:spcAft>
                <a:spcPts val="600"/>
              </a:spcAft>
              <a:buFont typeface="Wingdings" panose="05000000000000000000" pitchFamily="2" charset="2"/>
              <a:buChar char="§"/>
            </a:pPr>
            <a:r>
              <a:rPr lang="en-US" altLang="zh-CN" sz="2000" dirty="0">
                <a:ea typeface="SimSun" pitchFamily="2" charset="-122"/>
              </a:rPr>
              <a:t>Local governments provide elementary and secondary education, police and fire protection.</a:t>
            </a:r>
            <a:endParaRPr lang="en-US" sz="2000" dirty="0">
              <a:solidFill>
                <a:srgbClr val="CC3300"/>
              </a:solidFill>
            </a:endParaRPr>
          </a:p>
          <a:p>
            <a:pPr marL="428625" indent="-428625"/>
            <a:endParaRPr lang="en-US" sz="200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1"/>
          <p:cNvSpPr/>
          <p:nvPr/>
        </p:nvSpPr>
        <p:spPr>
          <a:xfrm>
            <a:off x="881742" y="1404068"/>
            <a:ext cx="5138057" cy="424732"/>
          </a:xfrm>
          <a:prstGeom prst="rect">
            <a:avLst/>
          </a:prstGeom>
        </p:spPr>
        <p:txBody>
          <a:bodyPr wrap="square">
            <a:spAutoFit/>
          </a:bodyPr>
          <a:lstStyle/>
          <a:p>
            <a:pPr marL="428625" lvl="0" indent="-42862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Rough Distribution of Responsibilities	</a:t>
            </a:r>
            <a:endParaRPr lang="en-US" sz="2400" dirty="0">
              <a:solidFill>
                <a:srgbClr val="BD582C"/>
              </a:solidFill>
              <a:latin typeface="+mn-lt"/>
              <a:cs typeface="+mn-cs"/>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914400" y="1828920"/>
            <a:ext cx="7543800" cy="4419480"/>
          </a:xfrm>
        </p:spPr>
        <p:txBody>
          <a:bodyPr>
            <a:normAutofit/>
          </a:bodyPr>
          <a:lstStyle/>
          <a:p>
            <a:pPr marL="227013" indent="-227013">
              <a:buFont typeface="Wingdings" panose="05000000000000000000" pitchFamily="2" charset="2"/>
              <a:buChar char="§"/>
            </a:pPr>
            <a:r>
              <a:rPr lang="en-US" altLang="zh-CN" sz="2000" dirty="0" smtClean="0">
                <a:ea typeface="SimSun" pitchFamily="2" charset="-122"/>
              </a:rPr>
              <a:t>Define for jurisdiction </a:t>
            </a:r>
            <a:r>
              <a:rPr lang="en-US" altLang="zh-CN" sz="2000" i="1" dirty="0" smtClean="0">
                <a:latin typeface="Times New Roman" panose="02020603050405020304" pitchFamily="18" charset="0"/>
                <a:ea typeface="SimSun" pitchFamily="2" charset="-122"/>
                <a:cs typeface="Times New Roman" panose="02020603050405020304" pitchFamily="18" charset="0"/>
              </a:rPr>
              <a:t>j</a:t>
            </a:r>
            <a:r>
              <a:rPr lang="en-US" altLang="zh-CN" sz="2000" dirty="0" smtClean="0">
                <a:ea typeface="SimSun" pitchFamily="2" charset="-122"/>
              </a:rPr>
              <a:t> and tax </a:t>
            </a:r>
            <a:r>
              <a:rPr lang="en-US" altLang="zh-CN" sz="2000" i="1" dirty="0" smtClean="0">
                <a:latin typeface="Times New Roman" panose="02020603050405020304" pitchFamily="18" charset="0"/>
                <a:ea typeface="SimSun" pitchFamily="2" charset="-122"/>
                <a:cs typeface="Times New Roman" panose="02020603050405020304" pitchFamily="18" charset="0"/>
              </a:rPr>
              <a:t>i</a:t>
            </a:r>
            <a:r>
              <a:rPr lang="en-US" altLang="zh-CN" sz="2000" dirty="0" smtClean="0">
                <a:ea typeface="SimSun" pitchFamily="2" charset="-122"/>
              </a:rPr>
              <a:t>:</a:t>
            </a:r>
          </a:p>
          <a:p>
            <a:pPr marL="227013" indent="-227013">
              <a:lnSpc>
                <a:spcPct val="50000"/>
              </a:lnSpc>
              <a:spcBef>
                <a:spcPts val="0"/>
              </a:spcBef>
              <a:spcAft>
                <a:spcPts val="0"/>
              </a:spcAft>
              <a:buFont typeface="Wingdings" panose="05000000000000000000" pitchFamily="2" charset="2"/>
              <a:buChar char="§"/>
            </a:pPr>
            <a:endParaRPr lang="en-US" altLang="zh-CN" sz="2000" dirty="0" smtClean="0">
              <a:ea typeface="SimSun" pitchFamily="2" charset="-122"/>
            </a:endParaRPr>
          </a:p>
          <a:p>
            <a:pPr marL="460375" lvl="3" indent="-288925">
              <a:lnSpc>
                <a:spcPct val="110000"/>
              </a:lnSpc>
              <a:spcBef>
                <a:spcPts val="0"/>
              </a:spcBef>
              <a:spcAft>
                <a:spcPts val="0"/>
              </a:spcAft>
              <a:buFont typeface="Courier New" panose="02070309020205020404" pitchFamily="49" charset="0"/>
              <a:buChar char="o"/>
            </a:pPr>
            <a:r>
              <a:rPr lang="en-US" altLang="zh-CN" sz="2000" i="1" dirty="0" smtClean="0">
                <a:latin typeface="Times New Roman" panose="02020603050405020304" pitchFamily="18" charset="0"/>
                <a:ea typeface="SimSun" pitchFamily="2" charset="-122"/>
                <a:cs typeface="Times New Roman" panose="02020603050405020304" pitchFamily="18" charset="0"/>
              </a:rPr>
              <a:t>b</a:t>
            </a:r>
            <a:r>
              <a:rPr lang="en-US" altLang="zh-CN" sz="2000" dirty="0" smtClean="0">
                <a:ea typeface="SimSun" pitchFamily="2" charset="-122"/>
              </a:rPr>
              <a:t> = tax burden</a:t>
            </a:r>
          </a:p>
          <a:p>
            <a:pPr marL="460375" lvl="3" indent="-288925">
              <a:lnSpc>
                <a:spcPct val="110000"/>
              </a:lnSpc>
              <a:spcBef>
                <a:spcPts val="0"/>
              </a:spcBef>
              <a:spcAft>
                <a:spcPts val="0"/>
              </a:spcAft>
              <a:buFont typeface="Courier New" panose="02070309020205020404" pitchFamily="49" charset="0"/>
              <a:buChar char="o"/>
            </a:pPr>
            <a:r>
              <a:rPr lang="en-US" altLang="zh-CN" sz="2000" i="1" dirty="0" smtClean="0">
                <a:latin typeface="Times New Roman" panose="02020603050405020304" pitchFamily="18" charset="0"/>
                <a:ea typeface="SimSun" pitchFamily="2" charset="-122"/>
                <a:cs typeface="Times New Roman" panose="02020603050405020304" pitchFamily="18" charset="0"/>
              </a:rPr>
              <a:t>Y</a:t>
            </a:r>
            <a:r>
              <a:rPr lang="en-US" altLang="zh-CN" sz="2000" dirty="0" smtClean="0">
                <a:ea typeface="SimSun" pitchFamily="2" charset="-122"/>
              </a:rPr>
              <a:t> = income per capita</a:t>
            </a:r>
          </a:p>
          <a:p>
            <a:pPr marL="460375" lvl="3" indent="-288925">
              <a:lnSpc>
                <a:spcPct val="110000"/>
              </a:lnSpc>
              <a:spcBef>
                <a:spcPts val="0"/>
              </a:spcBef>
              <a:spcAft>
                <a:spcPts val="0"/>
              </a:spcAft>
              <a:buFont typeface="Courier New" panose="02070309020205020404" pitchFamily="49" charset="0"/>
              <a:buChar char="o"/>
            </a:pPr>
            <a:r>
              <a:rPr lang="en-US" altLang="zh-CN" sz="2000" i="1" dirty="0" smtClean="0">
                <a:latin typeface="Times New Roman" panose="02020603050405020304" pitchFamily="18" charset="0"/>
                <a:ea typeface="SimSun" pitchFamily="2" charset="-122"/>
                <a:cs typeface="Times New Roman" panose="02020603050405020304" pitchFamily="18" charset="0"/>
              </a:rPr>
              <a:t>e</a:t>
            </a:r>
            <a:r>
              <a:rPr lang="en-US" altLang="zh-CN" sz="2000" dirty="0" smtClean="0">
                <a:ea typeface="SimSun" pitchFamily="2" charset="-122"/>
              </a:rPr>
              <a:t> = taxes raised from nonresidents for every dollar raised from residents = export ratio</a:t>
            </a:r>
          </a:p>
          <a:p>
            <a:pPr marL="460375" lvl="3" indent="-288925">
              <a:lnSpc>
                <a:spcPct val="110000"/>
              </a:lnSpc>
              <a:spcBef>
                <a:spcPts val="0"/>
              </a:spcBef>
              <a:spcAft>
                <a:spcPts val="0"/>
              </a:spcAft>
              <a:buFont typeface="Courier New" panose="02070309020205020404" pitchFamily="49" charset="0"/>
              <a:buChar char="o"/>
            </a:pPr>
            <a:r>
              <a:rPr lang="en-US" altLang="zh-CN" sz="2000" i="1" dirty="0" smtClean="0">
                <a:latin typeface="Times New Roman" panose="02020603050405020304" pitchFamily="18" charset="0"/>
                <a:ea typeface="SimSun" pitchFamily="2" charset="-122"/>
                <a:cs typeface="Times New Roman" panose="02020603050405020304" pitchFamily="18" charset="0"/>
              </a:rPr>
              <a:t>s</a:t>
            </a:r>
            <a:r>
              <a:rPr lang="en-US" altLang="zh-CN" sz="2000" dirty="0" smtClean="0">
                <a:ea typeface="SimSun" pitchFamily="2" charset="-122"/>
              </a:rPr>
              <a:t> =  expected revenue share for given tax</a:t>
            </a:r>
          </a:p>
          <a:p>
            <a:pPr marL="629841" lvl="1" indent="-371475">
              <a:lnSpc>
                <a:spcPct val="50000"/>
              </a:lnSpc>
            </a:pPr>
            <a:endParaRPr lang="en-US" altLang="zh-CN" sz="2000" dirty="0" smtClean="0">
              <a:ea typeface="SimSun" pitchFamily="2" charset="-122"/>
            </a:endParaRPr>
          </a:p>
          <a:p>
            <a:pPr marL="227013" indent="-227013">
              <a:buFont typeface="Wingdings" panose="05000000000000000000" pitchFamily="2" charset="2"/>
              <a:buChar char="§"/>
            </a:pPr>
            <a:r>
              <a:rPr lang="en-US" altLang="zh-CN" sz="2000" dirty="0" smtClean="0">
                <a:ea typeface="SimSun" pitchFamily="2" charset="-122"/>
              </a:rPr>
              <a:t>Then with an “overbar” to indicate an average across jurisdictions:</a:t>
            </a:r>
          </a:p>
          <a:p>
            <a:pPr marL="629841" lvl="1" indent="-371475">
              <a:buNone/>
            </a:pPr>
            <a:endParaRPr lang="en-US" dirty="0" smtClean="0">
              <a:solidFill>
                <a:srgbClr val="CC3300"/>
              </a:solidFill>
            </a:endParaRPr>
          </a:p>
          <a:p>
            <a:pPr marL="428625" indent="-428625">
              <a:buNone/>
            </a:pPr>
            <a:endParaRPr lang="en-US" dirty="0" smtClean="0">
              <a:solidFill>
                <a:srgbClr val="CC3300"/>
              </a:solidFill>
            </a:endParaRPr>
          </a:p>
          <a:p>
            <a:pPr marL="428625" indent="-428625"/>
            <a:endParaRPr lang="en-US" dirty="0" smtClean="0"/>
          </a:p>
        </p:txBody>
      </p:sp>
      <p:sp>
        <p:nvSpPr>
          <p:cNvPr id="36868" name="Rectangle 4"/>
          <p:cNvSpPr>
            <a:spLocks noChangeArrowheads="1"/>
          </p:cNvSpPr>
          <p:nvPr/>
        </p:nvSpPr>
        <p:spPr bwMode="auto">
          <a:xfrm>
            <a:off x="2000250" y="3097888"/>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36869" name="Rectangle 6"/>
          <p:cNvSpPr>
            <a:spLocks noChangeArrowheads="1"/>
          </p:cNvSpPr>
          <p:nvPr/>
        </p:nvSpPr>
        <p:spPr bwMode="auto">
          <a:xfrm>
            <a:off x="200025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36870" name="Object 7"/>
          <p:cNvGraphicFramePr>
            <a:graphicFrameLocks noChangeAspect="1"/>
          </p:cNvGraphicFramePr>
          <p:nvPr>
            <p:extLst>
              <p:ext uri="{D42A27DB-BD31-4B8C-83A1-F6EECF244321}">
                <p14:modId xmlns:p14="http://schemas.microsoft.com/office/powerpoint/2010/main" val="2864722112"/>
              </p:ext>
            </p:extLst>
          </p:nvPr>
        </p:nvGraphicFramePr>
        <p:xfrm>
          <a:off x="2514600" y="4705634"/>
          <a:ext cx="4386641" cy="1314166"/>
        </p:xfrm>
        <a:graphic>
          <a:graphicData uri="http://schemas.openxmlformats.org/presentationml/2006/ole">
            <mc:AlternateContent xmlns:mc="http://schemas.openxmlformats.org/markup-compatibility/2006">
              <mc:Choice xmlns:v="urn:schemas-microsoft-com:vml" Requires="v">
                <p:oleObj spid="_x0000_s37001" name="Equation" r:id="rId3" imgW="1879600" imgH="558800" progId="Equation.DSMT4">
                  <p:embed/>
                </p:oleObj>
              </mc:Choice>
              <mc:Fallback>
                <p:oleObj name="Equation" r:id="rId3" imgW="1879600" imgH="558800" progId="Equation.DSMT4">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4705634"/>
                        <a:ext cx="4386641" cy="1314166"/>
                      </a:xfrm>
                      <a:prstGeom prst="rect">
                        <a:avLst/>
                      </a:prstGeom>
                      <a:noFill/>
                      <a:ln>
                        <a:noFill/>
                      </a:ln>
                      <a:extLst/>
                    </p:spPr>
                  </p:pic>
                </p:oleObj>
              </mc:Fallback>
            </mc:AlternateContent>
          </a:graphicData>
        </a:graphic>
      </p:graphicFrame>
      <p:sp>
        <p:nvSpPr>
          <p:cNvPr id="8"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1"/>
          <p:cNvSpPr/>
          <p:nvPr/>
        </p:nvSpPr>
        <p:spPr>
          <a:xfrm>
            <a:off x="822817" y="1367135"/>
            <a:ext cx="4282583" cy="461665"/>
          </a:xfrm>
          <a:prstGeom prst="rect">
            <a:avLst/>
          </a:prstGeom>
        </p:spPr>
        <p:txBody>
          <a:bodyPr wrap="none">
            <a:spAutoFit/>
          </a:bodyPr>
          <a:lstStyle/>
          <a:p>
            <a:pPr marL="428625" indent="-428625">
              <a:buNone/>
            </a:pPr>
            <a:r>
              <a:rPr lang="en-US" sz="2400" dirty="0" smtClean="0">
                <a:solidFill>
                  <a:srgbClr val="BD582C"/>
                </a:solidFill>
                <a:latin typeface="+mn-lt"/>
              </a:rPr>
              <a:t>Income-Plus-Exporting Approach</a:t>
            </a:r>
            <a:endParaRPr lang="en-US" sz="2400" dirty="0">
              <a:solidFill>
                <a:srgbClr val="BD582C"/>
              </a:solidFill>
              <a:latin typeface="+mn-lt"/>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a:xfrm>
            <a:off x="914400" y="1752600"/>
            <a:ext cx="6705600" cy="4343400"/>
          </a:xfrm>
        </p:spPr>
        <p:txBody>
          <a:bodyPr/>
          <a:lstStyle/>
          <a:p>
            <a:pPr marL="171450" indent="-171450">
              <a:lnSpc>
                <a:spcPct val="110000"/>
              </a:lnSpc>
              <a:buFont typeface="Wingdings" panose="05000000000000000000" pitchFamily="2" charset="2"/>
              <a:buChar char="§"/>
            </a:pPr>
            <a:r>
              <a:rPr lang="en-US" altLang="zh-CN" sz="2000" dirty="0" smtClean="0">
                <a:ea typeface="SimSun" pitchFamily="2" charset="-122"/>
              </a:rPr>
              <a:t>Define for jurisdiction</a:t>
            </a:r>
            <a:r>
              <a:rPr lang="en-US" altLang="zh-CN" sz="2000" dirty="0" smtClean="0">
                <a:latin typeface="Times New Roman" panose="02020603050405020304" pitchFamily="18" charset="0"/>
                <a:ea typeface="SimSun" pitchFamily="2" charset="-122"/>
                <a:cs typeface="Times New Roman" panose="02020603050405020304" pitchFamily="18" charset="0"/>
              </a:rPr>
              <a:t> </a:t>
            </a:r>
            <a:r>
              <a:rPr lang="en-US" altLang="zh-CN" sz="2000" i="1" dirty="0" smtClean="0">
                <a:latin typeface="Times New Roman" panose="02020603050405020304" pitchFamily="18" charset="0"/>
                <a:ea typeface="SimSun" pitchFamily="2" charset="-122"/>
                <a:cs typeface="Times New Roman" panose="02020603050405020304" pitchFamily="18" charset="0"/>
              </a:rPr>
              <a:t>j</a:t>
            </a:r>
            <a:r>
              <a:rPr lang="en-US" altLang="zh-CN" sz="2000" dirty="0" smtClean="0">
                <a:latin typeface="Times New Roman" panose="02020603050405020304" pitchFamily="18" charset="0"/>
                <a:ea typeface="SimSun" pitchFamily="2" charset="-122"/>
                <a:cs typeface="Times New Roman" panose="02020603050405020304" pitchFamily="18" charset="0"/>
              </a:rPr>
              <a:t> </a:t>
            </a:r>
            <a:r>
              <a:rPr lang="en-US" altLang="zh-CN" sz="2000" dirty="0" smtClean="0">
                <a:ea typeface="SimSun" pitchFamily="2" charset="-122"/>
              </a:rPr>
              <a:t>and tax </a:t>
            </a:r>
            <a:r>
              <a:rPr lang="en-US" altLang="zh-CN" sz="2000" i="1" dirty="0" smtClean="0">
                <a:latin typeface="Times New Roman" panose="02020603050405020304" pitchFamily="18" charset="0"/>
                <a:ea typeface="SimSun" pitchFamily="2" charset="-122"/>
                <a:cs typeface="Times New Roman" panose="02020603050405020304" pitchFamily="18" charset="0"/>
              </a:rPr>
              <a:t>i</a:t>
            </a:r>
            <a:r>
              <a:rPr lang="en-US" altLang="zh-CN" sz="2000" dirty="0" smtClean="0">
                <a:ea typeface="SimSun" pitchFamily="2" charset="-122"/>
              </a:rPr>
              <a:t>:</a:t>
            </a:r>
          </a:p>
          <a:p>
            <a:pPr marL="171450" indent="-171450">
              <a:lnSpc>
                <a:spcPct val="50000"/>
              </a:lnSpc>
              <a:spcBef>
                <a:spcPts val="0"/>
              </a:spcBef>
              <a:spcAft>
                <a:spcPts val="0"/>
              </a:spcAft>
              <a:buFont typeface="Wingdings" panose="05000000000000000000" pitchFamily="2" charset="2"/>
              <a:buChar char="§"/>
            </a:pPr>
            <a:endParaRPr lang="en-US" altLang="zh-CN" sz="2000" dirty="0" smtClean="0">
              <a:ea typeface="SimSun" pitchFamily="2" charset="-122"/>
            </a:endParaRPr>
          </a:p>
          <a:p>
            <a:pPr marL="460375" lvl="3" indent="-233363">
              <a:lnSpc>
                <a:spcPct val="110000"/>
              </a:lnSpc>
              <a:buFont typeface="Courier New" panose="02070309020205020404" pitchFamily="49" charset="0"/>
              <a:buChar char="o"/>
            </a:pPr>
            <a:r>
              <a:rPr lang="en-US" altLang="zh-CN" sz="2000" i="1" dirty="0" smtClean="0">
                <a:latin typeface="Times New Roman" panose="02020603050405020304" pitchFamily="18" charset="0"/>
                <a:ea typeface="SimSun" pitchFamily="2" charset="-122"/>
                <a:cs typeface="Times New Roman" panose="02020603050405020304" pitchFamily="18" charset="0"/>
              </a:rPr>
              <a:t>t</a:t>
            </a:r>
            <a:r>
              <a:rPr lang="en-US" altLang="zh-CN" sz="2000" dirty="0" smtClean="0">
                <a:ea typeface="SimSun" pitchFamily="2" charset="-122"/>
              </a:rPr>
              <a:t> = tax rate</a:t>
            </a:r>
          </a:p>
          <a:p>
            <a:pPr marL="460375" lvl="3" indent="-233363">
              <a:lnSpc>
                <a:spcPct val="110000"/>
              </a:lnSpc>
              <a:buFont typeface="Courier New" panose="02070309020205020404" pitchFamily="49" charset="0"/>
              <a:buChar char="o"/>
            </a:pPr>
            <a:r>
              <a:rPr lang="en-US" altLang="zh-CN" sz="2000" i="1" dirty="0" smtClean="0">
                <a:latin typeface="Times New Roman" panose="02020603050405020304" pitchFamily="18" charset="0"/>
                <a:ea typeface="SimSun" pitchFamily="2" charset="-122"/>
                <a:cs typeface="Times New Roman" panose="02020603050405020304" pitchFamily="18" charset="0"/>
              </a:rPr>
              <a:t>B</a:t>
            </a:r>
            <a:r>
              <a:rPr lang="en-US" altLang="zh-CN" sz="2000" dirty="0" smtClean="0">
                <a:ea typeface="SimSun" pitchFamily="2" charset="-122"/>
              </a:rPr>
              <a:t> = tax base per capita</a:t>
            </a:r>
            <a:br>
              <a:rPr lang="en-US" altLang="zh-CN" sz="2000" dirty="0" smtClean="0">
                <a:ea typeface="SimSun" pitchFamily="2" charset="-122"/>
              </a:rPr>
            </a:br>
            <a:endParaRPr lang="en-US" altLang="zh-CN" sz="2000" dirty="0" smtClean="0">
              <a:ea typeface="SimSun" pitchFamily="2" charset="-122"/>
            </a:endParaRPr>
          </a:p>
          <a:p>
            <a:pPr marL="227013" indent="-227013">
              <a:buFont typeface="Wingdings" panose="05000000000000000000" pitchFamily="2" charset="2"/>
              <a:buChar char="§"/>
            </a:pPr>
            <a:r>
              <a:rPr lang="en-US" altLang="zh-CN" sz="2000" dirty="0" smtClean="0">
                <a:ea typeface="SimSun" pitchFamily="2" charset="-122"/>
              </a:rPr>
              <a:t>Then</a:t>
            </a:r>
          </a:p>
          <a:p>
            <a:pPr marL="428625" indent="-428625"/>
            <a:endParaRPr lang="en-US" altLang="zh-CN" dirty="0" smtClean="0">
              <a:ea typeface="SimSun" pitchFamily="2" charset="-122"/>
            </a:endParaRPr>
          </a:p>
          <a:p>
            <a:pPr marL="428625" indent="-428625"/>
            <a:endParaRPr lang="en-US" altLang="zh-CN" dirty="0" smtClean="0">
              <a:ea typeface="SimSun" pitchFamily="2" charset="-122"/>
            </a:endParaRPr>
          </a:p>
          <a:p>
            <a:pPr marL="629841" lvl="1" indent="-371475">
              <a:buNone/>
            </a:pPr>
            <a:endParaRPr lang="en-US" dirty="0" smtClean="0">
              <a:solidFill>
                <a:srgbClr val="CC3300"/>
              </a:solidFill>
            </a:endParaRPr>
          </a:p>
          <a:p>
            <a:pPr marL="428625" indent="-428625">
              <a:buNone/>
            </a:pPr>
            <a:endParaRPr lang="en-US" dirty="0" smtClean="0">
              <a:solidFill>
                <a:srgbClr val="CC3300"/>
              </a:solidFill>
            </a:endParaRPr>
          </a:p>
          <a:p>
            <a:pPr marL="428625" indent="-428625"/>
            <a:endParaRPr lang="en-US" dirty="0" smtClean="0"/>
          </a:p>
        </p:txBody>
      </p:sp>
      <p:sp>
        <p:nvSpPr>
          <p:cNvPr id="37892" name="Rectangle 4"/>
          <p:cNvSpPr>
            <a:spLocks noChangeArrowheads="1"/>
          </p:cNvSpPr>
          <p:nvPr/>
        </p:nvSpPr>
        <p:spPr bwMode="auto">
          <a:xfrm>
            <a:off x="2000250" y="3097888"/>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37893" name="Object 5"/>
          <p:cNvGraphicFramePr>
            <a:graphicFrameLocks noChangeAspect="1"/>
          </p:cNvGraphicFramePr>
          <p:nvPr>
            <p:extLst>
              <p:ext uri="{D42A27DB-BD31-4B8C-83A1-F6EECF244321}">
                <p14:modId xmlns:p14="http://schemas.microsoft.com/office/powerpoint/2010/main" val="751527805"/>
              </p:ext>
            </p:extLst>
          </p:nvPr>
        </p:nvGraphicFramePr>
        <p:xfrm>
          <a:off x="2876550" y="3811538"/>
          <a:ext cx="3295650" cy="1065261"/>
        </p:xfrm>
        <a:graphic>
          <a:graphicData uri="http://schemas.openxmlformats.org/presentationml/2006/ole">
            <mc:AlternateContent xmlns:mc="http://schemas.openxmlformats.org/markup-compatibility/2006">
              <mc:Choice xmlns:v="urn:schemas-microsoft-com:vml" Requires="v">
                <p:oleObj spid="_x0000_s38025" name="Equation" r:id="rId3" imgW="1205977" imgH="393529" progId="Equation.DSMT4">
                  <p:embed/>
                </p:oleObj>
              </mc:Choice>
              <mc:Fallback>
                <p:oleObj name="Equation" r:id="rId3" imgW="1205977" imgH="393529"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76550" y="3811538"/>
                        <a:ext cx="3295650" cy="1065261"/>
                      </a:xfrm>
                      <a:prstGeom prst="rect">
                        <a:avLst/>
                      </a:prstGeom>
                      <a:noFill/>
                      <a:ln>
                        <a:noFill/>
                      </a:ln>
                      <a:extLst/>
                    </p:spPr>
                  </p:pic>
                </p:oleObj>
              </mc:Fallback>
            </mc:AlternateContent>
          </a:graphicData>
        </a:graphic>
      </p:graphicFrame>
      <p:sp>
        <p:nvSpPr>
          <p:cNvPr id="37894" name="Rectangle 6"/>
          <p:cNvSpPr>
            <a:spLocks noChangeArrowheads="1"/>
          </p:cNvSpPr>
          <p:nvPr/>
        </p:nvSpPr>
        <p:spPr bwMode="auto">
          <a:xfrm>
            <a:off x="200025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8"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1"/>
          <p:cNvSpPr/>
          <p:nvPr/>
        </p:nvSpPr>
        <p:spPr>
          <a:xfrm>
            <a:off x="798154" y="1371600"/>
            <a:ext cx="4764446" cy="461665"/>
          </a:xfrm>
          <a:prstGeom prst="rect">
            <a:avLst/>
          </a:prstGeom>
        </p:spPr>
        <p:txBody>
          <a:bodyPr wrap="none">
            <a:spAutoFit/>
          </a:bodyPr>
          <a:lstStyle/>
          <a:p>
            <a:pPr marL="428625" indent="-428625">
              <a:buNone/>
            </a:pPr>
            <a:r>
              <a:rPr lang="en-US" sz="2400" dirty="0" smtClean="0">
                <a:solidFill>
                  <a:srgbClr val="BD582C"/>
                </a:solidFill>
                <a:latin typeface="+mn-lt"/>
              </a:rPr>
              <a:t>Representative Tax System Approach</a:t>
            </a:r>
            <a:endParaRPr lang="en-US" sz="2400" dirty="0">
              <a:solidFill>
                <a:srgbClr val="BD582C"/>
              </a:solidFill>
              <a:latin typeface="+mn-lt"/>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953477" y="1676400"/>
            <a:ext cx="7467600" cy="4419600"/>
          </a:xfrm>
        </p:spPr>
        <p:txBody>
          <a:bodyPr/>
          <a:lstStyle/>
          <a:p>
            <a:pPr>
              <a:spcBef>
                <a:spcPts val="0"/>
              </a:spcBef>
              <a:buFont typeface="Wingdings" panose="05000000000000000000" pitchFamily="2" charset="2"/>
              <a:buChar char="§"/>
            </a:pPr>
            <a:endParaRPr lang="en-US" altLang="zh-CN" sz="2000" dirty="0" smtClean="0">
              <a:ea typeface="SimSun" pitchFamily="2" charset="-122"/>
            </a:endParaRPr>
          </a:p>
          <a:p>
            <a:pPr marL="233363" indent="-233363">
              <a:spcBef>
                <a:spcPts val="0"/>
              </a:spcBef>
              <a:buFont typeface="Wingdings" panose="05000000000000000000" pitchFamily="2" charset="2"/>
              <a:buChar char="§"/>
            </a:pPr>
            <a:r>
              <a:rPr lang="en-US" altLang="zh-CN" sz="2000" dirty="0" smtClean="0">
                <a:ea typeface="SimSun" pitchFamily="2" charset="-122"/>
              </a:rPr>
              <a:t>In short:</a:t>
            </a:r>
          </a:p>
          <a:p>
            <a:pPr marL="0" indent="-428625">
              <a:spcBef>
                <a:spcPts val="0"/>
              </a:spcBef>
              <a:buFont typeface="Wingdings" panose="05000000000000000000" pitchFamily="2" charset="2"/>
              <a:buChar char="§"/>
            </a:pPr>
            <a:endParaRPr lang="en-US" altLang="zh-CN" sz="2000" dirty="0" smtClean="0">
              <a:ea typeface="SimSun" pitchFamily="2" charset="-122"/>
            </a:endParaRPr>
          </a:p>
          <a:p>
            <a:pPr marL="460375" lvl="1" indent="-233363">
              <a:lnSpc>
                <a:spcPct val="110000"/>
              </a:lnSpc>
              <a:spcBef>
                <a:spcPts val="0"/>
              </a:spcBef>
              <a:spcAft>
                <a:spcPts val="1800"/>
              </a:spcAft>
              <a:buFont typeface="Courier New" panose="02070309020205020404" pitchFamily="49" charset="0"/>
              <a:buChar char="o"/>
            </a:pPr>
            <a:r>
              <a:rPr lang="en-US" altLang="zh-CN" sz="2000" dirty="0" smtClean="0">
                <a:ea typeface="SimSun" pitchFamily="2" charset="-122"/>
              </a:rPr>
              <a:t>States influence fiscal health by setting service responsibilities, access to taxes, and tax rules.</a:t>
            </a:r>
          </a:p>
          <a:p>
            <a:pPr marL="460375" lvl="1" indent="-233363">
              <a:lnSpc>
                <a:spcPct val="110000"/>
              </a:lnSpc>
              <a:spcBef>
                <a:spcPts val="0"/>
              </a:spcBef>
              <a:spcAft>
                <a:spcPts val="1800"/>
              </a:spcAft>
              <a:buFont typeface="Courier New" panose="02070309020205020404" pitchFamily="49" charset="0"/>
              <a:buChar char="o"/>
            </a:pPr>
            <a:r>
              <a:rPr lang="en-US" altLang="zh-CN" sz="2000" dirty="0" smtClean="0">
                <a:ea typeface="SimSun" pitchFamily="2" charset="-122"/>
              </a:rPr>
              <a:t>Fiscal health is also influenced by a city’s economy.</a:t>
            </a:r>
          </a:p>
          <a:p>
            <a:pPr marL="460375" lvl="1" indent="-233363">
              <a:lnSpc>
                <a:spcPct val="110000"/>
              </a:lnSpc>
              <a:spcBef>
                <a:spcPts val="0"/>
              </a:spcBef>
              <a:spcAft>
                <a:spcPts val="1800"/>
              </a:spcAft>
              <a:buFont typeface="Courier New" panose="02070309020205020404" pitchFamily="49" charset="0"/>
              <a:buChar char="o"/>
            </a:pPr>
            <a:r>
              <a:rPr lang="en-US" altLang="zh-CN" sz="2000" dirty="0" smtClean="0">
                <a:ea typeface="SimSun" pitchFamily="2" charset="-122"/>
              </a:rPr>
              <a:t>Fiscal health varies widely across large cities and across school districts.</a:t>
            </a:r>
            <a:endParaRPr lang="en-US" sz="2000" dirty="0" smtClean="0">
              <a:solidFill>
                <a:srgbClr val="CC3300"/>
              </a:solidFill>
            </a:endParaRPr>
          </a:p>
          <a:p>
            <a:pPr marL="0" indent="-428625">
              <a:spcBef>
                <a:spcPts val="0"/>
              </a:spcBef>
              <a:buFont typeface="Wingdings" panose="05000000000000000000" pitchFamily="2" charset="2"/>
              <a:buChar char="§"/>
            </a:pPr>
            <a:endParaRPr lang="en-US" dirty="0" smtClean="0">
              <a:solidFill>
                <a:srgbClr val="CC3300"/>
              </a:solidFill>
            </a:endParaRPr>
          </a:p>
          <a:p>
            <a:pPr>
              <a:buFont typeface="Wingdings" panose="05000000000000000000" pitchFamily="2" charset="2"/>
              <a:buChar char="§"/>
            </a:pPr>
            <a:endParaRPr lang="en-US" dirty="0" smtClean="0"/>
          </a:p>
        </p:txBody>
      </p:sp>
      <p:sp>
        <p:nvSpPr>
          <p:cNvPr id="38916" name="Rectangle 4"/>
          <p:cNvSpPr>
            <a:spLocks noChangeArrowheads="1"/>
          </p:cNvSpPr>
          <p:nvPr/>
        </p:nvSpPr>
        <p:spPr bwMode="auto">
          <a:xfrm>
            <a:off x="2000250" y="3097888"/>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38917" name="Rectangle 5"/>
          <p:cNvSpPr>
            <a:spLocks noChangeArrowheads="1"/>
          </p:cNvSpPr>
          <p:nvPr/>
        </p:nvSpPr>
        <p:spPr bwMode="auto">
          <a:xfrm>
            <a:off x="200025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38918" name="Rectangle 7"/>
          <p:cNvSpPr>
            <a:spLocks noChangeArrowheads="1"/>
          </p:cNvSpPr>
          <p:nvPr/>
        </p:nvSpPr>
        <p:spPr bwMode="auto">
          <a:xfrm>
            <a:off x="2000250" y="3155038"/>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38919" name="Object 6"/>
          <p:cNvGraphicFramePr>
            <a:graphicFrameLocks noChangeAspect="1"/>
          </p:cNvGraphicFramePr>
          <p:nvPr>
            <p:extLst>
              <p:ext uri="{D42A27DB-BD31-4B8C-83A1-F6EECF244321}">
                <p14:modId xmlns:p14="http://schemas.microsoft.com/office/powerpoint/2010/main" val="930305611"/>
              </p:ext>
            </p:extLst>
          </p:nvPr>
        </p:nvGraphicFramePr>
        <p:xfrm>
          <a:off x="2184981" y="4993481"/>
          <a:ext cx="4475633" cy="873919"/>
        </p:xfrm>
        <a:graphic>
          <a:graphicData uri="http://schemas.openxmlformats.org/presentationml/2006/ole">
            <mc:AlternateContent xmlns:mc="http://schemas.openxmlformats.org/markup-compatibility/2006">
              <mc:Choice xmlns:v="urn:schemas-microsoft-com:vml" Requires="v">
                <p:oleObj spid="_x0000_s39049" name="Equation" r:id="rId3" imgW="1218671" imgH="241195" progId="Equation.DSMT4">
                  <p:embed/>
                </p:oleObj>
              </mc:Choice>
              <mc:Fallback>
                <p:oleObj name="Equation" r:id="rId3" imgW="1218671" imgH="241195"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84981" y="4993481"/>
                        <a:ext cx="4475633" cy="873919"/>
                      </a:xfrm>
                      <a:prstGeom prst="rect">
                        <a:avLst/>
                      </a:prstGeom>
                      <a:noFill/>
                      <a:ln>
                        <a:noFill/>
                      </a:ln>
                      <a:extLst/>
                    </p:spPr>
                  </p:pic>
                </p:oleObj>
              </mc:Fallback>
            </mc:AlternateContent>
          </a:graphicData>
        </a:graphic>
      </p:graphicFrame>
      <p:sp>
        <p:nvSpPr>
          <p:cNvPr id="9"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1"/>
          <p:cNvSpPr/>
          <p:nvPr/>
        </p:nvSpPr>
        <p:spPr>
          <a:xfrm>
            <a:off x="838200" y="1377663"/>
            <a:ext cx="2060821" cy="461665"/>
          </a:xfrm>
          <a:prstGeom prst="rect">
            <a:avLst/>
          </a:prstGeom>
        </p:spPr>
        <p:txBody>
          <a:bodyPr wrap="none">
            <a:spAutoFit/>
          </a:bodyPr>
          <a:lstStyle/>
          <a:p>
            <a:pPr marL="428625" indent="-428625">
              <a:buNone/>
            </a:pPr>
            <a:r>
              <a:rPr lang="en-US" sz="2400" dirty="0" smtClean="0">
                <a:solidFill>
                  <a:srgbClr val="BD582C"/>
                </a:solidFill>
                <a:latin typeface="+mn-lt"/>
              </a:rPr>
              <a:t>Fiscal Health, 3</a:t>
            </a:r>
            <a:endParaRPr lang="en-US" sz="2400" dirty="0">
              <a:solidFill>
                <a:srgbClr val="BD582C"/>
              </a:solidFill>
              <a:latin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914400" y="1828800"/>
            <a:ext cx="7620000" cy="4419600"/>
          </a:xfrm>
        </p:spPr>
        <p:txBody>
          <a:bodyPr>
            <a:normAutofit/>
          </a:bodyPr>
          <a:lstStyle/>
          <a:p>
            <a:pPr marL="227013" indent="-227013">
              <a:lnSpc>
                <a:spcPct val="110000"/>
              </a:lnSpc>
              <a:spcBef>
                <a:spcPts val="600"/>
              </a:spcBef>
              <a:buFont typeface="Wingdings" panose="05000000000000000000" pitchFamily="2" charset="2"/>
              <a:buChar char="§"/>
              <a:defRPr/>
            </a:pPr>
            <a:r>
              <a:rPr lang="en-US" altLang="zh-CN" sz="2000" dirty="0" smtClean="0">
                <a:ea typeface="SimSun" pitchFamily="2" charset="-122"/>
              </a:rPr>
              <a:t>Higher levels of government provide extensive financial assistance to lower levels of government in the form of intergovernmental aid.</a:t>
            </a:r>
          </a:p>
          <a:p>
            <a:pPr marL="182880" indent="0">
              <a:spcBef>
                <a:spcPts val="600"/>
              </a:spcBef>
              <a:buNone/>
              <a:defRPr/>
            </a:pPr>
            <a:endParaRPr lang="en-US" altLang="zh-CN" sz="2000" dirty="0">
              <a:ea typeface="SimSun" pitchFamily="2" charset="-122"/>
            </a:endParaRPr>
          </a:p>
          <a:p>
            <a:pPr marL="460375" lvl="2" indent="-233363">
              <a:lnSpc>
                <a:spcPct val="110000"/>
              </a:lnSpc>
              <a:spcBef>
                <a:spcPts val="0"/>
              </a:spcBef>
              <a:spcAft>
                <a:spcPts val="0"/>
              </a:spcAft>
              <a:buSzPct val="65000"/>
              <a:buFont typeface="Courier New" panose="02070309020205020404" pitchFamily="49" charset="0"/>
              <a:buChar char="o"/>
              <a:defRPr/>
            </a:pPr>
            <a:r>
              <a:rPr lang="en-US" altLang="zh-CN" sz="2000" dirty="0" smtClean="0">
                <a:ea typeface="SimSun" pitchFamily="2" charset="-122"/>
              </a:rPr>
              <a:t>The federal government gives grants to states and to local governments</a:t>
            </a:r>
          </a:p>
          <a:p>
            <a:pPr marL="460375" lvl="2" indent="-233363">
              <a:spcBef>
                <a:spcPts val="0"/>
              </a:spcBef>
              <a:spcAft>
                <a:spcPts val="0"/>
              </a:spcAft>
              <a:buSzPct val="65000"/>
              <a:buFont typeface="Courier New" panose="02070309020205020404" pitchFamily="49" charset="0"/>
              <a:buChar char="o"/>
              <a:defRPr/>
            </a:pPr>
            <a:endParaRPr lang="en-US" altLang="zh-CN" sz="2000" dirty="0">
              <a:ea typeface="SimSun" pitchFamily="2" charset="-122"/>
            </a:endParaRPr>
          </a:p>
          <a:p>
            <a:pPr marL="460375" lvl="2" indent="-233363">
              <a:spcBef>
                <a:spcPts val="0"/>
              </a:spcBef>
              <a:spcAft>
                <a:spcPts val="0"/>
              </a:spcAft>
              <a:buSzPct val="65000"/>
              <a:buFont typeface="Courier New" panose="02070309020205020404" pitchFamily="49" charset="0"/>
              <a:buChar char="o"/>
              <a:defRPr/>
            </a:pPr>
            <a:r>
              <a:rPr lang="en-US" altLang="zh-CN" sz="2000" dirty="0" smtClean="0">
                <a:ea typeface="SimSun" pitchFamily="2" charset="-122"/>
              </a:rPr>
              <a:t>State governments give grants to local governments</a:t>
            </a:r>
            <a:r>
              <a:rPr lang="en-US" altLang="zh-CN" sz="1438" dirty="0" smtClean="0">
                <a:ea typeface="SimSun" pitchFamily="2" charset="-122"/>
              </a:rPr>
              <a:t>.</a:t>
            </a:r>
            <a:endParaRPr lang="en-US" sz="1438"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1"/>
          <p:cNvSpPr/>
          <p:nvPr/>
        </p:nvSpPr>
        <p:spPr>
          <a:xfrm>
            <a:off x="829491" y="1371600"/>
            <a:ext cx="6477000" cy="461665"/>
          </a:xfrm>
          <a:prstGeom prst="rect">
            <a:avLst/>
          </a:prstGeom>
        </p:spPr>
        <p:txBody>
          <a:bodyPr wrap="square">
            <a:spAutoFit/>
          </a:bodyPr>
          <a:lstStyle/>
          <a:p>
            <a:pPr marL="0" indent="0">
              <a:buNone/>
              <a:defRPr/>
            </a:pPr>
            <a:r>
              <a:rPr lang="en-US" sz="2400" dirty="0" smtClean="0">
                <a:solidFill>
                  <a:srgbClr val="BD582C"/>
                </a:solidFill>
                <a:latin typeface="+mn-lt"/>
              </a:rPr>
              <a:t>The Role of Intergovernmental Grants</a:t>
            </a:r>
            <a:endParaRPr lang="en-US" sz="2400" dirty="0">
              <a:solidFill>
                <a:srgbClr val="BD582C"/>
              </a:solidFill>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914400" y="1905000"/>
            <a:ext cx="7543800" cy="4495800"/>
          </a:xfrm>
        </p:spPr>
        <p:txBody>
          <a:bodyPr>
            <a:normAutofit/>
          </a:bodyPr>
          <a:lstStyle/>
          <a:p>
            <a:pPr marL="227013" indent="-227013">
              <a:lnSpc>
                <a:spcPct val="110000"/>
              </a:lnSpc>
              <a:spcBef>
                <a:spcPts val="0"/>
              </a:spcBef>
              <a:spcAft>
                <a:spcPts val="0"/>
              </a:spcAft>
              <a:buFont typeface="Wingdings" panose="05000000000000000000" pitchFamily="2" charset="2"/>
              <a:buChar char="§"/>
            </a:pPr>
            <a:r>
              <a:rPr lang="en-US" sz="2000" dirty="0" smtClean="0"/>
              <a:t>Federal </a:t>
            </a:r>
            <a:r>
              <a:rPr lang="en-US" sz="2000" dirty="0"/>
              <a:t>grants peaked in 1978 at over ¼ of state and local </a:t>
            </a:r>
            <a:r>
              <a:rPr lang="en-US" sz="2000" dirty="0" smtClean="0"/>
              <a:t>general revenue</a:t>
            </a:r>
            <a:r>
              <a:rPr lang="en-US" sz="2000" dirty="0"/>
              <a:t>.</a:t>
            </a:r>
          </a:p>
          <a:p>
            <a:pPr marL="227013" indent="-227013">
              <a:lnSpc>
                <a:spcPct val="110000"/>
              </a:lnSpc>
              <a:spcBef>
                <a:spcPts val="0"/>
              </a:spcBef>
              <a:spcAft>
                <a:spcPts val="0"/>
              </a:spcAft>
              <a:buFont typeface="Wingdings" panose="05000000000000000000" pitchFamily="2" charset="2"/>
              <a:buChar char="§"/>
            </a:pPr>
            <a:endParaRPr lang="en-US" sz="2000" dirty="0"/>
          </a:p>
          <a:p>
            <a:pPr marL="227013" indent="-227013">
              <a:lnSpc>
                <a:spcPct val="110000"/>
              </a:lnSpc>
              <a:spcBef>
                <a:spcPts val="0"/>
              </a:spcBef>
              <a:spcAft>
                <a:spcPts val="0"/>
              </a:spcAft>
              <a:buFont typeface="Wingdings" panose="05000000000000000000" pitchFamily="2" charset="2"/>
              <a:buChar char="§"/>
            </a:pPr>
            <a:r>
              <a:rPr lang="en-US" sz="2000" dirty="0"/>
              <a:t>Federal grants declined rapidly in the Reagan years, but have usually increased since, mainly due to Medicaid—to </a:t>
            </a:r>
            <a:r>
              <a:rPr lang="en-US" sz="2000" dirty="0" smtClean="0"/>
              <a:t>almost </a:t>
            </a:r>
            <a:r>
              <a:rPr lang="en-US" sz="2000" dirty="0"/>
              <a:t>the 1978 level.</a:t>
            </a:r>
          </a:p>
          <a:p>
            <a:pPr marL="227013" indent="-227013">
              <a:lnSpc>
                <a:spcPct val="110000"/>
              </a:lnSpc>
              <a:spcBef>
                <a:spcPts val="0"/>
              </a:spcBef>
              <a:spcAft>
                <a:spcPts val="0"/>
              </a:spcAft>
              <a:buFont typeface="Wingdings" panose="05000000000000000000" pitchFamily="2" charset="2"/>
              <a:buChar char="§"/>
            </a:pPr>
            <a:endParaRPr lang="en-US" sz="2000" dirty="0"/>
          </a:p>
          <a:p>
            <a:pPr marL="227013" indent="-227013">
              <a:lnSpc>
                <a:spcPct val="110000"/>
              </a:lnSpc>
              <a:spcBef>
                <a:spcPts val="0"/>
              </a:spcBef>
              <a:spcAft>
                <a:spcPts val="0"/>
              </a:spcAft>
              <a:buFont typeface="Wingdings" panose="05000000000000000000" pitchFamily="2" charset="2"/>
              <a:buChar char="§"/>
            </a:pPr>
            <a:r>
              <a:rPr lang="en-US" sz="2000" dirty="0" smtClean="0"/>
              <a:t>According to the U.S. Census Bureau, federal </a:t>
            </a:r>
            <a:r>
              <a:rPr lang="en-US" sz="2000" dirty="0"/>
              <a:t>grants </a:t>
            </a:r>
            <a:r>
              <a:rPr lang="en-US" sz="2000" dirty="0" smtClean="0"/>
              <a:t>now provide 21.7% </a:t>
            </a:r>
            <a:r>
              <a:rPr lang="en-US" sz="2000" dirty="0"/>
              <a:t>of state and local general revenue </a:t>
            </a:r>
            <a:r>
              <a:rPr lang="en-US" sz="2000" dirty="0" smtClean="0"/>
              <a:t>(2013), 30.8% of state revenue (2014), and 8.6% </a:t>
            </a:r>
            <a:r>
              <a:rPr lang="en-US" sz="2000" dirty="0"/>
              <a:t>of local school revenue </a:t>
            </a:r>
            <a:r>
              <a:rPr lang="en-US" sz="2000" dirty="0" smtClean="0"/>
              <a:t>(2014).</a:t>
            </a:r>
          </a:p>
          <a:p>
            <a:pPr marL="227013" indent="-227013">
              <a:lnSpc>
                <a:spcPct val="110000"/>
              </a:lnSpc>
              <a:spcBef>
                <a:spcPts val="0"/>
              </a:spcBef>
              <a:spcAft>
                <a:spcPts val="0"/>
              </a:spcAft>
              <a:buFont typeface="Wingdings" panose="05000000000000000000" pitchFamily="2" charset="2"/>
              <a:buChar char="§"/>
            </a:pPr>
            <a:endParaRPr lang="en-US" sz="2000" dirty="0"/>
          </a:p>
          <a:p>
            <a:pPr marL="227013" indent="-227013">
              <a:lnSpc>
                <a:spcPct val="110000"/>
              </a:lnSpc>
              <a:spcBef>
                <a:spcPts val="0"/>
              </a:spcBef>
              <a:spcAft>
                <a:spcPts val="0"/>
              </a:spcAft>
              <a:buFont typeface="Wingdings" panose="05000000000000000000" pitchFamily="2" charset="2"/>
              <a:buChar char="§"/>
            </a:pPr>
            <a:r>
              <a:rPr lang="en-US" sz="2000" dirty="0"/>
              <a:t>See: </a:t>
            </a:r>
            <a:r>
              <a:rPr lang="en-US" sz="2000" dirty="0">
                <a:hlinkClick r:id="rId3"/>
              </a:rPr>
              <a:t>http://www.census.gov/govs</a:t>
            </a:r>
            <a:r>
              <a:rPr lang="en-US" sz="2000" dirty="0" smtClean="0">
                <a:hlinkClick r:id="rId3"/>
              </a:rPr>
              <a:t>/</a:t>
            </a:r>
            <a:r>
              <a:rPr lang="en-US" sz="2000" dirty="0" smtClean="0"/>
              <a:t> </a:t>
            </a:r>
            <a:endParaRPr lang="en-US" sz="200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1"/>
          <p:cNvSpPr/>
          <p:nvPr/>
        </p:nvSpPr>
        <p:spPr>
          <a:xfrm>
            <a:off x="807720" y="1367135"/>
            <a:ext cx="6736080" cy="461665"/>
          </a:xfrm>
          <a:prstGeom prst="rect">
            <a:avLst/>
          </a:prstGeom>
        </p:spPr>
        <p:txBody>
          <a:bodyPr wrap="square">
            <a:spAutoFit/>
          </a:bodyPr>
          <a:lstStyle/>
          <a:p>
            <a:r>
              <a:rPr lang="en-US" sz="2400" dirty="0" smtClean="0">
                <a:solidFill>
                  <a:srgbClr val="BD582C"/>
                </a:solidFill>
                <a:latin typeface="+mn-lt"/>
              </a:rPr>
              <a:t>Federal Grants to State and Local Governments</a:t>
            </a:r>
            <a:endParaRPr lang="en-US" sz="2400" dirty="0">
              <a:solidFill>
                <a:srgbClr val="BD582C"/>
              </a:solidFill>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914400" y="1828800"/>
            <a:ext cx="7467600" cy="4419600"/>
          </a:xfrm>
        </p:spPr>
        <p:txBody>
          <a:bodyPr>
            <a:normAutofit/>
          </a:bodyPr>
          <a:lstStyle/>
          <a:p>
            <a:pPr marL="227013" indent="-227013">
              <a:lnSpc>
                <a:spcPct val="150000"/>
              </a:lnSpc>
              <a:spcBef>
                <a:spcPts val="0"/>
              </a:spcBef>
              <a:spcAft>
                <a:spcPts val="0"/>
              </a:spcAft>
              <a:buFont typeface="Wingdings" panose="05000000000000000000" pitchFamily="2" charset="2"/>
              <a:buChar char="§"/>
            </a:pPr>
            <a:r>
              <a:rPr lang="en-US" sz="2000" dirty="0" smtClean="0"/>
              <a:t>States provide 31.6% of local general revenue (2013).</a:t>
            </a:r>
          </a:p>
          <a:p>
            <a:pPr marL="227013" indent="-227013">
              <a:lnSpc>
                <a:spcPct val="150000"/>
              </a:lnSpc>
              <a:spcBef>
                <a:spcPts val="0"/>
              </a:spcBef>
              <a:spcAft>
                <a:spcPts val="0"/>
              </a:spcAft>
              <a:buFont typeface="Wingdings" panose="05000000000000000000" pitchFamily="2" charset="2"/>
              <a:buChar char="§"/>
            </a:pPr>
            <a:endParaRPr lang="en-US" sz="2000" dirty="0" smtClean="0"/>
          </a:p>
          <a:p>
            <a:pPr marL="227013" indent="-227013">
              <a:lnSpc>
                <a:spcPct val="150000"/>
              </a:lnSpc>
              <a:spcBef>
                <a:spcPts val="0"/>
              </a:spcBef>
              <a:spcAft>
                <a:spcPts val="0"/>
              </a:spcAft>
              <a:buFont typeface="Wingdings" panose="05000000000000000000" pitchFamily="2" charset="2"/>
              <a:buChar char="§"/>
            </a:pPr>
            <a:r>
              <a:rPr lang="en-US" sz="2000" dirty="0" smtClean="0"/>
              <a:t>This share rose slowly for a long time but is now falling.</a:t>
            </a:r>
          </a:p>
          <a:p>
            <a:pPr marL="227013" indent="-227013">
              <a:lnSpc>
                <a:spcPct val="150000"/>
              </a:lnSpc>
              <a:spcBef>
                <a:spcPts val="0"/>
              </a:spcBef>
              <a:spcAft>
                <a:spcPts val="0"/>
              </a:spcAft>
              <a:buFont typeface="Wingdings" panose="05000000000000000000" pitchFamily="2" charset="2"/>
              <a:buChar char="§"/>
            </a:pPr>
            <a:endParaRPr lang="en-US" sz="2000" dirty="0" smtClean="0"/>
          </a:p>
          <a:p>
            <a:pPr marL="227013" indent="-227013">
              <a:lnSpc>
                <a:spcPct val="110000"/>
              </a:lnSpc>
              <a:spcBef>
                <a:spcPts val="0"/>
              </a:spcBef>
              <a:spcAft>
                <a:spcPts val="0"/>
              </a:spcAft>
              <a:buFont typeface="Wingdings" panose="05000000000000000000" pitchFamily="2" charset="2"/>
              <a:buChar char="§"/>
            </a:pPr>
            <a:r>
              <a:rPr lang="en-US" sz="2000" dirty="0" smtClean="0"/>
              <a:t>The state share is higher for elementary and secondary education (46.7% in 2014, down from 48.3% in 2008).</a:t>
            </a:r>
          </a:p>
          <a:p>
            <a:pPr marL="227013" indent="-227013">
              <a:lnSpc>
                <a:spcPct val="110000"/>
              </a:lnSpc>
              <a:spcBef>
                <a:spcPts val="0"/>
              </a:spcBef>
              <a:spcAft>
                <a:spcPts val="0"/>
              </a:spcAft>
              <a:buFont typeface="Wingdings" panose="05000000000000000000" pitchFamily="2" charset="2"/>
              <a:buChar char="§"/>
            </a:pPr>
            <a:endParaRPr lang="en-US" sz="2000" dirty="0"/>
          </a:p>
          <a:p>
            <a:pPr marL="391605" lvl="1" indent="-227013">
              <a:lnSpc>
                <a:spcPct val="110000"/>
              </a:lnSpc>
              <a:spcBef>
                <a:spcPts val="0"/>
              </a:spcBef>
              <a:spcAft>
                <a:spcPts val="0"/>
              </a:spcAft>
              <a:buFont typeface="Wingdings" panose="05000000000000000000" pitchFamily="2" charset="2"/>
              <a:buChar char="§"/>
            </a:pPr>
            <a:r>
              <a:rPr lang="en-US" sz="1888" dirty="0" smtClean="0"/>
              <a:t>This share ranges from 30.8% in South Dakota to 89.4% in Vermont.</a:t>
            </a:r>
          </a:p>
          <a:p>
            <a:pPr marL="391605" lvl="1" indent="-227013">
              <a:lnSpc>
                <a:spcPct val="110000"/>
              </a:lnSpc>
              <a:spcBef>
                <a:spcPts val="0"/>
              </a:spcBef>
              <a:spcAft>
                <a:spcPts val="0"/>
              </a:spcAft>
              <a:buFont typeface="Wingdings" panose="05000000000000000000" pitchFamily="2" charset="2"/>
              <a:buChar char="§"/>
            </a:pPr>
            <a:r>
              <a:rPr lang="en-US" sz="1888" dirty="0">
                <a:hlinkClick r:id="rId2"/>
              </a:rPr>
              <a:t>http://</a:t>
            </a:r>
            <a:r>
              <a:rPr lang="en-US" sz="1888" dirty="0" smtClean="0">
                <a:hlinkClick r:id="rId2"/>
              </a:rPr>
              <a:t>census.gov/content/dam/Census/library/publications/2016/econ/g14-aspef.pdf</a:t>
            </a:r>
            <a:r>
              <a:rPr lang="en-US" sz="1888" dirty="0" smtClean="0"/>
              <a:t> </a:t>
            </a:r>
          </a:p>
          <a:p>
            <a:pPr marL="428625" indent="-428625"/>
            <a:endParaRPr lang="en-US" sz="2000" dirty="0" smtClean="0"/>
          </a:p>
          <a:p>
            <a:pPr marL="629841" lvl="1" indent="-371475">
              <a:buNone/>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1"/>
          <p:cNvSpPr/>
          <p:nvPr/>
        </p:nvSpPr>
        <p:spPr>
          <a:xfrm>
            <a:off x="838200" y="1367135"/>
            <a:ext cx="5791200" cy="461665"/>
          </a:xfrm>
          <a:prstGeom prst="rect">
            <a:avLst/>
          </a:prstGeom>
        </p:spPr>
        <p:txBody>
          <a:bodyPr wrap="square">
            <a:spAutoFit/>
          </a:bodyPr>
          <a:lstStyle/>
          <a:p>
            <a:pPr marL="428625" indent="-428625">
              <a:buNone/>
            </a:pPr>
            <a:r>
              <a:rPr lang="en-US" sz="2400" dirty="0" smtClean="0">
                <a:solidFill>
                  <a:srgbClr val="BD582C"/>
                </a:solidFill>
                <a:latin typeface="+mn-lt"/>
              </a:rPr>
              <a:t>State Grants to Local Governments	</a:t>
            </a:r>
            <a:endParaRPr lang="en-US" sz="2400" dirty="0">
              <a:solidFill>
                <a:srgbClr val="BD582C"/>
              </a:solidFill>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914400" y="1752600"/>
            <a:ext cx="7315200" cy="4419600"/>
          </a:xfrm>
        </p:spPr>
        <p:txBody>
          <a:bodyPr>
            <a:normAutofit/>
          </a:bodyPr>
          <a:lstStyle/>
          <a:p>
            <a:pPr marL="227013" indent="-227013">
              <a:lnSpc>
                <a:spcPct val="120000"/>
              </a:lnSpc>
              <a:spcBef>
                <a:spcPts val="0"/>
              </a:spcBef>
              <a:spcAft>
                <a:spcPts val="0"/>
              </a:spcAft>
              <a:buFont typeface="Wingdings" panose="05000000000000000000" pitchFamily="2" charset="2"/>
              <a:buChar char="§"/>
            </a:pPr>
            <a:r>
              <a:rPr lang="en-US" altLang="zh-CN" sz="2000" dirty="0" smtClean="0">
                <a:ea typeface="SimSun" pitchFamily="2" charset="-122"/>
              </a:rPr>
              <a:t>Higher levels of government also affect lower levels of government in other ways.</a:t>
            </a:r>
          </a:p>
          <a:p>
            <a:pPr marL="227013" indent="-227013">
              <a:lnSpc>
                <a:spcPct val="120000"/>
              </a:lnSpc>
              <a:spcBef>
                <a:spcPts val="0"/>
              </a:spcBef>
              <a:spcAft>
                <a:spcPts val="0"/>
              </a:spcAft>
              <a:buFont typeface="Wingdings" panose="05000000000000000000" pitchFamily="2" charset="2"/>
              <a:buChar char="§"/>
            </a:pPr>
            <a:endParaRPr lang="en-US" altLang="zh-CN" sz="2000" dirty="0" smtClean="0">
              <a:ea typeface="SimSun" pitchFamily="2" charset="-122"/>
            </a:endParaRPr>
          </a:p>
          <a:p>
            <a:pPr marL="227013" indent="-227013">
              <a:lnSpc>
                <a:spcPct val="120000"/>
              </a:lnSpc>
              <a:spcBef>
                <a:spcPts val="0"/>
              </a:spcBef>
              <a:spcAft>
                <a:spcPts val="0"/>
              </a:spcAft>
              <a:buFont typeface="Wingdings" panose="05000000000000000000" pitchFamily="2" charset="2"/>
              <a:buChar char="§"/>
            </a:pPr>
            <a:r>
              <a:rPr lang="en-US" altLang="zh-CN" sz="2000" dirty="0" smtClean="0">
                <a:ea typeface="SimSun" pitchFamily="2" charset="-122"/>
              </a:rPr>
              <a:t>The federal government can give financial incentives for state or local governments to do certain things (e.g. NCLB).</a:t>
            </a:r>
          </a:p>
          <a:p>
            <a:pPr marL="227013" indent="-227013">
              <a:lnSpc>
                <a:spcPct val="120000"/>
              </a:lnSpc>
              <a:spcBef>
                <a:spcPts val="0"/>
              </a:spcBef>
              <a:spcAft>
                <a:spcPts val="0"/>
              </a:spcAft>
              <a:buFont typeface="Wingdings" panose="05000000000000000000" pitchFamily="2" charset="2"/>
              <a:buChar char="§"/>
            </a:pPr>
            <a:endParaRPr lang="en-US" altLang="zh-CN" sz="2000" dirty="0" smtClean="0">
              <a:ea typeface="SimSun" pitchFamily="2" charset="-122"/>
            </a:endParaRPr>
          </a:p>
          <a:p>
            <a:pPr marL="227013" indent="-227013">
              <a:lnSpc>
                <a:spcPct val="120000"/>
              </a:lnSpc>
              <a:spcBef>
                <a:spcPts val="0"/>
              </a:spcBef>
              <a:spcAft>
                <a:spcPts val="0"/>
              </a:spcAft>
              <a:buFont typeface="Wingdings" panose="05000000000000000000" pitchFamily="2" charset="2"/>
              <a:buChar char="§"/>
            </a:pPr>
            <a:r>
              <a:rPr lang="en-US" altLang="zh-CN" sz="2000" dirty="0" smtClean="0">
                <a:ea typeface="SimSun" pitchFamily="2" charset="-122"/>
              </a:rPr>
              <a:t>The federal government cannot impose requirements on states, however.</a:t>
            </a: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1"/>
          <p:cNvSpPr/>
          <p:nvPr/>
        </p:nvSpPr>
        <p:spPr>
          <a:xfrm>
            <a:off x="838200" y="1371600"/>
            <a:ext cx="2749663" cy="461665"/>
          </a:xfrm>
          <a:prstGeom prst="rect">
            <a:avLst/>
          </a:prstGeom>
        </p:spPr>
        <p:txBody>
          <a:bodyPr wrap="none">
            <a:spAutoFit/>
          </a:bodyPr>
          <a:lstStyle/>
          <a:p>
            <a:pPr marL="428625" indent="-428625">
              <a:buNone/>
            </a:pPr>
            <a:r>
              <a:rPr lang="en-US" sz="2400" dirty="0" smtClean="0">
                <a:solidFill>
                  <a:srgbClr val="BD582C"/>
                </a:solidFill>
                <a:latin typeface="+mn-lt"/>
              </a:rPr>
              <a:t>Mandates And Rules</a:t>
            </a:r>
            <a:endParaRPr lang="en-US" sz="2400" dirty="0">
              <a:solidFill>
                <a:srgbClr val="BD582C"/>
              </a:solidFill>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914400" y="1828800"/>
            <a:ext cx="7543800" cy="4419600"/>
          </a:xfrm>
        </p:spPr>
        <p:txBody>
          <a:bodyPr>
            <a:normAutofit/>
          </a:bodyPr>
          <a:lstStyle/>
          <a:p>
            <a:pPr marL="227013" indent="-227013">
              <a:lnSpc>
                <a:spcPct val="110000"/>
              </a:lnSpc>
              <a:buFont typeface="Wingdings" panose="05000000000000000000" pitchFamily="2" charset="2"/>
              <a:buChar char="§"/>
            </a:pPr>
            <a:r>
              <a:rPr lang="en-US" altLang="zh-CN" sz="2000" dirty="0" smtClean="0">
                <a:ea typeface="SimSun" pitchFamily="2" charset="-122"/>
              </a:rPr>
              <a:t>State governments can impose unfunded spending mandates on local governments.</a:t>
            </a:r>
          </a:p>
          <a:p>
            <a:pPr marL="227013" indent="-227013">
              <a:lnSpc>
                <a:spcPct val="110000"/>
              </a:lnSpc>
              <a:buFont typeface="Wingdings" panose="05000000000000000000" pitchFamily="2" charset="2"/>
              <a:buChar char="§"/>
            </a:pPr>
            <a:endParaRPr lang="en-US" altLang="zh-CN" sz="2000" dirty="0" smtClean="0">
              <a:ea typeface="SimSun" pitchFamily="2" charset="-122"/>
            </a:endParaRPr>
          </a:p>
          <a:p>
            <a:pPr marL="227013" indent="-227013">
              <a:lnSpc>
                <a:spcPct val="110000"/>
              </a:lnSpc>
              <a:buFont typeface="Wingdings" panose="05000000000000000000" pitchFamily="2" charset="2"/>
              <a:buChar char="§"/>
            </a:pPr>
            <a:r>
              <a:rPr lang="en-US" altLang="zh-CN" sz="2000" dirty="0" smtClean="0">
                <a:ea typeface="SimSun" pitchFamily="2" charset="-122"/>
              </a:rPr>
              <a:t>State governments can alter the assignment of spending responsibilities or taxing rules.</a:t>
            </a:r>
          </a:p>
          <a:p>
            <a:pPr marL="428625" indent="-428625">
              <a:lnSpc>
                <a:spcPct val="50000"/>
              </a:lnSpc>
            </a:pPr>
            <a:endParaRPr lang="en-US" altLang="zh-CN" sz="2000" dirty="0" smtClean="0">
              <a:ea typeface="SimSun" pitchFamily="2" charset="-122"/>
            </a:endParaRPr>
          </a:p>
          <a:p>
            <a:pPr marL="460375" lvl="5" indent="-233363">
              <a:buSzPct val="65000"/>
              <a:buFont typeface="Courier New" panose="02070309020205020404" pitchFamily="49" charset="0"/>
              <a:buChar char="o"/>
            </a:pPr>
            <a:r>
              <a:rPr lang="en-US" sz="2000" dirty="0" smtClean="0"/>
              <a:t>E.g., some cities must provide ports, airports, hospitals, or higher education.</a:t>
            </a:r>
          </a:p>
          <a:p>
            <a:pPr marL="460375" lvl="5" indent="-233363">
              <a:lnSpc>
                <a:spcPct val="50000"/>
              </a:lnSpc>
              <a:buSzPct val="65000"/>
              <a:buFont typeface="Courier New" panose="02070309020205020404" pitchFamily="49" charset="0"/>
              <a:buChar char="o"/>
            </a:pPr>
            <a:endParaRPr lang="en-US" sz="2000" dirty="0" smtClean="0"/>
          </a:p>
          <a:p>
            <a:pPr marL="460375" lvl="5" indent="-233363">
              <a:buSzPct val="65000"/>
              <a:buFont typeface="Courier New" panose="02070309020205020404" pitchFamily="49" charset="0"/>
              <a:buChar char="o"/>
            </a:pPr>
            <a:r>
              <a:rPr lang="en-US" sz="2000" dirty="0" smtClean="0"/>
              <a:t>E.g., some cities have access to a commuter tax.</a:t>
            </a:r>
          </a:p>
          <a:p>
            <a:pPr marL="428625" indent="-428625"/>
            <a:endParaRPr lang="en-US" sz="200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17: Introduction to Intergovernmental Relations</a:t>
            </a:r>
            <a:endParaRPr lang="en-US" sz="1800" b="1" spc="100" dirty="0">
              <a:solidFill>
                <a:srgbClr val="637052"/>
              </a:solidFill>
            </a:endParaRPr>
          </a:p>
        </p:txBody>
      </p:sp>
      <p:sp>
        <p:nvSpPr>
          <p:cNvPr id="2" name="Rectangle 1"/>
          <p:cNvSpPr/>
          <p:nvPr/>
        </p:nvSpPr>
        <p:spPr>
          <a:xfrm>
            <a:off x="838200" y="1383268"/>
            <a:ext cx="3051028" cy="461665"/>
          </a:xfrm>
          <a:prstGeom prst="rect">
            <a:avLst/>
          </a:prstGeom>
        </p:spPr>
        <p:txBody>
          <a:bodyPr wrap="none">
            <a:spAutoFit/>
          </a:bodyPr>
          <a:lstStyle/>
          <a:p>
            <a:pPr marL="428625" indent="-428625">
              <a:buNone/>
            </a:pPr>
            <a:r>
              <a:rPr lang="en-US" sz="2400" dirty="0" smtClean="0">
                <a:solidFill>
                  <a:srgbClr val="BD582C"/>
                </a:solidFill>
                <a:latin typeface="+mn-lt"/>
              </a:rPr>
              <a:t>Mandates And Rules, 2</a:t>
            </a:r>
            <a:endParaRPr lang="en-US" sz="2400" dirty="0">
              <a:solidFill>
                <a:srgbClr val="BD582C"/>
              </a:solidFill>
              <a:latin typeface="+mn-lt"/>
            </a:endParaRPr>
          </a:p>
        </p:txBody>
      </p:sp>
    </p:spTree>
  </p:cSld>
  <p:clrMapOvr>
    <a:masterClrMapping/>
  </p:clrMapOvr>
</p:sld>
</file>

<file path=ppt/theme/theme1.xml><?xml version="1.0" encoding="utf-8"?>
<a:theme xmlns:a="http://schemas.openxmlformats.org/drawingml/2006/main" name="Theme1">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heme1" id="{0CF888E1-3DEF-4C87-8FF5-623334404736}" vid="{ACB0FA75-0D73-42A8-801E-281AAAF314DB}"/>
    </a:ext>
  </a:extLst>
</a:theme>
</file>

<file path=ppt/theme/theme2.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30865</TotalTime>
  <Words>2855</Words>
  <Application>Microsoft Office PowerPoint</Application>
  <PresentationFormat>On-screen Show (4:3)</PresentationFormat>
  <Paragraphs>392</Paragraphs>
  <Slides>42</Slides>
  <Notes>1</Notes>
  <HiddenSlides>0</HiddenSlides>
  <MMClips>0</MMClips>
  <ScaleCrop>false</ScaleCrop>
  <HeadingPairs>
    <vt:vector size="8" baseType="variant">
      <vt:variant>
        <vt:lpstr>Fonts Used</vt:lpstr>
      </vt:variant>
      <vt:variant>
        <vt:i4>8</vt:i4>
      </vt:variant>
      <vt:variant>
        <vt:lpstr>Theme</vt:lpstr>
      </vt:variant>
      <vt:variant>
        <vt:i4>2</vt:i4>
      </vt:variant>
      <vt:variant>
        <vt:lpstr>Embedded OLE Servers</vt:lpstr>
      </vt:variant>
      <vt:variant>
        <vt:i4>1</vt:i4>
      </vt:variant>
      <vt:variant>
        <vt:lpstr>Slide Titles</vt:lpstr>
      </vt:variant>
      <vt:variant>
        <vt:i4>42</vt:i4>
      </vt:variant>
    </vt:vector>
  </HeadingPairs>
  <TitlesOfParts>
    <vt:vector size="53" baseType="lpstr">
      <vt:lpstr>SimSun</vt:lpstr>
      <vt:lpstr>Arial</vt:lpstr>
      <vt:lpstr>Calibri</vt:lpstr>
      <vt:lpstr>Calibri Light</vt:lpstr>
      <vt:lpstr>Courier New</vt:lpstr>
      <vt:lpstr>Times New Roman</vt:lpstr>
      <vt:lpstr>Wingdings</vt:lpstr>
      <vt:lpstr>Wingdings 2</vt:lpstr>
      <vt:lpstr>Theme1</vt:lpstr>
      <vt:lpstr>Retrospect</vt:lpstr>
      <vt:lpstr>Equation</vt:lpstr>
      <vt:lpstr>State and Local Public Finance Professor Yinger Spring 2017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Maxwell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and Local Public Finance Spring 2006, Professor Yinger</dc:title>
  <dc:creator>joyinger</dc:creator>
  <cp:lastModifiedBy>Kathleen M Nasto</cp:lastModifiedBy>
  <cp:revision>167</cp:revision>
  <dcterms:created xsi:type="dcterms:W3CDTF">2005-12-18T15:49:22Z</dcterms:created>
  <dcterms:modified xsi:type="dcterms:W3CDTF">2018-02-10T17:31:53Z</dcterms:modified>
</cp:coreProperties>
</file>