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1" r:id="rId1"/>
    <p:sldMasterId id="2147483844" r:id="rId2"/>
    <p:sldMasterId id="2147483868" r:id="rId3"/>
    <p:sldMasterId id="2147483880" r:id="rId4"/>
    <p:sldMasterId id="2147483892" r:id="rId5"/>
    <p:sldMasterId id="2147483904" r:id="rId6"/>
    <p:sldMasterId id="2147483916" r:id="rId7"/>
    <p:sldMasterId id="2147483928" r:id="rId8"/>
  </p:sldMasterIdLst>
  <p:notesMasterIdLst>
    <p:notesMasterId r:id="rId45"/>
  </p:notesMasterIdLst>
  <p:sldIdLst>
    <p:sldId id="314" r:id="rId9"/>
    <p:sldId id="257" r:id="rId10"/>
    <p:sldId id="262" r:id="rId11"/>
    <p:sldId id="263" r:id="rId12"/>
    <p:sldId id="264" r:id="rId13"/>
    <p:sldId id="306" r:id="rId14"/>
    <p:sldId id="265" r:id="rId15"/>
    <p:sldId id="315" r:id="rId16"/>
    <p:sldId id="298" r:id="rId17"/>
    <p:sldId id="279" r:id="rId18"/>
    <p:sldId id="280" r:id="rId19"/>
    <p:sldId id="316" r:id="rId20"/>
    <p:sldId id="296" r:id="rId21"/>
    <p:sldId id="308" r:id="rId22"/>
    <p:sldId id="283" r:id="rId23"/>
    <p:sldId id="282" r:id="rId24"/>
    <p:sldId id="309" r:id="rId25"/>
    <p:sldId id="303" r:id="rId26"/>
    <p:sldId id="304" r:id="rId27"/>
    <p:sldId id="295" r:id="rId28"/>
    <p:sldId id="310" r:id="rId29"/>
    <p:sldId id="311" r:id="rId30"/>
    <p:sldId id="312" r:id="rId31"/>
    <p:sldId id="313" r:id="rId32"/>
    <p:sldId id="292" r:id="rId33"/>
    <p:sldId id="289" r:id="rId34"/>
    <p:sldId id="285" r:id="rId35"/>
    <p:sldId id="287" r:id="rId36"/>
    <p:sldId id="301" r:id="rId37"/>
    <p:sldId id="290" r:id="rId38"/>
    <p:sldId id="286" r:id="rId39"/>
    <p:sldId id="258" r:id="rId40"/>
    <p:sldId id="259" r:id="rId41"/>
    <p:sldId id="288" r:id="rId42"/>
    <p:sldId id="260" r:id="rId43"/>
    <p:sldId id="261" r:id="rId44"/>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582C"/>
    <a:srgbClr val="637052"/>
    <a:srgbClr val="FBE6CE"/>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8"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slide" Target="slides/slide3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theme" Target="theme/theme1.xml"/><Relationship Id="rId8" Type="http://schemas.openxmlformats.org/officeDocument/2006/relationships/slideMaster" Target="slideMasters/slideMaster8.xml"/></Relationships>
</file>

<file path=ppt/charts/_rels/chart1.xml.rels><?xml version="1.0" encoding="UTF-8" standalone="yes"?>
<Relationships xmlns="http://schemas.openxmlformats.org/package/2006/relationships"><Relationship Id="rId3" Type="http://schemas.openxmlformats.org/officeDocument/2006/relationships/oleObject" Target="file:///\\shared.ad.syr.edu\drive\MAX-Filer\Collab\Research-joyinger-F07\Admin\Classes\PPA735\Bond%20Holder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shared.ad.syr.edu\drive\MAX-Filer\Collab\Research-joyinger-F07\Admin\Classes\PPA735\Breakeven%20Bond%20Rat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Holders of Municipal Debt, 1996-2016</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Holders!$I$4</c:f>
              <c:strCache>
                <c:ptCount val="1"/>
                <c:pt idx="0">
                  <c:v>Individuals</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Holders!$H$5:$H$25</c:f>
              <c:numCache>
                <c:formatCode>General</c:formatCode>
                <c:ptCount val="21"/>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numCache>
            </c:numRef>
          </c:xVal>
          <c:yVal>
            <c:numRef>
              <c:f>Holders!$I$5:$I$25</c:f>
              <c:numCache>
                <c:formatCode>0.0%</c:formatCode>
                <c:ptCount val="21"/>
                <c:pt idx="0">
                  <c:v>0.3609222023537767</c:v>
                </c:pt>
                <c:pt idx="1">
                  <c:v>0.3373845590281912</c:v>
                </c:pt>
                <c:pt idx="2">
                  <c:v>0.3138391762337388</c:v>
                </c:pt>
                <c:pt idx="3">
                  <c:v>0.34379094207697675</c:v>
                </c:pt>
                <c:pt idx="4">
                  <c:v>0.33005023252295851</c:v>
                </c:pt>
                <c:pt idx="5">
                  <c:v>0.34146481410105289</c:v>
                </c:pt>
                <c:pt idx="6">
                  <c:v>0.35132948835985045</c:v>
                </c:pt>
                <c:pt idx="7">
                  <c:v>0.33390006298750191</c:v>
                </c:pt>
                <c:pt idx="8">
                  <c:v>0.53452346440139242</c:v>
                </c:pt>
                <c:pt idx="9">
                  <c:v>0.53137375207584125</c:v>
                </c:pt>
                <c:pt idx="10">
                  <c:v>0.51823509365529496</c:v>
                </c:pt>
                <c:pt idx="11">
                  <c:v>0.50441439628137752</c:v>
                </c:pt>
                <c:pt idx="12">
                  <c:v>0.52392274232395475</c:v>
                </c:pt>
                <c:pt idx="13">
                  <c:v>0.52218483592676235</c:v>
                </c:pt>
                <c:pt idx="14">
                  <c:v>0.52583721615426671</c:v>
                </c:pt>
                <c:pt idx="15">
                  <c:v>0.51150553995267745</c:v>
                </c:pt>
                <c:pt idx="16">
                  <c:v>0.4729113776269131</c:v>
                </c:pt>
                <c:pt idx="17">
                  <c:v>0.48013039661383167</c:v>
                </c:pt>
                <c:pt idx="18">
                  <c:v>0.45442814188982616</c:v>
                </c:pt>
                <c:pt idx="19">
                  <c:v>0.43652728062186269</c:v>
                </c:pt>
                <c:pt idx="20">
                  <c:v>0.42812192656879428</c:v>
                </c:pt>
              </c:numCache>
            </c:numRef>
          </c:yVal>
          <c:smooth val="0"/>
          <c:extLst>
            <c:ext xmlns:c16="http://schemas.microsoft.com/office/drawing/2014/chart" uri="{C3380CC4-5D6E-409C-BE32-E72D297353CC}">
              <c16:uniqueId val="{00000000-A24D-424C-B38E-ABB2C7921DA4}"/>
            </c:ext>
          </c:extLst>
        </c:ser>
        <c:ser>
          <c:idx val="1"/>
          <c:order val="1"/>
          <c:tx>
            <c:strRef>
              <c:f>Holders!$J$4</c:f>
              <c:strCache>
                <c:ptCount val="1"/>
                <c:pt idx="0">
                  <c:v>Mutual Funds</c:v>
                </c:pt>
              </c:strCache>
            </c:strRef>
          </c:tx>
          <c:spPr>
            <a:ln w="19050" cap="rnd">
              <a:solidFill>
                <a:schemeClr val="accent2"/>
              </a:solidFill>
              <a:round/>
            </a:ln>
            <a:effectLst/>
          </c:spPr>
          <c:marker>
            <c:symbol val="triangle"/>
            <c:size val="5"/>
            <c:spPr>
              <a:solidFill>
                <a:schemeClr val="accent2"/>
              </a:solidFill>
              <a:ln w="9525">
                <a:solidFill>
                  <a:schemeClr val="accent2"/>
                </a:solidFill>
              </a:ln>
              <a:effectLst/>
            </c:spPr>
          </c:marker>
          <c:xVal>
            <c:numRef>
              <c:f>Holders!$H$5:$H$25</c:f>
              <c:numCache>
                <c:formatCode>General</c:formatCode>
                <c:ptCount val="21"/>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numCache>
            </c:numRef>
          </c:xVal>
          <c:yVal>
            <c:numRef>
              <c:f>Holders!$J$5:$J$25</c:f>
              <c:numCache>
                <c:formatCode>0.0%</c:formatCode>
                <c:ptCount val="21"/>
                <c:pt idx="0">
                  <c:v>0.36027066529701213</c:v>
                </c:pt>
                <c:pt idx="1">
                  <c:v>0.37841127739886282</c:v>
                </c:pt>
                <c:pt idx="2">
                  <c:v>0.39534963300083836</c:v>
                </c:pt>
                <c:pt idx="3">
                  <c:v>0.37514592451113138</c:v>
                </c:pt>
                <c:pt idx="4">
                  <c:v>0.39384985891941321</c:v>
                </c:pt>
                <c:pt idx="5">
                  <c:v>0.39762429540263861</c:v>
                </c:pt>
                <c:pt idx="6">
                  <c:v>0.39752419559331315</c:v>
                </c:pt>
                <c:pt idx="7">
                  <c:v>0.38965110607000614</c:v>
                </c:pt>
                <c:pt idx="8">
                  <c:v>0.25933928572670023</c:v>
                </c:pt>
                <c:pt idx="9">
                  <c:v>0.25280843420599314</c:v>
                </c:pt>
                <c:pt idx="10">
                  <c:v>0.26013534072514394</c:v>
                </c:pt>
                <c:pt idx="11">
                  <c:v>0.27227459902037809</c:v>
                </c:pt>
                <c:pt idx="12">
                  <c:v>0.25239531259708736</c:v>
                </c:pt>
                <c:pt idx="13">
                  <c:v>0.25849750682957379</c:v>
                </c:pt>
                <c:pt idx="14">
                  <c:v>0.24522341085733246</c:v>
                </c:pt>
                <c:pt idx="15">
                  <c:v>0.25033914131635809</c:v>
                </c:pt>
                <c:pt idx="16">
                  <c:v>0.27121683579970801</c:v>
                </c:pt>
                <c:pt idx="17">
                  <c:v>0.2452634736726145</c:v>
                </c:pt>
                <c:pt idx="18">
                  <c:v>0.25890081376893853</c:v>
                </c:pt>
                <c:pt idx="19">
                  <c:v>0.25962738017071574</c:v>
                </c:pt>
                <c:pt idx="20">
                  <c:v>0.26174584875248913</c:v>
                </c:pt>
              </c:numCache>
            </c:numRef>
          </c:yVal>
          <c:smooth val="0"/>
          <c:extLst>
            <c:ext xmlns:c16="http://schemas.microsoft.com/office/drawing/2014/chart" uri="{C3380CC4-5D6E-409C-BE32-E72D297353CC}">
              <c16:uniqueId val="{00000001-A24D-424C-B38E-ABB2C7921DA4}"/>
            </c:ext>
          </c:extLst>
        </c:ser>
        <c:ser>
          <c:idx val="2"/>
          <c:order val="2"/>
          <c:tx>
            <c:strRef>
              <c:f>Holders!$K$4</c:f>
              <c:strCache>
                <c:ptCount val="1"/>
                <c:pt idx="0">
                  <c:v>Banking Institutions</c:v>
                </c:pt>
              </c:strCache>
            </c:strRef>
          </c:tx>
          <c:spPr>
            <a:ln w="19050" cap="rnd">
              <a:solidFill>
                <a:schemeClr val="accent3"/>
              </a:solidFill>
              <a:round/>
            </a:ln>
            <a:effectLst/>
          </c:spPr>
          <c:marker>
            <c:symbol val="square"/>
            <c:size val="5"/>
            <c:spPr>
              <a:solidFill>
                <a:schemeClr val="accent3"/>
              </a:solidFill>
              <a:ln w="9525">
                <a:solidFill>
                  <a:schemeClr val="accent3"/>
                </a:solidFill>
              </a:ln>
              <a:effectLst/>
            </c:spPr>
          </c:marker>
          <c:xVal>
            <c:numRef>
              <c:f>Holders!$H$5:$H$25</c:f>
              <c:numCache>
                <c:formatCode>General</c:formatCode>
                <c:ptCount val="21"/>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numCache>
            </c:numRef>
          </c:xVal>
          <c:yVal>
            <c:numRef>
              <c:f>Holders!$K$5:$K$25</c:f>
              <c:numCache>
                <c:formatCode>0.0%</c:formatCode>
                <c:ptCount val="21"/>
                <c:pt idx="0">
                  <c:v>8.4934434129762093E-2</c:v>
                </c:pt>
                <c:pt idx="1">
                  <c:v>8.4930122992936841E-2</c:v>
                </c:pt>
                <c:pt idx="2">
                  <c:v>8.5896909450727435E-2</c:v>
                </c:pt>
                <c:pt idx="3">
                  <c:v>8.6275443710027308E-2</c:v>
                </c:pt>
                <c:pt idx="4">
                  <c:v>8.6839862390711522E-2</c:v>
                </c:pt>
                <c:pt idx="5">
                  <c:v>8.9812385945348558E-2</c:v>
                </c:pt>
                <c:pt idx="6">
                  <c:v>8.4237140356281201E-2</c:v>
                </c:pt>
                <c:pt idx="7">
                  <c:v>8.6390226781317608E-2</c:v>
                </c:pt>
                <c:pt idx="8">
                  <c:v>6.2618316158154858E-2</c:v>
                </c:pt>
                <c:pt idx="9">
                  <c:v>6.758887568436632E-2</c:v>
                </c:pt>
                <c:pt idx="10">
                  <c:v>7.3716575587551569E-2</c:v>
                </c:pt>
                <c:pt idx="11">
                  <c:v>7.1732986824985523E-2</c:v>
                </c:pt>
                <c:pt idx="12">
                  <c:v>7.2033057407847892E-2</c:v>
                </c:pt>
                <c:pt idx="13">
                  <c:v>6.884655068923444E-2</c:v>
                </c:pt>
                <c:pt idx="14">
                  <c:v>7.5671908188442161E-2</c:v>
                </c:pt>
                <c:pt idx="15">
                  <c:v>8.6312818484761439E-2</c:v>
                </c:pt>
                <c:pt idx="16">
                  <c:v>0.10292625258710403</c:v>
                </c:pt>
                <c:pt idx="17">
                  <c:v>0.11716291925826738</c:v>
                </c:pt>
                <c:pt idx="18">
                  <c:v>0.12677674657252008</c:v>
                </c:pt>
                <c:pt idx="19">
                  <c:v>0.13749099824200964</c:v>
                </c:pt>
                <c:pt idx="20">
                  <c:v>0.14391322427125619</c:v>
                </c:pt>
              </c:numCache>
            </c:numRef>
          </c:yVal>
          <c:smooth val="0"/>
          <c:extLst>
            <c:ext xmlns:c16="http://schemas.microsoft.com/office/drawing/2014/chart" uri="{C3380CC4-5D6E-409C-BE32-E72D297353CC}">
              <c16:uniqueId val="{00000002-A24D-424C-B38E-ABB2C7921DA4}"/>
            </c:ext>
          </c:extLst>
        </c:ser>
        <c:ser>
          <c:idx val="3"/>
          <c:order val="3"/>
          <c:tx>
            <c:strRef>
              <c:f>Holders!$L$4</c:f>
              <c:strCache>
                <c:ptCount val="1"/>
                <c:pt idx="0">
                  <c:v>Insurance Companies</c:v>
                </c:pt>
              </c:strCache>
            </c:strRef>
          </c:tx>
          <c:spPr>
            <a:ln w="19050" cap="rnd">
              <a:solidFill>
                <a:schemeClr val="accent4"/>
              </a:solidFill>
              <a:round/>
            </a:ln>
            <a:effectLst/>
          </c:spPr>
          <c:marker>
            <c:symbol val="star"/>
            <c:size val="5"/>
            <c:spPr>
              <a:noFill/>
              <a:ln w="9525">
                <a:solidFill>
                  <a:schemeClr val="accent4"/>
                </a:solidFill>
              </a:ln>
              <a:effectLst/>
            </c:spPr>
          </c:marker>
          <c:xVal>
            <c:numRef>
              <c:f>Holders!$H$5:$H$25</c:f>
              <c:numCache>
                <c:formatCode>General</c:formatCode>
                <c:ptCount val="21"/>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numCache>
            </c:numRef>
          </c:xVal>
          <c:yVal>
            <c:numRef>
              <c:f>Holders!$L$5:$L$25</c:f>
              <c:numCache>
                <c:formatCode>0.0%</c:formatCode>
                <c:ptCount val="21"/>
                <c:pt idx="0">
                  <c:v>0.14959750545325418</c:v>
                </c:pt>
                <c:pt idx="1">
                  <c:v>0.15796063952990108</c:v>
                </c:pt>
                <c:pt idx="2">
                  <c:v>0.16143757022031355</c:v>
                </c:pt>
                <c:pt idx="3">
                  <c:v>0.15034428233278815</c:v>
                </c:pt>
                <c:pt idx="4">
                  <c:v>0.13725067771358954</c:v>
                </c:pt>
                <c:pt idx="5">
                  <c:v>0.12007436706295004</c:v>
                </c:pt>
                <c:pt idx="6">
                  <c:v>0.11508825910288109</c:v>
                </c:pt>
                <c:pt idx="7">
                  <c:v>0.13170228854590432</c:v>
                </c:pt>
                <c:pt idx="8">
                  <c:v>0.1035415419632609</c:v>
                </c:pt>
                <c:pt idx="9">
                  <c:v>0.11150541880057344</c:v>
                </c:pt>
                <c:pt idx="10">
                  <c:v>0.11312756350181956</c:v>
                </c:pt>
                <c:pt idx="11">
                  <c:v>0.11649743520400227</c:v>
                </c:pt>
                <c:pt idx="12">
                  <c:v>0.11742677335797601</c:v>
                </c:pt>
                <c:pt idx="13">
                  <c:v>0.11573750897423657</c:v>
                </c:pt>
                <c:pt idx="14">
                  <c:v>0.11732320018294269</c:v>
                </c:pt>
                <c:pt idx="15">
                  <c:v>0.11672571240300762</c:v>
                </c:pt>
                <c:pt idx="16">
                  <c:v>0.11870755476989273</c:v>
                </c:pt>
                <c:pt idx="17">
                  <c:v>0.12304701518848696</c:v>
                </c:pt>
                <c:pt idx="18">
                  <c:v>0.12493360379209414</c:v>
                </c:pt>
                <c:pt idx="19">
                  <c:v>0.12949240675237755</c:v>
                </c:pt>
                <c:pt idx="20">
                  <c:v>0.12976763259254304</c:v>
                </c:pt>
              </c:numCache>
            </c:numRef>
          </c:yVal>
          <c:smooth val="0"/>
          <c:extLst>
            <c:ext xmlns:c16="http://schemas.microsoft.com/office/drawing/2014/chart" uri="{C3380CC4-5D6E-409C-BE32-E72D297353CC}">
              <c16:uniqueId val="{00000003-A24D-424C-B38E-ABB2C7921DA4}"/>
            </c:ext>
          </c:extLst>
        </c:ser>
        <c:ser>
          <c:idx val="4"/>
          <c:order val="4"/>
          <c:tx>
            <c:strRef>
              <c:f>Holders!$M$4</c:f>
              <c:strCache>
                <c:ptCount val="1"/>
                <c:pt idx="0">
                  <c:v>Other</c:v>
                </c:pt>
              </c:strCache>
            </c:strRef>
          </c:tx>
          <c:spPr>
            <a:ln w="19050" cap="rnd">
              <a:solidFill>
                <a:schemeClr val="accent5"/>
              </a:solidFill>
              <a:round/>
            </a:ln>
            <a:effectLst/>
          </c:spPr>
          <c:marker>
            <c:symbol val="none"/>
          </c:marker>
          <c:xVal>
            <c:numRef>
              <c:f>Holders!$H$5:$H$25</c:f>
              <c:numCache>
                <c:formatCode>General</c:formatCode>
                <c:ptCount val="21"/>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pt idx="16">
                  <c:v>2012</c:v>
                </c:pt>
                <c:pt idx="17">
                  <c:v>2013</c:v>
                </c:pt>
                <c:pt idx="18">
                  <c:v>2014</c:v>
                </c:pt>
                <c:pt idx="19">
                  <c:v>2015</c:v>
                </c:pt>
                <c:pt idx="20">
                  <c:v>2016</c:v>
                </c:pt>
              </c:numCache>
            </c:numRef>
          </c:xVal>
          <c:yVal>
            <c:numRef>
              <c:f>Holders!$M$5:$M$25</c:f>
              <c:numCache>
                <c:formatCode>0.0%</c:formatCode>
                <c:ptCount val="21"/>
                <c:pt idx="0">
                  <c:v>4.4275192766194897E-2</c:v>
                </c:pt>
                <c:pt idx="1">
                  <c:v>4.1313401050108035E-2</c:v>
                </c:pt>
                <c:pt idx="2">
                  <c:v>4.3476711094381802E-2</c:v>
                </c:pt>
                <c:pt idx="3">
                  <c:v>4.4443407369076281E-2</c:v>
                </c:pt>
                <c:pt idx="4">
                  <c:v>5.2009368453327244E-2</c:v>
                </c:pt>
                <c:pt idx="5">
                  <c:v>5.1024137488009831E-2</c:v>
                </c:pt>
                <c:pt idx="6">
                  <c:v>5.1820916587673953E-2</c:v>
                </c:pt>
                <c:pt idx="7">
                  <c:v>5.8356315615270021E-2</c:v>
                </c:pt>
                <c:pt idx="8">
                  <c:v>3.9977391750491691E-2</c:v>
                </c:pt>
                <c:pt idx="9">
                  <c:v>3.6723519233225844E-2</c:v>
                </c:pt>
                <c:pt idx="10">
                  <c:v>3.4785426530189983E-2</c:v>
                </c:pt>
                <c:pt idx="11">
                  <c:v>3.5080582669256635E-2</c:v>
                </c:pt>
                <c:pt idx="12">
                  <c:v>3.4222114313133857E-2</c:v>
                </c:pt>
                <c:pt idx="13">
                  <c:v>3.4733597580192725E-2</c:v>
                </c:pt>
                <c:pt idx="14">
                  <c:v>3.5944264617015963E-2</c:v>
                </c:pt>
                <c:pt idx="15">
                  <c:v>3.5116787843195281E-2</c:v>
                </c:pt>
                <c:pt idx="16">
                  <c:v>3.4237979216382247E-2</c:v>
                </c:pt>
                <c:pt idx="17">
                  <c:v>3.439619526679958E-2</c:v>
                </c:pt>
                <c:pt idx="18">
                  <c:v>3.4960693976621091E-2</c:v>
                </c:pt>
                <c:pt idx="19">
                  <c:v>3.6861934213034554E-2</c:v>
                </c:pt>
                <c:pt idx="20">
                  <c:v>3.6451367814917333E-2</c:v>
                </c:pt>
              </c:numCache>
            </c:numRef>
          </c:yVal>
          <c:smooth val="0"/>
          <c:extLst>
            <c:ext xmlns:c16="http://schemas.microsoft.com/office/drawing/2014/chart" uri="{C3380CC4-5D6E-409C-BE32-E72D297353CC}">
              <c16:uniqueId val="{00000004-A24D-424C-B38E-ABB2C7921DA4}"/>
            </c:ext>
          </c:extLst>
        </c:ser>
        <c:dLbls>
          <c:showLegendKey val="0"/>
          <c:showVal val="0"/>
          <c:showCatName val="0"/>
          <c:showSerName val="0"/>
          <c:showPercent val="0"/>
          <c:showBubbleSize val="0"/>
        </c:dLbls>
        <c:axId val="603996560"/>
        <c:axId val="603996888"/>
      </c:scatterChart>
      <c:valAx>
        <c:axId val="603996560"/>
        <c:scaling>
          <c:orientation val="minMax"/>
          <c:max val="2016"/>
          <c:min val="1996"/>
        </c:scaling>
        <c:delete val="0"/>
        <c:axPos val="b"/>
        <c:majorGridlines>
          <c:spPr>
            <a:ln w="9525" cap="flat" cmpd="sng" algn="ctr">
              <a:no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3996888"/>
        <c:crosses val="autoZero"/>
        <c:crossBetween val="midCat"/>
      </c:valAx>
      <c:valAx>
        <c:axId val="603996888"/>
        <c:scaling>
          <c:orientation val="minMax"/>
        </c:scaling>
        <c:delete val="0"/>
        <c:axPos val="l"/>
        <c:majorGridlines>
          <c:spPr>
            <a:ln w="9525" cap="flat" cmpd="sng" algn="ctr">
              <a:noFill/>
              <a:round/>
            </a:ln>
            <a:effectLst/>
          </c:spPr>
        </c:majorGridlines>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3996560"/>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400" dirty="0"/>
              <a:t>The Break-Even Tax Rate, </a:t>
            </a:r>
            <a:r>
              <a:rPr lang="en-US" sz="2400" dirty="0" smtClean="0"/>
              <a:t>1990-2015 </a:t>
            </a:r>
            <a:r>
              <a:rPr lang="en-US" sz="2400" dirty="0"/>
              <a:t>(CEA)</a:t>
            </a:r>
          </a:p>
        </c:rich>
      </c:tx>
      <c:layout>
        <c:manualLayout>
          <c:xMode val="edge"/>
          <c:yMode val="edge"/>
          <c:x val="0.19255844401314792"/>
          <c:y val="1.2104018311695944E-2"/>
        </c:manualLayout>
      </c:layout>
      <c:overlay val="0"/>
    </c:title>
    <c:autoTitleDeleted val="0"/>
    <c:plotArea>
      <c:layout/>
      <c:scatterChart>
        <c:scatterStyle val="lineMarker"/>
        <c:varyColors val="0"/>
        <c:ser>
          <c:idx val="0"/>
          <c:order val="0"/>
          <c:tx>
            <c:strRef>
              <c:f>Sheet1!$B$1</c:f>
              <c:strCache>
                <c:ptCount val="1"/>
                <c:pt idx="0">
                  <c:v>Yield on High-Grade Munis</c:v>
                </c:pt>
              </c:strCache>
            </c:strRef>
          </c:tx>
          <c:marker>
            <c:symbol val="square"/>
            <c:size val="5"/>
          </c:marker>
          <c:xVal>
            <c:numRef>
              <c:f>Sheet1!$A$2:$A$27</c:f>
              <c:numCache>
                <c:formatCode>General</c:formatCod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numCache>
            </c:numRef>
          </c:xVal>
          <c:yVal>
            <c:numRef>
              <c:f>Sheet1!$B$2:$B$27</c:f>
              <c:numCache>
                <c:formatCode>0.00%</c:formatCode>
                <c:ptCount val="26"/>
                <c:pt idx="0">
                  <c:v>7.2499999999999995E-2</c:v>
                </c:pt>
                <c:pt idx="1">
                  <c:v>6.8900000000000003E-2</c:v>
                </c:pt>
                <c:pt idx="2">
                  <c:v>6.4100000000000004E-2</c:v>
                </c:pt>
                <c:pt idx="3">
                  <c:v>5.6300000000000003E-2</c:v>
                </c:pt>
                <c:pt idx="4">
                  <c:v>6.1899999999999997E-2</c:v>
                </c:pt>
                <c:pt idx="5">
                  <c:v>5.9499999999999997E-2</c:v>
                </c:pt>
                <c:pt idx="6">
                  <c:v>5.7500000000000002E-2</c:v>
                </c:pt>
                <c:pt idx="7">
                  <c:v>5.5500000000000001E-2</c:v>
                </c:pt>
                <c:pt idx="8">
                  <c:v>5.1200000000000002E-2</c:v>
                </c:pt>
                <c:pt idx="9">
                  <c:v>5.4300000000000001E-2</c:v>
                </c:pt>
                <c:pt idx="10">
                  <c:v>5.7700000000000001E-2</c:v>
                </c:pt>
                <c:pt idx="11">
                  <c:v>5.1900000000000002E-2</c:v>
                </c:pt>
                <c:pt idx="12">
                  <c:v>5.0500000000000003E-2</c:v>
                </c:pt>
                <c:pt idx="13">
                  <c:v>4.7300000000000002E-2</c:v>
                </c:pt>
                <c:pt idx="14">
                  <c:v>4.6300000000000001E-2</c:v>
                </c:pt>
                <c:pt idx="15">
                  <c:v>4.2900000000000001E-2</c:v>
                </c:pt>
                <c:pt idx="16">
                  <c:v>4.4200000000000003E-2</c:v>
                </c:pt>
                <c:pt idx="17">
                  <c:v>4.4200000000000003E-2</c:v>
                </c:pt>
                <c:pt idx="18">
                  <c:v>4.8000000000000001E-2</c:v>
                </c:pt>
                <c:pt idx="19">
                  <c:v>4.6399999999999997E-2</c:v>
                </c:pt>
                <c:pt idx="20">
                  <c:v>4.1599999999999998E-2</c:v>
                </c:pt>
                <c:pt idx="21">
                  <c:v>4.2900000000000001E-2</c:v>
                </c:pt>
                <c:pt idx="22">
                  <c:v>3.1399999999999997E-2</c:v>
                </c:pt>
                <c:pt idx="23">
                  <c:v>3.9599999999999996E-2</c:v>
                </c:pt>
                <c:pt idx="24">
                  <c:v>3.78E-2</c:v>
                </c:pt>
                <c:pt idx="25">
                  <c:v>3.4799999999999998E-2</c:v>
                </c:pt>
              </c:numCache>
            </c:numRef>
          </c:yVal>
          <c:smooth val="0"/>
          <c:extLst>
            <c:ext xmlns:c16="http://schemas.microsoft.com/office/drawing/2014/chart" uri="{C3380CC4-5D6E-409C-BE32-E72D297353CC}">
              <c16:uniqueId val="{00000000-59B4-45F7-8C42-37ACC70E320F}"/>
            </c:ext>
          </c:extLst>
        </c:ser>
        <c:ser>
          <c:idx val="1"/>
          <c:order val="1"/>
          <c:tx>
            <c:strRef>
              <c:f>Sheet1!$C$1</c:f>
              <c:strCache>
                <c:ptCount val="1"/>
                <c:pt idx="0">
                  <c:v>Yield on AAA Corporate Bonds</c:v>
                </c:pt>
              </c:strCache>
            </c:strRef>
          </c:tx>
          <c:marker>
            <c:symbol val="triangle"/>
            <c:size val="7"/>
          </c:marker>
          <c:xVal>
            <c:numRef>
              <c:f>Sheet1!$A$2:$A$27</c:f>
              <c:numCache>
                <c:formatCode>General</c:formatCod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numCache>
            </c:numRef>
          </c:xVal>
          <c:yVal>
            <c:numRef>
              <c:f>Sheet1!$C$2:$C$27</c:f>
              <c:numCache>
                <c:formatCode>0.00%</c:formatCode>
                <c:ptCount val="26"/>
                <c:pt idx="0">
                  <c:v>9.3200000000000005E-2</c:v>
                </c:pt>
                <c:pt idx="1">
                  <c:v>8.77E-2</c:v>
                </c:pt>
                <c:pt idx="2">
                  <c:v>8.14E-2</c:v>
                </c:pt>
                <c:pt idx="3">
                  <c:v>7.22E-2</c:v>
                </c:pt>
                <c:pt idx="4">
                  <c:v>7.9600000000000004E-2</c:v>
                </c:pt>
                <c:pt idx="5">
                  <c:v>7.5899999999999995E-2</c:v>
                </c:pt>
                <c:pt idx="6">
                  <c:v>7.3700000000000002E-2</c:v>
                </c:pt>
                <c:pt idx="7">
                  <c:v>7.2599999999999998E-2</c:v>
                </c:pt>
                <c:pt idx="8">
                  <c:v>6.5299999999999997E-2</c:v>
                </c:pt>
                <c:pt idx="9">
                  <c:v>7.0400000000000004E-2</c:v>
                </c:pt>
                <c:pt idx="10">
                  <c:v>7.6200000000000004E-2</c:v>
                </c:pt>
                <c:pt idx="11">
                  <c:v>7.0800000000000002E-2</c:v>
                </c:pt>
                <c:pt idx="12">
                  <c:v>6.4899999999999999E-2</c:v>
                </c:pt>
                <c:pt idx="13">
                  <c:v>5.67E-2</c:v>
                </c:pt>
                <c:pt idx="14">
                  <c:v>5.6300000000000003E-2</c:v>
                </c:pt>
                <c:pt idx="15">
                  <c:v>5.2400000000000002E-2</c:v>
                </c:pt>
                <c:pt idx="16">
                  <c:v>5.5899999999999998E-2</c:v>
                </c:pt>
                <c:pt idx="17">
                  <c:v>5.5599999999999997E-2</c:v>
                </c:pt>
                <c:pt idx="18">
                  <c:v>5.6300000000000003E-2</c:v>
                </c:pt>
                <c:pt idx="19">
                  <c:v>5.3100000000000001E-2</c:v>
                </c:pt>
                <c:pt idx="20">
                  <c:v>4.9399999999999999E-2</c:v>
                </c:pt>
                <c:pt idx="21">
                  <c:v>4.6399999999999997E-2</c:v>
                </c:pt>
                <c:pt idx="22">
                  <c:v>3.6700000000000003E-2</c:v>
                </c:pt>
                <c:pt idx="23">
                  <c:v>4.24E-2</c:v>
                </c:pt>
                <c:pt idx="24">
                  <c:v>4.1599999999999998E-2</c:v>
                </c:pt>
                <c:pt idx="25">
                  <c:v>3.8899999999999997E-2</c:v>
                </c:pt>
              </c:numCache>
            </c:numRef>
          </c:yVal>
          <c:smooth val="0"/>
          <c:extLst>
            <c:ext xmlns:c16="http://schemas.microsoft.com/office/drawing/2014/chart" uri="{C3380CC4-5D6E-409C-BE32-E72D297353CC}">
              <c16:uniqueId val="{00000001-59B4-45F7-8C42-37ACC70E320F}"/>
            </c:ext>
          </c:extLst>
        </c:ser>
        <c:ser>
          <c:idx val="2"/>
          <c:order val="2"/>
          <c:tx>
            <c:strRef>
              <c:f>Sheet1!$D$1</c:f>
              <c:strCache>
                <c:ptCount val="1"/>
                <c:pt idx="0">
                  <c:v>Break-even Marginal Tax Rate</c:v>
                </c:pt>
              </c:strCache>
            </c:strRef>
          </c:tx>
          <c:spPr>
            <a:ln w="38100">
              <a:solidFill>
                <a:schemeClr val="accent4"/>
              </a:solidFill>
            </a:ln>
          </c:spPr>
          <c:marker>
            <c:symbol val="none"/>
          </c:marker>
          <c:xVal>
            <c:numRef>
              <c:f>Sheet1!$A$2:$A$27</c:f>
              <c:numCache>
                <c:formatCode>General</c:formatCod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numCache>
            </c:numRef>
          </c:xVal>
          <c:yVal>
            <c:numRef>
              <c:f>Sheet1!$D$2:$D$27</c:f>
              <c:numCache>
                <c:formatCode>0%</c:formatCode>
                <c:ptCount val="26"/>
                <c:pt idx="0">
                  <c:v>0.22</c:v>
                </c:pt>
                <c:pt idx="1">
                  <c:v>0.21</c:v>
                </c:pt>
                <c:pt idx="2">
                  <c:v>0.21</c:v>
                </c:pt>
                <c:pt idx="3">
                  <c:v>0.22</c:v>
                </c:pt>
                <c:pt idx="4">
                  <c:v>0.22</c:v>
                </c:pt>
                <c:pt idx="5">
                  <c:v>0.22</c:v>
                </c:pt>
                <c:pt idx="6">
                  <c:v>0.22</c:v>
                </c:pt>
                <c:pt idx="7">
                  <c:v>0.24</c:v>
                </c:pt>
                <c:pt idx="8">
                  <c:v>0.22</c:v>
                </c:pt>
                <c:pt idx="9">
                  <c:v>0.23</c:v>
                </c:pt>
                <c:pt idx="10">
                  <c:v>0.24</c:v>
                </c:pt>
                <c:pt idx="11">
                  <c:v>0.27</c:v>
                </c:pt>
                <c:pt idx="12">
                  <c:v>0.22</c:v>
                </c:pt>
                <c:pt idx="13">
                  <c:v>0.14000000000000001</c:v>
                </c:pt>
                <c:pt idx="14">
                  <c:v>0.18</c:v>
                </c:pt>
                <c:pt idx="15">
                  <c:v>0.18</c:v>
                </c:pt>
                <c:pt idx="16">
                  <c:v>0.20930232558139528</c:v>
                </c:pt>
                <c:pt idx="17">
                  <c:v>0.20503597122302153</c:v>
                </c:pt>
                <c:pt idx="18">
                  <c:v>0.14742451154529312</c:v>
                </c:pt>
                <c:pt idx="19">
                  <c:v>0.12617702448210932</c:v>
                </c:pt>
                <c:pt idx="20">
                  <c:v>0.15789473684210531</c:v>
                </c:pt>
                <c:pt idx="21">
                  <c:v>7.5431034482758563E-2</c:v>
                </c:pt>
                <c:pt idx="22">
                  <c:v>0.14441416893732983</c:v>
                </c:pt>
                <c:pt idx="23">
                  <c:v>6.60377358490567E-2</c:v>
                </c:pt>
                <c:pt idx="24">
                  <c:v>9.1346153846153744E-2</c:v>
                </c:pt>
                <c:pt idx="25">
                  <c:v>0.1053984575835476</c:v>
                </c:pt>
              </c:numCache>
            </c:numRef>
          </c:yVal>
          <c:smooth val="0"/>
          <c:extLst>
            <c:ext xmlns:c16="http://schemas.microsoft.com/office/drawing/2014/chart" uri="{C3380CC4-5D6E-409C-BE32-E72D297353CC}">
              <c16:uniqueId val="{00000002-59B4-45F7-8C42-37ACC70E320F}"/>
            </c:ext>
          </c:extLst>
        </c:ser>
        <c:dLbls>
          <c:showLegendKey val="0"/>
          <c:showVal val="0"/>
          <c:showCatName val="0"/>
          <c:showSerName val="0"/>
          <c:showPercent val="0"/>
          <c:showBubbleSize val="0"/>
        </c:dLbls>
        <c:axId val="405091896"/>
        <c:axId val="565350592"/>
      </c:scatterChart>
      <c:valAx>
        <c:axId val="405091896"/>
        <c:scaling>
          <c:orientation val="minMax"/>
          <c:max val="2015"/>
          <c:min val="1990"/>
        </c:scaling>
        <c:delete val="0"/>
        <c:axPos val="b"/>
        <c:numFmt formatCode="General" sourceLinked="1"/>
        <c:majorTickMark val="out"/>
        <c:minorTickMark val="none"/>
        <c:tickLblPos val="nextTo"/>
        <c:crossAx val="565350592"/>
        <c:crosses val="autoZero"/>
        <c:crossBetween val="midCat"/>
        <c:majorUnit val="2"/>
      </c:valAx>
      <c:valAx>
        <c:axId val="565350592"/>
        <c:scaling>
          <c:orientation val="minMax"/>
        </c:scaling>
        <c:delete val="0"/>
        <c:axPos val="l"/>
        <c:majorGridlines>
          <c:spPr>
            <a:ln>
              <a:noFill/>
            </a:ln>
          </c:spPr>
        </c:majorGridlines>
        <c:numFmt formatCode="0%" sourceLinked="0"/>
        <c:majorTickMark val="out"/>
        <c:minorTickMark val="none"/>
        <c:tickLblPos val="nextTo"/>
        <c:crossAx val="405091896"/>
        <c:crosses val="autoZero"/>
        <c:crossBetween val="midCat"/>
      </c:valAx>
    </c:plotArea>
    <c:legend>
      <c:legendPos val="b"/>
      <c:overlay val="0"/>
      <c:txPr>
        <a:bodyPr/>
        <a:lstStyle/>
        <a:p>
          <a:pPr>
            <a:defRPr sz="1400"/>
          </a:pPr>
          <a:endParaRPr lang="en-US"/>
        </a:p>
      </c:txPr>
    </c:legend>
    <c:plotVisOnly val="1"/>
    <c:dispBlanksAs val="gap"/>
    <c:showDLblsOverMax val="0"/>
  </c:chart>
  <c:spPr>
    <a:ln>
      <a:solidFill>
        <a:schemeClr val="accent1"/>
      </a:solidFill>
    </a:ln>
  </c:sp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B43318AB-D68E-443A-A999-65D32AACE227}" type="datetimeFigureOut">
              <a:rPr lang="en-US" smtClean="0"/>
              <a:t>2/10/2018</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54C24738-D419-4691-A4F2-FDAD0557244B}" type="slidenum">
              <a:rPr lang="en-US" smtClean="0"/>
              <a:t>‹#›</a:t>
            </a:fld>
            <a:endParaRPr lang="en-US"/>
          </a:p>
        </p:txBody>
      </p:sp>
    </p:spTree>
    <p:extLst>
      <p:ext uri="{BB962C8B-B14F-4D97-AF65-F5344CB8AC3E}">
        <p14:creationId xmlns:p14="http://schemas.microsoft.com/office/powerpoint/2010/main" val="3001880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C24738-D419-4691-A4F2-FDAD0557244B}" type="slidenum">
              <a:rPr lang="en-US" smtClean="0"/>
              <a:t>36</a:t>
            </a:fld>
            <a:endParaRPr lang="en-US"/>
          </a:p>
        </p:txBody>
      </p:sp>
    </p:spTree>
    <p:extLst>
      <p:ext uri="{BB962C8B-B14F-4D97-AF65-F5344CB8AC3E}">
        <p14:creationId xmlns:p14="http://schemas.microsoft.com/office/powerpoint/2010/main" val="2996899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F5DD267-CFD9-4A7B-A701-91E569B70352}"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4763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232764E-4B62-4895-8AF5-E464D66D41FD}" type="slidenum">
              <a:rPr lang="en-US" altLang="en-US" smtClean="0"/>
              <a:pPr>
                <a:defRPr/>
              </a:pPr>
              <a:t>‹#›</a:t>
            </a:fld>
            <a:endParaRPr lang="en-US" altLang="en-US"/>
          </a:p>
        </p:txBody>
      </p:sp>
    </p:spTree>
    <p:extLst>
      <p:ext uri="{BB962C8B-B14F-4D97-AF65-F5344CB8AC3E}">
        <p14:creationId xmlns:p14="http://schemas.microsoft.com/office/powerpoint/2010/main" val="1174413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1"/>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4950516-BDEF-4114-9644-EED5C472ED63}" type="slidenum">
              <a:rPr lang="en-US" altLang="en-US" smtClean="0"/>
              <a:pPr>
                <a:defRPr/>
              </a:pPr>
              <a:t>‹#›</a:t>
            </a:fld>
            <a:endParaRPr lang="en-US" altLang="en-US"/>
          </a:p>
        </p:txBody>
      </p:sp>
    </p:spTree>
    <p:extLst>
      <p:ext uri="{BB962C8B-B14F-4D97-AF65-F5344CB8AC3E}">
        <p14:creationId xmlns:p14="http://schemas.microsoft.com/office/powerpoint/2010/main" val="2130654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8"/>
            <a:ext cx="8229600" cy="114061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1"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FC39791-660C-46F5-84DE-7A870A86AC5F}" type="slidenum">
              <a:rPr lang="en-US" altLang="en-US" smtClean="0"/>
              <a:pPr>
                <a:defRPr/>
              </a:pPr>
              <a:t>‹#›</a:t>
            </a:fld>
            <a:endParaRPr lang="en-US" altLang="en-US"/>
          </a:p>
        </p:txBody>
      </p:sp>
    </p:spTree>
    <p:extLst>
      <p:ext uri="{BB962C8B-B14F-4D97-AF65-F5344CB8AC3E}">
        <p14:creationId xmlns:p14="http://schemas.microsoft.com/office/powerpoint/2010/main" val="1437341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8C02FB4-4377-45AF-B4BE-F0FF01DE39D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43243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4C8E5C-21E9-4C8A-A222-F6B1CFF5B0B0}" type="slidenum">
              <a:rPr lang="en-US" altLang="en-US" smtClean="0"/>
              <a:pPr>
                <a:defRPr/>
              </a:pPr>
              <a:t>‹#›</a:t>
            </a:fld>
            <a:endParaRPr lang="en-US" altLang="en-US"/>
          </a:p>
        </p:txBody>
      </p:sp>
    </p:spTree>
    <p:extLst>
      <p:ext uri="{BB962C8B-B14F-4D97-AF65-F5344CB8AC3E}">
        <p14:creationId xmlns:p14="http://schemas.microsoft.com/office/powerpoint/2010/main" val="1329099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CDF7B5-1487-474C-ADB3-39310456C78E}"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40194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7775809-1611-4E64-9161-A42639FF1E72}" type="slidenum">
              <a:rPr lang="en-US" altLang="en-US" smtClean="0"/>
              <a:pPr>
                <a:defRPr/>
              </a:pPr>
              <a:t>‹#›</a:t>
            </a:fld>
            <a:endParaRPr lang="en-US" altLang="en-US"/>
          </a:p>
        </p:txBody>
      </p:sp>
    </p:spTree>
    <p:extLst>
      <p:ext uri="{BB962C8B-B14F-4D97-AF65-F5344CB8AC3E}">
        <p14:creationId xmlns:p14="http://schemas.microsoft.com/office/powerpoint/2010/main" val="39539349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F9817C9-646C-43C8-A0D8-806B0C93965C}" type="slidenum">
              <a:rPr lang="en-US" altLang="en-US" smtClean="0"/>
              <a:pPr>
                <a:defRPr/>
              </a:pPr>
              <a:t>‹#›</a:t>
            </a:fld>
            <a:endParaRPr lang="en-US" altLang="en-US"/>
          </a:p>
        </p:txBody>
      </p:sp>
    </p:spTree>
    <p:extLst>
      <p:ext uri="{BB962C8B-B14F-4D97-AF65-F5344CB8AC3E}">
        <p14:creationId xmlns:p14="http://schemas.microsoft.com/office/powerpoint/2010/main" val="11525515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C60FCAA-C324-4026-B6B0-278D9D594F1D}" type="slidenum">
              <a:rPr lang="en-US" altLang="en-US" smtClean="0"/>
              <a:pPr>
                <a:defRPr/>
              </a:pPr>
              <a:t>‹#›</a:t>
            </a:fld>
            <a:endParaRPr lang="en-US" altLang="en-US"/>
          </a:p>
        </p:txBody>
      </p:sp>
    </p:spTree>
    <p:extLst>
      <p:ext uri="{BB962C8B-B14F-4D97-AF65-F5344CB8AC3E}">
        <p14:creationId xmlns:p14="http://schemas.microsoft.com/office/powerpoint/2010/main" val="5131375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36A406C-888E-4FF5-BAFD-1AF0F3B2B0EF}" type="slidenum">
              <a:rPr lang="en-US" altLang="en-US" smtClean="0"/>
              <a:pPr>
                <a:defRPr/>
              </a:pPr>
              <a:t>‹#›</a:t>
            </a:fld>
            <a:endParaRPr lang="en-US" altLang="en-US"/>
          </a:p>
        </p:txBody>
      </p:sp>
    </p:spTree>
    <p:extLst>
      <p:ext uri="{BB962C8B-B14F-4D97-AF65-F5344CB8AC3E}">
        <p14:creationId xmlns:p14="http://schemas.microsoft.com/office/powerpoint/2010/main" val="2108461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0D3E2C-0B35-459F-9C62-114796B3F120}" type="slidenum">
              <a:rPr lang="en-US" altLang="en-US" smtClean="0"/>
              <a:pPr>
                <a:defRPr/>
              </a:pPr>
              <a:t>‹#›</a:t>
            </a:fld>
            <a:endParaRPr lang="en-US" altLang="en-US"/>
          </a:p>
        </p:txBody>
      </p:sp>
    </p:spTree>
    <p:extLst>
      <p:ext uri="{BB962C8B-B14F-4D97-AF65-F5344CB8AC3E}">
        <p14:creationId xmlns:p14="http://schemas.microsoft.com/office/powerpoint/2010/main" val="3997154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3342B8E-5F6C-4557-A370-A0AD92B64047}"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34115120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DBA236-C9DF-4A50-B496-98CD4B0518F3}" type="slidenum">
              <a:rPr lang="en-US" altLang="en-US" smtClean="0"/>
              <a:pPr>
                <a:defRPr/>
              </a:pPr>
              <a:t>‹#›</a:t>
            </a:fld>
            <a:endParaRPr lang="en-US" altLang="en-US"/>
          </a:p>
        </p:txBody>
      </p:sp>
    </p:spTree>
    <p:extLst>
      <p:ext uri="{BB962C8B-B14F-4D97-AF65-F5344CB8AC3E}">
        <p14:creationId xmlns:p14="http://schemas.microsoft.com/office/powerpoint/2010/main" val="42383186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E6E908-6557-477D-80E9-988FAB18FC54}" type="slidenum">
              <a:rPr lang="en-US" altLang="en-US" smtClean="0"/>
              <a:pPr>
                <a:defRPr/>
              </a:pPr>
              <a:t>‹#›</a:t>
            </a:fld>
            <a:endParaRPr lang="en-US" altLang="en-US"/>
          </a:p>
        </p:txBody>
      </p:sp>
    </p:spTree>
    <p:extLst>
      <p:ext uri="{BB962C8B-B14F-4D97-AF65-F5344CB8AC3E}">
        <p14:creationId xmlns:p14="http://schemas.microsoft.com/office/powerpoint/2010/main" val="42325623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9C85A9-2750-43EE-A972-5515FABDB58A}" type="slidenum">
              <a:rPr lang="en-US" altLang="en-US" smtClean="0"/>
              <a:pPr>
                <a:defRPr/>
              </a:pPr>
              <a:t>‹#›</a:t>
            </a:fld>
            <a:endParaRPr lang="en-US" altLang="en-US"/>
          </a:p>
        </p:txBody>
      </p:sp>
    </p:spTree>
    <p:extLst>
      <p:ext uri="{BB962C8B-B14F-4D97-AF65-F5344CB8AC3E}">
        <p14:creationId xmlns:p14="http://schemas.microsoft.com/office/powerpoint/2010/main" val="14112649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8C02FB4-4377-45AF-B4BE-F0FF01DE39D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10752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4C8E5C-21E9-4C8A-A222-F6B1CFF5B0B0}" type="slidenum">
              <a:rPr lang="en-US" altLang="en-US" smtClean="0"/>
              <a:pPr>
                <a:defRPr/>
              </a:pPr>
              <a:t>‹#›</a:t>
            </a:fld>
            <a:endParaRPr lang="en-US" altLang="en-US"/>
          </a:p>
        </p:txBody>
      </p:sp>
    </p:spTree>
    <p:extLst>
      <p:ext uri="{BB962C8B-B14F-4D97-AF65-F5344CB8AC3E}">
        <p14:creationId xmlns:p14="http://schemas.microsoft.com/office/powerpoint/2010/main" val="19242605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CDF7B5-1487-474C-ADB3-39310456C78E}"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88907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7775809-1611-4E64-9161-A42639FF1E72}" type="slidenum">
              <a:rPr lang="en-US" altLang="en-US" smtClean="0"/>
              <a:pPr>
                <a:defRPr/>
              </a:pPr>
              <a:t>‹#›</a:t>
            </a:fld>
            <a:endParaRPr lang="en-US" altLang="en-US"/>
          </a:p>
        </p:txBody>
      </p:sp>
    </p:spTree>
    <p:extLst>
      <p:ext uri="{BB962C8B-B14F-4D97-AF65-F5344CB8AC3E}">
        <p14:creationId xmlns:p14="http://schemas.microsoft.com/office/powerpoint/2010/main" val="27119475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F9817C9-646C-43C8-A0D8-806B0C93965C}" type="slidenum">
              <a:rPr lang="en-US" altLang="en-US" smtClean="0"/>
              <a:pPr>
                <a:defRPr/>
              </a:pPr>
              <a:t>‹#›</a:t>
            </a:fld>
            <a:endParaRPr lang="en-US" altLang="en-US"/>
          </a:p>
        </p:txBody>
      </p:sp>
    </p:spTree>
    <p:extLst>
      <p:ext uri="{BB962C8B-B14F-4D97-AF65-F5344CB8AC3E}">
        <p14:creationId xmlns:p14="http://schemas.microsoft.com/office/powerpoint/2010/main" val="4846616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C60FCAA-C324-4026-B6B0-278D9D594F1D}" type="slidenum">
              <a:rPr lang="en-US" altLang="en-US" smtClean="0"/>
              <a:pPr>
                <a:defRPr/>
              </a:pPr>
              <a:t>‹#›</a:t>
            </a:fld>
            <a:endParaRPr lang="en-US" altLang="en-US"/>
          </a:p>
        </p:txBody>
      </p:sp>
    </p:spTree>
    <p:extLst>
      <p:ext uri="{BB962C8B-B14F-4D97-AF65-F5344CB8AC3E}">
        <p14:creationId xmlns:p14="http://schemas.microsoft.com/office/powerpoint/2010/main" val="2524591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CAC00FF5-D1F1-4FBC-A9C6-76E8AE4FB7A2}"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24211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36A406C-888E-4FF5-BAFD-1AF0F3B2B0EF}" type="slidenum">
              <a:rPr lang="en-US" altLang="en-US" smtClean="0"/>
              <a:pPr>
                <a:defRPr/>
              </a:pPr>
              <a:t>‹#›</a:t>
            </a:fld>
            <a:endParaRPr lang="en-US" altLang="en-US"/>
          </a:p>
        </p:txBody>
      </p:sp>
    </p:spTree>
    <p:extLst>
      <p:ext uri="{BB962C8B-B14F-4D97-AF65-F5344CB8AC3E}">
        <p14:creationId xmlns:p14="http://schemas.microsoft.com/office/powerpoint/2010/main" val="242234218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3342B8E-5F6C-4557-A370-A0AD92B64047}"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23445328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DBA236-C9DF-4A50-B496-98CD4B0518F3}" type="slidenum">
              <a:rPr lang="en-US" altLang="en-US" smtClean="0"/>
              <a:pPr>
                <a:defRPr/>
              </a:pPr>
              <a:t>‹#›</a:t>
            </a:fld>
            <a:endParaRPr lang="en-US" altLang="en-US"/>
          </a:p>
        </p:txBody>
      </p:sp>
    </p:spTree>
    <p:extLst>
      <p:ext uri="{BB962C8B-B14F-4D97-AF65-F5344CB8AC3E}">
        <p14:creationId xmlns:p14="http://schemas.microsoft.com/office/powerpoint/2010/main" val="29051183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E6E908-6557-477D-80E9-988FAB18FC54}" type="slidenum">
              <a:rPr lang="en-US" altLang="en-US" smtClean="0"/>
              <a:pPr>
                <a:defRPr/>
              </a:pPr>
              <a:t>‹#›</a:t>
            </a:fld>
            <a:endParaRPr lang="en-US" altLang="en-US"/>
          </a:p>
        </p:txBody>
      </p:sp>
    </p:spTree>
    <p:extLst>
      <p:ext uri="{BB962C8B-B14F-4D97-AF65-F5344CB8AC3E}">
        <p14:creationId xmlns:p14="http://schemas.microsoft.com/office/powerpoint/2010/main" val="1144008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9C85A9-2750-43EE-A972-5515FABDB58A}" type="slidenum">
              <a:rPr lang="en-US" altLang="en-US" smtClean="0"/>
              <a:pPr>
                <a:defRPr/>
              </a:pPr>
              <a:t>‹#›</a:t>
            </a:fld>
            <a:endParaRPr lang="en-US" altLang="en-US"/>
          </a:p>
        </p:txBody>
      </p:sp>
    </p:spTree>
    <p:extLst>
      <p:ext uri="{BB962C8B-B14F-4D97-AF65-F5344CB8AC3E}">
        <p14:creationId xmlns:p14="http://schemas.microsoft.com/office/powerpoint/2010/main" val="74877492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8C02FB4-4377-45AF-B4BE-F0FF01DE39D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44939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4C8E5C-21E9-4C8A-A222-F6B1CFF5B0B0}" type="slidenum">
              <a:rPr lang="en-US" altLang="en-US" smtClean="0"/>
              <a:pPr>
                <a:defRPr/>
              </a:pPr>
              <a:t>‹#›</a:t>
            </a:fld>
            <a:endParaRPr lang="en-US" altLang="en-US"/>
          </a:p>
        </p:txBody>
      </p:sp>
    </p:spTree>
    <p:extLst>
      <p:ext uri="{BB962C8B-B14F-4D97-AF65-F5344CB8AC3E}">
        <p14:creationId xmlns:p14="http://schemas.microsoft.com/office/powerpoint/2010/main" val="110262612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CDF7B5-1487-474C-ADB3-39310456C78E}"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92411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7775809-1611-4E64-9161-A42639FF1E72}" type="slidenum">
              <a:rPr lang="en-US" altLang="en-US" smtClean="0"/>
              <a:pPr>
                <a:defRPr/>
              </a:pPr>
              <a:t>‹#›</a:t>
            </a:fld>
            <a:endParaRPr lang="en-US" altLang="en-US"/>
          </a:p>
        </p:txBody>
      </p:sp>
    </p:spTree>
    <p:extLst>
      <p:ext uri="{BB962C8B-B14F-4D97-AF65-F5344CB8AC3E}">
        <p14:creationId xmlns:p14="http://schemas.microsoft.com/office/powerpoint/2010/main" val="112723812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F9817C9-646C-43C8-A0D8-806B0C93965C}" type="slidenum">
              <a:rPr lang="en-US" altLang="en-US" smtClean="0"/>
              <a:pPr>
                <a:defRPr/>
              </a:pPr>
              <a:t>‹#›</a:t>
            </a:fld>
            <a:endParaRPr lang="en-US" altLang="en-US"/>
          </a:p>
        </p:txBody>
      </p:sp>
    </p:spTree>
    <p:extLst>
      <p:ext uri="{BB962C8B-B14F-4D97-AF65-F5344CB8AC3E}">
        <p14:creationId xmlns:p14="http://schemas.microsoft.com/office/powerpoint/2010/main" val="108782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23769D8E-BB9E-4E35-899F-6BE66A7C9311}" type="slidenum">
              <a:rPr lang="en-US" altLang="en-US" smtClean="0"/>
              <a:pPr>
                <a:defRPr/>
              </a:pPr>
              <a:t>‹#›</a:t>
            </a:fld>
            <a:endParaRPr lang="en-US" altLang="en-US"/>
          </a:p>
        </p:txBody>
      </p:sp>
    </p:spTree>
    <p:extLst>
      <p:ext uri="{BB962C8B-B14F-4D97-AF65-F5344CB8AC3E}">
        <p14:creationId xmlns:p14="http://schemas.microsoft.com/office/powerpoint/2010/main" val="363062973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C60FCAA-C324-4026-B6B0-278D9D594F1D}" type="slidenum">
              <a:rPr lang="en-US" altLang="en-US" smtClean="0"/>
              <a:pPr>
                <a:defRPr/>
              </a:pPr>
              <a:t>‹#›</a:t>
            </a:fld>
            <a:endParaRPr lang="en-US" altLang="en-US"/>
          </a:p>
        </p:txBody>
      </p:sp>
    </p:spTree>
    <p:extLst>
      <p:ext uri="{BB962C8B-B14F-4D97-AF65-F5344CB8AC3E}">
        <p14:creationId xmlns:p14="http://schemas.microsoft.com/office/powerpoint/2010/main" val="25737448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36A406C-888E-4FF5-BAFD-1AF0F3B2B0EF}" type="slidenum">
              <a:rPr lang="en-US" altLang="en-US" smtClean="0"/>
              <a:pPr>
                <a:defRPr/>
              </a:pPr>
              <a:t>‹#›</a:t>
            </a:fld>
            <a:endParaRPr lang="en-US" altLang="en-US"/>
          </a:p>
        </p:txBody>
      </p:sp>
    </p:spTree>
    <p:extLst>
      <p:ext uri="{BB962C8B-B14F-4D97-AF65-F5344CB8AC3E}">
        <p14:creationId xmlns:p14="http://schemas.microsoft.com/office/powerpoint/2010/main" val="123249729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3342B8E-5F6C-4557-A370-A0AD92B64047}"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182616914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DBA236-C9DF-4A50-B496-98CD4B0518F3}" type="slidenum">
              <a:rPr lang="en-US" altLang="en-US" smtClean="0"/>
              <a:pPr>
                <a:defRPr/>
              </a:pPr>
              <a:t>‹#›</a:t>
            </a:fld>
            <a:endParaRPr lang="en-US" altLang="en-US"/>
          </a:p>
        </p:txBody>
      </p:sp>
    </p:spTree>
    <p:extLst>
      <p:ext uri="{BB962C8B-B14F-4D97-AF65-F5344CB8AC3E}">
        <p14:creationId xmlns:p14="http://schemas.microsoft.com/office/powerpoint/2010/main" val="85979173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E6E908-6557-477D-80E9-988FAB18FC54}" type="slidenum">
              <a:rPr lang="en-US" altLang="en-US" smtClean="0"/>
              <a:pPr>
                <a:defRPr/>
              </a:pPr>
              <a:t>‹#›</a:t>
            </a:fld>
            <a:endParaRPr lang="en-US" altLang="en-US"/>
          </a:p>
        </p:txBody>
      </p:sp>
    </p:spTree>
    <p:extLst>
      <p:ext uri="{BB962C8B-B14F-4D97-AF65-F5344CB8AC3E}">
        <p14:creationId xmlns:p14="http://schemas.microsoft.com/office/powerpoint/2010/main" val="293722421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9C85A9-2750-43EE-A972-5515FABDB58A}" type="slidenum">
              <a:rPr lang="en-US" altLang="en-US" smtClean="0"/>
              <a:pPr>
                <a:defRPr/>
              </a:pPr>
              <a:t>‹#›</a:t>
            </a:fld>
            <a:endParaRPr lang="en-US" altLang="en-US"/>
          </a:p>
        </p:txBody>
      </p:sp>
    </p:spTree>
    <p:extLst>
      <p:ext uri="{BB962C8B-B14F-4D97-AF65-F5344CB8AC3E}">
        <p14:creationId xmlns:p14="http://schemas.microsoft.com/office/powerpoint/2010/main" val="102719230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8C02FB4-4377-45AF-B4BE-F0FF01DE39D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623622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4C8E5C-21E9-4C8A-A222-F6B1CFF5B0B0}" type="slidenum">
              <a:rPr lang="en-US" altLang="en-US" smtClean="0"/>
              <a:pPr>
                <a:defRPr/>
              </a:pPr>
              <a:t>‹#›</a:t>
            </a:fld>
            <a:endParaRPr lang="en-US" altLang="en-US"/>
          </a:p>
        </p:txBody>
      </p:sp>
    </p:spTree>
    <p:extLst>
      <p:ext uri="{BB962C8B-B14F-4D97-AF65-F5344CB8AC3E}">
        <p14:creationId xmlns:p14="http://schemas.microsoft.com/office/powerpoint/2010/main" val="262177670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CDF7B5-1487-474C-ADB3-39310456C78E}"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141570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7775809-1611-4E64-9161-A42639FF1E72}" type="slidenum">
              <a:rPr lang="en-US" altLang="en-US" smtClean="0"/>
              <a:pPr>
                <a:defRPr/>
              </a:pPr>
              <a:t>‹#›</a:t>
            </a:fld>
            <a:endParaRPr lang="en-US" altLang="en-US"/>
          </a:p>
        </p:txBody>
      </p:sp>
    </p:spTree>
    <p:extLst>
      <p:ext uri="{BB962C8B-B14F-4D97-AF65-F5344CB8AC3E}">
        <p14:creationId xmlns:p14="http://schemas.microsoft.com/office/powerpoint/2010/main" val="3899434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495D6FFC-E44E-4032-BEA3-D63059614815}" type="slidenum">
              <a:rPr lang="en-US" altLang="en-US" smtClean="0"/>
              <a:pPr>
                <a:defRPr/>
              </a:pPr>
              <a:t>‹#›</a:t>
            </a:fld>
            <a:endParaRPr lang="en-US" altLang="en-US"/>
          </a:p>
        </p:txBody>
      </p:sp>
    </p:spTree>
    <p:extLst>
      <p:ext uri="{BB962C8B-B14F-4D97-AF65-F5344CB8AC3E}">
        <p14:creationId xmlns:p14="http://schemas.microsoft.com/office/powerpoint/2010/main" val="183591400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F9817C9-646C-43C8-A0D8-806B0C93965C}" type="slidenum">
              <a:rPr lang="en-US" altLang="en-US" smtClean="0"/>
              <a:pPr>
                <a:defRPr/>
              </a:pPr>
              <a:t>‹#›</a:t>
            </a:fld>
            <a:endParaRPr lang="en-US" altLang="en-US"/>
          </a:p>
        </p:txBody>
      </p:sp>
    </p:spTree>
    <p:extLst>
      <p:ext uri="{BB962C8B-B14F-4D97-AF65-F5344CB8AC3E}">
        <p14:creationId xmlns:p14="http://schemas.microsoft.com/office/powerpoint/2010/main" val="253373414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C60FCAA-C324-4026-B6B0-278D9D594F1D}" type="slidenum">
              <a:rPr lang="en-US" altLang="en-US" smtClean="0"/>
              <a:pPr>
                <a:defRPr/>
              </a:pPr>
              <a:t>‹#›</a:t>
            </a:fld>
            <a:endParaRPr lang="en-US" altLang="en-US"/>
          </a:p>
        </p:txBody>
      </p:sp>
    </p:spTree>
    <p:extLst>
      <p:ext uri="{BB962C8B-B14F-4D97-AF65-F5344CB8AC3E}">
        <p14:creationId xmlns:p14="http://schemas.microsoft.com/office/powerpoint/2010/main" val="225428169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36A406C-888E-4FF5-BAFD-1AF0F3B2B0EF}" type="slidenum">
              <a:rPr lang="en-US" altLang="en-US" smtClean="0"/>
              <a:pPr>
                <a:defRPr/>
              </a:pPr>
              <a:t>‹#›</a:t>
            </a:fld>
            <a:endParaRPr lang="en-US" altLang="en-US"/>
          </a:p>
        </p:txBody>
      </p:sp>
    </p:spTree>
    <p:extLst>
      <p:ext uri="{BB962C8B-B14F-4D97-AF65-F5344CB8AC3E}">
        <p14:creationId xmlns:p14="http://schemas.microsoft.com/office/powerpoint/2010/main" val="155753342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3342B8E-5F6C-4557-A370-A0AD92B64047}"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405817584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DBA236-C9DF-4A50-B496-98CD4B0518F3}" type="slidenum">
              <a:rPr lang="en-US" altLang="en-US" smtClean="0"/>
              <a:pPr>
                <a:defRPr/>
              </a:pPr>
              <a:t>‹#›</a:t>
            </a:fld>
            <a:endParaRPr lang="en-US" altLang="en-US"/>
          </a:p>
        </p:txBody>
      </p:sp>
    </p:spTree>
    <p:extLst>
      <p:ext uri="{BB962C8B-B14F-4D97-AF65-F5344CB8AC3E}">
        <p14:creationId xmlns:p14="http://schemas.microsoft.com/office/powerpoint/2010/main" val="213950330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E6E908-6557-477D-80E9-988FAB18FC54}" type="slidenum">
              <a:rPr lang="en-US" altLang="en-US" smtClean="0"/>
              <a:pPr>
                <a:defRPr/>
              </a:pPr>
              <a:t>‹#›</a:t>
            </a:fld>
            <a:endParaRPr lang="en-US" altLang="en-US"/>
          </a:p>
        </p:txBody>
      </p:sp>
    </p:spTree>
    <p:extLst>
      <p:ext uri="{BB962C8B-B14F-4D97-AF65-F5344CB8AC3E}">
        <p14:creationId xmlns:p14="http://schemas.microsoft.com/office/powerpoint/2010/main" val="275849353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9C85A9-2750-43EE-A972-5515FABDB58A}" type="slidenum">
              <a:rPr lang="en-US" altLang="en-US" smtClean="0"/>
              <a:pPr>
                <a:defRPr/>
              </a:pPr>
              <a:t>‹#›</a:t>
            </a:fld>
            <a:endParaRPr lang="en-US" altLang="en-US"/>
          </a:p>
        </p:txBody>
      </p:sp>
    </p:spTree>
    <p:extLst>
      <p:ext uri="{BB962C8B-B14F-4D97-AF65-F5344CB8AC3E}">
        <p14:creationId xmlns:p14="http://schemas.microsoft.com/office/powerpoint/2010/main" val="211982779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8C02FB4-4377-45AF-B4BE-F0FF01DE39D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238505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4C8E5C-21E9-4C8A-A222-F6B1CFF5B0B0}" type="slidenum">
              <a:rPr lang="en-US" altLang="en-US" smtClean="0"/>
              <a:pPr>
                <a:defRPr/>
              </a:pPr>
              <a:t>‹#›</a:t>
            </a:fld>
            <a:endParaRPr lang="en-US" altLang="en-US"/>
          </a:p>
        </p:txBody>
      </p:sp>
    </p:spTree>
    <p:extLst>
      <p:ext uri="{BB962C8B-B14F-4D97-AF65-F5344CB8AC3E}">
        <p14:creationId xmlns:p14="http://schemas.microsoft.com/office/powerpoint/2010/main" val="32885180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CDF7B5-1487-474C-ADB3-39310456C78E}"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1601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64F6372A-2F1C-42AB-A8BC-ED7CA625B74A}" type="slidenum">
              <a:rPr lang="en-US" altLang="en-US" smtClean="0"/>
              <a:pPr>
                <a:defRPr/>
              </a:pPr>
              <a:t>‹#›</a:t>
            </a:fld>
            <a:endParaRPr lang="en-US" altLang="en-US"/>
          </a:p>
        </p:txBody>
      </p:sp>
    </p:spTree>
    <p:extLst>
      <p:ext uri="{BB962C8B-B14F-4D97-AF65-F5344CB8AC3E}">
        <p14:creationId xmlns:p14="http://schemas.microsoft.com/office/powerpoint/2010/main" val="99968982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7775809-1611-4E64-9161-A42639FF1E72}" type="slidenum">
              <a:rPr lang="en-US" altLang="en-US" smtClean="0"/>
              <a:pPr>
                <a:defRPr/>
              </a:pPr>
              <a:t>‹#›</a:t>
            </a:fld>
            <a:endParaRPr lang="en-US" altLang="en-US"/>
          </a:p>
        </p:txBody>
      </p:sp>
    </p:spTree>
    <p:extLst>
      <p:ext uri="{BB962C8B-B14F-4D97-AF65-F5344CB8AC3E}">
        <p14:creationId xmlns:p14="http://schemas.microsoft.com/office/powerpoint/2010/main" val="178090082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F9817C9-646C-43C8-A0D8-806B0C93965C}" type="slidenum">
              <a:rPr lang="en-US" altLang="en-US" smtClean="0"/>
              <a:pPr>
                <a:defRPr/>
              </a:pPr>
              <a:t>‹#›</a:t>
            </a:fld>
            <a:endParaRPr lang="en-US" altLang="en-US"/>
          </a:p>
        </p:txBody>
      </p:sp>
    </p:spTree>
    <p:extLst>
      <p:ext uri="{BB962C8B-B14F-4D97-AF65-F5344CB8AC3E}">
        <p14:creationId xmlns:p14="http://schemas.microsoft.com/office/powerpoint/2010/main" val="53004550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C60FCAA-C324-4026-B6B0-278D9D594F1D}" type="slidenum">
              <a:rPr lang="en-US" altLang="en-US" smtClean="0"/>
              <a:pPr>
                <a:defRPr/>
              </a:pPr>
              <a:t>‹#›</a:t>
            </a:fld>
            <a:endParaRPr lang="en-US" altLang="en-US"/>
          </a:p>
        </p:txBody>
      </p:sp>
    </p:spTree>
    <p:extLst>
      <p:ext uri="{BB962C8B-B14F-4D97-AF65-F5344CB8AC3E}">
        <p14:creationId xmlns:p14="http://schemas.microsoft.com/office/powerpoint/2010/main" val="351249456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36A406C-888E-4FF5-BAFD-1AF0F3B2B0EF}" type="slidenum">
              <a:rPr lang="en-US" altLang="en-US" smtClean="0"/>
              <a:pPr>
                <a:defRPr/>
              </a:pPr>
              <a:t>‹#›</a:t>
            </a:fld>
            <a:endParaRPr lang="en-US" altLang="en-US"/>
          </a:p>
        </p:txBody>
      </p:sp>
    </p:spTree>
    <p:extLst>
      <p:ext uri="{BB962C8B-B14F-4D97-AF65-F5344CB8AC3E}">
        <p14:creationId xmlns:p14="http://schemas.microsoft.com/office/powerpoint/2010/main" val="225782604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3342B8E-5F6C-4557-A370-A0AD92B64047}"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259504309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DBA236-C9DF-4A50-B496-98CD4B0518F3}" type="slidenum">
              <a:rPr lang="en-US" altLang="en-US" smtClean="0"/>
              <a:pPr>
                <a:defRPr/>
              </a:pPr>
              <a:t>‹#›</a:t>
            </a:fld>
            <a:endParaRPr lang="en-US" altLang="en-US"/>
          </a:p>
        </p:txBody>
      </p:sp>
    </p:spTree>
    <p:extLst>
      <p:ext uri="{BB962C8B-B14F-4D97-AF65-F5344CB8AC3E}">
        <p14:creationId xmlns:p14="http://schemas.microsoft.com/office/powerpoint/2010/main" val="213638713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E6E908-6557-477D-80E9-988FAB18FC54}" type="slidenum">
              <a:rPr lang="en-US" altLang="en-US" smtClean="0"/>
              <a:pPr>
                <a:defRPr/>
              </a:pPr>
              <a:t>‹#›</a:t>
            </a:fld>
            <a:endParaRPr lang="en-US" altLang="en-US"/>
          </a:p>
        </p:txBody>
      </p:sp>
    </p:spTree>
    <p:extLst>
      <p:ext uri="{BB962C8B-B14F-4D97-AF65-F5344CB8AC3E}">
        <p14:creationId xmlns:p14="http://schemas.microsoft.com/office/powerpoint/2010/main" val="148060968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9C85A9-2750-43EE-A972-5515FABDB58A}" type="slidenum">
              <a:rPr lang="en-US" altLang="en-US" smtClean="0"/>
              <a:pPr>
                <a:defRPr/>
              </a:pPr>
              <a:t>‹#›</a:t>
            </a:fld>
            <a:endParaRPr lang="en-US" altLang="en-US"/>
          </a:p>
        </p:txBody>
      </p:sp>
    </p:spTree>
    <p:extLst>
      <p:ext uri="{BB962C8B-B14F-4D97-AF65-F5344CB8AC3E}">
        <p14:creationId xmlns:p14="http://schemas.microsoft.com/office/powerpoint/2010/main" val="304687443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8C02FB4-4377-45AF-B4BE-F0FF01DE39D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011761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4C8E5C-21E9-4C8A-A222-F6B1CFF5B0B0}" type="slidenum">
              <a:rPr lang="en-US" altLang="en-US" smtClean="0"/>
              <a:pPr>
                <a:defRPr/>
              </a:pPr>
              <a:t>‹#›</a:t>
            </a:fld>
            <a:endParaRPr lang="en-US" altLang="en-US"/>
          </a:p>
        </p:txBody>
      </p:sp>
    </p:spTree>
    <p:extLst>
      <p:ext uri="{BB962C8B-B14F-4D97-AF65-F5344CB8AC3E}">
        <p14:creationId xmlns:p14="http://schemas.microsoft.com/office/powerpoint/2010/main" val="1081647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1C2649AE-9991-47BF-92D1-E93E3E4C3E8B}" type="slidenum">
              <a:rPr lang="en-US" altLang="en-US" smtClean="0"/>
              <a:pPr>
                <a:defRPr/>
              </a:pPr>
              <a:t>‹#›</a:t>
            </a:fld>
            <a:endParaRPr lang="en-US" altLang="en-US"/>
          </a:p>
        </p:txBody>
      </p:sp>
    </p:spTree>
    <p:extLst>
      <p:ext uri="{BB962C8B-B14F-4D97-AF65-F5344CB8AC3E}">
        <p14:creationId xmlns:p14="http://schemas.microsoft.com/office/powerpoint/2010/main" val="35303627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CDF7B5-1487-474C-ADB3-39310456C78E}"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888361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7775809-1611-4E64-9161-A42639FF1E72}" type="slidenum">
              <a:rPr lang="en-US" altLang="en-US" smtClean="0"/>
              <a:pPr>
                <a:defRPr/>
              </a:pPr>
              <a:t>‹#›</a:t>
            </a:fld>
            <a:endParaRPr lang="en-US" altLang="en-US"/>
          </a:p>
        </p:txBody>
      </p:sp>
    </p:spTree>
    <p:extLst>
      <p:ext uri="{BB962C8B-B14F-4D97-AF65-F5344CB8AC3E}">
        <p14:creationId xmlns:p14="http://schemas.microsoft.com/office/powerpoint/2010/main" val="429248100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F9817C9-646C-43C8-A0D8-806B0C93965C}" type="slidenum">
              <a:rPr lang="en-US" altLang="en-US" smtClean="0"/>
              <a:pPr>
                <a:defRPr/>
              </a:pPr>
              <a:t>‹#›</a:t>
            </a:fld>
            <a:endParaRPr lang="en-US" altLang="en-US"/>
          </a:p>
        </p:txBody>
      </p:sp>
    </p:spTree>
    <p:extLst>
      <p:ext uri="{BB962C8B-B14F-4D97-AF65-F5344CB8AC3E}">
        <p14:creationId xmlns:p14="http://schemas.microsoft.com/office/powerpoint/2010/main" val="367881789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C60FCAA-C324-4026-B6B0-278D9D594F1D}" type="slidenum">
              <a:rPr lang="en-US" altLang="en-US" smtClean="0"/>
              <a:pPr>
                <a:defRPr/>
              </a:pPr>
              <a:t>‹#›</a:t>
            </a:fld>
            <a:endParaRPr lang="en-US" altLang="en-US"/>
          </a:p>
        </p:txBody>
      </p:sp>
    </p:spTree>
    <p:extLst>
      <p:ext uri="{BB962C8B-B14F-4D97-AF65-F5344CB8AC3E}">
        <p14:creationId xmlns:p14="http://schemas.microsoft.com/office/powerpoint/2010/main" val="189903192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36A406C-888E-4FF5-BAFD-1AF0F3B2B0EF}" type="slidenum">
              <a:rPr lang="en-US" altLang="en-US" smtClean="0"/>
              <a:pPr>
                <a:defRPr/>
              </a:pPr>
              <a:t>‹#›</a:t>
            </a:fld>
            <a:endParaRPr lang="en-US" altLang="en-US"/>
          </a:p>
        </p:txBody>
      </p:sp>
    </p:spTree>
    <p:extLst>
      <p:ext uri="{BB962C8B-B14F-4D97-AF65-F5344CB8AC3E}">
        <p14:creationId xmlns:p14="http://schemas.microsoft.com/office/powerpoint/2010/main" val="304100189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3342B8E-5F6C-4557-A370-A0AD92B64047}"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1062547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DBA236-C9DF-4A50-B496-98CD4B0518F3}" type="slidenum">
              <a:rPr lang="en-US" altLang="en-US" smtClean="0"/>
              <a:pPr>
                <a:defRPr/>
              </a:pPr>
              <a:t>‹#›</a:t>
            </a:fld>
            <a:endParaRPr lang="en-US" altLang="en-US"/>
          </a:p>
        </p:txBody>
      </p:sp>
    </p:spTree>
    <p:extLst>
      <p:ext uri="{BB962C8B-B14F-4D97-AF65-F5344CB8AC3E}">
        <p14:creationId xmlns:p14="http://schemas.microsoft.com/office/powerpoint/2010/main" val="327555760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E6E908-6557-477D-80E9-988FAB18FC54}" type="slidenum">
              <a:rPr lang="en-US" altLang="en-US" smtClean="0"/>
              <a:pPr>
                <a:defRPr/>
              </a:pPr>
              <a:t>‹#›</a:t>
            </a:fld>
            <a:endParaRPr lang="en-US" altLang="en-US"/>
          </a:p>
        </p:txBody>
      </p:sp>
    </p:spTree>
    <p:extLst>
      <p:ext uri="{BB962C8B-B14F-4D97-AF65-F5344CB8AC3E}">
        <p14:creationId xmlns:p14="http://schemas.microsoft.com/office/powerpoint/2010/main" val="80846573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9C85A9-2750-43EE-A972-5515FABDB58A}" type="slidenum">
              <a:rPr lang="en-US" altLang="en-US" smtClean="0"/>
              <a:pPr>
                <a:defRPr/>
              </a:pPr>
              <a:t>‹#›</a:t>
            </a:fld>
            <a:endParaRPr lang="en-US" altLang="en-US"/>
          </a:p>
        </p:txBody>
      </p:sp>
    </p:spTree>
    <p:extLst>
      <p:ext uri="{BB962C8B-B14F-4D97-AF65-F5344CB8AC3E}">
        <p14:creationId xmlns:p14="http://schemas.microsoft.com/office/powerpoint/2010/main" val="19789142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8C02FB4-4377-45AF-B4BE-F0FF01DE39D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0369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4"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40"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1" y="2926081"/>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6DB90D75-1D3E-4C79-9AD0-6E85D757523F}" type="slidenum">
              <a:rPr lang="en-US" altLang="en-US" smtClean="0"/>
              <a:pPr>
                <a:defRPr/>
              </a:pPr>
              <a:t>‹#›</a:t>
            </a:fld>
            <a:endParaRPr lang="en-US" altLang="en-US"/>
          </a:p>
        </p:txBody>
      </p:sp>
    </p:spTree>
    <p:extLst>
      <p:ext uri="{BB962C8B-B14F-4D97-AF65-F5344CB8AC3E}">
        <p14:creationId xmlns:p14="http://schemas.microsoft.com/office/powerpoint/2010/main" val="3594487005"/>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4C8E5C-21E9-4C8A-A222-F6B1CFF5B0B0}" type="slidenum">
              <a:rPr lang="en-US" altLang="en-US" smtClean="0"/>
              <a:pPr>
                <a:defRPr/>
              </a:pPr>
              <a:t>‹#›</a:t>
            </a:fld>
            <a:endParaRPr lang="en-US" altLang="en-US"/>
          </a:p>
        </p:txBody>
      </p:sp>
    </p:spTree>
    <p:extLst>
      <p:ext uri="{BB962C8B-B14F-4D97-AF65-F5344CB8AC3E}">
        <p14:creationId xmlns:p14="http://schemas.microsoft.com/office/powerpoint/2010/main" val="78525326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CDF7B5-1487-474C-ADB3-39310456C78E}"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808819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7775809-1611-4E64-9161-A42639FF1E72}" type="slidenum">
              <a:rPr lang="en-US" altLang="en-US" smtClean="0"/>
              <a:pPr>
                <a:defRPr/>
              </a:pPr>
              <a:t>‹#›</a:t>
            </a:fld>
            <a:endParaRPr lang="en-US" altLang="en-US"/>
          </a:p>
        </p:txBody>
      </p:sp>
    </p:spTree>
    <p:extLst>
      <p:ext uri="{BB962C8B-B14F-4D97-AF65-F5344CB8AC3E}">
        <p14:creationId xmlns:p14="http://schemas.microsoft.com/office/powerpoint/2010/main" val="71740103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F9817C9-646C-43C8-A0D8-806B0C93965C}" type="slidenum">
              <a:rPr lang="en-US" altLang="en-US" smtClean="0"/>
              <a:pPr>
                <a:defRPr/>
              </a:pPr>
              <a:t>‹#›</a:t>
            </a:fld>
            <a:endParaRPr lang="en-US" altLang="en-US"/>
          </a:p>
        </p:txBody>
      </p:sp>
    </p:spTree>
    <p:extLst>
      <p:ext uri="{BB962C8B-B14F-4D97-AF65-F5344CB8AC3E}">
        <p14:creationId xmlns:p14="http://schemas.microsoft.com/office/powerpoint/2010/main" val="422971514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C60FCAA-C324-4026-B6B0-278D9D594F1D}" type="slidenum">
              <a:rPr lang="en-US" altLang="en-US" smtClean="0"/>
              <a:pPr>
                <a:defRPr/>
              </a:pPr>
              <a:t>‹#›</a:t>
            </a:fld>
            <a:endParaRPr lang="en-US" altLang="en-US"/>
          </a:p>
        </p:txBody>
      </p:sp>
    </p:spTree>
    <p:extLst>
      <p:ext uri="{BB962C8B-B14F-4D97-AF65-F5344CB8AC3E}">
        <p14:creationId xmlns:p14="http://schemas.microsoft.com/office/powerpoint/2010/main" val="346538279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36A406C-888E-4FF5-BAFD-1AF0F3B2B0EF}" type="slidenum">
              <a:rPr lang="en-US" altLang="en-US" smtClean="0"/>
              <a:pPr>
                <a:defRPr/>
              </a:pPr>
              <a:t>‹#›</a:t>
            </a:fld>
            <a:endParaRPr lang="en-US" altLang="en-US"/>
          </a:p>
        </p:txBody>
      </p:sp>
    </p:spTree>
    <p:extLst>
      <p:ext uri="{BB962C8B-B14F-4D97-AF65-F5344CB8AC3E}">
        <p14:creationId xmlns:p14="http://schemas.microsoft.com/office/powerpoint/2010/main" val="417302740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3342B8E-5F6C-4557-A370-A0AD92B64047}"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280896017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DBA236-C9DF-4A50-B496-98CD4B0518F3}" type="slidenum">
              <a:rPr lang="en-US" altLang="en-US" smtClean="0"/>
              <a:pPr>
                <a:defRPr/>
              </a:pPr>
              <a:t>‹#›</a:t>
            </a:fld>
            <a:endParaRPr lang="en-US" altLang="en-US"/>
          </a:p>
        </p:txBody>
      </p:sp>
    </p:spTree>
    <p:extLst>
      <p:ext uri="{BB962C8B-B14F-4D97-AF65-F5344CB8AC3E}">
        <p14:creationId xmlns:p14="http://schemas.microsoft.com/office/powerpoint/2010/main" val="281913772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E6E908-6557-477D-80E9-988FAB18FC54}" type="slidenum">
              <a:rPr lang="en-US" altLang="en-US" smtClean="0"/>
              <a:pPr>
                <a:defRPr/>
              </a:pPr>
              <a:t>‹#›</a:t>
            </a:fld>
            <a:endParaRPr lang="en-US" altLang="en-US"/>
          </a:p>
        </p:txBody>
      </p:sp>
    </p:spTree>
    <p:extLst>
      <p:ext uri="{BB962C8B-B14F-4D97-AF65-F5344CB8AC3E}">
        <p14:creationId xmlns:p14="http://schemas.microsoft.com/office/powerpoint/2010/main" val="3674713641"/>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9C85A9-2750-43EE-A972-5515FABDB58A}" type="slidenum">
              <a:rPr lang="en-US" altLang="en-US" smtClean="0"/>
              <a:pPr>
                <a:defRPr/>
              </a:pPr>
              <a:t>‹#›</a:t>
            </a:fld>
            <a:endParaRPr lang="en-US" altLang="en-US"/>
          </a:p>
        </p:txBody>
      </p:sp>
    </p:spTree>
    <p:extLst>
      <p:ext uri="{BB962C8B-B14F-4D97-AF65-F5344CB8AC3E}">
        <p14:creationId xmlns:p14="http://schemas.microsoft.com/office/powerpoint/2010/main" val="2749501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4" y="1"/>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7E1B5187-A3A8-4FFF-BB00-91CDFE54F8A7}" type="slidenum">
              <a:rPr lang="en-US" altLang="en-US" smtClean="0"/>
              <a:pPr>
                <a:defRPr/>
              </a:pPr>
              <a:t>‹#›</a:t>
            </a:fld>
            <a:endParaRPr lang="en-US" altLang="en-US"/>
          </a:p>
        </p:txBody>
      </p:sp>
    </p:spTree>
    <p:extLst>
      <p:ext uri="{BB962C8B-B14F-4D97-AF65-F5344CB8AC3E}">
        <p14:creationId xmlns:p14="http://schemas.microsoft.com/office/powerpoint/2010/main" val="13701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2"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pPr>
              <a:defRPr/>
            </a:pPr>
            <a:fld id="{EC7494EE-613A-4FD5-BA44-899B5E58787E}" type="slidenum">
              <a:rPr lang="en-US" altLang="en-US" smtClean="0"/>
              <a:pPr>
                <a:defRPr/>
              </a:pPr>
              <a:t>‹#›</a:t>
            </a:fld>
            <a:endParaRPr lang="en-US" altLang="en-US"/>
          </a:p>
        </p:txBody>
      </p:sp>
      <p:cxnSp>
        <p:nvCxnSpPr>
          <p:cNvPr id="10" name="Straight Connector 9"/>
          <p:cNvCxnSpPr/>
          <p:nvPr/>
        </p:nvCxnSpPr>
        <p:spPr>
          <a:xfrm>
            <a:off x="895150"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887878"/>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 id="2147483843"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hangingPunct="0">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hangingPunct="0">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hangingPunct="0">
              <a:defRPr/>
            </a:pPr>
            <a:fld id="{91EB2632-30EB-404D-AAF4-83DEB88D2D58}" type="slidenum">
              <a:rPr lang="en-US" altLang="en-US" smtClean="0"/>
              <a:pPr eaLnBrk="0" hangingPunct="0">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9678476"/>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hangingPunct="0">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hangingPunct="0">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hangingPunct="0">
              <a:defRPr/>
            </a:pPr>
            <a:fld id="{91EB2632-30EB-404D-AAF4-83DEB88D2D58}" type="slidenum">
              <a:rPr lang="en-US" altLang="en-US" smtClean="0"/>
              <a:pPr eaLnBrk="0" hangingPunct="0">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8311359"/>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hangingPunct="0">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hangingPunct="0">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hangingPunct="0">
              <a:defRPr/>
            </a:pPr>
            <a:fld id="{91EB2632-30EB-404D-AAF4-83DEB88D2D58}" type="slidenum">
              <a:rPr lang="en-US" altLang="en-US" smtClean="0"/>
              <a:pPr eaLnBrk="0" hangingPunct="0">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5182549"/>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hangingPunct="0">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hangingPunct="0">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hangingPunct="0">
              <a:defRPr/>
            </a:pPr>
            <a:fld id="{91EB2632-30EB-404D-AAF4-83DEB88D2D58}" type="slidenum">
              <a:rPr lang="en-US" altLang="en-US" smtClean="0"/>
              <a:pPr eaLnBrk="0" hangingPunct="0">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443749"/>
      </p:ext>
    </p:extLst>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hangingPunct="0">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hangingPunct="0">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hangingPunct="0">
              <a:defRPr/>
            </a:pPr>
            <a:fld id="{91EB2632-30EB-404D-AAF4-83DEB88D2D58}" type="slidenum">
              <a:rPr lang="en-US" altLang="en-US" smtClean="0"/>
              <a:pPr eaLnBrk="0" hangingPunct="0">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0105247"/>
      </p:ext>
    </p:extLst>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hangingPunct="0">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hangingPunct="0">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hangingPunct="0">
              <a:defRPr/>
            </a:pPr>
            <a:fld id="{91EB2632-30EB-404D-AAF4-83DEB88D2D58}" type="slidenum">
              <a:rPr lang="en-US" altLang="en-US" smtClean="0"/>
              <a:pPr eaLnBrk="0" hangingPunct="0">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0557052"/>
      </p:ext>
    </p:extLst>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hangingPunct="0">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hangingPunct="0">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hangingPunct="0">
              <a:defRPr/>
            </a:pPr>
            <a:fld id="{91EB2632-30EB-404D-AAF4-83DEB88D2D58}" type="slidenum">
              <a:rPr lang="en-US" altLang="en-US" smtClean="0"/>
              <a:pPr eaLnBrk="0" hangingPunct="0">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2716289"/>
      </p:ext>
    </p:extLst>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 id="2147483938" r:id="rId10"/>
    <p:sldLayoutId id="214748393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routefifty.com/finance/2017/02/state-local-leaders-defend-tax-exempt-muni-bonds/13567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kennyweb.com/kwnext/mip/paydefault.pdf" TargetMode="Externa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cpr.maxwell.syr.edu/efap/about_efap/ie/June13.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hyperlink" Target="http://www.sifma.org/" TargetMode="Externa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r>
              <a:rPr lang="en-US" sz="2250" b="1" dirty="0">
                <a:solidFill>
                  <a:srgbClr val="637052"/>
                </a:solidFill>
              </a:rPr>
              <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a:t>
            </a:r>
            <a:r>
              <a:rPr lang="en-US" sz="2063" b="1" dirty="0" smtClean="0">
                <a:solidFill>
                  <a:srgbClr val="637052"/>
                </a:solidFill>
              </a:rPr>
              <a:t>2017</a:t>
            </a:r>
            <a:endParaRPr lang="en-US" sz="2063" b="1" dirty="0">
              <a:solidFill>
                <a:srgbClr val="637052"/>
              </a:solidFill>
            </a:endParaRPr>
          </a:p>
        </p:txBody>
      </p:sp>
      <p:sp>
        <p:nvSpPr>
          <p:cNvPr id="6" name="Rectangle 3"/>
          <p:cNvSpPr>
            <a:spLocks noGrp="1" noChangeArrowheads="1"/>
          </p:cNvSpPr>
          <p:nvPr>
            <p:ph type="subTitle" idx="1"/>
          </p:nvPr>
        </p:nvSpPr>
        <p:spPr>
          <a:xfrm>
            <a:off x="3200400" y="3886200"/>
            <a:ext cx="5145882" cy="1619250"/>
          </a:xfrm>
        </p:spPr>
        <p:txBody>
          <a:bodyPr/>
          <a:lstStyle/>
          <a:p>
            <a:pPr eaLnBrk="1" hangingPunct="1"/>
            <a:r>
              <a:rPr lang="en-US" sz="2700" dirty="0"/>
              <a:t>Lecture </a:t>
            </a:r>
            <a:r>
              <a:rPr lang="en-US" sz="2700" dirty="0" smtClean="0"/>
              <a:t>14</a:t>
            </a:r>
            <a:endParaRPr lang="en-US" sz="2700" dirty="0"/>
          </a:p>
          <a:p>
            <a:pPr eaLnBrk="1" hangingPunct="1"/>
            <a:r>
              <a:rPr lang="en-US" sz="2700" dirty="0" smtClean="0"/>
              <a:t>Issuing </a:t>
            </a:r>
            <a:r>
              <a:rPr lang="en-US" sz="2700" dirty="0" err="1" smtClean="0"/>
              <a:t>bondS</a:t>
            </a:r>
            <a:endParaRPr lang="en-US" sz="2700" dirty="0"/>
          </a:p>
        </p:txBody>
      </p:sp>
    </p:spTree>
    <p:extLst>
      <p:ext uri="{BB962C8B-B14F-4D97-AF65-F5344CB8AC3E}">
        <p14:creationId xmlns:p14="http://schemas.microsoft.com/office/powerpoint/2010/main" val="2509830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822960" y="1828800"/>
            <a:ext cx="7543800" cy="4648200"/>
          </a:xfrm>
        </p:spPr>
        <p:txBody>
          <a:bodyPr>
            <a:normAutofit/>
          </a:bodyPr>
          <a:lstStyle/>
          <a:p>
            <a:pPr marL="227013" indent="-227013" eaLnBrk="1" hangingPunct="1">
              <a:lnSpc>
                <a:spcPct val="80000"/>
              </a:lnSpc>
              <a:buFont typeface="Wingdings" panose="05000000000000000000" pitchFamily="2" charset="2"/>
              <a:buChar char="§"/>
            </a:pPr>
            <a:r>
              <a:rPr lang="en-US" sz="2000" dirty="0" smtClean="0"/>
              <a:t>Suppose </a:t>
            </a:r>
            <a:r>
              <a:rPr lang="en-US" sz="2000" dirty="0"/>
              <a:t>a government issues $1 million in bonds and half are purchased by people in each of the top two brackets (25% and 50%). </a:t>
            </a:r>
          </a:p>
          <a:p>
            <a:pPr marL="227013" indent="-227013" eaLnBrk="1" hangingPunct="1">
              <a:lnSpc>
                <a:spcPct val="50000"/>
              </a:lnSpc>
              <a:buFont typeface="Wingdings" panose="05000000000000000000" pitchFamily="2" charset="2"/>
              <a:buChar char="§"/>
            </a:pPr>
            <a:endParaRPr lang="en-US" sz="2000" dirty="0"/>
          </a:p>
          <a:p>
            <a:pPr marL="460375" indent="-233363" eaLnBrk="1" hangingPunct="1">
              <a:lnSpc>
                <a:spcPct val="80000"/>
              </a:lnSpc>
              <a:buFont typeface="Courier New" panose="02070309020205020404" pitchFamily="49" charset="0"/>
              <a:buChar char="o"/>
            </a:pPr>
            <a:r>
              <a:rPr lang="en-US" sz="2000" dirty="0"/>
              <a:t>The savings to the issuing government </a:t>
            </a:r>
            <a:r>
              <a:rPr lang="en-US" sz="2000" dirty="0" smtClean="0"/>
              <a:t>is</a:t>
            </a:r>
          </a:p>
          <a:p>
            <a:pPr marL="460375" indent="-233363" eaLnBrk="1" hangingPunct="1">
              <a:lnSpc>
                <a:spcPct val="50000"/>
              </a:lnSpc>
              <a:spcBef>
                <a:spcPts val="0"/>
              </a:spcBef>
              <a:spcAft>
                <a:spcPts val="0"/>
              </a:spcAft>
              <a:buFont typeface="Courier New" panose="02070309020205020404" pitchFamily="49" charset="0"/>
              <a:buChar char="o"/>
            </a:pPr>
            <a:endParaRPr lang="en-US" sz="2000" dirty="0" smtClean="0"/>
          </a:p>
          <a:p>
            <a:pPr marL="0" lvl="1" indent="0" eaLnBrk="1" hangingPunct="1">
              <a:lnSpc>
                <a:spcPct val="80000"/>
              </a:lnSpc>
              <a:buNone/>
            </a:pPr>
            <a:r>
              <a:rPr lang="en-US" sz="2000" dirty="0"/>
              <a:t>	</a:t>
            </a:r>
            <a:r>
              <a:rPr lang="en-US" sz="2000" dirty="0" smtClean="0"/>
              <a:t>	    </a:t>
            </a:r>
            <a:r>
              <a:rPr lang="en-US" sz="2000" dirty="0"/>
              <a:t>(.03)($1 million) </a:t>
            </a:r>
            <a:r>
              <a:rPr lang="en-US" sz="2000" dirty="0" smtClean="0"/>
              <a:t>		= </a:t>
            </a:r>
            <a:r>
              <a:rPr lang="en-US" sz="2000" dirty="0"/>
              <a:t>$30,000</a:t>
            </a:r>
          </a:p>
          <a:p>
            <a:pPr marL="227013" indent="-227013" eaLnBrk="1" hangingPunct="1">
              <a:lnSpc>
                <a:spcPct val="50000"/>
              </a:lnSpc>
              <a:buFont typeface="Wingdings" panose="05000000000000000000" pitchFamily="2" charset="2"/>
              <a:buChar char="§"/>
            </a:pPr>
            <a:endParaRPr lang="en-US" sz="2000" dirty="0"/>
          </a:p>
          <a:p>
            <a:pPr marL="460375" indent="-233363" eaLnBrk="1" hangingPunct="1">
              <a:lnSpc>
                <a:spcPct val="80000"/>
              </a:lnSpc>
              <a:buFont typeface="Courier New" panose="02070309020205020404" pitchFamily="49" charset="0"/>
              <a:buChar char="o"/>
            </a:pPr>
            <a:r>
              <a:rPr lang="en-US" sz="2000" dirty="0"/>
              <a:t>The cost to the federal government </a:t>
            </a:r>
            <a:r>
              <a:rPr lang="en-US" sz="2000" dirty="0" smtClean="0"/>
              <a:t>is</a:t>
            </a:r>
          </a:p>
          <a:p>
            <a:pPr marL="227012" indent="0" eaLnBrk="1" hangingPunct="1">
              <a:lnSpc>
                <a:spcPct val="50000"/>
              </a:lnSpc>
              <a:spcBef>
                <a:spcPts val="0"/>
              </a:spcBef>
              <a:spcAft>
                <a:spcPts val="0"/>
              </a:spcAft>
              <a:buNone/>
            </a:pPr>
            <a:endParaRPr lang="en-US" sz="2000" dirty="0"/>
          </a:p>
          <a:p>
            <a:pPr marL="0" lvl="1" indent="0" eaLnBrk="1" hangingPunct="1">
              <a:lnSpc>
                <a:spcPct val="80000"/>
              </a:lnSpc>
              <a:buNone/>
            </a:pPr>
            <a:r>
              <a:rPr lang="en-US" sz="2000" dirty="0"/>
              <a:t>	</a:t>
            </a:r>
            <a:r>
              <a:rPr lang="en-US" sz="2000" dirty="0" smtClean="0"/>
              <a:t>	   ($</a:t>
            </a:r>
            <a:r>
              <a:rPr lang="en-US" sz="2000" dirty="0"/>
              <a:t>500,000)(.12)(.5) </a:t>
            </a:r>
            <a:r>
              <a:rPr lang="en-US" sz="2000" dirty="0" smtClean="0"/>
              <a:t>	= </a:t>
            </a:r>
            <a:r>
              <a:rPr lang="en-US" sz="2000" dirty="0"/>
              <a:t>$30,000 (top bracket)</a:t>
            </a:r>
          </a:p>
          <a:p>
            <a:pPr marL="0" lvl="1" indent="0" eaLnBrk="1" hangingPunct="1">
              <a:lnSpc>
                <a:spcPct val="80000"/>
              </a:lnSpc>
              <a:buNone/>
            </a:pPr>
            <a:r>
              <a:rPr lang="en-US" sz="2000" dirty="0" smtClean="0"/>
              <a:t>		+ </a:t>
            </a:r>
            <a:r>
              <a:rPr lang="en-US" sz="2000" dirty="0"/>
              <a:t>($</a:t>
            </a:r>
            <a:r>
              <a:rPr lang="en-US" sz="2000" dirty="0" smtClean="0"/>
              <a:t>500,000</a:t>
            </a:r>
            <a:r>
              <a:rPr lang="en-US" sz="2000" dirty="0"/>
              <a:t>)(.12)(.25</a:t>
            </a:r>
            <a:r>
              <a:rPr lang="en-US" sz="2000" dirty="0" smtClean="0"/>
              <a:t>)	= </a:t>
            </a:r>
            <a:r>
              <a:rPr lang="en-US" sz="2000" dirty="0"/>
              <a:t>$15,000 (middle br.)</a:t>
            </a:r>
          </a:p>
          <a:p>
            <a:pPr marL="0" lvl="1" indent="0" eaLnBrk="1" hangingPunct="1">
              <a:lnSpc>
                <a:spcPct val="80000"/>
              </a:lnSpc>
              <a:buNone/>
            </a:pPr>
            <a:r>
              <a:rPr lang="en-US" sz="2000" dirty="0"/>
              <a:t>	</a:t>
            </a:r>
            <a:r>
              <a:rPr lang="en-US" sz="2000" dirty="0" smtClean="0"/>
              <a:t>						= </a:t>
            </a:r>
            <a:r>
              <a:rPr lang="en-US" sz="2000" dirty="0"/>
              <a:t>$45,000 total</a:t>
            </a:r>
          </a:p>
          <a:p>
            <a:pPr marL="227013" lvl="1" indent="-227013" eaLnBrk="1" hangingPunct="1">
              <a:lnSpc>
                <a:spcPct val="50000"/>
              </a:lnSpc>
              <a:buFont typeface="Wingdings" panose="05000000000000000000" pitchFamily="2" charset="2"/>
              <a:buChar char="§"/>
            </a:pPr>
            <a:endParaRPr lang="en-US" sz="2000" dirty="0"/>
          </a:p>
          <a:p>
            <a:pPr marL="227013" indent="-227013" eaLnBrk="1" hangingPunct="1">
              <a:lnSpc>
                <a:spcPct val="80000"/>
              </a:lnSpc>
              <a:buFont typeface="Wingdings" panose="05000000000000000000" pitchFamily="2" charset="2"/>
              <a:buChar char="§"/>
            </a:pPr>
            <a:r>
              <a:rPr lang="en-US" sz="2000" dirty="0"/>
              <a:t>This is inefficient, because the cost to the federal government exceeds the savings to the issuer.</a:t>
            </a:r>
          </a:p>
          <a:p>
            <a:pPr marL="227013" indent="-227013" eaLnBrk="1" hangingPunct="1">
              <a:lnSpc>
                <a:spcPct val="80000"/>
              </a:lnSpc>
              <a:buFont typeface="Wingdings" panose="05000000000000000000" pitchFamily="2" charset="2"/>
              <a:buChar char="§"/>
            </a:pPr>
            <a:endParaRPr lang="en-US" sz="2000"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14: Issuing Bonds</a:t>
            </a:r>
            <a:endParaRPr lang="en-US" sz="1800" b="1" spc="100" dirty="0">
              <a:solidFill>
                <a:srgbClr val="637052"/>
              </a:solidFill>
            </a:endParaRPr>
          </a:p>
        </p:txBody>
      </p:sp>
      <p:sp>
        <p:nvSpPr>
          <p:cNvPr id="3" name="Rectangle 2"/>
          <p:cNvSpPr/>
          <p:nvPr/>
        </p:nvSpPr>
        <p:spPr>
          <a:xfrm>
            <a:off x="822960" y="1407890"/>
            <a:ext cx="7543799" cy="395173"/>
          </a:xfrm>
          <a:prstGeom prst="rect">
            <a:avLst/>
          </a:prstGeom>
        </p:spPr>
        <p:txBody>
          <a:bodyPr wrap="square">
            <a:spAutoFit/>
          </a:bodyPr>
          <a:lstStyle/>
          <a:p>
            <a:pPr marL="51435" lvl="0" indent="-51435" defTabSz="514350" fontAlgn="auto">
              <a:lnSpc>
                <a:spcPct val="80000"/>
              </a:lnSpc>
              <a:spcBef>
                <a:spcPts val="675"/>
              </a:spcBef>
              <a:spcAft>
                <a:spcPts val="113"/>
              </a:spcAft>
              <a:buClr>
                <a:srgbClr val="E48312"/>
              </a:buClr>
              <a:buSzPct val="100000"/>
            </a:pPr>
            <a:r>
              <a:rPr lang="en-US" sz="2400" dirty="0" smtClean="0">
                <a:solidFill>
                  <a:srgbClr val="BD582C"/>
                </a:solidFill>
                <a:latin typeface="+mn-lt"/>
                <a:cs typeface="+mn-cs"/>
              </a:rPr>
              <a:t>The Tax Exemption is Inefficient</a:t>
            </a:r>
            <a:endParaRPr lang="en-US" sz="2400" dirty="0">
              <a:solidFill>
                <a:srgbClr val="BD582C"/>
              </a:solidFill>
              <a:latin typeface="+mn-lt"/>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838200" y="1816335"/>
            <a:ext cx="7543800" cy="4495800"/>
          </a:xfrm>
        </p:spPr>
        <p:txBody>
          <a:bodyPr/>
          <a:lstStyle/>
          <a:p>
            <a:pPr marL="227013" indent="-227013" eaLnBrk="1" hangingPunct="1">
              <a:lnSpc>
                <a:spcPct val="120000"/>
              </a:lnSpc>
              <a:spcAft>
                <a:spcPts val="0"/>
              </a:spcAft>
              <a:buFont typeface="Wingdings" panose="05000000000000000000" pitchFamily="2" charset="2"/>
              <a:buChar char="§"/>
            </a:pPr>
            <a:r>
              <a:rPr lang="en-US" sz="2000" dirty="0" smtClean="0"/>
              <a:t>The </a:t>
            </a:r>
            <a:r>
              <a:rPr lang="en-US" sz="2000" dirty="0"/>
              <a:t>federal subsidy for bonds is inefficient because anyone with a marginal tax rate above the “break-even rate” receives a benefit greater than what is needed to induce them to buy a municipal bond.</a:t>
            </a:r>
          </a:p>
          <a:p>
            <a:pPr marL="227013" indent="-227013" eaLnBrk="1" hangingPunct="1">
              <a:lnSpc>
                <a:spcPct val="120000"/>
              </a:lnSpc>
              <a:buFont typeface="Wingdings" panose="05000000000000000000" pitchFamily="2" charset="2"/>
              <a:buChar char="§"/>
            </a:pPr>
            <a:endParaRPr lang="en-US" sz="2000" dirty="0"/>
          </a:p>
          <a:p>
            <a:pPr marL="227013" indent="-227013" eaLnBrk="1" hangingPunct="1">
              <a:lnSpc>
                <a:spcPct val="120000"/>
              </a:lnSpc>
              <a:buFont typeface="Wingdings" panose="05000000000000000000" pitchFamily="2" charset="2"/>
              <a:buChar char="§"/>
            </a:pPr>
            <a:r>
              <a:rPr lang="en-US" sz="2000" dirty="0"/>
              <a:t>Direct subsidies would avoid this, but would have to go through the budget process, which is reviewed each year and is therefore less protected.</a:t>
            </a:r>
          </a:p>
          <a:p>
            <a:pPr eaLnBrk="1" hangingPunct="1"/>
            <a:endParaRPr lang="en-US" sz="1950" dirty="0"/>
          </a:p>
          <a:p>
            <a:pPr eaLnBrk="1" hangingPunct="1"/>
            <a:endParaRPr lang="en-US" sz="1950"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14: Issuing Bonds</a:t>
            </a:r>
            <a:endParaRPr lang="en-US" sz="1800" b="1" spc="100" dirty="0">
              <a:solidFill>
                <a:srgbClr val="637052"/>
              </a:solidFill>
            </a:endParaRPr>
          </a:p>
        </p:txBody>
      </p:sp>
      <p:sp>
        <p:nvSpPr>
          <p:cNvPr id="3" name="Rectangle 2"/>
          <p:cNvSpPr/>
          <p:nvPr/>
        </p:nvSpPr>
        <p:spPr>
          <a:xfrm>
            <a:off x="822960" y="1383269"/>
            <a:ext cx="7543800" cy="461665"/>
          </a:xfrm>
          <a:prstGeom prst="rect">
            <a:avLst/>
          </a:prstGeom>
        </p:spPr>
        <p:txBody>
          <a:bodyPr wrap="square">
            <a:spAutoFit/>
          </a:bodyPr>
          <a:lstStyle/>
          <a:p>
            <a:pPr eaLnBrk="1" hangingPunct="1">
              <a:buFont typeface="Wingdings" pitchFamily="2" charset="2"/>
              <a:buNone/>
            </a:pPr>
            <a:r>
              <a:rPr lang="en-US" sz="2400" dirty="0" smtClean="0">
                <a:solidFill>
                  <a:srgbClr val="BD582C"/>
                </a:solidFill>
                <a:latin typeface="+mn-lt"/>
              </a:rPr>
              <a:t>The Tax Exemption is Inefficient, 2</a:t>
            </a:r>
            <a:endParaRPr lang="en-US" sz="2400" dirty="0">
              <a:solidFill>
                <a:srgbClr val="BD582C"/>
              </a:solidFill>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838200" y="1816335"/>
            <a:ext cx="7543800" cy="4495800"/>
          </a:xfrm>
        </p:spPr>
        <p:txBody>
          <a:bodyPr>
            <a:normAutofit/>
          </a:bodyPr>
          <a:lstStyle/>
          <a:p>
            <a:pPr marL="227013" indent="-227013" eaLnBrk="1" hangingPunct="1">
              <a:lnSpc>
                <a:spcPct val="100000"/>
              </a:lnSpc>
              <a:spcAft>
                <a:spcPts val="1200"/>
              </a:spcAft>
              <a:buFont typeface="Wingdings" panose="05000000000000000000" pitchFamily="2" charset="2"/>
              <a:buChar char="§"/>
            </a:pPr>
            <a:r>
              <a:rPr lang="en-US" sz="2000" dirty="0" smtClean="0"/>
              <a:t>This year some Republicans in Congress have proposed eliminating the interest rate subsidy. </a:t>
            </a:r>
          </a:p>
          <a:p>
            <a:pPr marL="391605" lvl="1" indent="-227013">
              <a:lnSpc>
                <a:spcPct val="100000"/>
              </a:lnSpc>
              <a:spcAft>
                <a:spcPts val="1200"/>
              </a:spcAft>
              <a:buFont typeface="Wingdings" panose="05000000000000000000" pitchFamily="2" charset="2"/>
              <a:buChar char="§"/>
            </a:pPr>
            <a:r>
              <a:rPr lang="en-US" sz="1600" dirty="0" smtClean="0"/>
              <a:t>See </a:t>
            </a:r>
            <a:r>
              <a:rPr lang="en-US" sz="1600" u="sng" dirty="0">
                <a:hlinkClick r:id="rId2"/>
              </a:rPr>
              <a:t>http://www.routefifty.com/finance/2017/02/state-local-leaders-defend-tax-exempt-muni-bonds/135679/</a:t>
            </a:r>
            <a:r>
              <a:rPr lang="en-US" sz="1600" dirty="0"/>
              <a:t> </a:t>
            </a:r>
            <a:r>
              <a:rPr lang="en-US" sz="1600" dirty="0" smtClean="0"/>
              <a:t>.</a:t>
            </a:r>
          </a:p>
          <a:p>
            <a:pPr marL="227013" indent="-227013" eaLnBrk="1" hangingPunct="1">
              <a:lnSpc>
                <a:spcPct val="100000"/>
              </a:lnSpc>
              <a:spcAft>
                <a:spcPts val="1200"/>
              </a:spcAft>
              <a:buFont typeface="Wingdings" panose="05000000000000000000" pitchFamily="2" charset="2"/>
              <a:buChar char="§"/>
            </a:pPr>
            <a:r>
              <a:rPr lang="en-US" sz="2000" dirty="0" smtClean="0"/>
              <a:t>This would save the U.S. Treasury about $617 over 10 years, but would obviously cost state and local governments the same amount.</a:t>
            </a:r>
          </a:p>
          <a:p>
            <a:pPr marL="227013" indent="-227013" eaLnBrk="1" hangingPunct="1">
              <a:lnSpc>
                <a:spcPct val="100000"/>
              </a:lnSpc>
              <a:spcAft>
                <a:spcPts val="1200"/>
              </a:spcAft>
              <a:buFont typeface="Wingdings" panose="05000000000000000000" pitchFamily="2" charset="2"/>
              <a:buChar char="§"/>
            </a:pPr>
            <a:r>
              <a:rPr lang="en-US" sz="2000" dirty="0" smtClean="0"/>
              <a:t>Moreover, this change would reverse a long-standing policy to subsidize state and local infrastructure because of its importance to the national economy.</a:t>
            </a:r>
            <a:endParaRPr lang="en-US" sz="1950" dirty="0"/>
          </a:p>
          <a:p>
            <a:pPr eaLnBrk="1" hangingPunct="1">
              <a:lnSpc>
                <a:spcPct val="100000"/>
              </a:lnSpc>
              <a:spcAft>
                <a:spcPts val="1200"/>
              </a:spcAft>
            </a:pPr>
            <a:endParaRPr lang="en-US" sz="1950"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14: Issuing Bonds</a:t>
            </a:r>
            <a:endParaRPr lang="en-US" sz="1800" b="1" spc="100" dirty="0">
              <a:solidFill>
                <a:srgbClr val="637052"/>
              </a:solidFill>
            </a:endParaRPr>
          </a:p>
        </p:txBody>
      </p:sp>
      <p:sp>
        <p:nvSpPr>
          <p:cNvPr id="3" name="Rectangle 2"/>
          <p:cNvSpPr/>
          <p:nvPr/>
        </p:nvSpPr>
        <p:spPr>
          <a:xfrm>
            <a:off x="822960" y="1383269"/>
            <a:ext cx="7543800" cy="461665"/>
          </a:xfrm>
          <a:prstGeom prst="rect">
            <a:avLst/>
          </a:prstGeom>
        </p:spPr>
        <p:txBody>
          <a:bodyPr wrap="square">
            <a:spAutoFit/>
          </a:bodyPr>
          <a:lstStyle/>
          <a:p>
            <a:pPr eaLnBrk="1" hangingPunct="1">
              <a:buFont typeface="Wingdings" pitchFamily="2" charset="2"/>
              <a:buNone/>
            </a:pPr>
            <a:r>
              <a:rPr lang="en-US" sz="2400" dirty="0" smtClean="0">
                <a:solidFill>
                  <a:srgbClr val="BD582C"/>
                </a:solidFill>
                <a:latin typeface="+mn-lt"/>
              </a:rPr>
              <a:t>Removing the Subsidy</a:t>
            </a:r>
            <a:endParaRPr lang="en-US" sz="2400" dirty="0">
              <a:solidFill>
                <a:srgbClr val="BD582C"/>
              </a:solidFill>
              <a:latin typeface="+mn-lt"/>
            </a:endParaRPr>
          </a:p>
        </p:txBody>
      </p:sp>
    </p:spTree>
    <p:extLst>
      <p:ext uri="{BB962C8B-B14F-4D97-AF65-F5344CB8AC3E}">
        <p14:creationId xmlns:p14="http://schemas.microsoft.com/office/powerpoint/2010/main" val="1930927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822960" y="1752601"/>
            <a:ext cx="7543800" cy="4419600"/>
          </a:xfrm>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sz="2000" dirty="0" smtClean="0"/>
              <a:t>State </a:t>
            </a:r>
            <a:r>
              <a:rPr lang="en-US" sz="2000" dirty="0"/>
              <a:t>and local governments have a strong incentive to use tax-exempt bonds for private purposes, such as economic development, education loans, and mortgages</a:t>
            </a:r>
            <a:r>
              <a:rPr lang="en-US" sz="2000" dirty="0" smtClean="0"/>
              <a:t>.</a:t>
            </a:r>
            <a:endParaRPr lang="en-US" sz="2000" dirty="0"/>
          </a:p>
          <a:p>
            <a:pPr marL="227013" indent="-227013" eaLnBrk="1" hangingPunct="1">
              <a:lnSpc>
                <a:spcPct val="120000"/>
              </a:lnSpc>
              <a:spcAft>
                <a:spcPts val="1800"/>
              </a:spcAft>
              <a:buFont typeface="Wingdings" panose="05000000000000000000" pitchFamily="2" charset="2"/>
              <a:buChar char="§"/>
            </a:pPr>
            <a:r>
              <a:rPr lang="en-US" sz="2000" dirty="0"/>
              <a:t>This costs the federal government a lot of money and raises the price of bonds generally</a:t>
            </a:r>
            <a:r>
              <a:rPr lang="en-US" sz="2000" dirty="0" smtClean="0"/>
              <a:t>.</a:t>
            </a:r>
            <a:endParaRPr lang="en-US" sz="2000" dirty="0"/>
          </a:p>
          <a:p>
            <a:pPr marL="227013" indent="-227013" eaLnBrk="1" hangingPunct="1">
              <a:lnSpc>
                <a:spcPct val="120000"/>
              </a:lnSpc>
              <a:buFont typeface="Wingdings" panose="05000000000000000000" pitchFamily="2" charset="2"/>
              <a:buChar char="§"/>
            </a:pPr>
            <a:r>
              <a:rPr lang="en-US" sz="2000" dirty="0"/>
              <a:t>So the use of tax-exempt bonds for private purposes is limited by the federal government. </a:t>
            </a:r>
          </a:p>
          <a:p>
            <a:pPr eaLnBrk="1" hangingPunct="1">
              <a:lnSpc>
                <a:spcPct val="120000"/>
              </a:lnSpc>
            </a:pPr>
            <a:endParaRPr lang="en-US" sz="2000"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14: Issuing Bonds</a:t>
            </a:r>
            <a:endParaRPr lang="en-US" sz="1800" b="1" spc="100" dirty="0">
              <a:solidFill>
                <a:srgbClr val="637052"/>
              </a:solidFill>
            </a:endParaRPr>
          </a:p>
        </p:txBody>
      </p:sp>
      <p:sp>
        <p:nvSpPr>
          <p:cNvPr id="3" name="Rectangle 2"/>
          <p:cNvSpPr/>
          <p:nvPr/>
        </p:nvSpPr>
        <p:spPr>
          <a:xfrm>
            <a:off x="788126" y="1407218"/>
            <a:ext cx="7543800" cy="424732"/>
          </a:xfrm>
          <a:prstGeom prst="rect">
            <a:avLst/>
          </a:prstGeom>
        </p:spPr>
        <p:txBody>
          <a:bodyPr wrap="squar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Private Purpose Bonds</a:t>
            </a:r>
            <a:endParaRPr lang="en-US" sz="2400" dirty="0">
              <a:solidFill>
                <a:srgbClr val="BD582C"/>
              </a:solidFill>
              <a:latin typeface="+mn-lt"/>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65781222"/>
              </p:ext>
            </p:extLst>
          </p:nvPr>
        </p:nvGraphicFramePr>
        <p:xfrm>
          <a:off x="1981200" y="533400"/>
          <a:ext cx="4572000" cy="5733096"/>
        </p:xfrm>
        <a:graphic>
          <a:graphicData uri="http://schemas.openxmlformats.org/drawingml/2006/table">
            <a:tbl>
              <a:tblPr/>
              <a:tblGrid>
                <a:gridCol w="2840183">
                  <a:extLst>
                    <a:ext uri="{9D8B030D-6E8A-4147-A177-3AD203B41FA5}">
                      <a16:colId xmlns:a16="http://schemas.microsoft.com/office/drawing/2014/main" val="20000"/>
                    </a:ext>
                  </a:extLst>
                </a:gridCol>
                <a:gridCol w="1731817">
                  <a:extLst>
                    <a:ext uri="{9D8B030D-6E8A-4147-A177-3AD203B41FA5}">
                      <a16:colId xmlns:a16="http://schemas.microsoft.com/office/drawing/2014/main" val="20001"/>
                    </a:ext>
                  </a:extLst>
                </a:gridCol>
              </a:tblGrid>
              <a:tr h="283086">
                <a:tc gridSpan="2">
                  <a:txBody>
                    <a:bodyPr/>
                    <a:lstStyle/>
                    <a:p>
                      <a:pPr algn="ctr" fontAlgn="b"/>
                      <a:r>
                        <a:rPr lang="en-US" sz="1600" b="1" i="0" u="none" strike="noStrike" dirty="0" smtClean="0">
                          <a:solidFill>
                            <a:schemeClr val="tx1">
                              <a:lumMod val="75000"/>
                              <a:lumOff val="25000"/>
                            </a:schemeClr>
                          </a:solidFill>
                          <a:latin typeface="Calibri"/>
                        </a:rPr>
                        <a:t>Percent </a:t>
                      </a:r>
                      <a:r>
                        <a:rPr lang="en-US" sz="1600" b="1" i="0" u="none" strike="noStrike" dirty="0">
                          <a:solidFill>
                            <a:schemeClr val="tx1">
                              <a:lumMod val="75000"/>
                              <a:lumOff val="25000"/>
                            </a:schemeClr>
                          </a:solidFill>
                          <a:latin typeface="Calibri"/>
                        </a:rPr>
                        <a:t>of </a:t>
                      </a:r>
                      <a:r>
                        <a:rPr lang="en-US" sz="1600" b="1" i="0" u="none" strike="noStrike" dirty="0" smtClean="0">
                          <a:solidFill>
                            <a:schemeClr val="tx1">
                              <a:lumMod val="75000"/>
                              <a:lumOff val="25000"/>
                            </a:schemeClr>
                          </a:solidFill>
                          <a:latin typeface="Calibri"/>
                        </a:rPr>
                        <a:t> S&amp;L Bonds </a:t>
                      </a:r>
                      <a:r>
                        <a:rPr lang="en-US" sz="1600" b="1" i="0" u="none" strike="noStrike" dirty="0">
                          <a:solidFill>
                            <a:schemeClr val="tx1">
                              <a:lumMod val="75000"/>
                              <a:lumOff val="25000"/>
                            </a:schemeClr>
                          </a:solidFill>
                          <a:latin typeface="Calibri"/>
                        </a:rPr>
                        <a:t>for Private </a:t>
                      </a:r>
                      <a:r>
                        <a:rPr lang="en-US" sz="1600" b="1" i="0" u="none" strike="noStrike" dirty="0" smtClean="0">
                          <a:solidFill>
                            <a:schemeClr val="tx1">
                              <a:lumMod val="75000"/>
                              <a:lumOff val="25000"/>
                            </a:schemeClr>
                          </a:solidFill>
                          <a:latin typeface="Calibri"/>
                        </a:rPr>
                        <a:t>Activities</a:t>
                      </a:r>
                      <a:r>
                        <a:rPr lang="en-US" sz="1600" b="1" i="0" u="none" strike="noStrike" dirty="0">
                          <a:solidFill>
                            <a:schemeClr val="tx1">
                              <a:lumMod val="75000"/>
                              <a:lumOff val="25000"/>
                            </a:schemeClr>
                          </a:solidFill>
                          <a:latin typeface="Calibri"/>
                        </a:rPr>
                        <a:t>, 2006</a:t>
                      </a:r>
                    </a:p>
                  </a:txBody>
                  <a:tcPr marL="2204" marR="2204" marT="2204"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237347">
                <a:tc>
                  <a:txBody>
                    <a:bodyPr/>
                    <a:lstStyle/>
                    <a:p>
                      <a:pPr algn="l" fontAlgn="b"/>
                      <a:r>
                        <a:rPr lang="en-US" sz="1600" b="0" i="0" u="none" strike="noStrike" dirty="0">
                          <a:solidFill>
                            <a:srgbClr val="000000"/>
                          </a:solidFill>
                          <a:latin typeface="Calibri"/>
                        </a:rPr>
                        <a:t>Development</a:t>
                      </a:r>
                    </a:p>
                  </a:txBody>
                  <a:tcPr marL="2204" marR="2204" marT="220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600" b="0" i="0" u="none" strike="noStrike">
                          <a:solidFill>
                            <a:srgbClr val="000000"/>
                          </a:solidFill>
                          <a:latin typeface="Calibri"/>
                        </a:rPr>
                        <a:t>1.62%</a:t>
                      </a:r>
                    </a:p>
                  </a:txBody>
                  <a:tcPr marL="2204" marR="2204" marT="2204"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237347">
                <a:tc>
                  <a:txBody>
                    <a:bodyPr/>
                    <a:lstStyle/>
                    <a:p>
                      <a:pPr algn="l" fontAlgn="b"/>
                      <a:r>
                        <a:rPr lang="en-US" sz="1600" b="0" i="0" u="none" strike="noStrike" dirty="0">
                          <a:solidFill>
                            <a:srgbClr val="000000"/>
                          </a:solidFill>
                          <a:latin typeface="Calibri"/>
                        </a:rPr>
                        <a:t>Education</a:t>
                      </a:r>
                    </a:p>
                  </a:txBody>
                  <a:tcPr marL="2204" marR="2204" marT="2204" marB="0" anchor="b">
                    <a:lnL>
                      <a:noFill/>
                    </a:lnL>
                    <a:lnR>
                      <a:noFill/>
                    </a:lnR>
                    <a:lnT>
                      <a:noFill/>
                    </a:lnT>
                    <a:lnB>
                      <a:noFill/>
                    </a:lnB>
                  </a:tcPr>
                </a:tc>
                <a:tc>
                  <a:txBody>
                    <a:bodyPr/>
                    <a:lstStyle/>
                    <a:p>
                      <a:pPr algn="r" fontAlgn="b"/>
                      <a:r>
                        <a:rPr lang="en-US" sz="1600" b="0" i="0" u="none" strike="noStrike">
                          <a:solidFill>
                            <a:srgbClr val="000000"/>
                          </a:solidFill>
                          <a:latin typeface="Calibri"/>
                        </a:rPr>
                        <a:t>15.07%</a:t>
                      </a:r>
                    </a:p>
                  </a:txBody>
                  <a:tcPr marL="2204" marR="2204" marT="2204" marB="0" anchor="b">
                    <a:lnL>
                      <a:noFill/>
                    </a:lnL>
                    <a:lnR>
                      <a:noFill/>
                    </a:lnR>
                    <a:lnT>
                      <a:noFill/>
                    </a:lnT>
                    <a:lnB>
                      <a:noFill/>
                    </a:lnB>
                  </a:tcPr>
                </a:tc>
                <a:extLst>
                  <a:ext uri="{0D108BD9-81ED-4DB2-BD59-A6C34878D82A}">
                    <a16:rowId xmlns:a16="http://schemas.microsoft.com/office/drawing/2014/main" val="10002"/>
                  </a:ext>
                </a:extLst>
              </a:tr>
              <a:tr h="237347">
                <a:tc>
                  <a:txBody>
                    <a:bodyPr/>
                    <a:lstStyle/>
                    <a:p>
                      <a:pPr algn="l" fontAlgn="b"/>
                      <a:r>
                        <a:rPr lang="en-US" sz="1600" b="0" i="0" u="none" strike="noStrike" dirty="0">
                          <a:solidFill>
                            <a:srgbClr val="000000"/>
                          </a:solidFill>
                          <a:latin typeface="Calibri"/>
                        </a:rPr>
                        <a:t>   Higher ed. student loans</a:t>
                      </a:r>
                    </a:p>
                  </a:txBody>
                  <a:tcPr marL="2204" marR="2204" marT="2204" marB="0" anchor="b">
                    <a:lnL>
                      <a:noFill/>
                    </a:lnL>
                    <a:lnR>
                      <a:noFill/>
                    </a:lnR>
                    <a:lnT>
                      <a:noFill/>
                    </a:lnT>
                    <a:lnB>
                      <a:noFill/>
                    </a:lnB>
                  </a:tcPr>
                </a:tc>
                <a:tc>
                  <a:txBody>
                    <a:bodyPr/>
                    <a:lstStyle/>
                    <a:p>
                      <a:pPr algn="r" fontAlgn="b"/>
                      <a:r>
                        <a:rPr lang="en-US" sz="1600" b="0" i="0" u="none" strike="noStrike">
                          <a:solidFill>
                            <a:srgbClr val="000000"/>
                          </a:solidFill>
                          <a:latin typeface="Calibri"/>
                        </a:rPr>
                        <a:t>9.76%</a:t>
                      </a:r>
                    </a:p>
                  </a:txBody>
                  <a:tcPr marL="2204" marR="2204" marT="2204" marB="0" anchor="b">
                    <a:lnL>
                      <a:noFill/>
                    </a:lnL>
                    <a:lnR>
                      <a:noFill/>
                    </a:lnR>
                    <a:lnT>
                      <a:noFill/>
                    </a:lnT>
                    <a:lnB>
                      <a:noFill/>
                    </a:lnB>
                  </a:tcPr>
                </a:tc>
                <a:extLst>
                  <a:ext uri="{0D108BD9-81ED-4DB2-BD59-A6C34878D82A}">
                    <a16:rowId xmlns:a16="http://schemas.microsoft.com/office/drawing/2014/main" val="10003"/>
                  </a:ext>
                </a:extLst>
              </a:tr>
              <a:tr h="237347">
                <a:tc>
                  <a:txBody>
                    <a:bodyPr/>
                    <a:lstStyle/>
                    <a:p>
                      <a:pPr algn="l" fontAlgn="b"/>
                      <a:r>
                        <a:rPr lang="en-US" sz="1600" b="0" i="0" u="none" strike="noStrike" dirty="0">
                          <a:solidFill>
                            <a:srgbClr val="000000"/>
                          </a:solidFill>
                          <a:latin typeface="Calibri"/>
                        </a:rPr>
                        <a:t>   Other</a:t>
                      </a:r>
                    </a:p>
                  </a:txBody>
                  <a:tcPr marL="2204" marR="2204" marT="2204" marB="0" anchor="b">
                    <a:lnL>
                      <a:noFill/>
                    </a:lnL>
                    <a:lnR>
                      <a:noFill/>
                    </a:lnR>
                    <a:lnT>
                      <a:noFill/>
                    </a:lnT>
                    <a:lnB>
                      <a:noFill/>
                    </a:lnB>
                  </a:tcPr>
                </a:tc>
                <a:tc>
                  <a:txBody>
                    <a:bodyPr/>
                    <a:lstStyle/>
                    <a:p>
                      <a:pPr algn="r" fontAlgn="b"/>
                      <a:r>
                        <a:rPr lang="en-US" sz="1600" b="0" i="0" u="none" strike="noStrike">
                          <a:solidFill>
                            <a:srgbClr val="000000"/>
                          </a:solidFill>
                          <a:latin typeface="Calibri"/>
                        </a:rPr>
                        <a:t>5.32%</a:t>
                      </a:r>
                    </a:p>
                  </a:txBody>
                  <a:tcPr marL="2204" marR="2204" marT="2204" marB="0" anchor="b">
                    <a:lnL>
                      <a:noFill/>
                    </a:lnL>
                    <a:lnR>
                      <a:noFill/>
                    </a:lnR>
                    <a:lnT>
                      <a:noFill/>
                    </a:lnT>
                    <a:lnB>
                      <a:noFill/>
                    </a:lnB>
                  </a:tcPr>
                </a:tc>
                <a:extLst>
                  <a:ext uri="{0D108BD9-81ED-4DB2-BD59-A6C34878D82A}">
                    <a16:rowId xmlns:a16="http://schemas.microsoft.com/office/drawing/2014/main" val="10004"/>
                  </a:ext>
                </a:extLst>
              </a:tr>
              <a:tr h="237347">
                <a:tc>
                  <a:txBody>
                    <a:bodyPr/>
                    <a:lstStyle/>
                    <a:p>
                      <a:pPr algn="l" fontAlgn="b"/>
                      <a:r>
                        <a:rPr lang="en-US" sz="1600" b="0" i="0" u="none" strike="noStrike" dirty="0">
                          <a:solidFill>
                            <a:srgbClr val="000000"/>
                          </a:solidFill>
                          <a:latin typeface="Calibri"/>
                        </a:rPr>
                        <a:t>Electric Power</a:t>
                      </a:r>
                    </a:p>
                  </a:txBody>
                  <a:tcPr marL="2204" marR="2204" marT="2204" marB="0" anchor="b">
                    <a:lnL>
                      <a:noFill/>
                    </a:lnL>
                    <a:lnR>
                      <a:noFill/>
                    </a:lnR>
                    <a:lnT>
                      <a:noFill/>
                    </a:lnT>
                    <a:lnB>
                      <a:noFill/>
                    </a:lnB>
                  </a:tcPr>
                </a:tc>
                <a:tc>
                  <a:txBody>
                    <a:bodyPr/>
                    <a:lstStyle/>
                    <a:p>
                      <a:pPr algn="r" fontAlgn="b"/>
                      <a:r>
                        <a:rPr lang="en-US" sz="1600" b="0" i="0" u="none" strike="noStrike">
                          <a:solidFill>
                            <a:srgbClr val="000000"/>
                          </a:solidFill>
                          <a:latin typeface="Calibri"/>
                        </a:rPr>
                        <a:t>4.27%</a:t>
                      </a:r>
                    </a:p>
                  </a:txBody>
                  <a:tcPr marL="2204" marR="2204" marT="2204" marB="0" anchor="b">
                    <a:lnL>
                      <a:noFill/>
                    </a:lnL>
                    <a:lnR>
                      <a:noFill/>
                    </a:lnR>
                    <a:lnT>
                      <a:noFill/>
                    </a:lnT>
                    <a:lnB>
                      <a:noFill/>
                    </a:lnB>
                  </a:tcPr>
                </a:tc>
                <a:extLst>
                  <a:ext uri="{0D108BD9-81ED-4DB2-BD59-A6C34878D82A}">
                    <a16:rowId xmlns:a16="http://schemas.microsoft.com/office/drawing/2014/main" val="10005"/>
                  </a:ext>
                </a:extLst>
              </a:tr>
              <a:tr h="237347">
                <a:tc>
                  <a:txBody>
                    <a:bodyPr/>
                    <a:lstStyle/>
                    <a:p>
                      <a:pPr algn="l" fontAlgn="b"/>
                      <a:r>
                        <a:rPr lang="en-US" sz="1600" b="0" i="0" u="none" strike="noStrike" dirty="0">
                          <a:solidFill>
                            <a:srgbClr val="000000"/>
                          </a:solidFill>
                          <a:latin typeface="Calibri"/>
                        </a:rPr>
                        <a:t>Health Care</a:t>
                      </a:r>
                    </a:p>
                  </a:txBody>
                  <a:tcPr marL="2204" marR="2204" marT="2204" marB="0" anchor="b">
                    <a:lnL>
                      <a:noFill/>
                    </a:lnL>
                    <a:lnR>
                      <a:noFill/>
                    </a:lnR>
                    <a:lnT>
                      <a:noFill/>
                    </a:lnT>
                    <a:lnB>
                      <a:noFill/>
                    </a:lnB>
                  </a:tcPr>
                </a:tc>
                <a:tc>
                  <a:txBody>
                    <a:bodyPr/>
                    <a:lstStyle/>
                    <a:p>
                      <a:pPr algn="r" fontAlgn="b"/>
                      <a:r>
                        <a:rPr lang="en-US" sz="1600" b="0" i="0" u="none" strike="noStrike">
                          <a:solidFill>
                            <a:srgbClr val="000000"/>
                          </a:solidFill>
                          <a:latin typeface="Calibri"/>
                        </a:rPr>
                        <a:t>13.29%</a:t>
                      </a:r>
                    </a:p>
                  </a:txBody>
                  <a:tcPr marL="2204" marR="2204" marT="2204" marB="0" anchor="b">
                    <a:lnL>
                      <a:noFill/>
                    </a:lnL>
                    <a:lnR>
                      <a:noFill/>
                    </a:lnR>
                    <a:lnT>
                      <a:noFill/>
                    </a:lnT>
                    <a:lnB>
                      <a:noFill/>
                    </a:lnB>
                  </a:tcPr>
                </a:tc>
                <a:extLst>
                  <a:ext uri="{0D108BD9-81ED-4DB2-BD59-A6C34878D82A}">
                    <a16:rowId xmlns:a16="http://schemas.microsoft.com/office/drawing/2014/main" val="10006"/>
                  </a:ext>
                </a:extLst>
              </a:tr>
              <a:tr h="237347">
                <a:tc>
                  <a:txBody>
                    <a:bodyPr/>
                    <a:lstStyle/>
                    <a:p>
                      <a:pPr algn="l" fontAlgn="b"/>
                      <a:r>
                        <a:rPr lang="en-US" sz="1600" b="0" i="0" u="none" strike="noStrike" dirty="0">
                          <a:solidFill>
                            <a:srgbClr val="000000"/>
                          </a:solidFill>
                          <a:latin typeface="Calibri"/>
                        </a:rPr>
                        <a:t>Housing</a:t>
                      </a:r>
                    </a:p>
                  </a:txBody>
                  <a:tcPr marL="2204" marR="2204" marT="2204" marB="0" anchor="b">
                    <a:lnL>
                      <a:noFill/>
                    </a:lnL>
                    <a:lnR>
                      <a:noFill/>
                    </a:lnR>
                    <a:lnT>
                      <a:noFill/>
                    </a:lnT>
                    <a:lnB>
                      <a:noFill/>
                    </a:lnB>
                  </a:tcPr>
                </a:tc>
                <a:tc>
                  <a:txBody>
                    <a:bodyPr/>
                    <a:lstStyle/>
                    <a:p>
                      <a:pPr algn="r" fontAlgn="b"/>
                      <a:r>
                        <a:rPr lang="en-US" sz="1600" b="0" i="0" u="none" strike="noStrike">
                          <a:solidFill>
                            <a:srgbClr val="000000"/>
                          </a:solidFill>
                          <a:latin typeface="Calibri"/>
                        </a:rPr>
                        <a:t>10.12%</a:t>
                      </a:r>
                    </a:p>
                  </a:txBody>
                  <a:tcPr marL="2204" marR="2204" marT="2204" marB="0" anchor="b">
                    <a:lnL>
                      <a:noFill/>
                    </a:lnL>
                    <a:lnR>
                      <a:noFill/>
                    </a:lnR>
                    <a:lnT>
                      <a:noFill/>
                    </a:lnT>
                    <a:lnB>
                      <a:noFill/>
                    </a:lnB>
                  </a:tcPr>
                </a:tc>
                <a:extLst>
                  <a:ext uri="{0D108BD9-81ED-4DB2-BD59-A6C34878D82A}">
                    <a16:rowId xmlns:a16="http://schemas.microsoft.com/office/drawing/2014/main" val="10007"/>
                  </a:ext>
                </a:extLst>
              </a:tr>
              <a:tr h="237347">
                <a:tc>
                  <a:txBody>
                    <a:bodyPr/>
                    <a:lstStyle/>
                    <a:p>
                      <a:pPr algn="l" fontAlgn="b"/>
                      <a:r>
                        <a:rPr lang="en-US" sz="1600" b="0" i="0" u="none" strike="noStrike" dirty="0">
                          <a:solidFill>
                            <a:srgbClr val="000000"/>
                          </a:solidFill>
                          <a:latin typeface="Calibri"/>
                        </a:rPr>
                        <a:t>Public Facilities</a:t>
                      </a:r>
                    </a:p>
                  </a:txBody>
                  <a:tcPr marL="2204" marR="2204" marT="2204" marB="0" anchor="b">
                    <a:lnL>
                      <a:noFill/>
                    </a:lnL>
                    <a:lnR>
                      <a:noFill/>
                    </a:lnR>
                    <a:lnT>
                      <a:noFill/>
                    </a:lnT>
                    <a:lnB>
                      <a:noFill/>
                    </a:lnB>
                  </a:tcPr>
                </a:tc>
                <a:tc>
                  <a:txBody>
                    <a:bodyPr/>
                    <a:lstStyle/>
                    <a:p>
                      <a:pPr algn="r" fontAlgn="b"/>
                      <a:r>
                        <a:rPr lang="en-US" sz="1600" b="0" i="0" u="none" strike="noStrike">
                          <a:solidFill>
                            <a:srgbClr val="000000"/>
                          </a:solidFill>
                          <a:latin typeface="Calibri"/>
                        </a:rPr>
                        <a:t>2.81%</a:t>
                      </a:r>
                    </a:p>
                  </a:txBody>
                  <a:tcPr marL="2204" marR="2204" marT="2204" marB="0" anchor="b">
                    <a:lnL>
                      <a:noFill/>
                    </a:lnL>
                    <a:lnR>
                      <a:noFill/>
                    </a:lnR>
                    <a:lnT>
                      <a:noFill/>
                    </a:lnT>
                    <a:lnB>
                      <a:noFill/>
                    </a:lnB>
                  </a:tcPr>
                </a:tc>
                <a:extLst>
                  <a:ext uri="{0D108BD9-81ED-4DB2-BD59-A6C34878D82A}">
                    <a16:rowId xmlns:a16="http://schemas.microsoft.com/office/drawing/2014/main" val="10008"/>
                  </a:ext>
                </a:extLst>
              </a:tr>
              <a:tr h="237347">
                <a:tc>
                  <a:txBody>
                    <a:bodyPr/>
                    <a:lstStyle/>
                    <a:p>
                      <a:pPr algn="l" fontAlgn="b"/>
                      <a:r>
                        <a:rPr lang="en-US" sz="1600" b="0" i="0" u="none" strike="noStrike" dirty="0">
                          <a:solidFill>
                            <a:srgbClr val="000000"/>
                          </a:solidFill>
                          <a:latin typeface="Calibri"/>
                        </a:rPr>
                        <a:t>   Convention centers</a:t>
                      </a:r>
                    </a:p>
                  </a:txBody>
                  <a:tcPr marL="2204" marR="2204" marT="2204" marB="0" anchor="b">
                    <a:lnL>
                      <a:noFill/>
                    </a:lnL>
                    <a:lnR>
                      <a:noFill/>
                    </a:lnR>
                    <a:lnT>
                      <a:noFill/>
                    </a:lnT>
                    <a:lnB>
                      <a:noFill/>
                    </a:lnB>
                  </a:tcPr>
                </a:tc>
                <a:tc>
                  <a:txBody>
                    <a:bodyPr/>
                    <a:lstStyle/>
                    <a:p>
                      <a:pPr algn="r" fontAlgn="b"/>
                      <a:r>
                        <a:rPr lang="en-US" sz="1600" b="0" i="0" u="none" strike="noStrike">
                          <a:solidFill>
                            <a:srgbClr val="000000"/>
                          </a:solidFill>
                          <a:latin typeface="Calibri"/>
                        </a:rPr>
                        <a:t>0.81%</a:t>
                      </a:r>
                    </a:p>
                  </a:txBody>
                  <a:tcPr marL="2204" marR="2204" marT="2204" marB="0" anchor="b">
                    <a:lnL>
                      <a:noFill/>
                    </a:lnL>
                    <a:lnR>
                      <a:noFill/>
                    </a:lnR>
                    <a:lnT>
                      <a:noFill/>
                    </a:lnT>
                    <a:lnB>
                      <a:noFill/>
                    </a:lnB>
                  </a:tcPr>
                </a:tc>
                <a:extLst>
                  <a:ext uri="{0D108BD9-81ED-4DB2-BD59-A6C34878D82A}">
                    <a16:rowId xmlns:a16="http://schemas.microsoft.com/office/drawing/2014/main" val="10009"/>
                  </a:ext>
                </a:extLst>
              </a:tr>
              <a:tr h="237347">
                <a:tc>
                  <a:txBody>
                    <a:bodyPr/>
                    <a:lstStyle/>
                    <a:p>
                      <a:pPr algn="l" fontAlgn="b"/>
                      <a:r>
                        <a:rPr lang="en-US" sz="1600" b="0" i="0" u="none" strike="noStrike" dirty="0">
                          <a:solidFill>
                            <a:srgbClr val="000000"/>
                          </a:solidFill>
                          <a:latin typeface="Calibri"/>
                        </a:rPr>
                        <a:t>   Stadiums and arenas</a:t>
                      </a:r>
                    </a:p>
                  </a:txBody>
                  <a:tcPr marL="2204" marR="2204" marT="2204" marB="0" anchor="b">
                    <a:lnL>
                      <a:noFill/>
                    </a:lnL>
                    <a:lnR>
                      <a:noFill/>
                    </a:lnR>
                    <a:lnT>
                      <a:noFill/>
                    </a:lnT>
                    <a:lnB>
                      <a:noFill/>
                    </a:lnB>
                  </a:tcPr>
                </a:tc>
                <a:tc>
                  <a:txBody>
                    <a:bodyPr/>
                    <a:lstStyle/>
                    <a:p>
                      <a:pPr algn="r" fontAlgn="b"/>
                      <a:r>
                        <a:rPr lang="en-US" sz="1600" b="0" i="0" u="none" strike="noStrike">
                          <a:solidFill>
                            <a:srgbClr val="000000"/>
                          </a:solidFill>
                          <a:latin typeface="Calibri"/>
                        </a:rPr>
                        <a:t>1.32%</a:t>
                      </a:r>
                    </a:p>
                  </a:txBody>
                  <a:tcPr marL="2204" marR="2204" marT="2204" marB="0" anchor="b">
                    <a:lnL>
                      <a:noFill/>
                    </a:lnL>
                    <a:lnR>
                      <a:noFill/>
                    </a:lnR>
                    <a:lnT>
                      <a:noFill/>
                    </a:lnT>
                    <a:lnB>
                      <a:noFill/>
                    </a:lnB>
                  </a:tcPr>
                </a:tc>
                <a:extLst>
                  <a:ext uri="{0D108BD9-81ED-4DB2-BD59-A6C34878D82A}">
                    <a16:rowId xmlns:a16="http://schemas.microsoft.com/office/drawing/2014/main" val="10010"/>
                  </a:ext>
                </a:extLst>
              </a:tr>
              <a:tr h="237347">
                <a:tc>
                  <a:txBody>
                    <a:bodyPr/>
                    <a:lstStyle/>
                    <a:p>
                      <a:pPr algn="l" fontAlgn="b"/>
                      <a:r>
                        <a:rPr lang="en-US" sz="1600" b="0" i="0" u="none" strike="noStrike" dirty="0">
                          <a:solidFill>
                            <a:srgbClr val="000000"/>
                          </a:solidFill>
                          <a:latin typeface="Calibri"/>
                        </a:rPr>
                        <a:t>   Theatres</a:t>
                      </a:r>
                    </a:p>
                  </a:txBody>
                  <a:tcPr marL="2204" marR="2204" marT="2204"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0.10%</a:t>
                      </a:r>
                    </a:p>
                  </a:txBody>
                  <a:tcPr marL="2204" marR="2204" marT="2204" marB="0" anchor="b">
                    <a:lnL>
                      <a:noFill/>
                    </a:lnL>
                    <a:lnR>
                      <a:noFill/>
                    </a:lnR>
                    <a:lnT>
                      <a:noFill/>
                    </a:lnT>
                    <a:lnB>
                      <a:noFill/>
                    </a:lnB>
                  </a:tcPr>
                </a:tc>
                <a:extLst>
                  <a:ext uri="{0D108BD9-81ED-4DB2-BD59-A6C34878D82A}">
                    <a16:rowId xmlns:a16="http://schemas.microsoft.com/office/drawing/2014/main" val="10011"/>
                  </a:ext>
                </a:extLst>
              </a:tr>
              <a:tr h="237347">
                <a:tc>
                  <a:txBody>
                    <a:bodyPr/>
                    <a:lstStyle/>
                    <a:p>
                      <a:pPr algn="l" fontAlgn="b"/>
                      <a:r>
                        <a:rPr lang="en-US" sz="1600" b="0" i="0" u="none" strike="noStrike" dirty="0">
                          <a:solidFill>
                            <a:srgbClr val="000000"/>
                          </a:solidFill>
                          <a:latin typeface="Calibri"/>
                        </a:rPr>
                        <a:t>   Parks, zoos, and beaches</a:t>
                      </a:r>
                    </a:p>
                  </a:txBody>
                  <a:tcPr marL="2204" marR="2204" marT="2204" marB="0" anchor="b">
                    <a:lnL>
                      <a:noFill/>
                    </a:lnL>
                    <a:lnR>
                      <a:noFill/>
                    </a:lnR>
                    <a:lnT>
                      <a:noFill/>
                    </a:lnT>
                    <a:lnB>
                      <a:noFill/>
                    </a:lnB>
                  </a:tcPr>
                </a:tc>
                <a:tc>
                  <a:txBody>
                    <a:bodyPr/>
                    <a:lstStyle/>
                    <a:p>
                      <a:pPr algn="r" fontAlgn="b"/>
                      <a:r>
                        <a:rPr lang="en-US" sz="1600" b="0" i="0" u="none" strike="noStrike">
                          <a:solidFill>
                            <a:srgbClr val="000000"/>
                          </a:solidFill>
                          <a:latin typeface="Calibri"/>
                        </a:rPr>
                        <a:t>0.27%</a:t>
                      </a:r>
                    </a:p>
                  </a:txBody>
                  <a:tcPr marL="2204" marR="2204" marT="2204" marB="0" anchor="b">
                    <a:lnL>
                      <a:noFill/>
                    </a:lnL>
                    <a:lnR>
                      <a:noFill/>
                    </a:lnR>
                    <a:lnT>
                      <a:noFill/>
                    </a:lnT>
                    <a:lnB>
                      <a:noFill/>
                    </a:lnB>
                  </a:tcPr>
                </a:tc>
                <a:extLst>
                  <a:ext uri="{0D108BD9-81ED-4DB2-BD59-A6C34878D82A}">
                    <a16:rowId xmlns:a16="http://schemas.microsoft.com/office/drawing/2014/main" val="10012"/>
                  </a:ext>
                </a:extLst>
              </a:tr>
              <a:tr h="237347">
                <a:tc>
                  <a:txBody>
                    <a:bodyPr/>
                    <a:lstStyle/>
                    <a:p>
                      <a:pPr algn="l" fontAlgn="b"/>
                      <a:r>
                        <a:rPr lang="en-US" sz="1600" b="0" i="0" u="none" strike="noStrike" dirty="0">
                          <a:solidFill>
                            <a:srgbClr val="000000"/>
                          </a:solidFill>
                          <a:latin typeface="Calibri"/>
                        </a:rPr>
                        <a:t>   Other recreation</a:t>
                      </a:r>
                    </a:p>
                  </a:txBody>
                  <a:tcPr marL="2204" marR="2204" marT="2204" marB="0" anchor="b">
                    <a:lnL>
                      <a:noFill/>
                    </a:lnL>
                    <a:lnR>
                      <a:noFill/>
                    </a:lnR>
                    <a:lnT>
                      <a:noFill/>
                    </a:lnT>
                    <a:lnB>
                      <a:noFill/>
                    </a:lnB>
                  </a:tcPr>
                </a:tc>
                <a:tc>
                  <a:txBody>
                    <a:bodyPr/>
                    <a:lstStyle/>
                    <a:p>
                      <a:pPr algn="r" fontAlgn="b"/>
                      <a:r>
                        <a:rPr lang="en-US" sz="1600" b="0" i="0" u="none" strike="noStrike">
                          <a:solidFill>
                            <a:srgbClr val="000000"/>
                          </a:solidFill>
                          <a:latin typeface="Calibri"/>
                        </a:rPr>
                        <a:t>0.30%</a:t>
                      </a:r>
                    </a:p>
                  </a:txBody>
                  <a:tcPr marL="2204" marR="2204" marT="2204" marB="0" anchor="b">
                    <a:lnL>
                      <a:noFill/>
                    </a:lnL>
                    <a:lnR>
                      <a:noFill/>
                    </a:lnR>
                    <a:lnT>
                      <a:noFill/>
                    </a:lnT>
                    <a:lnB>
                      <a:noFill/>
                    </a:lnB>
                  </a:tcPr>
                </a:tc>
                <a:extLst>
                  <a:ext uri="{0D108BD9-81ED-4DB2-BD59-A6C34878D82A}">
                    <a16:rowId xmlns:a16="http://schemas.microsoft.com/office/drawing/2014/main" val="10013"/>
                  </a:ext>
                </a:extLst>
              </a:tr>
              <a:tr h="237347">
                <a:tc>
                  <a:txBody>
                    <a:bodyPr/>
                    <a:lstStyle/>
                    <a:p>
                      <a:pPr algn="l" fontAlgn="b"/>
                      <a:r>
                        <a:rPr lang="en-US" sz="1600" b="0" i="0" u="none" strike="noStrike" dirty="0">
                          <a:solidFill>
                            <a:srgbClr val="000000"/>
                          </a:solidFill>
                          <a:latin typeface="Calibri"/>
                        </a:rPr>
                        <a:t>Transportation</a:t>
                      </a:r>
                    </a:p>
                  </a:txBody>
                  <a:tcPr marL="2204" marR="2204" marT="2204" marB="0" anchor="b">
                    <a:lnL>
                      <a:noFill/>
                    </a:lnL>
                    <a:lnR>
                      <a:noFill/>
                    </a:lnR>
                    <a:lnT>
                      <a:noFill/>
                    </a:lnT>
                    <a:lnB>
                      <a:noFill/>
                    </a:lnB>
                  </a:tcPr>
                </a:tc>
                <a:tc>
                  <a:txBody>
                    <a:bodyPr/>
                    <a:lstStyle/>
                    <a:p>
                      <a:pPr algn="r" fontAlgn="b"/>
                      <a:r>
                        <a:rPr lang="en-US" sz="1600" b="0" i="0" u="none" strike="noStrike">
                          <a:solidFill>
                            <a:srgbClr val="000000"/>
                          </a:solidFill>
                          <a:latin typeface="Calibri"/>
                        </a:rPr>
                        <a:t>7.50%</a:t>
                      </a:r>
                    </a:p>
                  </a:txBody>
                  <a:tcPr marL="2204" marR="2204" marT="2204" marB="0" anchor="b">
                    <a:lnL>
                      <a:noFill/>
                    </a:lnL>
                    <a:lnR>
                      <a:noFill/>
                    </a:lnR>
                    <a:lnT>
                      <a:noFill/>
                    </a:lnT>
                    <a:lnB>
                      <a:noFill/>
                    </a:lnB>
                  </a:tcPr>
                </a:tc>
                <a:extLst>
                  <a:ext uri="{0D108BD9-81ED-4DB2-BD59-A6C34878D82A}">
                    <a16:rowId xmlns:a16="http://schemas.microsoft.com/office/drawing/2014/main" val="10014"/>
                  </a:ext>
                </a:extLst>
              </a:tr>
              <a:tr h="237347">
                <a:tc>
                  <a:txBody>
                    <a:bodyPr/>
                    <a:lstStyle/>
                    <a:p>
                      <a:pPr algn="l" fontAlgn="b"/>
                      <a:r>
                        <a:rPr lang="en-US" sz="1600" b="0" i="0" u="none" strike="noStrike" dirty="0">
                          <a:solidFill>
                            <a:srgbClr val="000000"/>
                          </a:solidFill>
                          <a:latin typeface="Calibri"/>
                        </a:rPr>
                        <a:t>   Parking facilities</a:t>
                      </a:r>
                    </a:p>
                  </a:txBody>
                  <a:tcPr marL="2204" marR="2204" marT="2204" marB="0" anchor="b">
                    <a:lnL>
                      <a:noFill/>
                    </a:lnL>
                    <a:lnR>
                      <a:noFill/>
                    </a:lnR>
                    <a:lnT>
                      <a:noFill/>
                    </a:lnT>
                    <a:lnB>
                      <a:noFill/>
                    </a:lnB>
                  </a:tcPr>
                </a:tc>
                <a:tc>
                  <a:txBody>
                    <a:bodyPr/>
                    <a:lstStyle/>
                    <a:p>
                      <a:pPr algn="r" fontAlgn="b"/>
                      <a:r>
                        <a:rPr lang="en-US" sz="1600" b="0" i="0" u="none" strike="noStrike">
                          <a:solidFill>
                            <a:srgbClr val="000000"/>
                          </a:solidFill>
                          <a:latin typeface="Calibri"/>
                        </a:rPr>
                        <a:t>0.17%</a:t>
                      </a:r>
                    </a:p>
                  </a:txBody>
                  <a:tcPr marL="2204" marR="2204" marT="2204" marB="0" anchor="b">
                    <a:lnL>
                      <a:noFill/>
                    </a:lnL>
                    <a:lnR>
                      <a:noFill/>
                    </a:lnR>
                    <a:lnT>
                      <a:noFill/>
                    </a:lnT>
                    <a:lnB>
                      <a:noFill/>
                    </a:lnB>
                  </a:tcPr>
                </a:tc>
                <a:extLst>
                  <a:ext uri="{0D108BD9-81ED-4DB2-BD59-A6C34878D82A}">
                    <a16:rowId xmlns:a16="http://schemas.microsoft.com/office/drawing/2014/main" val="10015"/>
                  </a:ext>
                </a:extLst>
              </a:tr>
              <a:tr h="237347">
                <a:tc>
                  <a:txBody>
                    <a:bodyPr/>
                    <a:lstStyle/>
                    <a:p>
                      <a:pPr algn="l" fontAlgn="b"/>
                      <a:r>
                        <a:rPr lang="en-US" sz="1600" b="0" i="0" u="none" strike="noStrike" dirty="0">
                          <a:solidFill>
                            <a:srgbClr val="000000"/>
                          </a:solidFill>
                          <a:latin typeface="Calibri"/>
                        </a:rPr>
                        <a:t>   Airports</a:t>
                      </a:r>
                    </a:p>
                  </a:txBody>
                  <a:tcPr marL="2204" marR="2204" marT="2204" marB="0" anchor="b">
                    <a:lnL>
                      <a:noFill/>
                    </a:lnL>
                    <a:lnR>
                      <a:noFill/>
                    </a:lnR>
                    <a:lnT>
                      <a:noFill/>
                    </a:lnT>
                    <a:lnB>
                      <a:noFill/>
                    </a:lnB>
                  </a:tcPr>
                </a:tc>
                <a:tc>
                  <a:txBody>
                    <a:bodyPr/>
                    <a:lstStyle/>
                    <a:p>
                      <a:pPr algn="r" fontAlgn="b"/>
                      <a:r>
                        <a:rPr lang="en-US" sz="1600" b="0" i="0" u="none" strike="noStrike">
                          <a:solidFill>
                            <a:srgbClr val="000000"/>
                          </a:solidFill>
                          <a:latin typeface="Calibri"/>
                        </a:rPr>
                        <a:t>2.73%</a:t>
                      </a:r>
                    </a:p>
                  </a:txBody>
                  <a:tcPr marL="2204" marR="2204" marT="2204" marB="0" anchor="b">
                    <a:lnL>
                      <a:noFill/>
                    </a:lnL>
                    <a:lnR>
                      <a:noFill/>
                    </a:lnR>
                    <a:lnT>
                      <a:noFill/>
                    </a:lnT>
                    <a:lnB>
                      <a:noFill/>
                    </a:lnB>
                  </a:tcPr>
                </a:tc>
                <a:extLst>
                  <a:ext uri="{0D108BD9-81ED-4DB2-BD59-A6C34878D82A}">
                    <a16:rowId xmlns:a16="http://schemas.microsoft.com/office/drawing/2014/main" val="10016"/>
                  </a:ext>
                </a:extLst>
              </a:tr>
              <a:tr h="237347">
                <a:tc>
                  <a:txBody>
                    <a:bodyPr/>
                    <a:lstStyle/>
                    <a:p>
                      <a:pPr algn="l" fontAlgn="b"/>
                      <a:r>
                        <a:rPr lang="en-US" sz="1600" b="0" i="0" u="none" strike="noStrike" dirty="0">
                          <a:solidFill>
                            <a:srgbClr val="000000"/>
                          </a:solidFill>
                          <a:latin typeface="Calibri"/>
                        </a:rPr>
                        <a:t>   Mass transit</a:t>
                      </a:r>
                    </a:p>
                  </a:txBody>
                  <a:tcPr marL="2204" marR="2204" marT="2204" marB="0" anchor="b">
                    <a:lnL>
                      <a:noFill/>
                    </a:lnL>
                    <a:lnR>
                      <a:noFill/>
                    </a:lnR>
                    <a:lnT>
                      <a:noFill/>
                    </a:lnT>
                    <a:lnB>
                      <a:noFill/>
                    </a:lnB>
                  </a:tcPr>
                </a:tc>
                <a:tc>
                  <a:txBody>
                    <a:bodyPr/>
                    <a:lstStyle/>
                    <a:p>
                      <a:pPr algn="r" fontAlgn="b"/>
                      <a:r>
                        <a:rPr lang="en-US" sz="1600" b="0" i="0" u="none" strike="noStrike">
                          <a:solidFill>
                            <a:srgbClr val="000000"/>
                          </a:solidFill>
                          <a:latin typeface="Calibri"/>
                        </a:rPr>
                        <a:t>4.60%</a:t>
                      </a:r>
                    </a:p>
                  </a:txBody>
                  <a:tcPr marL="2204" marR="2204" marT="2204" marB="0" anchor="b">
                    <a:lnL>
                      <a:noFill/>
                    </a:lnL>
                    <a:lnR>
                      <a:noFill/>
                    </a:lnR>
                    <a:lnT>
                      <a:noFill/>
                    </a:lnT>
                    <a:lnB>
                      <a:noFill/>
                    </a:lnB>
                  </a:tcPr>
                </a:tc>
                <a:extLst>
                  <a:ext uri="{0D108BD9-81ED-4DB2-BD59-A6C34878D82A}">
                    <a16:rowId xmlns:a16="http://schemas.microsoft.com/office/drawing/2014/main" val="10017"/>
                  </a:ext>
                </a:extLst>
              </a:tr>
              <a:tr h="237347">
                <a:tc>
                  <a:txBody>
                    <a:bodyPr/>
                    <a:lstStyle/>
                    <a:p>
                      <a:pPr algn="l" fontAlgn="b"/>
                      <a:r>
                        <a:rPr lang="en-US" sz="1600" b="0" i="0" u="none" strike="noStrike" dirty="0">
                          <a:solidFill>
                            <a:srgbClr val="000000"/>
                          </a:solidFill>
                          <a:latin typeface="Calibri"/>
                        </a:rPr>
                        <a:t>Utilities</a:t>
                      </a:r>
                    </a:p>
                  </a:txBody>
                  <a:tcPr marL="2204" marR="2204" marT="2204" marB="0" anchor="b">
                    <a:lnL>
                      <a:noFill/>
                    </a:lnL>
                    <a:lnR>
                      <a:noFill/>
                    </a:lnR>
                    <a:lnT>
                      <a:noFill/>
                    </a:lnT>
                    <a:lnB>
                      <a:noFill/>
                    </a:lnB>
                  </a:tcPr>
                </a:tc>
                <a:tc>
                  <a:txBody>
                    <a:bodyPr/>
                    <a:lstStyle/>
                    <a:p>
                      <a:pPr algn="r" fontAlgn="b"/>
                      <a:r>
                        <a:rPr lang="en-US" sz="1600" b="0" i="0" u="none" strike="noStrike">
                          <a:solidFill>
                            <a:srgbClr val="000000"/>
                          </a:solidFill>
                          <a:latin typeface="Calibri"/>
                        </a:rPr>
                        <a:t>3.61%</a:t>
                      </a:r>
                    </a:p>
                  </a:txBody>
                  <a:tcPr marL="2204" marR="2204" marT="2204" marB="0" anchor="b">
                    <a:lnL>
                      <a:noFill/>
                    </a:lnL>
                    <a:lnR>
                      <a:noFill/>
                    </a:lnR>
                    <a:lnT>
                      <a:noFill/>
                    </a:lnT>
                    <a:lnB>
                      <a:noFill/>
                    </a:lnB>
                  </a:tcPr>
                </a:tc>
                <a:extLst>
                  <a:ext uri="{0D108BD9-81ED-4DB2-BD59-A6C34878D82A}">
                    <a16:rowId xmlns:a16="http://schemas.microsoft.com/office/drawing/2014/main" val="10018"/>
                  </a:ext>
                </a:extLst>
              </a:tr>
              <a:tr h="237347">
                <a:tc>
                  <a:txBody>
                    <a:bodyPr/>
                    <a:lstStyle/>
                    <a:p>
                      <a:pPr algn="l" fontAlgn="b"/>
                      <a:r>
                        <a:rPr lang="en-US" sz="1600" b="0" i="0" u="none" strike="noStrike" dirty="0">
                          <a:solidFill>
                            <a:srgbClr val="000000"/>
                          </a:solidFill>
                          <a:latin typeface="Calibri"/>
                        </a:rPr>
                        <a:t>   Gas </a:t>
                      </a:r>
                      <a:r>
                        <a:rPr lang="en-US" sz="1600" b="0" i="0" u="none" strike="noStrike" dirty="0" smtClean="0">
                          <a:solidFill>
                            <a:srgbClr val="000000"/>
                          </a:solidFill>
                          <a:latin typeface="Calibri"/>
                        </a:rPr>
                        <a:t>works</a:t>
                      </a:r>
                      <a:endParaRPr lang="en-US" sz="1600" b="0" i="0" u="none" strike="noStrike" dirty="0">
                        <a:solidFill>
                          <a:srgbClr val="000000"/>
                        </a:solidFill>
                        <a:latin typeface="Calibri"/>
                      </a:endParaRPr>
                    </a:p>
                  </a:txBody>
                  <a:tcPr marL="2204" marR="2204" marT="2204" marB="0" anchor="b">
                    <a:lnL>
                      <a:noFill/>
                    </a:lnL>
                    <a:lnR>
                      <a:noFill/>
                    </a:lnR>
                    <a:lnT>
                      <a:noFill/>
                    </a:lnT>
                    <a:lnB>
                      <a:noFill/>
                    </a:lnB>
                  </a:tcPr>
                </a:tc>
                <a:tc>
                  <a:txBody>
                    <a:bodyPr/>
                    <a:lstStyle/>
                    <a:p>
                      <a:pPr algn="r" fontAlgn="b"/>
                      <a:r>
                        <a:rPr lang="en-US" sz="1600" b="0" i="0" u="none" strike="noStrike">
                          <a:solidFill>
                            <a:srgbClr val="000000"/>
                          </a:solidFill>
                          <a:latin typeface="Calibri"/>
                        </a:rPr>
                        <a:t>3.56%</a:t>
                      </a:r>
                    </a:p>
                  </a:txBody>
                  <a:tcPr marL="2204" marR="2204" marT="2204" marB="0" anchor="b">
                    <a:lnL>
                      <a:noFill/>
                    </a:lnL>
                    <a:lnR>
                      <a:noFill/>
                    </a:lnR>
                    <a:lnT>
                      <a:noFill/>
                    </a:lnT>
                    <a:lnB>
                      <a:noFill/>
                    </a:lnB>
                  </a:tcPr>
                </a:tc>
                <a:extLst>
                  <a:ext uri="{0D108BD9-81ED-4DB2-BD59-A6C34878D82A}">
                    <a16:rowId xmlns:a16="http://schemas.microsoft.com/office/drawing/2014/main" val="10019"/>
                  </a:ext>
                </a:extLst>
              </a:tr>
              <a:tr h="237347">
                <a:tc>
                  <a:txBody>
                    <a:bodyPr/>
                    <a:lstStyle/>
                    <a:p>
                      <a:pPr algn="l" fontAlgn="b"/>
                      <a:r>
                        <a:rPr lang="en-US" sz="1600" b="0" i="0" u="none" strike="noStrike" dirty="0">
                          <a:solidFill>
                            <a:srgbClr val="000000"/>
                          </a:solidFill>
                          <a:latin typeface="Calibri"/>
                        </a:rPr>
                        <a:t>   Telephones</a:t>
                      </a:r>
                    </a:p>
                  </a:txBody>
                  <a:tcPr marL="2204" marR="2204" marT="2204" marB="0" anchor="b">
                    <a:lnL>
                      <a:noFill/>
                    </a:lnL>
                    <a:lnR>
                      <a:noFill/>
                    </a:lnR>
                    <a:lnT>
                      <a:noFill/>
                    </a:lnT>
                    <a:lnB>
                      <a:noFill/>
                    </a:lnB>
                  </a:tcPr>
                </a:tc>
                <a:tc>
                  <a:txBody>
                    <a:bodyPr/>
                    <a:lstStyle/>
                    <a:p>
                      <a:pPr algn="r" fontAlgn="b"/>
                      <a:r>
                        <a:rPr lang="en-US" sz="1600" b="0" i="0" u="none" strike="noStrike">
                          <a:solidFill>
                            <a:srgbClr val="000000"/>
                          </a:solidFill>
                          <a:latin typeface="Calibri"/>
                        </a:rPr>
                        <a:t>0.05%</a:t>
                      </a:r>
                    </a:p>
                  </a:txBody>
                  <a:tcPr marL="2204" marR="2204" marT="2204" marB="0" anchor="b">
                    <a:lnL>
                      <a:noFill/>
                    </a:lnL>
                    <a:lnR>
                      <a:noFill/>
                    </a:lnR>
                    <a:lnT>
                      <a:noFill/>
                    </a:lnT>
                    <a:lnB>
                      <a:noFill/>
                    </a:lnB>
                  </a:tcPr>
                </a:tc>
                <a:extLst>
                  <a:ext uri="{0D108BD9-81ED-4DB2-BD59-A6C34878D82A}">
                    <a16:rowId xmlns:a16="http://schemas.microsoft.com/office/drawing/2014/main" val="10020"/>
                  </a:ext>
                </a:extLst>
              </a:tr>
              <a:tr h="237347">
                <a:tc>
                  <a:txBody>
                    <a:bodyPr/>
                    <a:lstStyle/>
                    <a:p>
                      <a:pPr algn="l" fontAlgn="b"/>
                      <a:r>
                        <a:rPr lang="en-US" sz="1600" b="0" i="0" u="none" strike="noStrike" dirty="0">
                          <a:solidFill>
                            <a:srgbClr val="000000"/>
                          </a:solidFill>
                          <a:latin typeface="Calibri"/>
                        </a:rPr>
                        <a:t>Total Private</a:t>
                      </a:r>
                    </a:p>
                  </a:txBody>
                  <a:tcPr marL="2204" marR="2204" marT="220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58.28%</a:t>
                      </a:r>
                    </a:p>
                  </a:txBody>
                  <a:tcPr marL="2204" marR="2204" marT="2204"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1"/>
                  </a:ext>
                </a:extLst>
              </a:tr>
              <a:tr h="283086">
                <a:tc gridSpan="2">
                  <a:txBody>
                    <a:bodyPr/>
                    <a:lstStyle/>
                    <a:p>
                      <a:pPr algn="l" fontAlgn="b"/>
                      <a:r>
                        <a:rPr lang="nb-NO" sz="1600" b="0" i="0" u="none" strike="noStrike" dirty="0">
                          <a:solidFill>
                            <a:srgbClr val="000000"/>
                          </a:solidFill>
                          <a:latin typeface="Calibri"/>
                        </a:rPr>
                        <a:t>From: Gravelle and Gravelle, </a:t>
                      </a:r>
                      <a:r>
                        <a:rPr lang="nb-NO" sz="1600" b="0" i="1" u="none" strike="noStrike" dirty="0">
                          <a:solidFill>
                            <a:srgbClr val="000000"/>
                          </a:solidFill>
                          <a:latin typeface="Calibri"/>
                        </a:rPr>
                        <a:t>NTJ</a:t>
                      </a:r>
                      <a:r>
                        <a:rPr lang="nb-NO" sz="1600" b="0" i="0" u="none" strike="noStrike" dirty="0">
                          <a:solidFill>
                            <a:srgbClr val="000000"/>
                          </a:solidFill>
                          <a:latin typeface="Calibri"/>
                        </a:rPr>
                        <a:t>, September 2007</a:t>
                      </a:r>
                    </a:p>
                  </a:txBody>
                  <a:tcPr marL="2204" marR="2204" marT="2204"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extLst>
                  <a:ext uri="{0D108BD9-81ED-4DB2-BD59-A6C34878D82A}">
                    <a16:rowId xmlns:a16="http://schemas.microsoft.com/office/drawing/2014/main" val="10022"/>
                  </a:ext>
                </a:extLst>
              </a:tr>
            </a:tbl>
          </a:graphicData>
        </a:graphic>
      </p:graphicFrame>
      <p:sp>
        <p:nvSpPr>
          <p:cNvPr id="5" name="Rectangle 3"/>
          <p:cNvSpPr txBox="1">
            <a:spLocks noChangeArrowheads="1"/>
          </p:cNvSpPr>
          <p:nvPr/>
        </p:nvSpPr>
        <p:spPr>
          <a:xfrm>
            <a:off x="1981200" y="152400"/>
            <a:ext cx="4629150" cy="45720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fontAlgn="auto">
              <a:buFont typeface="Wingdings" pitchFamily="2" charset="2"/>
              <a:buNone/>
            </a:pPr>
            <a:r>
              <a:rPr lang="en-US" sz="2400" dirty="0" smtClean="0">
                <a:solidFill>
                  <a:srgbClr val="BD582C"/>
                </a:solidFill>
              </a:rPr>
              <a:t>Private Purpose Bonds</a:t>
            </a:r>
          </a:p>
          <a:p>
            <a:pPr algn="ctr" fontAlgn="auto">
              <a:buFont typeface="Wingdings" pitchFamily="2" charset="2"/>
              <a:buNone/>
            </a:pPr>
            <a:endParaRPr lang="en-US" b="1" dirty="0" smtClean="0"/>
          </a:p>
          <a:p>
            <a:pPr fontAlgn="auto">
              <a:buFont typeface="Wingdings" pitchFamily="2" charset="2"/>
              <a:buNone/>
            </a:pPr>
            <a:endParaRPr lang="en-US" b="1" dirty="0"/>
          </a:p>
        </p:txBody>
      </p:sp>
    </p:spTree>
    <p:extLst>
      <p:ext uri="{BB962C8B-B14F-4D97-AF65-F5344CB8AC3E}">
        <p14:creationId xmlns:p14="http://schemas.microsoft.com/office/powerpoint/2010/main" val="177239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ChangeArrowheads="1"/>
          </p:cNvSpPr>
          <p:nvPr/>
        </p:nvSpPr>
        <p:spPr bwMode="auto">
          <a:xfrm>
            <a:off x="739140" y="1756283"/>
            <a:ext cx="7711440" cy="4735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013" indent="-227013">
              <a:lnSpc>
                <a:spcPct val="120000"/>
              </a:lnSpc>
              <a:spcBef>
                <a:spcPct val="20000"/>
              </a:spcBef>
              <a:buClr>
                <a:srgbClr val="E48312"/>
              </a:buClr>
              <a:buSzPct val="50000"/>
              <a:buFont typeface="Wingdings" panose="05000000000000000000" pitchFamily="2" charset="2"/>
              <a:buChar char=""/>
            </a:pPr>
            <a:r>
              <a:rPr lang="en-US" sz="2000" dirty="0" smtClean="0">
                <a:solidFill>
                  <a:schemeClr val="tx1">
                    <a:lumMod val="75000"/>
                    <a:lumOff val="25000"/>
                  </a:schemeClr>
                </a:solidFill>
                <a:latin typeface="+mn-lt"/>
              </a:rPr>
              <a:t>Four </a:t>
            </a:r>
            <a:r>
              <a:rPr lang="en-US" sz="2000" dirty="0">
                <a:solidFill>
                  <a:schemeClr val="tx1">
                    <a:lumMod val="75000"/>
                    <a:lumOff val="25000"/>
                  </a:schemeClr>
                </a:solidFill>
                <a:latin typeface="+mn-lt"/>
              </a:rPr>
              <a:t>companies, Moody’s, Standard and Poor’s, Fitch, and </a:t>
            </a:r>
            <a:r>
              <a:rPr lang="en-US" sz="2000" dirty="0" smtClean="0">
                <a:solidFill>
                  <a:schemeClr val="tx1">
                    <a:lumMod val="75000"/>
                    <a:lumOff val="25000"/>
                  </a:schemeClr>
                </a:solidFill>
                <a:latin typeface="+mn-lt"/>
              </a:rPr>
              <a:t>Kroll (a small agency), are </a:t>
            </a:r>
            <a:r>
              <a:rPr lang="en-US" sz="2000" dirty="0">
                <a:solidFill>
                  <a:schemeClr val="tx1">
                    <a:lumMod val="75000"/>
                    <a:lumOff val="25000"/>
                  </a:schemeClr>
                </a:solidFill>
                <a:latin typeface="+mn-lt"/>
              </a:rPr>
              <a:t>designated “Nationally Recognized Statistical Ratings Organizations” by the </a:t>
            </a:r>
            <a:r>
              <a:rPr lang="en-US" sz="2000" dirty="0" smtClean="0">
                <a:solidFill>
                  <a:schemeClr val="tx1">
                    <a:lumMod val="75000"/>
                    <a:lumOff val="25000"/>
                  </a:schemeClr>
                </a:solidFill>
                <a:latin typeface="+mn-lt"/>
              </a:rPr>
              <a:t>SEC and </a:t>
            </a:r>
            <a:r>
              <a:rPr lang="en-US" sz="2000" dirty="0">
                <a:solidFill>
                  <a:schemeClr val="tx1">
                    <a:lumMod val="75000"/>
                    <a:lumOff val="25000"/>
                  </a:schemeClr>
                </a:solidFill>
                <a:latin typeface="+mn-lt"/>
              </a:rPr>
              <a:t>rate municipal bonds.</a:t>
            </a:r>
          </a:p>
          <a:p>
            <a:pPr marL="227013" indent="-227013">
              <a:lnSpc>
                <a:spcPct val="120000"/>
              </a:lnSpc>
              <a:spcBef>
                <a:spcPct val="20000"/>
              </a:spcBef>
              <a:buClr>
                <a:srgbClr val="E48312"/>
              </a:buClr>
              <a:buSzPct val="50000"/>
              <a:buFont typeface="Wingdings" panose="05000000000000000000" pitchFamily="2" charset="2"/>
              <a:buChar char=""/>
            </a:pPr>
            <a:endParaRPr lang="en-US" sz="2000" dirty="0">
              <a:solidFill>
                <a:schemeClr val="tx1">
                  <a:lumMod val="75000"/>
                  <a:lumOff val="25000"/>
                </a:schemeClr>
              </a:solidFill>
              <a:latin typeface="+mn-lt"/>
            </a:endParaRPr>
          </a:p>
          <a:p>
            <a:pPr marL="227013" indent="-227013">
              <a:lnSpc>
                <a:spcPct val="120000"/>
              </a:lnSpc>
              <a:spcBef>
                <a:spcPct val="20000"/>
              </a:spcBef>
              <a:buClr>
                <a:srgbClr val="E48312"/>
              </a:buClr>
              <a:buSzPct val="50000"/>
              <a:buFont typeface="Wingdings" panose="05000000000000000000" pitchFamily="2" charset="2"/>
              <a:buChar char=""/>
            </a:pPr>
            <a:r>
              <a:rPr lang="en-US" sz="2000" dirty="0">
                <a:solidFill>
                  <a:schemeClr val="tx1">
                    <a:lumMod val="75000"/>
                    <a:lumOff val="25000"/>
                  </a:schemeClr>
                </a:solidFill>
                <a:latin typeface="+mn-lt"/>
              </a:rPr>
              <a:t>Governments pay a fee to have their bonds rated because the ratings provide information to investors.</a:t>
            </a:r>
          </a:p>
          <a:p>
            <a:pPr marL="227013" indent="-227013">
              <a:lnSpc>
                <a:spcPct val="120000"/>
              </a:lnSpc>
              <a:spcBef>
                <a:spcPct val="20000"/>
              </a:spcBef>
              <a:buClr>
                <a:srgbClr val="E48312"/>
              </a:buClr>
              <a:buSzPct val="50000"/>
              <a:buFont typeface="Wingdings" panose="05000000000000000000" pitchFamily="2" charset="2"/>
              <a:buChar char=""/>
            </a:pPr>
            <a:endParaRPr lang="en-US" sz="2000" dirty="0">
              <a:solidFill>
                <a:schemeClr val="tx1">
                  <a:lumMod val="75000"/>
                  <a:lumOff val="25000"/>
                </a:schemeClr>
              </a:solidFill>
              <a:latin typeface="+mn-lt"/>
            </a:endParaRPr>
          </a:p>
          <a:p>
            <a:pPr marL="227013" indent="-227013">
              <a:lnSpc>
                <a:spcPct val="120000"/>
              </a:lnSpc>
              <a:spcBef>
                <a:spcPct val="20000"/>
              </a:spcBef>
              <a:buClr>
                <a:srgbClr val="E48312"/>
              </a:buClr>
              <a:buSzPct val="50000"/>
              <a:buFont typeface="Wingdings" panose="05000000000000000000" pitchFamily="2" charset="2"/>
              <a:buChar char=""/>
            </a:pPr>
            <a:r>
              <a:rPr lang="en-US" sz="2000" dirty="0">
                <a:solidFill>
                  <a:schemeClr val="tx1">
                    <a:lumMod val="75000"/>
                    <a:lumOff val="25000"/>
                  </a:schemeClr>
                </a:solidFill>
                <a:latin typeface="+mn-lt"/>
              </a:rPr>
              <a:t>Ratings are attached to bond issues, except in the case of GO bonds, where the issuing government has a rating. </a:t>
            </a:r>
          </a:p>
          <a:p>
            <a:pPr marL="257175" indent="-257175">
              <a:lnSpc>
                <a:spcPct val="50000"/>
              </a:lnSpc>
              <a:spcBef>
                <a:spcPct val="20000"/>
              </a:spcBef>
              <a:buClr>
                <a:schemeClr val="accent1"/>
              </a:buClr>
              <a:buSzPct val="65000"/>
              <a:buFont typeface="Wingdings" pitchFamily="2" charset="2"/>
              <a:buChar char="n"/>
            </a:pPr>
            <a:endParaRPr lang="en-US" sz="1950" dirty="0"/>
          </a:p>
          <a:p>
            <a:pPr marL="257175" indent="-257175">
              <a:lnSpc>
                <a:spcPct val="80000"/>
              </a:lnSpc>
              <a:spcBef>
                <a:spcPct val="20000"/>
              </a:spcBef>
              <a:buClr>
                <a:schemeClr val="accent1"/>
              </a:buClr>
              <a:buSzPct val="65000"/>
              <a:buFont typeface="Wingdings" pitchFamily="2" charset="2"/>
              <a:buChar char="n"/>
            </a:pPr>
            <a:endParaRPr lang="en-US" sz="1950" dirty="0"/>
          </a:p>
        </p:txBody>
      </p:sp>
      <p:sp>
        <p:nvSpPr>
          <p:cNvPr id="6"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14: Issuing Bonds</a:t>
            </a:r>
            <a:endParaRPr lang="en-US" sz="1800" b="1" spc="100" dirty="0">
              <a:solidFill>
                <a:srgbClr val="637052"/>
              </a:solidFill>
            </a:endParaRPr>
          </a:p>
        </p:txBody>
      </p:sp>
      <p:sp>
        <p:nvSpPr>
          <p:cNvPr id="3" name="Rectangle 2"/>
          <p:cNvSpPr/>
          <p:nvPr/>
        </p:nvSpPr>
        <p:spPr>
          <a:xfrm>
            <a:off x="822960" y="1394611"/>
            <a:ext cx="7406640" cy="387798"/>
          </a:xfrm>
          <a:prstGeom prst="rect">
            <a:avLst/>
          </a:prstGeom>
        </p:spPr>
        <p:txBody>
          <a:bodyPr wrap="square">
            <a:spAutoFit/>
          </a:bodyPr>
          <a:lstStyle/>
          <a:p>
            <a:pPr marL="257175" lvl="0" indent="-257175">
              <a:lnSpc>
                <a:spcPct val="80000"/>
              </a:lnSpc>
              <a:spcBef>
                <a:spcPct val="20000"/>
              </a:spcBef>
              <a:buClr>
                <a:srgbClr val="E48312"/>
              </a:buClr>
              <a:buSzPct val="65000"/>
            </a:pPr>
            <a:r>
              <a:rPr lang="en-US" sz="2400" dirty="0" smtClean="0">
                <a:solidFill>
                  <a:srgbClr val="BD582C"/>
                </a:solidFill>
                <a:latin typeface="+mn-lt"/>
              </a:rPr>
              <a:t>Features of Municipal Bonds: Ratings</a:t>
            </a:r>
            <a:endParaRPr lang="en-US" sz="2400" dirty="0">
              <a:solidFill>
                <a:srgbClr val="BD582C"/>
              </a:solidFill>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2257425" y="1143000"/>
            <a:ext cx="4629150" cy="4987529"/>
          </a:xfrm>
        </p:spPr>
        <p:txBody>
          <a:bodyPr/>
          <a:lstStyle/>
          <a:p>
            <a:pPr algn="ctr" eaLnBrk="1" hangingPunct="1">
              <a:buFont typeface="Wingdings" pitchFamily="2" charset="2"/>
              <a:buNone/>
            </a:pPr>
            <a:endParaRPr lang="en-US" dirty="0" smtClean="0"/>
          </a:p>
          <a:p>
            <a:pPr eaLnBrk="1" hangingPunct="1"/>
            <a:endParaRPr lang="en-US" dirty="0" smtClean="0"/>
          </a:p>
        </p:txBody>
      </p:sp>
      <p:sp>
        <p:nvSpPr>
          <p:cNvPr id="16388" name="Rectangle 4"/>
          <p:cNvSpPr>
            <a:spLocks noChangeArrowheads="1"/>
          </p:cNvSpPr>
          <p:nvPr/>
        </p:nvSpPr>
        <p:spPr bwMode="auto">
          <a:xfrm>
            <a:off x="800100" y="1682197"/>
            <a:ext cx="7543800" cy="4606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013" indent="-227013">
              <a:lnSpc>
                <a:spcPct val="120000"/>
              </a:lnSpc>
              <a:spcBef>
                <a:spcPts val="0"/>
              </a:spcBef>
              <a:buClr>
                <a:srgbClr val="E48312"/>
              </a:buClr>
              <a:buSzPct val="100000"/>
              <a:buFont typeface="Wingdings" panose="05000000000000000000" pitchFamily="2" charset="2"/>
              <a:buChar char="§"/>
            </a:pPr>
            <a:r>
              <a:rPr lang="en-US" sz="1950" dirty="0" smtClean="0">
                <a:solidFill>
                  <a:schemeClr val="tx1">
                    <a:lumMod val="75000"/>
                    <a:lumOff val="25000"/>
                  </a:schemeClr>
                </a:solidFill>
              </a:rPr>
              <a:t>The </a:t>
            </a:r>
            <a:r>
              <a:rPr lang="en-US" sz="1950" dirty="0">
                <a:solidFill>
                  <a:schemeClr val="tx1">
                    <a:lumMod val="75000"/>
                    <a:lumOff val="25000"/>
                  </a:schemeClr>
                </a:solidFill>
              </a:rPr>
              <a:t>rating agencies say that ratings measure default risk, that is, the risk that the issuer will not make all the payments on time.</a:t>
            </a:r>
          </a:p>
          <a:p>
            <a:pPr marL="227013" indent="-227013">
              <a:lnSpc>
                <a:spcPct val="120000"/>
              </a:lnSpc>
              <a:spcBef>
                <a:spcPts val="0"/>
              </a:spcBef>
              <a:buClr>
                <a:srgbClr val="E48312"/>
              </a:buClr>
              <a:buSzPct val="100000"/>
              <a:buFont typeface="Wingdings" panose="05000000000000000000" pitchFamily="2" charset="2"/>
              <a:buChar char="§"/>
            </a:pPr>
            <a:endParaRPr lang="en-US" sz="1950" dirty="0">
              <a:solidFill>
                <a:schemeClr val="tx1">
                  <a:lumMod val="75000"/>
                  <a:lumOff val="25000"/>
                </a:schemeClr>
              </a:solidFill>
            </a:endParaRPr>
          </a:p>
          <a:p>
            <a:pPr marL="227013" indent="-227013">
              <a:lnSpc>
                <a:spcPct val="120000"/>
              </a:lnSpc>
              <a:spcBef>
                <a:spcPts val="0"/>
              </a:spcBef>
              <a:buClr>
                <a:srgbClr val="E48312"/>
              </a:buClr>
              <a:buSzPct val="100000"/>
              <a:buFont typeface="Wingdings" panose="05000000000000000000" pitchFamily="2" charset="2"/>
              <a:buChar char="§"/>
            </a:pPr>
            <a:r>
              <a:rPr lang="en-US" sz="1950" dirty="0">
                <a:solidFill>
                  <a:schemeClr val="tx1">
                    <a:lumMod val="75000"/>
                    <a:lumOff val="25000"/>
                  </a:schemeClr>
                </a:solidFill>
              </a:rPr>
              <a:t>Ratings are based on economic, financial, and political characteristics of the issuer, but the formulas are proprietary—and closely guarded.</a:t>
            </a:r>
          </a:p>
          <a:p>
            <a:pPr marL="227013" indent="-227013">
              <a:lnSpc>
                <a:spcPct val="120000"/>
              </a:lnSpc>
              <a:spcBef>
                <a:spcPts val="0"/>
              </a:spcBef>
              <a:buClr>
                <a:srgbClr val="E48312"/>
              </a:buClr>
              <a:buSzPct val="100000"/>
              <a:buFont typeface="Wingdings" panose="05000000000000000000" pitchFamily="2" charset="2"/>
              <a:buChar char="§"/>
            </a:pPr>
            <a:endParaRPr lang="en-US" sz="1950" dirty="0">
              <a:solidFill>
                <a:schemeClr val="tx1">
                  <a:lumMod val="75000"/>
                  <a:lumOff val="25000"/>
                </a:schemeClr>
              </a:solidFill>
            </a:endParaRPr>
          </a:p>
          <a:p>
            <a:pPr marL="227013" indent="-227013">
              <a:lnSpc>
                <a:spcPct val="120000"/>
              </a:lnSpc>
              <a:spcBef>
                <a:spcPts val="0"/>
              </a:spcBef>
              <a:buClr>
                <a:srgbClr val="E48312"/>
              </a:buClr>
              <a:buSzPct val="100000"/>
              <a:buFont typeface="Wingdings" panose="05000000000000000000" pitchFamily="2" charset="2"/>
              <a:buChar char="§"/>
            </a:pPr>
            <a:r>
              <a:rPr lang="en-US" sz="1950" dirty="0">
                <a:solidFill>
                  <a:schemeClr val="tx1">
                    <a:lumMod val="75000"/>
                    <a:lumOff val="25000"/>
                  </a:schemeClr>
                </a:solidFill>
              </a:rPr>
              <a:t>Ratings have a big impact on interest cost.  A highly rated bond might be able to pay one percentage point less in interest than a bond with a poor rating.</a:t>
            </a:r>
          </a:p>
          <a:p>
            <a:pPr marL="227013" indent="-227013">
              <a:lnSpc>
                <a:spcPct val="120000"/>
              </a:lnSpc>
              <a:spcBef>
                <a:spcPts val="0"/>
              </a:spcBef>
              <a:buClr>
                <a:srgbClr val="E48312"/>
              </a:buClr>
              <a:buSzPct val="100000"/>
              <a:buFont typeface="Wingdings" panose="05000000000000000000" pitchFamily="2" charset="2"/>
              <a:buChar char="§"/>
            </a:pPr>
            <a:endParaRPr lang="en-US" sz="1950" dirty="0">
              <a:solidFill>
                <a:schemeClr val="tx1">
                  <a:lumMod val="75000"/>
                  <a:lumOff val="25000"/>
                </a:schemeClr>
              </a:solidFill>
            </a:endParaRPr>
          </a:p>
          <a:p>
            <a:pPr marL="227013" indent="-227013">
              <a:lnSpc>
                <a:spcPct val="120000"/>
              </a:lnSpc>
              <a:spcBef>
                <a:spcPts val="0"/>
              </a:spcBef>
              <a:buClr>
                <a:srgbClr val="E48312"/>
              </a:buClr>
              <a:buSzPct val="100000"/>
              <a:buFont typeface="Wingdings" panose="05000000000000000000" pitchFamily="2" charset="2"/>
              <a:buChar char="§"/>
            </a:pPr>
            <a:r>
              <a:rPr lang="en-US" sz="1950" dirty="0">
                <a:solidFill>
                  <a:schemeClr val="tx1">
                    <a:lumMod val="75000"/>
                    <a:lumOff val="25000"/>
                  </a:schemeClr>
                </a:solidFill>
              </a:rPr>
              <a:t>Issuers do not have to buy a rating, but they usually do.</a:t>
            </a:r>
          </a:p>
          <a:p>
            <a:pPr indent="-257175">
              <a:lnSpc>
                <a:spcPct val="80000"/>
              </a:lnSpc>
              <a:spcBef>
                <a:spcPts val="0"/>
              </a:spcBef>
              <a:buClr>
                <a:schemeClr val="accent1"/>
              </a:buClr>
              <a:buSzPct val="65000"/>
              <a:buFont typeface="Wingdings" pitchFamily="2" charset="2"/>
              <a:buChar char="n"/>
            </a:pPr>
            <a:endParaRPr lang="en-US" sz="1950" dirty="0"/>
          </a:p>
        </p:txBody>
      </p:sp>
      <p:sp>
        <p:nvSpPr>
          <p:cNvPr id="6"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14: Issuing Bonds</a:t>
            </a:r>
            <a:endParaRPr lang="en-US" sz="1800" b="1" spc="100" dirty="0">
              <a:solidFill>
                <a:srgbClr val="637052"/>
              </a:solidFill>
            </a:endParaRPr>
          </a:p>
        </p:txBody>
      </p:sp>
      <p:sp>
        <p:nvSpPr>
          <p:cNvPr id="3" name="Rectangle 2"/>
          <p:cNvSpPr/>
          <p:nvPr/>
        </p:nvSpPr>
        <p:spPr>
          <a:xfrm>
            <a:off x="822960" y="1371600"/>
            <a:ext cx="7543800" cy="387798"/>
          </a:xfrm>
          <a:prstGeom prst="rect">
            <a:avLst/>
          </a:prstGeom>
        </p:spPr>
        <p:txBody>
          <a:bodyPr wrap="square">
            <a:spAutoFit/>
          </a:bodyPr>
          <a:lstStyle/>
          <a:p>
            <a:pPr marL="257175" indent="-257175">
              <a:lnSpc>
                <a:spcPct val="80000"/>
              </a:lnSpc>
              <a:spcBef>
                <a:spcPct val="20000"/>
              </a:spcBef>
              <a:buClr>
                <a:schemeClr val="accent1"/>
              </a:buClr>
              <a:buSzPct val="65000"/>
            </a:pPr>
            <a:r>
              <a:rPr lang="en-US" sz="2400" dirty="0" smtClean="0">
                <a:solidFill>
                  <a:srgbClr val="BD582C"/>
                </a:solidFill>
                <a:latin typeface="+mn-lt"/>
              </a:rPr>
              <a:t>What Do Ratings Measure?</a:t>
            </a:r>
            <a:endParaRPr lang="en-US" sz="2400" dirty="0">
              <a:solidFill>
                <a:srgbClr val="BD582C"/>
              </a:solidFill>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3" name="Rectangle 4"/>
          <p:cNvSpPr>
            <a:spLocks noChangeArrowheads="1"/>
          </p:cNvSpPr>
          <p:nvPr/>
        </p:nvSpPr>
        <p:spPr bwMode="auto">
          <a:xfrm>
            <a:off x="914400" y="457200"/>
            <a:ext cx="7239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7175" indent="-257175" algn="ctr">
              <a:lnSpc>
                <a:spcPct val="80000"/>
              </a:lnSpc>
              <a:spcBef>
                <a:spcPct val="20000"/>
              </a:spcBef>
              <a:buClr>
                <a:schemeClr val="accent1"/>
              </a:buClr>
              <a:buSzPct val="65000"/>
            </a:pPr>
            <a:r>
              <a:rPr lang="en-US" sz="2400" dirty="0" smtClean="0">
                <a:solidFill>
                  <a:srgbClr val="BD582C"/>
                </a:solidFill>
                <a:latin typeface="+mn-lt"/>
              </a:rPr>
              <a:t>Investment Grade Ratings </a:t>
            </a:r>
          </a:p>
          <a:p>
            <a:pPr marL="257175" indent="-257175">
              <a:lnSpc>
                <a:spcPct val="50000"/>
              </a:lnSpc>
              <a:spcBef>
                <a:spcPct val="20000"/>
              </a:spcBef>
              <a:buClr>
                <a:schemeClr val="accent1"/>
              </a:buClr>
              <a:buSzPct val="65000"/>
              <a:buFont typeface="Wingdings" pitchFamily="2" charset="2"/>
              <a:buChar char="n"/>
            </a:pPr>
            <a:endParaRPr lang="en-US" sz="2000" b="1" dirty="0" smtClean="0">
              <a:latin typeface="+mn-lt"/>
            </a:endParaRPr>
          </a:p>
          <a:p>
            <a:pPr marL="257175" indent="-257175">
              <a:lnSpc>
                <a:spcPct val="80000"/>
              </a:lnSpc>
              <a:spcBef>
                <a:spcPct val="20000"/>
              </a:spcBef>
              <a:buClr>
                <a:schemeClr val="accent1"/>
              </a:buClr>
              <a:buSzPct val="65000"/>
            </a:pPr>
            <a:endParaRPr lang="en-US" sz="2000" b="1" dirty="0" smtClean="0">
              <a:latin typeface="+mn-lt"/>
            </a:endParaRPr>
          </a:p>
          <a:p>
            <a:pPr marL="257175" indent="-257175">
              <a:lnSpc>
                <a:spcPct val="80000"/>
              </a:lnSpc>
              <a:spcBef>
                <a:spcPct val="20000"/>
              </a:spcBef>
              <a:buClr>
                <a:schemeClr val="accent1"/>
              </a:buClr>
              <a:buSzPct val="65000"/>
              <a:buFont typeface="Wingdings" pitchFamily="2" charset="2"/>
              <a:buChar char="n"/>
            </a:pPr>
            <a:endParaRPr lang="en-US" sz="2000" b="1" dirty="0" smtClean="0">
              <a:latin typeface="+mn-lt"/>
            </a:endParaRPr>
          </a:p>
          <a:p>
            <a:pPr marL="257175" indent="-257175">
              <a:lnSpc>
                <a:spcPct val="80000"/>
              </a:lnSpc>
              <a:spcBef>
                <a:spcPct val="20000"/>
              </a:spcBef>
              <a:buClr>
                <a:schemeClr val="accent1"/>
              </a:buClr>
              <a:buSzPct val="65000"/>
              <a:buFont typeface="Wingdings" pitchFamily="2" charset="2"/>
              <a:buChar char="n"/>
            </a:pPr>
            <a:endParaRPr lang="en-US" sz="2000" b="1" dirty="0">
              <a:latin typeface="+mn-lt"/>
            </a:endParaRPr>
          </a:p>
        </p:txBody>
      </p:sp>
      <p:graphicFrame>
        <p:nvGraphicFramePr>
          <p:cNvPr id="4" name="Group 715"/>
          <p:cNvGraphicFramePr>
            <a:graphicFrameLocks/>
          </p:cNvGraphicFramePr>
          <p:nvPr>
            <p:extLst>
              <p:ext uri="{D42A27DB-BD31-4B8C-83A1-F6EECF244321}">
                <p14:modId xmlns:p14="http://schemas.microsoft.com/office/powerpoint/2010/main" val="531308912"/>
              </p:ext>
            </p:extLst>
          </p:nvPr>
        </p:nvGraphicFramePr>
        <p:xfrm>
          <a:off x="914400" y="914400"/>
          <a:ext cx="7219949" cy="5352662"/>
        </p:xfrm>
        <a:graphic>
          <a:graphicData uri="http://schemas.openxmlformats.org/drawingml/2006/table">
            <a:tbl>
              <a:tblPr/>
              <a:tblGrid>
                <a:gridCol w="24384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2104821">
                  <a:extLst>
                    <a:ext uri="{9D8B030D-6E8A-4147-A177-3AD203B41FA5}">
                      <a16:colId xmlns:a16="http://schemas.microsoft.com/office/drawing/2014/main" val="20002"/>
                    </a:ext>
                  </a:extLst>
                </a:gridCol>
                <a:gridCol w="1228928">
                  <a:extLst>
                    <a:ext uri="{9D8B030D-6E8A-4147-A177-3AD203B41FA5}">
                      <a16:colId xmlns:a16="http://schemas.microsoft.com/office/drawing/2014/main" val="20003"/>
                    </a:ext>
                  </a:extLst>
                </a:gridCol>
              </a:tblGrid>
              <a:tr h="85620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smtClean="0">
                        <a:ln>
                          <a:noFill/>
                        </a:ln>
                        <a:solidFill>
                          <a:schemeClr val="tx1"/>
                        </a:solidFill>
                        <a:effectLst/>
                        <a:latin typeface="+mn-lt"/>
                        <a:cs typeface="Arial" pitchFamily="34" charset="0"/>
                      </a:endParaRPr>
                    </a:p>
                  </a:txBody>
                  <a:tcPr marL="68580" marR="68580" marT="34292" marB="3429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smtClean="0">
                          <a:ln>
                            <a:noFill/>
                          </a:ln>
                          <a:solidFill>
                            <a:schemeClr val="tx1">
                              <a:lumMod val="75000"/>
                              <a:lumOff val="25000"/>
                            </a:schemeClr>
                          </a:solidFill>
                          <a:effectLst/>
                          <a:latin typeface="+mn-lt"/>
                          <a:cs typeface="Arial" pitchFamily="34" charset="0"/>
                        </a:rPr>
                        <a:t>Moody’s</a:t>
                      </a:r>
                    </a:p>
                  </a:txBody>
                  <a:tcPr marL="68580" marR="68580" marT="34292" marB="342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smtClean="0">
                          <a:ln>
                            <a:noFill/>
                          </a:ln>
                          <a:solidFill>
                            <a:schemeClr val="tx1">
                              <a:lumMod val="75000"/>
                              <a:lumOff val="25000"/>
                            </a:schemeClr>
                          </a:solidFill>
                          <a:effectLst/>
                          <a:latin typeface="+mn-lt"/>
                          <a:cs typeface="Arial" pitchFamily="34" charset="0"/>
                        </a:rPr>
                        <a:t>Standard &amp; Poor’s</a:t>
                      </a:r>
                    </a:p>
                  </a:txBody>
                  <a:tcPr marL="68580" marR="68580" marT="34292" marB="342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smtClean="0">
                          <a:ln>
                            <a:noFill/>
                          </a:ln>
                          <a:solidFill>
                            <a:schemeClr val="tx1">
                              <a:lumMod val="75000"/>
                              <a:lumOff val="25000"/>
                            </a:schemeClr>
                          </a:solidFill>
                          <a:effectLst/>
                          <a:latin typeface="+mn-lt"/>
                          <a:cs typeface="Arial" pitchFamily="34" charset="0"/>
                        </a:rPr>
                        <a:t>Fitch</a:t>
                      </a:r>
                    </a:p>
                  </a:txBody>
                  <a:tcPr marL="68580" marR="68580" marT="34292" marB="342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5751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mn-lt"/>
                          <a:cs typeface="Arial" pitchFamily="34" charset="0"/>
                        </a:rPr>
                        <a:t>Best Quality</a:t>
                      </a:r>
                    </a:p>
                  </a:txBody>
                  <a:tcPr marL="68580" marR="68580" marT="34292" marB="3429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Aaa</a:t>
                      </a:r>
                    </a:p>
                  </a:txBody>
                  <a:tcPr marL="68580" marR="68580" marT="34292" marB="342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AAA</a:t>
                      </a:r>
                    </a:p>
                  </a:txBody>
                  <a:tcPr marL="68580" marR="68580" marT="34292" marB="342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AAA</a:t>
                      </a:r>
                    </a:p>
                  </a:txBody>
                  <a:tcPr marL="68580" marR="68580" marT="34292" marB="342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1298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mn-lt"/>
                          <a:cs typeface="Arial" pitchFamily="34" charset="0"/>
                        </a:rPr>
                        <a:t>High Quality</a:t>
                      </a:r>
                    </a:p>
                  </a:txBody>
                  <a:tcPr marL="68580" marR="68580" marT="34292" marB="3429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Aa1</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Aa2</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Aa3</a:t>
                      </a:r>
                    </a:p>
                  </a:txBody>
                  <a:tcPr marL="68580" marR="68580" marT="34292" marB="342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AA+</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AA</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AA-</a:t>
                      </a:r>
                    </a:p>
                  </a:txBody>
                  <a:tcPr marL="68580" marR="68580" marT="34292" marB="342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AA+</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AA</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AA-</a:t>
                      </a:r>
                    </a:p>
                  </a:txBody>
                  <a:tcPr marL="68580" marR="68580" marT="34292" marB="342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1298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Upper Medium Grade</a:t>
                      </a:r>
                    </a:p>
                  </a:txBody>
                  <a:tcPr marL="68580" marR="68580" marT="34292" marB="3429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A1</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A2</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A3</a:t>
                      </a:r>
                    </a:p>
                  </a:txBody>
                  <a:tcPr marL="68580" marR="68580" marT="34292" marB="342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A+</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A</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A-</a:t>
                      </a:r>
                    </a:p>
                  </a:txBody>
                  <a:tcPr marL="68580" marR="68580" marT="34292" marB="342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A+</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A</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A-</a:t>
                      </a:r>
                    </a:p>
                  </a:txBody>
                  <a:tcPr marL="68580" marR="68580" marT="34292" marB="342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21298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Medium Grade</a:t>
                      </a:r>
                    </a:p>
                  </a:txBody>
                  <a:tcPr marL="68580" marR="68580" marT="34292" marB="3429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Baa1</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Baa2</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Baa3</a:t>
                      </a:r>
                    </a:p>
                  </a:txBody>
                  <a:tcPr marL="68580" marR="68580" marT="34292" marB="3429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BBB+</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BBB</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cs typeface="Arial" pitchFamily="34" charset="0"/>
                        </a:rPr>
                        <a:t>BBB-</a:t>
                      </a:r>
                    </a:p>
                  </a:txBody>
                  <a:tcPr marL="68580" marR="68580" marT="34292" marB="342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mn-lt"/>
                          <a:cs typeface="Arial" pitchFamily="34" charset="0"/>
                        </a:rPr>
                        <a:t>BBB+</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mn-lt"/>
                          <a:cs typeface="Arial" pitchFamily="34" charset="0"/>
                        </a:rPr>
                        <a:t>BBB</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mn-lt"/>
                          <a:cs typeface="Arial" pitchFamily="34" charset="0"/>
                        </a:rPr>
                        <a:t>BBB-</a:t>
                      </a:r>
                    </a:p>
                  </a:txBody>
                  <a:tcPr marL="68580" marR="68580" marT="34292" marB="3429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690384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sz="half" idx="1"/>
          </p:nvPr>
        </p:nvSpPr>
        <p:spPr/>
        <p:txBody>
          <a:bodyPr/>
          <a:lstStyle/>
          <a:p>
            <a:pPr algn="ctr" eaLnBrk="1" hangingPunct="1">
              <a:buFont typeface="Wingdings" pitchFamily="2" charset="2"/>
              <a:buNone/>
            </a:pPr>
            <a:endParaRPr lang="en-US" sz="1950"/>
          </a:p>
          <a:p>
            <a:pPr eaLnBrk="1" hangingPunct="1"/>
            <a:endParaRPr lang="en-US" sz="1950"/>
          </a:p>
        </p:txBody>
      </p:sp>
      <p:sp>
        <p:nvSpPr>
          <p:cNvPr id="2" name="Content Placeholder 1"/>
          <p:cNvSpPr>
            <a:spLocks noGrp="1"/>
          </p:cNvSpPr>
          <p:nvPr>
            <p:ph sz="half" idx="2"/>
          </p:nvPr>
        </p:nvSpPr>
        <p:spPr/>
        <p:txBody>
          <a:bodyPr/>
          <a:lstStyle/>
          <a:p>
            <a:pPr marL="0" indent="0">
              <a:buNone/>
            </a:pPr>
            <a:r>
              <a:rPr lang="en-US" dirty="0"/>
              <a:t> </a:t>
            </a:r>
          </a:p>
        </p:txBody>
      </p:sp>
      <p:sp>
        <p:nvSpPr>
          <p:cNvPr id="17412" name="Rectangle 4"/>
          <p:cNvSpPr>
            <a:spLocks noChangeArrowheads="1"/>
          </p:cNvSpPr>
          <p:nvPr/>
        </p:nvSpPr>
        <p:spPr bwMode="auto">
          <a:xfrm>
            <a:off x="822960" y="1430373"/>
            <a:ext cx="7429754" cy="322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7175" indent="-257175" algn="ctr">
              <a:lnSpc>
                <a:spcPct val="80000"/>
              </a:lnSpc>
              <a:spcBef>
                <a:spcPct val="20000"/>
              </a:spcBef>
              <a:buClr>
                <a:schemeClr val="accent1"/>
              </a:buClr>
              <a:buSzPct val="65000"/>
            </a:pPr>
            <a:r>
              <a:rPr lang="en-US" sz="2400" dirty="0" smtClean="0">
                <a:solidFill>
                  <a:srgbClr val="BD582C"/>
                </a:solidFill>
                <a:latin typeface="+mn-lt"/>
              </a:rPr>
              <a:t>Extent of Ratings by Moody’s</a:t>
            </a:r>
          </a:p>
          <a:p>
            <a:pPr marL="257175" indent="-257175" algn="ctr">
              <a:lnSpc>
                <a:spcPct val="50000"/>
              </a:lnSpc>
              <a:spcBef>
                <a:spcPct val="20000"/>
              </a:spcBef>
              <a:buClr>
                <a:schemeClr val="accent1"/>
              </a:buClr>
              <a:buSzPct val="65000"/>
              <a:buFont typeface="Wingdings" pitchFamily="2" charset="2"/>
              <a:buChar char="n"/>
            </a:pPr>
            <a:endParaRPr lang="en-US" sz="2400" dirty="0" smtClean="0">
              <a:solidFill>
                <a:srgbClr val="BD582C"/>
              </a:solidFill>
              <a:latin typeface="+mn-lt"/>
            </a:endParaRPr>
          </a:p>
          <a:p>
            <a:pPr marL="257175" indent="-257175" algn="ctr">
              <a:lnSpc>
                <a:spcPct val="80000"/>
              </a:lnSpc>
              <a:spcBef>
                <a:spcPct val="20000"/>
              </a:spcBef>
              <a:buClr>
                <a:schemeClr val="accent1"/>
              </a:buClr>
              <a:buSzPct val="65000"/>
            </a:pPr>
            <a:endParaRPr lang="en-US" sz="2400" dirty="0" smtClean="0">
              <a:solidFill>
                <a:srgbClr val="BD582C"/>
              </a:solidFill>
              <a:latin typeface="+mn-lt"/>
            </a:endParaRPr>
          </a:p>
          <a:p>
            <a:pPr marL="257175" indent="-257175" algn="ctr">
              <a:lnSpc>
                <a:spcPct val="80000"/>
              </a:lnSpc>
              <a:spcBef>
                <a:spcPct val="20000"/>
              </a:spcBef>
              <a:buClr>
                <a:schemeClr val="accent1"/>
              </a:buClr>
              <a:buSzPct val="65000"/>
              <a:buFont typeface="Wingdings" pitchFamily="2" charset="2"/>
              <a:buChar char="n"/>
            </a:pPr>
            <a:endParaRPr lang="en-US" sz="2400" dirty="0" smtClean="0">
              <a:solidFill>
                <a:srgbClr val="BD582C"/>
              </a:solidFill>
              <a:latin typeface="+mn-lt"/>
            </a:endParaRPr>
          </a:p>
          <a:p>
            <a:pPr marL="257175" indent="-257175" algn="ctr">
              <a:lnSpc>
                <a:spcPct val="80000"/>
              </a:lnSpc>
              <a:spcBef>
                <a:spcPct val="20000"/>
              </a:spcBef>
              <a:buClr>
                <a:schemeClr val="accent1"/>
              </a:buClr>
              <a:buSzPct val="65000"/>
              <a:buFont typeface="Wingdings" pitchFamily="2" charset="2"/>
              <a:buChar char="n"/>
            </a:pPr>
            <a:endParaRPr lang="en-US" sz="2400" dirty="0">
              <a:solidFill>
                <a:srgbClr val="BD582C"/>
              </a:solidFill>
              <a:latin typeface="+mn-lt"/>
            </a:endParaRPr>
          </a:p>
        </p:txBody>
      </p:sp>
      <p:pic>
        <p:nvPicPr>
          <p:cNvPr id="3" name="Picture 2"/>
          <p:cNvPicPr>
            <a:picLocks noChangeAspect="1"/>
          </p:cNvPicPr>
          <p:nvPr/>
        </p:nvPicPr>
        <p:blipFill>
          <a:blip r:embed="rId2"/>
          <a:stretch>
            <a:fillRect/>
          </a:stretch>
        </p:blipFill>
        <p:spPr>
          <a:xfrm>
            <a:off x="822960" y="1863268"/>
            <a:ext cx="7429754" cy="4343072"/>
          </a:xfrm>
          <a:prstGeom prst="rect">
            <a:avLst/>
          </a:prstGeom>
        </p:spPr>
      </p:pic>
      <p:sp>
        <p:nvSpPr>
          <p:cNvPr id="8"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14: Issuing Bonds</a:t>
            </a:r>
            <a:endParaRPr lang="en-US" sz="1800" b="1" spc="100" dirty="0">
              <a:solidFill>
                <a:srgbClr val="637052"/>
              </a:solidFill>
            </a:endParaRPr>
          </a:p>
        </p:txBody>
      </p:sp>
    </p:spTree>
    <p:extLst>
      <p:ext uri="{BB962C8B-B14F-4D97-AF65-F5344CB8AC3E}">
        <p14:creationId xmlns:p14="http://schemas.microsoft.com/office/powerpoint/2010/main" val="737275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sz="half" idx="1"/>
          </p:nvPr>
        </p:nvSpPr>
        <p:spPr/>
        <p:txBody>
          <a:bodyPr/>
          <a:lstStyle/>
          <a:p>
            <a:pPr algn="ctr" eaLnBrk="1" hangingPunct="1">
              <a:buFont typeface="Wingdings" pitchFamily="2" charset="2"/>
              <a:buNone/>
            </a:pPr>
            <a:endParaRPr lang="en-US" sz="1950"/>
          </a:p>
          <a:p>
            <a:pPr eaLnBrk="1" hangingPunct="1"/>
            <a:endParaRPr lang="en-US" sz="1950"/>
          </a:p>
        </p:txBody>
      </p:sp>
      <p:sp>
        <p:nvSpPr>
          <p:cNvPr id="2" name="Content Placeholder 1"/>
          <p:cNvSpPr>
            <a:spLocks noGrp="1"/>
          </p:cNvSpPr>
          <p:nvPr>
            <p:ph sz="half" idx="2"/>
          </p:nvPr>
        </p:nvSpPr>
        <p:spPr/>
        <p:txBody>
          <a:bodyPr/>
          <a:lstStyle/>
          <a:p>
            <a:pPr marL="0" indent="0">
              <a:buNone/>
            </a:pPr>
            <a:r>
              <a:rPr lang="en-US" dirty="0"/>
              <a:t> </a:t>
            </a:r>
          </a:p>
        </p:txBody>
      </p:sp>
      <p:sp>
        <p:nvSpPr>
          <p:cNvPr id="17412" name="Rectangle 4"/>
          <p:cNvSpPr>
            <a:spLocks noChangeArrowheads="1"/>
          </p:cNvSpPr>
          <p:nvPr/>
        </p:nvSpPr>
        <p:spPr bwMode="auto">
          <a:xfrm>
            <a:off x="937260" y="1447800"/>
            <a:ext cx="7315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7175" indent="-257175" algn="ctr">
              <a:lnSpc>
                <a:spcPct val="80000"/>
              </a:lnSpc>
              <a:spcBef>
                <a:spcPct val="20000"/>
              </a:spcBef>
              <a:buClr>
                <a:schemeClr val="accent1"/>
              </a:buClr>
              <a:buSzPct val="65000"/>
            </a:pPr>
            <a:r>
              <a:rPr lang="en-US" sz="2400" dirty="0" smtClean="0">
                <a:solidFill>
                  <a:srgbClr val="BD582C"/>
                </a:solidFill>
                <a:latin typeface="+mn-lt"/>
              </a:rPr>
              <a:t>Distribution of Moody’s Ratings</a:t>
            </a:r>
          </a:p>
          <a:p>
            <a:pPr marL="257175" indent="-257175">
              <a:lnSpc>
                <a:spcPct val="50000"/>
              </a:lnSpc>
              <a:spcBef>
                <a:spcPct val="20000"/>
              </a:spcBef>
              <a:buClr>
                <a:schemeClr val="accent1"/>
              </a:buClr>
              <a:buSzPct val="65000"/>
              <a:buFont typeface="Wingdings" pitchFamily="2" charset="2"/>
              <a:buChar char="n"/>
            </a:pPr>
            <a:endParaRPr lang="en-US" sz="2400" dirty="0" smtClean="0">
              <a:solidFill>
                <a:srgbClr val="BD582C"/>
              </a:solidFill>
              <a:latin typeface="+mn-lt"/>
            </a:endParaRPr>
          </a:p>
          <a:p>
            <a:pPr marL="257175" indent="-257175">
              <a:lnSpc>
                <a:spcPct val="80000"/>
              </a:lnSpc>
              <a:spcBef>
                <a:spcPct val="20000"/>
              </a:spcBef>
              <a:buClr>
                <a:schemeClr val="accent1"/>
              </a:buClr>
              <a:buSzPct val="65000"/>
            </a:pPr>
            <a:endParaRPr lang="en-US" sz="2400" dirty="0" smtClean="0">
              <a:solidFill>
                <a:srgbClr val="BD582C"/>
              </a:solidFill>
              <a:latin typeface="+mn-lt"/>
            </a:endParaRPr>
          </a:p>
          <a:p>
            <a:pPr marL="257175" indent="-257175">
              <a:lnSpc>
                <a:spcPct val="80000"/>
              </a:lnSpc>
              <a:spcBef>
                <a:spcPct val="20000"/>
              </a:spcBef>
              <a:buClr>
                <a:schemeClr val="accent1"/>
              </a:buClr>
              <a:buSzPct val="65000"/>
              <a:buFont typeface="Wingdings" pitchFamily="2" charset="2"/>
              <a:buChar char="n"/>
            </a:pPr>
            <a:endParaRPr lang="en-US" sz="2400" dirty="0" smtClean="0">
              <a:solidFill>
                <a:srgbClr val="BD582C"/>
              </a:solidFill>
              <a:latin typeface="+mn-lt"/>
            </a:endParaRPr>
          </a:p>
          <a:p>
            <a:pPr marL="257175" indent="-257175">
              <a:lnSpc>
                <a:spcPct val="80000"/>
              </a:lnSpc>
              <a:spcBef>
                <a:spcPct val="20000"/>
              </a:spcBef>
              <a:buClr>
                <a:schemeClr val="accent1"/>
              </a:buClr>
              <a:buSzPct val="65000"/>
              <a:buFont typeface="Wingdings" pitchFamily="2" charset="2"/>
              <a:buChar char="n"/>
            </a:pPr>
            <a:endParaRPr lang="en-US" sz="2400" dirty="0">
              <a:solidFill>
                <a:srgbClr val="BD582C"/>
              </a:solidFill>
              <a:latin typeface="+mn-lt"/>
            </a:endParaRPr>
          </a:p>
        </p:txBody>
      </p:sp>
      <p:pic>
        <p:nvPicPr>
          <p:cNvPr id="4" name="Picture 3"/>
          <p:cNvPicPr>
            <a:picLocks noChangeAspect="1"/>
          </p:cNvPicPr>
          <p:nvPr/>
        </p:nvPicPr>
        <p:blipFill>
          <a:blip r:embed="rId2"/>
          <a:stretch>
            <a:fillRect/>
          </a:stretch>
        </p:blipFill>
        <p:spPr>
          <a:xfrm>
            <a:off x="937260" y="1828800"/>
            <a:ext cx="7315200" cy="4470400"/>
          </a:xfrm>
          <a:prstGeom prst="rect">
            <a:avLst/>
          </a:prstGeom>
        </p:spPr>
      </p:pic>
      <p:sp>
        <p:nvSpPr>
          <p:cNvPr id="8"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14: Issuing Bonds</a:t>
            </a:r>
            <a:endParaRPr lang="en-US" sz="1800" b="1" spc="100" dirty="0">
              <a:solidFill>
                <a:srgbClr val="637052"/>
              </a:solidFill>
            </a:endParaRPr>
          </a:p>
        </p:txBody>
      </p:sp>
    </p:spTree>
    <p:extLst>
      <p:ext uri="{BB962C8B-B14F-4D97-AF65-F5344CB8AC3E}">
        <p14:creationId xmlns:p14="http://schemas.microsoft.com/office/powerpoint/2010/main" val="361078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990600" y="1752600"/>
            <a:ext cx="7376161" cy="4023360"/>
          </a:xfrm>
        </p:spPr>
        <p:txBody>
          <a:bodyPr>
            <a:normAutofit/>
          </a:bodyPr>
          <a:lstStyle/>
          <a:p>
            <a:pPr marL="227013" indent="-227013" eaLnBrk="1" hangingPunct="1">
              <a:buClr>
                <a:srgbClr val="E48312"/>
              </a:buClr>
              <a:buFont typeface="Wingdings" panose="05000000000000000000" pitchFamily="2" charset="2"/>
              <a:buChar char="§"/>
            </a:pPr>
            <a:r>
              <a:rPr lang="en-US" sz="2000" dirty="0" smtClean="0"/>
              <a:t>Features of Municipal Bonds</a:t>
            </a:r>
          </a:p>
          <a:p>
            <a:pPr marL="460375" lvl="3" indent="-233363">
              <a:lnSpc>
                <a:spcPct val="150000"/>
              </a:lnSpc>
              <a:buClr>
                <a:srgbClr val="BD582C"/>
              </a:buClr>
              <a:buSzPct val="65000"/>
              <a:buFont typeface="Courier New" panose="02070309020205020404" pitchFamily="49" charset="0"/>
              <a:buChar char="o"/>
            </a:pPr>
            <a:r>
              <a:rPr lang="en-US" sz="2000" dirty="0" smtClean="0"/>
              <a:t>Maturity</a:t>
            </a:r>
          </a:p>
          <a:p>
            <a:pPr marL="460375" lvl="3" indent="-233363">
              <a:lnSpc>
                <a:spcPct val="150000"/>
              </a:lnSpc>
              <a:buClr>
                <a:srgbClr val="BD582C"/>
              </a:buClr>
              <a:buSzPct val="65000"/>
              <a:buFont typeface="Courier New" panose="02070309020205020404" pitchFamily="49" charset="0"/>
              <a:buChar char="o"/>
            </a:pPr>
            <a:r>
              <a:rPr lang="en-US" sz="2000" dirty="0" smtClean="0"/>
              <a:t>Taxability</a:t>
            </a:r>
          </a:p>
          <a:p>
            <a:pPr marL="460375" lvl="3" indent="-233363">
              <a:lnSpc>
                <a:spcPct val="150000"/>
              </a:lnSpc>
              <a:buClr>
                <a:srgbClr val="BD582C"/>
              </a:buClr>
              <a:buSzPct val="65000"/>
              <a:buFont typeface="Courier New" panose="02070309020205020404" pitchFamily="49" charset="0"/>
              <a:buChar char="o"/>
            </a:pPr>
            <a:r>
              <a:rPr lang="en-US" sz="2000" dirty="0" smtClean="0"/>
              <a:t>Rating</a:t>
            </a:r>
          </a:p>
          <a:p>
            <a:pPr eaLnBrk="1" hangingPunct="1"/>
            <a:endParaRPr lang="en-US" sz="2000" dirty="0" smtClean="0"/>
          </a:p>
          <a:p>
            <a:pPr marL="227013" indent="-227013" eaLnBrk="1" hangingPunct="1">
              <a:buFont typeface="Wingdings" panose="05000000000000000000" pitchFamily="2" charset="2"/>
              <a:buChar char="§"/>
            </a:pPr>
            <a:r>
              <a:rPr lang="en-US" sz="2000" dirty="0" smtClean="0"/>
              <a:t>Issuing Bonds</a:t>
            </a:r>
          </a:p>
          <a:p>
            <a:pPr eaLnBrk="1" hangingPunct="1"/>
            <a:endParaRPr lang="en-US" sz="2000"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14: Issuing Bonds</a:t>
            </a:r>
            <a:endParaRPr lang="en-US" sz="1800" b="1" spc="100" dirty="0">
              <a:solidFill>
                <a:srgbClr val="637052"/>
              </a:solidFill>
            </a:endParaRPr>
          </a:p>
        </p:txBody>
      </p:sp>
      <p:sp>
        <p:nvSpPr>
          <p:cNvPr id="2" name="Rectangle 1"/>
          <p:cNvSpPr/>
          <p:nvPr/>
        </p:nvSpPr>
        <p:spPr>
          <a:xfrm>
            <a:off x="822960" y="1295400"/>
            <a:ext cx="1800493"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Class Outline</a:t>
            </a:r>
            <a:endParaRPr lang="en-US" sz="2400" dirty="0">
              <a:solidFill>
                <a:srgbClr val="BD582C"/>
              </a:solidFill>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8"/>
          <p:cNvSpPr>
            <a:spLocks noChangeArrowheads="1"/>
          </p:cNvSpPr>
          <p:nvPr/>
        </p:nvSpPr>
        <p:spPr bwMode="auto">
          <a:xfrm>
            <a:off x="822960" y="1713828"/>
            <a:ext cx="7543800" cy="469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013" indent="-227013">
              <a:lnSpc>
                <a:spcPct val="120000"/>
              </a:lnSpc>
              <a:spcBef>
                <a:spcPct val="20000"/>
              </a:spcBef>
              <a:buClr>
                <a:schemeClr val="accent1"/>
              </a:buClr>
              <a:buSzPct val="100000"/>
              <a:buFont typeface="Wingdings" panose="05000000000000000000" pitchFamily="2" charset="2"/>
              <a:buChar char="§"/>
            </a:pPr>
            <a:r>
              <a:rPr lang="en-US" sz="2000" dirty="0" smtClean="0">
                <a:solidFill>
                  <a:schemeClr val="tx1">
                    <a:lumMod val="85000"/>
                    <a:lumOff val="15000"/>
                  </a:schemeClr>
                </a:solidFill>
                <a:latin typeface="+mn-lt"/>
              </a:rPr>
              <a:t>Default </a:t>
            </a:r>
            <a:r>
              <a:rPr lang="en-US" sz="2000" dirty="0">
                <a:solidFill>
                  <a:schemeClr val="tx1">
                    <a:lumMod val="85000"/>
                    <a:lumOff val="15000"/>
                  </a:schemeClr>
                </a:solidFill>
                <a:latin typeface="+mn-lt"/>
              </a:rPr>
              <a:t>risk is real, at least for revenue bonds.</a:t>
            </a:r>
          </a:p>
          <a:p>
            <a:pPr marL="227013" indent="-227013">
              <a:lnSpc>
                <a:spcPct val="120000"/>
              </a:lnSpc>
              <a:spcBef>
                <a:spcPct val="20000"/>
              </a:spcBef>
              <a:buClr>
                <a:schemeClr val="accent1"/>
              </a:buClr>
              <a:buSzPct val="65000"/>
              <a:buFont typeface="Wingdings" pitchFamily="2" charset="2"/>
              <a:buChar char="n"/>
            </a:pPr>
            <a:endParaRPr lang="en-US" sz="2000" dirty="0">
              <a:solidFill>
                <a:schemeClr val="tx1">
                  <a:lumMod val="85000"/>
                  <a:lumOff val="15000"/>
                </a:schemeClr>
              </a:solidFill>
              <a:latin typeface="+mn-lt"/>
            </a:endParaRPr>
          </a:p>
          <a:p>
            <a:pPr marL="227013" indent="-227013">
              <a:lnSpc>
                <a:spcPct val="120000"/>
              </a:lnSpc>
              <a:spcBef>
                <a:spcPct val="20000"/>
              </a:spcBef>
              <a:buClr>
                <a:schemeClr val="accent1"/>
              </a:buClr>
              <a:buSzPct val="100000"/>
              <a:buFont typeface="Wingdings" panose="05000000000000000000" pitchFamily="2" charset="2"/>
              <a:buChar char="§"/>
            </a:pPr>
            <a:r>
              <a:rPr lang="en-US" sz="2000" dirty="0">
                <a:solidFill>
                  <a:schemeClr val="tx1">
                    <a:lumMod val="85000"/>
                    <a:lumOff val="15000"/>
                  </a:schemeClr>
                </a:solidFill>
                <a:latin typeface="+mn-lt"/>
              </a:rPr>
              <a:t>Consider the following tables from a Standard and Poor’s document: “A Complete Look at Monetary Defaults During the 1990s.”</a:t>
            </a:r>
          </a:p>
          <a:p>
            <a:pPr marL="227013" lvl="1" indent="-227013">
              <a:lnSpc>
                <a:spcPct val="120000"/>
              </a:lnSpc>
              <a:spcBef>
                <a:spcPct val="20000"/>
              </a:spcBef>
              <a:buClr>
                <a:schemeClr val="accent1"/>
              </a:buClr>
              <a:buSzPct val="60000"/>
            </a:pPr>
            <a:r>
              <a:rPr lang="en-US" sz="2000" dirty="0">
                <a:latin typeface="+mn-lt"/>
                <a:hlinkClick r:id="rId2"/>
              </a:rPr>
              <a:t>http://www.kennyweb.com/kwnext/mip/paydefault.pdf</a:t>
            </a:r>
            <a:endParaRPr lang="en-US" sz="2000" dirty="0">
              <a:latin typeface="+mn-lt"/>
            </a:endParaRPr>
          </a:p>
          <a:p>
            <a:pPr marL="227013" indent="-227013">
              <a:lnSpc>
                <a:spcPct val="120000"/>
              </a:lnSpc>
              <a:spcBef>
                <a:spcPct val="20000"/>
              </a:spcBef>
              <a:buClr>
                <a:schemeClr val="accent1"/>
              </a:buClr>
              <a:buSzPct val="65000"/>
              <a:buFont typeface="Wingdings" pitchFamily="2" charset="2"/>
              <a:buChar char="n"/>
            </a:pPr>
            <a:endParaRPr lang="en-US" sz="2000" dirty="0">
              <a:latin typeface="+mn-lt"/>
            </a:endParaRPr>
          </a:p>
          <a:p>
            <a:pPr marL="227013" indent="-227013">
              <a:lnSpc>
                <a:spcPct val="120000"/>
              </a:lnSpc>
              <a:spcBef>
                <a:spcPct val="20000"/>
              </a:spcBef>
              <a:buClr>
                <a:schemeClr val="accent1"/>
              </a:buClr>
              <a:buSzPct val="100000"/>
              <a:buFont typeface="Wingdings" panose="05000000000000000000" pitchFamily="2" charset="2"/>
              <a:buChar char="§"/>
            </a:pPr>
            <a:r>
              <a:rPr lang="en-US" sz="2000" dirty="0">
                <a:solidFill>
                  <a:schemeClr val="tx1">
                    <a:lumMod val="85000"/>
                    <a:lumOff val="15000"/>
                  </a:schemeClr>
                </a:solidFill>
                <a:latin typeface="+mn-lt"/>
              </a:rPr>
              <a:t>For perspective, outstanding muni debt in 2002 was about $1 trillion for revenue bonds and $600 billion for GOs.</a:t>
            </a:r>
          </a:p>
        </p:txBody>
      </p:sp>
      <p:sp>
        <p:nvSpPr>
          <p:cNvPr id="6"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14: Issuing Bonds</a:t>
            </a:r>
            <a:endParaRPr lang="en-US" sz="1800" b="1" spc="100" dirty="0">
              <a:solidFill>
                <a:srgbClr val="637052"/>
              </a:solidFill>
            </a:endParaRPr>
          </a:p>
        </p:txBody>
      </p:sp>
      <p:sp>
        <p:nvSpPr>
          <p:cNvPr id="3" name="Rectangle 2"/>
          <p:cNvSpPr/>
          <p:nvPr/>
        </p:nvSpPr>
        <p:spPr>
          <a:xfrm>
            <a:off x="838200" y="1433627"/>
            <a:ext cx="7452360" cy="395173"/>
          </a:xfrm>
          <a:prstGeom prst="rect">
            <a:avLst/>
          </a:prstGeom>
        </p:spPr>
        <p:txBody>
          <a:bodyPr wrap="square">
            <a:spAutoFit/>
          </a:bodyPr>
          <a:lstStyle/>
          <a:p>
            <a:pPr marL="257175" indent="-257175">
              <a:lnSpc>
                <a:spcPct val="80000"/>
              </a:lnSpc>
              <a:spcBef>
                <a:spcPct val="20000"/>
              </a:spcBef>
              <a:buClr>
                <a:schemeClr val="accent1"/>
              </a:buClr>
              <a:buSzPct val="65000"/>
            </a:pPr>
            <a:r>
              <a:rPr lang="en-US" sz="2400" dirty="0" smtClean="0">
                <a:solidFill>
                  <a:srgbClr val="BD582C"/>
                </a:solidFill>
                <a:latin typeface="+mn-lt"/>
              </a:rPr>
              <a:t>Default Risk</a:t>
            </a:r>
            <a:endParaRPr lang="en-US" sz="2400" dirty="0">
              <a:solidFill>
                <a:srgbClr val="BD582C"/>
              </a:solidFill>
              <a:latin typeface="+mn-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graphicFrame>
        <p:nvGraphicFramePr>
          <p:cNvPr id="4" name="Group 495"/>
          <p:cNvGraphicFramePr>
            <a:graphicFrameLocks noGrp="1"/>
          </p:cNvGraphicFramePr>
          <p:nvPr>
            <p:extLst>
              <p:ext uri="{D42A27DB-BD31-4B8C-83A1-F6EECF244321}">
                <p14:modId xmlns:p14="http://schemas.microsoft.com/office/powerpoint/2010/main" val="3418712811"/>
              </p:ext>
            </p:extLst>
          </p:nvPr>
        </p:nvGraphicFramePr>
        <p:xfrm>
          <a:off x="822960" y="685800"/>
          <a:ext cx="7406639" cy="5677565"/>
        </p:xfrm>
        <a:graphic>
          <a:graphicData uri="http://schemas.openxmlformats.org/drawingml/2006/table">
            <a:tbl>
              <a:tblPr/>
              <a:tblGrid>
                <a:gridCol w="1939834">
                  <a:extLst>
                    <a:ext uri="{9D8B030D-6E8A-4147-A177-3AD203B41FA5}">
                      <a16:colId xmlns:a16="http://schemas.microsoft.com/office/drawing/2014/main" val="20000"/>
                    </a:ext>
                  </a:extLst>
                </a:gridCol>
                <a:gridCol w="1058091">
                  <a:extLst>
                    <a:ext uri="{9D8B030D-6E8A-4147-A177-3AD203B41FA5}">
                      <a16:colId xmlns:a16="http://schemas.microsoft.com/office/drawing/2014/main" val="20001"/>
                    </a:ext>
                  </a:extLst>
                </a:gridCol>
                <a:gridCol w="1972410">
                  <a:extLst>
                    <a:ext uri="{9D8B030D-6E8A-4147-A177-3AD203B41FA5}">
                      <a16:colId xmlns:a16="http://schemas.microsoft.com/office/drawing/2014/main" val="20002"/>
                    </a:ext>
                  </a:extLst>
                </a:gridCol>
                <a:gridCol w="872680">
                  <a:extLst>
                    <a:ext uri="{9D8B030D-6E8A-4147-A177-3AD203B41FA5}">
                      <a16:colId xmlns:a16="http://schemas.microsoft.com/office/drawing/2014/main" val="20003"/>
                    </a:ext>
                  </a:extLst>
                </a:gridCol>
                <a:gridCol w="740664">
                  <a:extLst>
                    <a:ext uri="{9D8B030D-6E8A-4147-A177-3AD203B41FA5}">
                      <a16:colId xmlns:a16="http://schemas.microsoft.com/office/drawing/2014/main" val="20004"/>
                    </a:ext>
                  </a:extLst>
                </a:gridCol>
                <a:gridCol w="822960">
                  <a:extLst>
                    <a:ext uri="{9D8B030D-6E8A-4147-A177-3AD203B41FA5}">
                      <a16:colId xmlns:a16="http://schemas.microsoft.com/office/drawing/2014/main" val="20005"/>
                    </a:ext>
                  </a:extLst>
                </a:gridCol>
              </a:tblGrid>
              <a:tr h="73152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lumMod val="75000"/>
                              <a:lumOff val="25000"/>
                            </a:schemeClr>
                          </a:solidFill>
                          <a:effectLst/>
                          <a:latin typeface="+mn-lt"/>
                          <a:cs typeface="Arial" pitchFamily="34" charset="0"/>
                        </a:rPr>
                        <a:t>Sector</a:t>
                      </a:r>
                    </a:p>
                  </a:txBody>
                  <a:tcPr marL="68580" marR="68580" marT="34290" marB="34290" anchor="b"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lumMod val="75000"/>
                              <a:lumOff val="25000"/>
                            </a:schemeClr>
                          </a:solidFill>
                          <a:effectLst/>
                          <a:latin typeface="+mn-lt"/>
                          <a:cs typeface="Arial" pitchFamily="34" charset="0"/>
                        </a:rPr>
                        <a:t># of Defaults</a:t>
                      </a:r>
                    </a:p>
                  </a:txBody>
                  <a:tcPr marL="68580" marR="68580" marT="34290" marB="34290"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lumMod val="75000"/>
                              <a:lumOff val="25000"/>
                            </a:schemeClr>
                          </a:solidFill>
                          <a:effectLst/>
                          <a:latin typeface="+mn-lt"/>
                          <a:cs typeface="Arial" pitchFamily="34" charset="0"/>
                        </a:rPr>
                        <a:t>Defaulted $ Amount</a:t>
                      </a:r>
                    </a:p>
                  </a:txBody>
                  <a:tcPr marL="68580" marR="68580" marT="34290" marB="34290"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lumMod val="75000"/>
                              <a:lumOff val="25000"/>
                            </a:schemeClr>
                          </a:solidFill>
                          <a:effectLst/>
                          <a:latin typeface="+mn-lt"/>
                          <a:cs typeface="Arial" pitchFamily="34" charset="0"/>
                        </a:rPr>
                        <a:t>Avg. Time to Default</a:t>
                      </a:r>
                    </a:p>
                  </a:txBody>
                  <a:tcPr marL="68580" marR="68580" marT="34290" marB="34290"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lumMod val="75000"/>
                              <a:lumOff val="25000"/>
                            </a:schemeClr>
                          </a:solidFill>
                          <a:effectLst/>
                          <a:latin typeface="+mn-lt"/>
                          <a:cs typeface="Arial" pitchFamily="34" charset="0"/>
                        </a:rPr>
                        <a:t># Rated</a:t>
                      </a:r>
                    </a:p>
                  </a:txBody>
                  <a:tcPr marL="68580" marR="68580" marT="34290" marB="34290"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lumMod val="75000"/>
                              <a:lumOff val="25000"/>
                            </a:schemeClr>
                          </a:solidFill>
                          <a:effectLst/>
                          <a:latin typeface="+mn-lt"/>
                          <a:cs typeface="Arial" pitchFamily="34" charset="0"/>
                        </a:rPr>
                        <a:t># Non-Rated</a:t>
                      </a:r>
                    </a:p>
                  </a:txBody>
                  <a:tcPr marL="68580" marR="68580" marT="34290" marB="34290" anchor="b"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5427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Industrial Dev (IDBs)</a:t>
                      </a:r>
                    </a:p>
                  </a:txBody>
                  <a:tcPr marL="68580" marR="68580" marT="34290" marB="34290" anchor="b"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288</a:t>
                      </a:r>
                    </a:p>
                  </a:txBody>
                  <a:tcPr marL="68580" marR="68580" marT="34290" marB="3429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$2,839,915,892 </a:t>
                      </a:r>
                    </a:p>
                  </a:txBody>
                  <a:tcPr marL="68580" marR="68580" marT="34290" marB="3429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88</a:t>
                      </a:r>
                    </a:p>
                  </a:txBody>
                  <a:tcPr marL="68580" marR="68580" marT="34290" marB="3429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33</a:t>
                      </a:r>
                    </a:p>
                  </a:txBody>
                  <a:tcPr marL="68580" marR="68580" marT="34290" marB="3429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255</a:t>
                      </a:r>
                    </a:p>
                  </a:txBody>
                  <a:tcPr marL="68580" marR="68580" marT="34290" marB="34290" anchor="b"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3807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Healthcare</a:t>
                      </a:r>
                    </a:p>
                  </a:txBody>
                  <a:tcPr marL="68580" marR="68580" marT="34290" marB="34290"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239</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1,994,158,951</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58</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24</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215</a:t>
                      </a:r>
                    </a:p>
                  </a:txBody>
                  <a:tcPr marL="68580" marR="68580" marT="34290" marB="34290"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55427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Multifamily Housing</a:t>
                      </a:r>
                    </a:p>
                  </a:txBody>
                  <a:tcPr marL="68580" marR="68580" marT="34290" marB="34290"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153</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2,050,092,293</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63</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51</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102</a:t>
                      </a:r>
                    </a:p>
                  </a:txBody>
                  <a:tcPr marL="68580" marR="68580" marT="34290" marB="34290"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3807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Land-Backed Debt</a:t>
                      </a:r>
                    </a:p>
                  </a:txBody>
                  <a:tcPr marL="68580" marR="68580" marT="34290" marB="34290"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141</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1,037,790,699</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72</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2</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139</a:t>
                      </a:r>
                    </a:p>
                  </a:txBody>
                  <a:tcPr marL="68580" marR="68580" marT="34290" marB="34290"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37820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COPs/Lease Revs</a:t>
                      </a:r>
                    </a:p>
                  </a:txBody>
                  <a:tcPr marL="68580" marR="68580" marT="34290" marB="34290"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30</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146,505,781</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57</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2</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28</a:t>
                      </a:r>
                    </a:p>
                  </a:txBody>
                  <a:tcPr marL="68580" marR="68580" marT="34290" marB="34290"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3807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Other Revenues</a:t>
                      </a:r>
                    </a:p>
                  </a:txBody>
                  <a:tcPr marL="68580" marR="68580" marT="34290" marB="34290"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25</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826,992,000</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47</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7</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18</a:t>
                      </a:r>
                    </a:p>
                  </a:txBody>
                  <a:tcPr marL="68580" marR="68580" marT="34290" marB="34290"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55427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Single Family Housing</a:t>
                      </a:r>
                    </a:p>
                  </a:txBody>
                  <a:tcPr marL="68580" marR="68580" marT="34290" marB="34290"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16</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36,877,076</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137</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13</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3</a:t>
                      </a:r>
                    </a:p>
                  </a:txBody>
                  <a:tcPr marL="68580" marR="68580" marT="34290" marB="34290"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7"/>
                  </a:ext>
                </a:extLst>
              </a:tr>
              <a:tr h="55427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General Obligations</a:t>
                      </a:r>
                    </a:p>
                  </a:txBody>
                  <a:tcPr marL="68580" marR="68580" marT="34290" marB="34290"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14</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827,550,000</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10</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5</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9</a:t>
                      </a:r>
                    </a:p>
                  </a:txBody>
                  <a:tcPr marL="68580" marR="68580" marT="34290" marB="34290"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8"/>
                  </a:ext>
                </a:extLst>
              </a:tr>
              <a:tr h="37949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Utilities</a:t>
                      </a:r>
                    </a:p>
                  </a:txBody>
                  <a:tcPr marL="68580" marR="68580" marT="34290" marB="34290"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8</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39,450,000</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70</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0</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8</a:t>
                      </a:r>
                    </a:p>
                  </a:txBody>
                  <a:tcPr marL="68580" marR="68580" marT="34290" marB="34290"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9"/>
                  </a:ext>
                </a:extLst>
              </a:tr>
              <a:tr h="37949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Education</a:t>
                      </a:r>
                    </a:p>
                  </a:txBody>
                  <a:tcPr marL="68580" marR="68580" marT="34290" marB="34290" anchor="b"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3</a:t>
                      </a:r>
                    </a:p>
                  </a:txBody>
                  <a:tcPr marL="68580" marR="68580" marT="34290" marB="3429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10,530,000</a:t>
                      </a:r>
                    </a:p>
                  </a:txBody>
                  <a:tcPr marL="68580" marR="68580" marT="34290" marB="3429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44</a:t>
                      </a:r>
                    </a:p>
                  </a:txBody>
                  <a:tcPr marL="68580" marR="68580" marT="34290" marB="3429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0</a:t>
                      </a:r>
                    </a:p>
                  </a:txBody>
                  <a:tcPr marL="68580" marR="68580" marT="34290" marB="3429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3</a:t>
                      </a:r>
                    </a:p>
                  </a:txBody>
                  <a:tcPr marL="68580" marR="68580" marT="34290" marB="34290" anchor="b"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807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Totals</a:t>
                      </a:r>
                    </a:p>
                  </a:txBody>
                  <a:tcPr marL="68580" marR="68580" marT="34290" marB="34290" anchor="b"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914</a:t>
                      </a:r>
                    </a:p>
                  </a:txBody>
                  <a:tcPr marL="68580" marR="68580" marT="34290" marB="34290" anchor="b"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$9,809,862,692 </a:t>
                      </a:r>
                    </a:p>
                  </a:txBody>
                  <a:tcPr marL="68580" marR="68580" marT="34290" marB="34290" anchor="b"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71</a:t>
                      </a:r>
                    </a:p>
                  </a:txBody>
                  <a:tcPr marL="68580" marR="68580" marT="34290" marB="34290" anchor="b"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137</a:t>
                      </a:r>
                    </a:p>
                  </a:txBody>
                  <a:tcPr marL="68580" marR="68580" marT="34290" marB="34290" anchor="b"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780</a:t>
                      </a:r>
                    </a:p>
                  </a:txBody>
                  <a:tcPr marL="68580" marR="68580" marT="34290" marB="34290" anchor="b"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11"/>
                  </a:ext>
                </a:extLst>
              </a:tr>
            </a:tbl>
          </a:graphicData>
        </a:graphic>
      </p:graphicFrame>
      <p:sp>
        <p:nvSpPr>
          <p:cNvPr id="5" name="Rectangle 4"/>
          <p:cNvSpPr>
            <a:spLocks noChangeArrowheads="1"/>
          </p:cNvSpPr>
          <p:nvPr/>
        </p:nvSpPr>
        <p:spPr bwMode="auto">
          <a:xfrm>
            <a:off x="2286000" y="228600"/>
            <a:ext cx="4629150" cy="510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7175" indent="-257175" algn="ctr">
              <a:lnSpc>
                <a:spcPct val="80000"/>
              </a:lnSpc>
              <a:spcBef>
                <a:spcPct val="20000"/>
              </a:spcBef>
              <a:buClr>
                <a:schemeClr val="accent1"/>
              </a:buClr>
              <a:buSzPct val="65000"/>
            </a:pPr>
            <a:r>
              <a:rPr lang="en-US" sz="2400" dirty="0" smtClean="0">
                <a:solidFill>
                  <a:srgbClr val="BD582C"/>
                </a:solidFill>
                <a:latin typeface="+mn-lt"/>
              </a:rPr>
              <a:t>Revenue Bond Defaults, 1990s</a:t>
            </a:r>
          </a:p>
          <a:p>
            <a:pPr marL="257175" indent="-257175">
              <a:lnSpc>
                <a:spcPct val="50000"/>
              </a:lnSpc>
              <a:spcBef>
                <a:spcPct val="20000"/>
              </a:spcBef>
              <a:buClr>
                <a:schemeClr val="accent1"/>
              </a:buClr>
              <a:buSzPct val="65000"/>
              <a:buFont typeface="Wingdings" pitchFamily="2" charset="2"/>
              <a:buChar char="n"/>
            </a:pPr>
            <a:endParaRPr lang="en-US" sz="2400" dirty="0" smtClean="0">
              <a:solidFill>
                <a:srgbClr val="BD582C"/>
              </a:solidFill>
              <a:latin typeface="+mn-lt"/>
            </a:endParaRPr>
          </a:p>
          <a:p>
            <a:pPr marL="257175" indent="-257175">
              <a:lnSpc>
                <a:spcPct val="80000"/>
              </a:lnSpc>
              <a:spcBef>
                <a:spcPct val="20000"/>
              </a:spcBef>
              <a:buClr>
                <a:schemeClr val="accent1"/>
              </a:buClr>
              <a:buSzPct val="65000"/>
              <a:buFont typeface="Wingdings" pitchFamily="2" charset="2"/>
              <a:buChar char="n"/>
            </a:pPr>
            <a:endParaRPr lang="en-US" sz="2400" dirty="0" smtClean="0">
              <a:solidFill>
                <a:srgbClr val="BD582C"/>
              </a:solidFill>
              <a:latin typeface="+mn-lt"/>
            </a:endParaRPr>
          </a:p>
          <a:p>
            <a:pPr marL="257175" indent="-257175">
              <a:lnSpc>
                <a:spcPct val="80000"/>
              </a:lnSpc>
              <a:spcBef>
                <a:spcPct val="20000"/>
              </a:spcBef>
              <a:buClr>
                <a:schemeClr val="accent1"/>
              </a:buClr>
              <a:buSzPct val="65000"/>
              <a:buFont typeface="Wingdings" pitchFamily="2" charset="2"/>
              <a:buChar char="n"/>
            </a:pPr>
            <a:endParaRPr lang="en-US" sz="2400" dirty="0">
              <a:solidFill>
                <a:srgbClr val="BD582C"/>
              </a:solidFill>
              <a:latin typeface="+mn-lt"/>
            </a:endParaRPr>
          </a:p>
        </p:txBody>
      </p:sp>
    </p:spTree>
    <p:extLst>
      <p:ext uri="{BB962C8B-B14F-4D97-AF65-F5344CB8AC3E}">
        <p14:creationId xmlns:p14="http://schemas.microsoft.com/office/powerpoint/2010/main" val="134717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graphicFrame>
        <p:nvGraphicFramePr>
          <p:cNvPr id="3" name="Group 364"/>
          <p:cNvGraphicFramePr>
            <a:graphicFrameLocks noGrp="1"/>
          </p:cNvGraphicFramePr>
          <p:nvPr>
            <p:extLst>
              <p:ext uri="{D42A27DB-BD31-4B8C-83A1-F6EECF244321}">
                <p14:modId xmlns:p14="http://schemas.microsoft.com/office/powerpoint/2010/main" val="2117214488"/>
              </p:ext>
            </p:extLst>
          </p:nvPr>
        </p:nvGraphicFramePr>
        <p:xfrm>
          <a:off x="609600" y="990600"/>
          <a:ext cx="8001000" cy="5073046"/>
        </p:xfrm>
        <a:graphic>
          <a:graphicData uri="http://schemas.openxmlformats.org/drawingml/2006/table">
            <a:tbl>
              <a:tblPr/>
              <a:tblGrid>
                <a:gridCol w="1215342">
                  <a:extLst>
                    <a:ext uri="{9D8B030D-6E8A-4147-A177-3AD203B41FA5}">
                      <a16:colId xmlns:a16="http://schemas.microsoft.com/office/drawing/2014/main" val="20000"/>
                    </a:ext>
                  </a:extLst>
                </a:gridCol>
                <a:gridCol w="1246992">
                  <a:extLst>
                    <a:ext uri="{9D8B030D-6E8A-4147-A177-3AD203B41FA5}">
                      <a16:colId xmlns:a16="http://schemas.microsoft.com/office/drawing/2014/main" val="20001"/>
                    </a:ext>
                  </a:extLst>
                </a:gridCol>
                <a:gridCol w="2198587">
                  <a:extLst>
                    <a:ext uri="{9D8B030D-6E8A-4147-A177-3AD203B41FA5}">
                      <a16:colId xmlns:a16="http://schemas.microsoft.com/office/drawing/2014/main" val="20002"/>
                    </a:ext>
                  </a:extLst>
                </a:gridCol>
                <a:gridCol w="1358820">
                  <a:extLst>
                    <a:ext uri="{9D8B030D-6E8A-4147-A177-3AD203B41FA5}">
                      <a16:colId xmlns:a16="http://schemas.microsoft.com/office/drawing/2014/main" val="20003"/>
                    </a:ext>
                  </a:extLst>
                </a:gridCol>
                <a:gridCol w="1076084">
                  <a:extLst>
                    <a:ext uri="{9D8B030D-6E8A-4147-A177-3AD203B41FA5}">
                      <a16:colId xmlns:a16="http://schemas.microsoft.com/office/drawing/2014/main" val="20004"/>
                    </a:ext>
                  </a:extLst>
                </a:gridCol>
                <a:gridCol w="905175">
                  <a:extLst>
                    <a:ext uri="{9D8B030D-6E8A-4147-A177-3AD203B41FA5}">
                      <a16:colId xmlns:a16="http://schemas.microsoft.com/office/drawing/2014/main" val="20005"/>
                    </a:ext>
                  </a:extLst>
                </a:gridCol>
              </a:tblGrid>
              <a:tr h="70410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lumMod val="75000"/>
                              <a:lumOff val="25000"/>
                            </a:schemeClr>
                          </a:solidFill>
                          <a:effectLst/>
                          <a:latin typeface="+mn-lt"/>
                          <a:cs typeface="Arial" pitchFamily="34" charset="0"/>
                        </a:rPr>
                        <a:t>Year</a:t>
                      </a:r>
                    </a:p>
                  </a:txBody>
                  <a:tcPr marL="68580" marR="68580" marT="34290" marB="34290" anchor="b"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lumMod val="75000"/>
                              <a:lumOff val="25000"/>
                            </a:schemeClr>
                          </a:solidFill>
                          <a:effectLst/>
                          <a:latin typeface="+mn-lt"/>
                          <a:cs typeface="Arial" pitchFamily="34" charset="0"/>
                        </a:rPr>
                        <a:t># of Defaults</a:t>
                      </a:r>
                    </a:p>
                  </a:txBody>
                  <a:tcPr marL="68580" marR="68580" marT="34290" marB="34290"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lumMod val="75000"/>
                              <a:lumOff val="25000"/>
                            </a:schemeClr>
                          </a:solidFill>
                          <a:effectLst/>
                          <a:latin typeface="+mn-lt"/>
                          <a:cs typeface="Arial" pitchFamily="34" charset="0"/>
                        </a:rPr>
                        <a:t>Defaulted $ Amounts</a:t>
                      </a:r>
                    </a:p>
                  </a:txBody>
                  <a:tcPr marL="68580" marR="68580" marT="34290" marB="34290"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lumMod val="75000"/>
                              <a:lumOff val="25000"/>
                            </a:schemeClr>
                          </a:solidFill>
                          <a:effectLst/>
                          <a:latin typeface="+mn-lt"/>
                          <a:cs typeface="Arial" pitchFamily="34" charset="0"/>
                        </a:rPr>
                        <a:t>Avg. Time to Default</a:t>
                      </a:r>
                    </a:p>
                  </a:txBody>
                  <a:tcPr marL="68580" marR="68580" marT="34290" marB="34290"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lumMod val="75000"/>
                              <a:lumOff val="25000"/>
                            </a:schemeClr>
                          </a:solidFill>
                          <a:effectLst/>
                          <a:latin typeface="+mn-lt"/>
                          <a:cs typeface="Arial" pitchFamily="34" charset="0"/>
                        </a:rPr>
                        <a:t># Rated</a:t>
                      </a:r>
                    </a:p>
                  </a:txBody>
                  <a:tcPr marL="68580" marR="68580" marT="34290" marB="34290"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lumMod val="75000"/>
                              <a:lumOff val="25000"/>
                            </a:schemeClr>
                          </a:solidFill>
                          <a:effectLst/>
                          <a:latin typeface="+mn-lt"/>
                          <a:cs typeface="Arial" pitchFamily="34" charset="0"/>
                        </a:rPr>
                        <a:t># Non-Rated</a:t>
                      </a:r>
                    </a:p>
                  </a:txBody>
                  <a:tcPr marL="68580" marR="68580" marT="34290" marB="34290" anchor="b"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357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1990</a:t>
                      </a:r>
                    </a:p>
                  </a:txBody>
                  <a:tcPr marL="68580" marR="68580" marT="34290" marB="34290" anchor="b"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1</a:t>
                      </a:r>
                    </a:p>
                  </a:txBody>
                  <a:tcPr marL="68580" marR="68580" marT="34290" marB="3429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$2,000,000 </a:t>
                      </a:r>
                    </a:p>
                  </a:txBody>
                  <a:tcPr marL="68580" marR="68580" marT="34290" marB="3429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18</a:t>
                      </a:r>
                    </a:p>
                  </a:txBody>
                  <a:tcPr marL="68580" marR="68580" marT="34290" marB="3429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0</a:t>
                      </a:r>
                    </a:p>
                  </a:txBody>
                  <a:tcPr marL="68580" marR="68580" marT="34290" marB="3429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1</a:t>
                      </a:r>
                    </a:p>
                  </a:txBody>
                  <a:tcPr marL="68580" marR="68580" marT="34290" marB="34290" anchor="b"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65057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1995</a:t>
                      </a:r>
                    </a:p>
                  </a:txBody>
                  <a:tcPr marL="68580" marR="68580" marT="34290" marB="34290"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3</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$800,000,000 </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12</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3</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0</a:t>
                      </a:r>
                    </a:p>
                  </a:txBody>
                  <a:tcPr marL="68580" marR="68580" marT="34290" marB="34290"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4280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1996</a:t>
                      </a:r>
                    </a:p>
                  </a:txBody>
                  <a:tcPr marL="68580" marR="68580" marT="34290" marB="34290"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4</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$5,860,000 </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8</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0</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4</a:t>
                      </a:r>
                    </a:p>
                  </a:txBody>
                  <a:tcPr marL="68580" marR="68580" marT="34290" marB="34290"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14961">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1997</a:t>
                      </a:r>
                    </a:p>
                  </a:txBody>
                  <a:tcPr marL="68580" marR="68580" marT="34290" marB="34290"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1</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$2,800,000 </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11</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0</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1</a:t>
                      </a:r>
                    </a:p>
                  </a:txBody>
                  <a:tcPr marL="68580" marR="68580" marT="34290" marB="34290"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14961">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1998</a:t>
                      </a:r>
                    </a:p>
                  </a:txBody>
                  <a:tcPr marL="68580" marR="68580" marT="34290" marB="34290"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4</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$15,475,000 </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8</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2</a:t>
                      </a:r>
                    </a:p>
                  </a:txBody>
                  <a:tcPr marL="68580" marR="68580"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2</a:t>
                      </a:r>
                    </a:p>
                  </a:txBody>
                  <a:tcPr marL="68580" marR="68580" marT="34290" marB="34290"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41357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1999</a:t>
                      </a:r>
                    </a:p>
                  </a:txBody>
                  <a:tcPr marL="68580" marR="68580" marT="34290" marB="34290" anchor="b"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1</a:t>
                      </a:r>
                    </a:p>
                  </a:txBody>
                  <a:tcPr marL="68580" marR="68580" marT="34290" marB="3429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$1,415,000 </a:t>
                      </a:r>
                    </a:p>
                  </a:txBody>
                  <a:tcPr marL="68580" marR="68580" marT="34290" marB="3429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mn-lt"/>
                          <a:cs typeface="Arial" pitchFamily="34" charset="0"/>
                        </a:rPr>
                        <a:t>9</a:t>
                      </a:r>
                    </a:p>
                  </a:txBody>
                  <a:tcPr marL="68580" marR="68580" marT="34290" marB="3429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0</a:t>
                      </a:r>
                    </a:p>
                  </a:txBody>
                  <a:tcPr marL="68580" marR="68580" marT="34290" marB="3429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1</a:t>
                      </a:r>
                    </a:p>
                  </a:txBody>
                  <a:tcPr marL="68580" marR="68580" marT="34290" marB="34290" anchor="b"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4864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Totals</a:t>
                      </a:r>
                    </a:p>
                  </a:txBody>
                  <a:tcPr marL="68580" marR="68580" marT="34290" marB="34290" anchor="b"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14</a:t>
                      </a:r>
                    </a:p>
                  </a:txBody>
                  <a:tcPr marL="68580" marR="68580" marT="34290" marB="34290"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$827,550,000 </a:t>
                      </a:r>
                    </a:p>
                  </a:txBody>
                  <a:tcPr marL="68580" marR="68580" marT="34290" marB="34290"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10</a:t>
                      </a:r>
                    </a:p>
                  </a:txBody>
                  <a:tcPr marL="68580" marR="68580" marT="34290" marB="34290"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5</a:t>
                      </a:r>
                    </a:p>
                  </a:txBody>
                  <a:tcPr marL="68580" marR="68580" marT="34290" marB="34290"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cs typeface="Arial" pitchFamily="34" charset="0"/>
                        </a:rPr>
                        <a:t>9</a:t>
                      </a:r>
                    </a:p>
                  </a:txBody>
                  <a:tcPr marL="68580" marR="68580" marT="34290" marB="34290" anchor="b"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5760">
                <a:tc gridSpan="6">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lumMod val="85000"/>
                              <a:lumOff val="15000"/>
                            </a:schemeClr>
                          </a:solidFill>
                          <a:effectLst/>
                          <a:latin typeface="+mn-lt"/>
                          <a:cs typeface="Arial" pitchFamily="34" charset="0"/>
                        </a:rPr>
                        <a:t>Defaults in 1995 were tied to 3 short-term note deals issued by Orange County, California.</a:t>
                      </a:r>
                    </a:p>
                  </a:txBody>
                  <a:tcPr marL="68580" marR="68580" marT="34290" marB="34290" anchor="b" horzOverflow="overflow">
                    <a:lnL cap="flat">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r h="704103">
                <a:tc gridSpan="6">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lumMod val="85000"/>
                              <a:lumOff val="15000"/>
                            </a:schemeClr>
                          </a:solidFill>
                          <a:effectLst/>
                          <a:latin typeface="+mn-lt"/>
                          <a:cs typeface="Arial" pitchFamily="34" charset="0"/>
                        </a:rPr>
                        <a:t>7 out of the 14 monetary defaults were tied to late payments caused by administrative oversights and were not related to financial difficulties.</a:t>
                      </a:r>
                    </a:p>
                  </a:txBody>
                  <a:tcPr marL="68580" marR="68580" marT="34290" marB="34290" anchor="b" horzOverflow="overflow">
                    <a:lnL cap="flat">
                      <a:noFill/>
                    </a:lnL>
                    <a:lnR cap="flat">
                      <a:noFill/>
                    </a:lnR>
                    <a:lnT>
                      <a:noFill/>
                    </a:lnT>
                    <a:lnB cap="flat">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9"/>
                  </a:ext>
                </a:extLst>
              </a:tr>
            </a:tbl>
          </a:graphicData>
        </a:graphic>
      </p:graphicFrame>
      <p:sp>
        <p:nvSpPr>
          <p:cNvPr id="4" name="Rectangle 3"/>
          <p:cNvSpPr/>
          <p:nvPr/>
        </p:nvSpPr>
        <p:spPr>
          <a:xfrm>
            <a:off x="2438400" y="457200"/>
            <a:ext cx="4191000" cy="395173"/>
          </a:xfrm>
          <a:prstGeom prst="rect">
            <a:avLst/>
          </a:prstGeom>
        </p:spPr>
        <p:txBody>
          <a:bodyPr wrap="square">
            <a:spAutoFit/>
          </a:bodyPr>
          <a:lstStyle/>
          <a:p>
            <a:pPr marL="257175" indent="-257175" algn="ctr">
              <a:lnSpc>
                <a:spcPct val="80000"/>
              </a:lnSpc>
              <a:spcBef>
                <a:spcPct val="20000"/>
              </a:spcBef>
              <a:buClr>
                <a:schemeClr val="accent1"/>
              </a:buClr>
              <a:buSzPct val="65000"/>
            </a:pPr>
            <a:r>
              <a:rPr lang="en-US" sz="2400" dirty="0" smtClean="0">
                <a:solidFill>
                  <a:srgbClr val="BD582C"/>
                </a:solidFill>
                <a:latin typeface="+mn-lt"/>
              </a:rPr>
              <a:t>Go Bond Defaults, 1990s</a:t>
            </a:r>
            <a:endParaRPr lang="en-US" sz="2400" dirty="0">
              <a:solidFill>
                <a:srgbClr val="BD582C"/>
              </a:solidFill>
              <a:latin typeface="+mn-lt"/>
            </a:endParaRPr>
          </a:p>
        </p:txBody>
      </p:sp>
    </p:spTree>
    <p:extLst>
      <p:ext uri="{BB962C8B-B14F-4D97-AF65-F5344CB8AC3E}">
        <p14:creationId xmlns:p14="http://schemas.microsoft.com/office/powerpoint/2010/main" val="1364875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2" name="Rectangle 1"/>
          <p:cNvSpPr/>
          <p:nvPr/>
        </p:nvSpPr>
        <p:spPr>
          <a:xfrm>
            <a:off x="1219200" y="519227"/>
            <a:ext cx="6705600" cy="395173"/>
          </a:xfrm>
          <a:prstGeom prst="rect">
            <a:avLst/>
          </a:prstGeom>
        </p:spPr>
        <p:txBody>
          <a:bodyPr wrap="square">
            <a:spAutoFit/>
          </a:bodyPr>
          <a:lstStyle/>
          <a:p>
            <a:pPr marL="257175" indent="-257175" algn="ctr">
              <a:lnSpc>
                <a:spcPct val="80000"/>
              </a:lnSpc>
              <a:spcBef>
                <a:spcPct val="20000"/>
              </a:spcBef>
              <a:buClr>
                <a:schemeClr val="accent1"/>
              </a:buClr>
              <a:buSzPct val="65000"/>
            </a:pPr>
            <a:r>
              <a:rPr lang="en-US" sz="2400" dirty="0" smtClean="0">
                <a:solidFill>
                  <a:srgbClr val="BD582C"/>
                </a:solidFill>
                <a:latin typeface="+mn-lt"/>
              </a:rPr>
              <a:t>Go Default Settlements, 1990s</a:t>
            </a:r>
            <a:endParaRPr lang="en-US" sz="2400" dirty="0">
              <a:solidFill>
                <a:srgbClr val="BD582C"/>
              </a:solidFill>
              <a:latin typeface="+mn-lt"/>
            </a:endParaRPr>
          </a:p>
        </p:txBody>
      </p:sp>
      <p:graphicFrame>
        <p:nvGraphicFramePr>
          <p:cNvPr id="4" name="Group 273"/>
          <p:cNvGraphicFramePr>
            <a:graphicFrameLocks noGrp="1"/>
          </p:cNvGraphicFramePr>
          <p:nvPr>
            <p:extLst>
              <p:ext uri="{D42A27DB-BD31-4B8C-83A1-F6EECF244321}">
                <p14:modId xmlns:p14="http://schemas.microsoft.com/office/powerpoint/2010/main" val="1138905874"/>
              </p:ext>
            </p:extLst>
          </p:nvPr>
        </p:nvGraphicFramePr>
        <p:xfrm>
          <a:off x="1219201" y="1066799"/>
          <a:ext cx="7010399" cy="5181601"/>
        </p:xfrm>
        <a:graphic>
          <a:graphicData uri="http://schemas.openxmlformats.org/drawingml/2006/table">
            <a:tbl>
              <a:tblPr/>
              <a:tblGrid>
                <a:gridCol w="1884516">
                  <a:extLst>
                    <a:ext uri="{9D8B030D-6E8A-4147-A177-3AD203B41FA5}">
                      <a16:colId xmlns:a16="http://schemas.microsoft.com/office/drawing/2014/main" val="20000"/>
                    </a:ext>
                  </a:extLst>
                </a:gridCol>
                <a:gridCol w="1733755">
                  <a:extLst>
                    <a:ext uri="{9D8B030D-6E8A-4147-A177-3AD203B41FA5}">
                      <a16:colId xmlns:a16="http://schemas.microsoft.com/office/drawing/2014/main" val="20001"/>
                    </a:ext>
                  </a:extLst>
                </a:gridCol>
                <a:gridCol w="1658374">
                  <a:extLst>
                    <a:ext uri="{9D8B030D-6E8A-4147-A177-3AD203B41FA5}">
                      <a16:colId xmlns:a16="http://schemas.microsoft.com/office/drawing/2014/main" val="20002"/>
                    </a:ext>
                  </a:extLst>
                </a:gridCol>
                <a:gridCol w="1733754">
                  <a:extLst>
                    <a:ext uri="{9D8B030D-6E8A-4147-A177-3AD203B41FA5}">
                      <a16:colId xmlns:a16="http://schemas.microsoft.com/office/drawing/2014/main" val="20003"/>
                    </a:ext>
                  </a:extLst>
                </a:gridCol>
              </a:tblGrid>
              <a:tr h="74150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lumMod val="75000"/>
                              <a:lumOff val="25000"/>
                            </a:schemeClr>
                          </a:solidFill>
                          <a:effectLst/>
                          <a:latin typeface="+mn-lt"/>
                          <a:cs typeface="Arial" pitchFamily="34" charset="0"/>
                        </a:rPr>
                        <a:t>Settlement Type</a:t>
                      </a:r>
                    </a:p>
                  </a:txBody>
                  <a:tcPr marL="68576" marR="68576" marT="34290" marB="34290" anchor="b"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lumMod val="75000"/>
                              <a:lumOff val="25000"/>
                            </a:schemeClr>
                          </a:solidFill>
                          <a:effectLst/>
                          <a:latin typeface="+mn-lt"/>
                          <a:cs typeface="Arial" pitchFamily="34" charset="0"/>
                        </a:rPr>
                        <a:t># of Settlements</a:t>
                      </a:r>
                    </a:p>
                  </a:txBody>
                  <a:tcPr marL="68576" marR="68576" marT="34290" marB="34290"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lumMod val="75000"/>
                              <a:lumOff val="25000"/>
                            </a:schemeClr>
                          </a:solidFill>
                          <a:effectLst/>
                          <a:latin typeface="+mn-lt"/>
                          <a:cs typeface="Arial" pitchFamily="34" charset="0"/>
                        </a:rPr>
                        <a:t>Avg. Time to Settlement</a:t>
                      </a:r>
                    </a:p>
                  </a:txBody>
                  <a:tcPr marL="68576" marR="68576" marT="34290" marB="34290"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lumMod val="75000"/>
                              <a:lumOff val="25000"/>
                            </a:schemeClr>
                          </a:solidFill>
                          <a:effectLst/>
                          <a:latin typeface="+mn-lt"/>
                          <a:cs typeface="Arial" pitchFamily="34" charset="0"/>
                        </a:rPr>
                        <a:t>Avg. Recovery</a:t>
                      </a:r>
                    </a:p>
                  </a:txBody>
                  <a:tcPr marL="68576" marR="68576" marT="34290" marB="34290" anchor="b"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2581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lumMod val="75000"/>
                              <a:lumOff val="25000"/>
                            </a:schemeClr>
                          </a:solidFill>
                          <a:effectLst/>
                          <a:latin typeface="+mn-lt"/>
                          <a:cs typeface="Arial" pitchFamily="34" charset="0"/>
                        </a:rPr>
                        <a:t>Resumptions</a:t>
                      </a:r>
                    </a:p>
                  </a:txBody>
                  <a:tcPr marL="68576" marR="68576" marT="34290" marB="34290" anchor="b"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lumMod val="75000"/>
                              <a:lumOff val="25000"/>
                            </a:schemeClr>
                          </a:solidFill>
                          <a:effectLst/>
                          <a:latin typeface="+mn-lt"/>
                          <a:cs typeface="Arial" pitchFamily="34" charset="0"/>
                        </a:rPr>
                        <a:t>7</a:t>
                      </a:r>
                    </a:p>
                  </a:txBody>
                  <a:tcPr marL="68576" marR="68576" marT="34290" marB="3429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lumMod val="75000"/>
                              <a:lumOff val="25000"/>
                            </a:schemeClr>
                          </a:solidFill>
                          <a:effectLst/>
                          <a:latin typeface="+mn-lt"/>
                          <a:cs typeface="Arial" pitchFamily="34" charset="0"/>
                        </a:rPr>
                        <a:t>1</a:t>
                      </a:r>
                    </a:p>
                  </a:txBody>
                  <a:tcPr marL="68576" marR="68576" marT="34290" marB="3429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lumMod val="75000"/>
                              <a:lumOff val="25000"/>
                            </a:schemeClr>
                          </a:solidFill>
                          <a:effectLst/>
                          <a:latin typeface="+mn-lt"/>
                          <a:cs typeface="Arial" pitchFamily="34" charset="0"/>
                        </a:rPr>
                        <a:t>N/A</a:t>
                      </a:r>
                    </a:p>
                  </a:txBody>
                  <a:tcPr marL="68576" marR="68576" marT="34290" marB="3429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72581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lumMod val="75000"/>
                              <a:lumOff val="25000"/>
                            </a:schemeClr>
                          </a:solidFill>
                          <a:effectLst/>
                          <a:latin typeface="+mn-lt"/>
                          <a:cs typeface="Arial" pitchFamily="34" charset="0"/>
                        </a:rPr>
                        <a:t>Cash Distributions</a:t>
                      </a:r>
                    </a:p>
                  </a:txBody>
                  <a:tcPr marL="68576" marR="68576" marT="34290" marB="34290"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lumMod val="75000"/>
                              <a:lumOff val="25000"/>
                            </a:schemeClr>
                          </a:solidFill>
                          <a:effectLst/>
                          <a:latin typeface="+mn-lt"/>
                          <a:cs typeface="Arial" pitchFamily="34" charset="0"/>
                        </a:rPr>
                        <a:t>3</a:t>
                      </a:r>
                    </a:p>
                  </a:txBody>
                  <a:tcPr marL="68576" marR="68576"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lumMod val="75000"/>
                              <a:lumOff val="25000"/>
                            </a:schemeClr>
                          </a:solidFill>
                          <a:effectLst/>
                          <a:latin typeface="+mn-lt"/>
                          <a:cs typeface="Arial" pitchFamily="34" charset="0"/>
                        </a:rPr>
                        <a:t>11</a:t>
                      </a:r>
                    </a:p>
                  </a:txBody>
                  <a:tcPr marL="68576" marR="68576"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lumMod val="75000"/>
                              <a:lumOff val="25000"/>
                            </a:schemeClr>
                          </a:solidFill>
                          <a:effectLst/>
                          <a:latin typeface="+mn-lt"/>
                          <a:cs typeface="Arial" pitchFamily="34" charset="0"/>
                        </a:rPr>
                        <a:t>100</a:t>
                      </a:r>
                    </a:p>
                  </a:txBody>
                  <a:tcPr marL="68576" marR="68576" marT="34290" marB="3429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72581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lumMod val="75000"/>
                              <a:lumOff val="25000"/>
                            </a:schemeClr>
                          </a:solidFill>
                          <a:effectLst/>
                          <a:latin typeface="+mn-lt"/>
                          <a:cs typeface="Arial" pitchFamily="34" charset="0"/>
                        </a:rPr>
                        <a:t>Redemptions</a:t>
                      </a:r>
                    </a:p>
                  </a:txBody>
                  <a:tcPr marL="68576" marR="68576" marT="34290" marB="34290" anchor="b"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lumMod val="75000"/>
                              <a:lumOff val="25000"/>
                            </a:schemeClr>
                          </a:solidFill>
                          <a:effectLst/>
                          <a:latin typeface="+mn-lt"/>
                          <a:cs typeface="Arial" pitchFamily="34" charset="0"/>
                        </a:rPr>
                        <a:t>2</a:t>
                      </a:r>
                    </a:p>
                  </a:txBody>
                  <a:tcPr marL="68576" marR="68576"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lumMod val="75000"/>
                              <a:lumOff val="25000"/>
                            </a:schemeClr>
                          </a:solidFill>
                          <a:effectLst/>
                          <a:latin typeface="+mn-lt"/>
                          <a:cs typeface="Arial" pitchFamily="34" charset="0"/>
                        </a:rPr>
                        <a:t>4</a:t>
                      </a:r>
                    </a:p>
                  </a:txBody>
                  <a:tcPr marL="68576" marR="68576" marT="34290" marB="3429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lumMod val="75000"/>
                              <a:lumOff val="25000"/>
                            </a:schemeClr>
                          </a:solidFill>
                          <a:effectLst/>
                          <a:latin typeface="+mn-lt"/>
                          <a:cs typeface="Arial" pitchFamily="34" charset="0"/>
                        </a:rPr>
                        <a:t>100</a:t>
                      </a:r>
                    </a:p>
                  </a:txBody>
                  <a:tcPr marL="68576" marR="68576" marT="34290" marB="34290"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72581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lumMod val="75000"/>
                              <a:lumOff val="25000"/>
                            </a:schemeClr>
                          </a:solidFill>
                          <a:effectLst/>
                          <a:latin typeface="+mn-lt"/>
                          <a:cs typeface="Arial" pitchFamily="34" charset="0"/>
                        </a:rPr>
                        <a:t>Exchange</a:t>
                      </a:r>
                    </a:p>
                  </a:txBody>
                  <a:tcPr marL="68576" marR="68576" marT="34290" marB="34290" anchor="b"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lumMod val="75000"/>
                              <a:lumOff val="25000"/>
                            </a:schemeClr>
                          </a:solidFill>
                          <a:effectLst/>
                          <a:latin typeface="+mn-lt"/>
                          <a:cs typeface="Arial" pitchFamily="34" charset="0"/>
                        </a:rPr>
                        <a:t>1</a:t>
                      </a:r>
                    </a:p>
                  </a:txBody>
                  <a:tcPr marL="68576" marR="68576" marT="34290" marB="3429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lumMod val="75000"/>
                              <a:lumOff val="25000"/>
                            </a:schemeClr>
                          </a:solidFill>
                          <a:effectLst/>
                          <a:latin typeface="+mn-lt"/>
                          <a:cs typeface="Arial" pitchFamily="34" charset="0"/>
                        </a:rPr>
                        <a:t>7</a:t>
                      </a:r>
                    </a:p>
                  </a:txBody>
                  <a:tcPr marL="68576" marR="68576" marT="34290" marB="3429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lumMod val="75000"/>
                              <a:lumOff val="25000"/>
                            </a:schemeClr>
                          </a:solidFill>
                          <a:effectLst/>
                          <a:latin typeface="+mn-lt"/>
                          <a:cs typeface="Arial" pitchFamily="34" charset="0"/>
                        </a:rPr>
                        <a:t>N/A</a:t>
                      </a:r>
                    </a:p>
                  </a:txBody>
                  <a:tcPr marL="68576" marR="68576" marT="34290" marB="34290"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2581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lumMod val="75000"/>
                              <a:lumOff val="25000"/>
                            </a:schemeClr>
                          </a:solidFill>
                          <a:effectLst/>
                          <a:latin typeface="+mn-lt"/>
                          <a:cs typeface="Arial" pitchFamily="34" charset="0"/>
                        </a:rPr>
                        <a:t>Totals</a:t>
                      </a:r>
                    </a:p>
                  </a:txBody>
                  <a:tcPr marL="68576" marR="68576" marT="34290" marB="34290" anchor="b"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lumMod val="75000"/>
                              <a:lumOff val="25000"/>
                            </a:schemeClr>
                          </a:solidFill>
                          <a:effectLst/>
                          <a:latin typeface="+mn-lt"/>
                          <a:cs typeface="Arial" pitchFamily="34" charset="0"/>
                        </a:rPr>
                        <a:t>13</a:t>
                      </a:r>
                    </a:p>
                  </a:txBody>
                  <a:tcPr marL="68576" marR="68576" marT="34290" marB="34290"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lumMod val="75000"/>
                              <a:lumOff val="25000"/>
                            </a:schemeClr>
                          </a:solidFill>
                          <a:effectLst/>
                          <a:latin typeface="+mn-lt"/>
                          <a:cs typeface="Arial" pitchFamily="34" charset="0"/>
                        </a:rPr>
                        <a:t>4</a:t>
                      </a:r>
                    </a:p>
                  </a:txBody>
                  <a:tcPr marL="68576" marR="68576" marT="34290" marB="34290"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smtClean="0">
                        <a:ln>
                          <a:noFill/>
                        </a:ln>
                        <a:solidFill>
                          <a:schemeClr val="tx1">
                            <a:lumMod val="75000"/>
                            <a:lumOff val="25000"/>
                          </a:schemeClr>
                        </a:solidFill>
                        <a:effectLst/>
                        <a:latin typeface="+mn-lt"/>
                        <a:cs typeface="Arial" pitchFamily="34" charset="0"/>
                      </a:endParaRPr>
                    </a:p>
                  </a:txBody>
                  <a:tcPr marL="68576" marR="68576" marT="34290" marB="34290"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11024">
                <a:tc gridSpan="4">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chemeClr val="tx1">
                              <a:lumMod val="75000"/>
                              <a:lumOff val="25000"/>
                            </a:schemeClr>
                          </a:solidFill>
                          <a:effectLst/>
                          <a:latin typeface="+mn-lt"/>
                          <a:cs typeface="Arial" pitchFamily="34" charset="0"/>
                        </a:rPr>
                        <a:t>Holders of the three Orange County, California note deals were made whole (recovered 100 cents on the dollar) through cash distributions when the County emerged from bankruptcy during June of 1996.</a:t>
                      </a:r>
                    </a:p>
                  </a:txBody>
                  <a:tcPr marL="68576" marR="68576" marT="34290" marB="34290" horzOverflow="overflow">
                    <a:lnL cap="flat">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mn-lt"/>
                        <a:cs typeface="Arial" pitchFamily="34" charset="0"/>
                      </a:endParaRPr>
                    </a:p>
                  </a:txBody>
                  <a:tcPr marL="68576" marR="68576" marT="34290" marB="34290"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mn-lt"/>
                        <a:cs typeface="Arial" pitchFamily="34" charset="0"/>
                      </a:endParaRPr>
                    </a:p>
                  </a:txBody>
                  <a:tcPr marL="68576" marR="68576" marT="34290" marB="34290"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600" b="0" i="0" u="none" strike="noStrike" cap="none" normalizeH="0" baseline="0" dirty="0" smtClean="0">
                        <a:ln>
                          <a:noFill/>
                        </a:ln>
                        <a:solidFill>
                          <a:schemeClr val="tx1"/>
                        </a:solidFill>
                        <a:effectLst/>
                        <a:latin typeface="+mn-lt"/>
                        <a:cs typeface="Arial" pitchFamily="34" charset="0"/>
                      </a:endParaRPr>
                    </a:p>
                  </a:txBody>
                  <a:tcPr marL="68576" marR="68576" marT="34290" marB="34290"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1116326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2" name="Rectangle 1"/>
          <p:cNvSpPr/>
          <p:nvPr/>
        </p:nvSpPr>
        <p:spPr>
          <a:xfrm>
            <a:off x="2209800" y="228600"/>
            <a:ext cx="4876800" cy="395173"/>
          </a:xfrm>
          <a:prstGeom prst="rect">
            <a:avLst/>
          </a:prstGeom>
        </p:spPr>
        <p:txBody>
          <a:bodyPr wrap="square">
            <a:spAutoFit/>
          </a:bodyPr>
          <a:lstStyle/>
          <a:p>
            <a:pPr marL="257175" indent="-257175" algn="ctr">
              <a:lnSpc>
                <a:spcPct val="80000"/>
              </a:lnSpc>
              <a:spcBef>
                <a:spcPct val="20000"/>
              </a:spcBef>
              <a:buClr>
                <a:schemeClr val="accent1"/>
              </a:buClr>
              <a:buSzPct val="65000"/>
            </a:pPr>
            <a:r>
              <a:rPr lang="en-US" sz="2400" dirty="0" smtClean="0">
                <a:solidFill>
                  <a:srgbClr val="BD582C"/>
                </a:solidFill>
                <a:latin typeface="+mn-lt"/>
              </a:rPr>
              <a:t>Moody’s Defaults</a:t>
            </a:r>
            <a:endParaRPr lang="en-US" sz="2400" dirty="0">
              <a:solidFill>
                <a:srgbClr val="BD582C"/>
              </a:solidFill>
              <a:latin typeface="+mn-lt"/>
            </a:endParaRPr>
          </a:p>
        </p:txBody>
      </p:sp>
      <p:pic>
        <p:nvPicPr>
          <p:cNvPr id="3" name="Picture 2"/>
          <p:cNvPicPr>
            <a:picLocks noChangeAspect="1"/>
          </p:cNvPicPr>
          <p:nvPr/>
        </p:nvPicPr>
        <p:blipFill>
          <a:blip r:embed="rId2"/>
          <a:stretch>
            <a:fillRect/>
          </a:stretch>
        </p:blipFill>
        <p:spPr>
          <a:xfrm>
            <a:off x="1049775" y="762000"/>
            <a:ext cx="7196849" cy="5505020"/>
          </a:xfrm>
          <a:prstGeom prst="rect">
            <a:avLst/>
          </a:prstGeom>
          <a:solidFill>
            <a:schemeClr val="tx1"/>
          </a:solidFill>
        </p:spPr>
      </p:pic>
    </p:spTree>
    <p:extLst>
      <p:ext uri="{BB962C8B-B14F-4D97-AF65-F5344CB8AC3E}">
        <p14:creationId xmlns:p14="http://schemas.microsoft.com/office/powerpoint/2010/main" val="36032396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ChangeArrowheads="1"/>
          </p:cNvSpPr>
          <p:nvPr/>
        </p:nvSpPr>
        <p:spPr bwMode="auto">
          <a:xfrm>
            <a:off x="838200" y="1828800"/>
            <a:ext cx="7543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ts val="0"/>
              </a:spcBef>
              <a:buClr>
                <a:schemeClr val="accent1"/>
              </a:buClr>
              <a:buSzPct val="100000"/>
              <a:buFont typeface="Wingdings" panose="05000000000000000000" pitchFamily="2" charset="2"/>
              <a:buChar char="§"/>
            </a:pPr>
            <a:r>
              <a:rPr lang="en-US" sz="2000" dirty="0" smtClean="0">
                <a:solidFill>
                  <a:schemeClr val="tx1">
                    <a:lumMod val="75000"/>
                    <a:lumOff val="25000"/>
                  </a:schemeClr>
                </a:solidFill>
                <a:latin typeface="+mn-lt"/>
              </a:rPr>
              <a:t>Because </a:t>
            </a:r>
            <a:r>
              <a:rPr lang="en-US" sz="2000" dirty="0">
                <a:solidFill>
                  <a:schemeClr val="tx1">
                    <a:lumMod val="75000"/>
                    <a:lumOff val="25000"/>
                  </a:schemeClr>
                </a:solidFill>
                <a:latin typeface="+mn-lt"/>
              </a:rPr>
              <a:t>high ratings lower interest costs, governments have in interest in obtaining a high rating.</a:t>
            </a:r>
          </a:p>
          <a:p>
            <a:pPr marL="342900" indent="-342900">
              <a:spcBef>
                <a:spcPts val="0"/>
              </a:spcBef>
              <a:buClr>
                <a:schemeClr val="accent1"/>
              </a:buClr>
              <a:buSzPct val="100000"/>
              <a:buFont typeface="Wingdings" panose="05000000000000000000" pitchFamily="2" charset="2"/>
              <a:buChar char="§"/>
            </a:pPr>
            <a:endParaRPr lang="en-US" sz="2000" dirty="0">
              <a:solidFill>
                <a:schemeClr val="tx1">
                  <a:lumMod val="75000"/>
                  <a:lumOff val="25000"/>
                </a:schemeClr>
              </a:solidFill>
              <a:latin typeface="+mn-lt"/>
            </a:endParaRPr>
          </a:p>
          <a:p>
            <a:pPr marL="342900" indent="-342900">
              <a:spcBef>
                <a:spcPts val="0"/>
              </a:spcBef>
              <a:buClr>
                <a:schemeClr val="accent1"/>
              </a:buClr>
              <a:buSzPct val="100000"/>
              <a:buFont typeface="Wingdings" panose="05000000000000000000" pitchFamily="2" charset="2"/>
              <a:buChar char="§"/>
            </a:pPr>
            <a:r>
              <a:rPr lang="en-US" sz="2000" dirty="0">
                <a:solidFill>
                  <a:schemeClr val="tx1">
                    <a:lumMod val="75000"/>
                    <a:lumOff val="25000"/>
                  </a:schemeClr>
                </a:solidFill>
                <a:latin typeface="+mn-lt"/>
              </a:rPr>
              <a:t>So many governments strive to meet the tax and management standards set by the rating agencies.</a:t>
            </a:r>
          </a:p>
          <a:p>
            <a:pPr marL="342900" indent="-342900">
              <a:spcBef>
                <a:spcPts val="0"/>
              </a:spcBef>
              <a:buClr>
                <a:schemeClr val="accent1"/>
              </a:buClr>
              <a:buSzPct val="100000"/>
              <a:buFont typeface="Wingdings" panose="05000000000000000000" pitchFamily="2" charset="2"/>
              <a:buChar char="§"/>
            </a:pPr>
            <a:endParaRPr lang="en-US" sz="2000" dirty="0">
              <a:solidFill>
                <a:schemeClr val="tx1">
                  <a:lumMod val="75000"/>
                  <a:lumOff val="25000"/>
                </a:schemeClr>
              </a:solidFill>
              <a:latin typeface="+mn-lt"/>
            </a:endParaRPr>
          </a:p>
          <a:p>
            <a:pPr marL="342900" indent="-342900">
              <a:spcBef>
                <a:spcPts val="0"/>
              </a:spcBef>
              <a:buClr>
                <a:schemeClr val="accent1"/>
              </a:buClr>
              <a:buSzPct val="100000"/>
              <a:buFont typeface="Wingdings" panose="05000000000000000000" pitchFamily="2" charset="2"/>
              <a:buChar char="§"/>
            </a:pPr>
            <a:r>
              <a:rPr lang="en-US" sz="2000" dirty="0">
                <a:solidFill>
                  <a:schemeClr val="tx1">
                    <a:lumMod val="75000"/>
                    <a:lumOff val="25000"/>
                  </a:schemeClr>
                </a:solidFill>
                <a:latin typeface="+mn-lt"/>
              </a:rPr>
              <a:t>Many other governments buy bond insurance, which can raise ratings (and therefore save money).</a:t>
            </a:r>
          </a:p>
          <a:p>
            <a:pPr marL="342900" indent="-342900">
              <a:spcBef>
                <a:spcPts val="0"/>
              </a:spcBef>
              <a:buClr>
                <a:schemeClr val="accent1"/>
              </a:buClr>
              <a:buSzPct val="100000"/>
              <a:buFont typeface="Wingdings" panose="05000000000000000000" pitchFamily="2" charset="2"/>
              <a:buChar char="§"/>
            </a:pPr>
            <a:endParaRPr lang="en-US" sz="2000" dirty="0">
              <a:solidFill>
                <a:schemeClr val="tx1">
                  <a:lumMod val="75000"/>
                  <a:lumOff val="25000"/>
                </a:schemeClr>
              </a:solidFill>
              <a:latin typeface="+mn-lt"/>
            </a:endParaRPr>
          </a:p>
          <a:p>
            <a:pPr marL="342900" indent="-342900">
              <a:spcBef>
                <a:spcPts val="0"/>
              </a:spcBef>
              <a:buClr>
                <a:schemeClr val="accent1"/>
              </a:buClr>
              <a:buSzPct val="100000"/>
              <a:buFont typeface="Wingdings" panose="05000000000000000000" pitchFamily="2" charset="2"/>
              <a:buChar char="§"/>
            </a:pPr>
            <a:r>
              <a:rPr lang="en-US" sz="2000" dirty="0">
                <a:solidFill>
                  <a:schemeClr val="tx1">
                    <a:lumMod val="75000"/>
                    <a:lumOff val="25000"/>
                  </a:schemeClr>
                </a:solidFill>
                <a:latin typeface="+mn-lt"/>
              </a:rPr>
              <a:t>In some cases, states insure the bonds of their local governments.</a:t>
            </a:r>
          </a:p>
          <a:p>
            <a:pPr marL="342900" indent="-342900">
              <a:spcBef>
                <a:spcPts val="0"/>
              </a:spcBef>
              <a:buClr>
                <a:schemeClr val="accent1"/>
              </a:buClr>
              <a:buSzPct val="100000"/>
              <a:buFont typeface="Wingdings" panose="05000000000000000000" pitchFamily="2" charset="2"/>
              <a:buChar char="§"/>
            </a:pPr>
            <a:endParaRPr lang="en-US" sz="2000" dirty="0">
              <a:solidFill>
                <a:schemeClr val="tx1">
                  <a:lumMod val="75000"/>
                  <a:lumOff val="25000"/>
                </a:schemeClr>
              </a:solidFill>
              <a:latin typeface="+mn-lt"/>
            </a:endParaRPr>
          </a:p>
          <a:p>
            <a:pPr marL="342900" indent="-342900">
              <a:spcBef>
                <a:spcPts val="0"/>
              </a:spcBef>
              <a:buClr>
                <a:schemeClr val="accent1"/>
              </a:buClr>
              <a:buSzPct val="100000"/>
              <a:buFont typeface="Wingdings" panose="05000000000000000000" pitchFamily="2" charset="2"/>
              <a:buChar char="§"/>
            </a:pPr>
            <a:r>
              <a:rPr lang="en-US" sz="2000" dirty="0">
                <a:solidFill>
                  <a:schemeClr val="tx1">
                    <a:lumMod val="75000"/>
                    <a:lumOff val="25000"/>
                  </a:schemeClr>
                </a:solidFill>
                <a:latin typeface="+mn-lt"/>
              </a:rPr>
              <a:t>Some small governments form bond pools to broaden their resource base and lower the risk of default.</a:t>
            </a:r>
          </a:p>
          <a:p>
            <a:pPr marL="257175" indent="-257175">
              <a:lnSpc>
                <a:spcPct val="80000"/>
              </a:lnSpc>
              <a:spcBef>
                <a:spcPct val="20000"/>
              </a:spcBef>
              <a:buClr>
                <a:schemeClr val="accent1"/>
              </a:buClr>
              <a:buSzPct val="65000"/>
              <a:buFont typeface="Wingdings" pitchFamily="2" charset="2"/>
              <a:buChar char="n"/>
            </a:pPr>
            <a:endParaRPr lang="en-US" sz="1950" dirty="0">
              <a:solidFill>
                <a:schemeClr val="tx1">
                  <a:lumMod val="75000"/>
                  <a:lumOff val="25000"/>
                </a:schemeClr>
              </a:solidFill>
            </a:endParaRPr>
          </a:p>
        </p:txBody>
      </p:sp>
      <p:sp>
        <p:nvSpPr>
          <p:cNvPr id="6"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14: Issuing Bonds</a:t>
            </a:r>
            <a:endParaRPr lang="en-US" sz="1800" b="1" spc="100" dirty="0">
              <a:solidFill>
                <a:srgbClr val="637052"/>
              </a:solidFill>
            </a:endParaRPr>
          </a:p>
        </p:txBody>
      </p:sp>
      <p:sp>
        <p:nvSpPr>
          <p:cNvPr id="3" name="Rectangle 2"/>
          <p:cNvSpPr/>
          <p:nvPr/>
        </p:nvSpPr>
        <p:spPr>
          <a:xfrm>
            <a:off x="838200" y="1441002"/>
            <a:ext cx="2474075" cy="387798"/>
          </a:xfrm>
          <a:prstGeom prst="rect">
            <a:avLst/>
          </a:prstGeom>
        </p:spPr>
        <p:txBody>
          <a:bodyPr wrap="none">
            <a:spAutoFit/>
          </a:bodyPr>
          <a:lstStyle/>
          <a:p>
            <a:pPr marL="257175" lvl="0" indent="-257175">
              <a:lnSpc>
                <a:spcPct val="80000"/>
              </a:lnSpc>
              <a:spcBef>
                <a:spcPct val="20000"/>
              </a:spcBef>
              <a:buClr>
                <a:srgbClr val="E48312"/>
              </a:buClr>
              <a:buSzPct val="65000"/>
            </a:pPr>
            <a:r>
              <a:rPr lang="en-US" sz="2400" dirty="0" smtClean="0">
                <a:solidFill>
                  <a:srgbClr val="BD582C"/>
                </a:solidFill>
                <a:latin typeface="+mn-lt"/>
              </a:rPr>
              <a:t>Impacts of Ratings</a:t>
            </a:r>
            <a:endParaRPr lang="en-US" sz="2400" dirty="0">
              <a:solidFill>
                <a:srgbClr val="BD582C"/>
              </a:solidFill>
              <a:latin typeface="+mn-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ChangeArrowheads="1"/>
          </p:cNvSpPr>
          <p:nvPr/>
        </p:nvSpPr>
        <p:spPr bwMode="auto">
          <a:xfrm>
            <a:off x="822960" y="1828800"/>
            <a:ext cx="75438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20000"/>
              </a:lnSpc>
              <a:spcBef>
                <a:spcPct val="20000"/>
              </a:spcBef>
              <a:buClr>
                <a:schemeClr val="accent1"/>
              </a:buClr>
              <a:buSzPct val="100000"/>
              <a:buFont typeface="Wingdings" panose="05000000000000000000" pitchFamily="2" charset="2"/>
              <a:buChar char="§"/>
            </a:pPr>
            <a:r>
              <a:rPr lang="en-US" sz="2000" dirty="0" smtClean="0">
                <a:solidFill>
                  <a:schemeClr val="tx1">
                    <a:lumMod val="75000"/>
                    <a:lumOff val="25000"/>
                  </a:schemeClr>
                </a:solidFill>
                <a:latin typeface="+mn-lt"/>
              </a:rPr>
              <a:t>Ratings </a:t>
            </a:r>
            <a:r>
              <a:rPr lang="en-US" sz="2000" dirty="0">
                <a:solidFill>
                  <a:schemeClr val="tx1">
                    <a:lumMod val="75000"/>
                    <a:lumOff val="25000"/>
                  </a:schemeClr>
                </a:solidFill>
                <a:latin typeface="+mn-lt"/>
              </a:rPr>
              <a:t>also influence investor’s response to events in the market </a:t>
            </a:r>
            <a:r>
              <a:rPr lang="en-US" sz="2000" dirty="0" smtClean="0">
                <a:solidFill>
                  <a:schemeClr val="tx1">
                    <a:lumMod val="75000"/>
                    <a:lumOff val="25000"/>
                  </a:schemeClr>
                </a:solidFill>
                <a:latin typeface="+mn-lt"/>
              </a:rPr>
              <a:t>place.</a:t>
            </a:r>
          </a:p>
          <a:p>
            <a:pPr marL="342900" indent="-342900">
              <a:lnSpc>
                <a:spcPct val="50000"/>
              </a:lnSpc>
              <a:spcBef>
                <a:spcPct val="20000"/>
              </a:spcBef>
              <a:buClr>
                <a:schemeClr val="accent1"/>
              </a:buClr>
              <a:buSzPct val="100000"/>
              <a:buFont typeface="Wingdings" panose="05000000000000000000" pitchFamily="2" charset="2"/>
              <a:buChar char="§"/>
            </a:pPr>
            <a:endParaRPr lang="en-US" sz="2000" dirty="0" smtClean="0">
              <a:solidFill>
                <a:schemeClr val="tx1">
                  <a:lumMod val="75000"/>
                  <a:lumOff val="25000"/>
                </a:schemeClr>
              </a:solidFill>
              <a:latin typeface="+mn-lt"/>
            </a:endParaRPr>
          </a:p>
          <a:p>
            <a:pPr marL="342900" indent="-342900">
              <a:lnSpc>
                <a:spcPct val="120000"/>
              </a:lnSpc>
              <a:spcBef>
                <a:spcPct val="20000"/>
              </a:spcBef>
              <a:buClr>
                <a:schemeClr val="accent1"/>
              </a:buClr>
              <a:buSzPct val="100000"/>
              <a:buFont typeface="Wingdings" panose="05000000000000000000" pitchFamily="2" charset="2"/>
              <a:buChar char="§"/>
            </a:pPr>
            <a:r>
              <a:rPr lang="en-US" sz="2000" dirty="0" smtClean="0">
                <a:solidFill>
                  <a:schemeClr val="tx1">
                    <a:lumMod val="75000"/>
                    <a:lumOff val="25000"/>
                  </a:schemeClr>
                </a:solidFill>
                <a:latin typeface="+mn-lt"/>
              </a:rPr>
              <a:t>When </a:t>
            </a:r>
            <a:r>
              <a:rPr lang="en-US" sz="2000" dirty="0">
                <a:solidFill>
                  <a:schemeClr val="tx1">
                    <a:lumMod val="75000"/>
                    <a:lumOff val="25000"/>
                  </a:schemeClr>
                </a:solidFill>
                <a:latin typeface="+mn-lt"/>
              </a:rPr>
              <a:t>New York City defaulted in 1974, the premium paid for highly rated bonds went up </a:t>
            </a:r>
            <a:r>
              <a:rPr lang="en-US" sz="2000" dirty="0" smtClean="0">
                <a:solidFill>
                  <a:schemeClr val="tx1">
                    <a:lumMod val="75000"/>
                    <a:lumOff val="25000"/>
                  </a:schemeClr>
                </a:solidFill>
                <a:latin typeface="+mn-lt"/>
              </a:rPr>
              <a:t>noticeably.</a:t>
            </a:r>
          </a:p>
          <a:p>
            <a:pPr marL="800100" lvl="1" indent="-342900">
              <a:lnSpc>
                <a:spcPct val="120000"/>
              </a:lnSpc>
              <a:spcBef>
                <a:spcPct val="20000"/>
              </a:spcBef>
              <a:buClr>
                <a:schemeClr val="accent1"/>
              </a:buClr>
              <a:buSzPct val="100000"/>
              <a:buFont typeface="Courier New" panose="02070309020205020404" pitchFamily="49" charset="0"/>
              <a:buChar char="o"/>
            </a:pPr>
            <a:r>
              <a:rPr lang="en-US" sz="2000" dirty="0" smtClean="0">
                <a:solidFill>
                  <a:schemeClr val="tx1">
                    <a:lumMod val="75000"/>
                    <a:lumOff val="25000"/>
                  </a:schemeClr>
                </a:solidFill>
                <a:latin typeface="+mn-lt"/>
              </a:rPr>
              <a:t>When </a:t>
            </a:r>
            <a:r>
              <a:rPr lang="en-US" sz="2000" dirty="0">
                <a:solidFill>
                  <a:schemeClr val="tx1">
                    <a:lumMod val="75000"/>
                    <a:lumOff val="25000"/>
                  </a:schemeClr>
                </a:solidFill>
                <a:latin typeface="+mn-lt"/>
              </a:rPr>
              <a:t>Cleveland defaulted in 1979, nobody </a:t>
            </a:r>
            <a:r>
              <a:rPr lang="en-US" sz="2000" dirty="0" smtClean="0">
                <a:solidFill>
                  <a:schemeClr val="tx1">
                    <a:lumMod val="75000"/>
                    <a:lumOff val="25000"/>
                  </a:schemeClr>
                </a:solidFill>
                <a:latin typeface="+mn-lt"/>
              </a:rPr>
              <a:t>noticed.</a:t>
            </a:r>
          </a:p>
          <a:p>
            <a:pPr marL="800100" lvl="1" indent="-342900">
              <a:lnSpc>
                <a:spcPct val="120000"/>
              </a:lnSpc>
              <a:spcBef>
                <a:spcPct val="20000"/>
              </a:spcBef>
              <a:buClr>
                <a:schemeClr val="accent1"/>
              </a:buClr>
              <a:buSzPct val="100000"/>
              <a:buFont typeface="Courier New" panose="02070309020205020404" pitchFamily="49" charset="0"/>
              <a:buChar char="o"/>
            </a:pPr>
            <a:r>
              <a:rPr lang="en-US" sz="2000" dirty="0" smtClean="0">
                <a:solidFill>
                  <a:schemeClr val="tx1">
                    <a:lumMod val="75000"/>
                    <a:lumOff val="25000"/>
                  </a:schemeClr>
                </a:solidFill>
                <a:latin typeface="+mn-lt"/>
              </a:rPr>
              <a:t>When </a:t>
            </a:r>
            <a:r>
              <a:rPr lang="en-US" sz="2000" dirty="0">
                <a:solidFill>
                  <a:schemeClr val="tx1">
                    <a:lumMod val="75000"/>
                    <a:lumOff val="25000"/>
                  </a:schemeClr>
                </a:solidFill>
                <a:latin typeface="+mn-lt"/>
              </a:rPr>
              <a:t>Orange county defaulted in 1995, the impact was small and </a:t>
            </a:r>
            <a:r>
              <a:rPr lang="en-US" sz="2000" dirty="0" smtClean="0">
                <a:solidFill>
                  <a:schemeClr val="tx1">
                    <a:lumMod val="75000"/>
                    <a:lumOff val="25000"/>
                  </a:schemeClr>
                </a:solidFill>
                <a:latin typeface="+mn-lt"/>
              </a:rPr>
              <a:t>short-lived.</a:t>
            </a:r>
          </a:p>
          <a:p>
            <a:pPr marL="800100" lvl="1" indent="-342900">
              <a:lnSpc>
                <a:spcPct val="50000"/>
              </a:lnSpc>
              <a:spcBef>
                <a:spcPct val="20000"/>
              </a:spcBef>
              <a:buClr>
                <a:schemeClr val="accent1"/>
              </a:buClr>
              <a:buSzPct val="100000"/>
              <a:buFont typeface="Courier New" panose="02070309020205020404" pitchFamily="49" charset="0"/>
              <a:buChar char="o"/>
            </a:pPr>
            <a:endParaRPr lang="en-US" sz="2000" dirty="0" smtClean="0">
              <a:solidFill>
                <a:schemeClr val="tx1">
                  <a:lumMod val="75000"/>
                  <a:lumOff val="25000"/>
                </a:schemeClr>
              </a:solidFill>
              <a:latin typeface="+mn-lt"/>
            </a:endParaRPr>
          </a:p>
          <a:p>
            <a:pPr marL="342900" indent="-342900">
              <a:lnSpc>
                <a:spcPct val="120000"/>
              </a:lnSpc>
              <a:spcBef>
                <a:spcPct val="20000"/>
              </a:spcBef>
              <a:buClr>
                <a:schemeClr val="accent1"/>
              </a:buClr>
              <a:buSzPct val="100000"/>
              <a:buFont typeface="Wingdings" panose="05000000000000000000" pitchFamily="2" charset="2"/>
              <a:buChar char="§"/>
            </a:pPr>
            <a:r>
              <a:rPr lang="en-US" sz="2000" dirty="0" smtClean="0">
                <a:solidFill>
                  <a:schemeClr val="tx1">
                    <a:lumMod val="75000"/>
                    <a:lumOff val="25000"/>
                  </a:schemeClr>
                </a:solidFill>
                <a:latin typeface="+mn-lt"/>
              </a:rPr>
              <a:t>From </a:t>
            </a:r>
            <a:r>
              <a:rPr lang="en-US" sz="2000" dirty="0">
                <a:solidFill>
                  <a:schemeClr val="tx1">
                    <a:lumMod val="75000"/>
                    <a:lumOff val="25000"/>
                  </a:schemeClr>
                </a:solidFill>
                <a:latin typeface="+mn-lt"/>
              </a:rPr>
              <a:t>an investor’s point of view, therefore, ratings also indicate </a:t>
            </a:r>
            <a:r>
              <a:rPr lang="en-US" sz="2000" b="1" dirty="0">
                <a:solidFill>
                  <a:schemeClr val="tx1">
                    <a:lumMod val="75000"/>
                    <a:lumOff val="25000"/>
                  </a:schemeClr>
                </a:solidFill>
                <a:latin typeface="+mn-lt"/>
              </a:rPr>
              <a:t>market risk.</a:t>
            </a:r>
          </a:p>
          <a:p>
            <a:pPr>
              <a:lnSpc>
                <a:spcPct val="50000"/>
              </a:lnSpc>
              <a:spcBef>
                <a:spcPct val="20000"/>
              </a:spcBef>
              <a:buClr>
                <a:schemeClr val="accent1"/>
              </a:buClr>
              <a:buSzPct val="65000"/>
            </a:pPr>
            <a:endParaRPr lang="en-US" sz="2000" b="1" dirty="0">
              <a:solidFill>
                <a:srgbClr val="BD582C"/>
              </a:solidFill>
              <a:latin typeface="+mn-lt"/>
            </a:endParaRPr>
          </a:p>
          <a:p>
            <a:pPr marL="257175" indent="-257175">
              <a:lnSpc>
                <a:spcPct val="80000"/>
              </a:lnSpc>
              <a:spcBef>
                <a:spcPct val="20000"/>
              </a:spcBef>
              <a:buClr>
                <a:schemeClr val="accent1"/>
              </a:buClr>
              <a:buSzPct val="65000"/>
              <a:buFont typeface="Wingdings" pitchFamily="2" charset="2"/>
              <a:buChar char="n"/>
            </a:pPr>
            <a:endParaRPr lang="en-US" sz="1950" dirty="0"/>
          </a:p>
          <a:p>
            <a:pPr marL="257175" indent="-257175">
              <a:lnSpc>
                <a:spcPct val="80000"/>
              </a:lnSpc>
              <a:spcBef>
                <a:spcPct val="20000"/>
              </a:spcBef>
              <a:buClr>
                <a:schemeClr val="accent1"/>
              </a:buClr>
              <a:buSzPct val="65000"/>
              <a:buFont typeface="Wingdings" pitchFamily="2" charset="2"/>
              <a:buChar char="n"/>
            </a:pPr>
            <a:endParaRPr lang="en-US" sz="1950" dirty="0"/>
          </a:p>
        </p:txBody>
      </p:sp>
      <p:sp>
        <p:nvSpPr>
          <p:cNvPr id="6"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14: Issuing Bonds</a:t>
            </a:r>
            <a:endParaRPr lang="en-US" sz="1800" b="1" spc="100" dirty="0">
              <a:solidFill>
                <a:srgbClr val="637052"/>
              </a:solidFill>
            </a:endParaRPr>
          </a:p>
        </p:txBody>
      </p:sp>
      <p:sp>
        <p:nvSpPr>
          <p:cNvPr id="3" name="Rectangle 2"/>
          <p:cNvSpPr/>
          <p:nvPr/>
        </p:nvSpPr>
        <p:spPr>
          <a:xfrm>
            <a:off x="801189" y="1441002"/>
            <a:ext cx="2942298" cy="387798"/>
          </a:xfrm>
          <a:prstGeom prst="rect">
            <a:avLst/>
          </a:prstGeom>
        </p:spPr>
        <p:txBody>
          <a:bodyPr wrap="square">
            <a:spAutoFit/>
          </a:bodyPr>
          <a:lstStyle/>
          <a:p>
            <a:pPr marL="257175" indent="-257175">
              <a:lnSpc>
                <a:spcPct val="80000"/>
              </a:lnSpc>
              <a:spcBef>
                <a:spcPct val="20000"/>
              </a:spcBef>
              <a:buClr>
                <a:schemeClr val="accent1"/>
              </a:buClr>
              <a:buSzPct val="65000"/>
            </a:pPr>
            <a:r>
              <a:rPr lang="en-US" sz="2400" dirty="0" smtClean="0">
                <a:solidFill>
                  <a:srgbClr val="BD582C"/>
                </a:solidFill>
                <a:latin typeface="+mn-lt"/>
              </a:rPr>
              <a:t>Impacts of Ratings, 2</a:t>
            </a:r>
            <a:endParaRPr lang="en-US" sz="2400" dirty="0">
              <a:solidFill>
                <a:srgbClr val="BD582C"/>
              </a:solidFill>
              <a:latin typeface="+mn-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ChangeArrowheads="1"/>
          </p:cNvSpPr>
          <p:nvPr/>
        </p:nvSpPr>
        <p:spPr bwMode="auto">
          <a:xfrm>
            <a:off x="822960" y="1752600"/>
            <a:ext cx="7543800" cy="4625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accent1"/>
              </a:buClr>
              <a:buSzPct val="100000"/>
              <a:buFont typeface="Wingdings" panose="05000000000000000000" pitchFamily="2" charset="2"/>
              <a:buChar char="§"/>
            </a:pPr>
            <a:r>
              <a:rPr lang="en-US" sz="2000" dirty="0" smtClean="0">
                <a:solidFill>
                  <a:schemeClr val="tx1">
                    <a:lumMod val="75000"/>
                    <a:lumOff val="25000"/>
                  </a:schemeClr>
                </a:solidFill>
                <a:latin typeface="+mn-lt"/>
              </a:rPr>
              <a:t>The </a:t>
            </a:r>
            <a:r>
              <a:rPr lang="en-US" sz="2000" dirty="0">
                <a:solidFill>
                  <a:schemeClr val="tx1">
                    <a:lumMod val="75000"/>
                    <a:lumOff val="25000"/>
                  </a:schemeClr>
                </a:solidFill>
                <a:latin typeface="+mn-lt"/>
              </a:rPr>
              <a:t>private rating agencies play an important public role—i.e., they influence the cost of infrastructure.</a:t>
            </a:r>
          </a:p>
          <a:p>
            <a:pPr marL="342900" indent="-342900">
              <a:spcBef>
                <a:spcPts val="0"/>
              </a:spcBef>
              <a:buClr>
                <a:schemeClr val="accent1"/>
              </a:buClr>
              <a:buSzPct val="100000"/>
              <a:buFont typeface="Wingdings" panose="05000000000000000000" pitchFamily="2" charset="2"/>
              <a:buChar char="§"/>
            </a:pPr>
            <a:endParaRPr lang="en-US" sz="2000" dirty="0">
              <a:solidFill>
                <a:schemeClr val="tx1">
                  <a:lumMod val="75000"/>
                  <a:lumOff val="25000"/>
                </a:schemeClr>
              </a:solidFill>
              <a:latin typeface="+mn-lt"/>
            </a:endParaRPr>
          </a:p>
          <a:p>
            <a:pPr marL="342900" indent="-342900">
              <a:spcBef>
                <a:spcPct val="20000"/>
              </a:spcBef>
              <a:buClr>
                <a:schemeClr val="accent1"/>
              </a:buClr>
              <a:buSzPct val="100000"/>
              <a:buFont typeface="Wingdings" panose="05000000000000000000" pitchFamily="2" charset="2"/>
              <a:buChar char="§"/>
            </a:pPr>
            <a:r>
              <a:rPr lang="en-US" sz="2000" dirty="0">
                <a:solidFill>
                  <a:schemeClr val="tx1">
                    <a:lumMod val="75000"/>
                    <a:lumOff val="25000"/>
                  </a:schemeClr>
                </a:solidFill>
                <a:latin typeface="+mn-lt"/>
              </a:rPr>
              <a:t>Under these circumstances, one would think that they would be regulated, i.e., that some government agency would ask whether their actions are in the public interest.</a:t>
            </a:r>
          </a:p>
          <a:p>
            <a:pPr marL="342900" indent="-342900">
              <a:spcBef>
                <a:spcPts val="0"/>
              </a:spcBef>
              <a:buClr>
                <a:schemeClr val="accent1"/>
              </a:buClr>
              <a:buSzPct val="100000"/>
              <a:buFont typeface="Wingdings" panose="05000000000000000000" pitchFamily="2" charset="2"/>
              <a:buChar char="§"/>
            </a:pPr>
            <a:endParaRPr lang="en-US" sz="2000" dirty="0">
              <a:solidFill>
                <a:schemeClr val="tx1">
                  <a:lumMod val="75000"/>
                  <a:lumOff val="25000"/>
                </a:schemeClr>
              </a:solidFill>
              <a:latin typeface="+mn-lt"/>
            </a:endParaRPr>
          </a:p>
          <a:p>
            <a:pPr marL="342900" indent="-342900">
              <a:spcBef>
                <a:spcPct val="20000"/>
              </a:spcBef>
              <a:buClr>
                <a:schemeClr val="accent1"/>
              </a:buClr>
              <a:buSzPct val="100000"/>
              <a:buFont typeface="Wingdings" panose="05000000000000000000" pitchFamily="2" charset="2"/>
              <a:buChar char="§"/>
            </a:pPr>
            <a:r>
              <a:rPr lang="en-US" sz="2000" dirty="0">
                <a:solidFill>
                  <a:schemeClr val="tx1">
                    <a:lumMod val="75000"/>
                    <a:lumOff val="25000"/>
                  </a:schemeClr>
                </a:solidFill>
                <a:latin typeface="+mn-lt"/>
              </a:rPr>
              <a:t>Regulation of ratings was prohibited by the Credit Rating Agency Reform Act of 2006.</a:t>
            </a:r>
          </a:p>
          <a:p>
            <a:pPr marL="685800" lvl="1" indent="-342900">
              <a:spcBef>
                <a:spcPct val="20000"/>
              </a:spcBef>
              <a:buClr>
                <a:srgbClr val="BD582C"/>
              </a:buClr>
              <a:buSzPct val="100000"/>
              <a:buFont typeface="Courier New" panose="02070309020205020404" pitchFamily="49" charset="0"/>
              <a:buChar char="o"/>
            </a:pPr>
            <a:r>
              <a:rPr lang="en-US" sz="2000" dirty="0">
                <a:solidFill>
                  <a:schemeClr val="tx1">
                    <a:lumMod val="75000"/>
                    <a:lumOff val="25000"/>
                  </a:schemeClr>
                </a:solidFill>
                <a:latin typeface="+mn-lt"/>
              </a:rPr>
              <a:t>The Dodd-Franks Act of 2010 gives the SEC some regulatory powers, but their impact is not yet clear. </a:t>
            </a:r>
          </a:p>
          <a:p>
            <a:pPr marL="342900" indent="-342900">
              <a:spcBef>
                <a:spcPts val="0"/>
              </a:spcBef>
              <a:buClr>
                <a:srgbClr val="BD582C"/>
              </a:buClr>
              <a:buSzPct val="100000"/>
              <a:buFont typeface="Wingdings" panose="05000000000000000000" pitchFamily="2" charset="2"/>
              <a:buChar char="§"/>
            </a:pPr>
            <a:endParaRPr lang="en-US" sz="2000" dirty="0">
              <a:solidFill>
                <a:schemeClr val="tx1">
                  <a:lumMod val="75000"/>
                  <a:lumOff val="25000"/>
                </a:schemeClr>
              </a:solidFill>
              <a:latin typeface="+mn-lt"/>
            </a:endParaRPr>
          </a:p>
          <a:p>
            <a:pPr marL="342900" indent="-342900">
              <a:spcBef>
                <a:spcPct val="20000"/>
              </a:spcBef>
              <a:buClr>
                <a:schemeClr val="accent1"/>
              </a:buClr>
              <a:buSzPct val="100000"/>
              <a:buFont typeface="Wingdings" panose="05000000000000000000" pitchFamily="2" charset="2"/>
              <a:buChar char="§"/>
            </a:pPr>
            <a:r>
              <a:rPr lang="en-US" sz="2000" dirty="0">
                <a:solidFill>
                  <a:schemeClr val="tx1">
                    <a:lumMod val="75000"/>
                    <a:lumOff val="25000"/>
                  </a:schemeClr>
                </a:solidFill>
                <a:latin typeface="+mn-lt"/>
              </a:rPr>
              <a:t>My 2010 article in the </a:t>
            </a:r>
            <a:r>
              <a:rPr lang="en-US" sz="2000" i="1" dirty="0">
                <a:solidFill>
                  <a:schemeClr val="tx1">
                    <a:lumMod val="75000"/>
                    <a:lumOff val="25000"/>
                  </a:schemeClr>
                </a:solidFill>
                <a:latin typeface="+mn-lt"/>
              </a:rPr>
              <a:t>American Law and Economics Review</a:t>
            </a:r>
            <a:r>
              <a:rPr lang="en-US" sz="2000" dirty="0">
                <a:solidFill>
                  <a:schemeClr val="tx1">
                    <a:lumMod val="75000"/>
                    <a:lumOff val="25000"/>
                  </a:schemeClr>
                </a:solidFill>
                <a:latin typeface="+mn-lt"/>
              </a:rPr>
              <a:t> suggests that some regulation may be needed.</a:t>
            </a:r>
          </a:p>
          <a:p>
            <a:pPr marL="257175" indent="-257175">
              <a:lnSpc>
                <a:spcPct val="50000"/>
              </a:lnSpc>
              <a:spcBef>
                <a:spcPct val="20000"/>
              </a:spcBef>
              <a:buClr>
                <a:srgbClr val="BD582C"/>
              </a:buClr>
              <a:buSzPct val="65000"/>
              <a:buFont typeface="Wingdings" pitchFamily="2" charset="2"/>
              <a:buChar char="n"/>
            </a:pPr>
            <a:endParaRPr lang="en-US" sz="1950" dirty="0"/>
          </a:p>
          <a:p>
            <a:pPr marL="257175" indent="-257175">
              <a:lnSpc>
                <a:spcPct val="80000"/>
              </a:lnSpc>
              <a:spcBef>
                <a:spcPct val="20000"/>
              </a:spcBef>
              <a:buClr>
                <a:srgbClr val="BD582C"/>
              </a:buClr>
              <a:buSzPct val="65000"/>
              <a:buFont typeface="Wingdings" pitchFamily="2" charset="2"/>
              <a:buChar char="n"/>
            </a:pPr>
            <a:endParaRPr lang="en-US" sz="1950" dirty="0"/>
          </a:p>
        </p:txBody>
      </p:sp>
      <p:sp>
        <p:nvSpPr>
          <p:cNvPr id="6"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14: Issuing Bonds</a:t>
            </a:r>
            <a:endParaRPr lang="en-US" sz="1800" b="1" spc="100" dirty="0">
              <a:solidFill>
                <a:srgbClr val="637052"/>
              </a:solidFill>
            </a:endParaRPr>
          </a:p>
        </p:txBody>
      </p:sp>
      <p:sp>
        <p:nvSpPr>
          <p:cNvPr id="2" name="Rectangle 1"/>
          <p:cNvSpPr/>
          <p:nvPr/>
        </p:nvSpPr>
        <p:spPr>
          <a:xfrm>
            <a:off x="777241" y="1441002"/>
            <a:ext cx="7452359" cy="387798"/>
          </a:xfrm>
          <a:prstGeom prst="rect">
            <a:avLst/>
          </a:prstGeom>
        </p:spPr>
        <p:txBody>
          <a:bodyPr wrap="square">
            <a:spAutoFit/>
          </a:bodyPr>
          <a:lstStyle/>
          <a:p>
            <a:pPr marL="257175" indent="-257175">
              <a:lnSpc>
                <a:spcPct val="80000"/>
              </a:lnSpc>
              <a:spcBef>
                <a:spcPct val="20000"/>
              </a:spcBef>
              <a:buClr>
                <a:schemeClr val="accent1"/>
              </a:buClr>
              <a:buSzPct val="65000"/>
            </a:pPr>
            <a:r>
              <a:rPr lang="en-US" sz="2400" dirty="0" smtClean="0">
                <a:solidFill>
                  <a:srgbClr val="BD582C"/>
                </a:solidFill>
                <a:latin typeface="+mn-lt"/>
              </a:rPr>
              <a:t>Rating the Raters</a:t>
            </a:r>
            <a:endParaRPr lang="en-US" sz="2400" dirty="0">
              <a:solidFill>
                <a:srgbClr val="BD582C"/>
              </a:solidFill>
              <a:latin typeface="+mn-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ChangeArrowheads="1"/>
          </p:cNvSpPr>
          <p:nvPr/>
        </p:nvSpPr>
        <p:spPr bwMode="auto">
          <a:xfrm>
            <a:off x="801321" y="1833841"/>
            <a:ext cx="75438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013" indent="-227013">
              <a:spcBef>
                <a:spcPts val="0"/>
              </a:spcBef>
              <a:buClr>
                <a:schemeClr val="accent1"/>
              </a:buClr>
              <a:buSzPct val="100000"/>
              <a:buFont typeface="Wingdings" panose="05000000000000000000" pitchFamily="2" charset="2"/>
              <a:buChar char="§"/>
            </a:pPr>
            <a:r>
              <a:rPr lang="en-US" sz="2000" dirty="0" smtClean="0">
                <a:solidFill>
                  <a:schemeClr val="tx1">
                    <a:lumMod val="75000"/>
                    <a:lumOff val="25000"/>
                  </a:schemeClr>
                </a:solidFill>
                <a:latin typeface="+mn-lt"/>
              </a:rPr>
              <a:t>GO </a:t>
            </a:r>
            <a:r>
              <a:rPr lang="en-US" sz="2000" dirty="0">
                <a:solidFill>
                  <a:schemeClr val="tx1">
                    <a:lumMod val="75000"/>
                    <a:lumOff val="25000"/>
                  </a:schemeClr>
                </a:solidFill>
                <a:latin typeface="+mn-lt"/>
              </a:rPr>
              <a:t>bonds essentially never default.  </a:t>
            </a:r>
          </a:p>
          <a:p>
            <a:pPr marL="227013" indent="-227013">
              <a:spcBef>
                <a:spcPts val="0"/>
              </a:spcBef>
              <a:buClr>
                <a:schemeClr val="accent1"/>
              </a:buClr>
              <a:buSzPct val="100000"/>
              <a:buFont typeface="Wingdings" panose="05000000000000000000" pitchFamily="2" charset="2"/>
              <a:buChar char="§"/>
            </a:pPr>
            <a:endParaRPr lang="en-US" sz="2000" dirty="0">
              <a:solidFill>
                <a:schemeClr val="tx1">
                  <a:lumMod val="75000"/>
                  <a:lumOff val="25000"/>
                </a:schemeClr>
              </a:solidFill>
              <a:latin typeface="+mn-lt"/>
            </a:endParaRPr>
          </a:p>
          <a:p>
            <a:pPr marL="227013" indent="-227013">
              <a:spcBef>
                <a:spcPts val="0"/>
              </a:spcBef>
              <a:buClr>
                <a:schemeClr val="accent1"/>
              </a:buClr>
              <a:buSzPct val="100000"/>
              <a:buFont typeface="Wingdings" panose="05000000000000000000" pitchFamily="2" charset="2"/>
              <a:buChar char="§"/>
            </a:pPr>
            <a:r>
              <a:rPr lang="en-US" sz="2000" dirty="0">
                <a:solidFill>
                  <a:schemeClr val="tx1">
                    <a:lumMod val="75000"/>
                    <a:lumOff val="25000"/>
                  </a:schemeClr>
                </a:solidFill>
                <a:latin typeface="+mn-lt"/>
              </a:rPr>
              <a:t>As a result, no government characteristic has any value in predicting default.  </a:t>
            </a:r>
          </a:p>
          <a:p>
            <a:pPr marL="227013" indent="-227013">
              <a:spcBef>
                <a:spcPts val="0"/>
              </a:spcBef>
              <a:buClr>
                <a:schemeClr val="accent1"/>
              </a:buClr>
              <a:buSzPct val="100000"/>
              <a:buFont typeface="Wingdings" panose="05000000000000000000" pitchFamily="2" charset="2"/>
              <a:buChar char="§"/>
            </a:pPr>
            <a:endParaRPr lang="en-US" sz="2000" dirty="0">
              <a:solidFill>
                <a:schemeClr val="tx1">
                  <a:lumMod val="75000"/>
                  <a:lumOff val="25000"/>
                </a:schemeClr>
              </a:solidFill>
              <a:latin typeface="+mn-lt"/>
            </a:endParaRPr>
          </a:p>
          <a:p>
            <a:pPr marL="227013" indent="-227013">
              <a:spcBef>
                <a:spcPts val="0"/>
              </a:spcBef>
              <a:buClr>
                <a:schemeClr val="accent1"/>
              </a:buClr>
              <a:buSzPct val="100000"/>
              <a:buFont typeface="Wingdings" panose="05000000000000000000" pitchFamily="2" charset="2"/>
              <a:buChar char="§"/>
            </a:pPr>
            <a:r>
              <a:rPr lang="en-US" sz="2000" dirty="0">
                <a:solidFill>
                  <a:schemeClr val="tx1">
                    <a:lumMod val="75000"/>
                    <a:lumOff val="25000"/>
                  </a:schemeClr>
                </a:solidFill>
                <a:latin typeface="+mn-lt"/>
              </a:rPr>
              <a:t>So any rating policy that puts cities with certain characteristics at a disadvantage cannot be justified by a connection to default risk. </a:t>
            </a:r>
          </a:p>
          <a:p>
            <a:pPr marL="227013" indent="-227013">
              <a:spcBef>
                <a:spcPts val="0"/>
              </a:spcBef>
              <a:buClr>
                <a:schemeClr val="accent1"/>
              </a:buClr>
              <a:buSzPct val="100000"/>
              <a:buFont typeface="Wingdings" panose="05000000000000000000" pitchFamily="2" charset="2"/>
              <a:buChar char="§"/>
            </a:pPr>
            <a:endParaRPr lang="en-US" sz="2000" dirty="0">
              <a:solidFill>
                <a:schemeClr val="tx1">
                  <a:lumMod val="75000"/>
                  <a:lumOff val="25000"/>
                </a:schemeClr>
              </a:solidFill>
              <a:latin typeface="+mn-lt"/>
            </a:endParaRPr>
          </a:p>
          <a:p>
            <a:pPr marL="227013" indent="-227013">
              <a:spcBef>
                <a:spcPts val="0"/>
              </a:spcBef>
              <a:buClr>
                <a:schemeClr val="accent1"/>
              </a:buClr>
              <a:buSzPct val="100000"/>
              <a:buFont typeface="Wingdings" panose="05000000000000000000" pitchFamily="2" charset="2"/>
              <a:buChar char="§"/>
            </a:pPr>
            <a:r>
              <a:rPr lang="en-US" sz="2000" dirty="0">
                <a:solidFill>
                  <a:schemeClr val="tx1">
                    <a:lumMod val="75000"/>
                    <a:lumOff val="25000"/>
                  </a:schemeClr>
                </a:solidFill>
                <a:latin typeface="+mn-lt"/>
              </a:rPr>
              <a:t>My work shows that all </a:t>
            </a:r>
            <a:r>
              <a:rPr lang="en-US" sz="2000" dirty="0" smtClean="0">
                <a:solidFill>
                  <a:schemeClr val="tx1">
                    <a:lumMod val="75000"/>
                    <a:lumOff val="25000"/>
                  </a:schemeClr>
                </a:solidFill>
                <a:latin typeface="+mn-lt"/>
              </a:rPr>
              <a:t>three large </a:t>
            </a:r>
            <a:r>
              <a:rPr lang="en-US" sz="2000" dirty="0">
                <a:solidFill>
                  <a:schemeClr val="tx1">
                    <a:lumMod val="75000"/>
                    <a:lumOff val="25000"/>
                  </a:schemeClr>
                </a:solidFill>
                <a:latin typeface="+mn-lt"/>
              </a:rPr>
              <a:t>ratings agencies hand out GO ratings that decline with the percentage of a city’s population that is black.</a:t>
            </a:r>
          </a:p>
          <a:p>
            <a:pPr marL="227013" indent="-227013">
              <a:spcBef>
                <a:spcPts val="0"/>
              </a:spcBef>
              <a:buClr>
                <a:schemeClr val="accent1"/>
              </a:buClr>
              <a:buSzPct val="100000"/>
              <a:buFont typeface="Wingdings" panose="05000000000000000000" pitchFamily="2" charset="2"/>
              <a:buChar char="§"/>
            </a:pPr>
            <a:endParaRPr lang="en-US" sz="2000" dirty="0">
              <a:solidFill>
                <a:schemeClr val="tx1">
                  <a:lumMod val="75000"/>
                  <a:lumOff val="25000"/>
                </a:schemeClr>
              </a:solidFill>
              <a:latin typeface="+mn-lt"/>
            </a:endParaRPr>
          </a:p>
          <a:p>
            <a:pPr marL="227013" indent="-227013">
              <a:spcBef>
                <a:spcPts val="0"/>
              </a:spcBef>
              <a:buClr>
                <a:schemeClr val="accent1"/>
              </a:buClr>
              <a:buSzPct val="100000"/>
              <a:buFont typeface="Wingdings" panose="05000000000000000000" pitchFamily="2" charset="2"/>
              <a:buChar char="§"/>
            </a:pPr>
            <a:r>
              <a:rPr lang="en-US" sz="2000" dirty="0">
                <a:solidFill>
                  <a:schemeClr val="tx1">
                    <a:lumMod val="75000"/>
                    <a:lumOff val="25000"/>
                  </a:schemeClr>
                </a:solidFill>
                <a:latin typeface="+mn-lt"/>
              </a:rPr>
              <a:t>This is not fair, and a federal regulator should be looking into it.</a:t>
            </a:r>
          </a:p>
          <a:p>
            <a:pPr marL="227013" indent="-227013">
              <a:spcBef>
                <a:spcPts val="0"/>
              </a:spcBef>
              <a:buClr>
                <a:srgbClr val="BD582C"/>
              </a:buClr>
              <a:buSzPct val="65000"/>
            </a:pPr>
            <a:endParaRPr lang="en-US" sz="2000" dirty="0">
              <a:latin typeface="+mn-lt"/>
            </a:endParaRPr>
          </a:p>
          <a:p>
            <a:pPr indent="-182880">
              <a:spcBef>
                <a:spcPts val="0"/>
              </a:spcBef>
              <a:buClr>
                <a:srgbClr val="BD582C"/>
              </a:buClr>
              <a:buSzPct val="65000"/>
            </a:pPr>
            <a:endParaRPr lang="en-US" sz="2000" dirty="0">
              <a:latin typeface="+mn-lt"/>
            </a:endParaRPr>
          </a:p>
        </p:txBody>
      </p:sp>
      <p:sp>
        <p:nvSpPr>
          <p:cNvPr id="6" name="Rectangle 2"/>
          <p:cNvSpPr txBox="1">
            <a:spLocks noChangeArrowheads="1"/>
          </p:cNvSpPr>
          <p:nvPr/>
        </p:nvSpPr>
        <p:spPr>
          <a:xfrm>
            <a:off x="828675" y="324373"/>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14: Issuing Bonds</a:t>
            </a:r>
            <a:endParaRPr lang="en-US" sz="1800" b="1" spc="100" dirty="0">
              <a:solidFill>
                <a:srgbClr val="637052"/>
              </a:solidFill>
            </a:endParaRPr>
          </a:p>
        </p:txBody>
      </p:sp>
      <p:sp>
        <p:nvSpPr>
          <p:cNvPr id="2" name="Rectangle 1"/>
          <p:cNvSpPr/>
          <p:nvPr/>
        </p:nvSpPr>
        <p:spPr>
          <a:xfrm>
            <a:off x="828675" y="1438668"/>
            <a:ext cx="7477125" cy="395173"/>
          </a:xfrm>
          <a:prstGeom prst="rect">
            <a:avLst/>
          </a:prstGeom>
        </p:spPr>
        <p:txBody>
          <a:bodyPr wrap="square">
            <a:spAutoFit/>
          </a:bodyPr>
          <a:lstStyle/>
          <a:p>
            <a:pPr marL="257175" indent="-257175">
              <a:lnSpc>
                <a:spcPct val="80000"/>
              </a:lnSpc>
              <a:spcBef>
                <a:spcPct val="20000"/>
              </a:spcBef>
              <a:buClr>
                <a:schemeClr val="accent1"/>
              </a:buClr>
              <a:buSzPct val="65000"/>
            </a:pPr>
            <a:r>
              <a:rPr lang="en-US" sz="2400" dirty="0" smtClean="0">
                <a:solidFill>
                  <a:srgbClr val="BD582C"/>
                </a:solidFill>
                <a:latin typeface="+mn-lt"/>
              </a:rPr>
              <a:t>Rating the Raters, 2</a:t>
            </a:r>
            <a:endParaRPr lang="en-US" sz="2400" dirty="0">
              <a:solidFill>
                <a:srgbClr val="BD582C"/>
              </a:solidFill>
              <a:latin typeface="+mn-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ChangeArrowheads="1"/>
          </p:cNvSpPr>
          <p:nvPr/>
        </p:nvSpPr>
        <p:spPr bwMode="auto">
          <a:xfrm>
            <a:off x="822960" y="1828800"/>
            <a:ext cx="75438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013" indent="-227013">
              <a:spcBef>
                <a:spcPts val="600"/>
              </a:spcBef>
              <a:buClr>
                <a:schemeClr val="accent1"/>
              </a:buClr>
              <a:buSzPct val="100000"/>
              <a:buFont typeface="Wingdings" panose="05000000000000000000" pitchFamily="2" charset="2"/>
              <a:buChar char="§"/>
            </a:pPr>
            <a:r>
              <a:rPr lang="en-US" sz="2000" dirty="0" smtClean="0">
                <a:solidFill>
                  <a:schemeClr val="tx1">
                    <a:lumMod val="75000"/>
                    <a:lumOff val="25000"/>
                  </a:schemeClr>
                </a:solidFill>
                <a:latin typeface="+mn-lt"/>
              </a:rPr>
              <a:t>I </a:t>
            </a:r>
            <a:r>
              <a:rPr lang="en-US" sz="2000" dirty="0">
                <a:solidFill>
                  <a:schemeClr val="tx1">
                    <a:lumMod val="75000"/>
                    <a:lumOff val="25000"/>
                  </a:schemeClr>
                </a:solidFill>
                <a:latin typeface="+mn-lt"/>
              </a:rPr>
              <a:t>recently looked into the same issue with school bonds in California.</a:t>
            </a:r>
          </a:p>
          <a:p>
            <a:pPr marL="227013" indent="-227013">
              <a:spcBef>
                <a:spcPts val="0"/>
              </a:spcBef>
              <a:buClr>
                <a:schemeClr val="accent1"/>
              </a:buClr>
              <a:buSzPct val="100000"/>
              <a:buFont typeface="Wingdings" panose="05000000000000000000" pitchFamily="2" charset="2"/>
              <a:buChar char="§"/>
            </a:pPr>
            <a:endParaRPr lang="en-US" sz="2000" dirty="0">
              <a:solidFill>
                <a:schemeClr val="tx1">
                  <a:lumMod val="75000"/>
                  <a:lumOff val="25000"/>
                </a:schemeClr>
              </a:solidFill>
              <a:latin typeface="+mn-lt"/>
            </a:endParaRPr>
          </a:p>
          <a:p>
            <a:pPr marL="227013" indent="-227013">
              <a:spcBef>
                <a:spcPct val="20000"/>
              </a:spcBef>
              <a:buClr>
                <a:schemeClr val="accent1"/>
              </a:buClr>
              <a:buSzPct val="100000"/>
              <a:buFont typeface="Wingdings" panose="05000000000000000000" pitchFamily="2" charset="2"/>
              <a:buChar char="§"/>
            </a:pPr>
            <a:r>
              <a:rPr lang="en-US" sz="2000" dirty="0">
                <a:solidFill>
                  <a:schemeClr val="tx1">
                    <a:lumMod val="75000"/>
                    <a:lumOff val="25000"/>
                  </a:schemeClr>
                </a:solidFill>
                <a:latin typeface="+mn-lt"/>
              </a:rPr>
              <a:t>Again I found this type of “redlining” also arises in this case.</a:t>
            </a:r>
          </a:p>
          <a:p>
            <a:pPr marL="227013" indent="-227013">
              <a:spcBef>
                <a:spcPts val="0"/>
              </a:spcBef>
              <a:buClr>
                <a:schemeClr val="accent1"/>
              </a:buClr>
              <a:buSzPct val="100000"/>
              <a:buFont typeface="Wingdings" panose="05000000000000000000" pitchFamily="2" charset="2"/>
              <a:buChar char="§"/>
            </a:pPr>
            <a:endParaRPr lang="en-US" sz="2000" dirty="0">
              <a:solidFill>
                <a:schemeClr val="tx1">
                  <a:lumMod val="75000"/>
                  <a:lumOff val="25000"/>
                </a:schemeClr>
              </a:solidFill>
              <a:latin typeface="+mn-lt"/>
            </a:endParaRPr>
          </a:p>
          <a:p>
            <a:pPr marL="227013" indent="-227013">
              <a:spcBef>
                <a:spcPct val="20000"/>
              </a:spcBef>
              <a:buClr>
                <a:schemeClr val="accent1"/>
              </a:buClr>
              <a:buSzPct val="100000"/>
              <a:buFont typeface="Wingdings" panose="05000000000000000000" pitchFamily="2" charset="2"/>
              <a:buChar char="§"/>
            </a:pPr>
            <a:r>
              <a:rPr lang="en-US" sz="2000" dirty="0">
                <a:solidFill>
                  <a:schemeClr val="tx1">
                    <a:lumMod val="75000"/>
                    <a:lumOff val="25000"/>
                  </a:schemeClr>
                </a:solidFill>
                <a:latin typeface="+mn-lt"/>
              </a:rPr>
              <a:t>School districts with high black or Hispanic concentrations receive lower GO bond ratings than largely white districts—despite having the same probability of default.</a:t>
            </a:r>
          </a:p>
          <a:p>
            <a:pPr marL="227013" indent="-227013">
              <a:spcBef>
                <a:spcPts val="0"/>
              </a:spcBef>
              <a:buClr>
                <a:schemeClr val="accent1"/>
              </a:buClr>
              <a:buSzPct val="100000"/>
              <a:buFont typeface="Wingdings" panose="05000000000000000000" pitchFamily="2" charset="2"/>
              <a:buChar char="§"/>
            </a:pPr>
            <a:endParaRPr lang="en-US" sz="2000" dirty="0">
              <a:solidFill>
                <a:schemeClr val="tx1">
                  <a:lumMod val="75000"/>
                  <a:lumOff val="25000"/>
                </a:schemeClr>
              </a:solidFill>
              <a:latin typeface="+mn-lt"/>
            </a:endParaRPr>
          </a:p>
          <a:p>
            <a:pPr marL="227013" indent="-227013">
              <a:spcBef>
                <a:spcPct val="20000"/>
              </a:spcBef>
              <a:buClr>
                <a:schemeClr val="accent1"/>
              </a:buClr>
              <a:buSzPct val="100000"/>
              <a:buFont typeface="Wingdings" panose="05000000000000000000" pitchFamily="2" charset="2"/>
              <a:buChar char="§"/>
            </a:pPr>
            <a:r>
              <a:rPr lang="en-US" sz="2000" dirty="0">
                <a:solidFill>
                  <a:schemeClr val="tx1">
                    <a:lumMod val="75000"/>
                    <a:lumOff val="25000"/>
                  </a:schemeClr>
                </a:solidFill>
                <a:latin typeface="+mn-lt"/>
              </a:rPr>
              <a:t>Lower ratings lead, of course, to higher interest costs for black and Hispanic than for white districts.</a:t>
            </a:r>
          </a:p>
          <a:p>
            <a:pPr marL="227013" indent="-227013">
              <a:spcBef>
                <a:spcPts val="0"/>
              </a:spcBef>
              <a:buClr>
                <a:schemeClr val="accent1"/>
              </a:buClr>
              <a:buSzPct val="100000"/>
              <a:buFont typeface="Wingdings" panose="05000000000000000000" pitchFamily="2" charset="2"/>
              <a:buChar char="§"/>
            </a:pPr>
            <a:endParaRPr lang="en-US" sz="2000" dirty="0">
              <a:latin typeface="+mn-lt"/>
            </a:endParaRPr>
          </a:p>
          <a:p>
            <a:pPr marL="227013" indent="-227013">
              <a:spcBef>
                <a:spcPct val="20000"/>
              </a:spcBef>
              <a:buClr>
                <a:schemeClr val="accent1"/>
              </a:buClr>
              <a:buSzPct val="100000"/>
              <a:buFont typeface="Wingdings" panose="05000000000000000000" pitchFamily="2" charset="2"/>
              <a:buChar char="§"/>
            </a:pPr>
            <a:r>
              <a:rPr lang="en-US" sz="2000" dirty="0">
                <a:latin typeface="+mn-lt"/>
                <a:hlinkClick r:id="rId2"/>
              </a:rPr>
              <a:t>http://cpr.maxwell.syr.edu/efap/about_efap/ie/June13.pdf</a:t>
            </a:r>
            <a:r>
              <a:rPr lang="en-US" sz="2000" dirty="0">
                <a:latin typeface="+mn-lt"/>
              </a:rPr>
              <a:t> </a:t>
            </a:r>
          </a:p>
        </p:txBody>
      </p:sp>
      <p:sp>
        <p:nvSpPr>
          <p:cNvPr id="6"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14: Issuing Bonds</a:t>
            </a:r>
            <a:endParaRPr lang="en-US" sz="1800" b="1" spc="100" dirty="0">
              <a:solidFill>
                <a:srgbClr val="637052"/>
              </a:solidFill>
            </a:endParaRPr>
          </a:p>
        </p:txBody>
      </p:sp>
      <p:sp>
        <p:nvSpPr>
          <p:cNvPr id="2" name="Rectangle 1"/>
          <p:cNvSpPr/>
          <p:nvPr/>
        </p:nvSpPr>
        <p:spPr>
          <a:xfrm>
            <a:off x="822960" y="1433627"/>
            <a:ext cx="7543800" cy="395173"/>
          </a:xfrm>
          <a:prstGeom prst="rect">
            <a:avLst/>
          </a:prstGeom>
        </p:spPr>
        <p:txBody>
          <a:bodyPr wrap="square">
            <a:spAutoFit/>
          </a:bodyPr>
          <a:lstStyle/>
          <a:p>
            <a:pPr marL="257175" indent="-257175">
              <a:lnSpc>
                <a:spcPct val="80000"/>
              </a:lnSpc>
              <a:spcBef>
                <a:spcPct val="20000"/>
              </a:spcBef>
              <a:buClr>
                <a:schemeClr val="accent1"/>
              </a:buClr>
              <a:buSzPct val="65000"/>
            </a:pPr>
            <a:r>
              <a:rPr lang="en-US" sz="2400" dirty="0" smtClean="0">
                <a:solidFill>
                  <a:srgbClr val="BD582C"/>
                </a:solidFill>
                <a:latin typeface="+mn-lt"/>
              </a:rPr>
              <a:t>Rating the Raters, 3</a:t>
            </a:r>
            <a:endParaRPr lang="en-US" sz="2400" dirty="0">
              <a:solidFill>
                <a:srgbClr val="BD582C"/>
              </a:solidFill>
              <a:latin typeface="+mn-lt"/>
            </a:endParaRPr>
          </a:p>
        </p:txBody>
      </p:sp>
    </p:spTree>
    <p:extLst>
      <p:ext uri="{BB962C8B-B14F-4D97-AF65-F5344CB8AC3E}">
        <p14:creationId xmlns:p14="http://schemas.microsoft.com/office/powerpoint/2010/main" val="349522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ChangeArrowheads="1"/>
          </p:cNvSpPr>
          <p:nvPr/>
        </p:nvSpPr>
        <p:spPr bwMode="auto">
          <a:xfrm>
            <a:off x="838200" y="1752600"/>
            <a:ext cx="7010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013" indent="-227013">
              <a:lnSpc>
                <a:spcPct val="110000"/>
              </a:lnSpc>
              <a:spcBef>
                <a:spcPct val="20000"/>
              </a:spcBef>
              <a:spcAft>
                <a:spcPts val="1800"/>
              </a:spcAft>
              <a:buClr>
                <a:schemeClr val="accent1"/>
              </a:buClr>
              <a:buSzPct val="65000"/>
              <a:buFont typeface="Wingdings" panose="05000000000000000000" pitchFamily="2" charset="2"/>
              <a:buChar char="§"/>
            </a:pPr>
            <a:r>
              <a:rPr lang="en-US" sz="2000" dirty="0" smtClean="0">
                <a:solidFill>
                  <a:schemeClr val="tx1">
                    <a:lumMod val="75000"/>
                    <a:lumOff val="25000"/>
                  </a:schemeClr>
                </a:solidFill>
                <a:latin typeface="+mn-lt"/>
              </a:rPr>
              <a:t>Because </a:t>
            </a:r>
            <a:r>
              <a:rPr lang="en-US" sz="2000" dirty="0">
                <a:solidFill>
                  <a:schemeClr val="tx1">
                    <a:lumMod val="75000"/>
                    <a:lumOff val="25000"/>
                  </a:schemeClr>
                </a:solidFill>
                <a:latin typeface="+mn-lt"/>
              </a:rPr>
              <a:t>municipal bonds are serial issues, they have different maturities</a:t>
            </a:r>
            <a:r>
              <a:rPr lang="en-US" sz="2000" dirty="0" smtClean="0">
                <a:solidFill>
                  <a:schemeClr val="tx1">
                    <a:lumMod val="75000"/>
                    <a:lumOff val="25000"/>
                  </a:schemeClr>
                </a:solidFill>
                <a:latin typeface="+mn-lt"/>
              </a:rPr>
              <a:t>.</a:t>
            </a:r>
            <a:endParaRPr lang="en-US" sz="800" dirty="0">
              <a:solidFill>
                <a:schemeClr val="tx1">
                  <a:lumMod val="75000"/>
                  <a:lumOff val="25000"/>
                </a:schemeClr>
              </a:solidFill>
              <a:latin typeface="+mn-lt"/>
            </a:endParaRPr>
          </a:p>
          <a:p>
            <a:pPr marL="227013" indent="-227013">
              <a:lnSpc>
                <a:spcPct val="110000"/>
              </a:lnSpc>
              <a:spcBef>
                <a:spcPct val="20000"/>
              </a:spcBef>
              <a:buClr>
                <a:schemeClr val="accent1"/>
              </a:buClr>
              <a:buSzPct val="65000"/>
              <a:buFont typeface="Wingdings" panose="05000000000000000000" pitchFamily="2" charset="2"/>
              <a:buChar char="§"/>
            </a:pPr>
            <a:r>
              <a:rPr lang="en-US" sz="2000" dirty="0">
                <a:solidFill>
                  <a:schemeClr val="tx1">
                    <a:lumMod val="75000"/>
                    <a:lumOff val="25000"/>
                  </a:schemeClr>
                </a:solidFill>
                <a:latin typeface="+mn-lt"/>
              </a:rPr>
              <a:t>In a market, yields generally must rise with maturity, because investors must be compensated for being locked in for a longer </a:t>
            </a:r>
            <a:r>
              <a:rPr lang="en-US" sz="2000" dirty="0" smtClean="0">
                <a:solidFill>
                  <a:schemeClr val="tx1">
                    <a:lumMod val="75000"/>
                    <a:lumOff val="25000"/>
                  </a:schemeClr>
                </a:solidFill>
                <a:latin typeface="+mn-lt"/>
              </a:rPr>
              <a:t>time.  But:</a:t>
            </a:r>
          </a:p>
          <a:p>
            <a:pPr marL="227013" indent="-227013">
              <a:lnSpc>
                <a:spcPct val="50000"/>
              </a:lnSpc>
              <a:spcBef>
                <a:spcPct val="20000"/>
              </a:spcBef>
              <a:buClr>
                <a:schemeClr val="accent1"/>
              </a:buClr>
              <a:buSzPct val="65000"/>
              <a:buFont typeface="Wingdings" panose="05000000000000000000" pitchFamily="2" charset="2"/>
              <a:buChar char="§"/>
            </a:pPr>
            <a:endParaRPr lang="en-US" sz="2000" dirty="0" smtClean="0">
              <a:solidFill>
                <a:schemeClr val="tx1">
                  <a:lumMod val="75000"/>
                  <a:lumOff val="25000"/>
                </a:schemeClr>
              </a:solidFill>
              <a:latin typeface="+mn-lt"/>
            </a:endParaRPr>
          </a:p>
          <a:p>
            <a:pPr marL="473075" indent="-246063">
              <a:spcBef>
                <a:spcPts val="0"/>
              </a:spcBef>
              <a:spcAft>
                <a:spcPts val="0"/>
              </a:spcAft>
              <a:buClr>
                <a:schemeClr val="accent1"/>
              </a:buClr>
              <a:buSzPct val="100000"/>
              <a:buFont typeface="Courier New" panose="02070309020205020404" pitchFamily="49" charset="0"/>
              <a:buChar char="o"/>
            </a:pPr>
            <a:r>
              <a:rPr lang="en-US" sz="2000" dirty="0" smtClean="0">
                <a:solidFill>
                  <a:schemeClr val="tx1">
                    <a:lumMod val="75000"/>
                    <a:lumOff val="25000"/>
                  </a:schemeClr>
                </a:solidFill>
                <a:latin typeface="+mn-lt"/>
              </a:rPr>
              <a:t>Call </a:t>
            </a:r>
            <a:r>
              <a:rPr lang="en-US" sz="2000" dirty="0">
                <a:solidFill>
                  <a:schemeClr val="tx1">
                    <a:lumMod val="75000"/>
                    <a:lumOff val="25000"/>
                  </a:schemeClr>
                </a:solidFill>
                <a:latin typeface="+mn-lt"/>
              </a:rPr>
              <a:t>and put options are equivalent to lowering maturity from the issuer or the investor’s perspective, </a:t>
            </a:r>
            <a:r>
              <a:rPr lang="en-US" sz="2000" dirty="0" smtClean="0">
                <a:solidFill>
                  <a:schemeClr val="tx1">
                    <a:lumMod val="75000"/>
                    <a:lumOff val="25000"/>
                  </a:schemeClr>
                </a:solidFill>
                <a:latin typeface="+mn-lt"/>
              </a:rPr>
              <a:t>respectively.</a:t>
            </a:r>
          </a:p>
          <a:p>
            <a:pPr marL="473075" indent="-246063">
              <a:lnSpc>
                <a:spcPct val="50000"/>
              </a:lnSpc>
              <a:spcBef>
                <a:spcPts val="0"/>
              </a:spcBef>
              <a:spcAft>
                <a:spcPts val="0"/>
              </a:spcAft>
              <a:buClr>
                <a:schemeClr val="accent1"/>
              </a:buClr>
              <a:buSzPct val="100000"/>
              <a:buFont typeface="Courier New" panose="02070309020205020404" pitchFamily="49" charset="0"/>
              <a:buChar char="o"/>
            </a:pPr>
            <a:endParaRPr lang="en-US" sz="2000" dirty="0">
              <a:solidFill>
                <a:schemeClr val="tx1">
                  <a:lumMod val="75000"/>
                  <a:lumOff val="25000"/>
                </a:schemeClr>
              </a:solidFill>
              <a:latin typeface="+mn-lt"/>
            </a:endParaRPr>
          </a:p>
          <a:p>
            <a:pPr marL="473075" indent="-246063">
              <a:lnSpc>
                <a:spcPct val="110000"/>
              </a:lnSpc>
              <a:spcBef>
                <a:spcPts val="0"/>
              </a:spcBef>
              <a:spcAft>
                <a:spcPts val="0"/>
              </a:spcAft>
              <a:buClr>
                <a:schemeClr val="accent1"/>
              </a:buClr>
              <a:buSzPct val="100000"/>
              <a:buFont typeface="Courier New" panose="02070309020205020404" pitchFamily="49" charset="0"/>
              <a:buChar char="o"/>
            </a:pPr>
            <a:r>
              <a:rPr lang="en-US" sz="2000" dirty="0" smtClean="0">
                <a:solidFill>
                  <a:schemeClr val="tx1">
                    <a:lumMod val="75000"/>
                    <a:lumOff val="25000"/>
                  </a:schemeClr>
                </a:solidFill>
                <a:latin typeface="+mn-lt"/>
              </a:rPr>
              <a:t>Market </a:t>
            </a:r>
            <a:r>
              <a:rPr lang="en-US" sz="2000" dirty="0">
                <a:solidFill>
                  <a:schemeClr val="tx1">
                    <a:lumMod val="75000"/>
                    <a:lumOff val="25000"/>
                  </a:schemeClr>
                </a:solidFill>
                <a:latin typeface="+mn-lt"/>
              </a:rPr>
              <a:t>conditions are more volatile in the short-run than in the long-run, so an “inverted” yield curve (i.e. higher rates for shorter-term bonds) can arise under some circumstances. </a:t>
            </a:r>
          </a:p>
          <a:p>
            <a:pPr marL="257175" indent="-257175">
              <a:lnSpc>
                <a:spcPct val="80000"/>
              </a:lnSpc>
              <a:spcBef>
                <a:spcPct val="20000"/>
              </a:spcBef>
              <a:buClr>
                <a:schemeClr val="accent1"/>
              </a:buClr>
              <a:buSzPct val="65000"/>
              <a:buFont typeface="Wingdings" pitchFamily="2" charset="2"/>
              <a:buChar char="n"/>
            </a:pPr>
            <a:endParaRPr lang="en-US" sz="2000" dirty="0">
              <a:latin typeface="+mn-lt"/>
            </a:endParaRPr>
          </a:p>
        </p:txBody>
      </p:sp>
      <p:sp>
        <p:nvSpPr>
          <p:cNvPr id="6"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14: Issuing Bonds</a:t>
            </a:r>
            <a:endParaRPr lang="en-US" sz="1800" b="1" spc="100" dirty="0">
              <a:solidFill>
                <a:srgbClr val="637052"/>
              </a:solidFill>
            </a:endParaRPr>
          </a:p>
        </p:txBody>
      </p:sp>
      <p:sp>
        <p:nvSpPr>
          <p:cNvPr id="3" name="Rectangle 2"/>
          <p:cNvSpPr/>
          <p:nvPr/>
        </p:nvSpPr>
        <p:spPr>
          <a:xfrm>
            <a:off x="838200" y="1433627"/>
            <a:ext cx="5334000" cy="395173"/>
          </a:xfrm>
          <a:prstGeom prst="rect">
            <a:avLst/>
          </a:prstGeom>
        </p:spPr>
        <p:txBody>
          <a:bodyPr wrap="square">
            <a:spAutoFit/>
          </a:bodyPr>
          <a:lstStyle/>
          <a:p>
            <a:pPr marL="257175" lvl="0" indent="-257175">
              <a:lnSpc>
                <a:spcPct val="80000"/>
              </a:lnSpc>
              <a:spcBef>
                <a:spcPct val="20000"/>
              </a:spcBef>
              <a:buClr>
                <a:srgbClr val="E48312"/>
              </a:buClr>
              <a:buSzPct val="65000"/>
            </a:pPr>
            <a:r>
              <a:rPr lang="en-US" sz="2400" dirty="0" smtClean="0">
                <a:solidFill>
                  <a:srgbClr val="BD582C"/>
                </a:solidFill>
                <a:latin typeface="+mn-lt"/>
              </a:rPr>
              <a:t>Features of Municipal Bonds: Maturity</a:t>
            </a:r>
            <a:endParaRPr lang="en-US" sz="2400" dirty="0">
              <a:solidFill>
                <a:srgbClr val="BD582C"/>
              </a:solidFill>
              <a:latin typeface="+mn-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990600" y="1143000"/>
            <a:ext cx="7467600" cy="4987529"/>
          </a:xfrm>
        </p:spPr>
        <p:txBody>
          <a:bodyPr/>
          <a:lstStyle/>
          <a:p>
            <a:pPr algn="ctr" eaLnBrk="1" hangingPunct="1">
              <a:buFont typeface="Wingdings" pitchFamily="2" charset="2"/>
              <a:buNone/>
            </a:pPr>
            <a:endParaRPr lang="en-US" dirty="0" smtClean="0"/>
          </a:p>
          <a:p>
            <a:pPr eaLnBrk="1" hangingPunct="1"/>
            <a:endParaRPr lang="en-US" dirty="0" smtClean="0"/>
          </a:p>
        </p:txBody>
      </p:sp>
      <p:sp>
        <p:nvSpPr>
          <p:cNvPr id="27652" name="Rectangle 4"/>
          <p:cNvSpPr>
            <a:spLocks noChangeArrowheads="1"/>
          </p:cNvSpPr>
          <p:nvPr/>
        </p:nvSpPr>
        <p:spPr bwMode="auto">
          <a:xfrm>
            <a:off x="701040" y="1828800"/>
            <a:ext cx="745236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182880">
              <a:lnSpc>
                <a:spcPct val="110000"/>
              </a:lnSpc>
              <a:spcBef>
                <a:spcPts val="0"/>
              </a:spcBef>
              <a:buClr>
                <a:schemeClr val="accent1"/>
              </a:buClr>
              <a:buSzPct val="100000"/>
              <a:buFont typeface="Wingdings" panose="05000000000000000000" pitchFamily="2" charset="2"/>
              <a:buChar char="§"/>
            </a:pPr>
            <a:r>
              <a:rPr lang="en-US" sz="2000" dirty="0" smtClean="0">
                <a:solidFill>
                  <a:schemeClr val="tx1">
                    <a:lumMod val="75000"/>
                    <a:lumOff val="25000"/>
                  </a:schemeClr>
                </a:solidFill>
                <a:latin typeface="+mn-lt"/>
              </a:rPr>
              <a:t>One might think that my focus on default risk is inappropriate because ratings also indicate market risk. </a:t>
            </a:r>
          </a:p>
          <a:p>
            <a:pPr marL="342900" indent="-182880">
              <a:lnSpc>
                <a:spcPct val="110000"/>
              </a:lnSpc>
              <a:spcBef>
                <a:spcPts val="0"/>
              </a:spcBef>
              <a:buClr>
                <a:schemeClr val="accent1"/>
              </a:buClr>
              <a:buSzPct val="100000"/>
              <a:buFont typeface="Wingdings" panose="05000000000000000000" pitchFamily="2" charset="2"/>
              <a:buChar char="§"/>
            </a:pPr>
            <a:endParaRPr lang="en-US" sz="2000" dirty="0" smtClean="0">
              <a:solidFill>
                <a:schemeClr val="tx1">
                  <a:lumMod val="75000"/>
                  <a:lumOff val="25000"/>
                </a:schemeClr>
              </a:solidFill>
              <a:latin typeface="+mn-lt"/>
            </a:endParaRPr>
          </a:p>
          <a:p>
            <a:pPr marL="342900" indent="-182880">
              <a:lnSpc>
                <a:spcPct val="110000"/>
              </a:lnSpc>
              <a:spcBef>
                <a:spcPts val="0"/>
              </a:spcBef>
              <a:buClr>
                <a:schemeClr val="accent1"/>
              </a:buClr>
              <a:buSzPct val="100000"/>
              <a:buFont typeface="Wingdings" panose="05000000000000000000" pitchFamily="2" charset="2"/>
              <a:buChar char="§"/>
            </a:pPr>
            <a:r>
              <a:rPr lang="en-US" sz="2000" dirty="0" smtClean="0">
                <a:solidFill>
                  <a:schemeClr val="tx1">
                    <a:lumMod val="75000"/>
                    <a:lumOff val="25000"/>
                  </a:schemeClr>
                </a:solidFill>
                <a:latin typeface="+mn-lt"/>
              </a:rPr>
              <a:t>But from society’s point of view, this argument is circular—at least in the case of GO bonds. </a:t>
            </a:r>
          </a:p>
          <a:p>
            <a:pPr marL="342900" indent="-182880">
              <a:lnSpc>
                <a:spcPct val="110000"/>
              </a:lnSpc>
              <a:spcBef>
                <a:spcPts val="0"/>
              </a:spcBef>
              <a:buClr>
                <a:schemeClr val="accent1"/>
              </a:buClr>
              <a:buSzPct val="100000"/>
              <a:buFont typeface="Wingdings" panose="05000000000000000000" pitchFamily="2" charset="2"/>
              <a:buChar char="§"/>
            </a:pPr>
            <a:endParaRPr lang="en-US" sz="2000" dirty="0" smtClean="0">
              <a:solidFill>
                <a:schemeClr val="tx1">
                  <a:lumMod val="75000"/>
                  <a:lumOff val="25000"/>
                </a:schemeClr>
              </a:solidFill>
              <a:latin typeface="+mn-lt"/>
            </a:endParaRPr>
          </a:p>
          <a:p>
            <a:pPr marL="342900" indent="-182880">
              <a:lnSpc>
                <a:spcPct val="110000"/>
              </a:lnSpc>
              <a:spcBef>
                <a:spcPts val="0"/>
              </a:spcBef>
              <a:buClr>
                <a:schemeClr val="accent1"/>
              </a:buClr>
              <a:buSzPct val="100000"/>
              <a:buFont typeface="Wingdings" panose="05000000000000000000" pitchFamily="2" charset="2"/>
              <a:buChar char="§"/>
            </a:pPr>
            <a:r>
              <a:rPr lang="en-US" sz="2000" dirty="0" smtClean="0">
                <a:solidFill>
                  <a:schemeClr val="tx1">
                    <a:lumMod val="75000"/>
                    <a:lumOff val="25000"/>
                  </a:schemeClr>
                </a:solidFill>
                <a:latin typeface="+mn-lt"/>
              </a:rPr>
              <a:t>Ratings cannot predict default but they do predict market risk if investors believe they do.  The link to market risk is therefore based on investor illusion. </a:t>
            </a:r>
          </a:p>
          <a:p>
            <a:pPr marL="342900" indent="-182880">
              <a:lnSpc>
                <a:spcPct val="110000"/>
              </a:lnSpc>
              <a:spcBef>
                <a:spcPts val="0"/>
              </a:spcBef>
              <a:buClr>
                <a:schemeClr val="accent1"/>
              </a:buClr>
              <a:buSzPct val="100000"/>
              <a:buFont typeface="Wingdings" panose="05000000000000000000" pitchFamily="2" charset="2"/>
              <a:buChar char="§"/>
            </a:pPr>
            <a:endParaRPr lang="en-US" sz="2000" dirty="0">
              <a:solidFill>
                <a:schemeClr val="tx1">
                  <a:lumMod val="75000"/>
                  <a:lumOff val="25000"/>
                </a:schemeClr>
              </a:solidFill>
              <a:latin typeface="+mn-lt"/>
            </a:endParaRPr>
          </a:p>
          <a:p>
            <a:pPr marL="342900" indent="-182880">
              <a:lnSpc>
                <a:spcPct val="110000"/>
              </a:lnSpc>
              <a:spcBef>
                <a:spcPts val="0"/>
              </a:spcBef>
              <a:buClr>
                <a:schemeClr val="accent1"/>
              </a:buClr>
              <a:buSzPct val="100000"/>
              <a:buFont typeface="Wingdings" panose="05000000000000000000" pitchFamily="2" charset="2"/>
              <a:buChar char="§"/>
            </a:pPr>
            <a:r>
              <a:rPr lang="en-US" sz="2000" dirty="0">
                <a:solidFill>
                  <a:schemeClr val="tx1">
                    <a:lumMod val="75000"/>
                    <a:lumOff val="25000"/>
                  </a:schemeClr>
                </a:solidFill>
                <a:latin typeface="+mn-lt"/>
              </a:rPr>
              <a:t>It makes no sense to justify unfair ratings for some cities because these ratings are successful in deluding investors!</a:t>
            </a:r>
          </a:p>
          <a:p>
            <a:pPr marL="257175" indent="-182880">
              <a:lnSpc>
                <a:spcPct val="80000"/>
              </a:lnSpc>
              <a:spcBef>
                <a:spcPts val="0"/>
              </a:spcBef>
              <a:buClr>
                <a:srgbClr val="BD582C"/>
              </a:buClr>
              <a:buSzPct val="65000"/>
              <a:buFont typeface="Wingdings" pitchFamily="2" charset="2"/>
              <a:buChar char="n"/>
            </a:pPr>
            <a:endParaRPr lang="en-US" sz="2000" dirty="0">
              <a:latin typeface="+mn-lt"/>
            </a:endParaRPr>
          </a:p>
        </p:txBody>
      </p:sp>
      <p:sp>
        <p:nvSpPr>
          <p:cNvPr id="6"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14: Issuing Bonds</a:t>
            </a:r>
            <a:endParaRPr lang="en-US" sz="1800" b="1" spc="100" dirty="0">
              <a:solidFill>
                <a:srgbClr val="637052"/>
              </a:solidFill>
            </a:endParaRPr>
          </a:p>
        </p:txBody>
      </p:sp>
      <p:sp>
        <p:nvSpPr>
          <p:cNvPr id="3" name="Rectangle 2"/>
          <p:cNvSpPr/>
          <p:nvPr/>
        </p:nvSpPr>
        <p:spPr>
          <a:xfrm>
            <a:off x="838200" y="1447800"/>
            <a:ext cx="7452360" cy="387798"/>
          </a:xfrm>
          <a:prstGeom prst="rect">
            <a:avLst/>
          </a:prstGeom>
        </p:spPr>
        <p:txBody>
          <a:bodyPr wrap="square">
            <a:spAutoFit/>
          </a:bodyPr>
          <a:lstStyle/>
          <a:p>
            <a:pPr marL="257175" indent="-257175">
              <a:lnSpc>
                <a:spcPct val="80000"/>
              </a:lnSpc>
              <a:spcBef>
                <a:spcPct val="20000"/>
              </a:spcBef>
              <a:buClr>
                <a:schemeClr val="accent1"/>
              </a:buClr>
              <a:buSzPct val="65000"/>
            </a:pPr>
            <a:r>
              <a:rPr lang="en-US" sz="2400" dirty="0" smtClean="0">
                <a:solidFill>
                  <a:srgbClr val="BD582C"/>
                </a:solidFill>
                <a:latin typeface="+mn-lt"/>
              </a:rPr>
              <a:t>Rating The Raters, 4</a:t>
            </a:r>
            <a:endParaRPr lang="en-US" sz="2400" dirty="0">
              <a:solidFill>
                <a:srgbClr val="BD582C"/>
              </a:solidFill>
              <a:latin typeface="+mn-l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ChangeArrowheads="1"/>
          </p:cNvSpPr>
          <p:nvPr/>
        </p:nvSpPr>
        <p:spPr bwMode="auto">
          <a:xfrm>
            <a:off x="822960" y="1752600"/>
            <a:ext cx="748284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013" indent="-227013">
              <a:spcBef>
                <a:spcPct val="20000"/>
              </a:spcBef>
              <a:spcAft>
                <a:spcPts val="1800"/>
              </a:spcAft>
              <a:buClr>
                <a:schemeClr val="accent1"/>
              </a:buClr>
              <a:buSzPct val="100000"/>
              <a:buFont typeface="Wingdings" panose="05000000000000000000" pitchFamily="2" charset="2"/>
              <a:buChar char="§"/>
            </a:pPr>
            <a:r>
              <a:rPr lang="en-US" sz="2000" dirty="0" smtClean="0">
                <a:solidFill>
                  <a:schemeClr val="tx1">
                    <a:lumMod val="75000"/>
                    <a:lumOff val="25000"/>
                  </a:schemeClr>
                </a:solidFill>
                <a:latin typeface="+mn-lt"/>
              </a:rPr>
              <a:t>The point </a:t>
            </a:r>
            <a:r>
              <a:rPr lang="en-US" sz="2000" dirty="0">
                <a:solidFill>
                  <a:schemeClr val="tx1">
                    <a:lumMod val="75000"/>
                    <a:lumOff val="25000"/>
                  </a:schemeClr>
                </a:solidFill>
                <a:latin typeface="+mn-lt"/>
              </a:rPr>
              <a:t>here is not that rating agencies are bad.  </a:t>
            </a:r>
          </a:p>
          <a:p>
            <a:pPr marL="227013" indent="-227013">
              <a:spcBef>
                <a:spcPct val="20000"/>
              </a:spcBef>
              <a:spcAft>
                <a:spcPts val="1800"/>
              </a:spcAft>
              <a:buClr>
                <a:schemeClr val="accent1"/>
              </a:buClr>
              <a:buSzPct val="100000"/>
              <a:buFont typeface="Wingdings" panose="05000000000000000000" pitchFamily="2" charset="2"/>
              <a:buChar char="§"/>
            </a:pPr>
            <a:r>
              <a:rPr lang="en-US" sz="2000" dirty="0">
                <a:solidFill>
                  <a:schemeClr val="tx1">
                    <a:lumMod val="75000"/>
                    <a:lumOff val="25000"/>
                  </a:schemeClr>
                </a:solidFill>
                <a:latin typeface="+mn-lt"/>
              </a:rPr>
              <a:t>In fact, they serve the public interest by encouraging governments to follow good practices.</a:t>
            </a:r>
          </a:p>
          <a:p>
            <a:pPr marL="460375" lvl="1" indent="-233363">
              <a:spcBef>
                <a:spcPts val="0"/>
              </a:spcBef>
              <a:buClr>
                <a:schemeClr val="accent1"/>
              </a:buClr>
              <a:buSzPct val="100000"/>
              <a:buFont typeface="Courier New" panose="02070309020205020404" pitchFamily="49" charset="0"/>
              <a:buChar char="o"/>
            </a:pPr>
            <a:r>
              <a:rPr lang="en-US" sz="2000" dirty="0">
                <a:solidFill>
                  <a:schemeClr val="tx1">
                    <a:lumMod val="75000"/>
                    <a:lumOff val="25000"/>
                  </a:schemeClr>
                </a:solidFill>
                <a:latin typeface="+mn-lt"/>
              </a:rPr>
              <a:t>Good practices lead to higher ratings and lower interest costs</a:t>
            </a:r>
            <a:r>
              <a:rPr lang="en-US" sz="2000" dirty="0" smtClean="0">
                <a:solidFill>
                  <a:schemeClr val="tx1">
                    <a:lumMod val="75000"/>
                    <a:lumOff val="25000"/>
                  </a:schemeClr>
                </a:solidFill>
                <a:latin typeface="+mn-lt"/>
              </a:rPr>
              <a:t>.</a:t>
            </a:r>
            <a:br>
              <a:rPr lang="en-US" sz="2000" dirty="0" smtClean="0">
                <a:solidFill>
                  <a:schemeClr val="tx1">
                    <a:lumMod val="75000"/>
                    <a:lumOff val="25000"/>
                  </a:schemeClr>
                </a:solidFill>
                <a:latin typeface="+mn-lt"/>
              </a:rPr>
            </a:br>
            <a:endParaRPr lang="en-US" sz="2000" dirty="0">
              <a:solidFill>
                <a:schemeClr val="tx1">
                  <a:lumMod val="75000"/>
                  <a:lumOff val="25000"/>
                </a:schemeClr>
              </a:solidFill>
              <a:latin typeface="+mn-lt"/>
            </a:endParaRPr>
          </a:p>
          <a:p>
            <a:pPr marL="460375" lvl="1" indent="-233363">
              <a:spcBef>
                <a:spcPts val="0"/>
              </a:spcBef>
              <a:buClr>
                <a:schemeClr val="accent1"/>
              </a:buClr>
              <a:buSzPct val="100000"/>
              <a:buFont typeface="Courier New" panose="02070309020205020404" pitchFamily="49" charset="0"/>
              <a:buChar char="o"/>
            </a:pPr>
            <a:r>
              <a:rPr lang="en-US" sz="2000" dirty="0">
                <a:solidFill>
                  <a:schemeClr val="tx1">
                    <a:lumMod val="75000"/>
                    <a:lumOff val="25000"/>
                  </a:schemeClr>
                </a:solidFill>
                <a:latin typeface="+mn-lt"/>
              </a:rPr>
              <a:t>Or good practices lead to lower costs for bond insurance. </a:t>
            </a:r>
          </a:p>
          <a:p>
            <a:pPr marL="227013" indent="-227013">
              <a:spcBef>
                <a:spcPts val="0"/>
              </a:spcBef>
              <a:buClr>
                <a:schemeClr val="accent1"/>
              </a:buClr>
              <a:buSzPct val="65000"/>
              <a:buFont typeface="Wingdings" panose="05000000000000000000" pitchFamily="2" charset="2"/>
              <a:buChar char="§"/>
            </a:pPr>
            <a:endParaRPr lang="en-US" sz="2000" dirty="0">
              <a:solidFill>
                <a:schemeClr val="tx1">
                  <a:lumMod val="75000"/>
                  <a:lumOff val="25000"/>
                </a:schemeClr>
              </a:solidFill>
              <a:latin typeface="+mn-lt"/>
            </a:endParaRPr>
          </a:p>
          <a:p>
            <a:pPr marL="227013" indent="-227013">
              <a:spcBef>
                <a:spcPct val="20000"/>
              </a:spcBef>
              <a:spcAft>
                <a:spcPts val="1200"/>
              </a:spcAft>
              <a:buClr>
                <a:schemeClr val="accent1"/>
              </a:buClr>
              <a:buSzPct val="100000"/>
              <a:buFont typeface="Wingdings" panose="05000000000000000000" pitchFamily="2" charset="2"/>
              <a:buChar char="§"/>
            </a:pPr>
            <a:r>
              <a:rPr lang="en-US" sz="2000" dirty="0">
                <a:solidFill>
                  <a:schemeClr val="tx1">
                    <a:lumMod val="75000"/>
                    <a:lumOff val="25000"/>
                  </a:schemeClr>
                </a:solidFill>
                <a:latin typeface="+mn-lt"/>
              </a:rPr>
              <a:t>Ratings provided by a higher level of government would undoubtedly not have as much credibility—or so much impact on government practices. </a:t>
            </a:r>
          </a:p>
          <a:p>
            <a:pPr marL="227013" indent="-227013">
              <a:spcBef>
                <a:spcPct val="20000"/>
              </a:spcBef>
              <a:buClr>
                <a:schemeClr val="accent1"/>
              </a:buClr>
              <a:buSzPct val="100000"/>
              <a:buFont typeface="Wingdings" panose="05000000000000000000" pitchFamily="2" charset="2"/>
              <a:buChar char="§"/>
            </a:pPr>
            <a:r>
              <a:rPr lang="en-US" sz="2000" dirty="0">
                <a:solidFill>
                  <a:schemeClr val="tx1">
                    <a:lumMod val="75000"/>
                    <a:lumOff val="25000"/>
                  </a:schemeClr>
                </a:solidFill>
                <a:latin typeface="+mn-lt"/>
              </a:rPr>
              <a:t>But ratings agencies are out to make profits—not serve the public interest—and they should be regulated</a:t>
            </a:r>
            <a:r>
              <a:rPr lang="en-US" sz="2000" dirty="0">
                <a:solidFill>
                  <a:schemeClr val="tx1">
                    <a:lumMod val="75000"/>
                    <a:lumOff val="25000"/>
                  </a:schemeClr>
                </a:solidFill>
              </a:rPr>
              <a:t>.</a:t>
            </a:r>
          </a:p>
          <a:p>
            <a:pPr marL="257175" indent="-257175">
              <a:lnSpc>
                <a:spcPct val="80000"/>
              </a:lnSpc>
              <a:spcBef>
                <a:spcPct val="20000"/>
              </a:spcBef>
              <a:buClr>
                <a:schemeClr val="accent1"/>
              </a:buClr>
              <a:buSzPct val="65000"/>
              <a:buFont typeface="Wingdings" pitchFamily="2" charset="2"/>
              <a:buChar char="n"/>
            </a:pPr>
            <a:endParaRPr lang="en-US" sz="1950" dirty="0"/>
          </a:p>
        </p:txBody>
      </p:sp>
      <p:sp>
        <p:nvSpPr>
          <p:cNvPr id="6"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14: Issuing Bonds</a:t>
            </a:r>
            <a:endParaRPr lang="en-US" sz="1800" b="1" spc="100" dirty="0">
              <a:solidFill>
                <a:srgbClr val="637052"/>
              </a:solidFill>
            </a:endParaRPr>
          </a:p>
        </p:txBody>
      </p:sp>
      <p:sp>
        <p:nvSpPr>
          <p:cNvPr id="2" name="Rectangle 1"/>
          <p:cNvSpPr/>
          <p:nvPr/>
        </p:nvSpPr>
        <p:spPr>
          <a:xfrm>
            <a:off x="838200" y="1433627"/>
            <a:ext cx="7452360" cy="395173"/>
          </a:xfrm>
          <a:prstGeom prst="rect">
            <a:avLst/>
          </a:prstGeom>
        </p:spPr>
        <p:txBody>
          <a:bodyPr wrap="square">
            <a:spAutoFit/>
          </a:bodyPr>
          <a:lstStyle/>
          <a:p>
            <a:pPr marL="257175" indent="-257175">
              <a:lnSpc>
                <a:spcPct val="80000"/>
              </a:lnSpc>
              <a:spcBef>
                <a:spcPct val="20000"/>
              </a:spcBef>
              <a:buClr>
                <a:schemeClr val="accent1"/>
              </a:buClr>
              <a:buSzPct val="65000"/>
            </a:pPr>
            <a:r>
              <a:rPr lang="en-US" sz="2400" dirty="0" smtClean="0">
                <a:solidFill>
                  <a:srgbClr val="BD582C"/>
                </a:solidFill>
                <a:latin typeface="+mn-lt"/>
              </a:rPr>
              <a:t>Rating the Raters, 5</a:t>
            </a:r>
            <a:endParaRPr lang="en-US" sz="2400" dirty="0">
              <a:solidFill>
                <a:srgbClr val="BD582C"/>
              </a:solidFill>
              <a:latin typeface="+mn-l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842554" y="1752600"/>
            <a:ext cx="7543800" cy="4495800"/>
          </a:xfrm>
        </p:spPr>
        <p:txBody>
          <a:bodyPr/>
          <a:lstStyle/>
          <a:p>
            <a:pPr marL="227013" indent="-227013" eaLnBrk="1" hangingPunct="1">
              <a:buFont typeface="Wingdings" panose="05000000000000000000" pitchFamily="2" charset="2"/>
              <a:buChar char="§"/>
            </a:pPr>
            <a:r>
              <a:rPr lang="en-US" sz="2000" dirty="0" smtClean="0"/>
              <a:t>Many </a:t>
            </a:r>
            <a:r>
              <a:rPr lang="en-US" sz="2000" dirty="0"/>
              <a:t>institutions are involved in issuing bonds.</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The issuing government </a:t>
            </a:r>
            <a:r>
              <a:rPr lang="en-US" sz="2000" dirty="0" smtClean="0"/>
              <a:t>is required by the Consumer Finance Protection Bureau to hire </a:t>
            </a:r>
            <a:r>
              <a:rPr lang="en-US" sz="2000" dirty="0"/>
              <a:t>an </a:t>
            </a:r>
            <a:r>
              <a:rPr lang="en-US" sz="2000" dirty="0" smtClean="0"/>
              <a:t>independent public finance advisor to help figure out the characteristics of the bond issue.</a:t>
            </a:r>
          </a:p>
          <a:p>
            <a:pPr marL="0" indent="0" eaLnBrk="1" hangingPunct="1">
              <a:buNone/>
            </a:pPr>
            <a:endParaRPr lang="en-US" sz="2000" dirty="0"/>
          </a:p>
          <a:p>
            <a:pPr marL="227013" indent="-227013" eaLnBrk="1" hangingPunct="1">
              <a:buFont typeface="Wingdings" panose="05000000000000000000" pitchFamily="2" charset="2"/>
              <a:buChar char="§"/>
            </a:pPr>
            <a:r>
              <a:rPr lang="en-US" sz="2000" dirty="0" smtClean="0"/>
              <a:t>An </a:t>
            </a:r>
            <a:r>
              <a:rPr lang="en-US" sz="2000" dirty="0"/>
              <a:t>underwriter buys the bonds from the issuing government</a:t>
            </a:r>
            <a:r>
              <a:rPr lang="en-US" sz="2000" dirty="0" smtClean="0"/>
              <a:t>, and </a:t>
            </a:r>
            <a:r>
              <a:rPr lang="en-US" sz="2000" dirty="0"/>
              <a:t>then sells them to investors</a:t>
            </a:r>
            <a:r>
              <a:rPr lang="en-US" sz="2000" dirty="0" smtClean="0"/>
              <a:t>.</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smtClean="0"/>
              <a:t>In rare cases, the issuing government uses a broker to sell directly to investors.</a:t>
            </a:r>
            <a:endParaRPr lang="en-US" sz="2000" dirty="0"/>
          </a:p>
          <a:p>
            <a:pPr eaLnBrk="1" hangingPunct="1">
              <a:buFont typeface="Wingdings" panose="05000000000000000000" pitchFamily="2" charset="2"/>
              <a:buChar char="§"/>
            </a:pPr>
            <a:endParaRPr lang="en-US" sz="1950" dirty="0"/>
          </a:p>
          <a:p>
            <a:pPr eaLnBrk="1" hangingPunct="1">
              <a:buFont typeface="Wingdings" panose="05000000000000000000" pitchFamily="2" charset="2"/>
              <a:buChar char="§"/>
            </a:pPr>
            <a:endParaRPr lang="en-US" sz="1950"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14: Issuing Bonds</a:t>
            </a:r>
            <a:endParaRPr lang="en-US" sz="1800" b="1" spc="100" dirty="0">
              <a:solidFill>
                <a:srgbClr val="637052"/>
              </a:solidFill>
            </a:endParaRPr>
          </a:p>
        </p:txBody>
      </p:sp>
      <p:sp>
        <p:nvSpPr>
          <p:cNvPr id="3" name="Rectangle 2"/>
          <p:cNvSpPr/>
          <p:nvPr/>
        </p:nvSpPr>
        <p:spPr>
          <a:xfrm>
            <a:off x="842554" y="1371600"/>
            <a:ext cx="7524206" cy="461665"/>
          </a:xfrm>
          <a:prstGeom prst="rect">
            <a:avLst/>
          </a:prstGeom>
        </p:spPr>
        <p:txBody>
          <a:bodyPr wrap="square">
            <a:spAutoFit/>
          </a:bodyPr>
          <a:lstStyle/>
          <a:p>
            <a:pPr eaLnBrk="1" hangingPunct="1">
              <a:buFont typeface="Wingdings" pitchFamily="2" charset="2"/>
              <a:buNone/>
            </a:pPr>
            <a:r>
              <a:rPr lang="en-US" sz="2400" dirty="0" smtClean="0">
                <a:solidFill>
                  <a:srgbClr val="BD582C"/>
                </a:solidFill>
                <a:latin typeface="+mn-lt"/>
              </a:rPr>
              <a:t>Issuing Bonds</a:t>
            </a:r>
            <a:endParaRPr lang="en-US" sz="2400" dirty="0">
              <a:solidFill>
                <a:srgbClr val="BD582C"/>
              </a:solidFill>
              <a:latin typeface="+mn-l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822960" y="1752601"/>
            <a:ext cx="7543800" cy="4495800"/>
          </a:xfrm>
        </p:spPr>
        <p:txBody>
          <a:bodyPr>
            <a:normAutofit lnSpcReduction="10000"/>
          </a:bodyPr>
          <a:lstStyle/>
          <a:p>
            <a:pPr marL="227013" indent="-227013">
              <a:lnSpc>
                <a:spcPct val="100000"/>
              </a:lnSpc>
              <a:spcAft>
                <a:spcPts val="1800"/>
              </a:spcAft>
              <a:buFont typeface="Wingdings" panose="05000000000000000000" pitchFamily="2" charset="2"/>
              <a:buChar char="§"/>
            </a:pPr>
            <a:r>
              <a:rPr lang="en-US" sz="2000" dirty="0" smtClean="0"/>
              <a:t>The </a:t>
            </a:r>
            <a:r>
              <a:rPr lang="en-US" sz="2000" dirty="0"/>
              <a:t>issuing government must select a bid, which is a combination of prices, face values, and interest rates for a set of bonds.</a:t>
            </a:r>
          </a:p>
          <a:p>
            <a:pPr marL="460375" lvl="1" indent="-233363">
              <a:lnSpc>
                <a:spcPct val="150000"/>
              </a:lnSpc>
              <a:buFont typeface="Courier New" panose="02070309020205020404" pitchFamily="49" charset="0"/>
              <a:buChar char="o"/>
            </a:pPr>
            <a:r>
              <a:rPr lang="en-US" sz="2000" dirty="0"/>
              <a:t>Sometimes the bid is negotiated with a single underwriter</a:t>
            </a:r>
            <a:r>
              <a:rPr lang="en-US" sz="2000" dirty="0" smtClean="0"/>
              <a:t>.</a:t>
            </a:r>
          </a:p>
          <a:p>
            <a:pPr marL="460375" lvl="1" indent="-233363">
              <a:lnSpc>
                <a:spcPct val="100000"/>
              </a:lnSpc>
              <a:buFont typeface="Courier New" panose="02070309020205020404" pitchFamily="49" charset="0"/>
              <a:buChar char="o"/>
            </a:pPr>
            <a:endParaRPr lang="en-US" sz="2000" dirty="0"/>
          </a:p>
          <a:p>
            <a:pPr marL="460375" lvl="1" indent="-233363">
              <a:lnSpc>
                <a:spcPct val="100000"/>
              </a:lnSpc>
              <a:buFont typeface="Courier New" panose="02070309020205020404" pitchFamily="49" charset="0"/>
              <a:buChar char="o"/>
            </a:pPr>
            <a:r>
              <a:rPr lang="en-US" sz="2000" dirty="0"/>
              <a:t>Sometimes many underwriters bid and the issuing government decides which bid to accept.</a:t>
            </a:r>
          </a:p>
          <a:p>
            <a:pPr marL="227013" lvl="1" indent="-227013">
              <a:lnSpc>
                <a:spcPct val="100000"/>
              </a:lnSpc>
              <a:buFont typeface="Wingdings" panose="05000000000000000000" pitchFamily="2" charset="2"/>
              <a:buChar char="§"/>
            </a:pPr>
            <a:endParaRPr lang="en-US" sz="2000" dirty="0"/>
          </a:p>
          <a:p>
            <a:pPr marL="227013" indent="-227013">
              <a:lnSpc>
                <a:spcPct val="100000"/>
              </a:lnSpc>
              <a:buFont typeface="Wingdings" panose="05000000000000000000" pitchFamily="2" charset="2"/>
              <a:buChar char="§"/>
            </a:pPr>
            <a:r>
              <a:rPr lang="en-US" sz="2000" dirty="0"/>
              <a:t>The amount raised by a bond is the price in the bid, not the face value</a:t>
            </a:r>
            <a:r>
              <a:rPr lang="en-US" sz="2000" dirty="0" smtClean="0"/>
              <a:t>.</a:t>
            </a:r>
          </a:p>
          <a:p>
            <a:pPr marL="227013" indent="-227013">
              <a:lnSpc>
                <a:spcPct val="100000"/>
              </a:lnSpc>
              <a:buFont typeface="Wingdings" panose="05000000000000000000" pitchFamily="2" charset="2"/>
              <a:buChar char="§"/>
            </a:pPr>
            <a:endParaRPr lang="en-US" sz="2000" dirty="0"/>
          </a:p>
          <a:p>
            <a:pPr marL="460375" lvl="1" indent="-288925">
              <a:lnSpc>
                <a:spcPct val="100000"/>
              </a:lnSpc>
              <a:buFont typeface="Courier New" panose="02070309020205020404" pitchFamily="49" charset="0"/>
              <a:buChar char="o"/>
            </a:pPr>
            <a:r>
              <a:rPr lang="en-US" sz="2000" dirty="0"/>
              <a:t>But an issuing government typically includes a constraint requiring that the total amount of the bid (the sum of the prices) must be equal to (or nearly equal to) the amount that needs to be raised.</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14: Issuing Bonds</a:t>
            </a:r>
            <a:endParaRPr lang="en-US" sz="1800" b="1" spc="100" dirty="0">
              <a:solidFill>
                <a:srgbClr val="637052"/>
              </a:solidFill>
            </a:endParaRPr>
          </a:p>
        </p:txBody>
      </p:sp>
      <p:sp>
        <p:nvSpPr>
          <p:cNvPr id="2" name="Rectangle 1"/>
          <p:cNvSpPr/>
          <p:nvPr/>
        </p:nvSpPr>
        <p:spPr>
          <a:xfrm>
            <a:off x="822960" y="1438669"/>
            <a:ext cx="7543800" cy="387798"/>
          </a:xfrm>
          <a:prstGeom prst="rect">
            <a:avLst/>
          </a:prstGeom>
        </p:spPr>
        <p:txBody>
          <a:bodyPr wrap="square">
            <a:spAutoFit/>
          </a:bodyPr>
          <a:lstStyle/>
          <a:p>
            <a:pPr eaLnBrk="1" hangingPunct="1">
              <a:lnSpc>
                <a:spcPct val="80000"/>
              </a:lnSpc>
              <a:buFont typeface="Wingdings" pitchFamily="2" charset="2"/>
              <a:buNone/>
            </a:pPr>
            <a:r>
              <a:rPr lang="en-US" sz="2400" dirty="0" smtClean="0">
                <a:solidFill>
                  <a:srgbClr val="BD582C"/>
                </a:solidFill>
                <a:latin typeface="+mn-lt"/>
              </a:rPr>
              <a:t>Selecting a Bid</a:t>
            </a:r>
            <a:endParaRPr lang="en-US" sz="2400" dirty="0">
              <a:solidFill>
                <a:srgbClr val="BD582C"/>
              </a:solidFill>
              <a:latin typeface="+mn-l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851262" y="1914463"/>
            <a:ext cx="7543800" cy="2057399"/>
          </a:xfrm>
        </p:spPr>
        <p:txBody>
          <a:bodyPr>
            <a:noAutofit/>
          </a:bodyPr>
          <a:lstStyle/>
          <a:p>
            <a:pPr marL="227013" indent="-227013" eaLnBrk="1" hangingPunct="1">
              <a:buFont typeface="Wingdings" panose="05000000000000000000" pitchFamily="2" charset="2"/>
              <a:buChar char="§"/>
            </a:pPr>
            <a:r>
              <a:rPr lang="en-US" sz="2000" dirty="0" smtClean="0"/>
              <a:t>The best bid is the one with the lowest true interest cost (TIC), which is the internal rate of return of the whole issue.</a:t>
            </a:r>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This is found by solving the following equation for </a:t>
            </a:r>
            <a:r>
              <a:rPr lang="en-US" sz="2000" i="1" dirty="0" smtClean="0">
                <a:latin typeface="Times New Roman" panose="02020603050405020304" pitchFamily="18" charset="0"/>
                <a:cs typeface="Times New Roman" panose="02020603050405020304" pitchFamily="18" charset="0"/>
              </a:rPr>
              <a:t>r</a:t>
            </a:r>
            <a:r>
              <a:rPr lang="en-US" sz="2000" dirty="0" smtClean="0"/>
              <a:t>:</a:t>
            </a:r>
          </a:p>
          <a:p>
            <a:pPr eaLnBrk="1" hangingPunct="1"/>
            <a:endParaRPr lang="en-US" sz="2000" dirty="0" smtClean="0"/>
          </a:p>
        </p:txBody>
      </p:sp>
      <p:graphicFrame>
        <p:nvGraphicFramePr>
          <p:cNvPr id="31748" name="Object 8"/>
          <p:cNvGraphicFramePr>
            <a:graphicFrameLocks noChangeAspect="1"/>
          </p:cNvGraphicFramePr>
          <p:nvPr>
            <p:extLst>
              <p:ext uri="{D42A27DB-BD31-4B8C-83A1-F6EECF244321}">
                <p14:modId xmlns:p14="http://schemas.microsoft.com/office/powerpoint/2010/main" val="1318445968"/>
              </p:ext>
            </p:extLst>
          </p:nvPr>
        </p:nvGraphicFramePr>
        <p:xfrm>
          <a:off x="1539158" y="3820046"/>
          <a:ext cx="6385642" cy="1390651"/>
        </p:xfrm>
        <a:graphic>
          <a:graphicData uri="http://schemas.openxmlformats.org/presentationml/2006/ole">
            <mc:AlternateContent xmlns:mc="http://schemas.openxmlformats.org/markup-compatibility/2006">
              <mc:Choice xmlns:v="urn:schemas-microsoft-com:vml" Requires="v">
                <p:oleObj spid="_x0000_s31920" name="Equation" r:id="rId3" imgW="2578100" imgH="558800" progId="Equation.DSMT4">
                  <p:embed/>
                </p:oleObj>
              </mc:Choice>
              <mc:Fallback>
                <p:oleObj name="Equation" r:id="rId3" imgW="2578100" imgH="558800" progId="Equation.DSMT4">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9158" y="3820046"/>
                        <a:ext cx="6385642" cy="1390651"/>
                      </a:xfrm>
                      <a:prstGeom prst="rect">
                        <a:avLst/>
                      </a:prstGeom>
                      <a:noFill/>
                      <a:ln>
                        <a:noFill/>
                      </a:ln>
                      <a:extLst/>
                    </p:spPr>
                  </p:pic>
                </p:oleObj>
              </mc:Fallback>
            </mc:AlternateContent>
          </a:graphicData>
        </a:graphic>
      </p:graphicFrame>
      <p:sp>
        <p:nvSpPr>
          <p:cNvPr id="6" name="Rectangle 2"/>
          <p:cNvSpPr txBox="1">
            <a:spLocks noChangeArrowheads="1"/>
          </p:cNvSpPr>
          <p:nvPr/>
        </p:nvSpPr>
        <p:spPr>
          <a:xfrm>
            <a:off x="8382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smtClean="0">
                <a:solidFill>
                  <a:srgbClr val="637052"/>
                </a:solidFill>
              </a:rPr>
              <a:t>State and Local Public Finance</a:t>
            </a:r>
            <a:br>
              <a:rPr lang="en-US" sz="1800" b="1" spc="100" smtClean="0">
                <a:solidFill>
                  <a:srgbClr val="637052"/>
                </a:solidFill>
              </a:rPr>
            </a:br>
            <a:r>
              <a:rPr lang="en-US" sz="1800" b="1" spc="100" smtClean="0">
                <a:solidFill>
                  <a:srgbClr val="637052"/>
                </a:solidFill>
              </a:rPr>
              <a:t>Lecture 14: Issuing Bonds</a:t>
            </a:r>
            <a:endParaRPr lang="en-US" sz="1800" b="1" spc="100" dirty="0">
              <a:solidFill>
                <a:srgbClr val="637052"/>
              </a:solidFill>
            </a:endParaRPr>
          </a:p>
        </p:txBody>
      </p:sp>
      <p:sp>
        <p:nvSpPr>
          <p:cNvPr id="2" name="Rectangle 1"/>
          <p:cNvSpPr/>
          <p:nvPr/>
        </p:nvSpPr>
        <p:spPr>
          <a:xfrm>
            <a:off x="864326" y="1371600"/>
            <a:ext cx="7517673" cy="461665"/>
          </a:xfrm>
          <a:prstGeom prst="rect">
            <a:avLst/>
          </a:prstGeom>
        </p:spPr>
        <p:txBody>
          <a:bodyPr wrap="square">
            <a:spAutoFit/>
          </a:bodyPr>
          <a:lstStyle/>
          <a:p>
            <a:pPr eaLnBrk="1" hangingPunct="1">
              <a:buFont typeface="Wingdings" pitchFamily="2" charset="2"/>
              <a:buNone/>
            </a:pPr>
            <a:r>
              <a:rPr lang="en-US" sz="2400" dirty="0" smtClean="0">
                <a:solidFill>
                  <a:srgbClr val="BD582C"/>
                </a:solidFill>
                <a:latin typeface="+mn-lt"/>
              </a:rPr>
              <a:t>Selecting a BID, 2</a:t>
            </a:r>
            <a:endParaRPr lang="en-US" sz="2400" dirty="0">
              <a:solidFill>
                <a:srgbClr val="BD582C"/>
              </a:solidFill>
              <a:latin typeface="+mn-l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846909" y="1779024"/>
            <a:ext cx="7543800" cy="4545576"/>
          </a:xfrm>
        </p:spPr>
        <p:txBody>
          <a:bodyPr>
            <a:normAutofit/>
          </a:bodyPr>
          <a:lstStyle/>
          <a:p>
            <a:pPr marL="227013" indent="-227013" eaLnBrk="1" hangingPunct="1">
              <a:lnSpc>
                <a:spcPct val="110000"/>
              </a:lnSpc>
              <a:spcAft>
                <a:spcPts val="1200"/>
              </a:spcAft>
              <a:buFont typeface="Wingdings" panose="05000000000000000000" pitchFamily="2" charset="2"/>
              <a:buChar char="§"/>
            </a:pPr>
            <a:r>
              <a:rPr lang="en-US" sz="2000" dirty="0" smtClean="0"/>
              <a:t>For </a:t>
            </a:r>
            <a:r>
              <a:rPr lang="en-US" sz="2000" dirty="0"/>
              <a:t>a long time, local governments did not understand TIC and selected the bid with the lowest total interest payments</a:t>
            </a:r>
            <a:r>
              <a:rPr lang="en-US" sz="2000" dirty="0" smtClean="0"/>
              <a:t>.</a:t>
            </a:r>
            <a:endParaRPr lang="en-US" sz="2000" dirty="0"/>
          </a:p>
          <a:p>
            <a:pPr marL="227013" indent="-227013" eaLnBrk="1" hangingPunct="1">
              <a:lnSpc>
                <a:spcPct val="110000"/>
              </a:lnSpc>
              <a:spcAft>
                <a:spcPts val="1800"/>
              </a:spcAft>
              <a:buFont typeface="Wingdings" panose="05000000000000000000" pitchFamily="2" charset="2"/>
              <a:buChar char="§"/>
            </a:pPr>
            <a:r>
              <a:rPr lang="en-US" sz="2000" dirty="0"/>
              <a:t>Underwriters did understand TIC and made bids with large interest payments up front where they had greater present value.</a:t>
            </a:r>
          </a:p>
          <a:p>
            <a:pPr marL="460375" lvl="3" indent="-233363">
              <a:lnSpc>
                <a:spcPct val="110000"/>
              </a:lnSpc>
              <a:spcAft>
                <a:spcPts val="1200"/>
              </a:spcAft>
              <a:buSzPct val="65000"/>
              <a:buFont typeface="Courier New" panose="02070309020205020404" pitchFamily="49" charset="0"/>
              <a:buChar char="o"/>
            </a:pPr>
            <a:r>
              <a:rPr lang="en-US" sz="2000" dirty="0"/>
              <a:t>This means higher interest rates on shorter maturities—the opposite of what one usually observes in a market</a:t>
            </a:r>
            <a:r>
              <a:rPr lang="en-US" sz="2000" dirty="0" smtClean="0"/>
              <a:t>.</a:t>
            </a:r>
            <a:endParaRPr lang="en-US" sz="2000" dirty="0"/>
          </a:p>
          <a:p>
            <a:pPr marL="227013" indent="-227013" eaLnBrk="1" hangingPunct="1">
              <a:lnSpc>
                <a:spcPct val="110000"/>
              </a:lnSpc>
              <a:buFont typeface="Wingdings" panose="05000000000000000000" pitchFamily="2" charset="2"/>
              <a:buChar char="§"/>
            </a:pPr>
            <a:r>
              <a:rPr lang="en-US" sz="2000" dirty="0"/>
              <a:t>Restrictions, such as no interest rate inversion, can go a long way toward eliminating these problems, but TIC is better.  Discounting matters!</a:t>
            </a:r>
          </a:p>
          <a:p>
            <a:pPr marL="0" indent="0" eaLnBrk="1" hangingPunct="1">
              <a:lnSpc>
                <a:spcPct val="80000"/>
              </a:lnSpc>
              <a:buNone/>
            </a:pPr>
            <a:endParaRPr lang="en-US" sz="2000"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14: Issuing Bonds</a:t>
            </a:r>
            <a:endParaRPr lang="en-US" sz="1800" b="1" spc="100" dirty="0">
              <a:solidFill>
                <a:srgbClr val="637052"/>
              </a:solidFill>
            </a:endParaRPr>
          </a:p>
        </p:txBody>
      </p:sp>
      <p:sp>
        <p:nvSpPr>
          <p:cNvPr id="2" name="Rectangle 1"/>
          <p:cNvSpPr/>
          <p:nvPr/>
        </p:nvSpPr>
        <p:spPr>
          <a:xfrm>
            <a:off x="822960" y="1447800"/>
            <a:ext cx="7543800" cy="387798"/>
          </a:xfrm>
          <a:prstGeom prst="rect">
            <a:avLst/>
          </a:prstGeom>
        </p:spPr>
        <p:txBody>
          <a:bodyPr wrap="square">
            <a:spAutoFit/>
          </a:bodyPr>
          <a:lstStyle/>
          <a:p>
            <a:pPr eaLnBrk="1" hangingPunct="1">
              <a:lnSpc>
                <a:spcPct val="80000"/>
              </a:lnSpc>
              <a:buFont typeface="Wingdings" pitchFamily="2" charset="2"/>
              <a:buNone/>
            </a:pPr>
            <a:r>
              <a:rPr lang="en-US" sz="2400" dirty="0" smtClean="0">
                <a:solidFill>
                  <a:srgbClr val="BD582C"/>
                </a:solidFill>
                <a:latin typeface="+mn-lt"/>
              </a:rPr>
              <a:t>Selecting a Bid, 3</a:t>
            </a:r>
            <a:endParaRPr lang="en-US" sz="2400" dirty="0">
              <a:solidFill>
                <a:srgbClr val="BD582C"/>
              </a:solidFill>
              <a:latin typeface="+mn-lt"/>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822960" y="1736246"/>
            <a:ext cx="7543800" cy="4607403"/>
          </a:xfrm>
        </p:spPr>
        <p:txBody>
          <a:bodyPr>
            <a:normAutofit/>
          </a:bodyPr>
          <a:lstStyle/>
          <a:p>
            <a:pPr marL="227013" indent="-227013" eaLnBrk="1" hangingPunct="1">
              <a:lnSpc>
                <a:spcPct val="90000"/>
              </a:lnSpc>
              <a:buFont typeface="Wingdings" panose="05000000000000000000" pitchFamily="2" charset="2"/>
              <a:buChar char="§"/>
            </a:pPr>
            <a:r>
              <a:rPr lang="en-US" sz="2000" dirty="0" smtClean="0"/>
              <a:t>An </a:t>
            </a:r>
            <a:r>
              <a:rPr lang="en-US" sz="2000" dirty="0"/>
              <a:t>issuing government must decide whether to use competitive bidding.</a:t>
            </a:r>
          </a:p>
          <a:p>
            <a:pPr marL="227013" indent="-227013" eaLnBrk="1" hangingPunct="1">
              <a:lnSpc>
                <a:spcPct val="90000"/>
              </a:lnSpc>
              <a:buFont typeface="Wingdings" panose="05000000000000000000" pitchFamily="2" charset="2"/>
              <a:buChar char="§"/>
            </a:pPr>
            <a:endParaRPr lang="en-US" sz="2000" dirty="0"/>
          </a:p>
          <a:p>
            <a:pPr marL="227013" indent="-227013" eaLnBrk="1" hangingPunct="1">
              <a:lnSpc>
                <a:spcPct val="90000"/>
              </a:lnSpc>
              <a:buFont typeface="Wingdings" panose="05000000000000000000" pitchFamily="2" charset="2"/>
              <a:buChar char="§"/>
            </a:pPr>
            <a:r>
              <a:rPr lang="en-US" sz="2000" dirty="0"/>
              <a:t>If the bond issue is unusual and a certain underwriter has the needed expertise, negotiation makes sense.</a:t>
            </a:r>
          </a:p>
          <a:p>
            <a:pPr marL="227013" indent="-227013" eaLnBrk="1" hangingPunct="1">
              <a:lnSpc>
                <a:spcPct val="90000"/>
              </a:lnSpc>
              <a:buFont typeface="Wingdings" panose="05000000000000000000" pitchFamily="2" charset="2"/>
              <a:buChar char="§"/>
            </a:pPr>
            <a:endParaRPr lang="en-US" sz="2000" dirty="0"/>
          </a:p>
          <a:p>
            <a:pPr marL="227013" indent="-227013" eaLnBrk="1" hangingPunct="1">
              <a:lnSpc>
                <a:spcPct val="90000"/>
              </a:lnSpc>
              <a:buFont typeface="Wingdings" panose="05000000000000000000" pitchFamily="2" charset="2"/>
              <a:buChar char="§"/>
            </a:pPr>
            <a:r>
              <a:rPr lang="en-US" sz="2000" dirty="0"/>
              <a:t>But competition, which is used for ¾ of bond issues, lowers costs.</a:t>
            </a:r>
          </a:p>
          <a:p>
            <a:pPr marL="227013" indent="-227013" eaLnBrk="1" hangingPunct="1">
              <a:lnSpc>
                <a:spcPct val="90000"/>
              </a:lnSpc>
              <a:buFont typeface="Wingdings" panose="05000000000000000000" pitchFamily="2" charset="2"/>
              <a:buChar char="§"/>
            </a:pPr>
            <a:endParaRPr lang="en-US" sz="2000" dirty="0"/>
          </a:p>
          <a:p>
            <a:pPr marL="227013" indent="-227013" eaLnBrk="1" hangingPunct="1">
              <a:lnSpc>
                <a:spcPct val="90000"/>
              </a:lnSpc>
              <a:buFont typeface="Wingdings" panose="05000000000000000000" pitchFamily="2" charset="2"/>
              <a:buChar char="§"/>
            </a:pPr>
            <a:r>
              <a:rPr lang="en-US" sz="2000" dirty="0"/>
              <a:t>In his PA dissertation from </a:t>
            </a:r>
            <a:r>
              <a:rPr lang="en-US" sz="2000" dirty="0" smtClean="0"/>
              <a:t>Maxwell and later work, Mark </a:t>
            </a:r>
            <a:r>
              <a:rPr lang="en-US" sz="2000" dirty="0"/>
              <a:t>Robbins </a:t>
            </a:r>
            <a:r>
              <a:rPr lang="en-US" sz="2000" dirty="0" smtClean="0"/>
              <a:t>(now at University of Connecticut) found </a:t>
            </a:r>
            <a:r>
              <a:rPr lang="en-US" sz="2000" dirty="0"/>
              <a:t>that competition lowers TIC by </a:t>
            </a:r>
            <a:r>
              <a:rPr lang="en-US" sz="2000" dirty="0" smtClean="0"/>
              <a:t>about 35 </a:t>
            </a:r>
            <a:r>
              <a:rPr lang="en-US" sz="2000" dirty="0"/>
              <a:t>basis points (= 0.35 percentage points).</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14: Issuing Bonds</a:t>
            </a:r>
            <a:endParaRPr lang="en-US" sz="1800" b="1" spc="100" dirty="0">
              <a:solidFill>
                <a:srgbClr val="637052"/>
              </a:solidFill>
            </a:endParaRPr>
          </a:p>
        </p:txBody>
      </p:sp>
      <p:sp>
        <p:nvSpPr>
          <p:cNvPr id="2" name="Rectangle 1"/>
          <p:cNvSpPr/>
          <p:nvPr/>
        </p:nvSpPr>
        <p:spPr>
          <a:xfrm>
            <a:off x="822960" y="1394614"/>
            <a:ext cx="7543800" cy="424732"/>
          </a:xfrm>
          <a:prstGeom prst="rect">
            <a:avLst/>
          </a:prstGeom>
        </p:spPr>
        <p:txBody>
          <a:bodyPr wrap="square">
            <a:spAutoFit/>
          </a:bodyPr>
          <a:lstStyle/>
          <a:p>
            <a:pPr eaLnBrk="1" hangingPunct="1">
              <a:lnSpc>
                <a:spcPct val="90000"/>
              </a:lnSpc>
              <a:buFont typeface="Wingdings" pitchFamily="2" charset="2"/>
              <a:buNone/>
            </a:pPr>
            <a:r>
              <a:rPr lang="en-US" sz="2400" dirty="0" smtClean="0">
                <a:solidFill>
                  <a:srgbClr val="BD582C"/>
                </a:solidFill>
                <a:latin typeface="+mn-lt"/>
              </a:rPr>
              <a:t>Competition Vs. Negotiation</a:t>
            </a:r>
            <a:endParaRPr lang="en-US" sz="2400" dirty="0">
              <a:solidFill>
                <a:srgbClr val="BD582C"/>
              </a:solidFill>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914400" y="1431248"/>
            <a:ext cx="2971800" cy="397552"/>
          </a:xfrm>
        </p:spPr>
        <p:txBody>
          <a:bodyPr>
            <a:normAutofit fontScale="85000" lnSpcReduction="10000"/>
          </a:bodyPr>
          <a:lstStyle/>
          <a:p>
            <a:pPr eaLnBrk="1" hangingPunct="1">
              <a:buFont typeface="Wingdings" pitchFamily="2" charset="2"/>
              <a:buNone/>
            </a:pPr>
            <a:r>
              <a:rPr lang="en-US" sz="2800" dirty="0" smtClean="0">
                <a:solidFill>
                  <a:srgbClr val="BD582C"/>
                </a:solidFill>
              </a:rPr>
              <a:t>Yield Curves For Bonds</a:t>
            </a:r>
          </a:p>
          <a:p>
            <a:pPr eaLnBrk="1" hangingPunct="1"/>
            <a:endParaRPr lang="en-US" sz="2400" dirty="0" smtClean="0">
              <a:solidFill>
                <a:srgbClr val="BD582C"/>
              </a:solidFill>
            </a:endParaRPr>
          </a:p>
          <a:p>
            <a:pPr eaLnBrk="1" hangingPunct="1">
              <a:buFont typeface="Wingdings" pitchFamily="2" charset="2"/>
              <a:buNone/>
            </a:pPr>
            <a:endParaRPr lang="en-US" sz="2400" dirty="0" smtClean="0">
              <a:solidFill>
                <a:srgbClr val="BD582C"/>
              </a:solidFill>
            </a:endParaRPr>
          </a:p>
          <a:p>
            <a:pPr eaLnBrk="1" hangingPunct="1"/>
            <a:endParaRPr lang="en-US" sz="2400" dirty="0" smtClean="0">
              <a:solidFill>
                <a:srgbClr val="BD582C"/>
              </a:solidFill>
            </a:endParaRPr>
          </a:p>
        </p:txBody>
      </p:sp>
      <p:grpSp>
        <p:nvGrpSpPr>
          <p:cNvPr id="6148" name="Group 4"/>
          <p:cNvGrpSpPr>
            <a:grpSpLocks noChangeAspect="1"/>
          </p:cNvGrpSpPr>
          <p:nvPr/>
        </p:nvGrpSpPr>
        <p:grpSpPr bwMode="auto">
          <a:xfrm>
            <a:off x="1524000" y="1760174"/>
            <a:ext cx="6248400" cy="4592198"/>
            <a:chOff x="1800" y="1440"/>
            <a:chExt cx="9000" cy="5040"/>
          </a:xfrm>
        </p:grpSpPr>
        <p:sp>
          <p:nvSpPr>
            <p:cNvPr id="6149" name="AutoShape 5"/>
            <p:cNvSpPr>
              <a:spLocks noChangeAspect="1" noChangeArrowheads="1"/>
            </p:cNvSpPr>
            <p:nvPr/>
          </p:nvSpPr>
          <p:spPr bwMode="auto">
            <a:xfrm>
              <a:off x="1800" y="1440"/>
              <a:ext cx="9000" cy="5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150" name="Line 6"/>
            <p:cNvSpPr>
              <a:spLocks noChangeShapeType="1"/>
            </p:cNvSpPr>
            <p:nvPr/>
          </p:nvSpPr>
          <p:spPr bwMode="auto">
            <a:xfrm>
              <a:off x="3600" y="2160"/>
              <a:ext cx="0" cy="342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 name="Line 7"/>
            <p:cNvSpPr>
              <a:spLocks noChangeShapeType="1"/>
            </p:cNvSpPr>
            <p:nvPr/>
          </p:nvSpPr>
          <p:spPr bwMode="auto">
            <a:xfrm>
              <a:off x="3600" y="5581"/>
              <a:ext cx="5940" cy="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 name="Rectangle 8"/>
            <p:cNvSpPr>
              <a:spLocks noChangeArrowheads="1"/>
            </p:cNvSpPr>
            <p:nvPr/>
          </p:nvSpPr>
          <p:spPr bwMode="auto">
            <a:xfrm>
              <a:off x="5670" y="2490"/>
              <a:ext cx="306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400" b="1" dirty="0"/>
                <a:t>Inverted Yield Curve</a:t>
              </a:r>
              <a:endParaRPr lang="en-US" sz="1400" dirty="0"/>
            </a:p>
          </p:txBody>
        </p:sp>
        <p:sp>
          <p:nvSpPr>
            <p:cNvPr id="6153" name="Rectangle 9"/>
            <p:cNvSpPr>
              <a:spLocks noChangeArrowheads="1"/>
            </p:cNvSpPr>
            <p:nvPr/>
          </p:nvSpPr>
          <p:spPr bwMode="auto">
            <a:xfrm>
              <a:off x="6840" y="5760"/>
              <a:ext cx="3060" cy="540"/>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400" b="1" dirty="0"/>
                <a:t>Maturity</a:t>
              </a:r>
              <a:endParaRPr lang="en-US" sz="1400" dirty="0"/>
            </a:p>
          </p:txBody>
        </p:sp>
        <p:sp>
          <p:nvSpPr>
            <p:cNvPr id="6154" name="Rectangle 10"/>
            <p:cNvSpPr>
              <a:spLocks noChangeArrowheads="1"/>
            </p:cNvSpPr>
            <p:nvPr/>
          </p:nvSpPr>
          <p:spPr bwMode="auto">
            <a:xfrm>
              <a:off x="2020" y="2159"/>
              <a:ext cx="1440" cy="1621"/>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p>
              <a:r>
                <a:rPr lang="en-US" sz="1400" b="1" i="1" dirty="0" err="1"/>
                <a:t>i</a:t>
              </a:r>
              <a:r>
                <a:rPr lang="en-US" sz="1400" b="1" dirty="0"/>
                <a:t> = interest</a:t>
              </a:r>
            </a:p>
            <a:p>
              <a:r>
                <a:rPr lang="en-US" sz="1400" b="1" dirty="0"/>
                <a:t>      rate </a:t>
              </a:r>
              <a:br>
                <a:rPr lang="en-US" sz="1400" b="1" dirty="0"/>
              </a:br>
              <a:r>
                <a:rPr lang="en-US" sz="1400" b="1" dirty="0"/>
                <a:t>   = yield to</a:t>
              </a:r>
            </a:p>
            <a:p>
              <a:r>
                <a:rPr lang="en-US" sz="1400" b="1" dirty="0"/>
                <a:t>      maturity</a:t>
              </a:r>
              <a:endParaRPr lang="en-US" sz="1400" dirty="0"/>
            </a:p>
          </p:txBody>
        </p:sp>
        <p:sp>
          <p:nvSpPr>
            <p:cNvPr id="6155" name="Freeform 11"/>
            <p:cNvSpPr>
              <a:spLocks/>
            </p:cNvSpPr>
            <p:nvPr/>
          </p:nvSpPr>
          <p:spPr bwMode="auto">
            <a:xfrm>
              <a:off x="3960" y="3600"/>
              <a:ext cx="5220" cy="1620"/>
            </a:xfrm>
            <a:custGeom>
              <a:avLst/>
              <a:gdLst>
                <a:gd name="T0" fmla="*/ 0 w 5220"/>
                <a:gd name="T1" fmla="*/ 1620 h 1620"/>
                <a:gd name="T2" fmla="*/ 540 w 5220"/>
                <a:gd name="T3" fmla="*/ 900 h 1620"/>
                <a:gd name="T4" fmla="*/ 1620 w 5220"/>
                <a:gd name="T5" fmla="*/ 360 h 1620"/>
                <a:gd name="T6" fmla="*/ 3060 w 5220"/>
                <a:gd name="T7" fmla="*/ 180 h 1620"/>
                <a:gd name="T8" fmla="*/ 5220 w 5220"/>
                <a:gd name="T9" fmla="*/ 0 h 1620"/>
                <a:gd name="T10" fmla="*/ 0 60000 65536"/>
                <a:gd name="T11" fmla="*/ 0 60000 65536"/>
                <a:gd name="T12" fmla="*/ 0 60000 65536"/>
                <a:gd name="T13" fmla="*/ 0 60000 65536"/>
                <a:gd name="T14" fmla="*/ 0 60000 65536"/>
                <a:gd name="T15" fmla="*/ 0 w 5220"/>
                <a:gd name="T16" fmla="*/ 0 h 1620"/>
                <a:gd name="T17" fmla="*/ 5220 w 5220"/>
                <a:gd name="T18" fmla="*/ 1620 h 1620"/>
              </a:gdLst>
              <a:ahLst/>
              <a:cxnLst>
                <a:cxn ang="T10">
                  <a:pos x="T0" y="T1"/>
                </a:cxn>
                <a:cxn ang="T11">
                  <a:pos x="T2" y="T3"/>
                </a:cxn>
                <a:cxn ang="T12">
                  <a:pos x="T4" y="T5"/>
                </a:cxn>
                <a:cxn ang="T13">
                  <a:pos x="T6" y="T7"/>
                </a:cxn>
                <a:cxn ang="T14">
                  <a:pos x="T8" y="T9"/>
                </a:cxn>
              </a:cxnLst>
              <a:rect l="T15" t="T16" r="T17" b="T18"/>
              <a:pathLst>
                <a:path w="5220" h="1620">
                  <a:moveTo>
                    <a:pt x="0" y="1620"/>
                  </a:moveTo>
                  <a:cubicBezTo>
                    <a:pt x="135" y="1365"/>
                    <a:pt x="270" y="1110"/>
                    <a:pt x="540" y="900"/>
                  </a:cubicBezTo>
                  <a:cubicBezTo>
                    <a:pt x="810" y="690"/>
                    <a:pt x="1200" y="480"/>
                    <a:pt x="1620" y="360"/>
                  </a:cubicBezTo>
                  <a:cubicBezTo>
                    <a:pt x="2040" y="240"/>
                    <a:pt x="2460" y="240"/>
                    <a:pt x="3060" y="180"/>
                  </a:cubicBezTo>
                  <a:cubicBezTo>
                    <a:pt x="3660" y="120"/>
                    <a:pt x="4440" y="60"/>
                    <a:pt x="5220" y="0"/>
                  </a:cubicBezTo>
                </a:path>
              </a:pathLst>
            </a:cu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56" name="Freeform 12"/>
            <p:cNvSpPr>
              <a:spLocks/>
            </p:cNvSpPr>
            <p:nvPr/>
          </p:nvSpPr>
          <p:spPr bwMode="auto">
            <a:xfrm>
              <a:off x="3960" y="2340"/>
              <a:ext cx="5220" cy="1260"/>
            </a:xfrm>
            <a:custGeom>
              <a:avLst/>
              <a:gdLst>
                <a:gd name="T0" fmla="*/ 0 w 5220"/>
                <a:gd name="T1" fmla="*/ 0 h 1110"/>
                <a:gd name="T2" fmla="*/ 540 w 5220"/>
                <a:gd name="T3" fmla="*/ 2471 h 1110"/>
                <a:gd name="T4" fmla="*/ 1440 w 5220"/>
                <a:gd name="T5" fmla="*/ 4119 h 1110"/>
                <a:gd name="T6" fmla="*/ 3420 w 5220"/>
                <a:gd name="T7" fmla="*/ 4942 h 1110"/>
                <a:gd name="T8" fmla="*/ 5220 w 5220"/>
                <a:gd name="T9" fmla="*/ 4942 h 1110"/>
                <a:gd name="T10" fmla="*/ 0 60000 65536"/>
                <a:gd name="T11" fmla="*/ 0 60000 65536"/>
                <a:gd name="T12" fmla="*/ 0 60000 65536"/>
                <a:gd name="T13" fmla="*/ 0 60000 65536"/>
                <a:gd name="T14" fmla="*/ 0 60000 65536"/>
                <a:gd name="T15" fmla="*/ 0 w 5220"/>
                <a:gd name="T16" fmla="*/ 0 h 1110"/>
                <a:gd name="T17" fmla="*/ 5220 w 5220"/>
                <a:gd name="T18" fmla="*/ 1110 h 1110"/>
              </a:gdLst>
              <a:ahLst/>
              <a:cxnLst>
                <a:cxn ang="T10">
                  <a:pos x="T0" y="T1"/>
                </a:cxn>
                <a:cxn ang="T11">
                  <a:pos x="T2" y="T3"/>
                </a:cxn>
                <a:cxn ang="T12">
                  <a:pos x="T4" y="T5"/>
                </a:cxn>
                <a:cxn ang="T13">
                  <a:pos x="T6" y="T7"/>
                </a:cxn>
                <a:cxn ang="T14">
                  <a:pos x="T8" y="T9"/>
                </a:cxn>
              </a:cxnLst>
              <a:rect l="T15" t="T16" r="T17" b="T18"/>
              <a:pathLst>
                <a:path w="5220" h="1110">
                  <a:moveTo>
                    <a:pt x="0" y="0"/>
                  </a:moveTo>
                  <a:cubicBezTo>
                    <a:pt x="150" y="195"/>
                    <a:pt x="300" y="390"/>
                    <a:pt x="540" y="540"/>
                  </a:cubicBezTo>
                  <a:cubicBezTo>
                    <a:pt x="780" y="690"/>
                    <a:pt x="960" y="810"/>
                    <a:pt x="1440" y="900"/>
                  </a:cubicBezTo>
                  <a:cubicBezTo>
                    <a:pt x="1920" y="990"/>
                    <a:pt x="2790" y="1050"/>
                    <a:pt x="3420" y="1080"/>
                  </a:cubicBezTo>
                  <a:cubicBezTo>
                    <a:pt x="4050" y="1110"/>
                    <a:pt x="4635" y="1095"/>
                    <a:pt x="5220" y="1080"/>
                  </a:cubicBezTo>
                </a:path>
              </a:pathLst>
            </a:custGeom>
            <a:noFill/>
            <a:ln w="25400">
              <a:solidFill>
                <a:srgbClr val="0000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57" name="Rectangle 13"/>
            <p:cNvSpPr>
              <a:spLocks noChangeArrowheads="1"/>
            </p:cNvSpPr>
            <p:nvPr/>
          </p:nvSpPr>
          <p:spPr bwMode="auto">
            <a:xfrm>
              <a:off x="5647" y="4725"/>
              <a:ext cx="306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400" b="1" dirty="0"/>
                <a:t>Normal Yield Curve</a:t>
              </a:r>
              <a:endParaRPr lang="en-US" sz="1400" dirty="0"/>
            </a:p>
          </p:txBody>
        </p:sp>
        <p:sp>
          <p:nvSpPr>
            <p:cNvPr id="6158" name="Line 14"/>
            <p:cNvSpPr>
              <a:spLocks noChangeShapeType="1"/>
            </p:cNvSpPr>
            <p:nvPr/>
          </p:nvSpPr>
          <p:spPr bwMode="auto">
            <a:xfrm flipH="1">
              <a:off x="4140" y="4920"/>
              <a:ext cx="1440" cy="1"/>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9" name="Line 15"/>
            <p:cNvSpPr>
              <a:spLocks noChangeShapeType="1"/>
            </p:cNvSpPr>
            <p:nvPr/>
          </p:nvSpPr>
          <p:spPr bwMode="auto">
            <a:xfrm flipH="1">
              <a:off x="4260" y="2700"/>
              <a:ext cx="1440" cy="1"/>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60" name="Rectangle 16"/>
            <p:cNvSpPr>
              <a:spLocks noChangeArrowheads="1"/>
            </p:cNvSpPr>
            <p:nvPr/>
          </p:nvSpPr>
          <p:spPr bwMode="auto">
            <a:xfrm>
              <a:off x="6660" y="3960"/>
              <a:ext cx="342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400" b="1" dirty="0">
                  <a:solidFill>
                    <a:srgbClr val="800080"/>
                  </a:solidFill>
                </a:rPr>
                <a:t>Put Option or Variable Rate</a:t>
              </a:r>
              <a:endParaRPr lang="en-US" sz="1400" dirty="0"/>
            </a:p>
          </p:txBody>
        </p:sp>
        <p:sp>
          <p:nvSpPr>
            <p:cNvPr id="6161" name="Line 17"/>
            <p:cNvSpPr>
              <a:spLocks noChangeShapeType="1"/>
            </p:cNvSpPr>
            <p:nvPr/>
          </p:nvSpPr>
          <p:spPr bwMode="auto">
            <a:xfrm flipH="1">
              <a:off x="6660" y="3780"/>
              <a:ext cx="1440" cy="180"/>
            </a:xfrm>
            <a:prstGeom prst="line">
              <a:avLst/>
            </a:prstGeom>
            <a:noFill/>
            <a:ln w="19050">
              <a:solidFill>
                <a:srgbClr val="800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62" name="Rectangle 18"/>
            <p:cNvSpPr>
              <a:spLocks noChangeArrowheads="1"/>
            </p:cNvSpPr>
            <p:nvPr/>
          </p:nvSpPr>
          <p:spPr bwMode="auto">
            <a:xfrm>
              <a:off x="3600" y="3240"/>
              <a:ext cx="3060" cy="90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400" b="1" dirty="0"/>
                <a:t>Actual</a:t>
              </a:r>
            </a:p>
            <a:p>
              <a:r>
                <a:rPr lang="en-US" sz="1400" b="1" dirty="0"/>
                <a:t>Range </a:t>
              </a:r>
              <a:endParaRPr lang="en-US" sz="1400" dirty="0"/>
            </a:p>
          </p:txBody>
        </p:sp>
      </p:grpSp>
      <p:sp>
        <p:nvSpPr>
          <p:cNvPr id="20"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14: Issuing Bonds</a:t>
            </a:r>
            <a:endParaRPr lang="en-US" sz="1800" b="1" spc="100" dirty="0">
              <a:solidFill>
                <a:srgbClr val="637052"/>
              </a:solidFill>
            </a:endParaRPr>
          </a:p>
        </p:txBody>
      </p:sp>
      <p:cxnSp>
        <p:nvCxnSpPr>
          <p:cNvPr id="3" name="Straight Arrow Connector 2"/>
          <p:cNvCxnSpPr/>
          <p:nvPr/>
        </p:nvCxnSpPr>
        <p:spPr>
          <a:xfrm>
            <a:off x="3505200" y="3345575"/>
            <a:ext cx="0" cy="997825"/>
          </a:xfrm>
          <a:prstGeom prst="straightConnector1">
            <a:avLst/>
          </a:prstGeom>
          <a:ln>
            <a:solidFill>
              <a:schemeClr val="accent3"/>
            </a:solidFill>
            <a:headEnd type="triangle"/>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899160" y="1752600"/>
            <a:ext cx="7635240" cy="4495800"/>
          </a:xfrm>
        </p:spPr>
        <p:txBody>
          <a:bodyPr>
            <a:noAutofit/>
          </a:bodyPr>
          <a:lstStyle/>
          <a:p>
            <a:pPr marL="227013" indent="-227013" eaLnBrk="1" hangingPunct="1">
              <a:lnSpc>
                <a:spcPct val="110000"/>
              </a:lnSpc>
              <a:spcAft>
                <a:spcPts val="1800"/>
              </a:spcAft>
              <a:buFont typeface="Wingdings" panose="05000000000000000000" pitchFamily="2" charset="2"/>
              <a:buChar char="§"/>
            </a:pPr>
            <a:r>
              <a:rPr lang="en-US" sz="2000" dirty="0" smtClean="0"/>
              <a:t>Municipal </a:t>
            </a:r>
            <a:r>
              <a:rPr lang="en-US" sz="2000" dirty="0"/>
              <a:t>bonds are free from federal tax (and usually from state taxes if they are held by residents of the issuing state</a:t>
            </a:r>
            <a:r>
              <a:rPr lang="en-US" sz="2000" dirty="0" smtClean="0"/>
              <a:t>).</a:t>
            </a:r>
            <a:endParaRPr lang="en-US" sz="2000" dirty="0"/>
          </a:p>
          <a:p>
            <a:pPr marL="460375" lvl="1" indent="-233363">
              <a:lnSpc>
                <a:spcPct val="110000"/>
              </a:lnSpc>
              <a:spcAft>
                <a:spcPts val="2400"/>
              </a:spcAft>
              <a:buClr>
                <a:srgbClr val="E48312"/>
              </a:buClr>
              <a:buFont typeface="Courier New" panose="02070309020205020404" pitchFamily="49" charset="0"/>
              <a:buChar char="o"/>
            </a:pPr>
            <a:r>
              <a:rPr lang="en-US" sz="2000" dirty="0"/>
              <a:t>The U.S. Supreme Court has ruled that this is not a constitutional issue, but the federal government has declined to alter this time-honored policy</a:t>
            </a:r>
            <a:r>
              <a:rPr lang="en-US" sz="2000" dirty="0" smtClean="0"/>
              <a:t>.</a:t>
            </a:r>
            <a:endParaRPr lang="en-US" sz="2000" dirty="0"/>
          </a:p>
          <a:p>
            <a:pPr marL="227013" indent="-227013" eaLnBrk="1" hangingPunct="1">
              <a:lnSpc>
                <a:spcPct val="100000"/>
              </a:lnSpc>
              <a:spcBef>
                <a:spcPts val="0"/>
              </a:spcBef>
              <a:spcAft>
                <a:spcPts val="1200"/>
              </a:spcAft>
              <a:buClr>
                <a:srgbClr val="E48312"/>
              </a:buClr>
              <a:buFont typeface="Wingdings" panose="05000000000000000000" pitchFamily="2" charset="2"/>
              <a:buChar char="§"/>
            </a:pPr>
            <a:r>
              <a:rPr lang="en-US" sz="2000" dirty="0"/>
              <a:t>This tax exemption implies </a:t>
            </a:r>
            <a:r>
              <a:rPr lang="en-US" sz="2000" dirty="0" smtClean="0"/>
              <a:t>that:</a:t>
            </a:r>
            <a:endParaRPr lang="en-US" sz="2000" dirty="0"/>
          </a:p>
          <a:p>
            <a:pPr marL="569912" lvl="1" indent="-342900">
              <a:lnSpc>
                <a:spcPct val="110000"/>
              </a:lnSpc>
              <a:buClr>
                <a:srgbClr val="E48312"/>
              </a:buClr>
              <a:buFont typeface="Courier New" panose="02070309020205020404" pitchFamily="49" charset="0"/>
              <a:buChar char="o"/>
            </a:pPr>
            <a:r>
              <a:rPr lang="en-US" sz="2000" dirty="0" smtClean="0"/>
              <a:t>Municipal </a:t>
            </a:r>
            <a:r>
              <a:rPr lang="en-US" sz="2000" dirty="0"/>
              <a:t>bonds are particularly attractive to taxpayers with the highest federal marginal income tax rates.</a:t>
            </a:r>
          </a:p>
          <a:p>
            <a:pPr marL="569912" lvl="1" indent="-342900">
              <a:lnSpc>
                <a:spcPct val="50000"/>
              </a:lnSpc>
              <a:buClr>
                <a:srgbClr val="E48312"/>
              </a:buClr>
              <a:buFont typeface="Courier New" panose="02070309020205020404" pitchFamily="49" charset="0"/>
              <a:buChar char="o"/>
            </a:pPr>
            <a:endParaRPr lang="en-US" sz="2000" dirty="0"/>
          </a:p>
          <a:p>
            <a:pPr marL="569912" lvl="1" indent="-342900">
              <a:lnSpc>
                <a:spcPct val="110000"/>
              </a:lnSpc>
              <a:buClr>
                <a:srgbClr val="E48312"/>
              </a:buClr>
              <a:buFont typeface="Courier New" panose="02070309020205020404" pitchFamily="49" charset="0"/>
              <a:buChar char="o"/>
            </a:pPr>
            <a:r>
              <a:rPr lang="en-US" sz="2000" dirty="0"/>
              <a:t>The subsidy for municipal bonds is inefficient </a:t>
            </a:r>
            <a:r>
              <a:rPr lang="en-US" sz="1888" dirty="0"/>
              <a:t>(but politically protected). </a:t>
            </a:r>
          </a:p>
          <a:p>
            <a:pPr lvl="2">
              <a:lnSpc>
                <a:spcPct val="80000"/>
              </a:lnSpc>
              <a:buFont typeface="Wingdings" panose="05000000000000000000" pitchFamily="2" charset="2"/>
              <a:buChar char="§"/>
            </a:pPr>
            <a:endParaRPr lang="en-US" sz="2000" dirty="0"/>
          </a:p>
          <a:p>
            <a:pPr lvl="2">
              <a:lnSpc>
                <a:spcPct val="80000"/>
              </a:lnSpc>
              <a:buFont typeface="Wingdings" panose="05000000000000000000" pitchFamily="2" charset="2"/>
              <a:buChar char="§"/>
            </a:pPr>
            <a:endParaRPr lang="en-US" sz="2000" dirty="0"/>
          </a:p>
          <a:p>
            <a:pPr eaLnBrk="1" hangingPunct="1">
              <a:lnSpc>
                <a:spcPct val="80000"/>
              </a:lnSpc>
            </a:pPr>
            <a:endParaRPr lang="en-US" sz="2000"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14: Issuing Bonds</a:t>
            </a:r>
            <a:endParaRPr lang="en-US" sz="1800" b="1" spc="100" dirty="0">
              <a:solidFill>
                <a:srgbClr val="637052"/>
              </a:solidFill>
            </a:endParaRPr>
          </a:p>
        </p:txBody>
      </p:sp>
      <p:sp>
        <p:nvSpPr>
          <p:cNvPr id="2" name="Rectangle 1"/>
          <p:cNvSpPr/>
          <p:nvPr/>
        </p:nvSpPr>
        <p:spPr>
          <a:xfrm>
            <a:off x="822960" y="1441002"/>
            <a:ext cx="5730240" cy="387798"/>
          </a:xfrm>
          <a:prstGeom prst="rect">
            <a:avLst/>
          </a:prstGeom>
        </p:spPr>
        <p:txBody>
          <a:bodyPr wrap="square">
            <a:spAutoFit/>
          </a:bodyPr>
          <a:lstStyle/>
          <a:p>
            <a:pPr eaLnBrk="1" hangingPunct="1">
              <a:lnSpc>
                <a:spcPct val="80000"/>
              </a:lnSpc>
              <a:spcAft>
                <a:spcPts val="1200"/>
              </a:spcAft>
              <a:buFont typeface="Wingdings" pitchFamily="2" charset="2"/>
              <a:buNone/>
            </a:pPr>
            <a:r>
              <a:rPr lang="en-US" sz="2400" dirty="0" smtClean="0">
                <a:solidFill>
                  <a:srgbClr val="BD582C"/>
                </a:solidFill>
                <a:latin typeface="+mn-lt"/>
              </a:rPr>
              <a:t>Features Of Municipal Bonds: Tax Exemption</a:t>
            </a:r>
            <a:endParaRPr lang="en-US" sz="2400" dirty="0">
              <a:solidFill>
                <a:srgbClr val="BD582C"/>
              </a:solidFill>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838201" y="76200"/>
            <a:ext cx="7620000" cy="381000"/>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10000"/>
              </a:lnSpc>
            </a:pPr>
            <a:r>
              <a:rPr lang="en-US" sz="2000" dirty="0" smtClean="0">
                <a:solidFill>
                  <a:srgbClr val="BD582C"/>
                </a:solidFill>
                <a:latin typeface="+mn-lt"/>
              </a:rPr>
              <a:t>Tax Exemption, 2</a:t>
            </a:r>
            <a:endParaRPr lang="en-US" sz="2000" dirty="0">
              <a:solidFill>
                <a:srgbClr val="BD582C"/>
              </a:solidFill>
              <a:latin typeface="+mn-lt"/>
            </a:endParaRPr>
          </a:p>
        </p:txBody>
      </p:sp>
      <p:sp>
        <p:nvSpPr>
          <p:cNvPr id="2" name="Rectangle 1"/>
          <p:cNvSpPr/>
          <p:nvPr/>
        </p:nvSpPr>
        <p:spPr>
          <a:xfrm>
            <a:off x="685800" y="6400800"/>
            <a:ext cx="6858000" cy="369332"/>
          </a:xfrm>
          <a:prstGeom prst="rect">
            <a:avLst/>
          </a:prstGeom>
        </p:spPr>
        <p:txBody>
          <a:bodyPr wrap="square">
            <a:spAutoFit/>
          </a:bodyPr>
          <a:lstStyle/>
          <a:p>
            <a:r>
              <a:rPr lang="en-US" dirty="0">
                <a:solidFill>
                  <a:srgbClr val="000000"/>
                </a:solidFill>
                <a:latin typeface="+mn-lt"/>
              </a:rPr>
              <a:t>Source: Federal Reserve Board via </a:t>
            </a:r>
            <a:r>
              <a:rPr lang="en-US" b="1" dirty="0">
                <a:solidFill>
                  <a:srgbClr val="0070C0"/>
                </a:solidFill>
                <a:latin typeface="+mn-lt"/>
                <a:hlinkClick r:id="rId2"/>
              </a:rPr>
              <a:t>www.sifma.org</a:t>
            </a:r>
            <a:r>
              <a:rPr lang="en-US" b="1" i="1" dirty="0">
                <a:solidFill>
                  <a:srgbClr val="0070C0"/>
                </a:solidFill>
                <a:latin typeface="+mn-lt"/>
              </a:rPr>
              <a:t> </a:t>
            </a:r>
            <a:endParaRPr lang="en-US" b="1" dirty="0">
              <a:solidFill>
                <a:srgbClr val="0070C0"/>
              </a:solidFill>
              <a:latin typeface="+mn-lt"/>
            </a:endParaRPr>
          </a:p>
        </p:txBody>
      </p:sp>
      <p:graphicFrame>
        <p:nvGraphicFramePr>
          <p:cNvPr id="5" name="Chart 4"/>
          <p:cNvGraphicFramePr>
            <a:graphicFrameLocks noGrp="1"/>
          </p:cNvGraphicFramePr>
          <p:nvPr>
            <p:extLst>
              <p:ext uri="{D42A27DB-BD31-4B8C-83A1-F6EECF244321}">
                <p14:modId xmlns:p14="http://schemas.microsoft.com/office/powerpoint/2010/main" val="1274170290"/>
              </p:ext>
            </p:extLst>
          </p:nvPr>
        </p:nvGraphicFramePr>
        <p:xfrm>
          <a:off x="381000" y="533400"/>
          <a:ext cx="8458200" cy="5638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46921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822960" y="1676400"/>
            <a:ext cx="7543800" cy="4572000"/>
          </a:xfrm>
        </p:spPr>
        <p:txBody>
          <a:bodyPr>
            <a:noAutofit/>
          </a:bodyPr>
          <a:lstStyle/>
          <a:p>
            <a:pPr algn="ctr" eaLnBrk="1" hangingPunct="1">
              <a:lnSpc>
                <a:spcPct val="20000"/>
              </a:lnSpc>
              <a:buFont typeface="Wingdings" pitchFamily="2" charset="2"/>
              <a:buNone/>
            </a:pPr>
            <a:endParaRPr lang="en-US" sz="2000" dirty="0"/>
          </a:p>
          <a:p>
            <a:pPr marL="227013" indent="-227013" eaLnBrk="1" hangingPunct="1">
              <a:lnSpc>
                <a:spcPct val="120000"/>
              </a:lnSpc>
              <a:spcBef>
                <a:spcPts val="0"/>
              </a:spcBef>
              <a:buFont typeface="Wingdings" panose="05000000000000000000" pitchFamily="2" charset="2"/>
              <a:buChar char="§"/>
            </a:pPr>
            <a:r>
              <a:rPr lang="en-US" sz="2000" dirty="0"/>
              <a:t>Suppose the taxable rate of return is 12% and the tax-free (i.e. municipal) rate is 9%. </a:t>
            </a:r>
          </a:p>
          <a:p>
            <a:pPr marL="460375" indent="-233363" eaLnBrk="1" hangingPunct="1">
              <a:lnSpc>
                <a:spcPct val="120000"/>
              </a:lnSpc>
              <a:buFont typeface="Courier New" panose="02070309020205020404" pitchFamily="49" charset="0"/>
              <a:buChar char="o"/>
            </a:pPr>
            <a:r>
              <a:rPr lang="en-US" sz="2000" dirty="0"/>
              <a:t>Then someone in the 25% income tax bracket is indifferent between taxable investments and </a:t>
            </a:r>
            <a:r>
              <a:rPr lang="en-US" sz="2000" dirty="0" err="1"/>
              <a:t>munis</a:t>
            </a:r>
            <a:r>
              <a:rPr lang="en-US" sz="2000" dirty="0"/>
              <a:t>:</a:t>
            </a:r>
          </a:p>
          <a:p>
            <a:pPr marL="227012" indent="0" eaLnBrk="1" hangingPunct="1">
              <a:lnSpc>
                <a:spcPct val="120000"/>
              </a:lnSpc>
              <a:spcAft>
                <a:spcPts val="0"/>
              </a:spcAft>
              <a:buNone/>
            </a:pPr>
            <a:r>
              <a:rPr lang="en-US" sz="2000" dirty="0"/>
              <a:t>			12</a:t>
            </a:r>
            <a:r>
              <a:rPr lang="en-US" sz="2000" dirty="0">
                <a:cs typeface="Times New Roman" pitchFamily="18" charset="0"/>
              </a:rPr>
              <a:t>×</a:t>
            </a:r>
            <a:r>
              <a:rPr lang="en-US" sz="2000" dirty="0"/>
              <a:t>(1-.25) = </a:t>
            </a:r>
            <a:r>
              <a:rPr lang="en-US" sz="2000" dirty="0" smtClean="0"/>
              <a:t>9</a:t>
            </a:r>
          </a:p>
          <a:p>
            <a:pPr marL="460375" indent="-233363" eaLnBrk="1" hangingPunct="1">
              <a:lnSpc>
                <a:spcPct val="120000"/>
              </a:lnSpc>
              <a:buFont typeface="Courier New" panose="02070309020205020404" pitchFamily="49" charset="0"/>
              <a:buChar char="o"/>
            </a:pPr>
            <a:r>
              <a:rPr lang="en-US" sz="2000" dirty="0" smtClean="0"/>
              <a:t>Someone </a:t>
            </a:r>
            <a:r>
              <a:rPr lang="en-US" sz="2000" dirty="0"/>
              <a:t>in the 35% tax bracket prefers </a:t>
            </a:r>
            <a:r>
              <a:rPr lang="en-US" sz="2000" dirty="0" err="1"/>
              <a:t>munis</a:t>
            </a:r>
            <a:r>
              <a:rPr lang="en-US" sz="2000" dirty="0" smtClean="0"/>
              <a:t>:</a:t>
            </a:r>
            <a:endParaRPr lang="en-US" sz="2000" dirty="0"/>
          </a:p>
          <a:p>
            <a:pPr marL="227012" indent="0" eaLnBrk="1" hangingPunct="1">
              <a:lnSpc>
                <a:spcPct val="120000"/>
              </a:lnSpc>
              <a:buNone/>
            </a:pPr>
            <a:r>
              <a:rPr lang="en-US" sz="2000" dirty="0"/>
              <a:t>		</a:t>
            </a:r>
            <a:r>
              <a:rPr lang="en-US" sz="2000" dirty="0" smtClean="0"/>
              <a:t>	12</a:t>
            </a:r>
            <a:r>
              <a:rPr lang="en-US" sz="2000" dirty="0">
                <a:cs typeface="Times New Roman" pitchFamily="18" charset="0"/>
              </a:rPr>
              <a:t>×</a:t>
            </a:r>
            <a:r>
              <a:rPr lang="en-US" sz="2000" dirty="0"/>
              <a:t>(1-.35) &lt; </a:t>
            </a:r>
            <a:r>
              <a:rPr lang="en-US" sz="2000" dirty="0" smtClean="0"/>
              <a:t>9</a:t>
            </a:r>
            <a:endParaRPr lang="en-US" sz="2000" dirty="0"/>
          </a:p>
          <a:p>
            <a:pPr marL="460375" indent="-233363" eaLnBrk="1" hangingPunct="1">
              <a:lnSpc>
                <a:spcPct val="120000"/>
              </a:lnSpc>
              <a:buFont typeface="Courier New" panose="02070309020205020404" pitchFamily="49" charset="0"/>
              <a:buChar char="o"/>
            </a:pPr>
            <a:r>
              <a:rPr lang="en-US" sz="2000" dirty="0"/>
              <a:t>Someone in the 15% tax bracket prefers a taxable investment</a:t>
            </a:r>
            <a:r>
              <a:rPr lang="en-US" sz="2000" dirty="0" smtClean="0"/>
              <a:t>:</a:t>
            </a:r>
            <a:endParaRPr lang="en-US" sz="2000" dirty="0"/>
          </a:p>
          <a:p>
            <a:pPr marL="227012" indent="0" eaLnBrk="1" hangingPunct="1">
              <a:lnSpc>
                <a:spcPct val="120000"/>
              </a:lnSpc>
              <a:buNone/>
            </a:pPr>
            <a:r>
              <a:rPr lang="en-US" sz="2000" dirty="0"/>
              <a:t>		</a:t>
            </a:r>
            <a:r>
              <a:rPr lang="en-US" sz="2000" dirty="0" smtClean="0"/>
              <a:t>	12</a:t>
            </a:r>
            <a:r>
              <a:rPr lang="en-US" sz="2000" dirty="0">
                <a:cs typeface="Times New Roman" pitchFamily="18" charset="0"/>
              </a:rPr>
              <a:t>×</a:t>
            </a:r>
            <a:r>
              <a:rPr lang="en-US" sz="2000" dirty="0"/>
              <a:t>(1-.15) &gt; 9</a:t>
            </a:r>
          </a:p>
          <a:p>
            <a:pPr eaLnBrk="1" hangingPunct="1"/>
            <a:endParaRPr lang="en-US" sz="2000" dirty="0"/>
          </a:p>
          <a:p>
            <a:pPr eaLnBrk="1" hangingPunct="1"/>
            <a:endParaRPr lang="en-US" sz="2000"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14: Issuing Bonds</a:t>
            </a:r>
            <a:endParaRPr lang="en-US" sz="1800" b="1" spc="100" dirty="0">
              <a:solidFill>
                <a:srgbClr val="637052"/>
              </a:solidFill>
            </a:endParaRPr>
          </a:p>
        </p:txBody>
      </p:sp>
      <p:sp>
        <p:nvSpPr>
          <p:cNvPr id="3" name="Rectangle 2"/>
          <p:cNvSpPr/>
          <p:nvPr/>
        </p:nvSpPr>
        <p:spPr>
          <a:xfrm>
            <a:off x="822960" y="1404068"/>
            <a:ext cx="3291840" cy="424732"/>
          </a:xfrm>
          <a:prstGeom prst="rect">
            <a:avLst/>
          </a:prstGeom>
        </p:spPr>
        <p:txBody>
          <a:bodyPr wrap="squar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Bonds and Tax Brackets</a:t>
            </a:r>
            <a:endParaRPr lang="en-US" sz="2400" dirty="0">
              <a:solidFill>
                <a:srgbClr val="BD582C"/>
              </a:solidFill>
              <a:latin typeface="+mn-lt"/>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822960" y="1676400"/>
            <a:ext cx="7543800" cy="4572000"/>
          </a:xfrm>
        </p:spPr>
        <p:txBody>
          <a:bodyPr>
            <a:noAutofit/>
          </a:bodyPr>
          <a:lstStyle/>
          <a:p>
            <a:pPr algn="ctr" eaLnBrk="1" hangingPunct="1">
              <a:lnSpc>
                <a:spcPct val="20000"/>
              </a:lnSpc>
              <a:buFont typeface="Wingdings" pitchFamily="2" charset="2"/>
              <a:buNone/>
            </a:pPr>
            <a:endParaRPr lang="en-US" sz="2000" dirty="0"/>
          </a:p>
          <a:p>
            <a:pPr marL="227013" indent="-227013" eaLnBrk="1" hangingPunct="1">
              <a:lnSpc>
                <a:spcPct val="120000"/>
              </a:lnSpc>
              <a:spcBef>
                <a:spcPts val="0"/>
              </a:spcBef>
              <a:buFont typeface="Wingdings" panose="05000000000000000000" pitchFamily="2" charset="2"/>
              <a:buChar char="§"/>
            </a:pPr>
            <a:r>
              <a:rPr lang="en-US" sz="2000" dirty="0" smtClean="0"/>
              <a:t>The actual break-even tax rate has varied a great deal over the last 30 years, with a high of 27% in 2001 and a low of 7% in 2013.</a:t>
            </a:r>
          </a:p>
          <a:p>
            <a:pPr marL="227013" indent="-227013" eaLnBrk="1" hangingPunct="1">
              <a:lnSpc>
                <a:spcPct val="120000"/>
              </a:lnSpc>
              <a:spcBef>
                <a:spcPts val="0"/>
              </a:spcBef>
              <a:buFont typeface="Wingdings" panose="05000000000000000000" pitchFamily="2" charset="2"/>
              <a:buChar char="§"/>
            </a:pPr>
            <a:endParaRPr lang="en-US" sz="2000" dirty="0"/>
          </a:p>
          <a:p>
            <a:pPr marL="227013" indent="-227013" eaLnBrk="1" hangingPunct="1">
              <a:lnSpc>
                <a:spcPct val="120000"/>
              </a:lnSpc>
              <a:spcBef>
                <a:spcPts val="0"/>
              </a:spcBef>
              <a:buFont typeface="Wingdings" panose="05000000000000000000" pitchFamily="2" charset="2"/>
              <a:buChar char="§"/>
            </a:pPr>
            <a:r>
              <a:rPr lang="en-US" sz="2000" dirty="0" smtClean="0"/>
              <a:t>The lower the break-even tax rate, the greater the share of taxpayers who will benefit from the tax exemption.</a:t>
            </a:r>
          </a:p>
          <a:p>
            <a:pPr marL="227013" indent="-227013" eaLnBrk="1" hangingPunct="1">
              <a:lnSpc>
                <a:spcPct val="120000"/>
              </a:lnSpc>
              <a:spcBef>
                <a:spcPts val="0"/>
              </a:spcBef>
              <a:buFont typeface="Wingdings" panose="05000000000000000000" pitchFamily="2" charset="2"/>
              <a:buChar char="§"/>
            </a:pPr>
            <a:endParaRPr lang="en-US" sz="2000" dirty="0"/>
          </a:p>
          <a:p>
            <a:pPr marL="227013" indent="-227013" eaLnBrk="1" hangingPunct="1">
              <a:lnSpc>
                <a:spcPct val="120000"/>
              </a:lnSpc>
              <a:spcBef>
                <a:spcPts val="0"/>
              </a:spcBef>
              <a:buFont typeface="Wingdings" panose="05000000000000000000" pitchFamily="2" charset="2"/>
              <a:buChar char="§"/>
            </a:pPr>
            <a:r>
              <a:rPr lang="en-US" sz="2000" dirty="0" smtClean="0"/>
              <a:t>A large drop in the break-even tax rate from 2002 to 2003, combined with new access to information about municipal bonds on the internet, led to the large increase in 2004 in the share of bond holders who are individuals.</a:t>
            </a:r>
            <a:endParaRPr lang="en-US" sz="2000" dirty="0"/>
          </a:p>
          <a:p>
            <a:pPr eaLnBrk="1" hangingPunct="1"/>
            <a:endParaRPr lang="en-US" sz="2000"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14: Issuing Bonds</a:t>
            </a:r>
            <a:endParaRPr lang="en-US" sz="1800" b="1" spc="100" dirty="0">
              <a:solidFill>
                <a:srgbClr val="637052"/>
              </a:solidFill>
            </a:endParaRPr>
          </a:p>
        </p:txBody>
      </p:sp>
      <p:sp>
        <p:nvSpPr>
          <p:cNvPr id="3" name="Rectangle 2"/>
          <p:cNvSpPr/>
          <p:nvPr/>
        </p:nvSpPr>
        <p:spPr>
          <a:xfrm>
            <a:off x="822960" y="1404068"/>
            <a:ext cx="3444240" cy="424732"/>
          </a:xfrm>
          <a:prstGeom prst="rect">
            <a:avLst/>
          </a:prstGeom>
        </p:spPr>
        <p:txBody>
          <a:bodyPr wrap="squar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Bonds and Tax Brackets, 2</a:t>
            </a:r>
            <a:endParaRPr lang="en-US" sz="2400" dirty="0">
              <a:solidFill>
                <a:srgbClr val="BD582C"/>
              </a:solidFill>
              <a:latin typeface="+mn-lt"/>
              <a:cs typeface="+mn-cs"/>
            </a:endParaRPr>
          </a:p>
        </p:txBody>
      </p:sp>
    </p:spTree>
    <p:extLst>
      <p:ext uri="{BB962C8B-B14F-4D97-AF65-F5344CB8AC3E}">
        <p14:creationId xmlns:p14="http://schemas.microsoft.com/office/powerpoint/2010/main" val="1796335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14: Issuing Bonds</a:t>
            </a:r>
            <a:endParaRPr lang="en-US" sz="1800" b="1" spc="100" dirty="0">
              <a:solidFill>
                <a:srgbClr val="637052"/>
              </a:solidFill>
            </a:endParaRPr>
          </a:p>
        </p:txBody>
      </p:sp>
      <p:graphicFrame>
        <p:nvGraphicFramePr>
          <p:cNvPr id="6" name="Chart 5"/>
          <p:cNvGraphicFramePr>
            <a:graphicFrameLocks noGrp="1"/>
          </p:cNvGraphicFramePr>
          <p:nvPr>
            <p:extLst>
              <p:ext uri="{D42A27DB-BD31-4B8C-83A1-F6EECF244321}">
                <p14:modId xmlns:p14="http://schemas.microsoft.com/office/powerpoint/2010/main" val="735422798"/>
              </p:ext>
            </p:extLst>
          </p:nvPr>
        </p:nvGraphicFramePr>
        <p:xfrm>
          <a:off x="457200" y="1066800"/>
          <a:ext cx="8305800" cy="533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ppt/theme/theme2.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2_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4.xml><?xml version="1.0" encoding="utf-8"?>
<a:theme xmlns:a="http://schemas.openxmlformats.org/drawingml/2006/main" name="3_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5.xml><?xml version="1.0" encoding="utf-8"?>
<a:theme xmlns:a="http://schemas.openxmlformats.org/drawingml/2006/main" name="4_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6.xml><?xml version="1.0" encoding="utf-8"?>
<a:theme xmlns:a="http://schemas.openxmlformats.org/drawingml/2006/main" name="5_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7.xml><?xml version="1.0" encoding="utf-8"?>
<a:theme xmlns:a="http://schemas.openxmlformats.org/drawingml/2006/main" name="6_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8.xml><?xml version="1.0" encoding="utf-8"?>
<a:theme xmlns:a="http://schemas.openxmlformats.org/drawingml/2006/main" name="7_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46811</TotalTime>
  <Words>2470</Words>
  <Application>Microsoft Office PowerPoint</Application>
  <PresentationFormat>On-screen Show (4:3)</PresentationFormat>
  <Paragraphs>475</Paragraphs>
  <Slides>36</Slides>
  <Notes>1</Notes>
  <HiddenSlides>0</HiddenSlides>
  <MMClips>0</MMClips>
  <ScaleCrop>false</ScaleCrop>
  <HeadingPairs>
    <vt:vector size="8" baseType="variant">
      <vt:variant>
        <vt:lpstr>Fonts Used</vt:lpstr>
      </vt:variant>
      <vt:variant>
        <vt:i4>6</vt:i4>
      </vt:variant>
      <vt:variant>
        <vt:lpstr>Theme</vt:lpstr>
      </vt:variant>
      <vt:variant>
        <vt:i4>8</vt:i4>
      </vt:variant>
      <vt:variant>
        <vt:lpstr>Embedded OLE Servers</vt:lpstr>
      </vt:variant>
      <vt:variant>
        <vt:i4>1</vt:i4>
      </vt:variant>
      <vt:variant>
        <vt:lpstr>Slide Titles</vt:lpstr>
      </vt:variant>
      <vt:variant>
        <vt:i4>36</vt:i4>
      </vt:variant>
    </vt:vector>
  </HeadingPairs>
  <TitlesOfParts>
    <vt:vector size="51" baseType="lpstr">
      <vt:lpstr>Arial</vt:lpstr>
      <vt:lpstr>Calibri</vt:lpstr>
      <vt:lpstr>Calibri Light</vt:lpstr>
      <vt:lpstr>Courier New</vt:lpstr>
      <vt:lpstr>Times New Roman</vt:lpstr>
      <vt:lpstr>Wingdings</vt:lpstr>
      <vt:lpstr>Theme1</vt:lpstr>
      <vt:lpstr>Retrospect</vt:lpstr>
      <vt:lpstr>2_Retrospect</vt:lpstr>
      <vt:lpstr>3_Retrospect</vt:lpstr>
      <vt:lpstr>4_Retrospect</vt:lpstr>
      <vt:lpstr>5_Retrospect</vt:lpstr>
      <vt:lpstr>6_Retrospect</vt:lpstr>
      <vt:lpstr>7_Retrospect</vt:lpstr>
      <vt:lpstr>Equation</vt:lpstr>
      <vt:lpstr>State and Local Public Finance Professor Yinger Spring 2017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Spring 2006, Professor Yinger</dc:title>
  <dc:creator>joyinger</dc:creator>
  <cp:lastModifiedBy>Kathleen M Nasto</cp:lastModifiedBy>
  <cp:revision>186</cp:revision>
  <dcterms:created xsi:type="dcterms:W3CDTF">2005-12-18T15:49:22Z</dcterms:created>
  <dcterms:modified xsi:type="dcterms:W3CDTF">2018-02-10T17:29:30Z</dcterms:modified>
</cp:coreProperties>
</file>