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5" r:id="rId2"/>
    <p:sldId id="282" r:id="rId3"/>
    <p:sldId id="257" r:id="rId4"/>
    <p:sldId id="272" r:id="rId5"/>
    <p:sldId id="258" r:id="rId6"/>
    <p:sldId id="259" r:id="rId7"/>
    <p:sldId id="273" r:id="rId8"/>
    <p:sldId id="275" r:id="rId9"/>
    <p:sldId id="261" r:id="rId10"/>
    <p:sldId id="260" r:id="rId11"/>
    <p:sldId id="274" r:id="rId12"/>
    <p:sldId id="262" r:id="rId13"/>
    <p:sldId id="276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3" r:id="rId23"/>
    <p:sldId id="271" r:id="rId24"/>
    <p:sldId id="277" r:id="rId25"/>
    <p:sldId id="278" r:id="rId26"/>
    <p:sldId id="284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81886B"/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1" d="100"/>
          <a:sy n="111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17DE-03F5-4950-B6C4-A06A13F846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1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F6D2-902C-4FC3-8918-9383E9918E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7912-4E4E-4C46-AA99-5EEACD5779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79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C0266-C752-4A99-9F42-E5BCE57B96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2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3BCA-9735-404C-A956-CA36225498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2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4A3-79AA-425C-B813-5125F192DE0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B614-DD7B-488E-AF89-5B2553F541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2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63A-8271-4538-AFFF-62CA07874B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9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D67-CA50-4614-BD3F-DA7EAD7096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4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F867-A7B9-4D67-85FE-09417510A9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92D11-3A95-430D-BF84-CD0FE80410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0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B259-89E3-42B1-868C-033674D84E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fld id="{E0D39AB1-E2C9-41F8-9A1D-81FA832E81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3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maxwell.syr.edu/jyinger/ebooks/housing_commuting/ch_5.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962400"/>
            <a:ext cx="5442858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</a:t>
            </a:r>
            <a:r>
              <a:rPr lang="en-US" sz="2700" dirty="0" smtClean="0"/>
              <a:t>7</a:t>
            </a:r>
            <a:endParaRPr lang="en-US" sz="2700" dirty="0"/>
          </a:p>
          <a:p>
            <a:pPr eaLnBrk="1" hangingPunct="1"/>
            <a:r>
              <a:rPr lang="en-US" sz="2700" dirty="0" smtClean="0"/>
              <a:t>PROPERTY TAX CAPITALIZATION </a:t>
            </a:r>
            <a:endParaRPr lang="en-US" sz="2700" dirty="0"/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>
                <a:solidFill>
                  <a:srgbClr val="637052"/>
                </a:solidFill>
              </a:rPr>
              <a:t>Spring </a:t>
            </a:r>
            <a:r>
              <a:rPr lang="en-US" sz="2063" b="1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7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67599" cy="473987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 This </a:t>
            </a:r>
            <a:r>
              <a:rPr lang="en-US" altLang="zh-CN" sz="2000" dirty="0">
                <a:ea typeface="SimSun" panose="02010600030101010101" pitchFamily="2" charset="-122"/>
              </a:rPr>
              <a:t>equation assumes that property taxes are fully </a:t>
            </a:r>
            <a:r>
              <a:rPr lang="en-US" altLang="zh-CN" sz="2000" dirty="0" smtClean="0">
                <a:ea typeface="SimSun" panose="02010600030101010101" pitchFamily="2" charset="-122"/>
              </a:rPr>
              <a:t>capitalized.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As </a:t>
            </a:r>
            <a:r>
              <a:rPr lang="en-US" altLang="zh-CN" sz="2000" dirty="0">
                <a:ea typeface="SimSun" panose="02010600030101010101" pitchFamily="2" charset="-122"/>
              </a:rPr>
              <a:t>we will see, this might not be the case, so a more general form </a:t>
            </a:r>
            <a:r>
              <a:rPr lang="en-US" altLang="zh-CN" sz="2000" dirty="0" smtClean="0">
                <a:ea typeface="SimSun" panose="02010600030101010101" pitchFamily="2" charset="-122"/>
              </a:rPr>
              <a:t>is: </a:t>
            </a: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ea typeface="SimSun" panose="02010600030101010101" pitchFamily="2" charset="-122"/>
              </a:rPr>
              <a:t>is the “degree of property tax capitalization;” i.e., the impact of a $1 increase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SimSun" panose="02010600030101010101" pitchFamily="2" charset="-122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365993"/>
              </p:ext>
            </p:extLst>
          </p:nvPr>
        </p:nvGraphicFramePr>
        <p:xfrm>
          <a:off x="2819400" y="3116160"/>
          <a:ext cx="3581400" cy="209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16160"/>
                        <a:ext cx="3581400" cy="2098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545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Degree of Property Tax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391400" cy="4130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 equal to 1.0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full capitalization.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 to 0.0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no capitalization. 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equals 0.5 a $1 increase in the present value of property taxes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leads to a $0.50 decrease in the value of a house.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need not be the same under all circumstances.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006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Interpreting </a:t>
            </a: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15200" cy="42672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Solving the above for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 yields the final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Thus, houses with higher effective property tax rates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) will have lower values 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).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strength of this relationship depends on </a:t>
            </a:r>
            <a:r>
              <a:rPr lang="el-GR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.</a:t>
            </a:r>
            <a:endParaRPr lang="en-US" sz="2000" i="1" dirty="0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000250" y="29192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648307"/>
              </p:ext>
            </p:extLst>
          </p:nvPr>
        </p:nvGraphicFramePr>
        <p:xfrm>
          <a:off x="2971800" y="2376364"/>
          <a:ext cx="2442545" cy="133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3" imgW="825500" imgH="457200" progId="Equation.DSMT4">
                  <p:embed/>
                </p:oleObj>
              </mc:Choice>
              <mc:Fallback>
                <p:oleObj name="Equation" r:id="rId3" imgW="825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76364"/>
                        <a:ext cx="2442545" cy="133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000250" y="2873455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367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1"/>
            <a:ext cx="7467600" cy="43434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One can also derive a change form of the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3" indent="-225425"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dirty="0" smtClean="0"/>
              <a:t>Δ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stands for change and 1 and 2 indicate time periods.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an increase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t</a:t>
            </a:r>
            <a:r>
              <a:rPr lang="en-US" sz="2000" dirty="0" smtClean="0"/>
              <a:t> (relative to other houses) will result in a decrease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V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294508"/>
              </p:ext>
            </p:extLst>
          </p:nvPr>
        </p:nvGraphicFramePr>
        <p:xfrm>
          <a:off x="2590800" y="2514600"/>
          <a:ext cx="3657600" cy="157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3" imgW="1054100" imgH="457200" progId="Equation.DSMT4">
                  <p:embed/>
                </p:oleObj>
              </mc:Choice>
              <mc:Fallback>
                <p:oleObj name="Equation" r:id="rId3" imgW="1054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3657600" cy="1570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60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 Change Form for 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162800" cy="437792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These equations apply within a community.</a:t>
            </a:r>
          </a:p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Recall that</a:t>
            </a: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747713" lvl="4" indent="-28575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775" b="1" dirty="0" smtClean="0">
                <a:ea typeface="SimSun" panose="02010600030101010101" pitchFamily="2" charset="-122"/>
              </a:rPr>
              <a:t>Poor </a:t>
            </a:r>
            <a:r>
              <a:rPr lang="en-US" altLang="zh-CN" sz="1775" b="1" dirty="0">
                <a:ea typeface="SimSun" panose="02010600030101010101" pitchFamily="2" charset="-122"/>
              </a:rPr>
              <a:t>assessments </a:t>
            </a:r>
            <a:r>
              <a:rPr lang="en-US" altLang="zh-CN" sz="1775" dirty="0">
                <a:ea typeface="SimSun" panose="02010600030101010101" pitchFamily="2" charset="-122"/>
              </a:rPr>
              <a:t>result in higher assessment-sales ratios, and hence higher effective tax rates, for some houses than for others.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These </a:t>
            </a:r>
            <a:r>
              <a:rPr lang="en-US" altLang="zh-CN" sz="2000" dirty="0">
                <a:ea typeface="SimSun" panose="02010600030101010101" pitchFamily="2" charset="-122"/>
              </a:rPr>
              <a:t>equations also apply across communities, which may have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very </a:t>
            </a:r>
            <a:r>
              <a:rPr lang="en-US" altLang="zh-CN" sz="2000" dirty="0">
                <a:ea typeface="SimSun" panose="02010600030101010101" pitchFamily="2" charset="-122"/>
              </a:rPr>
              <a:t>different effective tax </a:t>
            </a:r>
            <a:r>
              <a:rPr lang="en-US" altLang="zh-CN" sz="2000" dirty="0" smtClean="0">
                <a:ea typeface="SimSun" panose="02010600030101010101" pitchFamily="2" charset="-122"/>
              </a:rPr>
              <a:t>rates due, for example, to differences in commercial and industrial property.</a:t>
            </a:r>
            <a:endParaRPr lang="en-US" sz="2000" dirty="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638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030134"/>
              </p:ext>
            </p:extLst>
          </p:nvPr>
        </p:nvGraphicFramePr>
        <p:xfrm>
          <a:off x="3352800" y="2553447"/>
          <a:ext cx="1828800" cy="1147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Equation" r:id="rId3" imgW="761669" imgH="482391" progId="Equation.DSMT4">
                  <p:embed/>
                </p:oleObj>
              </mc:Choice>
              <mc:Fallback>
                <p:oleObj name="Equation" r:id="rId3" imgW="76166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53447"/>
                        <a:ext cx="1828800" cy="1147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368831"/>
            <a:ext cx="322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Sources of Variation in </a:t>
            </a:r>
            <a:r>
              <a:rPr lang="en-US" sz="2400" i="1" dirty="0" smtClean="0">
                <a:solidFill>
                  <a:srgbClr val="BD58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>
              <a:solidFill>
                <a:srgbClr val="BD582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15200" cy="44196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Real estate brokers indicate anticipated property tax payments so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buyers can make comparisons across houses.</a:t>
            </a: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Lenders require mortgage plus tax payments to equal a fixed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percentage of an applicant’s income.</a:t>
            </a:r>
            <a:br>
              <a:rPr lang="en-US" altLang="zh-CN" sz="2000" dirty="0" smtClean="0">
                <a:ea typeface="SimSun" pitchFamily="2" charset="-122"/>
              </a:rPr>
            </a:br>
            <a:endParaRPr lang="en-US" altLang="zh-CN" sz="2000" dirty="0" smtClean="0">
              <a:ea typeface="SimSun" pitchFamily="2" charset="-122"/>
            </a:endParaRPr>
          </a:p>
          <a:p>
            <a:pPr marL="569912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zh-CN" sz="1888" dirty="0" smtClean="0">
                <a:ea typeface="SimSun" pitchFamily="2" charset="-122"/>
              </a:rPr>
              <a:t>An </a:t>
            </a:r>
            <a:r>
              <a:rPr lang="en-US" altLang="zh-CN" sz="1888" dirty="0">
                <a:ea typeface="SimSun" pitchFamily="2" charset="-122"/>
              </a:rPr>
              <a:t>increase in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1888" b="1" dirty="0">
                <a:ea typeface="SimSun" pitchFamily="2" charset="-122"/>
              </a:rPr>
              <a:t> </a:t>
            </a:r>
            <a:r>
              <a:rPr lang="en-US" altLang="zh-CN" sz="1888" dirty="0">
                <a:ea typeface="SimSun" pitchFamily="2" charset="-122"/>
              </a:rPr>
              <a:t>must be offset by a drop in the mortgage, and </a:t>
            </a:r>
            <a:r>
              <a:rPr lang="en-US" altLang="zh-CN" sz="1888" dirty="0" smtClean="0">
                <a:ea typeface="SimSun" pitchFamily="2" charset="-122"/>
              </a:rPr>
              <a:t>hence a </a:t>
            </a:r>
            <a:r>
              <a:rPr lang="en-US" altLang="zh-CN" sz="1888" dirty="0">
                <a:ea typeface="SimSun" pitchFamily="2" charset="-122"/>
              </a:rPr>
              <a:t>drop in how much the applicant can pay for the house,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1888" dirty="0">
                <a:ea typeface="SimSun" pitchFamily="2" charset="-122"/>
              </a:rPr>
              <a:t>. </a:t>
            </a:r>
            <a:endParaRPr lang="en-US" sz="1888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71601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How Does Tax </a:t>
            </a: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Capitalization Arise?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419599"/>
          </a:xfrm>
        </p:spPr>
        <p:txBody>
          <a:bodyPr>
            <a:normAutofit/>
          </a:bodyPr>
          <a:lstStyle/>
          <a:p>
            <a:pPr marL="227013" lvl="1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Every reasonable study of property tax capitalization finds a statistically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  significant negative impact of property taxes on house values.</a:t>
            </a:r>
          </a:p>
          <a:p>
            <a:pPr marL="227013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Estimates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itchFamily="2" charset="-122"/>
              </a:rPr>
              <a:t> vary from 15 to 100 percent.</a:t>
            </a: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The main reason for this variation appears to involve </a:t>
            </a:r>
            <a:r>
              <a:rPr lang="en-US" altLang="zh-CN" sz="2000" b="1" dirty="0" smtClean="0">
                <a:solidFill>
                  <a:schemeClr val="tx1"/>
                </a:solidFill>
                <a:ea typeface="SimSun" pitchFamily="2" charset="-122"/>
              </a:rPr>
              <a:t>expectations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715" y="1295400"/>
            <a:ext cx="508062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Evidence on Property Tax Capitalization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543800" cy="4511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 far, current tax differences across houses are implicitly assumed to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persist indefinitely.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But if tax differences are not expected to persist, the capitalization of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b="1" i="1" dirty="0" smtClean="0">
                <a:ea typeface="SimSun" panose="02010600030101010101" pitchFamily="2" charset="-122"/>
              </a:rPr>
              <a:t>current</a:t>
            </a:r>
            <a:r>
              <a:rPr lang="en-US" altLang="zh-CN" sz="2000" dirty="0" smtClean="0">
                <a:ea typeface="SimSun" panose="02010600030101010101" pitchFamily="2" charset="-122"/>
              </a:rPr>
              <a:t> differences,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, declines.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4" indent="-22542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will disappear upon sale has no impact on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</a:p>
          <a:p>
            <a:pPr marL="687388" lvl="4" indent="-225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is expected to last one year will have only a tiny impact on sales price.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32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Role of Expectations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4958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Massachusetts, revaluations were required by the state supreme court, but enforcement was weak.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Communities </a:t>
            </a:r>
            <a:r>
              <a:rPr lang="en-US" altLang="zh-CN" sz="2000" dirty="0">
                <a:ea typeface="SimSun" panose="02010600030101010101" pitchFamily="2" charset="-122"/>
              </a:rPr>
              <a:t>knew they could avoid revaluation for many years.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Existing </a:t>
            </a:r>
            <a:r>
              <a:rPr lang="en-US" altLang="zh-CN" sz="2000" dirty="0">
                <a:ea typeface="SimSun" panose="02010600030101010101" pitchFamily="2" charset="-122"/>
              </a:rPr>
              <a:t>tax differences were expected to persist, but not forever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8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</a:t>
            </a:r>
            <a:r>
              <a:rPr lang="en-US" altLang="zh-CN" sz="2000" dirty="0">
                <a:ea typeface="SimSun" panose="02010600030101010101" pitchFamily="2" charset="-122"/>
              </a:rPr>
              <a:t>study of capitalization in Massachusetts (by myself and three other scholars) found that current tax differences were capitalized at a rate of 32 </a:t>
            </a:r>
            <a:r>
              <a:rPr lang="en-US" altLang="zh-CN" sz="2000" dirty="0" smtClean="0">
                <a:ea typeface="SimSun" panose="02010600030101010101" pitchFamily="2" charset="-122"/>
              </a:rPr>
              <a:t>percent (Yinger et al., </a:t>
            </a:r>
            <a:r>
              <a:rPr lang="en-US" altLang="zh-CN" sz="2000" i="1" dirty="0" smtClean="0">
                <a:ea typeface="SimSun" panose="02010600030101010101" pitchFamily="2" charset="-122"/>
              </a:rPr>
              <a:t>Prop. Taxes &amp; House Values</a:t>
            </a:r>
            <a:r>
              <a:rPr lang="en-US" altLang="zh-CN" sz="2000" dirty="0" smtClean="0">
                <a:ea typeface="SimSun" panose="02010600030101010101" pitchFamily="2" charset="-122"/>
              </a:rPr>
              <a:t>, 1988).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is consistent with the expectation that current tax differences would disappear in 13 years.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612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Massachusetts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195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Syracuse in the early 1990s, revaluation had not occurred for </a:t>
            </a:r>
            <a:r>
              <a:rPr lang="en-US" altLang="zh-CN" sz="2000" dirty="0" smtClean="0">
                <a:ea typeface="SimSun" panose="02010600030101010101" pitchFamily="2" charset="-122"/>
              </a:rPr>
              <a:t>decades and </a:t>
            </a:r>
            <a:r>
              <a:rPr lang="en-US" altLang="zh-CN" sz="2000" dirty="0">
                <a:ea typeface="SimSun" panose="02010600030101010101" pitchFamily="2" charset="-122"/>
              </a:rPr>
              <a:t>did not appear likely to happen any time soon.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the city council unexpectedly decided to revalue.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A study of capitalization in Syracuse by Eisenberg (a PA Ph.D. student) found capitalization rates near </a:t>
            </a:r>
            <a:r>
              <a:rPr lang="en-US" altLang="zh-CN" sz="2000" dirty="0" smtClean="0">
                <a:ea typeface="SimSun" panose="02010600030101010101" pitchFamily="2" charset="-122"/>
              </a:rPr>
              <a:t>100%—exactly </a:t>
            </a:r>
            <a:r>
              <a:rPr lang="en-US" altLang="zh-CN" sz="2000" dirty="0">
                <a:ea typeface="SimSun" panose="02010600030101010101" pitchFamily="2" charset="-122"/>
              </a:rPr>
              <a:t>what the theory predicts when tax differences are expected to persist. 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83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Syracuse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61926" y="1876231"/>
            <a:ext cx="7596274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What Is Property Tax Capitalization?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How Does Property Tax Capitalization Arise?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What Are the Implications of Property Tax Capitalization for Public </a:t>
            </a:r>
            <a:br>
              <a:rPr lang="en-US" sz="2000" dirty="0" smtClean="0"/>
            </a:br>
            <a:r>
              <a:rPr lang="en-US" sz="2000" dirty="0" smtClean="0"/>
              <a:t>  Policy?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226" y="13716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property taxes are fully capitalized, then any tax changes show up in house values immediately and there is no way to escape them.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increase must either stay and pay the higher tax or leave and suffer a capital loss.</a:t>
            </a:r>
          </a:p>
          <a:p>
            <a:pPr marL="461963" lvl="5" indent="-23495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cut gets a capital gain.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Moreover, the loss is the full present value of the future increases in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taxes.      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095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Trap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467600" cy="4495799"/>
          </a:xfrm>
        </p:spPr>
        <p:txBody>
          <a:bodyPr>
            <a:normAutofit/>
          </a:bodyPr>
          <a:lstStyle/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Because of these gains and losses, tax capitalization has bizarre implications for public policy.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Consider revaluation, which is a systematic revision of all assessed values.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Revaluation leads to capital gains for homeowners who were over-assessed and to capital losses for homeowners who were under-assessed.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3716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Property Tax Capitalization and Public Policy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1"/>
            <a:ext cx="72390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For long-term residents, these changes are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A resident who has been </a:t>
            </a:r>
            <a:r>
              <a:rPr lang="en-US" altLang="zh-CN" sz="2000" dirty="0" smtClean="0">
                <a:ea typeface="SimSun" panose="02010600030101010101" pitchFamily="2" charset="-122"/>
              </a:rPr>
              <a:t>under assessed </a:t>
            </a:r>
            <a:r>
              <a:rPr lang="en-US" altLang="zh-CN" sz="2000" dirty="0">
                <a:ea typeface="SimSun" panose="02010600030101010101" pitchFamily="2" charset="-122"/>
              </a:rPr>
              <a:t>for a long time has been given, in effect, a loan from the city and revaluation just claims back this “loan.”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for new residents, these changes are not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If someone bought an under-assessed house one day and the change is announced the next, this person has a capital loss even though she did not benefit from the poor assessment system.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585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Capitalization and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0386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Two ways to minimize this fairness problem: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First, introduce a long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lag</a:t>
            </a:r>
            <a:r>
              <a:rPr lang="en-US" altLang="zh-CN" sz="2000" dirty="0" smtClean="0">
                <a:ea typeface="SimSun" panose="02010600030101010101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Second, make sure houses are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revalued upon re-sale</a:t>
            </a:r>
            <a:r>
              <a:rPr lang="en-US" altLang="zh-CN" sz="2000" dirty="0" smtClean="0">
                <a:ea typeface="SimSun" panose="02010600030101010101" pitchFamily="2" charset="-122"/>
              </a:rPr>
              <a:t>, which they were not in Massachusetts or Syracuse.</a:t>
            </a: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5198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Minimizing the Impact of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46481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So a revaluation imposes some unfair gains and losses but restores fairness in the near term and boosts faith in local government.</a:t>
            </a: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trade only makes sense if assessments are updated regularly.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Otherwise, gains and losses are handed out each year as assessment errors mount.</a:t>
            </a:r>
            <a:endParaRPr lang="en-US" altLang="zh-CN" sz="800" dirty="0">
              <a:ea typeface="SimSun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800" b="1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Poor assessments also lead to court cases, which the city usually loses.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marL="461963" lvl="5" indent="-234950">
              <a:lnSpc>
                <a:spcPct val="124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happened in Boston, to the tune of tens of millions of dollars.</a:t>
            </a:r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only way to avoid this crazy situation is to keep assessments up to date!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50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for Regular Assessments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772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2000" b="1" dirty="0" smtClean="0">
                <a:ea typeface="SimSun" panose="02010600030101010101" pitchFamily="2" charset="-122"/>
              </a:rPr>
              <a:t> Proposition </a:t>
            </a:r>
            <a:r>
              <a:rPr lang="en-US" altLang="zh-CN" sz="2000" b="1" dirty="0">
                <a:ea typeface="SimSun" panose="02010600030101010101" pitchFamily="2" charset="-122"/>
              </a:rPr>
              <a:t>13 </a:t>
            </a:r>
            <a:r>
              <a:rPr lang="en-US" altLang="zh-CN" sz="2000" dirty="0">
                <a:ea typeface="SimSun" panose="02010600030101010101" pitchFamily="2" charset="-122"/>
              </a:rPr>
              <a:t>in California represents another unusual case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proposition fixes assessment growth at 2%, so the assessment/ sales </a:t>
            </a:r>
            <a:r>
              <a:rPr lang="en-US" altLang="zh-CN" sz="2000" dirty="0" smtClean="0">
                <a:ea typeface="SimSun" panose="02010600030101010101" pitchFamily="2" charset="-122"/>
              </a:rPr>
              <a:t>ratio</a:t>
            </a:r>
            <a:r>
              <a:rPr lang="en-US" altLang="zh-CN" sz="2000" dirty="0">
                <a:ea typeface="SimSun" panose="02010600030101010101" pitchFamily="2" charset="-122"/>
              </a:rPr>
              <a:t>, and hence </a:t>
            </a:r>
            <a:r>
              <a:rPr lang="en-US" altLang="zh-CN" sz="2000" i="1" dirty="0"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000" dirty="0">
                <a:ea typeface="SimSun" panose="02010600030101010101" pitchFamily="2" charset="-122"/>
              </a:rPr>
              <a:t>, declines over time for long-term owners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cannot be turned into a capital gain because houses are revalued </a:t>
            </a:r>
            <a:r>
              <a:rPr lang="en-US" altLang="zh-CN" sz="2000" dirty="0" smtClean="0">
                <a:ea typeface="SimSun" panose="02010600030101010101" pitchFamily="2" charset="-122"/>
              </a:rPr>
              <a:t>upon </a:t>
            </a:r>
            <a:r>
              <a:rPr lang="en-US" altLang="zh-CN" sz="2000" dirty="0">
                <a:ea typeface="SimSun" panose="02010600030101010101" pitchFamily="2" charset="-122"/>
              </a:rPr>
              <a:t>sale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But it represents a gift to long-term owners and it discourages mobility.</a:t>
            </a: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The </a:t>
            </a:r>
            <a:r>
              <a:rPr lang="en-US" altLang="zh-CN" sz="2000" dirty="0">
                <a:ea typeface="SimSun" panose="02010600030101010101" pitchFamily="2" charset="-122"/>
              </a:rPr>
              <a:t>U.S. Supreme Court said this was legal.  Voters in California and a few </a:t>
            </a:r>
            <a:r>
              <a:rPr lang="en-US" altLang="zh-CN" sz="2000" dirty="0" smtClean="0">
                <a:ea typeface="SimSun" panose="02010600030101010101" pitchFamily="2" charset="-122"/>
              </a:rPr>
              <a:t>other </a:t>
            </a:r>
            <a:r>
              <a:rPr lang="en-US" altLang="zh-CN" sz="2000" dirty="0">
                <a:ea typeface="SimSun" panose="02010600030101010101" pitchFamily="2" charset="-122"/>
              </a:rPr>
              <a:t>states like this reward to long-term residents; I don’t.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040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Proposition 13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153400" cy="4191000"/>
          </a:xfrm>
        </p:spPr>
        <p:txBody>
          <a:bodyPr>
            <a:normAutofit fontScale="85000" lnSpcReduction="10000"/>
          </a:bodyPr>
          <a:lstStyle/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Property </a:t>
            </a:r>
            <a:r>
              <a:rPr lang="en-US" altLang="zh-CN" sz="2400" dirty="0">
                <a:ea typeface="SimSun" pitchFamily="2" charset="-122"/>
              </a:rPr>
              <a:t>tax capitalization is a critical issue in economic development policy.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If </a:t>
            </a:r>
            <a:r>
              <a:rPr lang="en-US" altLang="zh-CN" sz="2400" dirty="0">
                <a:ea typeface="SimSun" pitchFamily="2" charset="-122"/>
              </a:rPr>
              <a:t>property tax breaks are capitalized into the price of business property, then owners of this property at the time a tax break is announced may receive all the benefits even if they do not change their behavior,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And </a:t>
            </a:r>
            <a:r>
              <a:rPr lang="en-US" altLang="zh-CN" sz="2400" dirty="0">
                <a:ea typeface="SimSun" pitchFamily="2" charset="-122"/>
              </a:rPr>
              <a:t>future owners (exactly the people the policy is intended to attract) may receive no benefits at all.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17815" y="1438669"/>
            <a:ext cx="2026517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Looking Ahead</a:t>
            </a:r>
            <a:endParaRPr lang="en-US" altLang="zh-CN" sz="2400" dirty="0">
              <a:solidFill>
                <a:srgbClr val="BD582C"/>
              </a:solidFill>
              <a:latin typeface="+mn-lt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3434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1969 an economist named Oates (my professor) tested </a:t>
            </a: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positive </a:t>
            </a:r>
            <a:r>
              <a:rPr lang="en-US" altLang="zh-CN" sz="2000" dirty="0">
                <a:ea typeface="SimSun" panose="02010600030101010101" pitchFamily="2" charset="-122"/>
              </a:rPr>
              <a:t>hypothesis that people care about services in their community.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hypothesis implies, said Oates, that better public services </a:t>
            </a:r>
            <a:r>
              <a:rPr lang="en-US" altLang="zh-CN" sz="2000" dirty="0" smtClean="0">
                <a:ea typeface="SimSun" panose="02010600030101010101" pitchFamily="2" charset="-122"/>
              </a:rPr>
              <a:t>and lower </a:t>
            </a:r>
            <a:r>
              <a:rPr lang="en-US" altLang="zh-CN" sz="2000" dirty="0">
                <a:ea typeface="SimSun" panose="02010600030101010101" pitchFamily="2" charset="-122"/>
              </a:rPr>
              <a:t>property taxes will lead to higher property values.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This phenomenon known as </a:t>
            </a:r>
            <a:r>
              <a:rPr lang="en-US" altLang="zh-CN" sz="2000" b="1" dirty="0">
                <a:ea typeface="SimSun" panose="02010600030101010101" pitchFamily="2" charset="-122"/>
              </a:rPr>
              <a:t>capitalization</a:t>
            </a:r>
            <a:r>
              <a:rPr lang="en-US" altLang="zh-CN" sz="2000" dirty="0">
                <a:ea typeface="SimSun" panose="02010600030101010101" pitchFamily="2" charset="-122"/>
              </a:rPr>
              <a:t>.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Using data for suburbs in NJ, Oates found evidence of capitalization</a:t>
            </a:r>
            <a:r>
              <a:rPr lang="en-US" altLang="zh-CN" sz="2000" dirty="0" smtClean="0">
                <a:ea typeface="SimSun" panose="02010600030101010101" pitchFamily="2" charset="-122"/>
              </a:rPr>
              <a:t>—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and </a:t>
            </a:r>
            <a:r>
              <a:rPr lang="en-US" altLang="zh-CN" sz="2000" dirty="0">
                <a:ea typeface="SimSun" panose="02010600030101010101" pitchFamily="2" charset="-122"/>
              </a:rPr>
              <a:t>inspired a huge literature.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531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Tiebout and Oates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12410"/>
            <a:ext cx="8153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This class explains property tax capitalization and discusses its policy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 implications.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A more detailed discussion of property tax capitalization is available on my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 web site at: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1800" dirty="0">
                <a:ea typeface="SimSun" pitchFamily="2" charset="-122"/>
                <a:hlinkClick r:id="rId2"/>
              </a:rPr>
              <a:t>http://</a:t>
            </a:r>
            <a:r>
              <a:rPr lang="en-US" altLang="zh-CN" sz="1800" dirty="0" smtClean="0">
                <a:ea typeface="SimSun" pitchFamily="2" charset="-122"/>
                <a:hlinkClick r:id="rId2"/>
              </a:rPr>
              <a:t>faculty.maxwell.syr.edu/jyinger/ebooks/housing_commuting/ch_5.2.pdf</a:t>
            </a:r>
            <a:r>
              <a:rPr lang="en-US" altLang="zh-CN" sz="1800" dirty="0" smtClean="0">
                <a:ea typeface="SimSun" pitchFamily="2" charset="-122"/>
              </a:rPr>
              <a:t> </a:t>
            </a:r>
            <a:r>
              <a:rPr lang="en-US" sz="1700" dirty="0" smtClean="0"/>
              <a:t>. 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350745"/>
            <a:ext cx="478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What Is Property Tax Capitalization?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88329" cy="4259421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an asset equals the present value of the net benefits from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 owning it. 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Without property taxes, the amount someone is willing to pay for a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house is the present value of the rental benefits, or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0" eaLnBrk="1" hangingPunct="1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>		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pre-tax price of housing services</a:t>
            </a:r>
            <a:r>
              <a:rPr lang="en-US" altLang="zh-CN" sz="2000" b="1" dirty="0" smtClean="0">
                <a:ea typeface="SimSun" panose="02010600030101010101" pitchFamily="2" charset="-122"/>
              </a:rPr>
              <a:t>,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housing services,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the real discount rate, and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expected lifetime of a house. </a:t>
            </a:r>
            <a:endParaRPr lang="en-US" sz="2000" dirty="0" smtClean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000250" y="-12753"/>
            <a:ext cx="11079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5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000250" y="850047"/>
            <a:ext cx="2055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600"/>
              <a:t> </a:t>
            </a:r>
            <a:endParaRPr 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964"/>
              </p:ext>
            </p:extLst>
          </p:nvPr>
        </p:nvGraphicFramePr>
        <p:xfrm>
          <a:off x="1052244" y="3581400"/>
          <a:ext cx="7056238" cy="108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3" imgW="3530600" imgH="546100" progId="Equation.DSMT4">
                  <p:embed/>
                </p:oleObj>
              </mc:Choice>
              <mc:Fallback>
                <p:oleObj name="Equation" r:id="rId3" imgW="3530600" imgH="546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244" y="3581400"/>
                        <a:ext cx="7056238" cy="1084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" y="1368831"/>
            <a:ext cx="1809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Asset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620000" cy="4191000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the real value of rental services is constant over time and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large,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this equation reduces to: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 house equals its annual rental value divided by a discount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rate.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solidFill>
                <a:srgbClr val="CC3300"/>
              </a:solidFill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Because housing lasts a long time, this is a reasonable—and obviously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helpful—simplification.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511145"/>
              </p:ext>
            </p:extLst>
          </p:nvPr>
        </p:nvGraphicFramePr>
        <p:xfrm>
          <a:off x="3352800" y="2514600"/>
          <a:ext cx="2057400" cy="125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3" imgW="685800" imgH="419100" progId="Equation.DSMT4">
                  <p:embed/>
                </p:oleObj>
              </mc:Choice>
              <mc:Fallback>
                <p:oleObj name="Equation" r:id="rId3" imgW="6858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2057400" cy="1251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4342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Pricing of a Long-Lived Asset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038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property tax payment,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000" dirty="0" smtClean="0"/>
              <a:t>, is the product of a nominal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000" dirty="0" smtClean="0"/>
              <a:t>, and </a:t>
            </a:r>
            <a:br>
              <a:rPr lang="en-US" sz="2000" dirty="0" smtClean="0"/>
            </a:br>
            <a:r>
              <a:rPr lang="en-US" sz="2000" dirty="0" smtClean="0"/>
              <a:t> an assessed value,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2000" dirty="0" smtClean="0"/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is also the product of an effective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, and a market value,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b="1" dirty="0" smtClean="0">
                <a:solidFill>
                  <a:srgbClr val="BD582C"/>
                </a:solidFill>
                <a:ea typeface="SimSun" panose="02010600030101010101" pitchFamily="2" charset="-122"/>
              </a:rPr>
              <a:t> </a:t>
            </a:r>
            <a:r>
              <a:rPr lang="en-US" sz="2000" b="1" dirty="0" smtClean="0">
                <a:solidFill>
                  <a:srgbClr val="BD582C"/>
                </a:solidFill>
              </a:rPr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symbols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/>
              <a:t>roperty taxes represent an annual expense for a homeowner.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33961"/>
              </p:ext>
            </p:extLst>
          </p:nvPr>
        </p:nvGraphicFramePr>
        <p:xfrm>
          <a:off x="2971800" y="3943218"/>
          <a:ext cx="3505200" cy="72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43218"/>
                        <a:ext cx="3505200" cy="72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2061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467600" cy="44958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Adding property taxes as an expense, the house value equation becomes:</a:t>
            </a:r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/>
          </a:p>
          <a:p>
            <a:pPr marL="227013" indent="-227013" eaLnBrk="1" hangingPunct="1"/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Note that property taxes are added as a </a:t>
            </a:r>
            <a:r>
              <a:rPr lang="en-US" sz="2000" b="1" dirty="0" smtClean="0">
                <a:solidFill>
                  <a:schemeClr val="tx1"/>
                </a:solidFill>
              </a:rPr>
              <a:t>flow</a:t>
            </a: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because they must be paid every year.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000250" y="246566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16477"/>
              </p:ext>
            </p:extLst>
          </p:nvPr>
        </p:nvGraphicFramePr>
        <p:xfrm>
          <a:off x="2438400" y="2760133"/>
          <a:ext cx="4038600" cy="236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60133"/>
                        <a:ext cx="4038600" cy="2366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49674" y="1368831"/>
            <a:ext cx="4485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House Values with 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467600" cy="39624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Now you can see the source of the term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“capitalization.”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annual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flow</a:t>
            </a:r>
            <a:r>
              <a:rPr lang="en-US" altLang="zh-CN" sz="2000" dirty="0" smtClean="0">
                <a:ea typeface="SimSun" panose="02010600030101010101" pitchFamily="2" charset="-122"/>
              </a:rPr>
              <a:t> of property tax payments shows up in a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“capital” or asset value</a:t>
            </a:r>
            <a:r>
              <a:rPr lang="en-US" altLang="zh-CN" sz="2000" dirty="0" smtClean="0">
                <a:ea typeface="SimSun" panose="02010600030101010101" pitchFamily="2" charset="-122"/>
              </a:rPr>
              <a:t>, namely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, using the logic of discounting.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denominator in an asset pricing expression,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b="1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here, is often called the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capitalization rate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22623"/>
            <a:ext cx="310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is Capitalization?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4317</TotalTime>
  <Words>1308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宋体</vt:lpstr>
      <vt:lpstr>宋体</vt:lpstr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Equation</vt:lpstr>
      <vt:lpstr>State and Local Public Finance Professor Yinger Spring 2017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110</cp:revision>
  <dcterms:created xsi:type="dcterms:W3CDTF">2005-12-18T15:49:22Z</dcterms:created>
  <dcterms:modified xsi:type="dcterms:W3CDTF">2018-02-10T17:24:11Z</dcterms:modified>
</cp:coreProperties>
</file>