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sldIdLst>
    <p:sldId id="292" r:id="rId2"/>
    <p:sldId id="257" r:id="rId3"/>
    <p:sldId id="258" r:id="rId4"/>
    <p:sldId id="268" r:id="rId5"/>
    <p:sldId id="259" r:id="rId6"/>
    <p:sldId id="260" r:id="rId7"/>
    <p:sldId id="296" r:id="rId8"/>
    <p:sldId id="261" r:id="rId9"/>
    <p:sldId id="264" r:id="rId10"/>
    <p:sldId id="297" r:id="rId11"/>
    <p:sldId id="269" r:id="rId12"/>
    <p:sldId id="290" r:id="rId13"/>
    <p:sldId id="270" r:id="rId14"/>
    <p:sldId id="262" r:id="rId15"/>
    <p:sldId id="271" r:id="rId16"/>
    <p:sldId id="272" r:id="rId17"/>
    <p:sldId id="288" r:id="rId18"/>
    <p:sldId id="289" r:id="rId19"/>
    <p:sldId id="273" r:id="rId20"/>
    <p:sldId id="275" r:id="rId21"/>
    <p:sldId id="276" r:id="rId22"/>
    <p:sldId id="277" r:id="rId23"/>
    <p:sldId id="263" r:id="rId24"/>
    <p:sldId id="278" r:id="rId25"/>
    <p:sldId id="274" r:id="rId26"/>
    <p:sldId id="293" r:id="rId27"/>
    <p:sldId id="295" r:id="rId28"/>
    <p:sldId id="294" r:id="rId29"/>
    <p:sldId id="284" r:id="rId30"/>
    <p:sldId id="285" r:id="rId31"/>
    <p:sldId id="280" r:id="rId32"/>
    <p:sldId id="282" r:id="rId33"/>
    <p:sldId id="286" r:id="rId34"/>
    <p:sldId id="299" r:id="rId35"/>
    <p:sldId id="291" r:id="rId36"/>
    <p:sldId id="281" r:id="rId37"/>
    <p:sldId id="283" r:id="rId38"/>
    <p:sldId id="287" r:id="rId39"/>
    <p:sldId id="298" r:id="rId4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582C"/>
    <a:srgbClr val="637052"/>
    <a:srgbClr val="0066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125" autoAdjust="0"/>
  </p:normalViewPr>
  <p:slideViewPr>
    <p:cSldViewPr>
      <p:cViewPr varScale="1">
        <p:scale>
          <a:sx n="117" d="100"/>
          <a:sy n="117" d="100"/>
        </p:scale>
        <p:origin x="141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4500" spc="-2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9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350" cap="all" spc="113" baseline="0">
                <a:solidFill>
                  <a:schemeClr val="tx2"/>
                </a:solidFill>
                <a:latin typeface="+mj-lt"/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AE55-98F0-4B2F-8596-73F17727B5F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4560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9120-16F1-493D-8519-55C40764A11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8340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414781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CCF7C-67AA-43AF-9CC9-8CDBABDDEF8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4388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418"/>
            <a:ext cx="8229600" cy="11406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13200" cy="45303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1" y="1600200"/>
            <a:ext cx="4013200" cy="45303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89A4C6-9443-4EEE-A443-BCFADEACC93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2212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10D8-917C-4B41-8C7F-DC3E0DEDD3C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206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45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350" cap="all" spc="113" baseline="0">
                <a:solidFill>
                  <a:schemeClr val="tx2"/>
                </a:solidFill>
                <a:latin typeface="+mj-lt"/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E4B63-9674-4915-AEDC-22181C4B0416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781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8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65F58-EBF4-478F-949C-58825FFFE88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856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3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125" b="0" cap="all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3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125" b="0" cap="all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AAA6B-5F07-4E1D-B5E7-CF427D63462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3643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3E7B-3FC4-4BC3-BF08-00209FD33BC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3042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6DD7-04CD-4F18-9ABE-C4151B43D6E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2999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4" y="0"/>
            <a:ext cx="4800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594359"/>
            <a:ext cx="2400300" cy="2286000"/>
          </a:xfrm>
        </p:spPr>
        <p:txBody>
          <a:bodyPr anchor="b">
            <a:normAutofit/>
          </a:bodyPr>
          <a:lstStyle>
            <a:lvl1pPr>
              <a:defRPr sz="2025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40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926081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844">
                <a:solidFill>
                  <a:srgbClr val="FFFFFF"/>
                </a:solidFill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6" y="6459787"/>
            <a:ext cx="1963883" cy="365126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7"/>
            <a:ext cx="3486151" cy="365126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AC02F0-01AA-4422-8F9F-988479841FC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2131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" y="491507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2025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1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5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338"/>
              </a:spcAft>
              <a:buNone/>
              <a:defRPr sz="844">
                <a:solidFill>
                  <a:srgbClr val="FFFFFF"/>
                </a:solidFill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83B1A-D684-41F1-98ED-62039789921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7395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" y="6334316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3" y="6459787"/>
            <a:ext cx="1854203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2" y="6459787"/>
            <a:ext cx="3617103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6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5" y="6459787"/>
            <a:ext cx="984019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1">
                <a:solidFill>
                  <a:srgbClr val="FFFFFF"/>
                </a:solidFill>
              </a:defRPr>
            </a:lvl1pPr>
          </a:lstStyle>
          <a:p>
            <a:fld id="{EE89A4C6-9443-4EEE-A443-BCFADEACC93B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50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6699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txStyles>
    <p:titleStyle>
      <a:lvl1pPr algn="l" defTabSz="514350" rtl="0" eaLnBrk="1" latinLnBrk="0" hangingPunct="1">
        <a:lnSpc>
          <a:spcPct val="85000"/>
        </a:lnSpc>
        <a:spcBef>
          <a:spcPct val="0"/>
        </a:spcBef>
        <a:buNone/>
        <a:defRPr sz="2700" kern="1200" spc="-2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51435" indent="-51435" algn="l" defTabSz="514350" rtl="0" eaLnBrk="1" latinLnBrk="0" hangingPunct="1">
        <a:lnSpc>
          <a:spcPct val="90000"/>
        </a:lnSpc>
        <a:spcBef>
          <a:spcPts val="675"/>
        </a:spcBef>
        <a:spcAft>
          <a:spcPts val="113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1602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10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31889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42176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52463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6187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7312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8437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9562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ncolninst.edu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ncolninst.edu/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3962400"/>
            <a:ext cx="5442858" cy="1809750"/>
          </a:xfrm>
        </p:spPr>
        <p:txBody>
          <a:bodyPr/>
          <a:lstStyle/>
          <a:p>
            <a:pPr eaLnBrk="1" hangingPunct="1"/>
            <a:r>
              <a:rPr lang="en-US" sz="2700" dirty="0"/>
              <a:t>Lecture </a:t>
            </a:r>
            <a:r>
              <a:rPr lang="en-US" sz="2700" dirty="0" smtClean="0"/>
              <a:t>8</a:t>
            </a:r>
            <a:endParaRPr lang="en-US" sz="2700" dirty="0"/>
          </a:p>
          <a:p>
            <a:pPr eaLnBrk="1" hangingPunct="1"/>
            <a:r>
              <a:rPr lang="en-US" sz="2700" dirty="0" smtClean="0"/>
              <a:t>PROPERTY TAX INCIDENCE</a:t>
            </a:r>
            <a:endParaRPr lang="en-US" sz="2700" dirty="0"/>
          </a:p>
          <a:p>
            <a:pPr eaLnBrk="1" hangingPunct="1"/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5628" y="699796"/>
            <a:ext cx="7785230" cy="944724"/>
          </a:xfrm>
          <a:solidFill>
            <a:srgbClr val="FBE6CE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625" b="1" dirty="0">
                <a:solidFill>
                  <a:srgbClr val="637052"/>
                </a:solidFill>
              </a:rPr>
              <a:t>State and Local Public Finance</a:t>
            </a:r>
            <a:r>
              <a:rPr lang="en-US" sz="2250" b="1" dirty="0">
                <a:solidFill>
                  <a:srgbClr val="637052"/>
                </a:solidFill>
              </a:rPr>
              <a:t/>
            </a:r>
            <a:br>
              <a:rPr lang="en-US" sz="2250" b="1" dirty="0">
                <a:solidFill>
                  <a:srgbClr val="637052"/>
                </a:solidFill>
              </a:rPr>
            </a:br>
            <a:r>
              <a:rPr lang="en-US" sz="2063" b="1" dirty="0">
                <a:solidFill>
                  <a:srgbClr val="637052"/>
                </a:solidFill>
              </a:rPr>
              <a:t>Professor Yinger</a:t>
            </a:r>
            <a:br>
              <a:rPr lang="en-US" sz="2063" b="1" dirty="0">
                <a:solidFill>
                  <a:srgbClr val="637052"/>
                </a:solidFill>
              </a:rPr>
            </a:br>
            <a:r>
              <a:rPr lang="en-US" sz="2063" b="1" dirty="0">
                <a:solidFill>
                  <a:srgbClr val="637052"/>
                </a:solidFill>
              </a:rPr>
              <a:t>Spring </a:t>
            </a:r>
            <a:r>
              <a:rPr lang="en-US" sz="2063" b="1" dirty="0" smtClean="0">
                <a:solidFill>
                  <a:srgbClr val="637052"/>
                </a:solidFill>
              </a:rPr>
              <a:t>2017</a:t>
            </a:r>
            <a:endParaRPr lang="en-US" sz="2063" b="1" dirty="0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173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7429500" cy="43434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000" dirty="0" smtClean="0"/>
              <a:t> </a:t>
            </a:r>
          </a:p>
          <a:p>
            <a:pPr eaLnBrk="1" hangingPunct="1"/>
            <a:endParaRPr lang="en-US" sz="20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76200"/>
            <a:ext cx="7543800" cy="703994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dirty="0">
                <a:solidFill>
                  <a:srgbClr val="637052"/>
                </a:solidFill>
              </a:rPr>
            </a:br>
            <a:r>
              <a:rPr lang="en-US" sz="1800" b="1" dirty="0">
                <a:solidFill>
                  <a:srgbClr val="637052"/>
                </a:solidFill>
              </a:rPr>
              <a:t>Lecture 8: Property Tax Incidence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800100" y="1367135"/>
            <a:ext cx="2535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 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462087" y="1008794"/>
            <a:ext cx="6219825" cy="3915631"/>
            <a:chOff x="0" y="0"/>
            <a:chExt cx="6219825" cy="299085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609600" y="485775"/>
              <a:ext cx="9525" cy="20383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19125" y="2524125"/>
              <a:ext cx="3943350" cy="95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 Box 3"/>
            <p:cNvSpPr txBox="1"/>
            <p:nvPr/>
          </p:nvSpPr>
          <p:spPr>
            <a:xfrm>
              <a:off x="0" y="571500"/>
              <a:ext cx="523875" cy="32385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i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T/Y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4"/>
            <p:cNvSpPr txBox="1"/>
            <p:nvPr/>
          </p:nvSpPr>
          <p:spPr>
            <a:xfrm>
              <a:off x="4029075" y="2667000"/>
              <a:ext cx="523875" cy="32385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i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Y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628650" y="1123950"/>
              <a:ext cx="3895725" cy="371475"/>
            </a:xfrm>
            <a:custGeom>
              <a:avLst/>
              <a:gdLst>
                <a:gd name="connsiteX0" fmla="*/ 0 w 4857750"/>
                <a:gd name="connsiteY0" fmla="*/ 371475 h 371475"/>
                <a:gd name="connsiteX1" fmla="*/ 2628900 w 4857750"/>
                <a:gd name="connsiteY1" fmla="*/ 257175 h 371475"/>
                <a:gd name="connsiteX2" fmla="*/ 4857750 w 4857750"/>
                <a:gd name="connsiteY2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57750" h="371475">
                  <a:moveTo>
                    <a:pt x="0" y="371475"/>
                  </a:moveTo>
                  <a:cubicBezTo>
                    <a:pt x="909637" y="345281"/>
                    <a:pt x="1819275" y="319087"/>
                    <a:pt x="2628900" y="257175"/>
                  </a:cubicBezTo>
                  <a:cubicBezTo>
                    <a:pt x="3438525" y="195263"/>
                    <a:pt x="4148137" y="97631"/>
                    <a:pt x="4857750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 flipV="1">
              <a:off x="609600" y="1504950"/>
              <a:ext cx="3924300" cy="371475"/>
            </a:xfrm>
            <a:custGeom>
              <a:avLst/>
              <a:gdLst>
                <a:gd name="connsiteX0" fmla="*/ 0 w 4857750"/>
                <a:gd name="connsiteY0" fmla="*/ 371475 h 371475"/>
                <a:gd name="connsiteX1" fmla="*/ 2628900 w 4857750"/>
                <a:gd name="connsiteY1" fmla="*/ 257175 h 371475"/>
                <a:gd name="connsiteX2" fmla="*/ 4857750 w 4857750"/>
                <a:gd name="connsiteY2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57750" h="371475">
                  <a:moveTo>
                    <a:pt x="0" y="371475"/>
                  </a:moveTo>
                  <a:cubicBezTo>
                    <a:pt x="909637" y="345281"/>
                    <a:pt x="1819275" y="319087"/>
                    <a:pt x="2628900" y="257175"/>
                  </a:cubicBezTo>
                  <a:cubicBezTo>
                    <a:pt x="3438525" y="195263"/>
                    <a:pt x="4148137" y="97631"/>
                    <a:pt x="4857750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" name="Text Box 7"/>
            <p:cNvSpPr txBox="1"/>
            <p:nvPr/>
          </p:nvSpPr>
          <p:spPr>
            <a:xfrm>
              <a:off x="4667250" y="809625"/>
              <a:ext cx="1533525" cy="6953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θ</a:t>
              </a:r>
              <a:r>
                <a:rPr lang="en-US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&gt; 1</a:t>
              </a:r>
              <a:r>
                <a:rPr lang="en-US" sz="1600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; tax is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</a:t>
              </a:r>
              <a:r>
                <a:rPr lang="en-US" sz="1600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rogressive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 Box 8"/>
            <p:cNvSpPr txBox="1"/>
            <p:nvPr/>
          </p:nvSpPr>
          <p:spPr>
            <a:xfrm>
              <a:off x="4686300" y="1638300"/>
              <a:ext cx="1533525" cy="6953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θ</a:t>
              </a:r>
              <a:r>
                <a:rPr lang="en-US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&lt; 1</a:t>
              </a:r>
              <a:r>
                <a:rPr lang="en-US" sz="1600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; tax is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r</a:t>
              </a:r>
              <a:r>
                <a:rPr lang="en-US" sz="1600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egressive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 Box 9"/>
            <p:cNvSpPr txBox="1"/>
            <p:nvPr/>
          </p:nvSpPr>
          <p:spPr>
            <a:xfrm>
              <a:off x="1009650" y="1743075"/>
              <a:ext cx="1533525" cy="6953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Evidence says that</a:t>
              </a:r>
              <a:r>
                <a:rPr lang="en-US" sz="16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θ</a:t>
              </a:r>
              <a:r>
                <a:rPr lang="en-US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&lt; </a:t>
              </a:r>
              <a:r>
                <a:rPr lang="en-US" sz="1600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1.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2562225" y="1733550"/>
              <a:ext cx="904875" cy="381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 Box 11"/>
            <p:cNvSpPr txBox="1"/>
            <p:nvPr/>
          </p:nvSpPr>
          <p:spPr>
            <a:xfrm>
              <a:off x="600075" y="0"/>
              <a:ext cx="5600700" cy="55245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Income Elasticity of Demand for Housing, </a:t>
              </a:r>
              <a:r>
                <a:rPr lang="en-US" sz="1600" i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θ, </a:t>
              </a:r>
              <a:r>
                <a:rPr lang="en-US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and the Progressivity of the Property Tax on Owner-Occupied Housing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8502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929640" y="1752601"/>
            <a:ext cx="7528560" cy="4267200"/>
          </a:xfrm>
        </p:spPr>
        <p:txBody>
          <a:bodyPr/>
          <a:lstStyle/>
          <a:p>
            <a:pPr marL="231775" indent="-231775" eaLnBrk="1" hangingPunct="1">
              <a:buFont typeface="Wingdings" panose="05000000000000000000" pitchFamily="2" charset="2"/>
              <a:buChar char="§"/>
            </a:pPr>
            <a:r>
              <a:rPr lang="en-US" sz="2000" dirty="0"/>
              <a:t>The </a:t>
            </a:r>
            <a:r>
              <a:rPr lang="en-US" sz="2000" b="1" dirty="0"/>
              <a:t>New View</a:t>
            </a:r>
            <a:r>
              <a:rPr lang="en-US" sz="2000" dirty="0"/>
              <a:t> is based on a general equilibrium analysis of all markets.</a:t>
            </a:r>
          </a:p>
          <a:p>
            <a:pPr marL="231775" indent="-231775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31775" indent="-231775" eaLnBrk="1" hangingPunct="1">
              <a:buFont typeface="Wingdings" panose="05000000000000000000" pitchFamily="2" charset="2"/>
              <a:buChar char="§"/>
            </a:pPr>
            <a:r>
              <a:rPr lang="en-US" sz="2000" dirty="0"/>
              <a:t>A property owner cannot escape a tax in one market if the same tax is levied everywhere.</a:t>
            </a:r>
          </a:p>
          <a:p>
            <a:pPr marL="231775" indent="-231775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31775" indent="-231775" eaLnBrk="1" hangingPunct="1">
              <a:buFont typeface="Wingdings" panose="05000000000000000000" pitchFamily="2" charset="2"/>
              <a:buChar char="§"/>
            </a:pPr>
            <a:r>
              <a:rPr lang="en-US" sz="2000" dirty="0"/>
              <a:t>Since almost all property is taxed,  property owners cannot escape the tax.</a:t>
            </a:r>
          </a:p>
          <a:p>
            <a:pPr marL="231775" indent="-231775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31775" indent="-231775" eaLnBrk="1" hangingPunct="1">
              <a:buFont typeface="Wingdings" panose="05000000000000000000" pitchFamily="2" charset="2"/>
              <a:buChar char="§"/>
            </a:pPr>
            <a:r>
              <a:rPr lang="en-US" sz="2000" dirty="0"/>
              <a:t>Because property owners have relatively high incomes, the property tax is </a:t>
            </a:r>
            <a:r>
              <a:rPr lang="en-US" sz="2000" b="1" dirty="0"/>
              <a:t>progressive.</a:t>
            </a:r>
            <a:r>
              <a:rPr lang="en-US" sz="1950" b="1" dirty="0"/>
              <a:t/>
            </a:r>
            <a:br>
              <a:rPr lang="en-US" sz="1950" b="1" dirty="0"/>
            </a:br>
            <a:endParaRPr lang="en-US" sz="1950" b="1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7543800" cy="703994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dirty="0">
                <a:solidFill>
                  <a:srgbClr val="637052"/>
                </a:solidFill>
              </a:rPr>
            </a:br>
            <a:r>
              <a:rPr lang="en-US" sz="1800" b="1" dirty="0">
                <a:solidFill>
                  <a:srgbClr val="637052"/>
                </a:solidFill>
              </a:rPr>
              <a:t>Lecture 8: Property Tax Incidence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800100" y="1290936"/>
            <a:ext cx="2021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New View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876300" y="1726753"/>
            <a:ext cx="7505700" cy="508274"/>
          </a:xfrm>
        </p:spPr>
        <p:txBody>
          <a:bodyPr>
            <a:noAutofit/>
          </a:bodyPr>
          <a:lstStyle/>
          <a:p>
            <a:pPr marL="231775" indent="-231775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In effect, the </a:t>
            </a:r>
            <a:r>
              <a:rPr lang="en-US" sz="2000" b="1" dirty="0" smtClean="0"/>
              <a:t>New View </a:t>
            </a:r>
            <a:r>
              <a:rPr lang="en-US" sz="2000" dirty="0" smtClean="0"/>
              <a:t>assumes the supply of property in the nation (K) is fixed:</a:t>
            </a:r>
          </a:p>
        </p:txBody>
      </p:sp>
      <p:grpSp>
        <p:nvGrpSpPr>
          <p:cNvPr id="12292" name="Group 4"/>
          <p:cNvGrpSpPr>
            <a:grpSpLocks noChangeAspect="1"/>
          </p:cNvGrpSpPr>
          <p:nvPr/>
        </p:nvGrpSpPr>
        <p:grpSpPr bwMode="auto">
          <a:xfrm>
            <a:off x="861060" y="1295292"/>
            <a:ext cx="7597140" cy="5021098"/>
            <a:chOff x="1777" y="1852"/>
            <a:chExt cx="8700" cy="4783"/>
          </a:xfrm>
        </p:grpSpPr>
        <p:sp>
          <p:nvSpPr>
            <p:cNvPr id="12293" name="AutoShape 5"/>
            <p:cNvSpPr>
              <a:spLocks noChangeAspect="1" noChangeArrowheads="1"/>
            </p:cNvSpPr>
            <p:nvPr/>
          </p:nvSpPr>
          <p:spPr bwMode="auto">
            <a:xfrm>
              <a:off x="1777" y="1852"/>
              <a:ext cx="8700" cy="4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2000">
                <a:solidFill>
                  <a:srgbClr val="BD582C"/>
                </a:solidFill>
              </a:endParaRPr>
            </a:p>
          </p:txBody>
        </p:sp>
        <p:sp>
          <p:nvSpPr>
            <p:cNvPr id="12294" name="Line 6"/>
            <p:cNvSpPr>
              <a:spLocks noChangeShapeType="1"/>
            </p:cNvSpPr>
            <p:nvPr/>
          </p:nvSpPr>
          <p:spPr bwMode="auto">
            <a:xfrm>
              <a:off x="3277" y="2932"/>
              <a:ext cx="1" cy="27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solidFill>
                  <a:srgbClr val="BD582C"/>
                </a:solidFill>
              </a:endParaRPr>
            </a:p>
          </p:txBody>
        </p:sp>
        <p:sp>
          <p:nvSpPr>
            <p:cNvPr id="12295" name="Line 7"/>
            <p:cNvSpPr>
              <a:spLocks noChangeShapeType="1"/>
            </p:cNvSpPr>
            <p:nvPr/>
          </p:nvSpPr>
          <p:spPr bwMode="auto">
            <a:xfrm>
              <a:off x="3277" y="5709"/>
              <a:ext cx="25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solidFill>
                  <a:srgbClr val="BD582C"/>
                </a:solidFill>
              </a:endParaRPr>
            </a:p>
          </p:txBody>
        </p:sp>
        <p:sp>
          <p:nvSpPr>
            <p:cNvPr id="12296" name="Line 8"/>
            <p:cNvSpPr>
              <a:spLocks noChangeShapeType="1"/>
            </p:cNvSpPr>
            <p:nvPr/>
          </p:nvSpPr>
          <p:spPr bwMode="auto">
            <a:xfrm>
              <a:off x="3427" y="3703"/>
              <a:ext cx="1950" cy="13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solidFill>
                  <a:srgbClr val="BD582C"/>
                </a:solidFill>
              </a:endParaRPr>
            </a:p>
          </p:txBody>
        </p:sp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2677" y="2932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BD582C"/>
                  </a:solidFill>
                </a:rPr>
                <a:t>i</a:t>
              </a:r>
            </a:p>
          </p:txBody>
        </p:sp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>
              <a:off x="5527" y="5864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BD582C"/>
                  </a:solidFill>
                </a:rPr>
                <a:t>K</a:t>
              </a:r>
            </a:p>
          </p:txBody>
        </p:sp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>
              <a:off x="5377" y="4938"/>
              <a:ext cx="75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BD582C"/>
                  </a:solidFill>
                </a:rPr>
                <a:t>D</a:t>
              </a:r>
            </a:p>
          </p:txBody>
        </p:sp>
        <p:sp>
          <p:nvSpPr>
            <p:cNvPr id="12300" name="Rectangle 12"/>
            <p:cNvSpPr>
              <a:spLocks noChangeArrowheads="1"/>
            </p:cNvSpPr>
            <p:nvPr/>
          </p:nvSpPr>
          <p:spPr bwMode="auto">
            <a:xfrm>
              <a:off x="2827" y="4321"/>
              <a:ext cx="600" cy="4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BD582C"/>
                  </a:solidFill>
                </a:rPr>
                <a:t>i</a:t>
              </a:r>
              <a:r>
                <a:rPr lang="en-US" sz="2000" baseline="-25000">
                  <a:solidFill>
                    <a:srgbClr val="BD582C"/>
                  </a:solidFill>
                </a:rPr>
                <a:t>1</a:t>
              </a:r>
              <a:endParaRPr lang="en-US" sz="2000">
                <a:solidFill>
                  <a:srgbClr val="BD582C"/>
                </a:solidFill>
              </a:endParaRPr>
            </a:p>
          </p:txBody>
        </p:sp>
        <p:sp>
          <p:nvSpPr>
            <p:cNvPr id="12301" name="Line 13"/>
            <p:cNvSpPr>
              <a:spLocks noChangeShapeType="1"/>
            </p:cNvSpPr>
            <p:nvPr/>
          </p:nvSpPr>
          <p:spPr bwMode="auto">
            <a:xfrm flipH="1">
              <a:off x="3277" y="4629"/>
              <a:ext cx="150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solidFill>
                  <a:srgbClr val="BD582C"/>
                </a:solidFill>
              </a:endParaRPr>
            </a:p>
          </p:txBody>
        </p:sp>
        <p:sp>
          <p:nvSpPr>
            <p:cNvPr id="12302" name="Line 14"/>
            <p:cNvSpPr>
              <a:spLocks noChangeShapeType="1"/>
            </p:cNvSpPr>
            <p:nvPr/>
          </p:nvSpPr>
          <p:spPr bwMode="auto">
            <a:xfrm flipV="1">
              <a:off x="4753" y="3241"/>
              <a:ext cx="1" cy="24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solidFill>
                  <a:srgbClr val="BD582C"/>
                </a:solidFill>
              </a:endParaRPr>
            </a:p>
          </p:txBody>
        </p:sp>
        <p:sp>
          <p:nvSpPr>
            <p:cNvPr id="12303" name="Rectangle 15"/>
            <p:cNvSpPr>
              <a:spLocks noChangeArrowheads="1"/>
            </p:cNvSpPr>
            <p:nvPr/>
          </p:nvSpPr>
          <p:spPr bwMode="auto">
            <a:xfrm>
              <a:off x="4627" y="2778"/>
              <a:ext cx="12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BD582C"/>
                  </a:solidFill>
                </a:rPr>
                <a:t>S</a:t>
              </a:r>
            </a:p>
          </p:txBody>
        </p:sp>
        <p:sp>
          <p:nvSpPr>
            <p:cNvPr id="12304" name="Line 16"/>
            <p:cNvSpPr>
              <a:spLocks noChangeShapeType="1"/>
            </p:cNvSpPr>
            <p:nvPr/>
          </p:nvSpPr>
          <p:spPr bwMode="auto">
            <a:xfrm>
              <a:off x="3727" y="4629"/>
              <a:ext cx="1" cy="617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solidFill>
                  <a:srgbClr val="BD582C"/>
                </a:solidFill>
              </a:endParaRPr>
            </a:p>
          </p:txBody>
        </p:sp>
        <p:sp>
          <p:nvSpPr>
            <p:cNvPr id="12305" name="Line 17"/>
            <p:cNvSpPr>
              <a:spLocks noChangeShapeType="1"/>
            </p:cNvSpPr>
            <p:nvPr/>
          </p:nvSpPr>
          <p:spPr bwMode="auto">
            <a:xfrm>
              <a:off x="3277" y="5246"/>
              <a:ext cx="15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solidFill>
                  <a:srgbClr val="BD582C"/>
                </a:solidFill>
              </a:endParaRPr>
            </a:p>
          </p:txBody>
        </p:sp>
        <p:sp>
          <p:nvSpPr>
            <p:cNvPr id="12306" name="Rectangle 18"/>
            <p:cNvSpPr>
              <a:spLocks noChangeArrowheads="1"/>
            </p:cNvSpPr>
            <p:nvPr/>
          </p:nvSpPr>
          <p:spPr bwMode="auto">
            <a:xfrm>
              <a:off x="2827" y="4938"/>
              <a:ext cx="600" cy="46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BD582C"/>
                  </a:solidFill>
                </a:rPr>
                <a:t>i</a:t>
              </a:r>
              <a:r>
                <a:rPr lang="en-US" sz="2000" baseline="-25000">
                  <a:solidFill>
                    <a:srgbClr val="BD582C"/>
                  </a:solidFill>
                </a:rPr>
                <a:t>2</a:t>
              </a:r>
              <a:endParaRPr lang="en-US" sz="2000">
                <a:solidFill>
                  <a:srgbClr val="BD582C"/>
                </a:solidFill>
              </a:endParaRPr>
            </a:p>
          </p:txBody>
        </p:sp>
        <p:sp>
          <p:nvSpPr>
            <p:cNvPr id="12307" name="Rectangle 19"/>
            <p:cNvSpPr>
              <a:spLocks noChangeArrowheads="1"/>
            </p:cNvSpPr>
            <p:nvPr/>
          </p:nvSpPr>
          <p:spPr bwMode="auto">
            <a:xfrm>
              <a:off x="5377" y="5401"/>
              <a:ext cx="2850" cy="3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600" b="1">
                  <a:solidFill>
                    <a:srgbClr val="BD582C"/>
                  </a:solidFill>
                </a:rPr>
                <a:t>Burden on owners of K</a:t>
              </a:r>
            </a:p>
            <a:p>
              <a:pPr eaLnBrk="1" hangingPunct="1"/>
              <a:endParaRPr lang="en-US" sz="1600">
                <a:solidFill>
                  <a:srgbClr val="BD582C"/>
                </a:solidFill>
              </a:endParaRPr>
            </a:p>
          </p:txBody>
        </p:sp>
        <p:sp>
          <p:nvSpPr>
            <p:cNvPr id="12308" name="Line 20"/>
            <p:cNvSpPr>
              <a:spLocks noChangeShapeType="1"/>
            </p:cNvSpPr>
            <p:nvPr/>
          </p:nvSpPr>
          <p:spPr bwMode="auto">
            <a:xfrm flipH="1" flipV="1">
              <a:off x="3727" y="4938"/>
              <a:ext cx="1650" cy="617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>
                <a:solidFill>
                  <a:srgbClr val="BD582C"/>
                </a:solidFill>
              </a:endParaRPr>
            </a:p>
          </p:txBody>
        </p:sp>
        <p:sp>
          <p:nvSpPr>
            <p:cNvPr id="12309" name="Rectangle 21"/>
            <p:cNvSpPr>
              <a:spLocks noChangeArrowheads="1"/>
            </p:cNvSpPr>
            <p:nvPr/>
          </p:nvSpPr>
          <p:spPr bwMode="auto">
            <a:xfrm>
              <a:off x="3727" y="4629"/>
              <a:ext cx="725" cy="61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 b="1" dirty="0">
                  <a:solidFill>
                    <a:srgbClr val="BD582C"/>
                  </a:solidFill>
                </a:rPr>
                <a:t>tax</a:t>
              </a:r>
              <a:endParaRPr lang="en-US" sz="2000" dirty="0">
                <a:solidFill>
                  <a:srgbClr val="BD582C"/>
                </a:solidFill>
              </a:endParaRPr>
            </a:p>
          </p:txBody>
        </p:sp>
      </p:grp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7543800" cy="703994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dirty="0">
                <a:solidFill>
                  <a:srgbClr val="637052"/>
                </a:solidFill>
              </a:rPr>
            </a:br>
            <a:r>
              <a:rPr lang="en-US" sz="1800" b="1" dirty="0">
                <a:solidFill>
                  <a:srgbClr val="637052"/>
                </a:solidFill>
              </a:rPr>
              <a:t>Lecture 8: Property Tax Incidence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22960" y="1368831"/>
            <a:ext cx="44396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National Market for Property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1"/>
            <a:ext cx="7543800" cy="4343400"/>
          </a:xfrm>
        </p:spPr>
        <p:txBody>
          <a:bodyPr>
            <a:normAutofit/>
          </a:bodyPr>
          <a:lstStyle/>
          <a:p>
            <a:pPr marL="231775" indent="-231775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The </a:t>
            </a:r>
            <a:r>
              <a:rPr lang="en-US" sz="2000" b="1" dirty="0" smtClean="0"/>
              <a:t>New </a:t>
            </a:r>
            <a:r>
              <a:rPr lang="en-US" sz="2000" b="1" dirty="0" err="1" smtClean="0"/>
              <a:t>New</a:t>
            </a:r>
            <a:r>
              <a:rPr lang="en-US" sz="2000" b="1" dirty="0" smtClean="0"/>
              <a:t> View </a:t>
            </a:r>
            <a:r>
              <a:rPr lang="en-US" sz="2000" dirty="0" smtClean="0"/>
              <a:t>points out that the amount of property might respond to interest rates over time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lvl="5">
              <a:buFont typeface="Courier New" panose="02070309020205020404" pitchFamily="49" charset="0"/>
              <a:buChar char="o"/>
            </a:pPr>
            <a:r>
              <a:rPr lang="en-US" sz="2000" dirty="0" smtClean="0"/>
              <a:t> through investment decisions</a:t>
            </a:r>
          </a:p>
          <a:p>
            <a:pPr lvl="5"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lvl="5">
              <a:buFont typeface="Courier New" panose="02070309020205020404" pitchFamily="49" charset="0"/>
              <a:buChar char="o"/>
            </a:pPr>
            <a:r>
              <a:rPr lang="en-US" sz="2000" dirty="0" smtClean="0"/>
              <a:t> or through international flows in financial capital.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marL="231775" indent="-231775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This "correction" implies that the New View may be too extreme, but concludes that most of the burden is still likely to fall on property owners.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7543800" cy="703994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dirty="0">
                <a:solidFill>
                  <a:srgbClr val="637052"/>
                </a:solidFill>
              </a:rPr>
            </a:br>
            <a:r>
              <a:rPr lang="en-US" sz="1800" b="1" dirty="0">
                <a:solidFill>
                  <a:srgbClr val="637052"/>
                </a:solidFill>
              </a:rPr>
              <a:t>Lecture 8: Property Tax Incidence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800100" y="1367136"/>
            <a:ext cx="26168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New </a:t>
            </a:r>
            <a:r>
              <a:rPr lang="en-US" sz="2400" dirty="0" err="1" smtClean="0">
                <a:solidFill>
                  <a:srgbClr val="BD582C"/>
                </a:solidFill>
                <a:latin typeface="+mn-lt"/>
              </a:rPr>
              <a:t>New</a:t>
            </a: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 View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830580" y="1784718"/>
            <a:ext cx="6184124" cy="351386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  The </a:t>
            </a:r>
            <a:r>
              <a:rPr lang="en-US" sz="2000" b="1" dirty="0" smtClean="0"/>
              <a:t>New View</a:t>
            </a:r>
            <a:r>
              <a:rPr lang="en-US" sz="2000" dirty="0" smtClean="0"/>
              <a:t> (S-R) and the </a:t>
            </a:r>
            <a:r>
              <a:rPr lang="en-US" sz="2000" b="1" dirty="0" smtClean="0"/>
              <a:t>New-New View </a:t>
            </a:r>
            <a:r>
              <a:rPr lang="en-US" sz="2000" dirty="0" smtClean="0"/>
              <a:t>(L-R)</a:t>
            </a:r>
          </a:p>
        </p:txBody>
      </p:sp>
      <p:grpSp>
        <p:nvGrpSpPr>
          <p:cNvPr id="14340" name="Group 4"/>
          <p:cNvGrpSpPr>
            <a:grpSpLocks noChangeAspect="1"/>
          </p:cNvGrpSpPr>
          <p:nvPr/>
        </p:nvGrpSpPr>
        <p:grpSpPr bwMode="auto">
          <a:xfrm>
            <a:off x="1447800" y="1266167"/>
            <a:ext cx="7010400" cy="5439103"/>
            <a:chOff x="1777" y="1852"/>
            <a:chExt cx="8700" cy="4783"/>
          </a:xfrm>
        </p:grpSpPr>
        <p:sp>
          <p:nvSpPr>
            <p:cNvPr id="14341" name="AutoShape 5"/>
            <p:cNvSpPr>
              <a:spLocks noChangeAspect="1" noChangeArrowheads="1"/>
            </p:cNvSpPr>
            <p:nvPr/>
          </p:nvSpPr>
          <p:spPr bwMode="auto">
            <a:xfrm>
              <a:off x="1777" y="1852"/>
              <a:ext cx="8700" cy="4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2000"/>
            </a:p>
          </p:txBody>
        </p:sp>
        <p:sp>
          <p:nvSpPr>
            <p:cNvPr id="14342" name="Line 6"/>
            <p:cNvSpPr>
              <a:spLocks noChangeShapeType="1"/>
            </p:cNvSpPr>
            <p:nvPr/>
          </p:nvSpPr>
          <p:spPr bwMode="auto">
            <a:xfrm>
              <a:off x="3277" y="2932"/>
              <a:ext cx="1" cy="27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4343" name="Line 7"/>
            <p:cNvSpPr>
              <a:spLocks noChangeShapeType="1"/>
            </p:cNvSpPr>
            <p:nvPr/>
          </p:nvSpPr>
          <p:spPr bwMode="auto">
            <a:xfrm>
              <a:off x="3277" y="5709"/>
              <a:ext cx="25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>
              <a:off x="3427" y="3703"/>
              <a:ext cx="1950" cy="13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2677" y="2932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/>
                <a:t>i</a:t>
              </a: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5527" y="5864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/>
                <a:t>K</a:t>
              </a: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5677" y="3549"/>
              <a:ext cx="12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/>
                <a:t>L-R S</a:t>
              </a: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5527" y="3086"/>
              <a:ext cx="1950" cy="4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/>
                <a:t>(L-R S)+t</a:t>
              </a: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5377" y="4938"/>
              <a:ext cx="75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 dirty="0"/>
                <a:t>D</a:t>
              </a:r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2827" y="4321"/>
              <a:ext cx="600" cy="4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/>
                <a:t>i</a:t>
              </a:r>
              <a:r>
                <a:rPr lang="en-US" sz="2000" baseline="-25000"/>
                <a:t>1</a:t>
              </a:r>
              <a:endParaRPr lang="en-US" sz="2000"/>
            </a:p>
          </p:txBody>
        </p:sp>
        <p:sp>
          <p:nvSpPr>
            <p:cNvPr id="14351" name="Rectangle 15"/>
            <p:cNvSpPr>
              <a:spLocks noChangeArrowheads="1"/>
            </p:cNvSpPr>
            <p:nvPr/>
          </p:nvSpPr>
          <p:spPr bwMode="auto">
            <a:xfrm>
              <a:off x="2827" y="4012"/>
              <a:ext cx="600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/>
                <a:t>i</a:t>
              </a:r>
              <a:r>
                <a:rPr lang="en-US" sz="2000" baseline="-25000"/>
                <a:t>2</a:t>
              </a:r>
              <a:endParaRPr lang="en-US" sz="2000"/>
            </a:p>
          </p:txBody>
        </p:sp>
        <p:sp>
          <p:nvSpPr>
            <p:cNvPr id="14352" name="Line 16"/>
            <p:cNvSpPr>
              <a:spLocks noChangeShapeType="1"/>
            </p:cNvSpPr>
            <p:nvPr/>
          </p:nvSpPr>
          <p:spPr bwMode="auto">
            <a:xfrm flipV="1">
              <a:off x="3427" y="3395"/>
              <a:ext cx="1950" cy="1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4353" name="Line 17"/>
            <p:cNvSpPr>
              <a:spLocks noChangeShapeType="1"/>
            </p:cNvSpPr>
            <p:nvPr/>
          </p:nvSpPr>
          <p:spPr bwMode="auto">
            <a:xfrm flipV="1">
              <a:off x="3577" y="3858"/>
              <a:ext cx="2100" cy="1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4354" name="Line 18"/>
            <p:cNvSpPr>
              <a:spLocks noChangeShapeType="1"/>
            </p:cNvSpPr>
            <p:nvPr/>
          </p:nvSpPr>
          <p:spPr bwMode="auto">
            <a:xfrm flipH="1">
              <a:off x="3277" y="4629"/>
              <a:ext cx="150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4355" name="Line 19"/>
            <p:cNvSpPr>
              <a:spLocks noChangeShapeType="1"/>
            </p:cNvSpPr>
            <p:nvPr/>
          </p:nvSpPr>
          <p:spPr bwMode="auto">
            <a:xfrm flipH="1">
              <a:off x="3277" y="4321"/>
              <a:ext cx="10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4356" name="Line 20"/>
            <p:cNvSpPr>
              <a:spLocks noChangeShapeType="1"/>
            </p:cNvSpPr>
            <p:nvPr/>
          </p:nvSpPr>
          <p:spPr bwMode="auto">
            <a:xfrm>
              <a:off x="4327" y="4321"/>
              <a:ext cx="1" cy="13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4357" name="Line 21"/>
            <p:cNvSpPr>
              <a:spLocks noChangeShapeType="1"/>
            </p:cNvSpPr>
            <p:nvPr/>
          </p:nvSpPr>
          <p:spPr bwMode="auto">
            <a:xfrm flipH="1">
              <a:off x="3277" y="4938"/>
              <a:ext cx="10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4358" name="Rectangle 22"/>
            <p:cNvSpPr>
              <a:spLocks noChangeArrowheads="1"/>
            </p:cNvSpPr>
            <p:nvPr/>
          </p:nvSpPr>
          <p:spPr bwMode="auto">
            <a:xfrm>
              <a:off x="2827" y="4629"/>
              <a:ext cx="600" cy="46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/>
                <a:t>i</a:t>
              </a:r>
              <a:r>
                <a:rPr lang="en-US" sz="2000" baseline="-25000"/>
                <a:t>3</a:t>
              </a:r>
              <a:endParaRPr lang="en-US" sz="2000"/>
            </a:p>
          </p:txBody>
        </p:sp>
        <p:sp>
          <p:nvSpPr>
            <p:cNvPr id="14359" name="Line 23"/>
            <p:cNvSpPr>
              <a:spLocks noChangeShapeType="1"/>
            </p:cNvSpPr>
            <p:nvPr/>
          </p:nvSpPr>
          <p:spPr bwMode="auto">
            <a:xfrm>
              <a:off x="3427" y="4321"/>
              <a:ext cx="0" cy="617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4360" name="Rectangle 24"/>
            <p:cNvSpPr>
              <a:spLocks noChangeArrowheads="1"/>
            </p:cNvSpPr>
            <p:nvPr/>
          </p:nvSpPr>
          <p:spPr bwMode="auto">
            <a:xfrm>
              <a:off x="3427" y="4321"/>
              <a:ext cx="853" cy="61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 b="1" dirty="0">
                  <a:solidFill>
                    <a:srgbClr val="BD582C"/>
                  </a:solidFill>
                </a:rPr>
                <a:t>tax</a:t>
              </a:r>
              <a:endParaRPr lang="en-US" sz="2000" dirty="0">
                <a:solidFill>
                  <a:srgbClr val="BD582C"/>
                </a:solidFill>
              </a:endParaRPr>
            </a:p>
          </p:txBody>
        </p:sp>
        <p:sp>
          <p:nvSpPr>
            <p:cNvPr id="14361" name="Rectangle 25"/>
            <p:cNvSpPr>
              <a:spLocks noChangeArrowheads="1"/>
            </p:cNvSpPr>
            <p:nvPr/>
          </p:nvSpPr>
          <p:spPr bwMode="auto">
            <a:xfrm>
              <a:off x="5377" y="4264"/>
              <a:ext cx="4958" cy="3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 b="1" dirty="0">
                  <a:solidFill>
                    <a:srgbClr val="BD582C"/>
                  </a:solidFill>
                  <a:latin typeface="+mn-lt"/>
                </a:rPr>
                <a:t>L-R burden on </a:t>
              </a:r>
              <a:r>
                <a:rPr lang="en-US" sz="2000" b="1" dirty="0" smtClean="0">
                  <a:solidFill>
                    <a:srgbClr val="BD582C"/>
                  </a:solidFill>
                  <a:latin typeface="+mn-lt"/>
                </a:rPr>
                <a:t>consumers/workers</a:t>
              </a:r>
              <a:endParaRPr lang="en-US" sz="2000" dirty="0">
                <a:solidFill>
                  <a:srgbClr val="BD582C"/>
                </a:solidFill>
                <a:latin typeface="+mn-lt"/>
              </a:endParaRPr>
            </a:p>
          </p:txBody>
        </p:sp>
        <p:sp>
          <p:nvSpPr>
            <p:cNvPr id="14362" name="Rectangle 26"/>
            <p:cNvSpPr>
              <a:spLocks noChangeArrowheads="1"/>
            </p:cNvSpPr>
            <p:nvPr/>
          </p:nvSpPr>
          <p:spPr bwMode="auto">
            <a:xfrm>
              <a:off x="5377" y="4629"/>
              <a:ext cx="3776" cy="3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 b="1" dirty="0">
                  <a:solidFill>
                    <a:srgbClr val="BD582C"/>
                  </a:solidFill>
                  <a:latin typeface="+mn-lt"/>
                </a:rPr>
                <a:t>L-R burden on owners of K</a:t>
              </a:r>
            </a:p>
            <a:p>
              <a:pPr eaLnBrk="1" hangingPunct="1"/>
              <a:endParaRPr lang="en-US" sz="1600" dirty="0">
                <a:solidFill>
                  <a:srgbClr val="BD582C"/>
                </a:solidFill>
              </a:endParaRPr>
            </a:p>
          </p:txBody>
        </p:sp>
        <p:sp>
          <p:nvSpPr>
            <p:cNvPr id="14363" name="Line 27"/>
            <p:cNvSpPr>
              <a:spLocks noChangeShapeType="1"/>
            </p:cNvSpPr>
            <p:nvPr/>
          </p:nvSpPr>
          <p:spPr bwMode="auto">
            <a:xfrm>
              <a:off x="5227" y="4321"/>
              <a:ext cx="1" cy="307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4364" name="Line 28"/>
            <p:cNvSpPr>
              <a:spLocks noChangeShapeType="1"/>
            </p:cNvSpPr>
            <p:nvPr/>
          </p:nvSpPr>
          <p:spPr bwMode="auto">
            <a:xfrm>
              <a:off x="5227" y="4629"/>
              <a:ext cx="1" cy="308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4365" name="Line 29"/>
            <p:cNvSpPr>
              <a:spLocks noChangeShapeType="1"/>
            </p:cNvSpPr>
            <p:nvPr/>
          </p:nvSpPr>
          <p:spPr bwMode="auto">
            <a:xfrm flipV="1">
              <a:off x="4753" y="3241"/>
              <a:ext cx="1" cy="24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4366" name="Rectangle 30"/>
            <p:cNvSpPr>
              <a:spLocks noChangeArrowheads="1"/>
            </p:cNvSpPr>
            <p:nvPr/>
          </p:nvSpPr>
          <p:spPr bwMode="auto">
            <a:xfrm>
              <a:off x="4327" y="2778"/>
              <a:ext cx="12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/>
                <a:t>S-R S</a:t>
              </a:r>
            </a:p>
          </p:txBody>
        </p:sp>
        <p:sp>
          <p:nvSpPr>
            <p:cNvPr id="14367" name="Line 31"/>
            <p:cNvSpPr>
              <a:spLocks noChangeShapeType="1"/>
            </p:cNvSpPr>
            <p:nvPr/>
          </p:nvSpPr>
          <p:spPr bwMode="auto">
            <a:xfrm>
              <a:off x="3727" y="4629"/>
              <a:ext cx="1" cy="617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4368" name="Line 32"/>
            <p:cNvSpPr>
              <a:spLocks noChangeShapeType="1"/>
            </p:cNvSpPr>
            <p:nvPr/>
          </p:nvSpPr>
          <p:spPr bwMode="auto">
            <a:xfrm>
              <a:off x="3277" y="5246"/>
              <a:ext cx="15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4369" name="Rectangle 33"/>
            <p:cNvSpPr>
              <a:spLocks noChangeArrowheads="1"/>
            </p:cNvSpPr>
            <p:nvPr/>
          </p:nvSpPr>
          <p:spPr bwMode="auto">
            <a:xfrm>
              <a:off x="2827" y="4938"/>
              <a:ext cx="600" cy="46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/>
                <a:t>i</a:t>
              </a:r>
              <a:r>
                <a:rPr lang="en-US" sz="2000" baseline="-25000"/>
                <a:t>4</a:t>
              </a:r>
              <a:endParaRPr lang="en-US" sz="2000"/>
            </a:p>
          </p:txBody>
        </p:sp>
        <p:sp>
          <p:nvSpPr>
            <p:cNvPr id="14370" name="Rectangle 34"/>
            <p:cNvSpPr>
              <a:spLocks noChangeArrowheads="1"/>
            </p:cNvSpPr>
            <p:nvPr/>
          </p:nvSpPr>
          <p:spPr bwMode="auto">
            <a:xfrm>
              <a:off x="5377" y="5406"/>
              <a:ext cx="3776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 b="1" dirty="0">
                  <a:solidFill>
                    <a:srgbClr val="637052"/>
                  </a:solidFill>
                  <a:latin typeface="+mn-lt"/>
                </a:rPr>
                <a:t>S-R burden on owners of K</a:t>
              </a:r>
            </a:p>
            <a:p>
              <a:pPr eaLnBrk="1" hangingPunct="1"/>
              <a:endParaRPr lang="en-US" sz="1600" dirty="0">
                <a:solidFill>
                  <a:srgbClr val="637052"/>
                </a:solidFill>
              </a:endParaRPr>
            </a:p>
          </p:txBody>
        </p:sp>
        <p:sp>
          <p:nvSpPr>
            <p:cNvPr id="14371" name="Line 35"/>
            <p:cNvSpPr>
              <a:spLocks noChangeShapeType="1"/>
            </p:cNvSpPr>
            <p:nvPr/>
          </p:nvSpPr>
          <p:spPr bwMode="auto">
            <a:xfrm flipH="1" flipV="1">
              <a:off x="3727" y="4938"/>
              <a:ext cx="1650" cy="617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4372" name="Rectangle 36"/>
            <p:cNvSpPr>
              <a:spLocks noChangeArrowheads="1"/>
            </p:cNvSpPr>
            <p:nvPr/>
          </p:nvSpPr>
          <p:spPr bwMode="auto">
            <a:xfrm>
              <a:off x="3727" y="4629"/>
              <a:ext cx="852" cy="61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 b="1" dirty="0">
                  <a:solidFill>
                    <a:srgbClr val="637052"/>
                  </a:solidFill>
                </a:rPr>
                <a:t>tax</a:t>
              </a:r>
              <a:endParaRPr lang="en-US" sz="2000" dirty="0">
                <a:solidFill>
                  <a:srgbClr val="637052"/>
                </a:solidFill>
              </a:endParaRPr>
            </a:p>
          </p:txBody>
        </p:sp>
      </p:grpSp>
      <p:sp>
        <p:nvSpPr>
          <p:cNvPr id="38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7543800" cy="703994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dirty="0">
                <a:solidFill>
                  <a:srgbClr val="637052"/>
                </a:solidFill>
              </a:rPr>
            </a:br>
            <a:r>
              <a:rPr lang="en-US" sz="1800" b="1" dirty="0">
                <a:solidFill>
                  <a:srgbClr val="637052"/>
                </a:solidFill>
              </a:rPr>
              <a:t>Lecture 8: Property Tax Incidence</a:t>
            </a:r>
          </a:p>
        </p:txBody>
      </p:sp>
      <p:sp>
        <p:nvSpPr>
          <p:cNvPr id="37" name="Rectangle 36"/>
          <p:cNvSpPr/>
          <p:nvPr/>
        </p:nvSpPr>
        <p:spPr>
          <a:xfrm>
            <a:off x="822960" y="1368831"/>
            <a:ext cx="4208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Long Run and the Short Run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809244" y="1752600"/>
            <a:ext cx="7543800" cy="4800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50000"/>
              </a:lnSpc>
              <a:defRPr/>
            </a:pPr>
            <a:endParaRPr lang="en-US" sz="1950" b="1" dirty="0"/>
          </a:p>
          <a:p>
            <a:pPr marL="231775" indent="-231775" eaLnBrk="1" hangingPunct="1"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Some scholars say that the </a:t>
            </a:r>
            <a:r>
              <a:rPr lang="en-US" sz="2200" b="1" dirty="0"/>
              <a:t>Traditional</a:t>
            </a:r>
            <a:r>
              <a:rPr lang="en-US" sz="2200" dirty="0"/>
              <a:t> </a:t>
            </a:r>
            <a:r>
              <a:rPr lang="en-US" sz="2200" b="1" dirty="0"/>
              <a:t>View</a:t>
            </a:r>
            <a:r>
              <a:rPr lang="en-US" sz="2200" dirty="0"/>
              <a:t> and the </a:t>
            </a:r>
            <a:r>
              <a:rPr lang="en-US" sz="2200" b="1" dirty="0"/>
              <a:t>New</a:t>
            </a:r>
            <a:r>
              <a:rPr lang="en-US" sz="2200" dirty="0"/>
              <a:t> </a:t>
            </a:r>
            <a:r>
              <a:rPr lang="en-US" sz="2200" b="1" dirty="0"/>
              <a:t>View</a:t>
            </a:r>
            <a:r>
              <a:rPr lang="en-US" sz="2200" dirty="0"/>
              <a:t> address </a:t>
            </a:r>
            <a:r>
              <a:rPr lang="en-US" sz="2200" dirty="0" smtClean="0"/>
              <a:t>different </a:t>
            </a:r>
            <a:r>
              <a:rPr lang="en-US" sz="2200" dirty="0"/>
              <a:t>questions.</a:t>
            </a:r>
          </a:p>
          <a:p>
            <a:pPr eaLnBrk="1" hangingPunct="1">
              <a:lnSpc>
                <a:spcPct val="50000"/>
              </a:lnSpc>
              <a:buFont typeface="Wingdings" panose="05000000000000000000" pitchFamily="2" charset="2"/>
              <a:buChar char="§"/>
              <a:defRPr/>
            </a:pPr>
            <a:endParaRPr lang="en-US" sz="2200" dirty="0"/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sz="2200" b="1" dirty="0"/>
              <a:t>The Traditional View</a:t>
            </a:r>
          </a:p>
          <a:p>
            <a:pPr eaLnBrk="1" hangingPunct="1">
              <a:lnSpc>
                <a:spcPct val="50000"/>
              </a:lnSpc>
              <a:buFont typeface="Wingdings" panose="05000000000000000000" pitchFamily="2" charset="2"/>
              <a:buChar char="§"/>
              <a:defRPr/>
            </a:pPr>
            <a:endParaRPr lang="en-US" sz="2200" dirty="0"/>
          </a:p>
          <a:p>
            <a:pPr marL="463550" lvl="1" indent="-231775">
              <a:lnSpc>
                <a:spcPct val="120000"/>
              </a:lnSpc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2200" dirty="0"/>
              <a:t>This view applies to the incidence of a property tax increase in one place, holding property taxes in other places constant.</a:t>
            </a:r>
          </a:p>
          <a:p>
            <a:pPr marL="463550" lvl="1" indent="-231775">
              <a:lnSpc>
                <a:spcPct val="120000"/>
              </a:lnSpc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2200" dirty="0"/>
              <a:t>In this case, property owners can move from one place to another to escape the tax increase.</a:t>
            </a:r>
          </a:p>
          <a:p>
            <a:pPr marL="463550" lvl="1" indent="-231775">
              <a:lnSpc>
                <a:spcPct val="12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200" dirty="0"/>
              <a:t>Thus, the burden of a property tax increase in one place, such as a big city, may be regressive. </a:t>
            </a:r>
            <a:r>
              <a:rPr lang="en-US" sz="2225" b="1" dirty="0">
                <a:solidFill>
                  <a:srgbClr val="637052"/>
                </a:solidFill>
              </a:rPr>
              <a:t/>
            </a:r>
            <a:br>
              <a:rPr lang="en-US" sz="2225" b="1" dirty="0">
                <a:solidFill>
                  <a:srgbClr val="637052"/>
                </a:solidFill>
              </a:rPr>
            </a:br>
            <a:r>
              <a:rPr lang="en-US" sz="1650" b="1" dirty="0"/>
              <a:t/>
            </a:r>
            <a:br>
              <a:rPr lang="en-US" sz="1650" b="1" dirty="0"/>
            </a:br>
            <a:endParaRPr lang="en-US" sz="1650" b="1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7543800" cy="703994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dirty="0">
                <a:solidFill>
                  <a:srgbClr val="637052"/>
                </a:solidFill>
              </a:rPr>
            </a:br>
            <a:r>
              <a:rPr lang="en-US" sz="1800" b="1" dirty="0">
                <a:solidFill>
                  <a:srgbClr val="637052"/>
                </a:solidFill>
              </a:rPr>
              <a:t>Lecture 8: Property Tax Incidence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0" y="1383268"/>
            <a:ext cx="64855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What Question Does the Traditional View Answer?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1"/>
            <a:ext cx="7429500" cy="441960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  The</a:t>
            </a:r>
            <a:r>
              <a:rPr lang="en-US" sz="2000" b="1" dirty="0" smtClean="0"/>
              <a:t> New View </a:t>
            </a:r>
            <a:r>
              <a:rPr lang="en-US" sz="2000" dirty="0" smtClean="0"/>
              <a:t>or the </a:t>
            </a:r>
            <a:r>
              <a:rPr lang="en-US" sz="2000" b="1" dirty="0" smtClean="0"/>
              <a:t>New </a:t>
            </a:r>
            <a:r>
              <a:rPr lang="en-US" sz="2000" b="1" dirty="0" err="1" smtClean="0"/>
              <a:t>New</a:t>
            </a:r>
            <a:r>
              <a:rPr lang="en-US" sz="2000" b="1" dirty="0" smtClean="0"/>
              <a:t> View</a:t>
            </a:r>
          </a:p>
          <a:p>
            <a:pPr eaLnBrk="1" hangingPunct="1"/>
            <a:endParaRPr lang="en-US" sz="2000" b="1" dirty="0" smtClean="0"/>
          </a:p>
          <a:p>
            <a:pPr marL="463550" lvl="1" indent="-231775">
              <a:lnSpc>
                <a:spcPct val="12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These views seems appropriate for the incidence of the property tax nationwide.</a:t>
            </a:r>
          </a:p>
          <a:p>
            <a:pPr marL="463550" lvl="1" indent="-231775">
              <a:lnSpc>
                <a:spcPct val="12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Thus, most scholars agree that the property tax as a whole is progressive.</a:t>
            </a:r>
          </a:p>
          <a:p>
            <a:pPr marL="463550" lvl="1" indent="-231775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This conclusion is relevant in deciding the extent to which a federal system should rely on local property taxes.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7543800" cy="703994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dirty="0">
                <a:solidFill>
                  <a:srgbClr val="637052"/>
                </a:solidFill>
              </a:rPr>
            </a:br>
            <a:r>
              <a:rPr lang="en-US" sz="1800" b="1" dirty="0">
                <a:solidFill>
                  <a:srgbClr val="637052"/>
                </a:solidFill>
              </a:rPr>
              <a:t>Lecture 8: Property Tax Incidence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822960" y="1368831"/>
            <a:ext cx="67799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When To Use the </a:t>
            </a:r>
            <a:r>
              <a:rPr lang="en-US" sz="2400" dirty="0">
                <a:solidFill>
                  <a:srgbClr val="BD582C"/>
                </a:solidFill>
                <a:latin typeface="+mn-lt"/>
              </a:rPr>
              <a:t>N</a:t>
            </a: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ew View and the New </a:t>
            </a:r>
            <a:r>
              <a:rPr lang="en-US" sz="2400" dirty="0" err="1" smtClean="0">
                <a:solidFill>
                  <a:srgbClr val="BD582C"/>
                </a:solidFill>
                <a:latin typeface="+mn-lt"/>
              </a:rPr>
              <a:t>New</a:t>
            </a: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 View?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7534656" cy="426720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  A final view of the property tax incidence is the </a:t>
            </a:r>
            <a:r>
              <a:rPr lang="en-US" sz="2000" b="1" dirty="0" smtClean="0"/>
              <a:t>Benefit View</a:t>
            </a:r>
            <a:r>
              <a:rPr lang="en-US" sz="2000" dirty="0" smtClean="0"/>
              <a:t>.</a:t>
            </a:r>
          </a:p>
          <a:p>
            <a:pPr eaLnBrk="1" hangingPunct="1">
              <a:defRPr/>
            </a:pPr>
            <a:endParaRPr lang="en-US" sz="2000" dirty="0" smtClean="0"/>
          </a:p>
          <a:p>
            <a:pPr marL="463550" lvl="1" indent="-231775">
              <a:lnSpc>
                <a:spcPct val="12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According to this view, the property tax is simply the price a household pays to live in a community.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  <a:defRPr/>
            </a:pPr>
            <a:endParaRPr lang="en-US" sz="2000" dirty="0" smtClean="0"/>
          </a:p>
          <a:p>
            <a:pPr marL="463550" lvl="1" indent="-231775">
              <a:lnSpc>
                <a:spcPct val="12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Households live where this price equals their benefits from the public services, so the property tax is fair according to the benefit principle. 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7543800" cy="703994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dirty="0">
                <a:solidFill>
                  <a:srgbClr val="637052"/>
                </a:solidFill>
              </a:rPr>
            </a:br>
            <a:r>
              <a:rPr lang="en-US" sz="1800" b="1" dirty="0">
                <a:solidFill>
                  <a:srgbClr val="637052"/>
                </a:solidFill>
              </a:rPr>
              <a:t>Lecture 8: Property Tax Incidence</a:t>
            </a:r>
          </a:p>
        </p:txBody>
      </p:sp>
      <p:sp>
        <p:nvSpPr>
          <p:cNvPr id="2" name="Rectangle 1"/>
          <p:cNvSpPr/>
          <p:nvPr/>
        </p:nvSpPr>
        <p:spPr>
          <a:xfrm>
            <a:off x="793943" y="1383269"/>
            <a:ext cx="23642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Benefit View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85444" y="1828800"/>
            <a:ext cx="7420356" cy="441960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  The </a:t>
            </a:r>
            <a:r>
              <a:rPr lang="en-US" sz="2000" b="1" dirty="0" smtClean="0"/>
              <a:t>Benefit View </a:t>
            </a:r>
            <a:r>
              <a:rPr lang="en-US" sz="2000" dirty="0" smtClean="0"/>
              <a:t>implies that there will be no capitalization: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682625" lvl="4" indent="-219075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If households all select their optimal community, they have no reason to bid up the price of housing anywhere else.</a:t>
            </a:r>
          </a:p>
          <a:p>
            <a:pPr marL="113157" lvl="1" indent="0" eaLnBrk="1" hangingPunct="1">
              <a:lnSpc>
                <a:spcPct val="120000"/>
              </a:lnSpc>
              <a:buNone/>
            </a:pPr>
            <a:endParaRPr lang="en-US" sz="2000" dirty="0" smtClean="0"/>
          </a:p>
          <a:p>
            <a:pPr marL="231775" indent="-231775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The extensive evidence of capitalization therefore leads to a clear, unambiguous rejection of the Benefit View.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7543800" cy="703994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dirty="0">
                <a:solidFill>
                  <a:srgbClr val="637052"/>
                </a:solidFill>
              </a:rPr>
            </a:br>
            <a:r>
              <a:rPr lang="en-US" sz="1800" b="1" dirty="0">
                <a:solidFill>
                  <a:srgbClr val="637052"/>
                </a:solidFill>
              </a:rPr>
              <a:t>Lecture 8: Property Tax Incidence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822960" y="1368831"/>
            <a:ext cx="46058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Benefit View and Capitalization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57665"/>
            <a:ext cx="75438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US" b="1" u="sng" dirty="0">
              <a:solidFill>
                <a:srgbClr val="CC3300"/>
              </a:solidFill>
            </a:endParaRPr>
          </a:p>
          <a:p>
            <a:pPr marL="231775" lvl="2" indent="-231775"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r>
              <a:rPr lang="en-US" sz="2000" b="1" dirty="0" smtClean="0"/>
              <a:t>Capitalization</a:t>
            </a:r>
            <a:r>
              <a:rPr lang="en-US" sz="2000" dirty="0" smtClean="0"/>
              <a:t> implies that property owners cannot escape a tax increase, even if they have opportunities elsewhere.</a:t>
            </a:r>
          </a:p>
          <a:p>
            <a:pPr lvl="2"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endParaRPr lang="en-US" sz="2000" dirty="0" smtClean="0"/>
          </a:p>
          <a:p>
            <a:pPr marL="682625" lvl="2" indent="-219075">
              <a:lnSpc>
                <a:spcPct val="12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If tax changes are capitalized into property values, then owners bear the burden of the tax if they stay (and pay higher taxes) or leave (and experience a capital loss).</a:t>
            </a:r>
            <a:br>
              <a:rPr lang="en-US" sz="2000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7543800" cy="703994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dirty="0">
                <a:solidFill>
                  <a:srgbClr val="637052"/>
                </a:solidFill>
              </a:rPr>
            </a:br>
            <a:r>
              <a:rPr lang="en-US" sz="1800" b="1" dirty="0">
                <a:solidFill>
                  <a:srgbClr val="637052"/>
                </a:solidFill>
              </a:rPr>
              <a:t>Lecture 8: Property Tax Incidence</a:t>
            </a:r>
          </a:p>
        </p:txBody>
      </p:sp>
      <p:sp>
        <p:nvSpPr>
          <p:cNvPr id="2" name="Rectangle 1"/>
          <p:cNvSpPr/>
          <p:nvPr/>
        </p:nvSpPr>
        <p:spPr>
          <a:xfrm>
            <a:off x="838200" y="1364980"/>
            <a:ext cx="38024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Capitalization And Incidence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7543800" cy="703994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dirty="0">
                <a:solidFill>
                  <a:srgbClr val="637052"/>
                </a:solidFill>
              </a:rPr>
            </a:br>
            <a:r>
              <a:rPr lang="en-US" sz="1800" b="1" dirty="0">
                <a:solidFill>
                  <a:srgbClr val="637052"/>
                </a:solidFill>
              </a:rPr>
              <a:t>Lecture 8: Property Tax Incidence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1"/>
            <a:ext cx="7734300" cy="4419600"/>
          </a:xfrm>
        </p:spPr>
        <p:txBody>
          <a:bodyPr>
            <a:normAutofit/>
          </a:bodyPr>
          <a:lstStyle/>
          <a:p>
            <a:pPr marL="228600" indent="-228600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Who </a:t>
            </a:r>
            <a:r>
              <a:rPr lang="en-US" sz="2000" dirty="0"/>
              <a:t>Bears the Burden of the Property Tax?</a:t>
            </a:r>
          </a:p>
          <a:p>
            <a:pPr marL="228600" indent="-228600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8600" lvl="6" indent="-228600">
              <a:buFont typeface="Wingdings" panose="05000000000000000000" pitchFamily="2" charset="2"/>
              <a:buChar char="§"/>
            </a:pPr>
            <a:r>
              <a:rPr lang="en-US" sz="2000" dirty="0"/>
              <a:t>The Traditional, New, and New </a:t>
            </a:r>
            <a:r>
              <a:rPr lang="en-US" sz="2000" dirty="0" err="1"/>
              <a:t>New</a:t>
            </a:r>
            <a:r>
              <a:rPr lang="en-US" sz="2000" dirty="0"/>
              <a:t> </a:t>
            </a:r>
            <a:r>
              <a:rPr lang="en-US" sz="2000" dirty="0" smtClean="0"/>
              <a:t>Views</a:t>
            </a:r>
            <a:br>
              <a:rPr lang="en-US" sz="2000" dirty="0" smtClean="0"/>
            </a:br>
            <a:endParaRPr lang="en-US" sz="2000" dirty="0"/>
          </a:p>
          <a:p>
            <a:pPr marL="228600" indent="-228600" eaLnBrk="1" hangingPunct="1">
              <a:spcAft>
                <a:spcPts val="225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Accounting </a:t>
            </a:r>
            <a:r>
              <a:rPr lang="en-US" sz="2000" dirty="0"/>
              <a:t>for Variation in the Property Tax Across </a:t>
            </a:r>
            <a:r>
              <a:rPr lang="en-US" sz="2000" dirty="0" smtClean="0"/>
              <a:t>Jurisdictions</a:t>
            </a:r>
            <a:br>
              <a:rPr lang="en-US" sz="2000" dirty="0" smtClean="0"/>
            </a:br>
            <a:endParaRPr lang="en-US" sz="2000" dirty="0" smtClean="0"/>
          </a:p>
          <a:p>
            <a:pPr marL="228600" lvl="6" indent="-228600">
              <a:spcBef>
                <a:spcPts val="675"/>
              </a:spcBef>
              <a:buFont typeface="Wingdings" panose="05000000000000000000" pitchFamily="2" charset="2"/>
              <a:buChar char="§"/>
            </a:pPr>
            <a:r>
              <a:rPr lang="en-US" sz="2000" dirty="0" smtClean="0"/>
              <a:t>Including </a:t>
            </a:r>
            <a:r>
              <a:rPr lang="en-US" sz="2000" dirty="0"/>
              <a:t>the Role of Property Tax Capitalization</a:t>
            </a:r>
          </a:p>
          <a:p>
            <a:pPr marL="228600" indent="-22860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8600" indent="-228600" eaLnBrk="1" hangingPunct="1">
              <a:buFont typeface="Wingdings" panose="05000000000000000000" pitchFamily="2" charset="2"/>
              <a:buChar char="§"/>
            </a:pPr>
            <a:r>
              <a:rPr lang="en-US" sz="2000" dirty="0"/>
              <a:t>Property Tax Incidence and Public Policy</a:t>
            </a:r>
          </a:p>
        </p:txBody>
      </p:sp>
      <p:sp>
        <p:nvSpPr>
          <p:cNvPr id="2" name="Rectangle 1"/>
          <p:cNvSpPr/>
          <p:nvPr/>
        </p:nvSpPr>
        <p:spPr>
          <a:xfrm>
            <a:off x="823226" y="1383268"/>
            <a:ext cx="1843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Class Outline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800100" y="1756171"/>
            <a:ext cx="7543800" cy="4568429"/>
          </a:xfrm>
        </p:spPr>
        <p:txBody>
          <a:bodyPr>
            <a:noAutofit/>
          </a:bodyPr>
          <a:lstStyle/>
          <a:p>
            <a:pPr marL="231775" indent="-231775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b="1" dirty="0"/>
              <a:t>Capitalization</a:t>
            </a:r>
            <a:r>
              <a:rPr lang="en-US" sz="2000" dirty="0"/>
              <a:t> also implies that a key conclusion of the Traditional View, namely, that property tax increases in one jurisdiction are regressive, may not be correct</a:t>
            </a:r>
            <a:r>
              <a:rPr lang="en-US" sz="2000" dirty="0" smtClean="0"/>
              <a:t>.</a:t>
            </a:r>
            <a:endParaRPr lang="en-US" sz="800" dirty="0" smtClean="0"/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800" dirty="0" smtClean="0"/>
          </a:p>
          <a:p>
            <a:pPr marL="463550" indent="-231775" eaLnBrk="1" hangingPunct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With capitalization, the burden falls on current property owners, who have relatively high incomes.</a:t>
            </a:r>
            <a:endParaRPr lang="en-US" sz="800" dirty="0" smtClean="0"/>
          </a:p>
          <a:p>
            <a:pPr marL="463550" indent="-231775" eaLnBrk="1" hangingPunct="1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en-US" sz="800" dirty="0"/>
          </a:p>
          <a:p>
            <a:pPr marL="463550" indent="-231775" eaLnBrk="1" hangingPunct="1">
              <a:lnSpc>
                <a:spcPct val="12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Moreover, many property owners in a particular jurisdiction may not be residents, but may instead be:</a:t>
            </a:r>
          </a:p>
          <a:p>
            <a:pPr marL="1146175" lvl="1" indent="-231775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corporate shareholders who live around the country</a:t>
            </a:r>
          </a:p>
          <a:p>
            <a:pPr marL="1146175" lvl="1" indent="-231775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landlords who live elsewhere. </a:t>
            </a:r>
            <a:br>
              <a:rPr lang="en-US" sz="2000" dirty="0"/>
            </a:br>
            <a:r>
              <a:rPr lang="en-US" sz="2000" dirty="0"/>
              <a:t> 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7543800" cy="703994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dirty="0">
                <a:solidFill>
                  <a:srgbClr val="637052"/>
                </a:solidFill>
              </a:rPr>
            </a:br>
            <a:r>
              <a:rPr lang="en-US" sz="1800" b="1" dirty="0">
                <a:solidFill>
                  <a:srgbClr val="637052"/>
                </a:solidFill>
              </a:rPr>
              <a:t>Lecture 8: Property Tax Incidence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822960" y="1368831"/>
            <a:ext cx="49838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Capitalization and the Traditional View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800100" y="1813321"/>
            <a:ext cx="7429500" cy="4358879"/>
          </a:xfrm>
        </p:spPr>
        <p:txBody>
          <a:bodyPr>
            <a:normAutofit/>
          </a:bodyPr>
          <a:lstStyle/>
          <a:p>
            <a:pPr marL="231775" indent="-231775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In the case of rental housing, some evidence on these points is provided by Carroll and Yinger (</a:t>
            </a:r>
            <a:r>
              <a:rPr lang="en-US" sz="2000" i="1" dirty="0" smtClean="0"/>
              <a:t>NTJ</a:t>
            </a:r>
            <a:r>
              <a:rPr lang="en-US" sz="2000" dirty="0" smtClean="0"/>
              <a:t>, June 1994).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463550" lvl="1" indent="-231775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Tax shifting from landlords to tenants must take the form of higher rents.</a:t>
            </a:r>
          </a:p>
          <a:p>
            <a:pPr marL="463550" indent="-231775" eaLnBrk="1" hangingPunct="1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marL="463550" lvl="1" indent="-231775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C&amp;Y estimate the extent to which higher property taxes lead to higher rents in the Boston area, all else equal. 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7543800" cy="703994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dirty="0">
                <a:solidFill>
                  <a:srgbClr val="637052"/>
                </a:solidFill>
              </a:rPr>
            </a:br>
            <a:r>
              <a:rPr lang="en-US" sz="1800" b="1" dirty="0">
                <a:solidFill>
                  <a:srgbClr val="637052"/>
                </a:solidFill>
              </a:rPr>
              <a:t>Lecture 8: Property Tax Incidence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822960" y="1368831"/>
            <a:ext cx="35725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Case of Rental Housing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80801"/>
            <a:ext cx="7543800" cy="297462"/>
          </a:xfrm>
        </p:spPr>
        <p:txBody>
          <a:bodyPr>
            <a:noAutofit/>
          </a:bodyPr>
          <a:lstStyle/>
          <a:p>
            <a:pPr marL="231775" indent="-231775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Higher property taxes alone do not make an apartment more desirable to a tenant, so in the case of mobile tenants:</a:t>
            </a:r>
          </a:p>
        </p:txBody>
      </p:sp>
      <p:grpSp>
        <p:nvGrpSpPr>
          <p:cNvPr id="23556" name="Group 23"/>
          <p:cNvGrpSpPr>
            <a:grpSpLocks noChangeAspect="1"/>
          </p:cNvGrpSpPr>
          <p:nvPr/>
        </p:nvGrpSpPr>
        <p:grpSpPr bwMode="auto">
          <a:xfrm>
            <a:off x="1573486" y="1624047"/>
            <a:ext cx="5938123" cy="5621423"/>
            <a:chOff x="1777" y="1852"/>
            <a:chExt cx="7500" cy="6172"/>
          </a:xfrm>
        </p:grpSpPr>
        <p:sp>
          <p:nvSpPr>
            <p:cNvPr id="23557" name="AutoShape 24"/>
            <p:cNvSpPr>
              <a:spLocks noChangeAspect="1" noChangeArrowheads="1"/>
            </p:cNvSpPr>
            <p:nvPr/>
          </p:nvSpPr>
          <p:spPr bwMode="auto">
            <a:xfrm>
              <a:off x="1777" y="1852"/>
              <a:ext cx="7500" cy="6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2000"/>
            </a:p>
          </p:txBody>
        </p:sp>
        <p:sp>
          <p:nvSpPr>
            <p:cNvPr id="23558" name="Line 25"/>
            <p:cNvSpPr>
              <a:spLocks noChangeShapeType="1"/>
            </p:cNvSpPr>
            <p:nvPr/>
          </p:nvSpPr>
          <p:spPr bwMode="auto">
            <a:xfrm>
              <a:off x="3277" y="2932"/>
              <a:ext cx="1" cy="24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59" name="Line 26"/>
            <p:cNvSpPr>
              <a:spLocks noChangeShapeType="1"/>
            </p:cNvSpPr>
            <p:nvPr/>
          </p:nvSpPr>
          <p:spPr bwMode="auto">
            <a:xfrm>
              <a:off x="3277" y="5401"/>
              <a:ext cx="25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60" name="Line 27"/>
            <p:cNvSpPr>
              <a:spLocks noChangeShapeType="1"/>
            </p:cNvSpPr>
            <p:nvPr/>
          </p:nvSpPr>
          <p:spPr bwMode="auto">
            <a:xfrm>
              <a:off x="3277" y="4166"/>
              <a:ext cx="21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61" name="Rectangle 28"/>
            <p:cNvSpPr>
              <a:spLocks noChangeArrowheads="1"/>
            </p:cNvSpPr>
            <p:nvPr/>
          </p:nvSpPr>
          <p:spPr bwMode="auto">
            <a:xfrm>
              <a:off x="2677" y="2932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/>
                <a:t>P</a:t>
              </a:r>
            </a:p>
          </p:txBody>
        </p:sp>
        <p:sp>
          <p:nvSpPr>
            <p:cNvPr id="23562" name="Rectangle 29"/>
            <p:cNvSpPr>
              <a:spLocks noChangeArrowheads="1"/>
            </p:cNvSpPr>
            <p:nvPr/>
          </p:nvSpPr>
          <p:spPr bwMode="auto">
            <a:xfrm>
              <a:off x="5527" y="5555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/>
                <a:t>Q</a:t>
              </a:r>
            </a:p>
          </p:txBody>
        </p:sp>
        <p:sp>
          <p:nvSpPr>
            <p:cNvPr id="23563" name="Rectangle 30"/>
            <p:cNvSpPr>
              <a:spLocks noChangeArrowheads="1"/>
            </p:cNvSpPr>
            <p:nvPr/>
          </p:nvSpPr>
          <p:spPr bwMode="auto">
            <a:xfrm>
              <a:off x="5827" y="3068"/>
              <a:ext cx="75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 dirty="0"/>
                <a:t>S</a:t>
              </a:r>
            </a:p>
          </p:txBody>
        </p:sp>
        <p:sp>
          <p:nvSpPr>
            <p:cNvPr id="23564" name="Rectangle 31"/>
            <p:cNvSpPr>
              <a:spLocks noChangeArrowheads="1"/>
            </p:cNvSpPr>
            <p:nvPr/>
          </p:nvSpPr>
          <p:spPr bwMode="auto">
            <a:xfrm>
              <a:off x="4664" y="2972"/>
              <a:ext cx="1200" cy="47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 dirty="0" err="1"/>
                <a:t>S+tax</a:t>
              </a:r>
              <a:endParaRPr lang="en-US" sz="2000" dirty="0"/>
            </a:p>
          </p:txBody>
        </p:sp>
        <p:sp>
          <p:nvSpPr>
            <p:cNvPr id="23565" name="Rectangle 32"/>
            <p:cNvSpPr>
              <a:spLocks noChangeArrowheads="1"/>
            </p:cNvSpPr>
            <p:nvPr/>
          </p:nvSpPr>
          <p:spPr bwMode="auto">
            <a:xfrm>
              <a:off x="5527" y="3949"/>
              <a:ext cx="75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 dirty="0"/>
                <a:t>D</a:t>
              </a:r>
            </a:p>
          </p:txBody>
        </p:sp>
        <p:sp>
          <p:nvSpPr>
            <p:cNvPr id="23566" name="Rectangle 33"/>
            <p:cNvSpPr>
              <a:spLocks noChangeArrowheads="1"/>
            </p:cNvSpPr>
            <p:nvPr/>
          </p:nvSpPr>
          <p:spPr bwMode="auto">
            <a:xfrm>
              <a:off x="2739" y="4475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 dirty="0"/>
                <a:t>P</a:t>
              </a:r>
              <a:r>
                <a:rPr lang="en-US" sz="2000" baseline="-25000" dirty="0"/>
                <a:t>3</a:t>
              </a:r>
              <a:endParaRPr lang="en-US" sz="2000" dirty="0"/>
            </a:p>
          </p:txBody>
        </p:sp>
        <p:sp>
          <p:nvSpPr>
            <p:cNvPr id="23567" name="Rectangle 34"/>
            <p:cNvSpPr>
              <a:spLocks noChangeArrowheads="1"/>
            </p:cNvSpPr>
            <p:nvPr/>
          </p:nvSpPr>
          <p:spPr bwMode="auto">
            <a:xfrm>
              <a:off x="2280" y="3837"/>
              <a:ext cx="150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 dirty="0"/>
                <a:t>P</a:t>
              </a:r>
              <a:r>
                <a:rPr lang="en-US" sz="2000" baseline="-25000" dirty="0"/>
                <a:t>1</a:t>
              </a:r>
              <a:r>
                <a:rPr lang="en-US" sz="2000" dirty="0"/>
                <a:t>=P</a:t>
              </a:r>
              <a:r>
                <a:rPr lang="en-US" sz="2000" baseline="-25000" dirty="0"/>
                <a:t>2</a:t>
              </a:r>
              <a:endParaRPr lang="en-US" sz="2000" dirty="0"/>
            </a:p>
          </p:txBody>
        </p:sp>
        <p:sp>
          <p:nvSpPr>
            <p:cNvPr id="23568" name="Line 35"/>
            <p:cNvSpPr>
              <a:spLocks noChangeShapeType="1"/>
            </p:cNvSpPr>
            <p:nvPr/>
          </p:nvSpPr>
          <p:spPr bwMode="auto">
            <a:xfrm flipV="1">
              <a:off x="4027" y="3395"/>
              <a:ext cx="1650" cy="13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69" name="Line 36"/>
            <p:cNvSpPr>
              <a:spLocks noChangeShapeType="1"/>
            </p:cNvSpPr>
            <p:nvPr/>
          </p:nvSpPr>
          <p:spPr bwMode="auto">
            <a:xfrm flipV="1">
              <a:off x="3427" y="3395"/>
              <a:ext cx="1650" cy="13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70" name="Line 37"/>
            <p:cNvSpPr>
              <a:spLocks noChangeShapeType="1"/>
            </p:cNvSpPr>
            <p:nvPr/>
          </p:nvSpPr>
          <p:spPr bwMode="auto">
            <a:xfrm flipH="1">
              <a:off x="3277" y="4629"/>
              <a:ext cx="90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71" name="Line 38"/>
            <p:cNvSpPr>
              <a:spLocks noChangeShapeType="1"/>
            </p:cNvSpPr>
            <p:nvPr/>
          </p:nvSpPr>
          <p:spPr bwMode="auto">
            <a:xfrm>
              <a:off x="3427" y="4166"/>
              <a:ext cx="0" cy="463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72" name="Rectangle 39"/>
            <p:cNvSpPr>
              <a:spLocks noChangeArrowheads="1"/>
            </p:cNvSpPr>
            <p:nvPr/>
          </p:nvSpPr>
          <p:spPr bwMode="auto">
            <a:xfrm>
              <a:off x="3427" y="4166"/>
              <a:ext cx="75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 b="1" dirty="0">
                  <a:solidFill>
                    <a:srgbClr val="BD582C"/>
                  </a:solidFill>
                </a:rPr>
                <a:t>tax</a:t>
              </a:r>
              <a:endParaRPr lang="en-US" sz="2000" dirty="0">
                <a:solidFill>
                  <a:srgbClr val="BD582C"/>
                </a:solidFill>
              </a:endParaRPr>
            </a:p>
          </p:txBody>
        </p:sp>
        <p:sp>
          <p:nvSpPr>
            <p:cNvPr id="23573" name="Line 40"/>
            <p:cNvSpPr>
              <a:spLocks noChangeShapeType="1"/>
            </p:cNvSpPr>
            <p:nvPr/>
          </p:nvSpPr>
          <p:spPr bwMode="auto">
            <a:xfrm>
              <a:off x="4177" y="4166"/>
              <a:ext cx="0" cy="12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74" name="Rectangle 41"/>
            <p:cNvSpPr>
              <a:spLocks noChangeArrowheads="1"/>
            </p:cNvSpPr>
            <p:nvPr/>
          </p:nvSpPr>
          <p:spPr bwMode="auto">
            <a:xfrm>
              <a:off x="2170" y="6326"/>
              <a:ext cx="3807" cy="6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600" b="1" dirty="0">
                  <a:solidFill>
                    <a:srgbClr val="BD582C"/>
                  </a:solidFill>
                </a:rPr>
                <a:t>The rental housing </a:t>
              </a:r>
              <a:r>
                <a:rPr lang="en-US" sz="1600" b="1" dirty="0" smtClean="0">
                  <a:solidFill>
                    <a:srgbClr val="BD582C"/>
                  </a:solidFill>
                </a:rPr>
                <a:t>market</a:t>
              </a:r>
              <a:br>
                <a:rPr lang="en-US" sz="1600" b="1" dirty="0" smtClean="0">
                  <a:solidFill>
                    <a:srgbClr val="BD582C"/>
                  </a:solidFill>
                </a:rPr>
              </a:br>
              <a:r>
                <a:rPr lang="en-US" sz="1600" b="1" dirty="0" smtClean="0">
                  <a:solidFill>
                    <a:srgbClr val="BD582C"/>
                  </a:solidFill>
                </a:rPr>
                <a:t> (within </a:t>
              </a:r>
              <a:r>
                <a:rPr lang="en-US" sz="1600" b="1" dirty="0">
                  <a:solidFill>
                    <a:srgbClr val="BD582C"/>
                  </a:solidFill>
                </a:rPr>
                <a:t>an urban area)</a:t>
              </a:r>
              <a:endParaRPr lang="en-US" sz="1600" dirty="0">
                <a:solidFill>
                  <a:srgbClr val="BD582C"/>
                </a:solidFill>
              </a:endParaRPr>
            </a:p>
          </p:txBody>
        </p:sp>
      </p:grpSp>
      <p:sp>
        <p:nvSpPr>
          <p:cNvPr id="24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7543800" cy="703994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dirty="0">
                <a:solidFill>
                  <a:srgbClr val="637052"/>
                </a:solidFill>
              </a:rPr>
            </a:br>
            <a:r>
              <a:rPr lang="en-US" sz="1800" b="1" dirty="0">
                <a:solidFill>
                  <a:srgbClr val="637052"/>
                </a:solidFill>
              </a:rPr>
              <a:t>Lecture 8: Property Tax Incidence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22960" y="1368831"/>
            <a:ext cx="21036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Mobile Tenants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800100" y="1830496"/>
            <a:ext cx="7543800" cy="4191000"/>
          </a:xfrm>
        </p:spPr>
        <p:txBody>
          <a:bodyPr>
            <a:normAutofit/>
          </a:bodyPr>
          <a:lstStyle/>
          <a:p>
            <a:pPr marL="231775" indent="-231775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However, tenants will pay higher rents if they receive better public services.</a:t>
            </a:r>
          </a:p>
          <a:p>
            <a:pPr marL="231775" indent="-231775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31775" indent="-231775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Thus, landlords can shift a property tax increase to tenants only to the extent that this increase leads to better public services.</a:t>
            </a:r>
          </a:p>
          <a:p>
            <a:pPr marL="231775" indent="-231775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31775" indent="-231775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 </a:t>
            </a:r>
            <a:r>
              <a:rPr lang="en-US" sz="2000" u="sng" dirty="0" smtClean="0"/>
              <a:t>The question is:  </a:t>
            </a:r>
            <a:r>
              <a:rPr lang="en-US" sz="2000" dirty="0" smtClean="0"/>
              <a:t>To what extent does this type of shifting occur?</a:t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7543800" cy="703994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dirty="0">
                <a:solidFill>
                  <a:srgbClr val="637052"/>
                </a:solidFill>
              </a:rPr>
            </a:br>
            <a:r>
              <a:rPr lang="en-US" sz="1800" b="1" dirty="0">
                <a:solidFill>
                  <a:srgbClr val="637052"/>
                </a:solidFill>
              </a:rPr>
              <a:t>Lecture 8: Property Tax Incidence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822960" y="1368831"/>
            <a:ext cx="29154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Service Capitalization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819150" y="1905000"/>
            <a:ext cx="7505700" cy="4225529"/>
          </a:xfrm>
        </p:spPr>
        <p:txBody>
          <a:bodyPr>
            <a:normAutofit/>
          </a:bodyPr>
          <a:lstStyle/>
          <a:p>
            <a:pPr marL="231775" indent="-231775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C&amp;Y estimate that a $1.00 increase in property taxes results in a rent increase of about $0.15, on average, which implies that landlords bear about 85% of the property tax burden.</a:t>
            </a:r>
          </a:p>
          <a:p>
            <a:pPr marL="231775" indent="-231775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31775" indent="-231775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Thus, the conclusion from the Traditional View, namely, that tenants bear a large share of the burden of a property tax increase, is not </a:t>
            </a:r>
            <a:r>
              <a:rPr lang="en-US" sz="2000" dirty="0" smtClean="0"/>
              <a:t>supported, </a:t>
            </a:r>
            <a:r>
              <a:rPr lang="en-US" sz="2000" dirty="0"/>
              <a:t>at least not in the Boston area. 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7543800" cy="703994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dirty="0">
                <a:solidFill>
                  <a:srgbClr val="637052"/>
                </a:solidFill>
              </a:rPr>
            </a:br>
            <a:r>
              <a:rPr lang="en-US" sz="1800" b="1" dirty="0">
                <a:solidFill>
                  <a:srgbClr val="637052"/>
                </a:solidFill>
              </a:rPr>
              <a:t>Lecture 8: Property Tax Incidence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822960" y="1368831"/>
            <a:ext cx="44726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Estimates of Property Tax Shifting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1"/>
            <a:ext cx="7391400" cy="4191000"/>
          </a:xfrm>
        </p:spPr>
        <p:txBody>
          <a:bodyPr>
            <a:normAutofit/>
          </a:bodyPr>
          <a:lstStyle/>
          <a:p>
            <a:pPr marL="231775" indent="-231775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/>
              <a:t>Capitalization</a:t>
            </a:r>
            <a:r>
              <a:rPr lang="en-US" sz="2000" dirty="0" smtClean="0"/>
              <a:t> also implies that any incidence analysis has a new distinction, namely between owners at the time a tax change is announced and future owners.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682625" indent="-219075" eaLnBrk="1" hangingPunct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This distinction does not correspond to the categories in previous incidence analysis (such as owners, consumers, workers, and renters or rich and poor). </a:t>
            </a:r>
            <a:br>
              <a:rPr lang="en-US" sz="2000" dirty="0" smtClean="0"/>
            </a:br>
            <a:r>
              <a:rPr lang="en-US" sz="2000" dirty="0" smtClean="0"/>
              <a:t> 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7543800" cy="703994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dirty="0">
                <a:solidFill>
                  <a:srgbClr val="637052"/>
                </a:solidFill>
              </a:rPr>
            </a:br>
            <a:r>
              <a:rPr lang="en-US" sz="1800" b="1" dirty="0">
                <a:solidFill>
                  <a:srgbClr val="637052"/>
                </a:solidFill>
              </a:rPr>
              <a:t>Lecture 8: Property Tax Incidence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822960" y="1368831"/>
            <a:ext cx="26255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Time of Ownership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841545" y="1905000"/>
            <a:ext cx="7581900" cy="4572000"/>
          </a:xfrm>
        </p:spPr>
        <p:txBody>
          <a:bodyPr>
            <a:noAutofit/>
          </a:bodyPr>
          <a:lstStyle/>
          <a:p>
            <a:pPr marL="230188" indent="-230188" eaLnBrk="1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800" dirty="0" smtClean="0"/>
              <a:t>Framing an analysis of property tax incidence can be confusing because the progressivity/</a:t>
            </a:r>
            <a:r>
              <a:rPr lang="en-US" sz="1800" dirty="0" err="1" smtClean="0"/>
              <a:t>regressivity</a:t>
            </a:r>
            <a:r>
              <a:rPr lang="en-US" sz="1800" dirty="0" smtClean="0"/>
              <a:t> approach is so different from the capitalization approach.</a:t>
            </a:r>
          </a:p>
          <a:p>
            <a:pPr marL="230188" indent="-230188" eaLnBrk="1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230188" indent="-230188" eaLnBrk="1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800" dirty="0" smtClean="0"/>
              <a:t>In practice, however, the progressivity/</a:t>
            </a:r>
            <a:r>
              <a:rPr lang="en-US" sz="1800" dirty="0" err="1" smtClean="0"/>
              <a:t>regressivity</a:t>
            </a:r>
            <a:r>
              <a:rPr lang="en-US" sz="1800" dirty="0" smtClean="0"/>
              <a:t> frame makes the most sense in some contexts and the capitalization frame makes the most sense in others.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7543800" cy="703994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dirty="0">
                <a:solidFill>
                  <a:srgbClr val="637052"/>
                </a:solidFill>
              </a:rPr>
            </a:br>
            <a:r>
              <a:rPr lang="en-US" sz="1800" b="1" dirty="0">
                <a:solidFill>
                  <a:srgbClr val="637052"/>
                </a:solidFill>
              </a:rPr>
              <a:t>Lecture 8: Property Tax Incidence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822960" y="1368831"/>
            <a:ext cx="42893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How to Frame Incidence Analysis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818678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841545" y="1905000"/>
            <a:ext cx="7581900" cy="4572000"/>
          </a:xfrm>
        </p:spPr>
        <p:txBody>
          <a:bodyPr>
            <a:noAutofit/>
          </a:bodyPr>
          <a:lstStyle/>
          <a:p>
            <a:pPr marL="230188" indent="-230188" eaLnBrk="1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800" dirty="0" smtClean="0"/>
              <a:t>The equity of tax provisions that have been in place a long time should be evaluated based on their progressivity or </a:t>
            </a:r>
            <a:r>
              <a:rPr lang="en-US" sz="1800" dirty="0" err="1" smtClean="0"/>
              <a:t>regressivity</a:t>
            </a:r>
            <a:r>
              <a:rPr lang="en-US" sz="1800" dirty="0" smtClean="0"/>
              <a:t>; gains and losses to property owners are not relevant.</a:t>
            </a:r>
            <a:endParaRPr lang="en-US" sz="1800" dirty="0"/>
          </a:p>
          <a:p>
            <a:pPr marL="230188" indent="-230188" eaLnBrk="1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800" dirty="0" smtClean="0"/>
              <a:t>The equity of new tax provisions that are intended to be in place for a long time (e.g. a new property tax or income tax) should be evaluated primarily on the basis of their progressivity or </a:t>
            </a:r>
            <a:r>
              <a:rPr lang="en-US" sz="1800" dirty="0" err="1" smtClean="0"/>
              <a:t>regressivity</a:t>
            </a:r>
            <a:r>
              <a:rPr lang="en-US" sz="1800" dirty="0" smtClean="0"/>
              <a:t>, but gains or losses to specific groups are worth noting. </a:t>
            </a:r>
            <a:endParaRPr lang="en-US" sz="1800" dirty="0"/>
          </a:p>
          <a:p>
            <a:pPr marL="463550" lvl="1" indent="-231775">
              <a:lnSpc>
                <a:spcPct val="12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800" dirty="0" smtClean="0"/>
              <a:t>Gains to a politically connected group (e.g. homeowners on Long Island in the case of New York’s STAR program) should be part of the discussion.</a:t>
            </a:r>
          </a:p>
          <a:p>
            <a:pPr marL="463550" lvl="1" indent="-231775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800" dirty="0" smtClean="0"/>
              <a:t>One way to minimize these gains and losses is to have a phase-in period.</a:t>
            </a:r>
            <a:endParaRPr lang="en-US" sz="18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7543800" cy="703994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dirty="0">
                <a:solidFill>
                  <a:srgbClr val="637052"/>
                </a:solidFill>
              </a:rPr>
            </a:br>
            <a:r>
              <a:rPr lang="en-US" sz="1800" b="1" dirty="0">
                <a:solidFill>
                  <a:srgbClr val="637052"/>
                </a:solidFill>
              </a:rPr>
              <a:t>Lecture 8: Property Tax Incidence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822960" y="1368831"/>
            <a:ext cx="4590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How to Frame Incidence Analysis, 2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999169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841545" y="1905000"/>
            <a:ext cx="7581900" cy="4572000"/>
          </a:xfrm>
        </p:spPr>
        <p:txBody>
          <a:bodyPr>
            <a:noAutofit/>
          </a:bodyPr>
          <a:lstStyle/>
          <a:p>
            <a:pPr marL="230188" indent="-230188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800" dirty="0" smtClean="0"/>
              <a:t>The </a:t>
            </a:r>
            <a:r>
              <a:rPr lang="en-US" sz="1800" dirty="0"/>
              <a:t>e</a:t>
            </a:r>
            <a:r>
              <a:rPr lang="en-US" sz="1800" dirty="0" smtClean="0"/>
              <a:t>quity of temporary tax policies should be framed primarily on the basis of the capitalization view.</a:t>
            </a:r>
          </a:p>
          <a:p>
            <a:pPr marL="460375" indent="-230188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1800" dirty="0" smtClean="0"/>
              <a:t>The equity of a revaluation that is followed by a return to poor assessments should be evaluated on the basis of the (often unfair) gains and losses it generates.</a:t>
            </a:r>
          </a:p>
          <a:p>
            <a:pPr marL="460375" indent="-231775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1800" dirty="0" smtClean="0"/>
              <a:t>The equity of a revaluation that is followed by the implementation of an accurate assessing system should be evaluated on the basis of the horizontal and vertical equity it generates.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7543800" cy="703994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dirty="0">
                <a:solidFill>
                  <a:srgbClr val="637052"/>
                </a:solidFill>
              </a:rPr>
            </a:br>
            <a:r>
              <a:rPr lang="en-US" sz="1800" b="1" dirty="0">
                <a:solidFill>
                  <a:srgbClr val="637052"/>
                </a:solidFill>
              </a:rPr>
              <a:t>Lecture 8: Property Tax Incidence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822960" y="1368831"/>
            <a:ext cx="4590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How to Frame Incidence Analysis, 3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60235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800100" y="1905000"/>
            <a:ext cx="7467600" cy="4444223"/>
          </a:xfrm>
        </p:spPr>
        <p:txBody>
          <a:bodyPr>
            <a:normAutofit/>
          </a:bodyPr>
          <a:lstStyle/>
          <a:p>
            <a:pPr marL="231775" indent="-231775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All views of property tax incidence say that taxes on homeowners are regressive.</a:t>
            </a:r>
          </a:p>
          <a:p>
            <a:pPr marL="231775" indent="-231775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31775" indent="-231775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Voters want programs to cut this </a:t>
            </a:r>
            <a:r>
              <a:rPr lang="en-US" sz="2000" dirty="0" err="1" smtClean="0"/>
              <a:t>regressivity</a:t>
            </a:r>
            <a:r>
              <a:rPr lang="en-US" sz="2000" dirty="0" smtClean="0"/>
              <a:t>, which applies to the component of the property tax that is of greatest concern to voters.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682625" lvl="1" indent="-219075">
              <a:buFont typeface="Courier New" panose="02070309020205020404" pitchFamily="49" charset="0"/>
              <a:buChar char="o"/>
            </a:pPr>
            <a:r>
              <a:rPr lang="en-US" sz="2000" dirty="0" smtClean="0"/>
              <a:t>Voters are particularly concerned about </a:t>
            </a:r>
            <a:r>
              <a:rPr lang="en-US" sz="2000" b="1" dirty="0" smtClean="0"/>
              <a:t>elderly</a:t>
            </a:r>
            <a:r>
              <a:rPr lang="en-US" sz="2000" dirty="0" smtClean="0"/>
              <a:t> homeowners.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7543800" cy="703994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dirty="0">
                <a:solidFill>
                  <a:srgbClr val="637052"/>
                </a:solidFill>
              </a:rPr>
            </a:br>
            <a:r>
              <a:rPr lang="en-US" sz="1800" b="1" dirty="0">
                <a:solidFill>
                  <a:srgbClr val="637052"/>
                </a:solidFill>
              </a:rPr>
              <a:t>Lecture 8: Property Tax Incidence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1342512"/>
            <a:ext cx="5791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Property Tax Incidence And Public Policy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876300" y="1776745"/>
            <a:ext cx="7658100" cy="4319255"/>
          </a:xfrm>
        </p:spPr>
        <p:txBody>
          <a:bodyPr>
            <a:normAutofit/>
          </a:bodyPr>
          <a:lstStyle/>
          <a:p>
            <a:pPr eaLnBrk="1" hangingPunct="1">
              <a:lnSpc>
                <a:spcPct val="50000"/>
              </a:lnSpc>
              <a:defRPr/>
            </a:pPr>
            <a:endParaRPr lang="en-US" sz="2000" dirty="0"/>
          </a:p>
          <a:p>
            <a:pPr marL="228600" indent="-228600" eaLnBrk="1" hangingPunct="1"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The first question in property tax incidence is:</a:t>
            </a:r>
          </a:p>
          <a:p>
            <a:pPr eaLnBrk="1" hangingPunct="1">
              <a:lnSpc>
                <a:spcPct val="50000"/>
              </a:lnSpc>
              <a:defRPr/>
            </a:pPr>
            <a:endParaRPr lang="en-US" sz="2000" dirty="0" smtClean="0"/>
          </a:p>
          <a:p>
            <a:pPr marL="682625" lvl="4" indent="-219075">
              <a:buClr>
                <a:srgbClr val="BD582C"/>
              </a:buClr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Who bears the burden of a nationwide property tax (or, equivalently) of the average property tax rate? </a:t>
            </a:r>
          </a:p>
          <a:p>
            <a:pPr lvl="1" eaLnBrk="1" hangingPunct="1">
              <a:lnSpc>
                <a:spcPct val="50000"/>
              </a:lnSpc>
              <a:defRPr/>
            </a:pPr>
            <a:endParaRPr lang="en-US" sz="2000" dirty="0" smtClean="0"/>
          </a:p>
          <a:p>
            <a:pPr marL="228600" indent="-228600" eaLnBrk="1" hangingPunct="1"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Three answers have appeared:</a:t>
            </a:r>
          </a:p>
          <a:p>
            <a:pPr eaLnBrk="1" hangingPunct="1">
              <a:lnSpc>
                <a:spcPct val="50000"/>
              </a:lnSpc>
              <a:defRPr/>
            </a:pPr>
            <a:endParaRPr lang="en-US" sz="2000" dirty="0" smtClean="0"/>
          </a:p>
          <a:p>
            <a:pPr marL="682625" lvl="2" indent="-219075">
              <a:lnSpc>
                <a:spcPct val="120000"/>
              </a:lnSpc>
              <a:buClr>
                <a:srgbClr val="BD582C"/>
              </a:buClr>
              <a:buFont typeface="+mj-lt"/>
              <a:buAutoNum type="arabicPeriod"/>
              <a:defRPr/>
            </a:pPr>
            <a:r>
              <a:rPr lang="en-US" sz="2000" dirty="0" smtClean="0"/>
              <a:t>The Traditional View</a:t>
            </a:r>
          </a:p>
          <a:p>
            <a:pPr marL="682625" lvl="2" indent="-219075">
              <a:lnSpc>
                <a:spcPct val="120000"/>
              </a:lnSpc>
              <a:buClr>
                <a:srgbClr val="BD582C"/>
              </a:buClr>
              <a:buFont typeface="+mj-lt"/>
              <a:buAutoNum type="arabicPeriod"/>
              <a:defRPr/>
            </a:pPr>
            <a:r>
              <a:rPr lang="en-US" sz="2000" dirty="0" smtClean="0"/>
              <a:t>The New View</a:t>
            </a:r>
          </a:p>
          <a:p>
            <a:pPr marL="682625" lvl="2" indent="-219075">
              <a:lnSpc>
                <a:spcPct val="120000"/>
              </a:lnSpc>
              <a:buClr>
                <a:srgbClr val="BD582C"/>
              </a:buClr>
              <a:buFont typeface="+mj-lt"/>
              <a:buAutoNum type="arabicPeriod"/>
              <a:defRPr/>
            </a:pPr>
            <a:r>
              <a:rPr lang="en-US" sz="2000" dirty="0" smtClean="0"/>
              <a:t>The New </a:t>
            </a:r>
            <a:r>
              <a:rPr lang="en-US" sz="2000" dirty="0" err="1" smtClean="0"/>
              <a:t>New</a:t>
            </a:r>
            <a:r>
              <a:rPr lang="en-US" sz="2000" dirty="0" smtClean="0"/>
              <a:t> View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7543800" cy="703994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dirty="0">
                <a:solidFill>
                  <a:srgbClr val="637052"/>
                </a:solidFill>
              </a:rPr>
            </a:br>
            <a:r>
              <a:rPr lang="en-US" sz="1800" b="1" dirty="0">
                <a:solidFill>
                  <a:srgbClr val="637052"/>
                </a:solidFill>
              </a:rPr>
              <a:t>Lecture 8: Property Tax Incidence</a:t>
            </a:r>
          </a:p>
        </p:txBody>
      </p:sp>
      <p:sp>
        <p:nvSpPr>
          <p:cNvPr id="2" name="Rectangle 1"/>
          <p:cNvSpPr/>
          <p:nvPr/>
        </p:nvSpPr>
        <p:spPr>
          <a:xfrm>
            <a:off x="807601" y="1371600"/>
            <a:ext cx="30785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Property Tax Incidence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800100" y="1752601"/>
            <a:ext cx="7505700" cy="4343400"/>
          </a:xfrm>
        </p:spPr>
        <p:txBody>
          <a:bodyPr>
            <a:normAutofit/>
          </a:bodyPr>
          <a:lstStyle/>
          <a:p>
            <a:pPr marL="231775" indent="-231775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Graduated property tax rates are possible (e.g. Minnesota) but do not make sense for nonresidential property.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682625" lvl="1" indent="-219075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The issue is </a:t>
            </a:r>
            <a:r>
              <a:rPr lang="en-US" sz="2000" dirty="0" err="1" smtClean="0"/>
              <a:t>regressivity</a:t>
            </a:r>
            <a:r>
              <a:rPr lang="en-US" sz="2000" dirty="0" smtClean="0"/>
              <a:t> across people, not across businesses.</a:t>
            </a:r>
          </a:p>
          <a:p>
            <a:pPr marL="682625" lvl="1" indent="-219075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marL="682625" lvl="1" indent="-219075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A business with a small factory may be owned by a very rich person!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31775" indent="-231775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So states turn to circuit breakers and homestead exemptions</a:t>
            </a:r>
          </a:p>
          <a:p>
            <a:pPr eaLnBrk="1" hangingPunct="1">
              <a:lnSpc>
                <a:spcPct val="120000"/>
              </a:lnSpc>
            </a:pPr>
            <a:endParaRPr lang="en-US" sz="20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7543800" cy="703994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dirty="0">
                <a:solidFill>
                  <a:srgbClr val="637052"/>
                </a:solidFill>
              </a:rPr>
            </a:br>
            <a:r>
              <a:rPr lang="en-US" sz="1800" b="1" dirty="0">
                <a:solidFill>
                  <a:srgbClr val="637052"/>
                </a:solidFill>
              </a:rPr>
              <a:t>Lecture 8: Property Tax Incidence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822960" y="1368831"/>
            <a:ext cx="39866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Graduated Property Tax Rates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873252" y="1828800"/>
            <a:ext cx="7485888" cy="794364"/>
          </a:xfrm>
        </p:spPr>
        <p:txBody>
          <a:bodyPr>
            <a:noAutofit/>
          </a:bodyPr>
          <a:lstStyle/>
          <a:p>
            <a:pPr marL="231775" indent="-231775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A </a:t>
            </a:r>
            <a:r>
              <a:rPr lang="en-US" sz="2000" b="1" dirty="0" smtClean="0"/>
              <a:t>circuit breaker </a:t>
            </a:r>
            <a:r>
              <a:rPr lang="en-US" sz="2000" dirty="0" smtClean="0"/>
              <a:t>provides a tax break (usually through an income tax rebate) if a person’s property tax payment exceeds a given share of their income,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  <p:graphicFrame>
        <p:nvGraphicFramePr>
          <p:cNvPr id="2867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6752743"/>
              </p:ext>
            </p:extLst>
          </p:nvPr>
        </p:nvGraphicFramePr>
        <p:xfrm>
          <a:off x="1064096" y="3505200"/>
          <a:ext cx="7015808" cy="131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4" name="Equation" r:id="rId3" imgW="2273300" imgH="431800" progId="Equation.DSMT4">
                  <p:embed/>
                </p:oleObj>
              </mc:Choice>
              <mc:Fallback>
                <p:oleObj name="Equation" r:id="rId3" imgW="2273300" imgH="431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4096" y="3505200"/>
                        <a:ext cx="7015808" cy="1319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7543800" cy="703994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dirty="0">
                <a:solidFill>
                  <a:srgbClr val="637052"/>
                </a:solidFill>
              </a:rPr>
            </a:br>
            <a:r>
              <a:rPr lang="en-US" sz="1800" b="1" dirty="0">
                <a:solidFill>
                  <a:srgbClr val="637052"/>
                </a:solidFill>
              </a:rPr>
              <a:t>Lecture 8: Property Tax Incidence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61060" y="3048000"/>
            <a:ext cx="5234940" cy="32004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51435" indent="-51435" algn="l" defTabSz="514350" rtl="0" eaLnBrk="1" latinLnBrk="0" hangingPunct="1">
              <a:lnSpc>
                <a:spcPct val="90000"/>
              </a:lnSpc>
              <a:spcBef>
                <a:spcPts val="675"/>
              </a:spcBef>
              <a:spcAft>
                <a:spcPts val="113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12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2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101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1889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42176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52463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6187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7312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8437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9562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1775" indent="-231775" fontAlgn="auto">
              <a:buFont typeface="Wingdings" panose="05000000000000000000" pitchFamily="2" charset="2"/>
              <a:buChar char="§"/>
            </a:pPr>
            <a:r>
              <a:rPr lang="en-US" sz="2000" dirty="0" smtClean="0"/>
              <a:t>Design:</a:t>
            </a:r>
          </a:p>
          <a:p>
            <a:pPr marL="231775" indent="-231775" fontAlgn="auto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31775" indent="-231775" fontAlgn="auto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31775" indent="-231775" fontAlgn="auto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31775" indent="-231775" fontAlgn="auto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31775" indent="-231775" fontAlgn="auto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31775" indent="-231775" fontAlgn="auto">
              <a:buFont typeface="Wingdings" panose="05000000000000000000" pitchFamily="2" charset="2"/>
              <a:buChar char="§"/>
            </a:pPr>
            <a:r>
              <a:rPr lang="en-US" sz="2000" dirty="0"/>
              <a:t>w</a:t>
            </a:r>
            <a:r>
              <a:rPr lang="en-US" sz="2000" dirty="0" smtClean="0"/>
              <a:t>ith a typical </a:t>
            </a:r>
            <a:r>
              <a:rPr 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/>
              <a:t>= 0.5 and a typical </a:t>
            </a:r>
            <a:r>
              <a:rPr 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sz="2000" dirty="0" smtClean="0"/>
              <a:t> = .035.</a:t>
            </a:r>
          </a:p>
          <a:p>
            <a:pPr fontAlgn="auto"/>
            <a:endParaRPr lang="en-US" sz="2000" dirty="0" smtClean="0">
              <a:solidFill>
                <a:srgbClr val="BD582C"/>
              </a:solidFill>
            </a:endParaRPr>
          </a:p>
          <a:p>
            <a:pPr fontAlgn="auto"/>
            <a:endParaRPr lang="en-US" sz="2000" dirty="0" smtClean="0">
              <a:solidFill>
                <a:srgbClr val="BD582C"/>
              </a:solidFill>
            </a:endParaRPr>
          </a:p>
          <a:p>
            <a:pPr fontAlgn="auto"/>
            <a:endParaRPr lang="en-US" sz="2000" dirty="0" smtClean="0">
              <a:solidFill>
                <a:srgbClr val="BD582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5676" y="1367135"/>
            <a:ext cx="21828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Circuit Breakers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6171"/>
            <a:ext cx="7543800" cy="4492229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sz="2000" b="1" dirty="0" smtClean="0"/>
              <a:t> Popularity</a:t>
            </a:r>
          </a:p>
          <a:p>
            <a:pPr eaLnBrk="1" hangingPunct="1">
              <a:lnSpc>
                <a:spcPct val="50000"/>
              </a:lnSpc>
              <a:buFont typeface="Wingdings" panose="05000000000000000000" pitchFamily="2" charset="2"/>
              <a:buChar char="§"/>
              <a:defRPr/>
            </a:pPr>
            <a:endParaRPr lang="en-US" sz="2000" dirty="0" smtClean="0"/>
          </a:p>
          <a:p>
            <a:pPr marL="463550" lvl="3" indent="-231775">
              <a:lnSpc>
                <a:spcPct val="12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About half of the states have circuit breakers for elderly homeowners or elderly renters</a:t>
            </a:r>
            <a:r>
              <a:rPr lang="en-US" sz="2000" dirty="0"/>
              <a:t>.</a:t>
            </a:r>
            <a:endParaRPr lang="en-US" sz="2000" dirty="0" smtClean="0"/>
          </a:p>
          <a:p>
            <a:pPr marL="463550" lvl="3" indent="-231775">
              <a:lnSpc>
                <a:spcPct val="120000"/>
              </a:lnSpc>
              <a:buFont typeface="Courier New" panose="02070309020205020404" pitchFamily="49" charset="0"/>
              <a:buChar char="o"/>
              <a:defRPr/>
            </a:pPr>
            <a:endParaRPr lang="en-US" sz="2000" dirty="0" smtClean="0"/>
          </a:p>
          <a:p>
            <a:pPr marL="463550" lvl="3" indent="-231775">
              <a:lnSpc>
                <a:spcPct val="12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A few states have circuit breakers for all homeowners or all renters.</a:t>
            </a:r>
          </a:p>
          <a:p>
            <a:pPr marL="463550" lvl="3" indent="-231775">
              <a:lnSpc>
                <a:spcPct val="120000"/>
              </a:lnSpc>
              <a:buFont typeface="Courier New" panose="02070309020205020404" pitchFamily="49" charset="0"/>
              <a:buChar char="o"/>
              <a:defRPr/>
            </a:pPr>
            <a:endParaRPr lang="en-US" sz="2000" dirty="0" smtClean="0"/>
          </a:p>
          <a:p>
            <a:pPr marL="463550" lvl="3" indent="-231775">
              <a:lnSpc>
                <a:spcPct val="12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For details, go to </a:t>
            </a:r>
            <a:r>
              <a:rPr lang="en-US" sz="2000" dirty="0" smtClean="0">
                <a:hlinkClick r:id="rId2"/>
              </a:rPr>
              <a:t>http://www.lincolninst.edu</a:t>
            </a:r>
            <a:r>
              <a:rPr lang="en-US" sz="2000" dirty="0" smtClean="0"/>
              <a:t>.</a:t>
            </a:r>
          </a:p>
          <a:p>
            <a:pPr marL="258365" lvl="1" indent="0">
              <a:lnSpc>
                <a:spcPct val="50000"/>
              </a:lnSpc>
              <a:buNone/>
              <a:defRPr/>
            </a:pPr>
            <a:r>
              <a:rPr lang="en-US" sz="2000" dirty="0" smtClean="0"/>
              <a:t> 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sz="2000" b="1" dirty="0" smtClean="0"/>
              <a:t> Strengths</a:t>
            </a:r>
          </a:p>
          <a:p>
            <a:pPr eaLnBrk="1" hangingPunct="1">
              <a:lnSpc>
                <a:spcPct val="50000"/>
              </a:lnSpc>
              <a:defRPr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marL="463550" lvl="3" indent="-231775">
              <a:lnSpc>
                <a:spcPct val="12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Circuit breakers provide tax relief for people who have a hard time paying property taxes out of their income.</a:t>
            </a:r>
          </a:p>
          <a:p>
            <a:pPr eaLnBrk="1" hangingPunct="1">
              <a:defRPr/>
            </a:pPr>
            <a:endParaRPr lang="en-US" sz="20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7543800" cy="703994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dirty="0">
                <a:solidFill>
                  <a:srgbClr val="637052"/>
                </a:solidFill>
              </a:rPr>
            </a:br>
            <a:r>
              <a:rPr lang="en-US" sz="1800" b="1" dirty="0">
                <a:solidFill>
                  <a:srgbClr val="637052"/>
                </a:solidFill>
              </a:rPr>
              <a:t>Lecture 8: Property Tax Incidence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800100" y="1320526"/>
            <a:ext cx="3634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Benefits of Circuit Breakers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830580" y="1752600"/>
            <a:ext cx="7475220" cy="4495799"/>
          </a:xfrm>
        </p:spPr>
        <p:txBody>
          <a:bodyPr>
            <a:noAutofit/>
          </a:bodyPr>
          <a:lstStyle/>
          <a:p>
            <a:pPr eaLnBrk="1" hangingPunct="1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/>
              <a:t> Weaknesses</a:t>
            </a:r>
          </a:p>
          <a:p>
            <a:pPr marL="463550" lvl="3" indent="-231775">
              <a:lnSpc>
                <a:spcPct val="13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Circuit breakers help many home owners who do not need help.</a:t>
            </a:r>
          </a:p>
          <a:p>
            <a:pPr marL="914400" lvl="6" indent="-231775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Empty-nesters can borrow against their equity; the circuit breaker just protects their children’s inheritance!</a:t>
            </a:r>
          </a:p>
          <a:p>
            <a:pPr marL="914400" lvl="6" indent="-23177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Circuit breakers reward people who buy an expensive house.</a:t>
            </a:r>
          </a:p>
          <a:p>
            <a:pPr marL="914400" lvl="6" indent="-231775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463550" lvl="3" indent="-231775">
              <a:lnSpc>
                <a:spcPct val="13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Circuit breakers for all taxpayers lower tax prices and have unintended consequences.</a:t>
            </a:r>
          </a:p>
          <a:p>
            <a:pPr marL="463550" lvl="3" indent="-2317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marL="463550" lvl="3" indent="-231775">
              <a:lnSpc>
                <a:spcPct val="13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Circuit breakers cannot be given to renters without an implicit analysis of property tax incidence!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7543800" cy="703994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dirty="0">
                <a:solidFill>
                  <a:srgbClr val="637052"/>
                </a:solidFill>
              </a:rPr>
            </a:br>
            <a:r>
              <a:rPr lang="en-US" sz="1800" b="1" dirty="0">
                <a:solidFill>
                  <a:srgbClr val="637052"/>
                </a:solidFill>
              </a:rPr>
              <a:t>Lecture 8: Property Tax Incidence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822960" y="1368831"/>
            <a:ext cx="41010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Problems with Circuit Breakers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842801" y="1828801"/>
            <a:ext cx="7475220" cy="4495799"/>
          </a:xfrm>
        </p:spPr>
        <p:txBody>
          <a:bodyPr>
            <a:no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en-US" sz="2000" b="1" dirty="0"/>
              <a:t> </a:t>
            </a:r>
            <a:endParaRPr lang="en-US" sz="2000" b="1" dirty="0" smtClean="0"/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US" sz="2000" b="1" dirty="0"/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US" sz="2000" b="1" dirty="0" smtClean="0"/>
          </a:p>
          <a:p>
            <a:pPr marL="0" indent="0">
              <a:lnSpc>
                <a:spcPct val="130000"/>
              </a:lnSpc>
              <a:buNone/>
            </a:pPr>
            <a:endParaRPr lang="en-US" sz="2000" b="1" dirty="0"/>
          </a:p>
          <a:p>
            <a:pPr marL="0" indent="0">
              <a:lnSpc>
                <a:spcPct val="130000"/>
              </a:lnSpc>
              <a:buNone/>
            </a:pPr>
            <a:endParaRPr lang="en-US" sz="2000" b="1" dirty="0" smtClean="0"/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In this figure,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t* </a:t>
            </a:r>
            <a:r>
              <a:rPr lang="en-US" sz="2000" dirty="0" smtClean="0"/>
              <a:t>is the legislated tax rate and </a:t>
            </a:r>
            <a:r>
              <a:rPr lang="el-G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/>
              <a:t>and </a:t>
            </a:r>
            <a:r>
              <a:rPr lang="el-G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sz="2000" dirty="0" smtClean="0"/>
              <a:t> are the parameters of the circuit breaker formula.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T</a:t>
            </a:r>
            <a:r>
              <a:rPr lang="en-US" sz="2000" dirty="0" smtClean="0"/>
              <a:t>he tax relief starts sooner for people with lower incomes—a  progressive provision.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b="1" dirty="0"/>
              <a:t> </a:t>
            </a:r>
            <a:r>
              <a:rPr lang="en-US" sz="2000" dirty="0" smtClean="0"/>
              <a:t>The tax relief increases with house value—a regressive provision.</a:t>
            </a:r>
            <a:endParaRPr lang="en-US" sz="2000" b="1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7543800" cy="703994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dirty="0">
                <a:solidFill>
                  <a:srgbClr val="637052"/>
                </a:solidFill>
              </a:rPr>
            </a:br>
            <a:r>
              <a:rPr lang="en-US" sz="1800" b="1" dirty="0">
                <a:solidFill>
                  <a:srgbClr val="637052"/>
                </a:solidFill>
              </a:rPr>
              <a:t>Lecture 8: Property Tax Incidence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304925" y="1337995"/>
            <a:ext cx="6534150" cy="2886075"/>
            <a:chOff x="0" y="0"/>
            <a:chExt cx="6534150" cy="2886075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781050" y="466725"/>
              <a:ext cx="9525" cy="20383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90575" y="2505075"/>
              <a:ext cx="3943350" cy="9525"/>
            </a:xfrm>
            <a:prstGeom prst="line">
              <a:avLst/>
            </a:prstGeom>
            <a:ln>
              <a:solidFill>
                <a:schemeClr val="dk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 Box 29"/>
            <p:cNvSpPr txBox="1"/>
            <p:nvPr/>
          </p:nvSpPr>
          <p:spPr>
            <a:xfrm>
              <a:off x="4238625" y="2562225"/>
              <a:ext cx="523875" cy="32385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i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V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30"/>
            <p:cNvSpPr txBox="1"/>
            <p:nvPr/>
          </p:nvSpPr>
          <p:spPr>
            <a:xfrm>
              <a:off x="209550" y="438150"/>
              <a:ext cx="409575" cy="32385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790575" y="1066800"/>
              <a:ext cx="385762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771525" y="1838325"/>
              <a:ext cx="385762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 Box 33"/>
            <p:cNvSpPr txBox="1"/>
            <p:nvPr/>
          </p:nvSpPr>
          <p:spPr>
            <a:xfrm>
              <a:off x="419100" y="904875"/>
              <a:ext cx="409575" cy="323850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i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t*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 Box 34"/>
            <p:cNvSpPr txBox="1"/>
            <p:nvPr/>
          </p:nvSpPr>
          <p:spPr>
            <a:xfrm>
              <a:off x="0" y="1685925"/>
              <a:ext cx="781050" cy="323850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i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t*</a:t>
              </a:r>
              <a:r>
                <a:rPr lang="en-US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(1-</a:t>
              </a:r>
              <a:r>
                <a:rPr lang="en-US" sz="1600" i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α</a:t>
              </a:r>
              <a:r>
                <a:rPr lang="en-US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1724025" y="1076325"/>
              <a:ext cx="2924175" cy="542925"/>
            </a:xfrm>
            <a:custGeom>
              <a:avLst/>
              <a:gdLst>
                <a:gd name="connsiteX0" fmla="*/ 0 w 2924175"/>
                <a:gd name="connsiteY0" fmla="*/ 0 h 542925"/>
                <a:gd name="connsiteX1" fmla="*/ 190500 w 2924175"/>
                <a:gd name="connsiteY1" fmla="*/ 219075 h 542925"/>
                <a:gd name="connsiteX2" fmla="*/ 609600 w 2924175"/>
                <a:gd name="connsiteY2" fmla="*/ 361950 h 542925"/>
                <a:gd name="connsiteX3" fmla="*/ 1247775 w 2924175"/>
                <a:gd name="connsiteY3" fmla="*/ 447675 h 542925"/>
                <a:gd name="connsiteX4" fmla="*/ 1895475 w 2924175"/>
                <a:gd name="connsiteY4" fmla="*/ 495300 h 542925"/>
                <a:gd name="connsiteX5" fmla="*/ 2924175 w 2924175"/>
                <a:gd name="connsiteY5" fmla="*/ 542925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24175" h="542925">
                  <a:moveTo>
                    <a:pt x="0" y="0"/>
                  </a:moveTo>
                  <a:cubicBezTo>
                    <a:pt x="44450" y="79375"/>
                    <a:pt x="88900" y="158750"/>
                    <a:pt x="190500" y="219075"/>
                  </a:cubicBezTo>
                  <a:cubicBezTo>
                    <a:pt x="292100" y="279400"/>
                    <a:pt x="433388" y="323850"/>
                    <a:pt x="609600" y="361950"/>
                  </a:cubicBezTo>
                  <a:cubicBezTo>
                    <a:pt x="785812" y="400050"/>
                    <a:pt x="1033463" y="425450"/>
                    <a:pt x="1247775" y="447675"/>
                  </a:cubicBezTo>
                  <a:cubicBezTo>
                    <a:pt x="1462087" y="469900"/>
                    <a:pt x="1616075" y="479425"/>
                    <a:pt x="1895475" y="495300"/>
                  </a:cubicBezTo>
                  <a:cubicBezTo>
                    <a:pt x="2174875" y="511175"/>
                    <a:pt x="2549525" y="527050"/>
                    <a:pt x="2924175" y="542925"/>
                  </a:cubicBezTo>
                </a:path>
              </a:pathLst>
            </a:custGeom>
            <a:noFill/>
            <a:ln w="19050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1724025" y="1076325"/>
              <a:ext cx="0" cy="14287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705100" y="1085850"/>
              <a:ext cx="0" cy="14287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Freeform 17"/>
            <p:cNvSpPr/>
            <p:nvPr/>
          </p:nvSpPr>
          <p:spPr>
            <a:xfrm>
              <a:off x="2714625" y="1076325"/>
              <a:ext cx="1924050" cy="371475"/>
            </a:xfrm>
            <a:custGeom>
              <a:avLst/>
              <a:gdLst>
                <a:gd name="connsiteX0" fmla="*/ 0 w 1924050"/>
                <a:gd name="connsiteY0" fmla="*/ 0 h 371475"/>
                <a:gd name="connsiteX1" fmla="*/ 333375 w 1924050"/>
                <a:gd name="connsiteY1" fmla="*/ 219075 h 371475"/>
                <a:gd name="connsiteX2" fmla="*/ 904875 w 1924050"/>
                <a:gd name="connsiteY2" fmla="*/ 304800 h 371475"/>
                <a:gd name="connsiteX3" fmla="*/ 1628775 w 1924050"/>
                <a:gd name="connsiteY3" fmla="*/ 352425 h 371475"/>
                <a:gd name="connsiteX4" fmla="*/ 1924050 w 1924050"/>
                <a:gd name="connsiteY4" fmla="*/ 371475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050" h="371475">
                  <a:moveTo>
                    <a:pt x="0" y="0"/>
                  </a:moveTo>
                  <a:cubicBezTo>
                    <a:pt x="91281" y="84137"/>
                    <a:pt x="182562" y="168275"/>
                    <a:pt x="333375" y="219075"/>
                  </a:cubicBezTo>
                  <a:cubicBezTo>
                    <a:pt x="484188" y="269875"/>
                    <a:pt x="688975" y="282575"/>
                    <a:pt x="904875" y="304800"/>
                  </a:cubicBezTo>
                  <a:cubicBezTo>
                    <a:pt x="1120775" y="327025"/>
                    <a:pt x="1628775" y="352425"/>
                    <a:pt x="1628775" y="352425"/>
                  </a:cubicBezTo>
                  <a:lnTo>
                    <a:pt x="1924050" y="371475"/>
                  </a:lnTo>
                </a:path>
              </a:pathLst>
            </a:custGeom>
            <a:noFill/>
            <a:ln w="19050">
              <a:solidFill>
                <a:schemeClr val="accent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9" name="Text Box 43"/>
            <p:cNvSpPr txBox="1"/>
            <p:nvPr/>
          </p:nvSpPr>
          <p:spPr>
            <a:xfrm>
              <a:off x="1457325" y="2476500"/>
              <a:ext cx="714375" cy="323850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i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βY</a:t>
              </a:r>
              <a:r>
                <a:rPr lang="en-US" sz="1600" baseline="-250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sz="1600" i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/t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 Box 44"/>
            <p:cNvSpPr txBox="1"/>
            <p:nvPr/>
          </p:nvSpPr>
          <p:spPr>
            <a:xfrm>
              <a:off x="2457450" y="2486025"/>
              <a:ext cx="666750" cy="323850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i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βY</a:t>
              </a:r>
              <a:r>
                <a:rPr lang="en-US" sz="1600" baseline="-250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en-US" sz="1600" i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/t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 Box 45"/>
            <p:cNvSpPr txBox="1"/>
            <p:nvPr/>
          </p:nvSpPr>
          <p:spPr>
            <a:xfrm>
              <a:off x="971550" y="0"/>
              <a:ext cx="4514850" cy="40005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Property Tax Schedule with a Circuit Breaker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790575" y="1057275"/>
              <a:ext cx="942975" cy="0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90575" y="1028700"/>
              <a:ext cx="1914525" cy="9525"/>
            </a:xfrm>
            <a:prstGeom prst="line">
              <a:avLst/>
            </a:prstGeom>
            <a:ln w="19050"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 Box 48"/>
            <p:cNvSpPr txBox="1"/>
            <p:nvPr/>
          </p:nvSpPr>
          <p:spPr>
            <a:xfrm>
              <a:off x="4695825" y="1171575"/>
              <a:ext cx="1838325" cy="3048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Schedule for </a:t>
              </a:r>
              <a:r>
                <a:rPr lang="en-US" sz="1600" i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Y</a:t>
              </a:r>
              <a:r>
                <a:rPr lang="en-US" sz="1600" baseline="-250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en-US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&gt;</a:t>
              </a:r>
              <a:r>
                <a:rPr lang="en-US" sz="1600" i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Y</a:t>
              </a:r>
              <a:r>
                <a:rPr lang="en-US" sz="1600" baseline="-250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 Box 49"/>
            <p:cNvSpPr txBox="1"/>
            <p:nvPr/>
          </p:nvSpPr>
          <p:spPr>
            <a:xfrm>
              <a:off x="4695825" y="1514475"/>
              <a:ext cx="1533525" cy="30296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Schedule for </a:t>
              </a:r>
              <a:r>
                <a:rPr lang="en-US" sz="16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Y</a:t>
              </a:r>
              <a:r>
                <a:rPr lang="en-US" sz="1600" baseline="-25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72153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800100" y="1756171"/>
            <a:ext cx="7543800" cy="4416029"/>
          </a:xfrm>
        </p:spPr>
        <p:txBody>
          <a:bodyPr>
            <a:normAutofit/>
          </a:bodyPr>
          <a:lstStyle/>
          <a:p>
            <a:pPr marL="215900" lvl="1" indent="-21590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Last year Governor </a:t>
            </a:r>
            <a:r>
              <a:rPr lang="en-US" sz="2000" dirty="0"/>
              <a:t>Cuomo </a:t>
            </a:r>
            <a:r>
              <a:rPr lang="en-US" sz="2000" dirty="0" smtClean="0"/>
              <a:t>proposed </a:t>
            </a:r>
            <a:r>
              <a:rPr lang="en-US" sz="2000" dirty="0"/>
              <a:t>a circuit breaker for New York State.</a:t>
            </a:r>
          </a:p>
          <a:p>
            <a:pPr marL="215900" lvl="1" indent="-21590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It was </a:t>
            </a:r>
            <a:r>
              <a:rPr lang="en-US" sz="2000" dirty="0"/>
              <a:t>an additional break on top of the STAR exemptions.</a:t>
            </a:r>
          </a:p>
          <a:p>
            <a:pPr marL="215900" lvl="1" indent="-21590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It applied </a:t>
            </a:r>
            <a:r>
              <a:rPr lang="en-US" sz="2000" dirty="0"/>
              <a:t>to renters and owners; taxes </a:t>
            </a:r>
            <a:r>
              <a:rPr lang="en-US" sz="2000" dirty="0" smtClean="0"/>
              <a:t>were </a:t>
            </a:r>
            <a:r>
              <a:rPr lang="en-US" sz="2000" dirty="0"/>
              <a:t>assumed to be 13.75% of rents.</a:t>
            </a:r>
          </a:p>
          <a:p>
            <a:pPr marL="215900" lvl="1" indent="-21590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Adding renters makes it fairer </a:t>
            </a:r>
            <a:r>
              <a:rPr lang="en-US" sz="2000" dirty="0"/>
              <a:t>than </a:t>
            </a:r>
            <a:r>
              <a:rPr lang="en-US" sz="2000" dirty="0" smtClean="0"/>
              <a:t>STAR exemptions, </a:t>
            </a:r>
            <a:r>
              <a:rPr lang="en-US" sz="2000" dirty="0"/>
              <a:t>but </a:t>
            </a:r>
            <a:r>
              <a:rPr lang="en-US" sz="2000" dirty="0" smtClean="0"/>
              <a:t>would do </a:t>
            </a:r>
            <a:r>
              <a:rPr lang="en-US" sz="2000" dirty="0"/>
              <a:t>little for children in districts with poor schools</a:t>
            </a:r>
            <a:r>
              <a:rPr lang="en-US" sz="2000" dirty="0" smtClean="0"/>
              <a:t>.</a:t>
            </a:r>
          </a:p>
          <a:p>
            <a:pPr marL="215900" lvl="1" indent="-21590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It was not passed.</a:t>
            </a:r>
            <a:endParaRPr lang="en-US" sz="2000" dirty="0"/>
          </a:p>
          <a:p>
            <a:pPr eaLnBrk="1" hangingPunct="1">
              <a:lnSpc>
                <a:spcPct val="50000"/>
              </a:lnSpc>
              <a:defRPr/>
            </a:pPr>
            <a:endParaRPr lang="en-US" sz="20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7543800" cy="703994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dirty="0">
                <a:solidFill>
                  <a:srgbClr val="637052"/>
                </a:solidFill>
              </a:rPr>
            </a:br>
            <a:r>
              <a:rPr lang="en-US" sz="1800" b="1" dirty="0">
                <a:solidFill>
                  <a:srgbClr val="637052"/>
                </a:solidFill>
              </a:rPr>
              <a:t>Lecture 8: Property Tax Incidence</a:t>
            </a:r>
          </a:p>
        </p:txBody>
      </p:sp>
      <p:sp>
        <p:nvSpPr>
          <p:cNvPr id="2" name="Rectangle 1"/>
          <p:cNvSpPr/>
          <p:nvPr/>
        </p:nvSpPr>
        <p:spPr>
          <a:xfrm>
            <a:off x="800100" y="1305657"/>
            <a:ext cx="42212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Aft>
                <a:spcPts val="1800"/>
              </a:spcAft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A Circuit Breaker For New York?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20116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824580" y="1752601"/>
            <a:ext cx="7405020" cy="4343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/>
              <a:t>  Design</a:t>
            </a:r>
          </a:p>
          <a:p>
            <a:pPr eaLnBrk="1" hangingPunct="1">
              <a:lnSpc>
                <a:spcPct val="90000"/>
              </a:lnSpc>
            </a:pPr>
            <a:endParaRPr lang="en-US" sz="2000" b="1" dirty="0" smtClean="0"/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2000" dirty="0" smtClean="0"/>
              <a:t>The formula:</a:t>
            </a:r>
          </a:p>
          <a:p>
            <a:pPr lvl="3">
              <a:buFont typeface="Courier New" panose="02070309020205020404" pitchFamily="49" charset="0"/>
              <a:buChar char="o"/>
            </a:pPr>
            <a:endParaRPr lang="en-US" sz="2000" dirty="0"/>
          </a:p>
          <a:p>
            <a:pPr lvl="3"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lvl="3"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lvl="3">
              <a:buFont typeface="Courier New" panose="02070309020205020404" pitchFamily="49" charset="0"/>
              <a:buChar char="o"/>
            </a:pPr>
            <a:endParaRPr lang="en-US" sz="2000" dirty="0"/>
          </a:p>
          <a:p>
            <a:pPr lvl="3"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marL="463550" lvl="3" indent="-231775">
              <a:buFont typeface="Courier New" panose="02070309020205020404" pitchFamily="49" charset="0"/>
              <a:buChar char="o"/>
            </a:pPr>
            <a:r>
              <a:rPr lang="en-US" sz="2000" dirty="0" smtClean="0"/>
              <a:t>In New York,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dirty="0" smtClean="0"/>
              <a:t> is higher in counties with expensive houses.</a:t>
            </a:r>
          </a:p>
          <a:p>
            <a:pPr lvl="1" eaLnBrk="1" hangingPunct="1">
              <a:lnSpc>
                <a:spcPct val="90000"/>
              </a:lnSpc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marL="463550" lvl="2" indent="-231775">
              <a:buFont typeface="Courier New" panose="02070309020205020404" pitchFamily="49" charset="0"/>
              <a:buChar char="o"/>
            </a:pPr>
            <a:r>
              <a:rPr lang="en-US" sz="2000" dirty="0" smtClean="0"/>
              <a:t>These exemptions may or may not lead to reimbursement by the state.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200025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3174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5949318"/>
              </p:ext>
            </p:extLst>
          </p:nvPr>
        </p:nvGraphicFramePr>
        <p:xfrm>
          <a:off x="3352800" y="3200961"/>
          <a:ext cx="3031834" cy="751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5" name="Equation" r:id="rId3" imgW="812447" imgH="203112" progId="Equation.DSMT4">
                  <p:embed/>
                </p:oleObj>
              </mc:Choice>
              <mc:Fallback>
                <p:oleObj name="Equation" r:id="rId3" imgW="812447" imgH="20311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200961"/>
                        <a:ext cx="3031834" cy="7512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7543800" cy="703994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dirty="0">
                <a:solidFill>
                  <a:srgbClr val="637052"/>
                </a:solidFill>
              </a:rPr>
            </a:br>
            <a:r>
              <a:rPr lang="en-US" sz="1800" b="1" dirty="0">
                <a:solidFill>
                  <a:srgbClr val="637052"/>
                </a:solidFill>
              </a:rPr>
              <a:t>Lecture 8: Property Tax Incidence</a:t>
            </a:r>
          </a:p>
        </p:txBody>
      </p:sp>
      <p:sp>
        <p:nvSpPr>
          <p:cNvPr id="2" name="Rectangle 1"/>
          <p:cNvSpPr/>
          <p:nvPr/>
        </p:nvSpPr>
        <p:spPr>
          <a:xfrm>
            <a:off x="838200" y="1383692"/>
            <a:ext cx="320491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Homestead Exemptions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7429500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50000"/>
              </a:lnSpc>
            </a:pPr>
            <a:endParaRPr lang="en-US" sz="2000" b="1" dirty="0" smtClean="0"/>
          </a:p>
          <a:p>
            <a:pPr marL="231775" indent="-231775">
              <a:buFont typeface="Wingdings" panose="05000000000000000000" pitchFamily="2" charset="2"/>
              <a:buChar char="§"/>
            </a:pPr>
            <a:r>
              <a:rPr lang="en-US" sz="2000" dirty="0" smtClean="0"/>
              <a:t>Almost all states have some form of homestead exemption.</a:t>
            </a:r>
          </a:p>
          <a:p>
            <a:pPr marL="231775" indent="-231775">
              <a:lnSpc>
                <a:spcPct val="5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31775" indent="-231775">
              <a:buFont typeface="Wingdings" panose="05000000000000000000" pitchFamily="2" charset="2"/>
              <a:buChar char="§"/>
            </a:pPr>
            <a:r>
              <a:rPr lang="en-US" sz="2000" dirty="0" smtClean="0"/>
              <a:t>Most states have </a:t>
            </a:r>
            <a:r>
              <a:rPr lang="en-US" sz="2000" b="1" dirty="0" smtClean="0"/>
              <a:t>special exemptions</a:t>
            </a:r>
            <a:r>
              <a:rPr lang="en-US" sz="2000" dirty="0" smtClean="0"/>
              <a:t>, usually for the elderly or veterans.</a:t>
            </a:r>
          </a:p>
          <a:p>
            <a:pPr marL="231775" indent="-231775">
              <a:lnSpc>
                <a:spcPct val="5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31775" indent="-231775">
              <a:buFont typeface="Wingdings" panose="05000000000000000000" pitchFamily="2" charset="2"/>
              <a:buChar char="§"/>
            </a:pPr>
            <a:r>
              <a:rPr lang="en-US" sz="2000" dirty="0" smtClean="0"/>
              <a:t>Several states have </a:t>
            </a:r>
            <a:r>
              <a:rPr lang="en-US" sz="2000" b="1" dirty="0" smtClean="0"/>
              <a:t>general exemptions.</a:t>
            </a:r>
          </a:p>
          <a:p>
            <a:pPr marL="231775" indent="-231775">
              <a:lnSpc>
                <a:spcPct val="5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31775" indent="-231775">
              <a:buFont typeface="Wingdings" panose="05000000000000000000" pitchFamily="2" charset="2"/>
              <a:buChar char="§"/>
            </a:pPr>
            <a:r>
              <a:rPr lang="en-US" sz="2000" dirty="0" smtClean="0"/>
              <a:t>A few states </a:t>
            </a:r>
            <a:r>
              <a:rPr lang="en-US" sz="2000" b="1" dirty="0" smtClean="0"/>
              <a:t>reimburse</a:t>
            </a:r>
            <a:r>
              <a:rPr lang="en-US" sz="2000" dirty="0" smtClean="0"/>
              <a:t> local governments for the exemptions.</a:t>
            </a:r>
          </a:p>
          <a:p>
            <a:pPr marL="231775" indent="-231775">
              <a:lnSpc>
                <a:spcPct val="5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31775" indent="-231775">
              <a:buFont typeface="Wingdings" panose="05000000000000000000" pitchFamily="2" charset="2"/>
              <a:buChar char="§"/>
            </a:pPr>
            <a:r>
              <a:rPr lang="en-US" sz="2000" dirty="0" smtClean="0"/>
              <a:t>For details, go to </a:t>
            </a:r>
            <a:r>
              <a:rPr lang="en-US" sz="2000" dirty="0" smtClean="0">
                <a:hlinkClick r:id="rId2"/>
              </a:rPr>
              <a:t>http://www.lincolninst.edu</a:t>
            </a:r>
            <a:r>
              <a:rPr lang="en-US" sz="2000" dirty="0" smtClean="0"/>
              <a:t>.</a:t>
            </a:r>
          </a:p>
          <a:p>
            <a:pPr lvl="1" eaLnBrk="1" hangingPunct="1"/>
            <a:endParaRPr lang="en-US" sz="20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7543800" cy="703994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dirty="0">
                <a:solidFill>
                  <a:srgbClr val="637052"/>
                </a:solidFill>
              </a:rPr>
            </a:br>
            <a:r>
              <a:rPr lang="en-US" sz="1800" b="1" dirty="0">
                <a:solidFill>
                  <a:srgbClr val="637052"/>
                </a:solidFill>
              </a:rPr>
              <a:t>Lecture 8: Property Tax Incidence</a:t>
            </a:r>
          </a:p>
        </p:txBody>
      </p:sp>
      <p:sp>
        <p:nvSpPr>
          <p:cNvPr id="2" name="Rectangle 1"/>
          <p:cNvSpPr/>
          <p:nvPr/>
        </p:nvSpPr>
        <p:spPr>
          <a:xfrm>
            <a:off x="877824" y="1371600"/>
            <a:ext cx="33947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Popularity of Exemptions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1"/>
            <a:ext cx="7581900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b="1" dirty="0" smtClean="0"/>
              <a:t>  Strengths</a:t>
            </a:r>
            <a:endParaRPr lang="en-US" sz="800" dirty="0" smtClean="0"/>
          </a:p>
          <a:p>
            <a:pPr marL="463550" lvl="1" indent="-231775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Homestead exemptions cut the </a:t>
            </a:r>
            <a:r>
              <a:rPr lang="en-US" sz="2000" dirty="0" err="1" smtClean="0"/>
              <a:t>regressivity</a:t>
            </a:r>
            <a:r>
              <a:rPr lang="en-US" sz="2000" dirty="0" smtClean="0"/>
              <a:t> of the property tax on homeowners.</a:t>
            </a:r>
            <a:endParaRPr lang="en-US" sz="800" dirty="0" smtClean="0"/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800" dirty="0" smtClean="0"/>
          </a:p>
          <a:p>
            <a:pPr eaLnBrk="1" hangingPunct="1">
              <a:lnSpc>
                <a:spcPct val="12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b="1" dirty="0" smtClean="0"/>
              <a:t>  Weaknesses</a:t>
            </a:r>
            <a:endParaRPr lang="en-US" sz="2000" dirty="0" smtClean="0"/>
          </a:p>
          <a:p>
            <a:pPr marL="463550" lvl="1" indent="-231775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Reimbursed homestead exemptions lower tax prices and have unintended consequences—and also substitute for fairer forms of state aid.</a:t>
            </a:r>
          </a:p>
          <a:p>
            <a:pPr marL="463550" lvl="1" indent="-231775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marL="463550" lvl="1" indent="-231775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Homestead exemptions cannot be given to renters without an implicit analysis of property tax incidence!</a:t>
            </a:r>
          </a:p>
          <a:p>
            <a:endParaRPr lang="en-US" sz="2112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7543800" cy="703994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dirty="0">
                <a:solidFill>
                  <a:srgbClr val="637052"/>
                </a:solidFill>
              </a:rPr>
            </a:br>
            <a:r>
              <a:rPr lang="en-US" sz="1800" b="1" dirty="0">
                <a:solidFill>
                  <a:srgbClr val="637052"/>
                </a:solidFill>
              </a:rPr>
              <a:t>Lecture 8: Property Tax Incidence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822960" y="1368831"/>
            <a:ext cx="5484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Strengths and Weaknesses of Exemptions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1"/>
            <a:ext cx="75819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112" dirty="0" smtClean="0"/>
              <a:t>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7543800" cy="703994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dirty="0">
                <a:solidFill>
                  <a:srgbClr val="637052"/>
                </a:solidFill>
              </a:rPr>
            </a:br>
            <a:r>
              <a:rPr lang="en-US" sz="1800" b="1" dirty="0">
                <a:solidFill>
                  <a:srgbClr val="637052"/>
                </a:solidFill>
              </a:rPr>
              <a:t>Lecture 8: Property Tax Incidence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822960" y="1368831"/>
            <a:ext cx="2535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 </a:t>
            </a: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842801" y="1828801"/>
            <a:ext cx="7475220" cy="4495799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51435" indent="-51435" algn="l" defTabSz="514350" rtl="0" eaLnBrk="1" latinLnBrk="0" hangingPunct="1">
              <a:lnSpc>
                <a:spcPct val="90000"/>
              </a:lnSpc>
              <a:spcBef>
                <a:spcPts val="675"/>
              </a:spcBef>
              <a:spcAft>
                <a:spcPts val="113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12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2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101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1889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42176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52463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6187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7312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8437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9562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30000"/>
              </a:lnSpc>
              <a:buFont typeface="Calibri" panose="020F0502020204030204" pitchFamily="34" charset="0"/>
              <a:buNone/>
            </a:pPr>
            <a:r>
              <a:rPr lang="en-US" sz="2000" b="1" dirty="0" smtClean="0"/>
              <a:t> </a:t>
            </a:r>
          </a:p>
          <a:p>
            <a:pPr fontAlgn="auto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US" sz="2000" b="1" dirty="0" smtClean="0"/>
          </a:p>
          <a:p>
            <a:pPr fontAlgn="auto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US" sz="2000" b="1" dirty="0" smtClean="0"/>
          </a:p>
          <a:p>
            <a:pPr fontAlgn="auto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US" sz="2000" b="1" dirty="0" smtClean="0"/>
          </a:p>
          <a:p>
            <a:pPr marL="0" indent="0" fontAlgn="auto">
              <a:lnSpc>
                <a:spcPct val="130000"/>
              </a:lnSpc>
              <a:buFont typeface="Calibri" panose="020F0502020204030204" pitchFamily="34" charset="0"/>
              <a:buNone/>
            </a:pPr>
            <a:endParaRPr lang="en-US" sz="2000" b="1" dirty="0" smtClean="0"/>
          </a:p>
          <a:p>
            <a:pPr marL="0" indent="0" fontAlgn="auto">
              <a:lnSpc>
                <a:spcPct val="130000"/>
              </a:lnSpc>
              <a:buFont typeface="Calibri" panose="020F0502020204030204" pitchFamily="34" charset="0"/>
              <a:buNone/>
            </a:pPr>
            <a:endParaRPr lang="en-US" sz="2000" b="1" dirty="0" smtClean="0"/>
          </a:p>
          <a:p>
            <a:pPr marL="233363" indent="-23336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The tax rate is zero below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= X </a:t>
            </a:r>
            <a:r>
              <a:rPr lang="en-US" sz="2000" dirty="0" smtClean="0"/>
              <a:t>and moves toward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t*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(the legislated rate)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/>
              <a:t>as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000" dirty="0" smtClean="0"/>
              <a:t> increases.</a:t>
            </a:r>
            <a:endParaRPr lang="en-US" sz="2000" b="1" dirty="0"/>
          </a:p>
        </p:txBody>
      </p:sp>
      <p:grpSp>
        <p:nvGrpSpPr>
          <p:cNvPr id="20" name="Group 19"/>
          <p:cNvGrpSpPr/>
          <p:nvPr/>
        </p:nvGrpSpPr>
        <p:grpSpPr>
          <a:xfrm>
            <a:off x="2109787" y="1312652"/>
            <a:ext cx="4924425" cy="2952750"/>
            <a:chOff x="0" y="0"/>
            <a:chExt cx="4924425" cy="2952750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342900" y="419100"/>
              <a:ext cx="9525" cy="20383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52425" y="2447925"/>
              <a:ext cx="3943350" cy="95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 Box 16"/>
            <p:cNvSpPr txBox="1"/>
            <p:nvPr/>
          </p:nvSpPr>
          <p:spPr>
            <a:xfrm>
              <a:off x="3752850" y="2628900"/>
              <a:ext cx="523875" cy="32385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i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V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Text Box 17"/>
            <p:cNvSpPr txBox="1"/>
            <p:nvPr/>
          </p:nvSpPr>
          <p:spPr>
            <a:xfrm>
              <a:off x="0" y="523875"/>
              <a:ext cx="352425" cy="323850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800" i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352425" y="1409700"/>
              <a:ext cx="383857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Freeform 25"/>
            <p:cNvSpPr/>
            <p:nvPr/>
          </p:nvSpPr>
          <p:spPr>
            <a:xfrm>
              <a:off x="914400" y="1495425"/>
              <a:ext cx="3295650" cy="962025"/>
            </a:xfrm>
            <a:custGeom>
              <a:avLst/>
              <a:gdLst>
                <a:gd name="connsiteX0" fmla="*/ 0 w 3295650"/>
                <a:gd name="connsiteY0" fmla="*/ 962025 h 962025"/>
                <a:gd name="connsiteX1" fmla="*/ 171450 w 3295650"/>
                <a:gd name="connsiteY1" fmla="*/ 581025 h 962025"/>
                <a:gd name="connsiteX2" fmla="*/ 590550 w 3295650"/>
                <a:gd name="connsiteY2" fmla="*/ 295275 h 962025"/>
                <a:gd name="connsiteX3" fmla="*/ 1266825 w 3295650"/>
                <a:gd name="connsiteY3" fmla="*/ 104775 h 962025"/>
                <a:gd name="connsiteX4" fmla="*/ 2333625 w 3295650"/>
                <a:gd name="connsiteY4" fmla="*/ 28575 h 962025"/>
                <a:gd name="connsiteX5" fmla="*/ 3295650 w 3295650"/>
                <a:gd name="connsiteY5" fmla="*/ 0 h 96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95650" h="962025">
                  <a:moveTo>
                    <a:pt x="0" y="962025"/>
                  </a:moveTo>
                  <a:cubicBezTo>
                    <a:pt x="36512" y="827087"/>
                    <a:pt x="73025" y="692150"/>
                    <a:pt x="171450" y="581025"/>
                  </a:cubicBezTo>
                  <a:cubicBezTo>
                    <a:pt x="269875" y="469900"/>
                    <a:pt x="407988" y="374650"/>
                    <a:pt x="590550" y="295275"/>
                  </a:cubicBezTo>
                  <a:cubicBezTo>
                    <a:pt x="773113" y="215900"/>
                    <a:pt x="976313" y="149225"/>
                    <a:pt x="1266825" y="104775"/>
                  </a:cubicBezTo>
                  <a:cubicBezTo>
                    <a:pt x="1557337" y="60325"/>
                    <a:pt x="1995488" y="46037"/>
                    <a:pt x="2333625" y="28575"/>
                  </a:cubicBezTo>
                  <a:cubicBezTo>
                    <a:pt x="2671763" y="11112"/>
                    <a:pt x="2983706" y="5556"/>
                    <a:pt x="3295650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7" name="Text Box 20"/>
            <p:cNvSpPr txBox="1"/>
            <p:nvPr/>
          </p:nvSpPr>
          <p:spPr>
            <a:xfrm>
              <a:off x="752475" y="2514600"/>
              <a:ext cx="1524000" cy="32385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i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X = </a:t>
              </a:r>
              <a:r>
                <a:rPr lang="en-US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Exemption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 Box 21"/>
            <p:cNvSpPr txBox="1"/>
            <p:nvPr/>
          </p:nvSpPr>
          <p:spPr>
            <a:xfrm>
              <a:off x="3390900" y="620067"/>
              <a:ext cx="1533525" cy="570558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No exemption: proportional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 Box 22"/>
            <p:cNvSpPr txBox="1"/>
            <p:nvPr/>
          </p:nvSpPr>
          <p:spPr>
            <a:xfrm>
              <a:off x="3381375" y="1771650"/>
              <a:ext cx="1533525" cy="600074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Exemption: progressive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0" name="Straight Arrow Connector 29"/>
            <p:cNvCxnSpPr>
              <a:stCxn id="28" idx="1"/>
            </p:cNvCxnSpPr>
            <p:nvPr/>
          </p:nvCxnSpPr>
          <p:spPr>
            <a:xfrm flipH="1">
              <a:off x="2619375" y="905346"/>
              <a:ext cx="771525" cy="42815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29" idx="1"/>
            </p:cNvCxnSpPr>
            <p:nvPr/>
          </p:nvCxnSpPr>
          <p:spPr>
            <a:xfrm flipH="1" flipV="1">
              <a:off x="2619376" y="1619250"/>
              <a:ext cx="761999" cy="45243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 Box 25"/>
            <p:cNvSpPr txBox="1"/>
            <p:nvPr/>
          </p:nvSpPr>
          <p:spPr>
            <a:xfrm>
              <a:off x="342900" y="0"/>
              <a:ext cx="4514850" cy="40005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Property Tax Schedule with an Exemption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 Box 51"/>
            <p:cNvSpPr txBox="1"/>
            <p:nvPr/>
          </p:nvSpPr>
          <p:spPr>
            <a:xfrm>
              <a:off x="76200" y="1200150"/>
              <a:ext cx="352425" cy="323850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i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t*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1645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815256"/>
            <a:ext cx="7543800" cy="4419600"/>
          </a:xfrm>
        </p:spPr>
        <p:txBody>
          <a:bodyPr>
            <a:normAutofit fontScale="25000" lnSpcReduction="20000"/>
          </a:bodyPr>
          <a:lstStyle/>
          <a:p>
            <a:pPr marL="341313" indent="-227013" eaLnBrk="1" hangingPunct="1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en-US" sz="8000" dirty="0"/>
              <a:t>The </a:t>
            </a:r>
            <a:r>
              <a:rPr lang="en-US" sz="8000" b="1" dirty="0"/>
              <a:t>Traditional View</a:t>
            </a:r>
            <a:r>
              <a:rPr lang="en-US" sz="8000" dirty="0"/>
              <a:t>, based on an analysis of the markets for individual types of property, concludes that the property tax is </a:t>
            </a:r>
            <a:r>
              <a:rPr lang="en-US" sz="8000" b="1" dirty="0"/>
              <a:t>regressive</a:t>
            </a:r>
            <a:r>
              <a:rPr lang="en-US" sz="8000" dirty="0"/>
              <a:t>.</a:t>
            </a:r>
          </a:p>
          <a:p>
            <a:pPr marL="3413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8000" dirty="0"/>
          </a:p>
          <a:p>
            <a:pPr marL="341313" lvl="1" indent="-227013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en-US" sz="8000" dirty="0"/>
              <a:t>Business owners, who have many options, can escape the burden of the tax, and shift it onto consumers, workers, and renters.</a:t>
            </a:r>
          </a:p>
          <a:p>
            <a:pPr marL="341313" indent="-227013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8000" dirty="0"/>
          </a:p>
          <a:p>
            <a:pPr marL="341313" lvl="1" indent="-227013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en-US" sz="8000" dirty="0"/>
              <a:t>Because business owners have relatively high incomes, this shifting makes the tax regressive. </a:t>
            </a:r>
            <a:br>
              <a:rPr lang="en-US" sz="8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7543800" cy="703994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dirty="0">
                <a:solidFill>
                  <a:srgbClr val="637052"/>
                </a:solidFill>
              </a:rPr>
            </a:br>
            <a:r>
              <a:rPr lang="en-US" sz="1800" b="1" dirty="0">
                <a:solidFill>
                  <a:srgbClr val="637052"/>
                </a:solidFill>
              </a:rPr>
              <a:t>Lecture 8: Property Tax Incidence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822960" y="1349874"/>
            <a:ext cx="28088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Traditional View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877633" y="1819941"/>
            <a:ext cx="7388733" cy="589151"/>
          </a:xfrm>
        </p:spPr>
        <p:txBody>
          <a:bodyPr>
            <a:noAutofit/>
          </a:bodyPr>
          <a:lstStyle/>
          <a:p>
            <a:pPr marL="231775" indent="-231775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The </a:t>
            </a:r>
            <a:r>
              <a:rPr lang="en-US" sz="2000" b="1" dirty="0" smtClean="0"/>
              <a:t>Traditional View</a:t>
            </a:r>
            <a:r>
              <a:rPr lang="en-US" sz="2000" dirty="0" smtClean="0"/>
              <a:t> focuses on the behavior of responsive firms with property as an input:</a:t>
            </a:r>
          </a:p>
        </p:txBody>
      </p:sp>
      <p:grpSp>
        <p:nvGrpSpPr>
          <p:cNvPr id="7172" name="Group 19"/>
          <p:cNvGrpSpPr>
            <a:grpSpLocks noChangeAspect="1"/>
          </p:cNvGrpSpPr>
          <p:nvPr/>
        </p:nvGrpSpPr>
        <p:grpSpPr bwMode="auto">
          <a:xfrm>
            <a:off x="2057400" y="1776472"/>
            <a:ext cx="5334000" cy="4955702"/>
            <a:chOff x="1800" y="1440"/>
            <a:chExt cx="8460" cy="7380"/>
          </a:xfrm>
        </p:grpSpPr>
        <p:sp>
          <p:nvSpPr>
            <p:cNvPr id="7173" name="AutoShape 20"/>
            <p:cNvSpPr>
              <a:spLocks noChangeAspect="1" noChangeArrowheads="1"/>
            </p:cNvSpPr>
            <p:nvPr/>
          </p:nvSpPr>
          <p:spPr bwMode="auto">
            <a:xfrm>
              <a:off x="1800" y="1440"/>
              <a:ext cx="8460" cy="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2000"/>
            </a:p>
          </p:txBody>
        </p:sp>
        <p:sp>
          <p:nvSpPr>
            <p:cNvPr id="7174" name="Line 21"/>
            <p:cNvSpPr>
              <a:spLocks noChangeShapeType="1"/>
            </p:cNvSpPr>
            <p:nvPr/>
          </p:nvSpPr>
          <p:spPr bwMode="auto">
            <a:xfrm>
              <a:off x="3600" y="2700"/>
              <a:ext cx="1" cy="28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175" name="Line 22"/>
            <p:cNvSpPr>
              <a:spLocks noChangeShapeType="1"/>
            </p:cNvSpPr>
            <p:nvPr/>
          </p:nvSpPr>
          <p:spPr bwMode="auto">
            <a:xfrm>
              <a:off x="3600" y="5580"/>
              <a:ext cx="30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176" name="Line 23"/>
            <p:cNvSpPr>
              <a:spLocks noChangeShapeType="1"/>
            </p:cNvSpPr>
            <p:nvPr/>
          </p:nvSpPr>
          <p:spPr bwMode="auto">
            <a:xfrm>
              <a:off x="3600" y="4680"/>
              <a:ext cx="25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177" name="Line 24"/>
            <p:cNvSpPr>
              <a:spLocks noChangeShapeType="1"/>
            </p:cNvSpPr>
            <p:nvPr/>
          </p:nvSpPr>
          <p:spPr bwMode="auto">
            <a:xfrm>
              <a:off x="3600" y="3960"/>
              <a:ext cx="25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178" name="Line 25"/>
            <p:cNvSpPr>
              <a:spLocks noChangeShapeType="1"/>
            </p:cNvSpPr>
            <p:nvPr/>
          </p:nvSpPr>
          <p:spPr bwMode="auto">
            <a:xfrm>
              <a:off x="3780" y="3599"/>
              <a:ext cx="2340" cy="16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179" name="Rectangle 26"/>
            <p:cNvSpPr>
              <a:spLocks noChangeArrowheads="1"/>
            </p:cNvSpPr>
            <p:nvPr/>
          </p:nvSpPr>
          <p:spPr bwMode="auto">
            <a:xfrm>
              <a:off x="2880" y="270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/>
                <a:t>P</a:t>
              </a:r>
            </a:p>
          </p:txBody>
        </p:sp>
        <p:sp>
          <p:nvSpPr>
            <p:cNvPr id="7180" name="Rectangle 27"/>
            <p:cNvSpPr>
              <a:spLocks noChangeArrowheads="1"/>
            </p:cNvSpPr>
            <p:nvPr/>
          </p:nvSpPr>
          <p:spPr bwMode="auto">
            <a:xfrm>
              <a:off x="6300" y="576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/>
                <a:t>Q</a:t>
              </a:r>
            </a:p>
          </p:txBody>
        </p:sp>
        <p:sp>
          <p:nvSpPr>
            <p:cNvPr id="7181" name="Rectangle 28"/>
            <p:cNvSpPr>
              <a:spLocks noChangeArrowheads="1"/>
            </p:cNvSpPr>
            <p:nvPr/>
          </p:nvSpPr>
          <p:spPr bwMode="auto">
            <a:xfrm>
              <a:off x="6120" y="4500"/>
              <a:ext cx="9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/>
                <a:t>S</a:t>
              </a:r>
            </a:p>
          </p:txBody>
        </p:sp>
        <p:sp>
          <p:nvSpPr>
            <p:cNvPr id="7182" name="Rectangle 29"/>
            <p:cNvSpPr>
              <a:spLocks noChangeArrowheads="1"/>
            </p:cNvSpPr>
            <p:nvPr/>
          </p:nvSpPr>
          <p:spPr bwMode="auto">
            <a:xfrm>
              <a:off x="6120" y="3553"/>
              <a:ext cx="1481" cy="58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 b="1" dirty="0" err="1">
                  <a:solidFill>
                    <a:srgbClr val="BD582C"/>
                  </a:solidFill>
                  <a:latin typeface="+mn-lt"/>
                </a:rPr>
                <a:t>S+tax</a:t>
              </a:r>
              <a:endParaRPr lang="en-US" sz="2000" dirty="0">
                <a:solidFill>
                  <a:srgbClr val="BD582C"/>
                </a:solidFill>
                <a:latin typeface="+mn-lt"/>
              </a:endParaRPr>
            </a:p>
          </p:txBody>
        </p:sp>
        <p:sp>
          <p:nvSpPr>
            <p:cNvPr id="7183" name="Rectangle 30"/>
            <p:cNvSpPr>
              <a:spLocks noChangeArrowheads="1"/>
            </p:cNvSpPr>
            <p:nvPr/>
          </p:nvSpPr>
          <p:spPr bwMode="auto">
            <a:xfrm>
              <a:off x="6120" y="5040"/>
              <a:ext cx="9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/>
                <a:t>D</a:t>
              </a:r>
            </a:p>
          </p:txBody>
        </p:sp>
        <p:sp>
          <p:nvSpPr>
            <p:cNvPr id="7184" name="Rectangle 31"/>
            <p:cNvSpPr>
              <a:spLocks noChangeArrowheads="1"/>
            </p:cNvSpPr>
            <p:nvPr/>
          </p:nvSpPr>
          <p:spPr bwMode="auto">
            <a:xfrm>
              <a:off x="2239" y="4402"/>
              <a:ext cx="14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 dirty="0"/>
                <a:t>P</a:t>
              </a:r>
              <a:r>
                <a:rPr lang="en-US" sz="2000" baseline="-25000" dirty="0"/>
                <a:t>1</a:t>
              </a:r>
              <a:r>
                <a:rPr lang="en-US" sz="2000" dirty="0"/>
                <a:t>=P</a:t>
              </a:r>
              <a:r>
                <a:rPr lang="en-US" sz="2000" baseline="-25000" dirty="0"/>
                <a:t>3</a:t>
              </a:r>
              <a:endParaRPr lang="en-US" sz="2000" dirty="0"/>
            </a:p>
          </p:txBody>
        </p:sp>
        <p:sp>
          <p:nvSpPr>
            <p:cNvPr id="7185" name="Rectangle 32"/>
            <p:cNvSpPr>
              <a:spLocks noChangeArrowheads="1"/>
            </p:cNvSpPr>
            <p:nvPr/>
          </p:nvSpPr>
          <p:spPr bwMode="auto">
            <a:xfrm>
              <a:off x="2880" y="3599"/>
              <a:ext cx="1440" cy="54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/>
                <a:t>P</a:t>
              </a:r>
              <a:r>
                <a:rPr lang="en-US" sz="2000" baseline="-25000"/>
                <a:t>2</a:t>
              </a:r>
              <a:endParaRPr lang="en-US" sz="2000"/>
            </a:p>
          </p:txBody>
        </p:sp>
        <p:sp>
          <p:nvSpPr>
            <p:cNvPr id="7186" name="Rectangle 33"/>
            <p:cNvSpPr>
              <a:spLocks noChangeArrowheads="1"/>
            </p:cNvSpPr>
            <p:nvPr/>
          </p:nvSpPr>
          <p:spPr bwMode="auto">
            <a:xfrm>
              <a:off x="1921" y="6660"/>
              <a:ext cx="8218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</a:rPr>
                <a:t>Product markets (commercial </a:t>
              </a:r>
              <a:r>
                <a:rPr 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</a:rPr>
                <a:t>&amp; industrial </a:t>
              </a:r>
              <a:r>
                <a:rPr 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</a:rPr>
                <a:t>property is an </a:t>
              </a:r>
              <a:r>
                <a:rPr 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</a:rPr>
                <a:t>input) or </a:t>
              </a:r>
              <a:r>
                <a:rPr 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</a:rPr>
                <a:t>the rental housing </a:t>
              </a:r>
              <a:r>
                <a:rPr 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</a:rPr>
                <a:t>market.</a:t>
              </a:r>
              <a:endPara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endParaRPr>
            </a:p>
          </p:txBody>
        </p:sp>
      </p:grp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7543800" cy="703994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dirty="0">
                <a:solidFill>
                  <a:srgbClr val="637052"/>
                </a:solidFill>
              </a:rPr>
            </a:br>
            <a:r>
              <a:rPr lang="en-US" sz="1800" b="1" dirty="0">
                <a:solidFill>
                  <a:srgbClr val="637052"/>
                </a:solidFill>
              </a:rPr>
              <a:t>Lecture 8: Property Tax Incidence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22960" y="1368831"/>
            <a:ext cx="5604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Traditional View for Business Property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36866" y="1741652"/>
            <a:ext cx="7470267" cy="380981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 Even in the </a:t>
            </a:r>
            <a:r>
              <a:rPr lang="en-US" sz="2000" b="1" dirty="0" smtClean="0"/>
              <a:t>Traditional View</a:t>
            </a:r>
            <a:r>
              <a:rPr lang="en-US" sz="2000" dirty="0" smtClean="0"/>
              <a:t>, the property tax on land is progressive:</a:t>
            </a:r>
          </a:p>
        </p:txBody>
      </p:sp>
      <p:grpSp>
        <p:nvGrpSpPr>
          <p:cNvPr id="8196" name="Group 21"/>
          <p:cNvGrpSpPr>
            <a:grpSpLocks noChangeAspect="1"/>
          </p:cNvGrpSpPr>
          <p:nvPr/>
        </p:nvGrpSpPr>
        <p:grpSpPr bwMode="auto">
          <a:xfrm>
            <a:off x="2743200" y="1039062"/>
            <a:ext cx="3810000" cy="5805713"/>
            <a:chOff x="1800" y="1992"/>
            <a:chExt cx="5040" cy="6480"/>
          </a:xfrm>
        </p:grpSpPr>
        <p:sp>
          <p:nvSpPr>
            <p:cNvPr id="8197" name="AutoShape 22"/>
            <p:cNvSpPr>
              <a:spLocks noChangeAspect="1" noChangeArrowheads="1"/>
            </p:cNvSpPr>
            <p:nvPr/>
          </p:nvSpPr>
          <p:spPr bwMode="auto">
            <a:xfrm>
              <a:off x="1800" y="1992"/>
              <a:ext cx="5040" cy="6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sz="2000"/>
            </a:p>
          </p:txBody>
        </p:sp>
        <p:sp>
          <p:nvSpPr>
            <p:cNvPr id="8198" name="Line 23"/>
            <p:cNvSpPr>
              <a:spLocks noChangeShapeType="1"/>
            </p:cNvSpPr>
            <p:nvPr/>
          </p:nvSpPr>
          <p:spPr bwMode="auto">
            <a:xfrm>
              <a:off x="3240" y="3252"/>
              <a:ext cx="1" cy="28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8199" name="Line 24"/>
            <p:cNvSpPr>
              <a:spLocks noChangeShapeType="1"/>
            </p:cNvSpPr>
            <p:nvPr/>
          </p:nvSpPr>
          <p:spPr bwMode="auto">
            <a:xfrm>
              <a:off x="3240" y="6133"/>
              <a:ext cx="30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8200" name="Line 25"/>
            <p:cNvSpPr>
              <a:spLocks noChangeShapeType="1"/>
            </p:cNvSpPr>
            <p:nvPr/>
          </p:nvSpPr>
          <p:spPr bwMode="auto">
            <a:xfrm>
              <a:off x="4680" y="3792"/>
              <a:ext cx="1" cy="23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8201" name="Line 26"/>
            <p:cNvSpPr>
              <a:spLocks noChangeShapeType="1"/>
            </p:cNvSpPr>
            <p:nvPr/>
          </p:nvSpPr>
          <p:spPr bwMode="auto">
            <a:xfrm>
              <a:off x="3780" y="3613"/>
              <a:ext cx="198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8202" name="Rectangle 27"/>
            <p:cNvSpPr>
              <a:spLocks noChangeArrowheads="1"/>
            </p:cNvSpPr>
            <p:nvPr/>
          </p:nvSpPr>
          <p:spPr bwMode="auto">
            <a:xfrm>
              <a:off x="5940" y="6312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/>
                <a:t>Q</a:t>
              </a:r>
            </a:p>
          </p:txBody>
        </p:sp>
        <p:sp>
          <p:nvSpPr>
            <p:cNvPr id="8203" name="Rectangle 28"/>
            <p:cNvSpPr>
              <a:spLocks noChangeArrowheads="1"/>
            </p:cNvSpPr>
            <p:nvPr/>
          </p:nvSpPr>
          <p:spPr bwMode="auto">
            <a:xfrm>
              <a:off x="2520" y="3252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/>
                <a:t>P</a:t>
              </a:r>
            </a:p>
          </p:txBody>
        </p:sp>
        <p:sp>
          <p:nvSpPr>
            <p:cNvPr id="8204" name="Rectangle 29"/>
            <p:cNvSpPr>
              <a:spLocks noChangeArrowheads="1"/>
            </p:cNvSpPr>
            <p:nvPr/>
          </p:nvSpPr>
          <p:spPr bwMode="auto">
            <a:xfrm>
              <a:off x="4500" y="3252"/>
              <a:ext cx="900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/>
                <a:t>S</a:t>
              </a:r>
            </a:p>
          </p:txBody>
        </p:sp>
        <p:sp>
          <p:nvSpPr>
            <p:cNvPr id="8205" name="Rectangle 30"/>
            <p:cNvSpPr>
              <a:spLocks noChangeArrowheads="1"/>
            </p:cNvSpPr>
            <p:nvPr/>
          </p:nvSpPr>
          <p:spPr bwMode="auto">
            <a:xfrm>
              <a:off x="5580" y="5412"/>
              <a:ext cx="900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/>
                <a:t>  D</a:t>
              </a:r>
            </a:p>
          </p:txBody>
        </p:sp>
        <p:sp>
          <p:nvSpPr>
            <p:cNvPr id="8206" name="Rectangle 31"/>
            <p:cNvSpPr>
              <a:spLocks noChangeArrowheads="1"/>
            </p:cNvSpPr>
            <p:nvPr/>
          </p:nvSpPr>
          <p:spPr bwMode="auto">
            <a:xfrm>
              <a:off x="2700" y="5052"/>
              <a:ext cx="900" cy="54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/>
                <a:t>P</a:t>
              </a:r>
              <a:r>
                <a:rPr lang="en-US" sz="2000" baseline="-25000"/>
                <a:t>3</a:t>
              </a:r>
              <a:endParaRPr lang="en-US" sz="2000"/>
            </a:p>
          </p:txBody>
        </p:sp>
        <p:sp>
          <p:nvSpPr>
            <p:cNvPr id="8207" name="Line 32"/>
            <p:cNvSpPr>
              <a:spLocks noChangeShapeType="1"/>
            </p:cNvSpPr>
            <p:nvPr/>
          </p:nvSpPr>
          <p:spPr bwMode="auto">
            <a:xfrm flipH="1">
              <a:off x="3240" y="4512"/>
              <a:ext cx="14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8208" name="Line 33"/>
            <p:cNvSpPr>
              <a:spLocks noChangeShapeType="1"/>
            </p:cNvSpPr>
            <p:nvPr/>
          </p:nvSpPr>
          <p:spPr bwMode="auto">
            <a:xfrm flipH="1">
              <a:off x="3240" y="5232"/>
              <a:ext cx="144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8209" name="Rectangle 34"/>
            <p:cNvSpPr>
              <a:spLocks noChangeArrowheads="1"/>
            </p:cNvSpPr>
            <p:nvPr/>
          </p:nvSpPr>
          <p:spPr bwMode="auto">
            <a:xfrm>
              <a:off x="2160" y="4152"/>
              <a:ext cx="1800" cy="54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/>
                <a:t>P</a:t>
              </a:r>
              <a:r>
                <a:rPr lang="en-US" sz="2000" baseline="-25000"/>
                <a:t>1</a:t>
              </a:r>
              <a:r>
                <a:rPr lang="en-US" sz="2000"/>
                <a:t>=P</a:t>
              </a:r>
              <a:r>
                <a:rPr lang="en-US" sz="2000" baseline="-25000"/>
                <a:t>2</a:t>
              </a:r>
              <a:endParaRPr lang="en-US" sz="2000"/>
            </a:p>
          </p:txBody>
        </p:sp>
        <p:sp>
          <p:nvSpPr>
            <p:cNvPr id="8210" name="Line 35"/>
            <p:cNvSpPr>
              <a:spLocks noChangeShapeType="1"/>
            </p:cNvSpPr>
            <p:nvPr/>
          </p:nvSpPr>
          <p:spPr bwMode="auto">
            <a:xfrm>
              <a:off x="3420" y="4512"/>
              <a:ext cx="1" cy="720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8211" name="Rectangle 36"/>
            <p:cNvSpPr>
              <a:spLocks noChangeArrowheads="1"/>
            </p:cNvSpPr>
            <p:nvPr/>
          </p:nvSpPr>
          <p:spPr bwMode="auto">
            <a:xfrm>
              <a:off x="3420" y="4512"/>
              <a:ext cx="1079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 b="1" dirty="0">
                  <a:solidFill>
                    <a:srgbClr val="BD582C"/>
                  </a:solidFill>
                </a:rPr>
                <a:t>tax</a:t>
              </a:r>
              <a:endParaRPr lang="en-US" sz="2000" dirty="0">
                <a:solidFill>
                  <a:srgbClr val="BD582C"/>
                </a:solidFill>
              </a:endParaRPr>
            </a:p>
          </p:txBody>
        </p:sp>
        <p:sp>
          <p:nvSpPr>
            <p:cNvPr id="8212" name="Rectangle 37"/>
            <p:cNvSpPr>
              <a:spLocks noChangeArrowheads="1"/>
            </p:cNvSpPr>
            <p:nvPr/>
          </p:nvSpPr>
          <p:spPr bwMode="auto">
            <a:xfrm>
              <a:off x="2520" y="7126"/>
              <a:ext cx="2707" cy="4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600" dirty="0">
                  <a:solidFill>
                    <a:srgbClr val="BD582C"/>
                  </a:solidFill>
                </a:rPr>
                <a:t>The land market</a:t>
              </a:r>
            </a:p>
          </p:txBody>
        </p:sp>
      </p:grpSp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7543800" cy="703994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dirty="0">
                <a:solidFill>
                  <a:srgbClr val="637052"/>
                </a:solidFill>
              </a:rPr>
            </a:br>
            <a:r>
              <a:rPr lang="en-US" sz="1800" b="1" dirty="0">
                <a:solidFill>
                  <a:srgbClr val="637052"/>
                </a:solidFill>
              </a:rPr>
              <a:t>Lecture 8: Property Tax Incidence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00100" y="1310467"/>
            <a:ext cx="39262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Traditional View for Land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15456"/>
            <a:ext cx="7468797" cy="547473"/>
          </a:xfrm>
        </p:spPr>
        <p:txBody>
          <a:bodyPr>
            <a:noAutofit/>
          </a:bodyPr>
          <a:lstStyle/>
          <a:p>
            <a:pPr marL="231775" indent="-231775" eaLnBrk="1" hangingPunct="1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</a:t>
            </a:r>
            <a:r>
              <a:rPr lang="en-US" sz="2000" dirty="0" smtClean="0"/>
              <a:t>or single-family houses, the </a:t>
            </a:r>
            <a:r>
              <a:rPr lang="en-US" sz="2000" b="1" dirty="0" smtClean="0"/>
              <a:t>Traditional View </a:t>
            </a:r>
            <a:r>
              <a:rPr lang="en-US" sz="2000" dirty="0" smtClean="0"/>
              <a:t>depends on the income elasticity of demand for housing (</a:t>
            </a:r>
            <a:r>
              <a:rPr lang="el-GR" sz="2000" i="1" dirty="0" smtClean="0">
                <a:latin typeface="Times New Roman" panose="02020603050405020304" pitchFamily="18" charset="0"/>
              </a:rPr>
              <a:t>θ</a:t>
            </a:r>
            <a:r>
              <a:rPr lang="en-US" sz="2000" dirty="0" smtClean="0"/>
              <a:t>):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/>
          </a:p>
          <a:p>
            <a:pPr marL="233363" indent="0" eaLnBrk="1" hangingPunct="1">
              <a:buNone/>
            </a:pPr>
            <a:r>
              <a:rPr lang="en-US" sz="2000" dirty="0"/>
              <a:t>w</a:t>
            </a:r>
            <a:r>
              <a:rPr lang="en-US" sz="2000" dirty="0" smtClean="0"/>
              <a:t>here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 smtClean="0"/>
              <a:t> is the property tax payment,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 </a:t>
            </a:r>
            <a:r>
              <a:rPr lang="en-US" sz="2000" dirty="0" smtClean="0"/>
              <a:t>is the effective property tax rate,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000" dirty="0" smtClean="0"/>
              <a:t> is house value,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000" dirty="0" smtClean="0"/>
              <a:t> is the annual rental value of housing,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000" dirty="0" smtClean="0"/>
              <a:t> is a discount rate, and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000" dirty="0" smtClean="0"/>
              <a:t> =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R/r</a:t>
            </a:r>
            <a:r>
              <a:rPr lang="en-US" sz="2000" dirty="0" smtClean="0"/>
              <a:t>.</a:t>
            </a:r>
          </a:p>
          <a:p>
            <a:pPr marL="233363" indent="0"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200025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922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3652526"/>
              </p:ext>
            </p:extLst>
          </p:nvPr>
        </p:nvGraphicFramePr>
        <p:xfrm>
          <a:off x="1763713" y="2895600"/>
          <a:ext cx="5891212" cy="143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3" name="Equation" r:id="rId3" imgW="1815840" imgH="444240" progId="Equation.DSMT4">
                  <p:embed/>
                </p:oleObj>
              </mc:Choice>
              <mc:Fallback>
                <p:oleObj name="Equation" r:id="rId3" imgW="1815840" imgH="444240" progId="Equation.DSMT4">
                  <p:embed/>
                  <p:pic>
                    <p:nvPicPr>
                      <p:cNvPr id="922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895600"/>
                        <a:ext cx="5891212" cy="1436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2000250" y="28871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7543800" cy="703994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dirty="0">
                <a:solidFill>
                  <a:srgbClr val="637052"/>
                </a:solidFill>
              </a:rPr>
            </a:br>
            <a:r>
              <a:rPr lang="en-US" sz="1800" b="1" dirty="0">
                <a:solidFill>
                  <a:srgbClr val="637052"/>
                </a:solidFill>
              </a:rPr>
              <a:t>Lecture 8: Property Tax Incidence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14400" y="2514600"/>
            <a:ext cx="4629150" cy="29918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51435" indent="-51435" algn="l" defTabSz="514350" rtl="0" eaLnBrk="1" latinLnBrk="0" hangingPunct="1">
              <a:lnSpc>
                <a:spcPct val="90000"/>
              </a:lnSpc>
              <a:spcBef>
                <a:spcPts val="675"/>
              </a:spcBef>
              <a:spcAft>
                <a:spcPts val="113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12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2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101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1889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42176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52463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6187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7312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8437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9562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228600" fontAlgn="auto">
              <a:buFont typeface="Courier New" panose="02070309020205020404" pitchFamily="49" charset="0"/>
              <a:buChar char="o"/>
            </a:pPr>
            <a:r>
              <a:rPr lang="en-US" sz="2000" dirty="0" smtClean="0"/>
              <a:t> To see why, note that:</a:t>
            </a:r>
          </a:p>
          <a:p>
            <a:pPr fontAlgn="auto"/>
            <a:endParaRPr lang="en-US" sz="2000" dirty="0" smtClean="0"/>
          </a:p>
          <a:p>
            <a:pPr fontAlgn="auto"/>
            <a:endParaRPr lang="en-US" sz="20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814039" y="1288126"/>
            <a:ext cx="59985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Traditional View for Single-Family Houses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3740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15456"/>
            <a:ext cx="7468797" cy="547473"/>
          </a:xfrm>
        </p:spPr>
        <p:txBody>
          <a:bodyPr>
            <a:noAutofit/>
          </a:bodyPr>
          <a:lstStyle/>
          <a:p>
            <a:pPr marL="231775" indent="-231775" eaLnBrk="1" hangingPunct="1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Because we are holding </a:t>
            </a:r>
            <a:r>
              <a:rPr lang="en-US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t/r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constant at the national average, this formula implies that the change in </a:t>
            </a:r>
            <a:r>
              <a:rPr lang="en-US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T/V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depends on the change in </a:t>
            </a:r>
            <a:r>
              <a:rPr lang="en-US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R/V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which is measured by the income elasticity of demand for housing</a:t>
            </a:r>
            <a:r>
              <a:rPr lang="en-US" sz="2000" dirty="0" smtClean="0"/>
              <a:t> (</a:t>
            </a:r>
            <a:r>
              <a:rPr lang="el-GR" sz="2000" i="1" dirty="0" smtClean="0">
                <a:latin typeface="Times New Roman" panose="02020603050405020304" pitchFamily="18" charset="0"/>
              </a:rPr>
              <a:t>θ</a:t>
            </a:r>
            <a:r>
              <a:rPr lang="en-US" sz="2000" dirty="0" smtClean="0"/>
              <a:t>):</a:t>
            </a:r>
          </a:p>
          <a:p>
            <a:pPr marL="231775" indent="-231775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31775" indent="-231775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31775" indent="-231775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31775" indent="-231775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It turns out that the change the average tax rate,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T/Y</a:t>
            </a:r>
            <a:r>
              <a:rPr lang="en-US" sz="2000" dirty="0" smtClean="0"/>
              <a:t>, in percentage terms is</a:t>
            </a:r>
          </a:p>
          <a:p>
            <a:pPr marL="231775" indent="-231775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31775" indent="-231775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31775" indent="-231775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marL="0" indent="0" eaLnBrk="1" hangingPunct="1">
              <a:buNone/>
            </a:pPr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200025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922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8020139"/>
              </p:ext>
            </p:extLst>
          </p:nvPr>
        </p:nvGraphicFramePr>
        <p:xfrm>
          <a:off x="2071688" y="4471988"/>
          <a:ext cx="5275262" cy="1395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60" name="Equation" r:id="rId3" imgW="1625400" imgH="431640" progId="Equation.DSMT4">
                  <p:embed/>
                </p:oleObj>
              </mc:Choice>
              <mc:Fallback>
                <p:oleObj name="Equation" r:id="rId3" imgW="162540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4471988"/>
                        <a:ext cx="5275262" cy="1395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2000250" y="28871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922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0538359"/>
              </p:ext>
            </p:extLst>
          </p:nvPr>
        </p:nvGraphicFramePr>
        <p:xfrm>
          <a:off x="1293813" y="2590800"/>
          <a:ext cx="6103937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61" name="Equation" r:id="rId5" imgW="2031840" imgH="393480" progId="Equation.DSMT4">
                  <p:embed/>
                </p:oleObj>
              </mc:Choice>
              <mc:Fallback>
                <p:oleObj name="Equation" r:id="rId5" imgW="203184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813" y="2590800"/>
                        <a:ext cx="6103937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7543800" cy="703994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dirty="0">
                <a:solidFill>
                  <a:srgbClr val="637052"/>
                </a:solidFill>
              </a:rPr>
            </a:br>
            <a:r>
              <a:rPr lang="en-US" sz="1800" b="1" dirty="0">
                <a:solidFill>
                  <a:srgbClr val="637052"/>
                </a:solidFill>
              </a:rPr>
              <a:t>Lecture 8: Property Tax Incidence</a:t>
            </a:r>
          </a:p>
        </p:txBody>
      </p:sp>
      <p:sp>
        <p:nvSpPr>
          <p:cNvPr id="10" name="Rectangle 9"/>
          <p:cNvSpPr/>
          <p:nvPr/>
        </p:nvSpPr>
        <p:spPr>
          <a:xfrm>
            <a:off x="814039" y="1288126"/>
            <a:ext cx="59985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Traditional View for Single-Family Houses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7429500" cy="4343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  This result implies that</a:t>
            </a:r>
          </a:p>
          <a:p>
            <a:pPr lvl="6">
              <a:lnSpc>
                <a:spcPct val="10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i="1" dirty="0" smtClean="0">
                <a:latin typeface="Times New Roman" panose="02020603050405020304" pitchFamily="18" charset="0"/>
              </a:rPr>
              <a:t> T/Y</a:t>
            </a:r>
            <a:r>
              <a:rPr lang="en-US" sz="2000" dirty="0" smtClean="0"/>
              <a:t> increases with income if </a:t>
            </a:r>
            <a:r>
              <a:rPr lang="el-GR" sz="2000" i="1" dirty="0" smtClean="0">
                <a:latin typeface="Times New Roman" panose="02020603050405020304" pitchFamily="18" charset="0"/>
              </a:rPr>
              <a:t>θ</a:t>
            </a:r>
            <a:r>
              <a:rPr lang="en-US" sz="2000" dirty="0" smtClean="0"/>
              <a:t>  &gt; 1;</a:t>
            </a:r>
          </a:p>
          <a:p>
            <a:pPr lvl="6">
              <a:lnSpc>
                <a:spcPct val="10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i="1" dirty="0" smtClean="0">
                <a:latin typeface="Times New Roman" panose="02020603050405020304" pitchFamily="18" charset="0"/>
              </a:rPr>
              <a:t> T/Y</a:t>
            </a:r>
            <a:r>
              <a:rPr lang="en-US" sz="2000" dirty="0" smtClean="0"/>
              <a:t> is the same at all incomes if </a:t>
            </a:r>
            <a:r>
              <a:rPr lang="el-GR" sz="2000" i="1" dirty="0" smtClean="0">
                <a:latin typeface="Times New Roman" panose="02020603050405020304" pitchFamily="18" charset="0"/>
              </a:rPr>
              <a:t>θ</a:t>
            </a:r>
            <a:r>
              <a:rPr lang="en-US" sz="2000" dirty="0" smtClean="0"/>
              <a:t> = 1;</a:t>
            </a:r>
          </a:p>
          <a:p>
            <a:pPr lvl="6">
              <a:lnSpc>
                <a:spcPct val="10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 </a:t>
            </a:r>
            <a:r>
              <a:rPr lang="en-US" sz="2000" i="1" dirty="0">
                <a:latin typeface="Times New Roman" panose="02020603050405020304" pitchFamily="18" charset="0"/>
              </a:rPr>
              <a:t>T/Y</a:t>
            </a:r>
            <a:r>
              <a:rPr lang="en-US" sz="2000" dirty="0"/>
              <a:t> decreases with income if </a:t>
            </a:r>
            <a:r>
              <a:rPr lang="el-GR" sz="2000" i="1" dirty="0">
                <a:latin typeface="Times New Roman" panose="02020603050405020304" pitchFamily="18" charset="0"/>
              </a:rPr>
              <a:t>θ</a:t>
            </a:r>
            <a:r>
              <a:rPr lang="en-US" sz="2000" dirty="0"/>
              <a:t> </a:t>
            </a:r>
            <a:r>
              <a:rPr lang="en-US" sz="2000" dirty="0" smtClean="0"/>
              <a:t> &lt; 1.</a:t>
            </a:r>
          </a:p>
          <a:p>
            <a:pPr marL="231775" indent="-231775" eaLnBrk="1" hangingPunct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There is a strong consensus that  </a:t>
            </a:r>
            <a:r>
              <a:rPr lang="el-GR" sz="2000" i="1" dirty="0" smtClean="0">
                <a:latin typeface="Times New Roman" panose="02020603050405020304" pitchFamily="18" charset="0"/>
              </a:rPr>
              <a:t>θ</a:t>
            </a:r>
            <a:r>
              <a:rPr lang="en-US" sz="2000" dirty="0" smtClean="0"/>
              <a:t> &lt; 1, so </a:t>
            </a:r>
            <a:r>
              <a:rPr lang="en-US" sz="2000" i="1" dirty="0" smtClean="0">
                <a:latin typeface="Times New Roman" panose="02020603050405020304" pitchFamily="18" charset="0"/>
              </a:rPr>
              <a:t>T/Y</a:t>
            </a:r>
            <a:r>
              <a:rPr lang="en-US" sz="2000" dirty="0" smtClean="0">
                <a:latin typeface="Times New Roman" panose="02020603050405020304" pitchFamily="18" charset="0"/>
              </a:rPr>
              <a:t> </a:t>
            </a:r>
            <a:r>
              <a:rPr lang="en-US" sz="2000" dirty="0" smtClean="0"/>
              <a:t>decreases with income and this portion of the tax is </a:t>
            </a:r>
            <a:r>
              <a:rPr lang="en-US" sz="2000" b="1" dirty="0" smtClean="0"/>
              <a:t>regressive</a:t>
            </a:r>
            <a:r>
              <a:rPr lang="en-US" sz="2000" dirty="0" smtClean="0"/>
              <a:t>.</a:t>
            </a:r>
          </a:p>
          <a:p>
            <a:pPr marL="231775" indent="-231775" eaLnBrk="1" hangingPunct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This analysis helps to explain why, as we will discuss later in the class, so many states have programs to lower property tax rates for lower-valued houses.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04800"/>
            <a:ext cx="7543800" cy="703994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dirty="0">
                <a:solidFill>
                  <a:srgbClr val="637052"/>
                </a:solidFill>
              </a:rPr>
            </a:br>
            <a:r>
              <a:rPr lang="en-US" sz="1800" b="1" dirty="0">
                <a:solidFill>
                  <a:srgbClr val="637052"/>
                </a:solidFill>
              </a:rPr>
              <a:t>Lecture 8: Property Tax Incidence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800100" y="1367135"/>
            <a:ext cx="78948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Why the Property Tax on Single-Family Housing </a:t>
            </a:r>
            <a:r>
              <a:rPr lang="en-US" sz="2400" dirty="0">
                <a:solidFill>
                  <a:srgbClr val="BD582C"/>
                </a:solidFill>
                <a:latin typeface="+mn-lt"/>
              </a:rPr>
              <a:t>I</a:t>
            </a: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s Regressive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0CF888E1-3DEF-4C87-8FF5-623334404736}" vid="{ACB0FA75-0D73-42A8-801E-281AAAF314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75415</TotalTime>
  <Words>2541</Words>
  <Application>Microsoft Office PowerPoint</Application>
  <PresentationFormat>On-screen Show (4:3)</PresentationFormat>
  <Paragraphs>373</Paragraphs>
  <Slides>39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Arial</vt:lpstr>
      <vt:lpstr>Calibri</vt:lpstr>
      <vt:lpstr>Calibri Light</vt:lpstr>
      <vt:lpstr>Courier New</vt:lpstr>
      <vt:lpstr>Times New Roman</vt:lpstr>
      <vt:lpstr>Wingdings</vt:lpstr>
      <vt:lpstr>Theme1</vt:lpstr>
      <vt:lpstr>Equation</vt:lpstr>
      <vt:lpstr>State and Local Public Finance Professor Yinger Spring 2017</vt:lpstr>
      <vt:lpstr>State and Local Public Finance Lecture 8: Property Tax Incidence</vt:lpstr>
      <vt:lpstr>State and Local Public Finance Lecture 8: Property Tax Incidence</vt:lpstr>
      <vt:lpstr>State and Local Public Finance Lecture 8: Property Tax Incidence</vt:lpstr>
      <vt:lpstr>State and Local Public Finance Lecture 8: Property Tax Incidence</vt:lpstr>
      <vt:lpstr>State and Local Public Finance Lecture 8: Property Tax Incidence</vt:lpstr>
      <vt:lpstr>State and Local Public Finance Lecture 8: Property Tax Incidence</vt:lpstr>
      <vt:lpstr>State and Local Public Finance Lecture 8: Property Tax Incidence</vt:lpstr>
      <vt:lpstr>State and Local Public Finance Lecture 8: Property Tax Incidence</vt:lpstr>
      <vt:lpstr>State and Local Public Finance Lecture 8: Property Tax Incidence</vt:lpstr>
      <vt:lpstr>State and Local Public Finance Lecture 8: Property Tax Incidence</vt:lpstr>
      <vt:lpstr>State and Local Public Finance Lecture 8: Property Tax Incidence</vt:lpstr>
      <vt:lpstr>State and Local Public Finance Lecture 8: Property Tax Incidence</vt:lpstr>
      <vt:lpstr>State and Local Public Finance Lecture 8: Property Tax Incidence</vt:lpstr>
      <vt:lpstr>State and Local Public Finance Lecture 8: Property Tax Incidence</vt:lpstr>
      <vt:lpstr>State and Local Public Finance Lecture 8: Property Tax Incidence</vt:lpstr>
      <vt:lpstr>State and Local Public Finance Lecture 8: Property Tax Incidence</vt:lpstr>
      <vt:lpstr>State and Local Public Finance Lecture 8: Property Tax Incidence</vt:lpstr>
      <vt:lpstr>State and Local Public Finance Lecture 8: Property Tax Incidence</vt:lpstr>
      <vt:lpstr>State and Local Public Finance Lecture 8: Property Tax Incidence</vt:lpstr>
      <vt:lpstr>State and Local Public Finance Lecture 8: Property Tax Incidence</vt:lpstr>
      <vt:lpstr>State and Local Public Finance Lecture 8: Property Tax Incidence</vt:lpstr>
      <vt:lpstr>State and Local Public Finance Lecture 8: Property Tax Incidence</vt:lpstr>
      <vt:lpstr>State and Local Public Finance Lecture 8: Property Tax Incidence</vt:lpstr>
      <vt:lpstr>State and Local Public Finance Lecture 8: Property Tax Incidence</vt:lpstr>
      <vt:lpstr>State and Local Public Finance Lecture 8: Property Tax Incidence</vt:lpstr>
      <vt:lpstr>State and Local Public Finance Lecture 8: Property Tax Incidence</vt:lpstr>
      <vt:lpstr>State and Local Public Finance Lecture 8: Property Tax Incidence</vt:lpstr>
      <vt:lpstr>State and Local Public Finance Lecture 8: Property Tax Incidence</vt:lpstr>
      <vt:lpstr>State and Local Public Finance Lecture 8: Property Tax Incidence</vt:lpstr>
      <vt:lpstr>State and Local Public Finance Lecture 8: Property Tax Incidence</vt:lpstr>
      <vt:lpstr>State and Local Public Finance Lecture 8: Property Tax Incidence</vt:lpstr>
      <vt:lpstr>State and Local Public Finance Lecture 8: Property Tax Incidence</vt:lpstr>
      <vt:lpstr>State and Local Public Finance Lecture 8: Property Tax Incidence</vt:lpstr>
      <vt:lpstr>State and Local Public Finance Lecture 8: Property Tax Incidence</vt:lpstr>
      <vt:lpstr>State and Local Public Finance Lecture 8: Property Tax Incidence</vt:lpstr>
      <vt:lpstr>State and Local Public Finance Lecture 8: Property Tax Incidence</vt:lpstr>
      <vt:lpstr>State and Local Public Finance Lecture 8: Property Tax Incidence</vt:lpstr>
      <vt:lpstr>State and Local Public Finance Lecture 8: Property Tax Incidence</vt:lpstr>
    </vt:vector>
  </TitlesOfParts>
  <Company>The Maxwell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and Local Public Finance Spring 2006, Professor Yinger</dc:title>
  <dc:creator>joyinger</dc:creator>
  <cp:lastModifiedBy>Kathleen M Nasto</cp:lastModifiedBy>
  <cp:revision>140</cp:revision>
  <dcterms:created xsi:type="dcterms:W3CDTF">2005-12-18T15:49:22Z</dcterms:created>
  <dcterms:modified xsi:type="dcterms:W3CDTF">2018-02-10T17:24:53Z</dcterms:modified>
</cp:coreProperties>
</file>