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3833" r:id="rId2"/>
    <p:sldMasterId id="2147483845" r:id="rId3"/>
  </p:sldMasterIdLst>
  <p:sldIdLst>
    <p:sldId id="281" r:id="rId4"/>
    <p:sldId id="270" r:id="rId5"/>
    <p:sldId id="269" r:id="rId6"/>
    <p:sldId id="263" r:id="rId7"/>
    <p:sldId id="257" r:id="rId8"/>
    <p:sldId id="258" r:id="rId9"/>
    <p:sldId id="259" r:id="rId10"/>
    <p:sldId id="265" r:id="rId11"/>
    <p:sldId id="266" r:id="rId12"/>
    <p:sldId id="267" r:id="rId13"/>
    <p:sldId id="279" r:id="rId14"/>
    <p:sldId id="274" r:id="rId15"/>
    <p:sldId id="264" r:id="rId16"/>
    <p:sldId id="260" r:id="rId17"/>
    <p:sldId id="261" r:id="rId18"/>
    <p:sldId id="262" r:id="rId19"/>
    <p:sldId id="272" r:id="rId20"/>
    <p:sldId id="275" r:id="rId21"/>
    <p:sldId id="282" r:id="rId22"/>
    <p:sldId id="268" r:id="rId2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77B2C4D-B042-4C01-9BA6-B7DD5666B4DD}">
          <p14:sldIdLst>
            <p14:sldId id="281"/>
            <p14:sldId id="270"/>
            <p14:sldId id="269"/>
            <p14:sldId id="263"/>
            <p14:sldId id="257"/>
            <p14:sldId id="258"/>
            <p14:sldId id="259"/>
            <p14:sldId id="265"/>
            <p14:sldId id="266"/>
            <p14:sldId id="267"/>
            <p14:sldId id="279"/>
            <p14:sldId id="274"/>
            <p14:sldId id="264"/>
            <p14:sldId id="260"/>
            <p14:sldId id="261"/>
            <p14:sldId id="262"/>
            <p14:sldId id="272"/>
            <p14:sldId id="275"/>
            <p14:sldId id="282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582C"/>
    <a:srgbClr val="CC3300"/>
    <a:srgbClr val="637052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23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4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61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52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340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40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44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20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516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7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7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11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923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8595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168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626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313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01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369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7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298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335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82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562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4214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9016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90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2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6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3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3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5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2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2017</a:t>
            </a:r>
            <a:endParaRPr lang="en-US" sz="2063" b="1" dirty="0">
              <a:solidFill>
                <a:srgbClr val="63705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886200"/>
            <a:ext cx="5779509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8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8732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D582C"/>
                </a:solidFill>
              </a:rPr>
              <a:t>Estimates of “Environment” 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rgbClr val="CC3300"/>
              </a:solidFill>
            </a:endParaRPr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Ladd &amp; Yinger (1991) find that police costs increase with </a:t>
            </a:r>
            <a:r>
              <a:rPr lang="en-US" sz="2000" b="1" dirty="0" smtClean="0">
                <a:solidFill>
                  <a:schemeClr val="tx1"/>
                </a:solidFill>
              </a:rPr>
              <a:t>poverty and city population.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Duncombe &amp; Yinger (1993) find that fire costs increase with </a:t>
            </a:r>
            <a:r>
              <a:rPr lang="en-US" sz="2000" b="1" dirty="0" smtClean="0">
                <a:solidFill>
                  <a:schemeClr val="tx1"/>
                </a:solidFill>
              </a:rPr>
              <a:t>industrial and utility property and tall buildings</a:t>
            </a:r>
            <a:r>
              <a:rPr lang="en-US" sz="2000" dirty="0" smtClean="0"/>
              <a:t>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Many scholars find that education costs increase with the </a:t>
            </a:r>
            <a:r>
              <a:rPr lang="en-US" sz="2000" b="1" dirty="0" smtClean="0">
                <a:solidFill>
                  <a:schemeClr val="tx1"/>
                </a:solidFill>
              </a:rPr>
              <a:t>share of students from poor families or with limited English proficiency.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93" name="Group 31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257682976"/>
              </p:ext>
            </p:extLst>
          </p:nvPr>
        </p:nvGraphicFramePr>
        <p:xfrm>
          <a:off x="914400" y="1219200"/>
          <a:ext cx="7591426" cy="4779528"/>
        </p:xfrm>
        <a:graphic>
          <a:graphicData uri="http://schemas.openxmlformats.org/drawingml/2006/table">
            <a:tbl>
              <a:tblPr/>
              <a:tblGrid>
                <a:gridCol w="3258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594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D582C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Pupil Weights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Simple Average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Pupil-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Weighted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Average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Directly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Without Special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Child Poverty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1.415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1.491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1.667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1.007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1.030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1.308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737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 Special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Child Poverty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1.224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1.281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1.592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1.009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1.033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1.424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Special Education</a:t>
                      </a:r>
                    </a:p>
                  </a:txBody>
                  <a:tcPr marL="68580" marR="6858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2.049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2.081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2.644</a:t>
                      </a: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49" name="Rectangle 2"/>
          <p:cNvSpPr txBox="1">
            <a:spLocks noChangeArrowheads="1"/>
          </p:cNvSpPr>
          <p:nvPr/>
        </p:nvSpPr>
        <p:spPr bwMode="auto">
          <a:xfrm>
            <a:off x="822960" y="5943600"/>
            <a:ext cx="462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637052"/>
                </a:solidFill>
                <a:latin typeface="Garamond" panose="02020404030301010803" pitchFamily="18" charset="0"/>
              </a:rPr>
              <a:t>From: Duncombe/Yinger 2005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3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53032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D/Y Study of California (</a:t>
            </a:r>
            <a:r>
              <a:rPr lang="en-US" sz="2400" i="1" dirty="0" smtClean="0">
                <a:solidFill>
                  <a:schemeClr val="accent2"/>
                </a:solidFill>
              </a:rPr>
              <a:t>ITPF</a:t>
            </a:r>
            <a:r>
              <a:rPr lang="en-US" sz="2400" dirty="0" smtClean="0">
                <a:solidFill>
                  <a:schemeClr val="accent2"/>
                </a:solidFill>
              </a:rPr>
              <a:t>, 2011)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 </a:t>
            </a:r>
            <a:r>
              <a:rPr lang="en-US" sz="2000" dirty="0" smtClean="0"/>
              <a:t>Cost factors in education</a:t>
            </a:r>
            <a:endParaRPr lang="en-US" sz="2000" dirty="0"/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 from poor families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students with limited English proficiency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students with a severe disability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Required wage to attract teachers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Enrollment (economies of scale)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Enrollment change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Grade level (higher costs for high school)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8684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Cost versus Spending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cost function describes technology, and implicitly is based on </a:t>
            </a:r>
            <a:r>
              <a:rPr lang="en-US" sz="2000" b="1" dirty="0" smtClean="0">
                <a:solidFill>
                  <a:schemeClr val="tx1"/>
                </a:solidFill>
              </a:rPr>
              <a:t>best practices</a:t>
            </a:r>
            <a:r>
              <a:rPr lang="en-US" sz="2000" dirty="0" smtClean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In fact, however, we cannot observe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costs</a:t>
            </a:r>
            <a:r>
              <a:rPr lang="en-US" sz="2000" dirty="0" smtClean="0"/>
              <a:t>, we can only observe </a:t>
            </a:r>
            <a:r>
              <a:rPr lang="en-US" sz="2000" b="1" dirty="0" smtClean="0">
                <a:solidFill>
                  <a:schemeClr val="tx1"/>
                </a:solidFill>
              </a:rPr>
              <a:t>spending</a:t>
            </a:r>
            <a:r>
              <a:rPr lang="en-US" sz="2000" dirty="0" smtClean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The final step in the logic is to link costs and spending.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6827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D582C"/>
                </a:solidFill>
              </a:rPr>
              <a:t>Government Expenditure Function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To link cost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/>
              <a:t>) and spending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), we can write: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C/e = c{S, N, W}/e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Definition of Efficiency (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srgbClr val="CC3300"/>
              </a:solidFill>
            </a:endParaRPr>
          </a:p>
          <a:p>
            <a:pPr marL="701675" lvl="3" indent="-23971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 efficient government uses </a:t>
            </a:r>
            <a:r>
              <a:rPr lang="en-US" sz="2000" b="1" dirty="0" smtClean="0">
                <a:solidFill>
                  <a:schemeClr val="tx1"/>
                </a:solidFill>
              </a:rPr>
              <a:t>best practices </a:t>
            </a:r>
            <a:r>
              <a:rPr lang="en-US" sz="2000" dirty="0" smtClean="0"/>
              <a:t>to spend as little as possible in delivering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Spending more than this minimum is inefficient.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Alternative measures of </a:t>
            </a: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yield alternative definitions of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50446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Examples of Efficiency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Suppose we define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as </a:t>
            </a:r>
            <a:r>
              <a:rPr lang="en-US" sz="2000" b="1" dirty="0" smtClean="0">
                <a:solidFill>
                  <a:schemeClr val="tx1"/>
                </a:solidFill>
              </a:rPr>
              <a:t>student performance </a:t>
            </a:r>
            <a:r>
              <a:rPr lang="en-US" sz="2000" dirty="0" smtClean="0"/>
              <a:t>on basic math and reading tests.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Many rich, suburban schools will be inefficient </a:t>
            </a:r>
            <a:r>
              <a:rPr lang="en-US" sz="2000" dirty="0" smtClean="0"/>
              <a:t>despite their high scores because they spend a lot on art, music, science, and social studies.</a:t>
            </a:r>
          </a:p>
          <a:p>
            <a:pPr marL="227013" lvl="3" indent="-227013">
              <a:lnSpc>
                <a:spcPct val="100000"/>
              </a:lnSpc>
              <a:buNone/>
            </a:pPr>
            <a:endParaRPr lang="en-US" sz="2000" dirty="0" smtClean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Some poor, urban schools will be efficient </a:t>
            </a:r>
            <a:r>
              <a:rPr lang="en-US" sz="2000" dirty="0" smtClean="0"/>
              <a:t>despite their low scores because they focus most of their spending on the basics.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2728" y="1371600"/>
            <a:ext cx="7701671" cy="504467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Measuring Efficiency</a:t>
            </a:r>
          </a:p>
          <a:p>
            <a:pPr marL="227013" indent="-227013">
              <a:lnSpc>
                <a:spcPts val="216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Efficiency cannot </a:t>
            </a:r>
            <a:r>
              <a:rPr lang="en-US" sz="2000" dirty="0">
                <a:solidFill>
                  <a:schemeClr val="tx1"/>
                </a:solidFill>
              </a:rPr>
              <a:t>be measured </a:t>
            </a:r>
            <a:r>
              <a:rPr lang="en-US" sz="2000" dirty="0" smtClean="0">
                <a:solidFill>
                  <a:schemeClr val="tx1"/>
                </a:solidFill>
              </a:rPr>
              <a:t>directly.</a:t>
            </a:r>
          </a:p>
          <a:p>
            <a:pPr marL="227013" indent="-227013">
              <a:lnSpc>
                <a:spcPts val="2160"/>
              </a:lnSpc>
              <a:buFont typeface="Wingdings" panose="05000000000000000000" pitchFamily="2" charset="2"/>
              <a:buChar char="§"/>
            </a:pPr>
            <a:endParaRPr lang="en-US" sz="2000" b="1" dirty="0">
              <a:solidFill>
                <a:srgbClr val="CC3300"/>
              </a:solidFill>
            </a:endParaRPr>
          </a:p>
          <a:p>
            <a:pPr marL="227013" indent="-227013">
              <a:lnSpc>
                <a:spcPts val="23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Scholars disagree on the best way to account for efficiency in estimating an expenditure function.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One method (D &amp; Y):</a:t>
            </a:r>
          </a:p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efficiency-related behavior </a:t>
            </a:r>
            <a:r>
              <a:rPr lang="en-US" sz="2000" dirty="0" smtClean="0"/>
              <a:t>of voters (monitoring) and public officials (waste) responds to </a:t>
            </a:r>
            <a:r>
              <a:rPr lang="en-US" sz="2000" b="1" dirty="0" smtClean="0">
                <a:solidFill>
                  <a:schemeClr val="tx1"/>
                </a:solidFill>
              </a:rPr>
              <a:t>incentives</a:t>
            </a:r>
            <a:r>
              <a:rPr lang="en-US" sz="2000" dirty="0" smtClean="0"/>
              <a:t>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Control for variables that describe these incentives.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5044679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Examples of Incentives </a:t>
            </a:r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hat May </a:t>
            </a:r>
            <a:r>
              <a:rPr lang="en-US" sz="2400" dirty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nfluence </a:t>
            </a:r>
            <a:r>
              <a:rPr lang="en-US" sz="2400" dirty="0">
                <a:solidFill>
                  <a:schemeClr val="accent2"/>
                </a:solidFill>
              </a:rPr>
              <a:t>E</a:t>
            </a:r>
            <a:r>
              <a:rPr lang="en-US" sz="2400" dirty="0" smtClean="0">
                <a:solidFill>
                  <a:schemeClr val="accent2"/>
                </a:solidFill>
              </a:rPr>
              <a:t>fficiency</a:t>
            </a:r>
          </a:p>
          <a:p>
            <a:pPr marL="344488" lvl="3" indent="-22701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Tax Price:  </a:t>
            </a:r>
            <a:r>
              <a:rPr lang="en-US" sz="2000" dirty="0" smtClean="0"/>
              <a:t>Voters monitor public officials more carefully when paying a higher share of tax revenue.</a:t>
            </a:r>
          </a:p>
          <a:p>
            <a:pPr marL="344488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4488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State Aid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State aid shifts the financing burden away from voters and weakens their incentive to monitor public officials.</a:t>
            </a:r>
          </a:p>
          <a:p>
            <a:pPr marL="344488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4488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Competition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Public officials may be more efficient when they face competition.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13271"/>
            <a:ext cx="7541623" cy="453032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D/Y </a:t>
            </a:r>
            <a:r>
              <a:rPr lang="en-US" sz="2400" dirty="0" smtClean="0">
                <a:solidFill>
                  <a:srgbClr val="BD582C"/>
                </a:solidFill>
              </a:rPr>
              <a:t>Study</a:t>
            </a:r>
            <a:r>
              <a:rPr lang="en-US" sz="2400" dirty="0" smtClean="0">
                <a:solidFill>
                  <a:schemeClr val="accent2"/>
                </a:solidFill>
              </a:rPr>
              <a:t> of California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Efficiency factors in education (with state’s test score index as the measure of performance)</a:t>
            </a:r>
            <a:endParaRPr lang="en-US" sz="2000" dirty="0"/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Median income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Tax price (based on parcel tax)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State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Federal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Migration into district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Categorical aid as a share of total aid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413271"/>
            <a:ext cx="7541623" cy="453032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CC3300"/>
                </a:solidFill>
              </a:rPr>
              <a:t> Other Recent Cost </a:t>
            </a:r>
            <a:r>
              <a:rPr lang="en-US" sz="2400" dirty="0" smtClean="0">
                <a:solidFill>
                  <a:srgbClr val="BD582C"/>
                </a:solidFill>
              </a:rPr>
              <a:t>Studies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New York</a:t>
            </a:r>
            <a:r>
              <a:rPr lang="en-US" sz="2000" dirty="0" smtClean="0"/>
              <a:t>: Eom</a:t>
            </a:r>
            <a:r>
              <a:rPr lang="en-US" sz="2000" dirty="0"/>
              <a:t>, </a:t>
            </a:r>
            <a:r>
              <a:rPr lang="en-US" sz="2000" dirty="0" smtClean="0"/>
              <a:t>Duncombe</a:t>
            </a:r>
            <a:r>
              <a:rPr lang="en-US" sz="2000" dirty="0"/>
              <a:t>, </a:t>
            </a:r>
            <a:r>
              <a:rPr lang="en-US" sz="2000" dirty="0" smtClean="0"/>
              <a:t>Nguyen-Hoang</a:t>
            </a:r>
            <a:r>
              <a:rPr lang="en-US" sz="2000" dirty="0"/>
              <a:t>, and </a:t>
            </a:r>
            <a:r>
              <a:rPr lang="en-US" sz="2000" dirty="0" smtClean="0"/>
              <a:t>Yinger, </a:t>
            </a:r>
            <a:r>
              <a:rPr lang="en-US" sz="2000" i="1" dirty="0"/>
              <a:t>Education Finance and </a:t>
            </a:r>
            <a:r>
              <a:rPr lang="en-US" sz="2000" i="1" dirty="0" smtClean="0"/>
              <a:t>Policy, </a:t>
            </a:r>
            <a:r>
              <a:rPr lang="en-US" sz="2000" dirty="0" smtClean="0"/>
              <a:t>Fall 2014.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Massachusetts</a:t>
            </a:r>
            <a:r>
              <a:rPr lang="en-US" sz="2000" dirty="0" smtClean="0"/>
              <a:t>: Nguyen-Hoang </a:t>
            </a:r>
            <a:r>
              <a:rPr lang="en-US" sz="2000" dirty="0"/>
              <a:t>and </a:t>
            </a:r>
            <a:r>
              <a:rPr lang="en-US" sz="2000" dirty="0" smtClean="0"/>
              <a:t>Yinger. </a:t>
            </a:r>
            <a:r>
              <a:rPr lang="en-US" sz="2000" i="1" dirty="0" smtClean="0"/>
              <a:t>Journal </a:t>
            </a:r>
            <a:r>
              <a:rPr lang="en-US" sz="2000" i="1" dirty="0"/>
              <a:t>of Education </a:t>
            </a:r>
            <a:r>
              <a:rPr lang="en-US" sz="2000" i="1" dirty="0" smtClean="0"/>
              <a:t>Finance, </a:t>
            </a:r>
            <a:r>
              <a:rPr lang="en-US" sz="2000" dirty="0" smtClean="0"/>
              <a:t>Spring 2014.</a:t>
            </a:r>
            <a:endParaRPr lang="en-US" sz="2000" dirty="0"/>
          </a:p>
          <a:p>
            <a:pPr marL="227013" indent="-227013"/>
            <a:r>
              <a:rPr lang="en-US" sz="2000" dirty="0"/>
              <a:t> 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Missouri</a:t>
            </a:r>
            <a:r>
              <a:rPr lang="en-US" sz="2000" dirty="0" smtClean="0"/>
              <a:t>: Duncombe </a:t>
            </a:r>
            <a:r>
              <a:rPr lang="en-US" sz="2000" dirty="0"/>
              <a:t>and </a:t>
            </a:r>
            <a:r>
              <a:rPr lang="en-US" sz="2000" dirty="0" smtClean="0"/>
              <a:t>Yinger, </a:t>
            </a:r>
            <a:r>
              <a:rPr lang="en-US" sz="2000" i="1" dirty="0" smtClean="0"/>
              <a:t>Peabody </a:t>
            </a:r>
            <a:r>
              <a:rPr lang="en-US" sz="2000" i="1" dirty="0"/>
              <a:t>Journal of </a:t>
            </a:r>
            <a:r>
              <a:rPr lang="en-US" sz="2000" i="1" dirty="0" smtClean="0"/>
              <a:t>Education, 2011.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endParaRPr lang="en-US" sz="2000" i="1" dirty="0"/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California, Kansas, Missouri, and New York</a:t>
            </a:r>
            <a:r>
              <a:rPr lang="en-US" sz="2000" dirty="0" smtClean="0"/>
              <a:t>: Lukemeyer, Duncombe</a:t>
            </a:r>
            <a:r>
              <a:rPr lang="en-US" sz="2000" dirty="0"/>
              <a:t>, and </a:t>
            </a:r>
            <a:r>
              <a:rPr lang="en-US" sz="2000" dirty="0" smtClean="0"/>
              <a:t>Yinger</a:t>
            </a:r>
            <a:r>
              <a:rPr lang="en-US" sz="2000" dirty="0"/>
              <a:t>. </a:t>
            </a:r>
            <a:r>
              <a:rPr lang="en-US" sz="2000" dirty="0" smtClean="0"/>
              <a:t>In </a:t>
            </a:r>
            <a:r>
              <a:rPr lang="en-US" sz="2000" i="1" dirty="0" smtClean="0"/>
              <a:t>Improving </a:t>
            </a:r>
            <a:r>
              <a:rPr lang="en-US" sz="2000" i="1" dirty="0"/>
              <a:t>on No Child Left </a:t>
            </a:r>
            <a:r>
              <a:rPr lang="en-US" sz="2000" i="1" dirty="0" smtClean="0"/>
              <a:t>Behind</a:t>
            </a:r>
            <a:r>
              <a:rPr lang="en-US" sz="2000" dirty="0" smtClean="0"/>
              <a:t>, </a:t>
            </a:r>
            <a:r>
              <a:rPr lang="en-US" sz="2000" dirty="0"/>
              <a:t>R. D. Kahlenberg (ed.), </a:t>
            </a:r>
            <a:r>
              <a:rPr lang="en-US" sz="2000" dirty="0" smtClean="0"/>
              <a:t>The </a:t>
            </a:r>
            <a:r>
              <a:rPr lang="en-US" sz="2000" dirty="0"/>
              <a:t>Century Foundation, </a:t>
            </a:r>
            <a:r>
              <a:rPr lang="en-US" sz="2000" dirty="0" smtClean="0"/>
              <a:t>2008.</a:t>
            </a:r>
            <a:endParaRPr lang="en-US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6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19188" y="1371600"/>
            <a:ext cx="7543800" cy="434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Section Outline</a:t>
            </a:r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This is the first of three classes on public sector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1.  Production and Cost Concepts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2.  Policies to Lower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3.  Case:  Lockup Quotas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These classes are about the </a:t>
            </a:r>
            <a:r>
              <a:rPr lang="en-US" sz="2000" b="1" dirty="0" smtClean="0">
                <a:solidFill>
                  <a:schemeClr val="tx1"/>
                </a:solidFill>
              </a:rPr>
              <a:t>technology</a:t>
            </a:r>
            <a:r>
              <a:rPr lang="en-US" sz="2000" dirty="0" smtClean="0"/>
              <a:t> of public production.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89745" y="1371600"/>
            <a:ext cx="7162800" cy="453032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Allocative versus Productive Efficiency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Note that we have defined two different efficiency concepts: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Allocative efficiency </a:t>
            </a:r>
            <a:r>
              <a:rPr lang="en-US" sz="2000" dirty="0" smtClean="0"/>
              <a:t>= whether goods and services are allocated to the people who value them most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Productive efficiency </a:t>
            </a:r>
            <a:r>
              <a:rPr lang="en-US" sz="2000" dirty="0" smtClean="0"/>
              <a:t>= whether goods and services are produced using best practices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You can improve public welfare by boosting either type of efficiency!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02336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sz="18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Production and Cost Functions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the “Environment”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Cost and Efficiency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543801" cy="4573694"/>
          </a:xfrm>
        </p:spPr>
        <p:txBody>
          <a:bodyPr>
            <a:normAutofit/>
          </a:bodyPr>
          <a:lstStyle/>
          <a:p>
            <a:pPr marL="360045" lvl="2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Key Concepts</a:t>
            </a:r>
          </a:p>
          <a:p>
            <a:pPr lvl="2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Production functions </a:t>
            </a:r>
            <a:r>
              <a:rPr lang="en-US" sz="2000" dirty="0" smtClean="0"/>
              <a:t>translate inputs into outputs.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Cost functions </a:t>
            </a:r>
            <a:r>
              <a:rPr lang="en-US" sz="2000" dirty="0" smtClean="0"/>
              <a:t>indicate the spending required to reach a given level of output.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Understanding public production and cost functions is critical to understanding public spending and performance.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369906"/>
            <a:ext cx="7543801" cy="4573694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Private Production and Cost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 Private Production Function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 algn="ctr" eaLnBrk="1" hangingPunct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q{Inputs}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 Private Cost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c{Q, Input Prices}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2961" y="990600"/>
            <a:ext cx="7543799" cy="4816079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Government Production Function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 (Bradford/Malt/Oates, </a:t>
            </a:r>
            <a:r>
              <a:rPr lang="en-US" sz="2400" i="1" dirty="0" smtClean="0">
                <a:solidFill>
                  <a:schemeClr val="accent2"/>
                </a:solidFill>
              </a:rPr>
              <a:t>NTJ</a:t>
            </a:r>
            <a:r>
              <a:rPr lang="en-US" sz="2400" dirty="0" smtClean="0">
                <a:solidFill>
                  <a:schemeClr val="accent2"/>
                </a:solidFill>
              </a:rPr>
              <a:t> 1969)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Intermediate Output (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depends on inputs)</a:t>
            </a:r>
          </a:p>
          <a:p>
            <a:pPr marL="188595" lvl="1" indent="0" eaLnBrk="1" hangingPunct="1">
              <a:buNone/>
            </a:pPr>
            <a:r>
              <a:rPr lang="en-US" sz="1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	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= g{Inputs}</a:t>
            </a:r>
          </a:p>
          <a:p>
            <a:pPr marL="188595" lvl="1" indent="0" eaLnBrk="1" hangingPunct="1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Final Output (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rgbClr val="637052"/>
                </a:solidFill>
              </a:rPr>
              <a:t> 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and the Environment,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 = s{G, Environment}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s{G, N}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Inverted Final Output (required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 and on desired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000" dirty="0" smtClean="0">
                <a:solidFill>
                  <a:srgbClr val="637052"/>
                </a:solidFill>
              </a:rPr>
              <a:t>)</a:t>
            </a:r>
            <a:endParaRPr lang="en-US" sz="2000" dirty="0">
              <a:solidFill>
                <a:srgbClr val="637052"/>
              </a:solidFill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= s</a:t>
            </a:r>
            <a:r>
              <a:rPr 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{S, N}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956071"/>
            <a:ext cx="7543799" cy="498752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Government Cost Functions </a:t>
            </a:r>
            <a:r>
              <a:rPr lang="en-US" sz="2400" dirty="0">
                <a:solidFill>
                  <a:schemeClr val="accent2"/>
                </a:solidFill>
              </a:rPr>
              <a:t>(B/M/O, </a:t>
            </a:r>
            <a:r>
              <a:rPr lang="en-US" sz="2400" i="1" dirty="0">
                <a:solidFill>
                  <a:schemeClr val="accent2"/>
                </a:solidFill>
              </a:rPr>
              <a:t>NTJ</a:t>
            </a:r>
            <a:r>
              <a:rPr lang="en-US" sz="2400" dirty="0">
                <a:solidFill>
                  <a:schemeClr val="accent2"/>
                </a:solidFill>
              </a:rPr>
              <a:t> 1969)</a:t>
            </a: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Cost of Intermediate Output (depends on G and input prices, W)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{G, W}</a:t>
            </a:r>
          </a:p>
          <a:p>
            <a:pPr marL="0" indent="0" algn="ctr" eaLnBrk="1" hangingPunct="1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Cost of Final Output (depends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rgbClr val="637052"/>
                </a:solidFill>
              </a:rPr>
              <a:t>,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, and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 smtClean="0">
                <a:solidFill>
                  <a:srgbClr val="637052"/>
                </a:solidFill>
              </a:rPr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c{G needed for S, W}</a:t>
            </a:r>
          </a:p>
          <a:p>
            <a:pPr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c{s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{S, N},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cʹ{S, 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W}</a:t>
            </a:r>
          </a:p>
          <a:p>
            <a:pPr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0" cy="48006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Public Outputs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 Public cost functions focus on the cost of government </a:t>
            </a:r>
            <a:r>
              <a:rPr lang="en-US" sz="2000" b="1" dirty="0" smtClean="0">
                <a:solidFill>
                  <a:schemeClr val="tx1"/>
                </a:solidFill>
              </a:rPr>
              <a:t>performance</a:t>
            </a:r>
            <a:r>
              <a:rPr lang="en-US" sz="2000" dirty="0" smtClean="0"/>
              <a:t>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Police:  Crime rate.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Fire:  Probability of loss from fire.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Education:  Test scores, graduation rates.</a:t>
            </a:r>
          </a:p>
          <a:p>
            <a:pPr marL="460375" lvl="4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344488" indent="-344488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Public cost functions are influenced by the </a:t>
            </a:r>
            <a:r>
              <a:rPr lang="en-US" sz="2000" b="1" dirty="0" smtClean="0">
                <a:solidFill>
                  <a:schemeClr val="tx1"/>
                </a:solidFill>
              </a:rPr>
              <a:t>environment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in which the services are delivered.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591" y="1371600"/>
            <a:ext cx="75438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Examples of “Environment” </a:t>
            </a:r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Police:</a:t>
            </a:r>
            <a:r>
              <a:rPr lang="en-US" sz="2000" dirty="0" smtClean="0"/>
              <a:t>  Poor people are more likely to be victims of crime and to be desperate enough to turn to crime.</a:t>
            </a:r>
          </a:p>
          <a:p>
            <a:pPr marL="227013" lvl="2" indent="-227013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Fire:</a:t>
            </a:r>
            <a:r>
              <a:rPr lang="en-US" sz="2000" dirty="0" smtClean="0"/>
              <a:t>  Old houses catch fire more often and burn faster; fire spreads faster when housing is closely packed.</a:t>
            </a:r>
          </a:p>
          <a:p>
            <a:pPr marL="227013" lvl="2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Education:</a:t>
            </a:r>
            <a:r>
              <a:rPr lang="en-US" sz="2000" dirty="0" smtClean="0"/>
              <a:t>  Children from poor families are more likely to bring health or behavioral problems to school, and less likely to have lessons reinforced at home.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21870</TotalTime>
  <Words>1049</Words>
  <Application>Microsoft Office PowerPoint</Application>
  <PresentationFormat>On-screen Show (4:3)</PresentationFormat>
  <Paragraphs>195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Garamond</vt:lpstr>
      <vt:lpstr>Times New Roman</vt:lpstr>
      <vt:lpstr>Wingdings</vt:lpstr>
      <vt:lpstr>Theme1</vt:lpstr>
      <vt:lpstr>Retrospect</vt:lpstr>
      <vt:lpstr>1_Retrospect</vt:lpstr>
      <vt:lpstr>State and Local Public Finance Professor Yinger Spring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Kathleen M Nasto</cp:lastModifiedBy>
  <cp:revision>81</cp:revision>
  <dcterms:created xsi:type="dcterms:W3CDTF">2005-12-18T15:49:22Z</dcterms:created>
  <dcterms:modified xsi:type="dcterms:W3CDTF">2018-02-10T17:18:52Z</dcterms:modified>
</cp:coreProperties>
</file>