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806" r:id="rId2"/>
  </p:sldMasterIdLst>
  <p:sldIdLst>
    <p:sldId id="256" r:id="rId3"/>
    <p:sldId id="257" r:id="rId4"/>
    <p:sldId id="292" r:id="rId5"/>
    <p:sldId id="258" r:id="rId6"/>
    <p:sldId id="283" r:id="rId7"/>
    <p:sldId id="259" r:id="rId8"/>
    <p:sldId id="277" r:id="rId9"/>
    <p:sldId id="286" r:id="rId10"/>
    <p:sldId id="260" r:id="rId11"/>
    <p:sldId id="268" r:id="rId12"/>
    <p:sldId id="269" r:id="rId13"/>
    <p:sldId id="270" r:id="rId14"/>
    <p:sldId id="278" r:id="rId15"/>
    <p:sldId id="279" r:id="rId16"/>
    <p:sldId id="280" r:id="rId17"/>
    <p:sldId id="261" r:id="rId18"/>
    <p:sldId id="262" r:id="rId19"/>
    <p:sldId id="263" r:id="rId20"/>
    <p:sldId id="290" r:id="rId21"/>
    <p:sldId id="291" r:id="rId22"/>
    <p:sldId id="281" r:id="rId23"/>
    <p:sldId id="264" r:id="rId24"/>
    <p:sldId id="287" r:id="rId25"/>
    <p:sldId id="271" r:id="rId26"/>
    <p:sldId id="265" r:id="rId27"/>
    <p:sldId id="266" r:id="rId28"/>
    <p:sldId id="267" r:id="rId29"/>
    <p:sldId id="282" r:id="rId30"/>
    <p:sldId id="272" r:id="rId31"/>
    <p:sldId id="294" r:id="rId32"/>
    <p:sldId id="273" r:id="rId33"/>
    <p:sldId id="284" r:id="rId34"/>
    <p:sldId id="293" r:id="rId35"/>
    <p:sldId id="274" r:id="rId36"/>
    <p:sldId id="275" r:id="rId37"/>
    <p:sldId id="276" r:id="rId3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81886B"/>
    <a:srgbClr val="CC3300"/>
    <a:srgbClr val="FBE6CE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110" d="100"/>
          <a:sy n="110" d="100"/>
        </p:scale>
        <p:origin x="163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031D3-DBFA-413B-9EA2-AD3B1758AD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6546-AF00-4FFC-8197-E23D64A656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0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C4D3-B037-4712-A53F-4907C2967D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9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16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93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4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84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5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1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828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80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2C79D-AAD3-48A6-AFC3-5F0CCF7EAD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27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32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080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1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1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DD14-E417-4CD0-8B7D-5825D3F019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52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53D2C-E168-4272-BAC3-D3C789FE4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2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2B353-ECA3-45BB-A121-28FC5EC2D3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3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CC620-8736-4771-8EFB-54BA558198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1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DF7A3-60C8-4B8A-99D2-B9560A5A3E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84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B9CFCA-1C13-410E-9E12-7A0C6CB022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0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CA0E-15A5-4F95-8622-22BE180D36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87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x.ny.gov/research/property/reports/cod/2013mvs/index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reports/cod/2013mvs/reporttext.htm#figure2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962400"/>
            <a:ext cx="6400800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6</a:t>
            </a:r>
          </a:p>
          <a:p>
            <a:pPr eaLnBrk="1" hangingPunct="1"/>
            <a:r>
              <a:rPr lang="en-US" sz="2700" dirty="0"/>
              <a:t>State and Local Revenue:  Overview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20228" y="1760356"/>
            <a:ext cx="6224179" cy="5224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In some cases, the tax burden falls entirely on </a:t>
            </a:r>
            <a:r>
              <a:rPr lang="en-US" sz="2000" b="1" dirty="0" smtClean="0"/>
              <a:t>firms</a:t>
            </a:r>
            <a:r>
              <a:rPr lang="en-US" sz="2000" dirty="0" smtClean="0"/>
              <a:t>:</a:t>
            </a:r>
          </a:p>
        </p:txBody>
      </p:sp>
      <p:grpSp>
        <p:nvGrpSpPr>
          <p:cNvPr id="10244" name="Group 36"/>
          <p:cNvGrpSpPr>
            <a:grpSpLocks noChangeAspect="1"/>
          </p:cNvGrpSpPr>
          <p:nvPr/>
        </p:nvGrpSpPr>
        <p:grpSpPr bwMode="auto">
          <a:xfrm>
            <a:off x="1295400" y="1451084"/>
            <a:ext cx="6400800" cy="4855780"/>
            <a:chOff x="1777" y="1852"/>
            <a:chExt cx="8700" cy="4320"/>
          </a:xfrm>
        </p:grpSpPr>
        <p:sp>
          <p:nvSpPr>
            <p:cNvPr id="10245" name="AutoShape 37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0246" name="Line 38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39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40"/>
            <p:cNvSpPr>
              <a:spLocks noChangeShapeType="1"/>
            </p:cNvSpPr>
            <p:nvPr/>
          </p:nvSpPr>
          <p:spPr bwMode="auto">
            <a:xfrm>
              <a:off x="74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41"/>
            <p:cNvSpPr>
              <a:spLocks noChangeShapeType="1"/>
            </p:cNvSpPr>
            <p:nvPr/>
          </p:nvSpPr>
          <p:spPr bwMode="auto">
            <a:xfrm>
              <a:off x="7477" y="5401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42"/>
            <p:cNvSpPr>
              <a:spLocks noChangeShapeType="1"/>
            </p:cNvSpPr>
            <p:nvPr/>
          </p:nvSpPr>
          <p:spPr bwMode="auto">
            <a:xfrm>
              <a:off x="3277" y="4166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43"/>
            <p:cNvSpPr>
              <a:spLocks noChangeShapeType="1"/>
            </p:cNvSpPr>
            <p:nvPr/>
          </p:nvSpPr>
          <p:spPr bwMode="auto">
            <a:xfrm>
              <a:off x="8677" y="3395"/>
              <a:ext cx="1" cy="2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44"/>
            <p:cNvSpPr>
              <a:spLocks noChangeShapeType="1"/>
            </p:cNvSpPr>
            <p:nvPr/>
          </p:nvSpPr>
          <p:spPr bwMode="auto">
            <a:xfrm>
              <a:off x="7977" y="3357"/>
              <a:ext cx="1700" cy="1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45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P</a:t>
              </a:r>
              <a:endParaRPr lang="en-US" sz="1350" dirty="0"/>
            </a:p>
          </p:txBody>
        </p:sp>
        <p:sp>
          <p:nvSpPr>
            <p:cNvPr id="10254" name="Rectangle 46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5" name="Rectangle 47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6" name="Rectangle 48"/>
            <p:cNvSpPr>
              <a:spLocks noChangeArrowheads="1"/>
            </p:cNvSpPr>
            <p:nvPr/>
          </p:nvSpPr>
          <p:spPr bwMode="auto">
            <a:xfrm>
              <a:off x="68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0257" name="Rectangle 49"/>
            <p:cNvSpPr>
              <a:spLocks noChangeArrowheads="1"/>
            </p:cNvSpPr>
            <p:nvPr/>
          </p:nvSpPr>
          <p:spPr bwMode="auto">
            <a:xfrm>
              <a:off x="5827" y="2932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0258" name="Rectangle 50"/>
            <p:cNvSpPr>
              <a:spLocks noChangeArrowheads="1"/>
            </p:cNvSpPr>
            <p:nvPr/>
          </p:nvSpPr>
          <p:spPr bwMode="auto">
            <a:xfrm>
              <a:off x="4777" y="2932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 err="1">
                  <a:latin typeface="+mn-lt"/>
                </a:rPr>
                <a:t>S+tax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259" name="Rectangle 51"/>
            <p:cNvSpPr>
              <a:spLocks noChangeArrowheads="1"/>
            </p:cNvSpPr>
            <p:nvPr/>
          </p:nvSpPr>
          <p:spPr bwMode="auto">
            <a:xfrm>
              <a:off x="5527" y="385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0260" name="Rectangle 52"/>
            <p:cNvSpPr>
              <a:spLocks noChangeArrowheads="1"/>
            </p:cNvSpPr>
            <p:nvPr/>
          </p:nvSpPr>
          <p:spPr bwMode="auto">
            <a:xfrm>
              <a:off x="8527" y="2932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0261" name="Rectangle 53"/>
            <p:cNvSpPr>
              <a:spLocks noChangeArrowheads="1"/>
            </p:cNvSpPr>
            <p:nvPr/>
          </p:nvSpPr>
          <p:spPr bwMode="auto">
            <a:xfrm>
              <a:off x="9427" y="4530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  D</a:t>
              </a:r>
              <a:endParaRPr lang="en-US" sz="1350"/>
            </a:p>
          </p:txBody>
        </p:sp>
        <p:sp>
          <p:nvSpPr>
            <p:cNvPr id="10262" name="Rectangle 54"/>
            <p:cNvSpPr>
              <a:spLocks noChangeArrowheads="1"/>
            </p:cNvSpPr>
            <p:nvPr/>
          </p:nvSpPr>
          <p:spPr bwMode="auto">
            <a:xfrm>
              <a:off x="2827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3" name="Rectangle 55"/>
            <p:cNvSpPr>
              <a:spLocks noChangeArrowheads="1"/>
            </p:cNvSpPr>
            <p:nvPr/>
          </p:nvSpPr>
          <p:spPr bwMode="auto">
            <a:xfrm>
              <a:off x="2377" y="3858"/>
              <a:ext cx="15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4" name="Rectangle 56"/>
            <p:cNvSpPr>
              <a:spLocks noChangeArrowheads="1"/>
            </p:cNvSpPr>
            <p:nvPr/>
          </p:nvSpPr>
          <p:spPr bwMode="auto">
            <a:xfrm>
              <a:off x="7027" y="4475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5" name="Line 57"/>
            <p:cNvSpPr>
              <a:spLocks noChangeShapeType="1"/>
            </p:cNvSpPr>
            <p:nvPr/>
          </p:nvSpPr>
          <p:spPr bwMode="auto">
            <a:xfrm flipH="1">
              <a:off x="7477" y="4012"/>
              <a:ext cx="1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58"/>
            <p:cNvSpPr>
              <a:spLocks noChangeShapeType="1"/>
            </p:cNvSpPr>
            <p:nvPr/>
          </p:nvSpPr>
          <p:spPr bwMode="auto">
            <a:xfrm flipH="1">
              <a:off x="7477" y="4629"/>
              <a:ext cx="12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59"/>
            <p:cNvSpPr>
              <a:spLocks noChangeShapeType="1"/>
            </p:cNvSpPr>
            <p:nvPr/>
          </p:nvSpPr>
          <p:spPr bwMode="auto">
            <a:xfrm flipV="1">
              <a:off x="40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Rectangle 60"/>
            <p:cNvSpPr>
              <a:spLocks noChangeArrowheads="1"/>
            </p:cNvSpPr>
            <p:nvPr/>
          </p:nvSpPr>
          <p:spPr bwMode="auto">
            <a:xfrm>
              <a:off x="6577" y="3703"/>
              <a:ext cx="15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r>
                <a:rPr lang="en-US" sz="1200"/>
                <a:t>=P</a:t>
              </a:r>
              <a:r>
                <a:rPr lang="en-US" sz="1200" baseline="-25000"/>
                <a:t>2</a:t>
              </a:r>
              <a:endParaRPr lang="en-US" sz="1350"/>
            </a:p>
          </p:txBody>
        </p:sp>
        <p:sp>
          <p:nvSpPr>
            <p:cNvPr id="10269" name="Line 61"/>
            <p:cNvSpPr>
              <a:spLocks noChangeShapeType="1"/>
            </p:cNvSpPr>
            <p:nvPr/>
          </p:nvSpPr>
          <p:spPr bwMode="auto">
            <a:xfrm flipV="1">
              <a:off x="34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62"/>
            <p:cNvSpPr>
              <a:spLocks noChangeShapeType="1"/>
            </p:cNvSpPr>
            <p:nvPr/>
          </p:nvSpPr>
          <p:spPr bwMode="auto">
            <a:xfrm flipH="1">
              <a:off x="3277" y="4629"/>
              <a:ext cx="9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63"/>
            <p:cNvSpPr>
              <a:spLocks noChangeShapeType="1"/>
            </p:cNvSpPr>
            <p:nvPr/>
          </p:nvSpPr>
          <p:spPr bwMode="auto">
            <a:xfrm>
              <a:off x="3427" y="4166"/>
              <a:ext cx="0" cy="46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64"/>
            <p:cNvSpPr>
              <a:spLocks noChangeShapeType="1"/>
            </p:cNvSpPr>
            <p:nvPr/>
          </p:nvSpPr>
          <p:spPr bwMode="auto">
            <a:xfrm>
              <a:off x="7627" y="4012"/>
              <a:ext cx="1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65"/>
            <p:cNvSpPr>
              <a:spLocks noChangeArrowheads="1"/>
            </p:cNvSpPr>
            <p:nvPr/>
          </p:nvSpPr>
          <p:spPr bwMode="auto">
            <a:xfrm>
              <a:off x="3427" y="4166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4" name="Rectangle 66"/>
            <p:cNvSpPr>
              <a:spLocks noChangeArrowheads="1"/>
            </p:cNvSpPr>
            <p:nvPr/>
          </p:nvSpPr>
          <p:spPr bwMode="auto">
            <a:xfrm>
              <a:off x="7627" y="4012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5" name="Line 67"/>
            <p:cNvSpPr>
              <a:spLocks noChangeShapeType="1"/>
            </p:cNvSpPr>
            <p:nvPr/>
          </p:nvSpPr>
          <p:spPr bwMode="auto">
            <a:xfrm>
              <a:off x="4177" y="4166"/>
              <a:ext cx="0" cy="12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2960" y="1368831"/>
            <a:ext cx="4395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No Shifting to Consumers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25388" y="1740068"/>
            <a:ext cx="4629150" cy="37025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In other cases, the burden is </a:t>
            </a:r>
            <a:r>
              <a:rPr lang="en-US" sz="2000" b="1" dirty="0" smtClean="0"/>
              <a:t>shared</a:t>
            </a:r>
            <a:r>
              <a:rPr lang="en-US" sz="2000" dirty="0" smtClean="0"/>
              <a:t>:</a:t>
            </a:r>
          </a:p>
        </p:txBody>
      </p:sp>
      <p:grpSp>
        <p:nvGrpSpPr>
          <p:cNvPr id="11268" name="Group 5"/>
          <p:cNvGrpSpPr>
            <a:grpSpLocks noChangeAspect="1"/>
          </p:cNvGrpSpPr>
          <p:nvPr/>
        </p:nvGrpSpPr>
        <p:grpSpPr bwMode="auto">
          <a:xfrm>
            <a:off x="925388" y="1524000"/>
            <a:ext cx="7441372" cy="4798642"/>
            <a:chOff x="1777" y="1852"/>
            <a:chExt cx="8700" cy="4320"/>
          </a:xfrm>
        </p:grpSpPr>
        <p:sp>
          <p:nvSpPr>
            <p:cNvPr id="11269" name="AutoShape 6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10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1274" name="Rectangle 11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5527" y="3549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4627" y="3241"/>
              <a:ext cx="10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S+tax</a:t>
              </a:r>
              <a:endParaRPr lang="en-US" sz="1350"/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53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2827" y="4477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2827" y="4131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3427" y="3703"/>
              <a:ext cx="16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 flipV="1">
              <a:off x="4027" y="3858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0"/>
            <p:cNvSpPr>
              <a:spLocks noChangeShapeType="1"/>
            </p:cNvSpPr>
            <p:nvPr/>
          </p:nvSpPr>
          <p:spPr bwMode="auto">
            <a:xfrm flipH="1">
              <a:off x="3277" y="4321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4327" y="4321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2"/>
            <p:cNvSpPr>
              <a:spLocks noChangeShapeType="1"/>
            </p:cNvSpPr>
            <p:nvPr/>
          </p:nvSpPr>
          <p:spPr bwMode="auto">
            <a:xfrm flipH="1">
              <a:off x="3277" y="4938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2827" y="4816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3</a:t>
              </a:r>
              <a:endParaRPr lang="en-US" sz="1350" dirty="0"/>
            </a:p>
          </p:txBody>
        </p:sp>
        <p:sp>
          <p:nvSpPr>
            <p:cNvPr id="11287" name="Line 24"/>
            <p:cNvSpPr>
              <a:spLocks noChangeShapeType="1"/>
            </p:cNvSpPr>
            <p:nvPr/>
          </p:nvSpPr>
          <p:spPr bwMode="auto">
            <a:xfrm>
              <a:off x="3427" y="4321"/>
              <a:ext cx="0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25"/>
            <p:cNvSpPr>
              <a:spLocks noChangeArrowheads="1"/>
            </p:cNvSpPr>
            <p:nvPr/>
          </p:nvSpPr>
          <p:spPr bwMode="auto">
            <a:xfrm>
              <a:off x="3427" y="4321"/>
              <a:ext cx="600" cy="6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1289" name="Line 26"/>
            <p:cNvSpPr>
              <a:spLocks noChangeShapeType="1"/>
            </p:cNvSpPr>
            <p:nvPr/>
          </p:nvSpPr>
          <p:spPr bwMode="auto">
            <a:xfrm>
              <a:off x="47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27"/>
            <p:cNvSpPr>
              <a:spLocks noChangeArrowheads="1"/>
            </p:cNvSpPr>
            <p:nvPr/>
          </p:nvSpPr>
          <p:spPr bwMode="auto">
            <a:xfrm>
              <a:off x="5377" y="4321"/>
              <a:ext cx="2250" cy="306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 dirty="0">
                  <a:solidFill>
                    <a:srgbClr val="800000"/>
                  </a:solidFill>
                </a:rPr>
                <a:t>Burden on consumers</a:t>
              </a:r>
              <a:endParaRPr lang="en-US" sz="1350" dirty="0"/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5377" y="4629"/>
              <a:ext cx="2250" cy="308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1292" name="Line 29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0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2960" y="1368831"/>
            <a:ext cx="3335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3: Shared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41817"/>
            <a:ext cx="7543800" cy="44958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Incidence is determined by </a:t>
            </a:r>
            <a:r>
              <a:rPr lang="en-US" sz="2000" b="1" dirty="0" smtClean="0">
                <a:solidFill>
                  <a:schemeClr val="tx1"/>
                </a:solidFill>
              </a:rPr>
              <a:t>responsiveness</a:t>
            </a:r>
            <a:r>
              <a:rPr lang="en-US" sz="2000" dirty="0" smtClean="0"/>
              <a:t> (= price elasticity).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Economic actors are responsive to price if they have good alternatives.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side of the market with better alternatives escapes more of the tax.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one side of the market has poor alternatives, it cannot escape the tax.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870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Determines Incidence?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Two further points about incidence.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/>
              <a:t> First</a:t>
            </a:r>
            <a:r>
              <a:rPr lang="en-US" sz="2000" b="1" dirty="0" smtClean="0">
                <a:solidFill>
                  <a:schemeClr val="tx1"/>
                </a:solidFill>
              </a:rPr>
              <a:t>:  Legal incidence does not affect economic incidence.</a:t>
            </a:r>
          </a:p>
          <a:p>
            <a:pPr eaLnBrk="1" hangingPunct="1"/>
            <a:endParaRPr lang="en-US" sz="2000" dirty="0" smtClean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Economic incidence is determined by supply and demand curves, not  by institutions.</a:t>
            </a:r>
          </a:p>
          <a:p>
            <a:pPr marL="461963" indent="-236538" eaLnBrk="1" hangingPunct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 Legal incidence should be selected on administrative grounds (not </a:t>
            </a:r>
            <a:br>
              <a:rPr lang="en-US" sz="2000" dirty="0" smtClean="0"/>
            </a:br>
            <a:r>
              <a:rPr lang="en-US" sz="2000" dirty="0" smtClean="0"/>
              <a:t> based on misperceptions about economic incidence!)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493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Irrelevance of Legal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91540" y="1750481"/>
            <a:ext cx="7406640" cy="457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This result can be seen by comparing both forms of legal incidence:</a:t>
            </a:r>
          </a:p>
        </p:txBody>
      </p:sp>
      <p:grpSp>
        <p:nvGrpSpPr>
          <p:cNvPr id="14340" name="Group 33"/>
          <p:cNvGrpSpPr>
            <a:grpSpLocks noChangeAspect="1"/>
          </p:cNvGrpSpPr>
          <p:nvPr/>
        </p:nvGrpSpPr>
        <p:grpSpPr bwMode="auto">
          <a:xfrm>
            <a:off x="1063861" y="1295400"/>
            <a:ext cx="7140735" cy="5032688"/>
            <a:chOff x="1777" y="1852"/>
            <a:chExt cx="8797" cy="4320"/>
          </a:xfrm>
        </p:grpSpPr>
        <p:sp>
          <p:nvSpPr>
            <p:cNvPr id="14341" name="AutoShape 34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4342" name="Line 35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36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37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38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4346" name="Rectangle 39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4347" name="Rectangle 40"/>
            <p:cNvSpPr>
              <a:spLocks noChangeArrowheads="1"/>
            </p:cNvSpPr>
            <p:nvPr/>
          </p:nvSpPr>
          <p:spPr bwMode="auto">
            <a:xfrm>
              <a:off x="5527" y="3549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4348" name="Rectangle 41"/>
            <p:cNvSpPr>
              <a:spLocks noChangeArrowheads="1"/>
            </p:cNvSpPr>
            <p:nvPr/>
          </p:nvSpPr>
          <p:spPr bwMode="auto">
            <a:xfrm>
              <a:off x="3984" y="3249"/>
              <a:ext cx="5335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chemeClr val="accent3"/>
                  </a:solidFill>
                </a:rPr>
                <a:t>S + tax (Legal Incidence on Firm)</a:t>
              </a:r>
              <a:endParaRPr lang="en-US" sz="1200" dirty="0">
                <a:solidFill>
                  <a:schemeClr val="accent3"/>
                </a:solidFill>
              </a:endParaRPr>
            </a:p>
          </p:txBody>
        </p:sp>
        <p:sp>
          <p:nvSpPr>
            <p:cNvPr id="14349" name="Rectangle 42"/>
            <p:cNvSpPr>
              <a:spLocks noChangeArrowheads="1"/>
            </p:cNvSpPr>
            <p:nvPr/>
          </p:nvSpPr>
          <p:spPr bwMode="auto">
            <a:xfrm>
              <a:off x="5377" y="4913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4350" name="Rectangle 43"/>
            <p:cNvSpPr>
              <a:spLocks noChangeArrowheads="1"/>
            </p:cNvSpPr>
            <p:nvPr/>
          </p:nvSpPr>
          <p:spPr bwMode="auto">
            <a:xfrm>
              <a:off x="2827" y="4382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4351" name="Rectangle 44"/>
            <p:cNvSpPr>
              <a:spLocks noChangeArrowheads="1"/>
            </p:cNvSpPr>
            <p:nvPr/>
          </p:nvSpPr>
          <p:spPr bwMode="auto">
            <a:xfrm>
              <a:off x="2827" y="4012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2</a:t>
              </a:r>
              <a:endParaRPr lang="en-US" sz="1350"/>
            </a:p>
          </p:txBody>
        </p:sp>
        <p:sp>
          <p:nvSpPr>
            <p:cNvPr id="14352" name="Line 45"/>
            <p:cNvSpPr>
              <a:spLocks noChangeShapeType="1"/>
            </p:cNvSpPr>
            <p:nvPr/>
          </p:nvSpPr>
          <p:spPr bwMode="auto">
            <a:xfrm flipV="1">
              <a:off x="3427" y="3703"/>
              <a:ext cx="16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6"/>
            <p:cNvSpPr>
              <a:spLocks noChangeShapeType="1"/>
            </p:cNvSpPr>
            <p:nvPr/>
          </p:nvSpPr>
          <p:spPr bwMode="auto">
            <a:xfrm flipV="1">
              <a:off x="4027" y="3858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47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48"/>
            <p:cNvSpPr>
              <a:spLocks noChangeShapeType="1"/>
            </p:cNvSpPr>
            <p:nvPr/>
          </p:nvSpPr>
          <p:spPr bwMode="auto">
            <a:xfrm flipH="1">
              <a:off x="3277" y="4321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49"/>
            <p:cNvSpPr>
              <a:spLocks noChangeShapeType="1"/>
            </p:cNvSpPr>
            <p:nvPr/>
          </p:nvSpPr>
          <p:spPr bwMode="auto">
            <a:xfrm>
              <a:off x="4327" y="4321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50"/>
            <p:cNvSpPr>
              <a:spLocks noChangeShapeType="1"/>
            </p:cNvSpPr>
            <p:nvPr/>
          </p:nvSpPr>
          <p:spPr bwMode="auto">
            <a:xfrm flipH="1">
              <a:off x="3277" y="4938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Rectangle 51"/>
            <p:cNvSpPr>
              <a:spLocks noChangeArrowheads="1"/>
            </p:cNvSpPr>
            <p:nvPr/>
          </p:nvSpPr>
          <p:spPr bwMode="auto">
            <a:xfrm>
              <a:off x="2827" y="4783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4359" name="Line 52"/>
            <p:cNvSpPr>
              <a:spLocks noChangeShapeType="1"/>
            </p:cNvSpPr>
            <p:nvPr/>
          </p:nvSpPr>
          <p:spPr bwMode="auto">
            <a:xfrm>
              <a:off x="3427" y="4321"/>
              <a:ext cx="0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53"/>
            <p:cNvSpPr>
              <a:spLocks noChangeArrowheads="1"/>
            </p:cNvSpPr>
            <p:nvPr/>
          </p:nvSpPr>
          <p:spPr bwMode="auto">
            <a:xfrm>
              <a:off x="3427" y="4321"/>
              <a:ext cx="600" cy="6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4361" name="Line 54"/>
            <p:cNvSpPr>
              <a:spLocks noChangeShapeType="1"/>
            </p:cNvSpPr>
            <p:nvPr/>
          </p:nvSpPr>
          <p:spPr bwMode="auto">
            <a:xfrm>
              <a:off x="47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55"/>
            <p:cNvSpPr>
              <a:spLocks noChangeArrowheads="1"/>
            </p:cNvSpPr>
            <p:nvPr/>
          </p:nvSpPr>
          <p:spPr bwMode="auto">
            <a:xfrm>
              <a:off x="5377" y="4321"/>
              <a:ext cx="2550" cy="306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Burden on consumers</a:t>
              </a:r>
              <a:endParaRPr lang="en-US" sz="1350"/>
            </a:p>
          </p:txBody>
        </p:sp>
        <p:sp>
          <p:nvSpPr>
            <p:cNvPr id="14363" name="Rectangle 56"/>
            <p:cNvSpPr>
              <a:spLocks noChangeArrowheads="1"/>
            </p:cNvSpPr>
            <p:nvPr/>
          </p:nvSpPr>
          <p:spPr bwMode="auto">
            <a:xfrm>
              <a:off x="5377" y="4629"/>
              <a:ext cx="2550" cy="309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4364" name="Line 57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58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59"/>
            <p:cNvSpPr>
              <a:spLocks noChangeShapeType="1"/>
            </p:cNvSpPr>
            <p:nvPr/>
          </p:nvSpPr>
          <p:spPr bwMode="auto">
            <a:xfrm>
              <a:off x="3277" y="4166"/>
              <a:ext cx="165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6286" y="5090"/>
              <a:ext cx="4288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 smtClean="0">
                  <a:solidFill>
                    <a:srgbClr val="008000"/>
                  </a:solidFill>
                </a:rPr>
                <a:t>D – tax (Legal Incidence on Consumer)</a:t>
              </a:r>
              <a:endParaRPr lang="en-US" sz="1350" dirty="0"/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 flipH="1">
              <a:off x="4670" y="5188"/>
              <a:ext cx="1500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1"/>
            <p:cNvSpPr>
              <a:spLocks noChangeShapeType="1"/>
            </p:cNvSpPr>
            <p:nvPr/>
          </p:nvSpPr>
          <p:spPr bwMode="auto">
            <a:xfrm>
              <a:off x="4762" y="3487"/>
              <a:ext cx="0" cy="47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2960" y="1368831"/>
            <a:ext cx="499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Legal Incidence Does Not Matter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1"/>
            <a:ext cx="7543800" cy="3581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Beer A if other brands of beer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beer of other forms of alcohol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alcohol if non-alcoholic beverages are not taxed.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1941" y="1752600"/>
            <a:ext cx="8168640" cy="3614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Second</a:t>
            </a:r>
            <a:r>
              <a:rPr lang="en-US" sz="2000" dirty="0"/>
              <a:t>, be careful: these figures only compare </a:t>
            </a:r>
            <a:r>
              <a:rPr lang="en-US" sz="2000" b="1" dirty="0">
                <a:solidFill>
                  <a:schemeClr val="tx1"/>
                </a:solidFill>
              </a:rPr>
              <a:t>taxed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BD582C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untaxed </a:t>
            </a:r>
            <a:r>
              <a:rPr lang="en-US" sz="2000" b="1" dirty="0">
                <a:solidFill>
                  <a:schemeClr val="tx1"/>
                </a:solidFill>
              </a:rPr>
              <a:t>markets.  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371600"/>
            <a:ext cx="4873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Need for an Untaxed Comparison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29640" y="2362200"/>
            <a:ext cx="7452360" cy="243816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 smtClean="0"/>
              <a:t>The supply side may represent rich (corporations) or poor (low-wage craftspeople)</a:t>
            </a:r>
          </a:p>
          <a:p>
            <a:pPr marL="569912" indent="-34290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 smtClean="0"/>
              <a:t>The demand side may represent poor (buyers of necessities) or rich (buyers of fine crafts).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68680" y="1752600"/>
            <a:ext cx="8168640" cy="60913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final step in positive analysis of tax equity is to translate the above incidence analysis into a </a:t>
            </a:r>
            <a:r>
              <a:rPr lang="en-US" sz="2000" b="1" dirty="0">
                <a:solidFill>
                  <a:schemeClr val="tx1"/>
                </a:solidFill>
              </a:rPr>
              <a:t>distributional impact.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2890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Distributional Impact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16"/>
          <p:cNvGrpSpPr>
            <a:grpSpLocks noChangeAspect="1"/>
          </p:cNvGrpSpPr>
          <p:nvPr/>
        </p:nvGrpSpPr>
        <p:grpSpPr bwMode="auto">
          <a:xfrm>
            <a:off x="1169262" y="3048000"/>
            <a:ext cx="6851196" cy="3505200"/>
            <a:chOff x="2527" y="997"/>
            <a:chExt cx="7950" cy="4320"/>
          </a:xfrm>
        </p:grpSpPr>
        <p:sp>
          <p:nvSpPr>
            <p:cNvPr id="17413" name="AutoShape 17"/>
            <p:cNvSpPr>
              <a:spLocks noChangeAspect="1" noChangeArrowheads="1"/>
            </p:cNvSpPr>
            <p:nvPr/>
          </p:nvSpPr>
          <p:spPr bwMode="auto">
            <a:xfrm>
              <a:off x="2527" y="997"/>
              <a:ext cx="79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7414" name="Line 18"/>
            <p:cNvSpPr>
              <a:spLocks noChangeShapeType="1"/>
            </p:cNvSpPr>
            <p:nvPr/>
          </p:nvSpPr>
          <p:spPr bwMode="auto">
            <a:xfrm>
              <a:off x="3277" y="1460"/>
              <a:ext cx="0" cy="30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19"/>
            <p:cNvSpPr>
              <a:spLocks noChangeShapeType="1"/>
            </p:cNvSpPr>
            <p:nvPr/>
          </p:nvSpPr>
          <p:spPr bwMode="auto">
            <a:xfrm>
              <a:off x="3277" y="4546"/>
              <a:ext cx="5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20"/>
            <p:cNvSpPr>
              <a:spLocks noChangeShapeType="1"/>
            </p:cNvSpPr>
            <p:nvPr/>
          </p:nvSpPr>
          <p:spPr bwMode="auto">
            <a:xfrm>
              <a:off x="3277" y="3157"/>
              <a:ext cx="4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21"/>
            <p:cNvSpPr>
              <a:spLocks noChangeShapeType="1"/>
            </p:cNvSpPr>
            <p:nvPr/>
          </p:nvSpPr>
          <p:spPr bwMode="auto">
            <a:xfrm flipV="1"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22"/>
            <p:cNvSpPr>
              <a:spLocks noChangeShapeType="1"/>
            </p:cNvSpPr>
            <p:nvPr/>
          </p:nvSpPr>
          <p:spPr bwMode="auto">
            <a:xfrm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23"/>
            <p:cNvSpPr>
              <a:spLocks noChangeArrowheads="1"/>
            </p:cNvSpPr>
            <p:nvPr/>
          </p:nvSpPr>
          <p:spPr bwMode="auto">
            <a:xfrm>
              <a:off x="8227" y="4700"/>
              <a:ext cx="90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Y</a:t>
              </a:r>
              <a:endParaRPr lang="en-US" sz="1350"/>
            </a:p>
          </p:txBody>
        </p:sp>
        <p:sp>
          <p:nvSpPr>
            <p:cNvPr id="17420" name="Rectangle 24"/>
            <p:cNvSpPr>
              <a:spLocks noChangeArrowheads="1"/>
            </p:cNvSpPr>
            <p:nvPr/>
          </p:nvSpPr>
          <p:spPr bwMode="auto">
            <a:xfrm>
              <a:off x="2677" y="1437"/>
              <a:ext cx="600" cy="9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u="sng" dirty="0"/>
                <a:t>T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Y</a:t>
              </a:r>
            </a:p>
          </p:txBody>
        </p:sp>
        <p:sp>
          <p:nvSpPr>
            <p:cNvPr id="17421" name="Rectangle 25"/>
            <p:cNvSpPr>
              <a:spLocks noChangeArrowheads="1"/>
            </p:cNvSpPr>
            <p:nvPr/>
          </p:nvSpPr>
          <p:spPr bwMode="auto">
            <a:xfrm>
              <a:off x="7477" y="238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2" name="Rectangle 26"/>
            <p:cNvSpPr>
              <a:spLocks noChangeArrowheads="1"/>
            </p:cNvSpPr>
            <p:nvPr/>
          </p:nvSpPr>
          <p:spPr bwMode="auto">
            <a:xfrm>
              <a:off x="7477" y="2972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Proportional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3" name="Rectangle 27"/>
            <p:cNvSpPr>
              <a:spLocks noChangeArrowheads="1"/>
            </p:cNvSpPr>
            <p:nvPr/>
          </p:nvSpPr>
          <p:spPr bwMode="auto">
            <a:xfrm>
              <a:off x="7477" y="346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Regressive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960" y="1368831"/>
            <a:ext cx="4245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Progressive vs. Regressive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3100" y="1743132"/>
            <a:ext cx="7976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end result is a distribution of tax burden by income: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 shown in the figure, this distribution can be proportional, progressive, or regressive.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To compare the fairness of different taxes, incidence analysis must be combined with a value judgment.</a:t>
            </a:r>
          </a:p>
          <a:p>
            <a:pPr marL="227013" indent="-227013" eaLnBrk="1" hangingPunct="1">
              <a:lnSpc>
                <a:spcPct val="120000"/>
              </a:lnSpc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Most people rely on one or both of two well-known principles:</a:t>
            </a:r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The Ability to Pay Principle</a:t>
            </a:r>
            <a:r>
              <a:rPr lang="en-US" sz="2000" dirty="0" smtClean="0"/>
              <a:t>: People with more to pay taxes should</a:t>
            </a:r>
            <a:br>
              <a:rPr lang="en-US" sz="2000" dirty="0" smtClean="0"/>
            </a:br>
            <a:r>
              <a:rPr lang="en-US" sz="2000" dirty="0" smtClean="0"/>
              <a:t>pay more.</a:t>
            </a:r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The Benefit Principle</a:t>
            </a:r>
            <a:r>
              <a:rPr lang="en-US" sz="2000" dirty="0" smtClean="0"/>
              <a:t>: People who receive more benefits from the </a:t>
            </a:r>
            <a:br>
              <a:rPr lang="en-US" sz="2000" dirty="0" smtClean="0"/>
            </a:br>
            <a:r>
              <a:rPr lang="en-US" sz="2000" dirty="0" smtClean="0"/>
              <a:t> public services funded by a tax should pay more.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334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Principles of Tax Fairness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ability to pay principle is linked to the notions of progressivity and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.</a:t>
            </a:r>
          </a:p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strong version of this principle calls for a highly progressive tax.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weak version of this principle is consistent with mild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—so long as tax payments increase with income.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principle is not incompatible with the benefit principle.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359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Ability to Pay Principle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35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13816" y="1981200"/>
            <a:ext cx="7543801" cy="4023360"/>
          </a:xfrm>
        </p:spPr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This section on state and local revenue is made up of seven classes.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1. Overview of state and local revenue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2. Property tax capitalization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3. The incidence of the property tax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4. Property tax case study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5. State and local sales and income taxes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6. Revenue from government monopoly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7. User fees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11030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Section </a:t>
            </a:r>
            <a:r>
              <a:rPr lang="en-US" sz="2400" dirty="0">
                <a:solidFill>
                  <a:srgbClr val="BD582C"/>
                </a:solidFill>
                <a:latin typeface="+mn-lt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leads to the taxation of a group of beneficiaries.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Some people want to go farther and make tax payments proportional to benefits.</a:t>
            </a:r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this is impossible because an individual’s benefit from a public service cannot be measured.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is often used as a justification for </a:t>
            </a:r>
            <a:r>
              <a:rPr lang="en-US" sz="2000" b="1" dirty="0" smtClean="0">
                <a:solidFill>
                  <a:schemeClr val="tx1"/>
                </a:solidFill>
              </a:rPr>
              <a:t>earmarking</a:t>
            </a:r>
            <a:r>
              <a:rPr lang="en-US" sz="2000" dirty="0" smtClean="0"/>
              <a:t>, such as the use of the gasoline tax for road maintenance and repair.</a:t>
            </a:r>
          </a:p>
          <a:p>
            <a:pPr marL="227013" lvl="1" indent="-227013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provides an argument for taxing suburban commuters, who benefit from city services but do not pay city income or property taxes.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290936"/>
            <a:ext cx="2835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Benefit Principle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156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Taxes </a:t>
            </a:r>
            <a:r>
              <a:rPr lang="en-US" sz="2000" b="1" dirty="0" smtClean="0">
                <a:solidFill>
                  <a:schemeClr val="tx1"/>
                </a:solidFill>
              </a:rPr>
              <a:t>distort</a:t>
            </a:r>
            <a:r>
              <a:rPr lang="en-US" sz="2000" dirty="0" smtClean="0"/>
              <a:t> economic decisions because they lead people to make </a:t>
            </a:r>
            <a:br>
              <a:rPr lang="en-US" sz="2000" dirty="0" smtClean="0"/>
            </a:br>
            <a:r>
              <a:rPr lang="en-US" sz="2000" dirty="0" smtClean="0"/>
              <a:t> choices based on taxes instead of just on real resource costs.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else equal, the best tax is more neutral, i.e., less distortionary.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Scholars measure tax distortions with a concept called </a:t>
            </a:r>
            <a:r>
              <a:rPr lang="en-US" sz="2000" b="1" dirty="0" smtClean="0">
                <a:solidFill>
                  <a:schemeClr val="tx1"/>
                </a:solidFill>
              </a:rPr>
              <a:t>excess burden</a:t>
            </a:r>
            <a:r>
              <a:rPr lang="en-US" sz="2000" dirty="0" smtClean="0"/>
              <a:t>, which is lost consumer surplus.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83269"/>
            <a:ext cx="2724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Allocative Efficiency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69140" y="1748693"/>
            <a:ext cx="6063615" cy="4464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This figure shows the excess burden from a tax.</a:t>
            </a:r>
          </a:p>
        </p:txBody>
      </p:sp>
      <p:grpSp>
        <p:nvGrpSpPr>
          <p:cNvPr id="20484" name="Group 85"/>
          <p:cNvGrpSpPr>
            <a:grpSpLocks noChangeAspect="1"/>
          </p:cNvGrpSpPr>
          <p:nvPr/>
        </p:nvGrpSpPr>
        <p:grpSpPr bwMode="auto">
          <a:xfrm>
            <a:off x="914400" y="1676400"/>
            <a:ext cx="7360580" cy="4748761"/>
            <a:chOff x="1177" y="1852"/>
            <a:chExt cx="9300" cy="4320"/>
          </a:xfrm>
        </p:grpSpPr>
        <p:sp>
          <p:nvSpPr>
            <p:cNvPr id="20485" name="AutoShape 86"/>
            <p:cNvSpPr>
              <a:spLocks noChangeAspect="1" noChangeArrowheads="1"/>
            </p:cNvSpPr>
            <p:nvPr/>
          </p:nvSpPr>
          <p:spPr bwMode="auto">
            <a:xfrm>
              <a:off x="1177" y="1852"/>
              <a:ext cx="93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20486" name="Line 87"/>
            <p:cNvSpPr>
              <a:spLocks noChangeShapeType="1"/>
            </p:cNvSpPr>
            <p:nvPr/>
          </p:nvSpPr>
          <p:spPr bwMode="auto">
            <a:xfrm>
              <a:off x="32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88"/>
            <p:cNvSpPr>
              <a:spLocks noChangeShapeType="1"/>
            </p:cNvSpPr>
            <p:nvPr/>
          </p:nvSpPr>
          <p:spPr bwMode="auto">
            <a:xfrm flipV="1">
              <a:off x="32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89"/>
            <p:cNvSpPr>
              <a:spLocks noChangeShapeType="1"/>
            </p:cNvSpPr>
            <p:nvPr/>
          </p:nvSpPr>
          <p:spPr bwMode="auto">
            <a:xfrm>
              <a:off x="32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90"/>
            <p:cNvSpPr>
              <a:spLocks noChangeShapeType="1"/>
            </p:cNvSpPr>
            <p:nvPr/>
          </p:nvSpPr>
          <p:spPr bwMode="auto">
            <a:xfrm>
              <a:off x="32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91"/>
            <p:cNvSpPr>
              <a:spLocks noChangeShapeType="1"/>
            </p:cNvSpPr>
            <p:nvPr/>
          </p:nvSpPr>
          <p:spPr bwMode="auto">
            <a:xfrm>
              <a:off x="3277" y="2932"/>
              <a:ext cx="300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92"/>
            <p:cNvSpPr>
              <a:spLocks noChangeArrowheads="1"/>
            </p:cNvSpPr>
            <p:nvPr/>
          </p:nvSpPr>
          <p:spPr bwMode="auto">
            <a:xfrm>
              <a:off x="267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rgbClr val="BD582C"/>
                  </a:solidFill>
                </a:rPr>
                <a:t>P</a:t>
              </a:r>
            </a:p>
          </p:txBody>
        </p:sp>
        <p:sp>
          <p:nvSpPr>
            <p:cNvPr id="20492" name="Rectangle 93"/>
            <p:cNvSpPr>
              <a:spLocks noChangeArrowheads="1"/>
            </p:cNvSpPr>
            <p:nvPr/>
          </p:nvSpPr>
          <p:spPr bwMode="auto">
            <a:xfrm>
              <a:off x="64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</a:p>
          </p:txBody>
        </p:sp>
        <p:sp>
          <p:nvSpPr>
            <p:cNvPr id="20493" name="Rectangle 94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</a:p>
          </p:txBody>
        </p:sp>
        <p:sp>
          <p:nvSpPr>
            <p:cNvPr id="20494" name="Rectangle 95"/>
            <p:cNvSpPr>
              <a:spLocks noChangeArrowheads="1"/>
            </p:cNvSpPr>
            <p:nvPr/>
          </p:nvSpPr>
          <p:spPr bwMode="auto">
            <a:xfrm>
              <a:off x="6277" y="4475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S</a:t>
              </a:r>
            </a:p>
          </p:txBody>
        </p:sp>
        <p:sp>
          <p:nvSpPr>
            <p:cNvPr id="20495" name="Rectangle 96"/>
            <p:cNvSpPr>
              <a:spLocks noChangeArrowheads="1"/>
            </p:cNvSpPr>
            <p:nvPr/>
          </p:nvSpPr>
          <p:spPr bwMode="auto">
            <a:xfrm>
              <a:off x="6127" y="3765"/>
              <a:ext cx="12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S+tax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0496" name="Rectangle 97"/>
            <p:cNvSpPr>
              <a:spLocks noChangeArrowheads="1"/>
            </p:cNvSpPr>
            <p:nvPr/>
          </p:nvSpPr>
          <p:spPr bwMode="auto">
            <a:xfrm>
              <a:off x="62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D</a:t>
              </a:r>
            </a:p>
          </p:txBody>
        </p:sp>
        <p:sp>
          <p:nvSpPr>
            <p:cNvPr id="20498" name="Rectangle 99"/>
            <p:cNvSpPr>
              <a:spLocks noChangeArrowheads="1"/>
            </p:cNvSpPr>
            <p:nvPr/>
          </p:nvSpPr>
          <p:spPr bwMode="auto">
            <a:xfrm>
              <a:off x="2697" y="3703"/>
              <a:ext cx="62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 smtClean="0">
                  <a:solidFill>
                    <a:srgbClr val="BD582C"/>
                  </a:solidFill>
                </a:rPr>
                <a:t>P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2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0499" name="Line 100"/>
            <p:cNvSpPr>
              <a:spLocks noChangeShapeType="1"/>
            </p:cNvSpPr>
            <p:nvPr/>
          </p:nvSpPr>
          <p:spPr bwMode="auto">
            <a:xfrm>
              <a:off x="56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01"/>
            <p:cNvSpPr>
              <a:spLocks noChangeShapeType="1"/>
            </p:cNvSpPr>
            <p:nvPr/>
          </p:nvSpPr>
          <p:spPr bwMode="auto">
            <a:xfrm>
              <a:off x="4777" y="4012"/>
              <a:ext cx="0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Rectangle 102"/>
            <p:cNvSpPr>
              <a:spLocks noChangeArrowheads="1"/>
            </p:cNvSpPr>
            <p:nvPr/>
          </p:nvSpPr>
          <p:spPr bwMode="auto">
            <a:xfrm>
              <a:off x="44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2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0502" name="Rectangle 103"/>
            <p:cNvSpPr>
              <a:spLocks noChangeArrowheads="1"/>
            </p:cNvSpPr>
            <p:nvPr/>
          </p:nvSpPr>
          <p:spPr bwMode="auto">
            <a:xfrm>
              <a:off x="55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Q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1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0503" name="AutoShape 104"/>
            <p:cNvSpPr>
              <a:spLocks noChangeArrowheads="1"/>
            </p:cNvSpPr>
            <p:nvPr/>
          </p:nvSpPr>
          <p:spPr bwMode="auto">
            <a:xfrm>
              <a:off x="4777" y="4012"/>
              <a:ext cx="90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20504" name="Rectangle 105"/>
            <p:cNvSpPr>
              <a:spLocks noChangeArrowheads="1"/>
            </p:cNvSpPr>
            <p:nvPr/>
          </p:nvSpPr>
          <p:spPr bwMode="auto">
            <a:xfrm>
              <a:off x="4927" y="3086"/>
              <a:ext cx="2587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Excess Burden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0505" name="Line 106"/>
            <p:cNvSpPr>
              <a:spLocks noChangeShapeType="1"/>
            </p:cNvSpPr>
            <p:nvPr/>
          </p:nvSpPr>
          <p:spPr bwMode="auto">
            <a:xfrm flipH="1">
              <a:off x="5227" y="3549"/>
              <a:ext cx="600" cy="772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Rectangle 107"/>
            <p:cNvSpPr>
              <a:spLocks noChangeArrowheads="1"/>
            </p:cNvSpPr>
            <p:nvPr/>
          </p:nvSpPr>
          <p:spPr bwMode="auto">
            <a:xfrm>
              <a:off x="3373" y="4074"/>
              <a:ext cx="12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rgbClr val="BD582C"/>
                  </a:solidFill>
                  <a:latin typeface="Times New Roman" panose="02020603050405020304" pitchFamily="18" charset="0"/>
                </a:rPr>
                <a:t>Δ</a:t>
              </a:r>
              <a:r>
                <a:rPr lang="en-US" sz="2000">
                  <a:solidFill>
                    <a:srgbClr val="BD582C"/>
                  </a:solidFill>
                </a:rPr>
                <a:t>P = t</a:t>
              </a:r>
            </a:p>
          </p:txBody>
        </p:sp>
        <p:sp>
          <p:nvSpPr>
            <p:cNvPr id="20507" name="Rectangle 108"/>
            <p:cNvSpPr>
              <a:spLocks noChangeArrowheads="1"/>
            </p:cNvSpPr>
            <p:nvPr/>
          </p:nvSpPr>
          <p:spPr bwMode="auto">
            <a:xfrm>
              <a:off x="4927" y="4876"/>
              <a:ext cx="13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  <a:latin typeface="Times New Roman" panose="02020603050405020304" pitchFamily="18" charset="0"/>
                </a:rPr>
                <a:t>Δ</a:t>
              </a:r>
              <a:r>
                <a:rPr lang="en-US" sz="2000" dirty="0">
                  <a:solidFill>
                    <a:srgbClr val="BD582C"/>
                  </a:solidFill>
                </a:rPr>
                <a:t>Q</a:t>
              </a:r>
            </a:p>
          </p:txBody>
        </p:sp>
        <p:sp>
          <p:nvSpPr>
            <p:cNvPr id="20508" name="Line 109"/>
            <p:cNvSpPr>
              <a:spLocks noChangeShapeType="1"/>
            </p:cNvSpPr>
            <p:nvPr/>
          </p:nvSpPr>
          <p:spPr bwMode="auto">
            <a:xfrm>
              <a:off x="3427" y="4012"/>
              <a:ext cx="1" cy="6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110"/>
            <p:cNvSpPr>
              <a:spLocks noChangeShapeType="1"/>
            </p:cNvSpPr>
            <p:nvPr/>
          </p:nvSpPr>
          <p:spPr bwMode="auto">
            <a:xfrm>
              <a:off x="4777" y="5246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Rectangle 111"/>
            <p:cNvSpPr>
              <a:spLocks noChangeArrowheads="1"/>
            </p:cNvSpPr>
            <p:nvPr/>
          </p:nvSpPr>
          <p:spPr bwMode="auto">
            <a:xfrm>
              <a:off x="3277" y="4012"/>
              <a:ext cx="150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20511" name="Rectangle 112"/>
            <p:cNvSpPr>
              <a:spLocks noChangeArrowheads="1"/>
            </p:cNvSpPr>
            <p:nvPr/>
          </p:nvSpPr>
          <p:spPr bwMode="auto">
            <a:xfrm>
              <a:off x="3577" y="2315"/>
              <a:ext cx="3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Government Revenue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0512" name="Line 113"/>
            <p:cNvSpPr>
              <a:spLocks noChangeShapeType="1"/>
            </p:cNvSpPr>
            <p:nvPr/>
          </p:nvSpPr>
          <p:spPr bwMode="auto">
            <a:xfrm flipH="1">
              <a:off x="4027" y="2778"/>
              <a:ext cx="900" cy="123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960" y="1368831"/>
            <a:ext cx="1998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6" name="Rectangle 99"/>
          <p:cNvSpPr>
            <a:spLocks noChangeArrowheads="1"/>
          </p:cNvSpPr>
          <p:nvPr/>
        </p:nvSpPr>
        <p:spPr bwMode="auto">
          <a:xfrm>
            <a:off x="2133600" y="4620532"/>
            <a:ext cx="457200" cy="4762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BD582C"/>
                </a:solidFill>
              </a:rPr>
              <a:t>P</a:t>
            </a:r>
            <a:r>
              <a:rPr lang="en-US" sz="2000" baseline="-25000" dirty="0">
                <a:solidFill>
                  <a:srgbClr val="BD582C"/>
                </a:solidFill>
              </a:rPr>
              <a:t>1</a:t>
            </a:r>
            <a:endParaRPr lang="en-US" sz="2000" dirty="0">
              <a:solidFill>
                <a:srgbClr val="BD582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42554" y="1839991"/>
            <a:ext cx="7524206" cy="4332209"/>
          </a:xfrm>
        </p:spPr>
        <p:txBody>
          <a:bodyPr>
            <a:normAutofit/>
          </a:bodyPr>
          <a:lstStyle/>
          <a:p>
            <a:pPr marL="215900" indent="-215900" eaLnBrk="1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Tax revenue </a:t>
            </a:r>
            <a:r>
              <a:rPr lang="en-US" sz="2000" dirty="0" smtClean="0"/>
              <a:t>(= t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represents the choice to provide something </a:t>
            </a:r>
            <a:br>
              <a:rPr lang="en-US" sz="2000" dirty="0" smtClean="0"/>
            </a:br>
            <a:r>
              <a:rPr lang="en-US" sz="2000" dirty="0" smtClean="0"/>
              <a:t> through the public sector, not a distortion of private choices by a </a:t>
            </a:r>
            <a:br>
              <a:rPr lang="en-US" sz="2000" dirty="0" smtClean="0"/>
            </a:br>
            <a:r>
              <a:rPr lang="en-US" sz="2000" dirty="0" smtClean="0"/>
              <a:t> particular tax.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this context, we need to raise the same revenue regardless of which</a:t>
            </a:r>
            <a:br>
              <a:rPr lang="en-US" sz="2000" dirty="0" smtClean="0"/>
            </a:br>
            <a:r>
              <a:rPr lang="en-US" sz="2000" dirty="0" smtClean="0"/>
              <a:t> tax we select, so we want the tax with the lowest excess burden, all </a:t>
            </a:r>
            <a:br>
              <a:rPr lang="en-US" sz="2000" dirty="0" smtClean="0"/>
            </a:br>
            <a:r>
              <a:rPr lang="en-US" sz="2000" dirty="0" smtClean="0"/>
              <a:t> else equal.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Selecting the right level of public services is a separate issue, not </a:t>
            </a:r>
            <a:br>
              <a:rPr lang="en-US" sz="2000" dirty="0" smtClean="0"/>
            </a:br>
            <a:r>
              <a:rPr lang="en-US" sz="2000" dirty="0" smtClean="0"/>
              <a:t> considered here.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000251" y="307536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2960" y="1368831"/>
            <a:ext cx="3531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Revenue and Efficiency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303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39559"/>
            <a:ext cx="7406640" cy="567149"/>
          </a:xfrm>
        </p:spPr>
        <p:txBody>
          <a:bodyPr>
            <a:noAutofit/>
          </a:bodyPr>
          <a:lstStyle/>
          <a:p>
            <a:pPr eaLnBrk="1" hangingPunct="1">
              <a:lnSpc>
                <a:spcPct val="50000"/>
              </a:lnSpc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/>
              <a:t>  Excess burden 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 smtClean="0"/>
              <a:t>) is the shaded triangle.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000251" y="307536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215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70214"/>
              </p:ext>
            </p:extLst>
          </p:nvPr>
        </p:nvGraphicFramePr>
        <p:xfrm>
          <a:off x="2000251" y="3220175"/>
          <a:ext cx="3943349" cy="309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0" name="Equation" r:id="rId3" imgW="1422400" imgH="1117600" progId="Equation.DSMT4">
                  <p:embed/>
                </p:oleObj>
              </mc:Choice>
              <mc:Fallback>
                <p:oleObj name="Equation" r:id="rId3" imgW="14224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1" y="3220175"/>
                        <a:ext cx="3943349" cy="3094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99160" y="2307210"/>
            <a:ext cx="7406640" cy="84055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36538" fontAlgn="auto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</a:t>
            </a:r>
            <a:r>
              <a:rPr lang="en-US" sz="2000" dirty="0" smtClean="0"/>
              <a:t>he formula for a triangle yields following formula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 smtClean="0"/>
              <a:t>, where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 is the tax rate and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 is the price elasticity of demand for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/>
              <a:t>. </a:t>
            </a:r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22960" y="1368831"/>
            <a:ext cx="4150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Determinants of Excess Burden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53022" y="1713310"/>
            <a:ext cx="7076259" cy="3747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Why excess burden increases with the square of the tax rate:</a:t>
            </a:r>
          </a:p>
        </p:txBody>
      </p:sp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1121460" y="1600200"/>
            <a:ext cx="6946800" cy="4556503"/>
            <a:chOff x="1177" y="1852"/>
            <a:chExt cx="9300" cy="4320"/>
          </a:xfrm>
        </p:grpSpPr>
        <p:sp>
          <p:nvSpPr>
            <p:cNvPr id="22533" name="AutoShape 5"/>
            <p:cNvSpPr>
              <a:spLocks noChangeAspect="1" noChangeArrowheads="1"/>
            </p:cNvSpPr>
            <p:nvPr/>
          </p:nvSpPr>
          <p:spPr bwMode="auto">
            <a:xfrm>
              <a:off x="1177" y="1852"/>
              <a:ext cx="93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2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 flipV="1">
              <a:off x="32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32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2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3277" y="2932"/>
              <a:ext cx="300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67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4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6277" y="4475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127" y="3765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62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736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736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56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4777" y="4012"/>
              <a:ext cx="0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44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55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2551" name="AutoShape 23"/>
            <p:cNvSpPr>
              <a:spLocks noChangeArrowheads="1"/>
            </p:cNvSpPr>
            <p:nvPr/>
          </p:nvSpPr>
          <p:spPr bwMode="auto">
            <a:xfrm>
              <a:off x="4777" y="4012"/>
              <a:ext cx="90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277" y="3395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6127" y="3086"/>
              <a:ext cx="1883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S+(2×t)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2736" y="3086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3877" y="3395"/>
              <a:ext cx="0" cy="20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6" name="AutoShape 28"/>
            <p:cNvSpPr>
              <a:spLocks noChangeArrowheads="1"/>
            </p:cNvSpPr>
            <p:nvPr/>
          </p:nvSpPr>
          <p:spPr bwMode="auto">
            <a:xfrm>
              <a:off x="3877" y="3395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7" name="AutoShape 29"/>
            <p:cNvSpPr>
              <a:spLocks noChangeArrowheads="1"/>
            </p:cNvSpPr>
            <p:nvPr/>
          </p:nvSpPr>
          <p:spPr bwMode="auto">
            <a:xfrm>
              <a:off x="3877" y="4012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35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3</a:t>
              </a:r>
              <a:endParaRPr lang="en-US" sz="2000"/>
            </a:p>
          </p:txBody>
        </p: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2960" y="1368831"/>
            <a:ext cx="4185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 and the Tax Rate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58253" y="1801151"/>
            <a:ext cx="8198029" cy="382277"/>
          </a:xfrm>
        </p:spPr>
        <p:txBody>
          <a:bodyPr>
            <a:no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Why excess burden increases with the absolute value of the demand elasticity:</a:t>
            </a:r>
          </a:p>
        </p:txBody>
      </p:sp>
      <p:grpSp>
        <p:nvGrpSpPr>
          <p:cNvPr id="23556" name="Group 82"/>
          <p:cNvGrpSpPr>
            <a:grpSpLocks noChangeAspect="1"/>
          </p:cNvGrpSpPr>
          <p:nvPr/>
        </p:nvGrpSpPr>
        <p:grpSpPr bwMode="auto">
          <a:xfrm>
            <a:off x="1371787" y="1768988"/>
            <a:ext cx="6537743" cy="4784211"/>
            <a:chOff x="843" y="1389"/>
            <a:chExt cx="9634" cy="6017"/>
          </a:xfrm>
        </p:grpSpPr>
        <p:sp>
          <p:nvSpPr>
            <p:cNvPr id="23557" name="AutoShape 83"/>
            <p:cNvSpPr>
              <a:spLocks noChangeAspect="1" noChangeArrowheads="1"/>
            </p:cNvSpPr>
            <p:nvPr/>
          </p:nvSpPr>
          <p:spPr bwMode="auto">
            <a:xfrm>
              <a:off x="1177" y="1389"/>
              <a:ext cx="9300" cy="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58" name="Line 84"/>
            <p:cNvSpPr>
              <a:spLocks noChangeShapeType="1"/>
            </p:cNvSpPr>
            <p:nvPr/>
          </p:nvSpPr>
          <p:spPr bwMode="auto">
            <a:xfrm>
              <a:off x="17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59" name="Line 85"/>
            <p:cNvSpPr>
              <a:spLocks noChangeShapeType="1"/>
            </p:cNvSpPr>
            <p:nvPr/>
          </p:nvSpPr>
          <p:spPr bwMode="auto">
            <a:xfrm flipV="1">
              <a:off x="17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0" name="Line 86"/>
            <p:cNvSpPr>
              <a:spLocks noChangeShapeType="1"/>
            </p:cNvSpPr>
            <p:nvPr/>
          </p:nvSpPr>
          <p:spPr bwMode="auto">
            <a:xfrm>
              <a:off x="17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1" name="Line 87"/>
            <p:cNvSpPr>
              <a:spLocks noChangeShapeType="1"/>
            </p:cNvSpPr>
            <p:nvPr/>
          </p:nvSpPr>
          <p:spPr bwMode="auto">
            <a:xfrm>
              <a:off x="17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2" name="Line 88"/>
            <p:cNvSpPr>
              <a:spLocks noChangeShapeType="1"/>
            </p:cNvSpPr>
            <p:nvPr/>
          </p:nvSpPr>
          <p:spPr bwMode="auto">
            <a:xfrm>
              <a:off x="1777" y="3703"/>
              <a:ext cx="285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3" name="Rectangle 89"/>
            <p:cNvSpPr>
              <a:spLocks noChangeArrowheads="1"/>
            </p:cNvSpPr>
            <p:nvPr/>
          </p:nvSpPr>
          <p:spPr bwMode="auto">
            <a:xfrm>
              <a:off x="843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3564" name="Rectangle 90"/>
            <p:cNvSpPr>
              <a:spLocks noChangeArrowheads="1"/>
            </p:cNvSpPr>
            <p:nvPr/>
          </p:nvSpPr>
          <p:spPr bwMode="auto">
            <a:xfrm>
              <a:off x="477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5" name="Rectangle 91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6" name="Rectangle 92"/>
            <p:cNvSpPr>
              <a:spLocks noChangeArrowheads="1"/>
            </p:cNvSpPr>
            <p:nvPr/>
          </p:nvSpPr>
          <p:spPr bwMode="auto">
            <a:xfrm>
              <a:off x="47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67" name="Rectangle 93"/>
            <p:cNvSpPr>
              <a:spLocks noChangeArrowheads="1"/>
            </p:cNvSpPr>
            <p:nvPr/>
          </p:nvSpPr>
          <p:spPr bwMode="auto">
            <a:xfrm>
              <a:off x="47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68" name="Rectangle 94"/>
            <p:cNvSpPr>
              <a:spLocks noChangeArrowheads="1"/>
            </p:cNvSpPr>
            <p:nvPr/>
          </p:nvSpPr>
          <p:spPr bwMode="auto">
            <a:xfrm>
              <a:off x="47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69" name="Rectangle 95"/>
            <p:cNvSpPr>
              <a:spLocks noChangeArrowheads="1"/>
            </p:cNvSpPr>
            <p:nvPr/>
          </p:nvSpPr>
          <p:spPr bwMode="auto">
            <a:xfrm>
              <a:off x="1180" y="4321"/>
              <a:ext cx="722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70" name="Rectangle 96"/>
            <p:cNvSpPr>
              <a:spLocks noChangeArrowheads="1"/>
            </p:cNvSpPr>
            <p:nvPr/>
          </p:nvSpPr>
          <p:spPr bwMode="auto">
            <a:xfrm>
              <a:off x="1180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71" name="Line 97"/>
            <p:cNvSpPr>
              <a:spLocks noChangeShapeType="1"/>
            </p:cNvSpPr>
            <p:nvPr/>
          </p:nvSpPr>
          <p:spPr bwMode="auto">
            <a:xfrm>
              <a:off x="417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2" name="Line 98"/>
            <p:cNvSpPr>
              <a:spLocks noChangeShapeType="1"/>
            </p:cNvSpPr>
            <p:nvPr/>
          </p:nvSpPr>
          <p:spPr bwMode="auto">
            <a:xfrm>
              <a:off x="252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3" name="Rectangle 99"/>
            <p:cNvSpPr>
              <a:spLocks noChangeArrowheads="1"/>
            </p:cNvSpPr>
            <p:nvPr/>
          </p:nvSpPr>
          <p:spPr bwMode="auto">
            <a:xfrm>
              <a:off x="22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74" name="Rectangle 100"/>
            <p:cNvSpPr>
              <a:spLocks noChangeArrowheads="1"/>
            </p:cNvSpPr>
            <p:nvPr/>
          </p:nvSpPr>
          <p:spPr bwMode="auto">
            <a:xfrm>
              <a:off x="38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75" name="AutoShape 101"/>
            <p:cNvSpPr>
              <a:spLocks noChangeArrowheads="1"/>
            </p:cNvSpPr>
            <p:nvPr/>
          </p:nvSpPr>
          <p:spPr bwMode="auto">
            <a:xfrm>
              <a:off x="7657" y="4012"/>
              <a:ext cx="45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6" name="AutoShape 102"/>
            <p:cNvSpPr>
              <a:spLocks noChangeArrowheads="1"/>
            </p:cNvSpPr>
            <p:nvPr/>
          </p:nvSpPr>
          <p:spPr bwMode="auto">
            <a:xfrm>
              <a:off x="2527" y="4012"/>
              <a:ext cx="165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7" name="Line 103"/>
            <p:cNvSpPr>
              <a:spLocks noChangeShapeType="1"/>
            </p:cNvSpPr>
            <p:nvPr/>
          </p:nvSpPr>
          <p:spPr bwMode="auto">
            <a:xfrm>
              <a:off x="6277" y="1852"/>
              <a:ext cx="1" cy="35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8" name="Line 104"/>
            <p:cNvSpPr>
              <a:spLocks noChangeShapeType="1"/>
            </p:cNvSpPr>
            <p:nvPr/>
          </p:nvSpPr>
          <p:spPr bwMode="auto">
            <a:xfrm flipV="1">
              <a:off x="6277" y="5401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9" name="Rectangle 105"/>
            <p:cNvSpPr>
              <a:spLocks noChangeArrowheads="1"/>
            </p:cNvSpPr>
            <p:nvPr/>
          </p:nvSpPr>
          <p:spPr bwMode="auto">
            <a:xfrm>
              <a:off x="8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80" name="Line 106"/>
            <p:cNvSpPr>
              <a:spLocks noChangeShapeType="1"/>
            </p:cNvSpPr>
            <p:nvPr/>
          </p:nvSpPr>
          <p:spPr bwMode="auto">
            <a:xfrm>
              <a:off x="6277" y="4629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1" name="Line 107"/>
            <p:cNvSpPr>
              <a:spLocks noChangeShapeType="1"/>
            </p:cNvSpPr>
            <p:nvPr/>
          </p:nvSpPr>
          <p:spPr bwMode="auto">
            <a:xfrm>
              <a:off x="6277" y="4012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2" name="Line 108"/>
            <p:cNvSpPr>
              <a:spLocks noChangeShapeType="1"/>
            </p:cNvSpPr>
            <p:nvPr/>
          </p:nvSpPr>
          <p:spPr bwMode="auto">
            <a:xfrm>
              <a:off x="6277" y="2161"/>
              <a:ext cx="2100" cy="2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3" name="Line 109"/>
            <p:cNvSpPr>
              <a:spLocks noChangeShapeType="1"/>
            </p:cNvSpPr>
            <p:nvPr/>
          </p:nvSpPr>
          <p:spPr bwMode="auto">
            <a:xfrm>
              <a:off x="813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4" name="Line 110"/>
            <p:cNvSpPr>
              <a:spLocks noChangeShapeType="1"/>
            </p:cNvSpPr>
            <p:nvPr/>
          </p:nvSpPr>
          <p:spPr bwMode="auto">
            <a:xfrm>
              <a:off x="765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5" name="Rectangle 111"/>
            <p:cNvSpPr>
              <a:spLocks noChangeArrowheads="1"/>
            </p:cNvSpPr>
            <p:nvPr/>
          </p:nvSpPr>
          <p:spPr bwMode="auto">
            <a:xfrm>
              <a:off x="79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86" name="Rectangle 112"/>
            <p:cNvSpPr>
              <a:spLocks noChangeArrowheads="1"/>
            </p:cNvSpPr>
            <p:nvPr/>
          </p:nvSpPr>
          <p:spPr bwMode="auto">
            <a:xfrm>
              <a:off x="73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87" name="Rectangle 113"/>
            <p:cNvSpPr>
              <a:spLocks noChangeArrowheads="1"/>
            </p:cNvSpPr>
            <p:nvPr/>
          </p:nvSpPr>
          <p:spPr bwMode="auto">
            <a:xfrm>
              <a:off x="5671" y="4321"/>
              <a:ext cx="687" cy="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88" name="Rectangle 114"/>
            <p:cNvSpPr>
              <a:spLocks noChangeArrowheads="1"/>
            </p:cNvSpPr>
            <p:nvPr/>
          </p:nvSpPr>
          <p:spPr bwMode="auto">
            <a:xfrm>
              <a:off x="5671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89" name="Rectangle 115"/>
            <p:cNvSpPr>
              <a:spLocks noChangeArrowheads="1"/>
            </p:cNvSpPr>
            <p:nvPr/>
          </p:nvSpPr>
          <p:spPr bwMode="auto">
            <a:xfrm>
              <a:off x="83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90" name="Rectangle 116"/>
            <p:cNvSpPr>
              <a:spLocks noChangeArrowheads="1"/>
            </p:cNvSpPr>
            <p:nvPr/>
          </p:nvSpPr>
          <p:spPr bwMode="auto">
            <a:xfrm>
              <a:off x="83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91" name="Rectangle 117"/>
            <p:cNvSpPr>
              <a:spLocks noChangeArrowheads="1"/>
            </p:cNvSpPr>
            <p:nvPr/>
          </p:nvSpPr>
          <p:spPr bwMode="auto">
            <a:xfrm>
              <a:off x="83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92" name="Rectangle 118"/>
            <p:cNvSpPr>
              <a:spLocks noChangeArrowheads="1"/>
            </p:cNvSpPr>
            <p:nvPr/>
          </p:nvSpPr>
          <p:spPr bwMode="auto">
            <a:xfrm>
              <a:off x="1327" y="6172"/>
              <a:ext cx="330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 </a:t>
              </a:r>
              <a:r>
                <a:rPr lang="en-US" sz="1400" b="1" dirty="0">
                  <a:solidFill>
                    <a:srgbClr val="BD582C"/>
                  </a:solidFill>
                </a:rPr>
                <a:t>Large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3" name="Rectangle 119"/>
            <p:cNvSpPr>
              <a:spLocks noChangeArrowheads="1"/>
            </p:cNvSpPr>
            <p:nvPr/>
          </p:nvSpPr>
          <p:spPr bwMode="auto">
            <a:xfrm>
              <a:off x="5677" y="6172"/>
              <a:ext cx="375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</a:t>
              </a:r>
              <a:r>
                <a:rPr lang="en-US" sz="1400" b="1" dirty="0">
                  <a:solidFill>
                    <a:srgbClr val="BD582C"/>
                  </a:solidFill>
                </a:rPr>
                <a:t> Small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Unresponsive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4" name="Rectangle 120"/>
            <p:cNvSpPr>
              <a:spLocks noChangeArrowheads="1"/>
            </p:cNvSpPr>
            <p:nvPr/>
          </p:nvSpPr>
          <p:spPr bwMode="auto">
            <a:xfrm>
              <a:off x="544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</p:grp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22960" y="1368831"/>
            <a:ext cx="6436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 and the Price Elasticity of Demand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  <a:spcBef>
                <a:spcPts val="0"/>
              </a:spcBef>
              <a:defRPr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Because excess burden increases with the square of the tax rate, a </a:t>
            </a:r>
            <a:br>
              <a:rPr lang="en-US" sz="2000" dirty="0" smtClean="0"/>
            </a:br>
            <a:r>
              <a:rPr lang="en-US" sz="2000" dirty="0" smtClean="0"/>
              <a:t> balanced tax system is less distortionary than on relying on a single tax.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else equal, taxes on unresponsive tax bases are less distortionary </a:t>
            </a:r>
            <a:br>
              <a:rPr lang="en-US" sz="2000" dirty="0" smtClean="0"/>
            </a:br>
            <a:r>
              <a:rPr lang="en-US" sz="2000" dirty="0" smtClean="0"/>
              <a:t> (but not necessarily more fair!) than taxes on responsive tax bases.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E.g., consider a tax on medicine.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371600"/>
            <a:ext cx="26308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Policy Implications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05691" y="1905000"/>
            <a:ext cx="7476309" cy="41036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The property tax is a tax on the </a:t>
            </a:r>
            <a:r>
              <a:rPr lang="en-US" sz="2000" b="1" dirty="0" smtClean="0">
                <a:solidFill>
                  <a:schemeClr val="tx1"/>
                </a:solidFill>
              </a:rPr>
              <a:t>market value </a:t>
            </a:r>
            <a:r>
              <a:rPr lang="en-US" sz="2000" dirty="0" smtClean="0"/>
              <a:t>of property.</a:t>
            </a:r>
          </a:p>
          <a:p>
            <a:pPr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applies to real estate, unless owned by a non-profit.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sometimes applies to business equipment.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occasionally applies to personal property.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Market value is widely accepted as an objective, fair tax base.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371600"/>
            <a:ext cx="43533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Introduction To The Property Tax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2116"/>
            <a:ext cx="7452360" cy="3933239"/>
          </a:xfrm>
        </p:spPr>
        <p:txBody>
          <a:bodyPr>
            <a:noAutofit/>
          </a:bodyPr>
          <a:lstStyle/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 smtClean="0"/>
              <a:t>Two </a:t>
            </a:r>
            <a:r>
              <a:rPr lang="en-US" sz="2000" dirty="0"/>
              <a:t>institutions are involved in implementing the property </a:t>
            </a:r>
            <a:r>
              <a:rPr lang="en-US" sz="2000" dirty="0" smtClean="0"/>
              <a:t>tax: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 smtClean="0"/>
              <a:t>An assessor determines the </a:t>
            </a:r>
            <a:r>
              <a:rPr lang="en-US" sz="2000" b="1" dirty="0" smtClean="0">
                <a:solidFill>
                  <a:schemeClr val="tx1"/>
                </a:solidFill>
              </a:rPr>
              <a:t>assessed value </a:t>
            </a:r>
            <a:r>
              <a:rPr lang="en-US" sz="2000" dirty="0" smtClean="0"/>
              <a:t>of each property 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/>
              <a:t>), i.e., the value for tax purposes.</a:t>
            </a:r>
          </a:p>
          <a:p>
            <a:pPr marL="460375" lvl="1" indent="-244475" eaLnBrk="1" hangingPunct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 smtClean="0"/>
              <a:t>Elected officials select the </a:t>
            </a:r>
            <a:r>
              <a:rPr lang="en-US" sz="2000" b="1" dirty="0" smtClean="0">
                <a:solidFill>
                  <a:schemeClr val="tx1"/>
                </a:solidFill>
              </a:rPr>
              <a:t>nominal tax rate or “mill rate”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/>
              <a:t>) to be applied to assessed value.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tax payment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) is: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6629" name="Rectangle 13"/>
          <p:cNvSpPr>
            <a:spLocks noChangeArrowheads="1"/>
          </p:cNvSpPr>
          <p:nvPr/>
        </p:nvSpPr>
        <p:spPr bwMode="auto">
          <a:xfrm>
            <a:off x="2000251" y="3007497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graphicFrame>
        <p:nvGraphicFramePr>
          <p:cNvPr id="266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32677"/>
              </p:ext>
            </p:extLst>
          </p:nvPr>
        </p:nvGraphicFramePr>
        <p:xfrm>
          <a:off x="3124200" y="4800600"/>
          <a:ext cx="2667000" cy="109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8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00600"/>
                        <a:ext cx="2667000" cy="1095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4749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Implementation of the Property Tax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0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Overview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Introduction to the Property Tax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0787" y="1383268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</p:spTree>
    <p:extLst>
      <p:ext uri="{BB962C8B-B14F-4D97-AF65-F5344CB8AC3E}">
        <p14:creationId xmlns:p14="http://schemas.microsoft.com/office/powerpoint/2010/main" val="35592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2116"/>
            <a:ext cx="7452360" cy="4370084"/>
          </a:xfrm>
        </p:spPr>
        <p:txBody>
          <a:bodyPr>
            <a:noAutofit/>
          </a:bodyPr>
          <a:lstStyle/>
          <a:p>
            <a:pPr marL="215900" lvl="1" indent="-215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Depending on the available data, assessors use one of three methods to assess property, that is, to estimate a property’s market value: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market value method, which uses information on the sales price of properties that sell to estimate the value of properties that did not sell—an application of regression analysis!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cost method, which estimates market value based on the cost of reproducing a building, minus depreciation.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income method, which estimates value based on the present value of the flow of net income from a property.</a:t>
            </a:r>
          </a:p>
          <a:p>
            <a:pPr marL="45593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25" dirty="0"/>
              <a:t>See: </a:t>
            </a:r>
            <a:r>
              <a:rPr lang="en-US" sz="2225" dirty="0">
                <a:hlinkClick r:id="rId2"/>
              </a:rPr>
              <a:t>https://</a:t>
            </a:r>
            <a:r>
              <a:rPr lang="en-US" sz="2225" dirty="0" smtClean="0">
                <a:hlinkClick r:id="rId2"/>
              </a:rPr>
              <a:t>www.tax.ny.gov/research/property/reports/cod/2013mvs/index.htm</a:t>
            </a:r>
            <a:r>
              <a:rPr lang="en-US" sz="2225" dirty="0" smtClean="0"/>
              <a:t> 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000251" y="-15004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26629" name="Rectangle 13"/>
          <p:cNvSpPr>
            <a:spLocks noChangeArrowheads="1"/>
          </p:cNvSpPr>
          <p:nvPr/>
        </p:nvSpPr>
        <p:spPr bwMode="auto">
          <a:xfrm>
            <a:off x="2000251" y="3007497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35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2850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Assessment Methods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4571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99516"/>
              </p:ext>
            </p:extLst>
          </p:nvPr>
        </p:nvGraphicFramePr>
        <p:xfrm>
          <a:off x="1828800" y="3962400"/>
          <a:ext cx="58864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0" name="Equation" r:id="rId3" imgW="1447172" imgH="482391" progId="Equation.DSMT4">
                  <p:embed/>
                </p:oleObj>
              </mc:Choice>
              <mc:Fallback>
                <p:oleObj name="Equation" r:id="rId3" imgW="1447172" imgH="48239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58864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822960" y="1676400"/>
            <a:ext cx="771144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practices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and assessing accuracy vary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across jurisdictions and even across property within a jurisdiction.</a:t>
            </a:r>
          </a:p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Because </a:t>
            </a:r>
            <a:r>
              <a:rPr lang="en-US" sz="2000" dirty="0">
                <a:latin typeface="+mn-lt"/>
              </a:rPr>
              <a:t>market value is the intended tax base, a comparison of tax rates across houses must be based on an </a:t>
            </a:r>
            <a:r>
              <a:rPr lang="en-US" sz="2000" b="1" dirty="0">
                <a:latin typeface="+mn-lt"/>
              </a:rPr>
              <a:t>effective tax rate </a:t>
            </a:r>
            <a:r>
              <a:rPr lang="en-US" sz="2000" dirty="0">
                <a:latin typeface="+mn-lt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+mn-lt"/>
              </a:rPr>
              <a:t>), not the nominal rate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+mn-lt"/>
              </a:rPr>
              <a:t>):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2960" y="1368831"/>
            <a:ext cx="4832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Accounting for Assessment Practices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822960" y="1828800"/>
            <a:ext cx="7543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 quality is measured by variation in 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assessment-sales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ratio,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A/V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within a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jurisdiction.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has become more professional (and more data driven) over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and the quality if assessments has gradually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improved.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following chart shows improvement in NY State, where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assessments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 not very regulated.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412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Measuring Assessment Quality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417" t="21111" r="38597" b="35185"/>
          <a:stretch/>
        </p:blipFill>
        <p:spPr>
          <a:xfrm>
            <a:off x="1219200" y="914027"/>
            <a:ext cx="6581193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638800"/>
            <a:ext cx="658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NY State Dept. of Taxation &amp; Finance, </a:t>
            </a:r>
            <a:r>
              <a:rPr lang="en-US" sz="1200" i="1" dirty="0" smtClean="0"/>
              <a:t>Assessment Equity in New York: Results from the 2013 </a:t>
            </a:r>
            <a:r>
              <a:rPr lang="en-US" sz="1200" i="1" dirty="0"/>
              <a:t>Market Value Survey. </a:t>
            </a:r>
            <a:r>
              <a:rPr lang="en-US" sz="1200" i="1" dirty="0">
                <a:hlinkClick r:id="rId3"/>
              </a:rPr>
              <a:t>https://</a:t>
            </a:r>
            <a:r>
              <a:rPr lang="en-US" sz="1200" i="1" dirty="0" smtClean="0">
                <a:hlinkClick r:id="rId3"/>
              </a:rPr>
              <a:t>www.tax.ny.gov/research/property/reports/cod/2013mvs/reporttext.htm#figure2.jpg</a:t>
            </a:r>
            <a:r>
              <a:rPr lang="en-US" sz="1200" i="1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9814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Across jurisdictions:</a:t>
            </a:r>
          </a:p>
          <a:p>
            <a:pPr eaLnBrk="1" hangingPunct="1"/>
            <a:endParaRPr lang="en-US" sz="2000" dirty="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Suppose the </a:t>
            </a:r>
            <a:r>
              <a:rPr lang="en-US" sz="2000" b="1" dirty="0" smtClean="0"/>
              <a:t>nominal tax rates</a:t>
            </a:r>
            <a:r>
              <a:rPr lang="en-US" sz="2000" dirty="0" smtClean="0"/>
              <a:t> are the same in two communities, but</a:t>
            </a:r>
            <a:br>
              <a:rPr lang="en-US" sz="2000" dirty="0" smtClean="0"/>
            </a:br>
            <a:r>
              <a:rPr lang="en-US" sz="2000" dirty="0" smtClean="0"/>
              <a:t> the </a:t>
            </a:r>
            <a:r>
              <a:rPr lang="en-US" sz="2000" b="1" dirty="0" smtClean="0"/>
              <a:t>assessment/sales ratio</a:t>
            </a:r>
            <a:r>
              <a:rPr lang="en-US" sz="2000" i="1" dirty="0" smtClean="0"/>
              <a:t> </a:t>
            </a:r>
            <a:r>
              <a:rPr lang="en-US" sz="2000" dirty="0" smtClean="0"/>
              <a:t>equals 0.5 on one community and 1.0 in</a:t>
            </a:r>
          </a:p>
          <a:p>
            <a:pPr marL="113157" lvl="1" indent="0" eaLnBrk="1" hangingPunct="1">
              <a:lnSpc>
                <a:spcPct val="12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the other.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Then the </a:t>
            </a:r>
            <a:r>
              <a:rPr lang="en-US" sz="2000" b="1" dirty="0" smtClean="0"/>
              <a:t>effective tax rate</a:t>
            </a:r>
            <a:r>
              <a:rPr lang="en-US" sz="2000" dirty="0" smtClean="0"/>
              <a:t> is only half as large in the first community </a:t>
            </a:r>
            <a:br>
              <a:rPr lang="en-US" sz="2000" dirty="0" smtClean="0"/>
            </a:br>
            <a:r>
              <a:rPr lang="en-US" sz="2000" dirty="0" smtClean="0"/>
              <a:t> (since it effectively applies to only half of property value)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659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Comparing Property Tax Rates Across Jurisdictions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Within a jurisdiction: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Suppose two houses have the same market value but one is assessed</a:t>
            </a:r>
            <a:br>
              <a:rPr lang="en-US" sz="2000" dirty="0" smtClean="0"/>
            </a:br>
            <a:r>
              <a:rPr lang="en-US" sz="2000" dirty="0" smtClean="0"/>
              <a:t> at twice the value of the other.</a:t>
            </a:r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Then the first house has an effective tax rate that is twice as high.</a:t>
            </a:r>
          </a:p>
          <a:p>
            <a:pPr marL="227013" lvl="1" indent="-227013" eaLnBrk="1" hangingPunct="1">
              <a:lnSpc>
                <a:spcPct val="120000"/>
              </a:lnSpc>
            </a:pPr>
            <a:endParaRPr lang="en-US" sz="2000" dirty="0" smtClean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Poor assessments lead to unfair variation in effective taxes within the same jurisdiction!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65457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Comparing Property Tax Rates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Within a Jurisdiction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  <a:p>
            <a:pPr>
              <a:defRPr/>
            </a:pP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04512" y="1894735"/>
            <a:ext cx="7406640" cy="4125065"/>
          </a:xfrm>
        </p:spPr>
        <p:txBody>
          <a:bodyPr>
            <a:normAutofit/>
          </a:bodyPr>
          <a:lstStyle/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Some local governments are given the authority to charge different nominal (and hence different effective) tax rates for different types of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Typically, this “classification” option leads to a higher rate for commercial and industrial property than for residential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type of classification works against standard economic-development arguments, which call for lower taxes on business.  We will return to this topic!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3387" y="1371600"/>
            <a:ext cx="185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dirty="0">
                <a:solidFill>
                  <a:srgbClr val="BD582C"/>
                </a:solidFill>
                <a:latin typeface="+mn-lt"/>
              </a:rPr>
              <a:t>Classification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70177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When deciding on the best taxes to use, you should think about which tax (or set of taxes) is:</a:t>
            </a:r>
            <a:endParaRPr lang="en-US" sz="2000" dirty="0"/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Fairest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Least distortionary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Able to raise sufficient revenue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Least costly to administer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Most transparent</a:t>
            </a:r>
          </a:p>
          <a:p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Today we focus on the first two principles.</a:t>
            </a:r>
            <a:endParaRPr lang="en-US" sz="2000" b="1" u="sng" dirty="0" smtClean="0">
              <a:solidFill>
                <a:srgbClr val="CC33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2907" y="1380456"/>
            <a:ext cx="2726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Policy Principles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83118" y="1905000"/>
            <a:ext cx="7482840" cy="4419600"/>
          </a:xfrm>
        </p:spPr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Any analysis of tax equity must address two questions, one positive </a:t>
            </a:r>
            <a:br>
              <a:rPr lang="en-US" sz="2000" dirty="0" smtClean="0"/>
            </a:br>
            <a:r>
              <a:rPr lang="en-US" sz="2000" dirty="0" smtClean="0"/>
              <a:t> and one normative.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positive question:  Who pays the tax?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normative question:  Is the distribution of the tax burden fair?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5291" y="1349581"/>
            <a:ext cx="147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Equity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30496"/>
            <a:ext cx="7543800" cy="45720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positive</a:t>
            </a:r>
            <a:r>
              <a:rPr lang="en-US" sz="2000" dirty="0" smtClean="0"/>
              <a:t> analysis of tax equity must begin with a distinction between legal and economic incidence: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 smtClean="0">
                <a:solidFill>
                  <a:schemeClr val="tx1"/>
                </a:solidFill>
              </a:rPr>
              <a:t>Legal incidence</a:t>
            </a:r>
            <a:r>
              <a:rPr lang="en-US" sz="1888" dirty="0" smtClean="0"/>
              <a:t>:  Who is responsible for writing the tax checks to the </a:t>
            </a:r>
            <a:br>
              <a:rPr lang="en-US" sz="1888" dirty="0" smtClean="0"/>
            </a:br>
            <a:r>
              <a:rPr lang="en-US" sz="1888" dirty="0" smtClean="0"/>
              <a:t>  government?</a:t>
            </a:r>
          </a:p>
          <a:p>
            <a:pPr marL="460375" indent="-23336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 smtClean="0">
                <a:solidFill>
                  <a:schemeClr val="tx1"/>
                </a:solidFill>
              </a:rPr>
              <a:t>Economic incidence</a:t>
            </a:r>
            <a:r>
              <a:rPr lang="en-US" sz="1888" dirty="0" smtClean="0"/>
              <a:t>:  Whose real income is diminished because of the</a:t>
            </a:r>
            <a:br>
              <a:rPr lang="en-US" sz="1888" dirty="0" smtClean="0"/>
            </a:br>
            <a:r>
              <a:rPr lang="en-US" sz="1888" dirty="0" smtClean="0"/>
              <a:t>  tax?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Legal and economic incidence need not be the same!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68831"/>
            <a:ext cx="1892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30496"/>
            <a:ext cx="754380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tax alters real incomes by changing market prices—and hence consumers’ opportunities.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following figures examine tax incidence with a variety of </a:t>
            </a:r>
            <a:br>
              <a:rPr lang="en-US" sz="2000" dirty="0" smtClean="0"/>
            </a:br>
            <a:r>
              <a:rPr lang="en-US" sz="2000" dirty="0" smtClean="0"/>
              <a:t> assumptions about the shapes of supply and demand curves.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These figures examine a tax in a single market with the legal incidence </a:t>
            </a:r>
            <a:br>
              <a:rPr lang="en-US" sz="2000" dirty="0" smtClean="0"/>
            </a:br>
            <a:r>
              <a:rPr lang="en-US" sz="2000" dirty="0" smtClean="0"/>
              <a:t> on suppliers.  Other cases are considered below.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2696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Economic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Important Note:</a:t>
            </a:r>
          </a:p>
          <a:p>
            <a:pPr eaLnBrk="1" hangingPunct="1"/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following pictures show the market for taxed goods.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the background, there is a market for untaxed goods.  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all markets were taxed (never true), the agents bearing the legal</a:t>
            </a:r>
            <a:br>
              <a:rPr lang="en-US" sz="2000" dirty="0" smtClean="0"/>
            </a:br>
            <a:r>
              <a:rPr lang="en-US" sz="2000" dirty="0" smtClean="0"/>
              <a:t> incidence could not shift the tax to anyone else.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3359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Taxed vs. Untaxed Goods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585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85825" y="1815403"/>
            <a:ext cx="6429375" cy="3705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In some cases, the tax burden falls entirely on </a:t>
            </a:r>
            <a:r>
              <a:rPr lang="en-US" sz="2000" b="1" dirty="0" smtClean="0"/>
              <a:t>consumers</a:t>
            </a:r>
            <a:r>
              <a:rPr lang="en-US" sz="2000" dirty="0" smtClean="0"/>
              <a:t>:</a:t>
            </a:r>
          </a:p>
        </p:txBody>
      </p:sp>
      <p:grpSp>
        <p:nvGrpSpPr>
          <p:cNvPr id="9220" name="Group 88"/>
          <p:cNvGrpSpPr>
            <a:grpSpLocks noChangeAspect="1"/>
          </p:cNvGrpSpPr>
          <p:nvPr/>
        </p:nvGrpSpPr>
        <p:grpSpPr bwMode="auto">
          <a:xfrm>
            <a:off x="928687" y="1905000"/>
            <a:ext cx="7261761" cy="4267200"/>
            <a:chOff x="1800" y="1440"/>
            <a:chExt cx="10619" cy="5040"/>
          </a:xfrm>
        </p:grpSpPr>
        <p:sp>
          <p:nvSpPr>
            <p:cNvPr id="9221" name="AutoShape 89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10440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9222" name="Line 90"/>
            <p:cNvSpPr>
              <a:spLocks noChangeShapeType="1"/>
            </p:cNvSpPr>
            <p:nvPr/>
          </p:nvSpPr>
          <p:spPr bwMode="auto">
            <a:xfrm>
              <a:off x="360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91"/>
            <p:cNvSpPr>
              <a:spLocks noChangeShapeType="1"/>
            </p:cNvSpPr>
            <p:nvPr/>
          </p:nvSpPr>
          <p:spPr bwMode="auto">
            <a:xfrm>
              <a:off x="3600" y="5581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92"/>
            <p:cNvSpPr>
              <a:spLocks noChangeShapeType="1"/>
            </p:cNvSpPr>
            <p:nvPr/>
          </p:nvSpPr>
          <p:spPr bwMode="auto">
            <a:xfrm>
              <a:off x="864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3"/>
            <p:cNvSpPr>
              <a:spLocks noChangeShapeType="1"/>
            </p:cNvSpPr>
            <p:nvPr/>
          </p:nvSpPr>
          <p:spPr bwMode="auto">
            <a:xfrm>
              <a:off x="8640" y="5581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4"/>
            <p:cNvSpPr>
              <a:spLocks noChangeShapeType="1"/>
            </p:cNvSpPr>
            <p:nvPr/>
          </p:nvSpPr>
          <p:spPr bwMode="auto">
            <a:xfrm>
              <a:off x="3600" y="468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95"/>
            <p:cNvSpPr>
              <a:spLocks noChangeShapeType="1"/>
            </p:cNvSpPr>
            <p:nvPr/>
          </p:nvSpPr>
          <p:spPr bwMode="auto">
            <a:xfrm>
              <a:off x="3600" y="3960"/>
              <a:ext cx="25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96"/>
            <p:cNvSpPr>
              <a:spLocks noChangeShapeType="1"/>
            </p:cNvSpPr>
            <p:nvPr/>
          </p:nvSpPr>
          <p:spPr bwMode="auto">
            <a:xfrm>
              <a:off x="3780" y="3600"/>
              <a:ext cx="234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97"/>
            <p:cNvSpPr>
              <a:spLocks noChangeShapeType="1"/>
            </p:cNvSpPr>
            <p:nvPr/>
          </p:nvSpPr>
          <p:spPr bwMode="auto">
            <a:xfrm>
              <a:off x="10080" y="3240"/>
              <a:ext cx="1" cy="2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98"/>
            <p:cNvSpPr>
              <a:spLocks noChangeShapeType="1"/>
            </p:cNvSpPr>
            <p:nvPr/>
          </p:nvSpPr>
          <p:spPr bwMode="auto">
            <a:xfrm flipV="1">
              <a:off x="9000" y="324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9"/>
            <p:cNvSpPr>
              <a:spLocks noChangeArrowheads="1"/>
            </p:cNvSpPr>
            <p:nvPr/>
          </p:nvSpPr>
          <p:spPr bwMode="auto">
            <a:xfrm>
              <a:off x="288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2" name="Rectangle 100"/>
            <p:cNvSpPr>
              <a:spLocks noChangeArrowheads="1"/>
            </p:cNvSpPr>
            <p:nvPr/>
          </p:nvSpPr>
          <p:spPr bwMode="auto">
            <a:xfrm>
              <a:off x="630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Q</a:t>
              </a:r>
            </a:p>
          </p:txBody>
        </p:sp>
        <p:sp>
          <p:nvSpPr>
            <p:cNvPr id="9233" name="Rectangle 101"/>
            <p:cNvSpPr>
              <a:spLocks noChangeArrowheads="1"/>
            </p:cNvSpPr>
            <p:nvPr/>
          </p:nvSpPr>
          <p:spPr bwMode="auto">
            <a:xfrm>
              <a:off x="1134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9234" name="Rectangle 102"/>
            <p:cNvSpPr>
              <a:spLocks noChangeArrowheads="1"/>
            </p:cNvSpPr>
            <p:nvPr/>
          </p:nvSpPr>
          <p:spPr bwMode="auto">
            <a:xfrm>
              <a:off x="792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5" name="Rectangle 103"/>
            <p:cNvSpPr>
              <a:spLocks noChangeArrowheads="1"/>
            </p:cNvSpPr>
            <p:nvPr/>
          </p:nvSpPr>
          <p:spPr bwMode="auto">
            <a:xfrm>
              <a:off x="6120" y="45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S</a:t>
              </a:r>
            </a:p>
          </p:txBody>
        </p:sp>
        <p:sp>
          <p:nvSpPr>
            <p:cNvPr id="9236" name="Rectangle 104"/>
            <p:cNvSpPr>
              <a:spLocks noChangeArrowheads="1"/>
            </p:cNvSpPr>
            <p:nvPr/>
          </p:nvSpPr>
          <p:spPr bwMode="auto">
            <a:xfrm>
              <a:off x="6120" y="3600"/>
              <a:ext cx="143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800000"/>
                  </a:solidFill>
                  <a:latin typeface="+mn-lt"/>
                </a:rPr>
                <a:t>S+tax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37" name="Rectangle 105"/>
            <p:cNvSpPr>
              <a:spLocks noChangeArrowheads="1"/>
            </p:cNvSpPr>
            <p:nvPr/>
          </p:nvSpPr>
          <p:spPr bwMode="auto">
            <a:xfrm>
              <a:off x="6120" y="504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D</a:t>
              </a:r>
            </a:p>
          </p:txBody>
        </p:sp>
        <p:sp>
          <p:nvSpPr>
            <p:cNvPr id="9238" name="Rectangle 106"/>
            <p:cNvSpPr>
              <a:spLocks noChangeArrowheads="1"/>
            </p:cNvSpPr>
            <p:nvPr/>
          </p:nvSpPr>
          <p:spPr bwMode="auto">
            <a:xfrm>
              <a:off x="11160" y="36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9239" name="Rectangle 107"/>
            <p:cNvSpPr>
              <a:spLocks noChangeArrowheads="1"/>
            </p:cNvSpPr>
            <p:nvPr/>
          </p:nvSpPr>
          <p:spPr bwMode="auto">
            <a:xfrm>
              <a:off x="9720" y="27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  D</a:t>
              </a:r>
            </a:p>
          </p:txBody>
        </p:sp>
        <p:sp>
          <p:nvSpPr>
            <p:cNvPr id="9240" name="Rectangle 108"/>
            <p:cNvSpPr>
              <a:spLocks noChangeArrowheads="1"/>
            </p:cNvSpPr>
            <p:nvPr/>
          </p:nvSpPr>
          <p:spPr bwMode="auto">
            <a:xfrm>
              <a:off x="2448" y="440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1" name="Rectangle 109"/>
            <p:cNvSpPr>
              <a:spLocks noChangeArrowheads="1"/>
            </p:cNvSpPr>
            <p:nvPr/>
          </p:nvSpPr>
          <p:spPr bwMode="auto">
            <a:xfrm>
              <a:off x="2880" y="3600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9242" name="Rectangle 110"/>
            <p:cNvSpPr>
              <a:spLocks noChangeArrowheads="1"/>
            </p:cNvSpPr>
            <p:nvPr/>
          </p:nvSpPr>
          <p:spPr bwMode="auto">
            <a:xfrm>
              <a:off x="7462" y="4380"/>
              <a:ext cx="144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3" name="Line 111"/>
            <p:cNvSpPr>
              <a:spLocks noChangeShapeType="1"/>
            </p:cNvSpPr>
            <p:nvPr/>
          </p:nvSpPr>
          <p:spPr bwMode="auto">
            <a:xfrm flipH="1">
              <a:off x="8640" y="3960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112"/>
            <p:cNvSpPr>
              <a:spLocks noChangeShapeType="1"/>
            </p:cNvSpPr>
            <p:nvPr/>
          </p:nvSpPr>
          <p:spPr bwMode="auto">
            <a:xfrm flipH="1">
              <a:off x="8640" y="4680"/>
              <a:ext cx="144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13"/>
            <p:cNvSpPr>
              <a:spLocks noChangeShapeType="1"/>
            </p:cNvSpPr>
            <p:nvPr/>
          </p:nvSpPr>
          <p:spPr bwMode="auto">
            <a:xfrm flipV="1">
              <a:off x="9180" y="378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114"/>
            <p:cNvSpPr>
              <a:spLocks noChangeArrowheads="1"/>
            </p:cNvSpPr>
            <p:nvPr/>
          </p:nvSpPr>
          <p:spPr bwMode="auto">
            <a:xfrm>
              <a:off x="10980" y="2870"/>
              <a:ext cx="1439" cy="55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800000"/>
                  </a:solidFill>
                  <a:latin typeface="+mn-lt"/>
                </a:rPr>
                <a:t>S+tax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47" name="Rectangle 115"/>
            <p:cNvSpPr>
              <a:spLocks noChangeArrowheads="1"/>
            </p:cNvSpPr>
            <p:nvPr/>
          </p:nvSpPr>
          <p:spPr bwMode="auto">
            <a:xfrm>
              <a:off x="7920" y="3600"/>
              <a:ext cx="719" cy="6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2960" y="1368831"/>
            <a:ext cx="395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Shifting to Consumers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14866</TotalTime>
  <Words>1723</Words>
  <Application>Microsoft Office PowerPoint</Application>
  <PresentationFormat>On-screen Show (4:3)</PresentationFormat>
  <Paragraphs>357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148</cp:revision>
  <dcterms:created xsi:type="dcterms:W3CDTF">2005-12-18T15:49:22Z</dcterms:created>
  <dcterms:modified xsi:type="dcterms:W3CDTF">2018-02-10T17:23:14Z</dcterms:modified>
</cp:coreProperties>
</file>