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2" r:id="rId2"/>
    <p:sldMasterId id="2147483914" r:id="rId3"/>
    <p:sldMasterId id="2147483926" r:id="rId4"/>
    <p:sldMasterId id="2147483938" r:id="rId5"/>
  </p:sldMasterIdLst>
  <p:sldIdLst>
    <p:sldId id="295" r:id="rId6"/>
    <p:sldId id="257" r:id="rId7"/>
    <p:sldId id="258" r:id="rId8"/>
    <p:sldId id="259" r:id="rId9"/>
    <p:sldId id="292" r:id="rId10"/>
    <p:sldId id="260" r:id="rId11"/>
    <p:sldId id="291" r:id="rId12"/>
    <p:sldId id="261" r:id="rId13"/>
    <p:sldId id="262" r:id="rId14"/>
    <p:sldId id="263" r:id="rId15"/>
    <p:sldId id="264" r:id="rId16"/>
    <p:sldId id="265" r:id="rId17"/>
    <p:sldId id="266" r:id="rId18"/>
    <p:sldId id="281" r:id="rId19"/>
    <p:sldId id="290" r:id="rId20"/>
    <p:sldId id="300" r:id="rId21"/>
    <p:sldId id="302" r:id="rId22"/>
    <p:sldId id="303" r:id="rId23"/>
    <p:sldId id="267" r:id="rId24"/>
    <p:sldId id="268" r:id="rId25"/>
    <p:sldId id="269" r:id="rId26"/>
    <p:sldId id="270" r:id="rId27"/>
    <p:sldId id="296" r:id="rId28"/>
    <p:sldId id="271" r:id="rId29"/>
    <p:sldId id="272" r:id="rId30"/>
    <p:sldId id="282" r:id="rId31"/>
    <p:sldId id="284" r:id="rId32"/>
    <p:sldId id="301" r:id="rId33"/>
    <p:sldId id="297" r:id="rId34"/>
    <p:sldId id="283" r:id="rId35"/>
    <p:sldId id="298" r:id="rId36"/>
    <p:sldId id="273" r:id="rId37"/>
    <p:sldId id="274" r:id="rId38"/>
    <p:sldId id="275" r:id="rId39"/>
    <p:sldId id="289" r:id="rId40"/>
    <p:sldId id="299" r:id="rId41"/>
    <p:sldId id="276" r:id="rId42"/>
    <p:sldId id="277" r:id="rId43"/>
    <p:sldId id="286" r:id="rId44"/>
    <p:sldId id="287" r:id="rId4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a:srgbClr val="637052"/>
    <a:srgbClr val="E48312"/>
    <a:srgbClr val="CC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Teach\Income%20Tax%20Rates%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Federal Income Tax Rates, 2009-2013</a:t>
            </a:r>
          </a:p>
        </c:rich>
      </c:tx>
      <c:overlay val="0"/>
    </c:title>
    <c:autoTitleDeleted val="0"/>
    <c:plotArea>
      <c:layout>
        <c:manualLayout>
          <c:layoutTarget val="inner"/>
          <c:xMode val="edge"/>
          <c:yMode val="edge"/>
          <c:x val="5.4323462652215514E-2"/>
          <c:y val="7.882803643639491E-2"/>
          <c:w val="0.89460796334675718"/>
          <c:h val="0.76337579713945491"/>
        </c:manualLayout>
      </c:layout>
      <c:scatterChart>
        <c:scatterStyle val="lineMarker"/>
        <c:varyColors val="0"/>
        <c:ser>
          <c:idx val="0"/>
          <c:order val="0"/>
          <c:tx>
            <c:strRef>
              <c:f>'[Income Tax Rates 2010.xlsx]Sheet1'!$I$6</c:f>
              <c:strCache>
                <c:ptCount val="1"/>
                <c:pt idx="0">
                  <c:v>2009</c:v>
                </c:pt>
              </c:strCache>
            </c:strRef>
          </c:tx>
          <c:marker>
            <c:symbol val="none"/>
          </c:marker>
          <c:xVal>
            <c:numRef>
              <c:f>'[Income Tax Rates 2010.xlsx]Sheet1'!$H$7:$H$25</c:f>
              <c:numCache>
                <c:formatCode>#,##0</c:formatCode>
                <c:ptCount val="19"/>
                <c:pt idx="0">
                  <c:v>2500</c:v>
                </c:pt>
                <c:pt idx="1">
                  <c:v>7500</c:v>
                </c:pt>
                <c:pt idx="2">
                  <c:v>12500</c:v>
                </c:pt>
                <c:pt idx="3">
                  <c:v>17500</c:v>
                </c:pt>
                <c:pt idx="4">
                  <c:v>22500</c:v>
                </c:pt>
                <c:pt idx="5">
                  <c:v>27500</c:v>
                </c:pt>
                <c:pt idx="6">
                  <c:v>35000</c:v>
                </c:pt>
                <c:pt idx="7">
                  <c:v>45000</c:v>
                </c:pt>
                <c:pt idx="8">
                  <c:v>62500</c:v>
                </c:pt>
                <c:pt idx="9">
                  <c:v>87500</c:v>
                </c:pt>
                <c:pt idx="10">
                  <c:v>150000</c:v>
                </c:pt>
                <c:pt idx="11">
                  <c:v>225000</c:v>
                </c:pt>
                <c:pt idx="12">
                  <c:v>275000</c:v>
                </c:pt>
                <c:pt idx="13">
                  <c:v>750000</c:v>
                </c:pt>
                <c:pt idx="14">
                  <c:v>1250000</c:v>
                </c:pt>
                <c:pt idx="15">
                  <c:v>1750000</c:v>
                </c:pt>
                <c:pt idx="16">
                  <c:v>3500000</c:v>
                </c:pt>
                <c:pt idx="17">
                  <c:v>7500000</c:v>
                </c:pt>
                <c:pt idx="18">
                  <c:v>15000000</c:v>
                </c:pt>
              </c:numCache>
            </c:numRef>
          </c:xVal>
          <c:yVal>
            <c:numRef>
              <c:f>'[Income Tax Rates 2010.xlsx]Sheet1'!$I$7:$I$25</c:f>
              <c:numCache>
                <c:formatCode>0.00%</c:formatCode>
                <c:ptCount val="19"/>
                <c:pt idx="0">
                  <c:v>1.4797964686511522E-3</c:v>
                </c:pt>
                <c:pt idx="1">
                  <c:v>4.1106177805605316E-3</c:v>
                </c:pt>
                <c:pt idx="2">
                  <c:v>5.4550581074725721E-3</c:v>
                </c:pt>
                <c:pt idx="3">
                  <c:v>1.2643477289139712E-2</c:v>
                </c:pt>
                <c:pt idx="4">
                  <c:v>2.0737473592853137E-2</c:v>
                </c:pt>
                <c:pt idx="5">
                  <c:v>2.8687939199198233E-2</c:v>
                </c:pt>
                <c:pt idx="6">
                  <c:v>4.0313459532598454E-2</c:v>
                </c:pt>
                <c:pt idx="7">
                  <c:v>5.2587172596786233E-2</c:v>
                </c:pt>
                <c:pt idx="8">
                  <c:v>6.7848045170648824E-2</c:v>
                </c:pt>
                <c:pt idx="9">
                  <c:v>8.1277936493581462E-2</c:v>
                </c:pt>
                <c:pt idx="10">
                  <c:v>0.11784448897912754</c:v>
                </c:pt>
                <c:pt idx="11">
                  <c:v>0.16679120768049727</c:v>
                </c:pt>
                <c:pt idx="12">
                  <c:v>0.20966821354820867</c:v>
                </c:pt>
                <c:pt idx="13">
                  <c:v>0.24231657668475606</c:v>
                </c:pt>
                <c:pt idx="14">
                  <c:v>0.2516793164142791</c:v>
                </c:pt>
                <c:pt idx="15">
                  <c:v>0.25467752356588863</c:v>
                </c:pt>
                <c:pt idx="16">
                  <c:v>0.25654087576381568</c:v>
                </c:pt>
                <c:pt idx="17">
                  <c:v>0.25249979826791347</c:v>
                </c:pt>
                <c:pt idx="18">
                  <c:v>0.22400034047673031</c:v>
                </c:pt>
              </c:numCache>
            </c:numRef>
          </c:yVal>
          <c:smooth val="0"/>
          <c:extLst>
            <c:ext xmlns:c16="http://schemas.microsoft.com/office/drawing/2014/chart" uri="{C3380CC4-5D6E-409C-BE32-E72D297353CC}">
              <c16:uniqueId val="{00000000-B935-4495-8FA6-DB947521ED87}"/>
            </c:ext>
          </c:extLst>
        </c:ser>
        <c:ser>
          <c:idx val="1"/>
          <c:order val="1"/>
          <c:tx>
            <c:strRef>
              <c:f>'[Income Tax Rates 2010.xlsx]Sheet1'!$J$6</c:f>
              <c:strCache>
                <c:ptCount val="1"/>
                <c:pt idx="0">
                  <c:v>2010</c:v>
                </c:pt>
              </c:strCache>
            </c:strRef>
          </c:tx>
          <c:marker>
            <c:symbol val="none"/>
          </c:marker>
          <c:xVal>
            <c:numRef>
              <c:f>'[Income Tax Rates 2010.xlsx]Sheet1'!$H$7:$H$25</c:f>
              <c:numCache>
                <c:formatCode>#,##0</c:formatCode>
                <c:ptCount val="19"/>
                <c:pt idx="0">
                  <c:v>2500</c:v>
                </c:pt>
                <c:pt idx="1">
                  <c:v>7500</c:v>
                </c:pt>
                <c:pt idx="2">
                  <c:v>12500</c:v>
                </c:pt>
                <c:pt idx="3">
                  <c:v>17500</c:v>
                </c:pt>
                <c:pt idx="4">
                  <c:v>22500</c:v>
                </c:pt>
                <c:pt idx="5">
                  <c:v>27500</c:v>
                </c:pt>
                <c:pt idx="6">
                  <c:v>35000</c:v>
                </c:pt>
                <c:pt idx="7">
                  <c:v>45000</c:v>
                </c:pt>
                <c:pt idx="8">
                  <c:v>62500</c:v>
                </c:pt>
                <c:pt idx="9">
                  <c:v>87500</c:v>
                </c:pt>
                <c:pt idx="10">
                  <c:v>150000</c:v>
                </c:pt>
                <c:pt idx="11">
                  <c:v>225000</c:v>
                </c:pt>
                <c:pt idx="12">
                  <c:v>275000</c:v>
                </c:pt>
                <c:pt idx="13">
                  <c:v>750000</c:v>
                </c:pt>
                <c:pt idx="14">
                  <c:v>1250000</c:v>
                </c:pt>
                <c:pt idx="15">
                  <c:v>1750000</c:v>
                </c:pt>
                <c:pt idx="16">
                  <c:v>3500000</c:v>
                </c:pt>
                <c:pt idx="17">
                  <c:v>7500000</c:v>
                </c:pt>
                <c:pt idx="18">
                  <c:v>15000000</c:v>
                </c:pt>
              </c:numCache>
            </c:numRef>
          </c:xVal>
          <c:yVal>
            <c:numRef>
              <c:f>'[Income Tax Rates 2010.xlsx]Sheet1'!$J$7:$J$25</c:f>
              <c:numCache>
                <c:formatCode>0.00%</c:formatCode>
                <c:ptCount val="19"/>
                <c:pt idx="0">
                  <c:v>1.5437248738090343E-3</c:v>
                </c:pt>
                <c:pt idx="1">
                  <c:v>4.1284160476227254E-3</c:v>
                </c:pt>
                <c:pt idx="2">
                  <c:v>5.6879175602724047E-3</c:v>
                </c:pt>
                <c:pt idx="3">
                  <c:v>1.2043166301318298E-2</c:v>
                </c:pt>
                <c:pt idx="4">
                  <c:v>2.0523555397138217E-2</c:v>
                </c:pt>
                <c:pt idx="5">
                  <c:v>2.8276570185347974E-2</c:v>
                </c:pt>
                <c:pt idx="6">
                  <c:v>4.107026854327013E-2</c:v>
                </c:pt>
                <c:pt idx="7">
                  <c:v>5.3460868519731412E-2</c:v>
                </c:pt>
                <c:pt idx="8">
                  <c:v>6.9504633390683093E-2</c:v>
                </c:pt>
                <c:pt idx="9">
                  <c:v>8.3453380038877936E-2</c:v>
                </c:pt>
                <c:pt idx="10">
                  <c:v>0.11850486438812416</c:v>
                </c:pt>
                <c:pt idx="11">
                  <c:v>0.16563072678801527</c:v>
                </c:pt>
                <c:pt idx="12">
                  <c:v>0.20558567272886968</c:v>
                </c:pt>
                <c:pt idx="13">
                  <c:v>0.23546039206349753</c:v>
                </c:pt>
                <c:pt idx="14">
                  <c:v>0.24402785925132309</c:v>
                </c:pt>
                <c:pt idx="15">
                  <c:v>0.24707771516639376</c:v>
                </c:pt>
                <c:pt idx="16">
                  <c:v>0.24587992323409572</c:v>
                </c:pt>
                <c:pt idx="17">
                  <c:v>0.24000952473720444</c:v>
                </c:pt>
                <c:pt idx="18">
                  <c:v>0.20524625714001207</c:v>
                </c:pt>
              </c:numCache>
            </c:numRef>
          </c:yVal>
          <c:smooth val="0"/>
          <c:extLst>
            <c:ext xmlns:c16="http://schemas.microsoft.com/office/drawing/2014/chart" uri="{C3380CC4-5D6E-409C-BE32-E72D297353CC}">
              <c16:uniqueId val="{00000001-B935-4495-8FA6-DB947521ED87}"/>
            </c:ext>
          </c:extLst>
        </c:ser>
        <c:ser>
          <c:idx val="2"/>
          <c:order val="2"/>
          <c:tx>
            <c:strRef>
              <c:f>'[Income Tax Rates 2010.xlsx]Sheet1'!$K$6</c:f>
              <c:strCache>
                <c:ptCount val="1"/>
                <c:pt idx="0">
                  <c:v>2011</c:v>
                </c:pt>
              </c:strCache>
            </c:strRef>
          </c:tx>
          <c:marker>
            <c:symbol val="none"/>
          </c:marker>
          <c:xVal>
            <c:numRef>
              <c:f>'[Income Tax Rates 2010.xlsx]Sheet1'!$H$7:$H$25</c:f>
              <c:numCache>
                <c:formatCode>#,##0</c:formatCode>
                <c:ptCount val="19"/>
                <c:pt idx="0">
                  <c:v>2500</c:v>
                </c:pt>
                <c:pt idx="1">
                  <c:v>7500</c:v>
                </c:pt>
                <c:pt idx="2">
                  <c:v>12500</c:v>
                </c:pt>
                <c:pt idx="3">
                  <c:v>17500</c:v>
                </c:pt>
                <c:pt idx="4">
                  <c:v>22500</c:v>
                </c:pt>
                <c:pt idx="5">
                  <c:v>27500</c:v>
                </c:pt>
                <c:pt idx="6">
                  <c:v>35000</c:v>
                </c:pt>
                <c:pt idx="7">
                  <c:v>45000</c:v>
                </c:pt>
                <c:pt idx="8">
                  <c:v>62500</c:v>
                </c:pt>
                <c:pt idx="9">
                  <c:v>87500</c:v>
                </c:pt>
                <c:pt idx="10">
                  <c:v>150000</c:v>
                </c:pt>
                <c:pt idx="11">
                  <c:v>225000</c:v>
                </c:pt>
                <c:pt idx="12">
                  <c:v>275000</c:v>
                </c:pt>
                <c:pt idx="13">
                  <c:v>750000</c:v>
                </c:pt>
                <c:pt idx="14">
                  <c:v>1250000</c:v>
                </c:pt>
                <c:pt idx="15">
                  <c:v>1750000</c:v>
                </c:pt>
                <c:pt idx="16">
                  <c:v>3500000</c:v>
                </c:pt>
                <c:pt idx="17">
                  <c:v>7500000</c:v>
                </c:pt>
                <c:pt idx="18">
                  <c:v>15000000</c:v>
                </c:pt>
              </c:numCache>
            </c:numRef>
          </c:xVal>
          <c:yVal>
            <c:numRef>
              <c:f>'[Income Tax Rates 2010.xlsx]Sheet1'!$K$7:$K$25</c:f>
              <c:numCache>
                <c:formatCode>0.00%</c:formatCode>
                <c:ptCount val="19"/>
                <c:pt idx="0">
                  <c:v>1.5669791135534056E-3</c:v>
                </c:pt>
                <c:pt idx="1">
                  <c:v>4.3822519721781264E-3</c:v>
                </c:pt>
                <c:pt idx="2">
                  <c:v>1.0384361898800468E-2</c:v>
                </c:pt>
                <c:pt idx="3">
                  <c:v>1.8462526225510638E-2</c:v>
                </c:pt>
                <c:pt idx="4">
                  <c:v>2.7210186615345508E-2</c:v>
                </c:pt>
                <c:pt idx="5">
                  <c:v>3.5720622782641986E-2</c:v>
                </c:pt>
                <c:pt idx="6">
                  <c:v>4.8388846871452541E-2</c:v>
                </c:pt>
                <c:pt idx="7">
                  <c:v>6.1342540495916142E-2</c:v>
                </c:pt>
                <c:pt idx="8">
                  <c:v>7.9120926775708103E-2</c:v>
                </c:pt>
                <c:pt idx="9">
                  <c:v>9.2039557140359149E-2</c:v>
                </c:pt>
                <c:pt idx="10">
                  <c:v>0.12430140172996244</c:v>
                </c:pt>
                <c:pt idx="11">
                  <c:v>0.16614744158455208</c:v>
                </c:pt>
                <c:pt idx="12">
                  <c:v>0.20678671865703785</c:v>
                </c:pt>
                <c:pt idx="13">
                  <c:v>0.23676214525734021</c:v>
                </c:pt>
                <c:pt idx="14">
                  <c:v>0.24352607683135516</c:v>
                </c:pt>
                <c:pt idx="15">
                  <c:v>0.24643476906033562</c:v>
                </c:pt>
                <c:pt idx="16">
                  <c:v>0.24576764290579092</c:v>
                </c:pt>
                <c:pt idx="17">
                  <c:v>0.23861019395130106</c:v>
                </c:pt>
                <c:pt idx="18">
                  <c:v>0.20260328301263411</c:v>
                </c:pt>
              </c:numCache>
            </c:numRef>
          </c:yVal>
          <c:smooth val="0"/>
          <c:extLst>
            <c:ext xmlns:c16="http://schemas.microsoft.com/office/drawing/2014/chart" uri="{C3380CC4-5D6E-409C-BE32-E72D297353CC}">
              <c16:uniqueId val="{00000002-B935-4495-8FA6-DB947521ED87}"/>
            </c:ext>
          </c:extLst>
        </c:ser>
        <c:ser>
          <c:idx val="3"/>
          <c:order val="3"/>
          <c:tx>
            <c:strRef>
              <c:f>'[Income Tax Rates 2010.xlsx]Sheet1'!$L$6</c:f>
              <c:strCache>
                <c:ptCount val="1"/>
                <c:pt idx="0">
                  <c:v>2012</c:v>
                </c:pt>
              </c:strCache>
            </c:strRef>
          </c:tx>
          <c:spPr>
            <a:ln w="0"/>
          </c:spPr>
          <c:marker>
            <c:symbol val="triangle"/>
            <c:size val="10"/>
          </c:marker>
          <c:xVal>
            <c:numRef>
              <c:f>'[Income Tax Rates 2010.xlsx]Sheet1'!$H$7:$H$25</c:f>
              <c:numCache>
                <c:formatCode>#,##0</c:formatCode>
                <c:ptCount val="19"/>
                <c:pt idx="0">
                  <c:v>2500</c:v>
                </c:pt>
                <c:pt idx="1">
                  <c:v>7500</c:v>
                </c:pt>
                <c:pt idx="2">
                  <c:v>12500</c:v>
                </c:pt>
                <c:pt idx="3">
                  <c:v>17500</c:v>
                </c:pt>
                <c:pt idx="4">
                  <c:v>22500</c:v>
                </c:pt>
                <c:pt idx="5">
                  <c:v>27500</c:v>
                </c:pt>
                <c:pt idx="6">
                  <c:v>35000</c:v>
                </c:pt>
                <c:pt idx="7">
                  <c:v>45000</c:v>
                </c:pt>
                <c:pt idx="8">
                  <c:v>62500</c:v>
                </c:pt>
                <c:pt idx="9">
                  <c:v>87500</c:v>
                </c:pt>
                <c:pt idx="10">
                  <c:v>150000</c:v>
                </c:pt>
                <c:pt idx="11">
                  <c:v>225000</c:v>
                </c:pt>
                <c:pt idx="12">
                  <c:v>275000</c:v>
                </c:pt>
                <c:pt idx="13">
                  <c:v>750000</c:v>
                </c:pt>
                <c:pt idx="14">
                  <c:v>1250000</c:v>
                </c:pt>
                <c:pt idx="15">
                  <c:v>1750000</c:v>
                </c:pt>
                <c:pt idx="16">
                  <c:v>3500000</c:v>
                </c:pt>
                <c:pt idx="17">
                  <c:v>7500000</c:v>
                </c:pt>
                <c:pt idx="18">
                  <c:v>15000000</c:v>
                </c:pt>
              </c:numCache>
            </c:numRef>
          </c:xVal>
          <c:yVal>
            <c:numRef>
              <c:f>'[Income Tax Rates 2010.xlsx]Sheet1'!$L$7:$L$25</c:f>
              <c:numCache>
                <c:formatCode>0.00%</c:formatCode>
                <c:ptCount val="19"/>
                <c:pt idx="1">
                  <c:v>2.0892889284093611E-2</c:v>
                </c:pt>
                <c:pt idx="5">
                  <c:v>2.781172809532817E-2</c:v>
                </c:pt>
                <c:pt idx="7">
                  <c:v>5.5208932184731357E-2</c:v>
                </c:pt>
                <c:pt idx="9">
                  <c:v>8.6605667849543877E-2</c:v>
                </c:pt>
                <c:pt idx="10">
                  <c:v>0.12655234456232189</c:v>
                </c:pt>
                <c:pt idx="11">
                  <c:v>0.16837325780386911</c:v>
                </c:pt>
                <c:pt idx="15">
                  <c:v>0.23156837790711243</c:v>
                </c:pt>
              </c:numCache>
            </c:numRef>
          </c:yVal>
          <c:smooth val="0"/>
          <c:extLst>
            <c:ext xmlns:c16="http://schemas.microsoft.com/office/drawing/2014/chart" uri="{C3380CC4-5D6E-409C-BE32-E72D297353CC}">
              <c16:uniqueId val="{00000003-B935-4495-8FA6-DB947521ED87}"/>
            </c:ext>
          </c:extLst>
        </c:ser>
        <c:ser>
          <c:idx val="4"/>
          <c:order val="4"/>
          <c:tx>
            <c:strRef>
              <c:f>'[Income Tax Rates 2010.xlsx]Sheet1'!$M$6</c:f>
              <c:strCache>
                <c:ptCount val="1"/>
                <c:pt idx="0">
                  <c:v>2013</c:v>
                </c:pt>
              </c:strCache>
            </c:strRef>
          </c:tx>
          <c:spPr>
            <a:ln w="0"/>
          </c:spPr>
          <c:marker>
            <c:symbol val="circle"/>
            <c:size val="5"/>
          </c:marker>
          <c:xVal>
            <c:numRef>
              <c:f>'[Income Tax Rates 2010.xlsx]Sheet1'!$H$7:$H$25</c:f>
              <c:numCache>
                <c:formatCode>#,##0</c:formatCode>
                <c:ptCount val="19"/>
                <c:pt idx="0">
                  <c:v>2500</c:v>
                </c:pt>
                <c:pt idx="1">
                  <c:v>7500</c:v>
                </c:pt>
                <c:pt idx="2">
                  <c:v>12500</c:v>
                </c:pt>
                <c:pt idx="3">
                  <c:v>17500</c:v>
                </c:pt>
                <c:pt idx="4">
                  <c:v>22500</c:v>
                </c:pt>
                <c:pt idx="5">
                  <c:v>27500</c:v>
                </c:pt>
                <c:pt idx="6">
                  <c:v>35000</c:v>
                </c:pt>
                <c:pt idx="7">
                  <c:v>45000</c:v>
                </c:pt>
                <c:pt idx="8">
                  <c:v>62500</c:v>
                </c:pt>
                <c:pt idx="9">
                  <c:v>87500</c:v>
                </c:pt>
                <c:pt idx="10">
                  <c:v>150000</c:v>
                </c:pt>
                <c:pt idx="11">
                  <c:v>225000</c:v>
                </c:pt>
                <c:pt idx="12">
                  <c:v>275000</c:v>
                </c:pt>
                <c:pt idx="13">
                  <c:v>750000</c:v>
                </c:pt>
                <c:pt idx="14">
                  <c:v>1250000</c:v>
                </c:pt>
                <c:pt idx="15">
                  <c:v>1750000</c:v>
                </c:pt>
                <c:pt idx="16">
                  <c:v>3500000</c:v>
                </c:pt>
                <c:pt idx="17">
                  <c:v>7500000</c:v>
                </c:pt>
                <c:pt idx="18">
                  <c:v>15000000</c:v>
                </c:pt>
              </c:numCache>
            </c:numRef>
          </c:xVal>
          <c:yVal>
            <c:numRef>
              <c:f>'[Income Tax Rates 2010.xlsx]Sheet1'!$M$7:$M$25</c:f>
              <c:numCache>
                <c:formatCode>0.00%</c:formatCode>
                <c:ptCount val="19"/>
                <c:pt idx="1">
                  <c:v>1.8032074684845932E-2</c:v>
                </c:pt>
                <c:pt idx="5">
                  <c:v>2.7519369490790212E-2</c:v>
                </c:pt>
                <c:pt idx="7">
                  <c:v>5.478525118241654E-2</c:v>
                </c:pt>
                <c:pt idx="9">
                  <c:v>8.7094543471839592E-2</c:v>
                </c:pt>
                <c:pt idx="10">
                  <c:v>0.12609215584244193</c:v>
                </c:pt>
                <c:pt idx="11">
                  <c:v>0.1677001034365618</c:v>
                </c:pt>
                <c:pt idx="15">
                  <c:v>0.2557976905970446</c:v>
                </c:pt>
              </c:numCache>
            </c:numRef>
          </c:yVal>
          <c:smooth val="0"/>
          <c:extLst>
            <c:ext xmlns:c16="http://schemas.microsoft.com/office/drawing/2014/chart" uri="{C3380CC4-5D6E-409C-BE32-E72D297353CC}">
              <c16:uniqueId val="{00000004-B935-4495-8FA6-DB947521ED87}"/>
            </c:ext>
          </c:extLst>
        </c:ser>
        <c:dLbls>
          <c:showLegendKey val="0"/>
          <c:showVal val="0"/>
          <c:showCatName val="0"/>
          <c:showSerName val="0"/>
          <c:showPercent val="0"/>
          <c:showBubbleSize val="0"/>
        </c:dLbls>
        <c:axId val="776222728"/>
        <c:axId val="776218416"/>
      </c:scatterChart>
      <c:valAx>
        <c:axId val="776222728"/>
        <c:scaling>
          <c:logBase val="10"/>
          <c:orientation val="minMax"/>
          <c:min val="1000"/>
        </c:scaling>
        <c:delete val="0"/>
        <c:axPos val="b"/>
        <c:title>
          <c:tx>
            <c:rich>
              <a:bodyPr/>
              <a:lstStyle/>
              <a:p>
                <a:pPr>
                  <a:defRPr sz="1400"/>
                </a:pPr>
                <a:r>
                  <a:rPr lang="en-US" sz="1400"/>
                  <a:t>Adjusted Gross Income</a:t>
                </a:r>
              </a:p>
            </c:rich>
          </c:tx>
          <c:overlay val="0"/>
        </c:title>
        <c:numFmt formatCode="&quot;$&quot;#,##0" sourceLinked="0"/>
        <c:majorTickMark val="out"/>
        <c:minorTickMark val="none"/>
        <c:tickLblPos val="nextTo"/>
        <c:crossAx val="776218416"/>
        <c:crosses val="autoZero"/>
        <c:crossBetween val="midCat"/>
      </c:valAx>
      <c:valAx>
        <c:axId val="776218416"/>
        <c:scaling>
          <c:orientation val="minMax"/>
        </c:scaling>
        <c:delete val="0"/>
        <c:axPos val="l"/>
        <c:majorGridlines/>
        <c:numFmt formatCode="0%" sourceLinked="0"/>
        <c:majorTickMark val="out"/>
        <c:minorTickMark val="none"/>
        <c:tickLblPos val="nextTo"/>
        <c:crossAx val="776222728"/>
        <c:crosses val="autoZero"/>
        <c:crossBetween val="midCat"/>
      </c:valAx>
    </c:plotArea>
    <c:legend>
      <c:legendPos val="b"/>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FBD1009-9F53-4D1F-8D0F-44C057D03633}"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2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DBAF5CD-B7E8-4302-99BC-AB526E2FCF9E}" type="slidenum">
              <a:rPr lang="en-US" altLang="en-US" smtClean="0"/>
              <a:pPr>
                <a:defRPr/>
              </a:pPr>
              <a:t>‹#›</a:t>
            </a:fld>
            <a:endParaRPr lang="en-US" altLang="en-US"/>
          </a:p>
        </p:txBody>
      </p:sp>
    </p:spTree>
    <p:extLst>
      <p:ext uri="{BB962C8B-B14F-4D97-AF65-F5344CB8AC3E}">
        <p14:creationId xmlns:p14="http://schemas.microsoft.com/office/powerpoint/2010/main" val="277816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AAA61C2-CD68-48DC-AA88-8112D9E1DDD7}" type="slidenum">
              <a:rPr lang="en-US" altLang="en-US" smtClean="0"/>
              <a:pPr>
                <a:defRPr/>
              </a:pPr>
              <a:t>‹#›</a:t>
            </a:fld>
            <a:endParaRPr lang="en-US" altLang="en-US"/>
          </a:p>
        </p:txBody>
      </p:sp>
    </p:spTree>
    <p:extLst>
      <p:ext uri="{BB962C8B-B14F-4D97-AF65-F5344CB8AC3E}">
        <p14:creationId xmlns:p14="http://schemas.microsoft.com/office/powerpoint/2010/main" val="7763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1"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6E5FC5-B3C7-44AF-8A84-833C1A0B8F02}" type="slidenum">
              <a:rPr lang="en-US" altLang="en-US" smtClean="0"/>
              <a:pPr>
                <a:defRPr/>
              </a:pPr>
              <a:t>‹#›</a:t>
            </a:fld>
            <a:endParaRPr lang="en-US" altLang="en-US"/>
          </a:p>
        </p:txBody>
      </p:sp>
    </p:spTree>
    <p:extLst>
      <p:ext uri="{BB962C8B-B14F-4D97-AF65-F5344CB8AC3E}">
        <p14:creationId xmlns:p14="http://schemas.microsoft.com/office/powerpoint/2010/main" val="218018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549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24861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63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165785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908919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1056960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24685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8685B2D-18FF-4F79-95D3-964E1A8E62BA}" type="slidenum">
              <a:rPr lang="en-US" altLang="en-US" smtClean="0"/>
              <a:pPr>
                <a:defRPr/>
              </a:pPr>
              <a:t>‹#›</a:t>
            </a:fld>
            <a:endParaRPr lang="en-US" altLang="en-US"/>
          </a:p>
        </p:txBody>
      </p:sp>
    </p:spTree>
    <p:extLst>
      <p:ext uri="{BB962C8B-B14F-4D97-AF65-F5344CB8AC3E}">
        <p14:creationId xmlns:p14="http://schemas.microsoft.com/office/powerpoint/2010/main" val="2808616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318973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4073528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351861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3946836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540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97270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240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2258816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692380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209040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FC7F0E-11B0-479D-960E-2777DBA6BD14}"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033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4153575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3216982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78696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392268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511843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05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22734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375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498716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206243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2BB45CF-1CA8-4648-9B67-4126751273D2}" type="slidenum">
              <a:rPr lang="en-US" altLang="en-US" smtClean="0"/>
              <a:pPr>
                <a:defRPr/>
              </a:pPr>
              <a:t>‹#›</a:t>
            </a:fld>
            <a:endParaRPr lang="en-US" altLang="en-US"/>
          </a:p>
        </p:txBody>
      </p:sp>
    </p:spTree>
    <p:extLst>
      <p:ext uri="{BB962C8B-B14F-4D97-AF65-F5344CB8AC3E}">
        <p14:creationId xmlns:p14="http://schemas.microsoft.com/office/powerpoint/2010/main" val="1486183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580212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958849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552174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584466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4059199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9015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343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317649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197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60250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D173176-3B23-42EB-A43B-17F26C1F9355}" type="slidenum">
              <a:rPr lang="en-US" altLang="en-US" smtClean="0"/>
              <a:pPr>
                <a:defRPr/>
              </a:pPr>
              <a:t>‹#›</a:t>
            </a:fld>
            <a:endParaRPr lang="en-US" altLang="en-US"/>
          </a:p>
        </p:txBody>
      </p:sp>
    </p:spTree>
    <p:extLst>
      <p:ext uri="{BB962C8B-B14F-4D97-AF65-F5344CB8AC3E}">
        <p14:creationId xmlns:p14="http://schemas.microsoft.com/office/powerpoint/2010/main" val="17023205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1614191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1079027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524504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780701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170549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4072727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85197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D6C4D67-B29B-486A-ABCE-7405DDA37A7A}" type="slidenum">
              <a:rPr lang="en-US" altLang="en-US" smtClean="0"/>
              <a:pPr>
                <a:defRPr/>
              </a:pPr>
              <a:t>‹#›</a:t>
            </a:fld>
            <a:endParaRPr lang="en-US" altLang="en-US"/>
          </a:p>
        </p:txBody>
      </p:sp>
    </p:spTree>
    <p:extLst>
      <p:ext uri="{BB962C8B-B14F-4D97-AF65-F5344CB8AC3E}">
        <p14:creationId xmlns:p14="http://schemas.microsoft.com/office/powerpoint/2010/main" val="100286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E97765F-4F02-47A8-AFB1-A66953B26C95}" type="slidenum">
              <a:rPr lang="en-US" altLang="en-US" smtClean="0"/>
              <a:pPr>
                <a:defRPr/>
              </a:pPr>
              <a:t>‹#›</a:t>
            </a:fld>
            <a:endParaRPr lang="en-US" altLang="en-US"/>
          </a:p>
        </p:txBody>
      </p:sp>
    </p:spTree>
    <p:extLst>
      <p:ext uri="{BB962C8B-B14F-4D97-AF65-F5344CB8AC3E}">
        <p14:creationId xmlns:p14="http://schemas.microsoft.com/office/powerpoint/2010/main" val="2152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AD571D0-A6BD-41A3-97FC-F37EA9265405}" type="slidenum">
              <a:rPr lang="en-US" altLang="en-US" smtClean="0"/>
              <a:pPr>
                <a:defRPr/>
              </a:pPr>
              <a:t>‹#›</a:t>
            </a:fld>
            <a:endParaRPr lang="en-US" altLang="en-US"/>
          </a:p>
        </p:txBody>
      </p:sp>
    </p:spTree>
    <p:extLst>
      <p:ext uri="{BB962C8B-B14F-4D97-AF65-F5344CB8AC3E}">
        <p14:creationId xmlns:p14="http://schemas.microsoft.com/office/powerpoint/2010/main" val="19051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C6EB6A7-CC31-4848-9181-E0DCFEF81794}" type="slidenum">
              <a:rPr lang="en-US" altLang="en-US" smtClean="0"/>
              <a:pPr>
                <a:defRPr/>
              </a:pPr>
              <a:t>‹#›</a:t>
            </a:fld>
            <a:endParaRPr lang="en-US" altLang="en-US"/>
          </a:p>
        </p:txBody>
      </p:sp>
    </p:spTree>
    <p:extLst>
      <p:ext uri="{BB962C8B-B14F-4D97-AF65-F5344CB8AC3E}">
        <p14:creationId xmlns:p14="http://schemas.microsoft.com/office/powerpoint/2010/main" val="307507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5E6E5FC5-B3C7-44AF-8A84-833C1A0B8F02}"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34781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14450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72162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23823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94822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urban.org/urban-wire/do-you-pay-sales-tax-your-online-holiday-shopp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ytimes.com/reuters/2016/12/12/us/12reuters-usa-court-colorado.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752600" y="3886200"/>
            <a:ext cx="6934200" cy="1809750"/>
          </a:xfrm>
        </p:spPr>
        <p:txBody>
          <a:bodyPr/>
          <a:lstStyle/>
          <a:p>
            <a:pPr eaLnBrk="1" hangingPunct="1"/>
            <a:r>
              <a:rPr lang="en-US" sz="2700" dirty="0"/>
              <a:t>Lecture </a:t>
            </a:r>
            <a:r>
              <a:rPr lang="en-US" sz="2700" dirty="0" smtClean="0"/>
              <a:t>9</a:t>
            </a:r>
            <a:endParaRPr lang="en-US" sz="2700" dirty="0"/>
          </a:p>
          <a:p>
            <a:r>
              <a:rPr lang="en-US" sz="2700" dirty="0"/>
              <a:t>State and Local Sales and Income Taxes</a:t>
            </a:r>
          </a:p>
          <a:p>
            <a:pPr eaLnBrk="1" hangingPunct="1"/>
            <a:endParaRPr lang="en-US" dirty="0" smtClean="0">
              <a:solidFill>
                <a:schemeClr val="tx2"/>
              </a:solidFill>
            </a:endParaRPr>
          </a:p>
        </p:txBody>
      </p:sp>
      <p:sp>
        <p:nvSpPr>
          <p:cNvPr id="5" name="Rectangle 2"/>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r>
              <a:rPr lang="en-US" sz="2250" b="1" dirty="0">
                <a:solidFill>
                  <a:srgbClr val="637052"/>
                </a:solidFill>
              </a:rPr>
              <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a:t>
            </a:r>
            <a:r>
              <a:rPr lang="en-US" sz="2063" b="1" dirty="0" smtClean="0">
                <a:solidFill>
                  <a:srgbClr val="637052"/>
                </a:solidFill>
              </a:rPr>
              <a:t>2017</a:t>
            </a:r>
            <a:endParaRPr lang="en-US" sz="2063" b="1" dirty="0">
              <a:solidFill>
                <a:srgbClr val="637052"/>
              </a:solidFill>
            </a:endParaRPr>
          </a:p>
        </p:txBody>
      </p:sp>
    </p:spTree>
    <p:extLst>
      <p:ext uri="{BB962C8B-B14F-4D97-AF65-F5344CB8AC3E}">
        <p14:creationId xmlns:p14="http://schemas.microsoft.com/office/powerpoint/2010/main" val="207844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990600" y="1378339"/>
            <a:ext cx="7543801" cy="466685"/>
          </a:xfrm>
        </p:spPr>
        <p:txBody>
          <a:bodyPr>
            <a:normAutofit/>
          </a:bodyPr>
          <a:lstStyle/>
          <a:p>
            <a:pPr eaLnBrk="1" hangingPunct="1">
              <a:buFont typeface="Wingdings" pitchFamily="2" charset="2"/>
              <a:buNone/>
            </a:pPr>
            <a:r>
              <a:rPr lang="en-US" sz="2400" dirty="0" smtClean="0">
                <a:solidFill>
                  <a:srgbClr val="BD582C"/>
                </a:solidFill>
              </a:rPr>
              <a:t>Sales Tax Incidence, Cont.</a:t>
            </a:r>
            <a:endParaRPr lang="en-US" sz="2400" dirty="0">
              <a:solidFill>
                <a:srgbClr val="BD582C"/>
              </a:solidFill>
            </a:endParaRPr>
          </a:p>
        </p:txBody>
      </p:sp>
      <p:grpSp>
        <p:nvGrpSpPr>
          <p:cNvPr id="12292" name="Group 4"/>
          <p:cNvGrpSpPr>
            <a:grpSpLocks noChangeAspect="1"/>
          </p:cNvGrpSpPr>
          <p:nvPr/>
        </p:nvGrpSpPr>
        <p:grpSpPr bwMode="auto">
          <a:xfrm>
            <a:off x="1905000" y="1626921"/>
            <a:ext cx="6381087" cy="4896180"/>
            <a:chOff x="2527" y="997"/>
            <a:chExt cx="7950" cy="4320"/>
          </a:xfrm>
        </p:grpSpPr>
        <p:sp>
          <p:nvSpPr>
            <p:cNvPr id="12293" name="AutoShape 5"/>
            <p:cNvSpPr>
              <a:spLocks noChangeAspect="1" noChangeArrowheads="1"/>
            </p:cNvSpPr>
            <p:nvPr/>
          </p:nvSpPr>
          <p:spPr bwMode="auto">
            <a:xfrm>
              <a:off x="2527" y="997"/>
              <a:ext cx="79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2294" name="Line 6"/>
            <p:cNvSpPr>
              <a:spLocks noChangeShapeType="1"/>
            </p:cNvSpPr>
            <p:nvPr/>
          </p:nvSpPr>
          <p:spPr bwMode="auto">
            <a:xfrm>
              <a:off x="3277" y="1460"/>
              <a:ext cx="0" cy="30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5" name="Line 7"/>
            <p:cNvSpPr>
              <a:spLocks noChangeShapeType="1"/>
            </p:cNvSpPr>
            <p:nvPr/>
          </p:nvSpPr>
          <p:spPr bwMode="auto">
            <a:xfrm>
              <a:off x="3277" y="4546"/>
              <a:ext cx="5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6" name="Line 8"/>
            <p:cNvSpPr>
              <a:spLocks noChangeShapeType="1"/>
            </p:cNvSpPr>
            <p:nvPr/>
          </p:nvSpPr>
          <p:spPr bwMode="auto">
            <a:xfrm>
              <a:off x="3277" y="3157"/>
              <a:ext cx="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7" name="Line 9"/>
            <p:cNvSpPr>
              <a:spLocks noChangeShapeType="1"/>
            </p:cNvSpPr>
            <p:nvPr/>
          </p:nvSpPr>
          <p:spPr bwMode="auto">
            <a:xfrm flipV="1">
              <a:off x="3277" y="2694"/>
              <a:ext cx="4050" cy="9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8" name="Line 10"/>
            <p:cNvSpPr>
              <a:spLocks noChangeShapeType="1"/>
            </p:cNvSpPr>
            <p:nvPr/>
          </p:nvSpPr>
          <p:spPr bwMode="auto">
            <a:xfrm>
              <a:off x="3277" y="2694"/>
              <a:ext cx="4050" cy="9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9" name="Rectangle 11"/>
            <p:cNvSpPr>
              <a:spLocks noChangeArrowheads="1"/>
            </p:cNvSpPr>
            <p:nvPr/>
          </p:nvSpPr>
          <p:spPr bwMode="auto">
            <a:xfrm>
              <a:off x="8227" y="4700"/>
              <a:ext cx="90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Y</a:t>
              </a:r>
            </a:p>
          </p:txBody>
        </p:sp>
        <p:sp>
          <p:nvSpPr>
            <p:cNvPr id="12300" name="Rectangle 12"/>
            <p:cNvSpPr>
              <a:spLocks noChangeArrowheads="1"/>
            </p:cNvSpPr>
            <p:nvPr/>
          </p:nvSpPr>
          <p:spPr bwMode="auto">
            <a:xfrm>
              <a:off x="2677" y="1460"/>
              <a:ext cx="600" cy="92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u="sng"/>
                <a:t>T</a:t>
              </a:r>
            </a:p>
            <a:p>
              <a:r>
                <a:rPr lang="en-US" sz="2000"/>
                <a:t>Y</a:t>
              </a:r>
            </a:p>
          </p:txBody>
        </p:sp>
        <p:sp>
          <p:nvSpPr>
            <p:cNvPr id="12301" name="Rectangle 13"/>
            <p:cNvSpPr>
              <a:spLocks noChangeArrowheads="1"/>
            </p:cNvSpPr>
            <p:nvPr/>
          </p:nvSpPr>
          <p:spPr bwMode="auto">
            <a:xfrm>
              <a:off x="7477" y="2386"/>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Progressive</a:t>
              </a:r>
              <a:endParaRPr lang="en-US" sz="2000" dirty="0">
                <a:solidFill>
                  <a:srgbClr val="BD582C"/>
                </a:solidFill>
                <a:latin typeface="+mn-lt"/>
              </a:endParaRPr>
            </a:p>
          </p:txBody>
        </p:sp>
        <p:sp>
          <p:nvSpPr>
            <p:cNvPr id="12302" name="Rectangle 14"/>
            <p:cNvSpPr>
              <a:spLocks noChangeArrowheads="1"/>
            </p:cNvSpPr>
            <p:nvPr/>
          </p:nvSpPr>
          <p:spPr bwMode="auto">
            <a:xfrm>
              <a:off x="7477" y="2972"/>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Proportional</a:t>
              </a:r>
              <a:endParaRPr lang="en-US" sz="2000" dirty="0">
                <a:solidFill>
                  <a:srgbClr val="BD582C"/>
                </a:solidFill>
                <a:latin typeface="+mn-lt"/>
              </a:endParaRPr>
            </a:p>
          </p:txBody>
        </p:sp>
        <p:sp>
          <p:nvSpPr>
            <p:cNvPr id="12303" name="Rectangle 15"/>
            <p:cNvSpPr>
              <a:spLocks noChangeArrowheads="1"/>
            </p:cNvSpPr>
            <p:nvPr/>
          </p:nvSpPr>
          <p:spPr bwMode="auto">
            <a:xfrm>
              <a:off x="7477" y="3466"/>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u="sng" dirty="0">
                  <a:solidFill>
                    <a:srgbClr val="BD582C"/>
                  </a:solidFill>
                  <a:latin typeface="+mn-lt"/>
                </a:rPr>
                <a:t>Regressive</a:t>
              </a:r>
              <a:endParaRPr lang="en-US" sz="2000" u="sng" dirty="0">
                <a:solidFill>
                  <a:srgbClr val="BD582C"/>
                </a:solidFill>
                <a:latin typeface="+mn-lt"/>
              </a:endParaRPr>
            </a:p>
          </p:txBody>
        </p:sp>
      </p:grpSp>
      <p:sp>
        <p:nvSpPr>
          <p:cNvPr id="17"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862263" y="1815619"/>
            <a:ext cx="7543800" cy="4280381"/>
          </a:xfrm>
        </p:spPr>
        <p:txBody>
          <a:bodyPr>
            <a:normAutofit/>
          </a:bodyPr>
          <a:lstStyle/>
          <a:p>
            <a:pPr marL="227013" indent="-227013" eaLnBrk="1" hangingPunct="1">
              <a:lnSpc>
                <a:spcPct val="120000"/>
              </a:lnSpc>
              <a:buFont typeface="Wingdings" panose="05000000000000000000" pitchFamily="2" charset="2"/>
              <a:buChar char="§"/>
            </a:pPr>
            <a:r>
              <a:rPr lang="en-US" sz="2000" dirty="0" smtClean="0"/>
              <a:t>According </a:t>
            </a:r>
            <a:r>
              <a:rPr lang="en-US" sz="2000" dirty="0"/>
              <a:t>to the U.S. Supreme Court, sales taxes on mail order or </a:t>
            </a:r>
            <a:r>
              <a:rPr lang="en-US" sz="2000" dirty="0" smtClean="0"/>
              <a:t/>
            </a:r>
            <a:br>
              <a:rPr lang="en-US" sz="2000" dirty="0" smtClean="0"/>
            </a:br>
            <a:r>
              <a:rPr lang="en-US" sz="2000" dirty="0" smtClean="0"/>
              <a:t> internet </a:t>
            </a:r>
            <a:r>
              <a:rPr lang="en-US" sz="2000" dirty="0"/>
              <a:t>sales can only be collected if the seller has a business “nexus” </a:t>
            </a:r>
            <a:r>
              <a:rPr lang="en-US" sz="2000" dirty="0" smtClean="0"/>
              <a:t/>
            </a:r>
            <a:br>
              <a:rPr lang="en-US" sz="2000" dirty="0" smtClean="0"/>
            </a:br>
            <a:r>
              <a:rPr lang="en-US" sz="2000" dirty="0" smtClean="0"/>
              <a:t> in </a:t>
            </a:r>
            <a:r>
              <a:rPr lang="en-US" sz="2000" dirty="0"/>
              <a:t>a state.</a:t>
            </a:r>
          </a:p>
          <a:p>
            <a:pPr marL="227013" indent="-227013"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This is based on the inter-state commerce clause of the U.S. </a:t>
            </a:r>
            <a:r>
              <a:rPr lang="en-US" sz="2000" dirty="0" smtClean="0"/>
              <a:t/>
            </a:r>
            <a:br>
              <a:rPr lang="en-US" sz="2000" dirty="0" smtClean="0"/>
            </a:br>
            <a:r>
              <a:rPr lang="en-US" sz="2000" dirty="0" smtClean="0"/>
              <a:t> Constitution</a:t>
            </a:r>
            <a:r>
              <a:rPr lang="en-US" sz="2000" dirty="0"/>
              <a:t>, which prohibits one state from placing an undue burden </a:t>
            </a:r>
            <a:r>
              <a:rPr lang="en-US" sz="2000" dirty="0" smtClean="0"/>
              <a:t/>
            </a:r>
            <a:br>
              <a:rPr lang="en-US" sz="2000" dirty="0" smtClean="0"/>
            </a:br>
            <a:r>
              <a:rPr lang="en-US" sz="2000" dirty="0" smtClean="0"/>
              <a:t> on </a:t>
            </a:r>
            <a:r>
              <a:rPr lang="en-US" sz="2000" dirty="0"/>
              <a:t>businesses in other states.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36596" y="1371600"/>
            <a:ext cx="7635240"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A Key Administrative Issue In The Design Of A Sales Tax</a:t>
            </a:r>
            <a:endParaRPr lang="en-US" sz="2400" dirty="0">
              <a:solidFill>
                <a:srgbClr val="BD582C"/>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822960" y="1828801"/>
            <a:ext cx="7543800" cy="4191000"/>
          </a:xfrm>
        </p:spPr>
        <p:txBody>
          <a:bodyPr>
            <a:normAutofit/>
          </a:bodyPr>
          <a:lstStyle/>
          <a:p>
            <a:pPr marL="227013" indent="-227013" eaLnBrk="1" hangingPunct="1">
              <a:lnSpc>
                <a:spcPct val="120000"/>
              </a:lnSpc>
              <a:buFont typeface="Wingdings" panose="05000000000000000000" pitchFamily="2" charset="2"/>
              <a:buChar char="§"/>
            </a:pPr>
            <a:r>
              <a:rPr lang="en-US" sz="2000" dirty="0" smtClean="0"/>
              <a:t>The sales tax is actually a sales and use tax; someone who buys from by  mail order or over the internet using a firm without nexus or from a store in another state still owes the use tax.</a:t>
            </a:r>
            <a:endParaRPr lang="en-US" sz="900" dirty="0" smtClean="0"/>
          </a:p>
          <a:p>
            <a:pPr marL="227013" indent="-227013" eaLnBrk="1" hangingPunct="1">
              <a:lnSpc>
                <a:spcPct val="120000"/>
              </a:lnSpc>
              <a:buFont typeface="Wingdings" panose="05000000000000000000" pitchFamily="2" charset="2"/>
              <a:buChar char="§"/>
            </a:pPr>
            <a:endParaRPr lang="en-US" sz="900" dirty="0" smtClean="0"/>
          </a:p>
          <a:p>
            <a:pPr marL="227013" indent="-227013" eaLnBrk="1" hangingPunct="1">
              <a:lnSpc>
                <a:spcPct val="120000"/>
              </a:lnSpc>
              <a:buFont typeface="Wingdings" panose="05000000000000000000" pitchFamily="2" charset="2"/>
              <a:buChar char="§"/>
            </a:pPr>
            <a:r>
              <a:rPr lang="en-US" sz="2000" dirty="0" smtClean="0"/>
              <a:t>But the use tax is hard to administer, for example:</a:t>
            </a:r>
          </a:p>
          <a:p>
            <a:pPr lvl="4">
              <a:lnSpc>
                <a:spcPct val="120000"/>
              </a:lnSpc>
              <a:buFont typeface="Courier New" panose="02070309020205020404" pitchFamily="49" charset="0"/>
              <a:buChar char="o"/>
            </a:pPr>
            <a:r>
              <a:rPr lang="en-US" sz="2000" dirty="0" smtClean="0"/>
              <a:t> Massachusetts police parked at New Hampshire liquor stores.</a:t>
            </a:r>
          </a:p>
          <a:p>
            <a:pPr lvl="4">
              <a:lnSpc>
                <a:spcPct val="120000"/>
              </a:lnSpc>
              <a:buFont typeface="Courier New" panose="02070309020205020404" pitchFamily="49" charset="0"/>
              <a:buChar char="o"/>
            </a:pPr>
            <a:r>
              <a:rPr lang="en-US" sz="2000" dirty="0" smtClean="0"/>
              <a:t> Interstate agreements to share credit card information.</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7773" y="1371600"/>
            <a:ext cx="3720249" cy="424732"/>
          </a:xfrm>
          <a:prstGeom prst="rect">
            <a:avLst/>
          </a:prstGeom>
        </p:spPr>
        <p:txBody>
          <a:bodyPr wrap="none">
            <a:spAutoFit/>
          </a:bodyPr>
          <a:lstStyle/>
          <a:p>
            <a:pPr eaLnBrk="1" hangingPunct="1">
              <a:lnSpc>
                <a:spcPct val="90000"/>
              </a:lnSpc>
              <a:buFont typeface="Wingdings" pitchFamily="2" charset="2"/>
              <a:buNone/>
            </a:pPr>
            <a:r>
              <a:rPr lang="en-US" sz="2400" dirty="0" smtClean="0">
                <a:solidFill>
                  <a:srgbClr val="BD582C"/>
                </a:solidFill>
                <a:latin typeface="+mn-lt"/>
              </a:rPr>
              <a:t>Administrative Issue, Point 1</a:t>
            </a:r>
            <a:endParaRPr lang="en-US" sz="2400" dirty="0">
              <a:solidFill>
                <a:srgbClr val="BD582C"/>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43013" y="1752601"/>
            <a:ext cx="7635240" cy="4267200"/>
          </a:xfrm>
        </p:spPr>
        <p:txBody>
          <a:bodyPr>
            <a:normAutofit/>
          </a:bodyPr>
          <a:lstStyle/>
          <a:p>
            <a:pPr marL="227013" indent="-227013" eaLnBrk="1" hangingPunct="1">
              <a:lnSpc>
                <a:spcPct val="120000"/>
              </a:lnSpc>
              <a:buFont typeface="Wingdings" panose="05000000000000000000" pitchFamily="2" charset="2"/>
              <a:buChar char="§"/>
            </a:pPr>
            <a:r>
              <a:rPr lang="en-US" sz="2000" dirty="0" smtClean="0"/>
              <a:t>States are losing revenue as internet sales grow but cannot violate the </a:t>
            </a:r>
            <a:br>
              <a:rPr lang="en-US" sz="2000" dirty="0" smtClean="0"/>
            </a:br>
            <a:r>
              <a:rPr lang="en-US" sz="2000" dirty="0" smtClean="0"/>
              <a:t> Supreme Court rule.</a:t>
            </a:r>
          </a:p>
          <a:p>
            <a:pPr eaLnBrk="1" hangingPunct="1">
              <a:lnSpc>
                <a:spcPct val="50000"/>
              </a:lnSpc>
              <a:buFont typeface="Wingdings" panose="05000000000000000000" pitchFamily="2" charset="2"/>
              <a:buChar char="§"/>
            </a:pPr>
            <a:endParaRPr lang="en-US" sz="2000" dirty="0" smtClean="0"/>
          </a:p>
          <a:p>
            <a:pPr lvl="4">
              <a:lnSpc>
                <a:spcPct val="120000"/>
              </a:lnSpc>
              <a:buFont typeface="Courier New" panose="02070309020205020404" pitchFamily="49" charset="0"/>
              <a:buChar char="o"/>
            </a:pPr>
            <a:r>
              <a:rPr lang="en-US" sz="2000" dirty="0" smtClean="0"/>
              <a:t> The internet “exemption” is also a source of </a:t>
            </a:r>
            <a:r>
              <a:rPr lang="en-US" sz="2000" b="1" dirty="0" smtClean="0">
                <a:solidFill>
                  <a:schemeClr val="accent2"/>
                </a:solidFill>
              </a:rPr>
              <a:t>distortion</a:t>
            </a:r>
            <a:r>
              <a:rPr lang="en-US" sz="2000" dirty="0" smtClean="0"/>
              <a:t>!</a:t>
            </a:r>
          </a:p>
          <a:p>
            <a:pPr lvl="4">
              <a:lnSpc>
                <a:spcPct val="120000"/>
              </a:lnSpc>
              <a:buFont typeface="Courier New" panose="02070309020205020404" pitchFamily="49" charset="0"/>
              <a:buChar char="o"/>
            </a:pPr>
            <a:r>
              <a:rPr lang="en-US" sz="2000" dirty="0" smtClean="0"/>
              <a:t> The distortion and revenue loss increase with the state tax rate.</a:t>
            </a:r>
          </a:p>
          <a:p>
            <a:pPr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buFont typeface="Wingdings" panose="05000000000000000000" pitchFamily="2" charset="2"/>
              <a:buChar char="§"/>
            </a:pPr>
            <a:r>
              <a:rPr lang="en-US" sz="2000" dirty="0" smtClean="0"/>
              <a:t>State are not prohibited from taxing catalog or internet sales by in-state</a:t>
            </a:r>
            <a:br>
              <a:rPr lang="en-US" sz="2000" dirty="0" smtClean="0"/>
            </a:br>
            <a:r>
              <a:rPr lang="en-US" sz="2000" dirty="0" smtClean="0"/>
              <a:t> firms—and the federal government cannot change this!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2960" y="1295400"/>
            <a:ext cx="3720250" cy="505972"/>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Administrative Issue, Point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22960" y="1752600"/>
            <a:ext cx="7543800" cy="5429250"/>
          </a:xfrm>
        </p:spPr>
        <p:txBody>
          <a:bodyPr>
            <a:normAutofit/>
          </a:bodyPr>
          <a:lstStyle/>
          <a:p>
            <a:pPr marL="227013" indent="-227013" eaLnBrk="1" hangingPunct="1">
              <a:lnSpc>
                <a:spcPct val="120000"/>
              </a:lnSpc>
              <a:buFont typeface="Wingdings" panose="05000000000000000000" pitchFamily="2" charset="2"/>
              <a:buChar char="§"/>
            </a:pPr>
            <a:r>
              <a:rPr lang="en-US" sz="2000" dirty="0" smtClean="0"/>
              <a:t>One possible solution:  an interstate compact.</a:t>
            </a:r>
          </a:p>
          <a:p>
            <a:pPr marL="687388" lvl="5" indent="-225425">
              <a:lnSpc>
                <a:spcPct val="120000"/>
              </a:lnSpc>
              <a:buFont typeface="Courier New" panose="02070309020205020404" pitchFamily="49" charset="0"/>
              <a:buChar char="o"/>
            </a:pPr>
            <a:r>
              <a:rPr lang="en-US" sz="2000" dirty="0" smtClean="0"/>
              <a:t>Devise common definitions of goods and services.</a:t>
            </a:r>
          </a:p>
          <a:p>
            <a:pPr marL="687388" lvl="5" indent="-225425">
              <a:lnSpc>
                <a:spcPct val="120000"/>
              </a:lnSpc>
              <a:buFont typeface="Courier New" panose="02070309020205020404" pitchFamily="49" charset="0"/>
              <a:buChar char="o"/>
            </a:pPr>
            <a:r>
              <a:rPr lang="en-US" sz="2000" dirty="0" smtClean="0"/>
              <a:t>Provide all firms with a computer program to calculate sales taxes.</a:t>
            </a:r>
          </a:p>
          <a:p>
            <a:pPr lvl="1"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buFont typeface="Wingdings" panose="05000000000000000000" pitchFamily="2" charset="2"/>
              <a:buChar char="§"/>
            </a:pPr>
            <a:r>
              <a:rPr lang="en-US" sz="2000" dirty="0" smtClean="0"/>
              <a:t>The Streamlined Sales Tax Project (22 states) does this.</a:t>
            </a:r>
          </a:p>
          <a:p>
            <a:pPr marL="687388" lvl="5" indent="-225425">
              <a:lnSpc>
                <a:spcPct val="120000"/>
              </a:lnSpc>
              <a:buFont typeface="Courier New" panose="02070309020205020404" pitchFamily="49" charset="0"/>
              <a:buChar char="o"/>
            </a:pPr>
            <a:r>
              <a:rPr lang="en-US" sz="2000" dirty="0" smtClean="0"/>
              <a:t>Legislatures must amend tax laws.</a:t>
            </a:r>
          </a:p>
          <a:p>
            <a:pPr marL="687388" lvl="5" indent="-225425">
              <a:lnSpc>
                <a:spcPct val="120000"/>
              </a:lnSpc>
              <a:buFont typeface="Courier New" panose="02070309020205020404" pitchFamily="49" charset="0"/>
              <a:buChar char="o"/>
            </a:pPr>
            <a:r>
              <a:rPr lang="en-US" sz="2000" dirty="0" smtClean="0"/>
              <a:t>And the U.S. Congress must authorize the approach (i.e. certify that there is no undue burden).</a:t>
            </a:r>
          </a:p>
          <a:p>
            <a:pPr marL="687388" lvl="5" indent="-225425">
              <a:lnSpc>
                <a:spcPct val="120000"/>
              </a:lnSpc>
              <a:buFont typeface="Courier New" panose="02070309020205020404" pitchFamily="49" charset="0"/>
              <a:buChar char="o"/>
            </a:pPr>
            <a:r>
              <a:rPr lang="en-US" sz="2000" dirty="0" smtClean="0"/>
              <a:t>The U.S. Senate has passed this, with an exception for small firms.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06116" y="1271493"/>
            <a:ext cx="3720249" cy="505972"/>
          </a:xfrm>
          <a:prstGeom prst="rect">
            <a:avLst/>
          </a:prstGeom>
        </p:spPr>
        <p:txBody>
          <a:bodyPr wrap="none">
            <a:spAutoFit/>
          </a:bodyPr>
          <a:lstStyle/>
          <a:p>
            <a:pPr eaLnBrk="1" hangingPunct="1">
              <a:lnSpc>
                <a:spcPct val="120000"/>
              </a:lnSpc>
              <a:buFont typeface="Wingdings" pitchFamily="2" charset="2"/>
              <a:buNone/>
            </a:pPr>
            <a:r>
              <a:rPr lang="en-US" sz="2400" dirty="0" smtClean="0">
                <a:solidFill>
                  <a:srgbClr val="BD582C"/>
                </a:solidFill>
                <a:latin typeface="+mn-lt"/>
              </a:rPr>
              <a:t>Administrative Issue, Point 3</a:t>
            </a:r>
            <a:endParaRPr lang="en-US" sz="2400" dirty="0">
              <a:solidFill>
                <a:srgbClr val="BD582C"/>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22960" y="1732948"/>
            <a:ext cx="7543800" cy="4363052"/>
          </a:xfrm>
        </p:spPr>
        <p:txBody>
          <a:bodyPr>
            <a:normAutofit/>
          </a:bodyPr>
          <a:lstStyle/>
          <a:p>
            <a:pPr eaLnBrk="1" hangingPunct="1">
              <a:lnSpc>
                <a:spcPct val="30000"/>
              </a:lnSpc>
              <a:buFont typeface="Wingdings" pitchFamily="2" charset="2"/>
              <a:buNone/>
              <a:defRPr/>
            </a:pPr>
            <a:endParaRPr lang="en-US" sz="2000" dirty="0" smtClean="0"/>
          </a:p>
          <a:p>
            <a:pPr marL="227013" indent="-227013" eaLnBrk="1" hangingPunct="1">
              <a:lnSpc>
                <a:spcPct val="90000"/>
              </a:lnSpc>
              <a:buFont typeface="Wingdings" panose="05000000000000000000" pitchFamily="2" charset="2"/>
              <a:buChar char="§"/>
              <a:defRPr/>
            </a:pPr>
            <a:r>
              <a:rPr lang="en-US" sz="2000" dirty="0" smtClean="0"/>
              <a:t>One partial solution:  establish nexus through affiliates.</a:t>
            </a:r>
            <a:br>
              <a:rPr lang="en-US" sz="2000" dirty="0" smtClean="0"/>
            </a:br>
            <a:endParaRPr lang="en-US" sz="2000" dirty="0" smtClean="0"/>
          </a:p>
          <a:p>
            <a:pPr marL="687388" lvl="1" indent="-225425">
              <a:buFont typeface="Courier New" panose="02070309020205020404" pitchFamily="49" charset="0"/>
              <a:buChar char="o"/>
              <a:defRPr/>
            </a:pPr>
            <a:r>
              <a:rPr lang="en-US" sz="2000" dirty="0" smtClean="0"/>
              <a:t>Initiated by New York State.</a:t>
            </a:r>
          </a:p>
          <a:p>
            <a:pPr marL="687388" lvl="1" indent="-225425">
              <a:buFont typeface="Courier New" panose="02070309020205020404" pitchFamily="49" charset="0"/>
              <a:buChar char="o"/>
              <a:defRPr/>
            </a:pPr>
            <a:endParaRPr lang="en-US" sz="2000" dirty="0" smtClean="0"/>
          </a:p>
          <a:p>
            <a:pPr marL="687388" lvl="1" indent="-225425">
              <a:buFont typeface="Courier New" panose="02070309020205020404" pitchFamily="49" charset="0"/>
              <a:buChar char="o"/>
              <a:defRPr/>
            </a:pPr>
            <a:r>
              <a:rPr lang="en-US" sz="2000" dirty="0" smtClean="0"/>
              <a:t>Requires Amazon to collect tax because it has many affiliates with establishments in New York State.</a:t>
            </a:r>
          </a:p>
          <a:p>
            <a:pPr marL="687388" lvl="1" indent="-225425">
              <a:buFont typeface="Courier New" panose="02070309020205020404" pitchFamily="49" charset="0"/>
              <a:buChar char="o"/>
              <a:defRPr/>
            </a:pPr>
            <a:endParaRPr lang="en-US" sz="2000" dirty="0" smtClean="0"/>
          </a:p>
          <a:p>
            <a:pPr marL="687388" lvl="1" indent="-225425">
              <a:buFont typeface="Courier New" panose="02070309020205020404" pitchFamily="49" charset="0"/>
              <a:buChar char="o"/>
              <a:defRPr/>
            </a:pPr>
            <a:r>
              <a:rPr lang="en-US" sz="2000" dirty="0" smtClean="0"/>
              <a:t>Amazon resisted at first, but then discovered that it could pick up customers with distribution centers (=nexus!) in big states.</a:t>
            </a:r>
          </a:p>
          <a:p>
            <a:pPr marL="687388" lvl="1" indent="-225425">
              <a:buFont typeface="Courier New" panose="02070309020205020404" pitchFamily="49" charset="0"/>
              <a:buChar char="o"/>
              <a:defRPr/>
            </a:pPr>
            <a:endParaRPr lang="en-US" sz="2000" dirty="0"/>
          </a:p>
          <a:p>
            <a:pPr marL="687388" lvl="1" indent="-225425">
              <a:buFont typeface="Courier New" panose="02070309020205020404" pitchFamily="49" charset="0"/>
              <a:buChar char="o"/>
              <a:defRPr/>
            </a:pPr>
            <a:r>
              <a:rPr lang="en-US" sz="2000" dirty="0"/>
              <a:t>Upheld by the U.S. Supreme </a:t>
            </a:r>
            <a:r>
              <a:rPr lang="en-US" sz="2000" dirty="0" smtClean="0"/>
              <a:t>Court.</a:t>
            </a:r>
            <a:endParaRPr lang="en-US" sz="2000" dirty="0"/>
          </a:p>
          <a:p>
            <a:pPr lvl="3">
              <a:buFont typeface="Wingdings" panose="05000000000000000000" pitchFamily="2" charset="2"/>
              <a:buChar char="§"/>
              <a:defRPr/>
            </a:pPr>
            <a:endParaRPr lang="en-US" sz="2000" dirty="0" smtClean="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74611" y="1404068"/>
            <a:ext cx="3720249" cy="424732"/>
          </a:xfrm>
          <a:prstGeom prst="rect">
            <a:avLst/>
          </a:prstGeom>
        </p:spPr>
        <p:txBody>
          <a:bodyPr wrap="none">
            <a:spAutoFit/>
          </a:bodyPr>
          <a:lstStyle/>
          <a:p>
            <a:pPr algn="ctr" eaLnBrk="1" hangingPunct="1">
              <a:lnSpc>
                <a:spcPct val="90000"/>
              </a:lnSpc>
              <a:buFont typeface="Wingdings" pitchFamily="2" charset="2"/>
              <a:buNone/>
              <a:defRPr/>
            </a:pPr>
            <a:r>
              <a:rPr lang="en-US" sz="2400" dirty="0" smtClean="0">
                <a:solidFill>
                  <a:srgbClr val="BD582C"/>
                </a:solidFill>
                <a:latin typeface="+mn-lt"/>
              </a:rPr>
              <a:t>Administrative Issue, Point 4</a:t>
            </a:r>
            <a:endParaRPr lang="en-US" sz="2400" dirty="0">
              <a:solidFill>
                <a:srgbClr val="BD582C"/>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22960" y="1732948"/>
            <a:ext cx="7543800" cy="4363052"/>
          </a:xfrm>
        </p:spPr>
        <p:txBody>
          <a:bodyPr>
            <a:normAutofit/>
          </a:bodyPr>
          <a:lstStyle/>
          <a:p>
            <a:pPr eaLnBrk="1" hangingPunct="1">
              <a:lnSpc>
                <a:spcPct val="30000"/>
              </a:lnSpc>
              <a:buFont typeface="Wingdings" pitchFamily="2" charset="2"/>
              <a:buNone/>
              <a:defRPr/>
            </a:pPr>
            <a:endParaRPr lang="en-US" sz="2000" dirty="0" smtClean="0"/>
          </a:p>
          <a:p>
            <a:pPr marL="227013" indent="-227013">
              <a:lnSpc>
                <a:spcPct val="120000"/>
              </a:lnSpc>
              <a:buFont typeface="Wingdings" panose="05000000000000000000" pitchFamily="2" charset="2"/>
              <a:buChar char="§"/>
            </a:pPr>
            <a:r>
              <a:rPr lang="en-US" sz="2000" dirty="0" smtClean="0"/>
              <a:t>The current situation:.</a:t>
            </a:r>
            <a:endParaRPr lang="en-US" sz="2000" dirty="0"/>
          </a:p>
          <a:p>
            <a:pPr marL="687388" lvl="1" indent="-225425">
              <a:buFont typeface="Courier New" panose="02070309020205020404" pitchFamily="49" charset="0"/>
              <a:buChar char="o"/>
              <a:defRPr/>
            </a:pPr>
            <a:endParaRPr lang="en-US" sz="2000" dirty="0" smtClean="0"/>
          </a:p>
          <a:p>
            <a:pPr marL="687388" lvl="1" indent="-225425">
              <a:buFont typeface="Courier New" panose="02070309020205020404" pitchFamily="49" charset="0"/>
              <a:buChar char="o"/>
              <a:defRPr/>
            </a:pPr>
            <a:r>
              <a:rPr lang="en-US" sz="2000" dirty="0" smtClean="0"/>
              <a:t>Amazon is now collecting </a:t>
            </a:r>
            <a:r>
              <a:rPr lang="en-US" sz="2000" dirty="0"/>
              <a:t>sales tax in a total of </a:t>
            </a:r>
            <a:r>
              <a:rPr lang="en-US" sz="2000" dirty="0" smtClean="0"/>
              <a:t>30 states. </a:t>
            </a:r>
            <a:r>
              <a:rPr lang="en-US" sz="2000" dirty="0"/>
              <a:t>See: </a:t>
            </a:r>
            <a:r>
              <a:rPr lang="en-US" sz="2000" dirty="0">
                <a:hlinkClick r:id="rId2"/>
              </a:rPr>
              <a:t>http://</a:t>
            </a:r>
            <a:r>
              <a:rPr lang="en-US" sz="2000" dirty="0" smtClean="0">
                <a:hlinkClick r:id="rId2"/>
              </a:rPr>
              <a:t>www.urban.org/urban-wire/do-you-pay-sales-tax-your-online-holiday-shopping</a:t>
            </a:r>
            <a:r>
              <a:rPr lang="en-US" sz="2000" dirty="0" smtClean="0"/>
              <a:t>.</a:t>
            </a:r>
            <a:endParaRPr lang="en-US" sz="1500" dirty="0" smtClean="0"/>
          </a:p>
          <a:p>
            <a:pPr marL="687388" lvl="1" indent="-225425">
              <a:buFont typeface="Courier New" panose="02070309020205020404" pitchFamily="49" charset="0"/>
              <a:buChar char="o"/>
              <a:defRPr/>
            </a:pPr>
            <a:endParaRPr lang="en-US" sz="1500" dirty="0"/>
          </a:p>
          <a:p>
            <a:pPr marL="687388" lvl="1" indent="-225425">
              <a:buFont typeface="Courier New" panose="02070309020205020404" pitchFamily="49" charset="0"/>
              <a:buChar char="o"/>
              <a:defRPr/>
            </a:pPr>
            <a:r>
              <a:rPr lang="en-US" sz="2000" dirty="0" smtClean="0"/>
              <a:t>In the 16 remaining states with sales taxes (plus D.C.), Amazon is not yet collecting sales taxes.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74610" y="1404068"/>
            <a:ext cx="3720250" cy="424732"/>
          </a:xfrm>
          <a:prstGeom prst="rect">
            <a:avLst/>
          </a:prstGeom>
        </p:spPr>
        <p:txBody>
          <a:bodyPr wrap="none">
            <a:spAutoFit/>
          </a:bodyPr>
          <a:lstStyle/>
          <a:p>
            <a:pPr algn="ctr" eaLnBrk="1" hangingPunct="1">
              <a:lnSpc>
                <a:spcPct val="90000"/>
              </a:lnSpc>
              <a:buFont typeface="Wingdings" pitchFamily="2" charset="2"/>
              <a:buNone/>
              <a:defRPr/>
            </a:pPr>
            <a:r>
              <a:rPr lang="en-US" sz="2400" dirty="0" smtClean="0">
                <a:solidFill>
                  <a:srgbClr val="BD582C"/>
                </a:solidFill>
                <a:latin typeface="+mn-lt"/>
              </a:rPr>
              <a:t>Administrative Issue, Point 5</a:t>
            </a:r>
            <a:endParaRPr lang="en-US" sz="2400" dirty="0">
              <a:solidFill>
                <a:srgbClr val="BD582C"/>
              </a:solidFill>
              <a:latin typeface="+mn-lt"/>
            </a:endParaRPr>
          </a:p>
        </p:txBody>
      </p:sp>
    </p:spTree>
    <p:extLst>
      <p:ext uri="{BB962C8B-B14F-4D97-AF65-F5344CB8AC3E}">
        <p14:creationId xmlns:p14="http://schemas.microsoft.com/office/powerpoint/2010/main" val="3712958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41248" y="1066800"/>
            <a:ext cx="2780312" cy="757130"/>
          </a:xfrm>
          <a:prstGeom prst="rect">
            <a:avLst/>
          </a:prstGeom>
        </p:spPr>
        <p:txBody>
          <a:bodyPr wrap="none">
            <a:spAutoFit/>
          </a:bodyPr>
          <a:lstStyle/>
          <a:p>
            <a:pPr algn="ctr" eaLnBrk="1" hangingPunct="1">
              <a:lnSpc>
                <a:spcPct val="90000"/>
              </a:lnSpc>
              <a:buFont typeface="Wingdings" pitchFamily="2" charset="2"/>
              <a:buNone/>
              <a:defRPr/>
            </a:pPr>
            <a:r>
              <a:rPr lang="en-US" sz="2400" dirty="0" smtClean="0">
                <a:solidFill>
                  <a:srgbClr val="BD582C"/>
                </a:solidFill>
                <a:latin typeface="+mn-lt"/>
              </a:rPr>
              <a:t>Administrative Issue,</a:t>
            </a:r>
          </a:p>
          <a:p>
            <a:pPr algn="ctr" eaLnBrk="1" hangingPunct="1">
              <a:lnSpc>
                <a:spcPct val="90000"/>
              </a:lnSpc>
              <a:buFont typeface="Wingdings" pitchFamily="2" charset="2"/>
              <a:buNone/>
              <a:defRPr/>
            </a:pPr>
            <a:r>
              <a:rPr lang="en-US" sz="2400" dirty="0" smtClean="0">
                <a:solidFill>
                  <a:srgbClr val="BD582C"/>
                </a:solidFill>
                <a:latin typeface="+mn-lt"/>
              </a:rPr>
              <a:t> Point 6</a:t>
            </a:r>
            <a:endParaRPr lang="en-US" sz="2400" dirty="0">
              <a:solidFill>
                <a:srgbClr val="BD582C"/>
              </a:solidFill>
              <a:latin typeface="+mn-lt"/>
            </a:endParaRPr>
          </a:p>
        </p:txBody>
      </p:sp>
      <p:pic>
        <p:nvPicPr>
          <p:cNvPr id="3" name="Picture 2"/>
          <p:cNvPicPr>
            <a:picLocks noChangeAspect="1"/>
          </p:cNvPicPr>
          <p:nvPr/>
        </p:nvPicPr>
        <p:blipFill rotWithShape="1">
          <a:blip r:embed="rId2"/>
          <a:srcRect l="35833" t="20370" r="34583" b="21112"/>
          <a:stretch/>
        </p:blipFill>
        <p:spPr>
          <a:xfrm>
            <a:off x="3962400" y="883547"/>
            <a:ext cx="4800600" cy="5341513"/>
          </a:xfrm>
          <a:prstGeom prst="rect">
            <a:avLst/>
          </a:prstGeom>
        </p:spPr>
      </p:pic>
      <p:sp>
        <p:nvSpPr>
          <p:cNvPr id="4" name="Right Arrow 3"/>
          <p:cNvSpPr/>
          <p:nvPr/>
        </p:nvSpPr>
        <p:spPr>
          <a:xfrm>
            <a:off x="2057400" y="6019800"/>
            <a:ext cx="1905000" cy="45719"/>
          </a:xfrm>
          <a:prstGeom prst="rightArrow">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13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22960" y="1732948"/>
            <a:ext cx="7543800" cy="4363052"/>
          </a:xfrm>
        </p:spPr>
        <p:txBody>
          <a:bodyPr>
            <a:normAutofit fontScale="92500" lnSpcReduction="20000"/>
          </a:bodyPr>
          <a:lstStyle/>
          <a:p>
            <a:pPr eaLnBrk="1" hangingPunct="1">
              <a:lnSpc>
                <a:spcPct val="30000"/>
              </a:lnSpc>
              <a:buFont typeface="Wingdings" pitchFamily="2" charset="2"/>
              <a:buNone/>
              <a:defRPr/>
            </a:pPr>
            <a:endParaRPr lang="en-US" sz="2000" dirty="0" smtClean="0"/>
          </a:p>
          <a:p>
            <a:pPr marL="227013" indent="-227013">
              <a:buFont typeface="Wingdings" panose="05000000000000000000" pitchFamily="2" charset="2"/>
              <a:buChar char="§"/>
              <a:defRPr/>
            </a:pPr>
            <a:r>
              <a:rPr lang="en-US" sz="2000" dirty="0"/>
              <a:t>Another partial solution:  require reporting transactions.</a:t>
            </a:r>
            <a:br>
              <a:rPr lang="en-US" sz="2000" dirty="0"/>
            </a:br>
            <a:endParaRPr lang="en-US" sz="2000" dirty="0"/>
          </a:p>
          <a:p>
            <a:pPr marL="687388" lvl="1" indent="-225425">
              <a:buFont typeface="Courier New" panose="02070309020205020404" pitchFamily="49" charset="0"/>
              <a:buChar char="o"/>
              <a:defRPr/>
            </a:pPr>
            <a:r>
              <a:rPr lang="en-US" sz="2000" dirty="0" smtClean="0"/>
              <a:t>On 12/12/2016, “The </a:t>
            </a:r>
            <a:r>
              <a:rPr lang="en-US" sz="2000" dirty="0"/>
              <a:t>U.S. Supreme Court on Monday left in place a Colorado law dubbed the "Amazon tax" designed to make it easier for the state to collect sales taxes on out-of-state internet </a:t>
            </a:r>
            <a:r>
              <a:rPr lang="en-US" sz="2000" dirty="0" smtClean="0"/>
              <a:t>purchases...</a:t>
            </a:r>
            <a:endParaRPr lang="en-US" sz="2000" dirty="0"/>
          </a:p>
          <a:p>
            <a:pPr marL="687388" lvl="1" indent="-225425">
              <a:buFont typeface="Courier New" panose="02070309020205020404" pitchFamily="49" charset="0"/>
              <a:buChar char="o"/>
              <a:defRPr/>
            </a:pPr>
            <a:endParaRPr lang="en-US" sz="2000" dirty="0"/>
          </a:p>
          <a:p>
            <a:pPr marL="687388" lvl="1" indent="-225425">
              <a:buFont typeface="Courier New" panose="02070309020205020404" pitchFamily="49" charset="0"/>
              <a:buChar char="o"/>
              <a:defRPr/>
            </a:pPr>
            <a:r>
              <a:rPr lang="en-US" sz="2000" dirty="0" smtClean="0"/>
              <a:t>The </a:t>
            </a:r>
            <a:r>
              <a:rPr lang="en-US" sz="2000" dirty="0"/>
              <a:t>2010 law was enacted to encourage residents to pay the 2.9 percent sales tax on purchases they make out-of-state, including from online retailers. Companies operating within the state collect the sales tax themselves but out-of-state companies are not required to do so. The law requires them to notify consumers that they are required to pay the tax</a:t>
            </a:r>
            <a:r>
              <a:rPr lang="en-US" sz="2000" dirty="0" smtClean="0"/>
              <a:t>.”</a:t>
            </a:r>
            <a:endParaRPr lang="en-US" sz="2000" dirty="0"/>
          </a:p>
          <a:p>
            <a:pPr marL="687388" lvl="1" indent="-225425">
              <a:buFont typeface="Courier New" panose="02070309020205020404" pitchFamily="49" charset="0"/>
              <a:buChar char="o"/>
              <a:defRPr/>
            </a:pPr>
            <a:endParaRPr lang="en-US" sz="2000" dirty="0" smtClean="0"/>
          </a:p>
          <a:p>
            <a:pPr marL="687388" lvl="1" indent="-225425">
              <a:buFont typeface="Courier New" panose="02070309020205020404" pitchFamily="49" charset="0"/>
              <a:buChar char="o"/>
              <a:defRPr/>
            </a:pPr>
            <a:r>
              <a:rPr lang="en-US" sz="2000" dirty="0" smtClean="0"/>
              <a:t>The law also requires the out-of-state companies to notify the state about these sales.</a:t>
            </a:r>
          </a:p>
          <a:p>
            <a:pPr marL="687388" lvl="1" indent="-225425">
              <a:buFont typeface="Courier New" panose="02070309020205020404" pitchFamily="49" charset="0"/>
              <a:buChar char="o"/>
              <a:defRPr/>
            </a:pPr>
            <a:endParaRPr lang="en-US" sz="2000" dirty="0"/>
          </a:p>
          <a:p>
            <a:pPr marL="687388" lvl="1" indent="-225425">
              <a:buFont typeface="Courier New" panose="02070309020205020404" pitchFamily="49" charset="0"/>
              <a:buChar char="o"/>
              <a:defRPr/>
            </a:pPr>
            <a:r>
              <a:rPr lang="en-US" sz="2000" dirty="0"/>
              <a:t>See: </a:t>
            </a:r>
            <a:r>
              <a:rPr lang="en-US" sz="2000" dirty="0">
                <a:hlinkClick r:id="rId2"/>
              </a:rPr>
              <a:t>http://</a:t>
            </a:r>
            <a:r>
              <a:rPr lang="en-US" sz="2000" dirty="0" smtClean="0">
                <a:hlinkClick r:id="rId2"/>
              </a:rPr>
              <a:t>www.nytimes.com/reuters/2016/12/12/us/12reuters-usa-court-colorado.html</a:t>
            </a:r>
            <a:r>
              <a:rPr lang="en-US" sz="2000" dirty="0" smtClean="0"/>
              <a:t> </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74610" y="1404068"/>
            <a:ext cx="3720250" cy="424732"/>
          </a:xfrm>
          <a:prstGeom prst="rect">
            <a:avLst/>
          </a:prstGeom>
        </p:spPr>
        <p:txBody>
          <a:bodyPr wrap="none">
            <a:spAutoFit/>
          </a:bodyPr>
          <a:lstStyle/>
          <a:p>
            <a:pPr algn="ctr" eaLnBrk="1" hangingPunct="1">
              <a:lnSpc>
                <a:spcPct val="90000"/>
              </a:lnSpc>
              <a:buFont typeface="Wingdings" pitchFamily="2" charset="2"/>
              <a:buNone/>
              <a:defRPr/>
            </a:pPr>
            <a:r>
              <a:rPr lang="en-US" sz="2400" dirty="0" smtClean="0">
                <a:solidFill>
                  <a:srgbClr val="BD582C"/>
                </a:solidFill>
                <a:latin typeface="+mn-lt"/>
              </a:rPr>
              <a:t>Administrative Issue, Point 7</a:t>
            </a:r>
            <a:endParaRPr lang="en-US" sz="2400" dirty="0">
              <a:solidFill>
                <a:srgbClr val="BD582C"/>
              </a:solidFill>
              <a:latin typeface="+mn-lt"/>
            </a:endParaRPr>
          </a:p>
        </p:txBody>
      </p:sp>
    </p:spTree>
    <p:extLst>
      <p:ext uri="{BB962C8B-B14F-4D97-AF65-F5344CB8AC3E}">
        <p14:creationId xmlns:p14="http://schemas.microsoft.com/office/powerpoint/2010/main" val="74236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914400" y="1752601"/>
            <a:ext cx="7376160" cy="4495800"/>
          </a:xfrm>
        </p:spPr>
        <p:txBody>
          <a:bodyPr>
            <a:normAutofit/>
          </a:bodyPr>
          <a:lstStyle/>
          <a:p>
            <a:pPr algn="ctr" eaLnBrk="1" hangingPunct="1">
              <a:lnSpc>
                <a:spcPct val="50000"/>
              </a:lnSpc>
              <a:buFont typeface="Wingdings" pitchFamily="2" charset="2"/>
              <a:buNone/>
            </a:pPr>
            <a:endParaRPr lang="en-US" sz="2000" b="1" dirty="0"/>
          </a:p>
          <a:p>
            <a:pPr marL="227013" indent="-227013" eaLnBrk="1" hangingPunct="1">
              <a:buFont typeface="Wingdings" panose="05000000000000000000" pitchFamily="2" charset="2"/>
              <a:buChar char="§"/>
            </a:pPr>
            <a:r>
              <a:rPr lang="en-US" sz="2000" dirty="0" smtClean="0"/>
              <a:t>We start with the federal income tax because most state taxes are </a:t>
            </a:r>
            <a:br>
              <a:rPr lang="en-US" sz="2000" dirty="0" smtClean="0"/>
            </a:br>
            <a:r>
              <a:rPr lang="en-US" sz="2000" dirty="0" smtClean="0"/>
              <a:t> linked to it.</a:t>
            </a:r>
          </a:p>
          <a:p>
            <a:pPr marL="227013" indent="-227013" eaLnBrk="1" hangingPunct="1">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We will discuss the broad issues in the design of the federal income </a:t>
            </a:r>
            <a:br>
              <a:rPr lang="en-US" sz="2000" dirty="0" smtClean="0"/>
            </a:br>
            <a:r>
              <a:rPr lang="en-US" sz="2000" dirty="0" smtClean="0"/>
              <a:t> tax.</a:t>
            </a:r>
          </a:p>
          <a:p>
            <a:pPr marL="227013" indent="-227013" eaLnBrk="1" hangingPunct="1">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Then we will turn to state and local income taxes.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2960" y="1371600"/>
            <a:ext cx="3114763"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The Federal Income Tax</a:t>
            </a:r>
            <a:endParaRPr lang="en-US" sz="2400" dirty="0">
              <a:solidFill>
                <a:srgbClr val="BD582C"/>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23762" y="1773944"/>
            <a:ext cx="7543801" cy="4326466"/>
          </a:xfrm>
        </p:spPr>
        <p:txBody>
          <a:bodyPr>
            <a:normAutofit/>
          </a:bodyPr>
          <a:lstStyle/>
          <a:p>
            <a:pPr eaLnBrk="1" hangingPunct="1"/>
            <a:r>
              <a:rPr lang="en-US" sz="2000" b="1" dirty="0" smtClean="0"/>
              <a:t>Sales Taxes</a:t>
            </a:r>
          </a:p>
          <a:p>
            <a:pPr marL="461963" indent="-234950">
              <a:lnSpc>
                <a:spcPct val="120000"/>
              </a:lnSpc>
              <a:buFont typeface="Wingdings" panose="05000000000000000000" pitchFamily="2" charset="2"/>
              <a:buChar char="§"/>
            </a:pPr>
            <a:r>
              <a:rPr lang="en-US" sz="2000" dirty="0" smtClean="0"/>
              <a:t>Efficiency</a:t>
            </a:r>
          </a:p>
          <a:p>
            <a:pPr marL="461963" indent="-234950">
              <a:lnSpc>
                <a:spcPct val="120000"/>
              </a:lnSpc>
              <a:buFont typeface="Wingdings" panose="05000000000000000000" pitchFamily="2" charset="2"/>
              <a:buChar char="§"/>
            </a:pPr>
            <a:r>
              <a:rPr lang="en-US" sz="2000" dirty="0" smtClean="0"/>
              <a:t>Equity</a:t>
            </a:r>
          </a:p>
          <a:p>
            <a:pPr marL="461963" indent="-234950">
              <a:lnSpc>
                <a:spcPct val="120000"/>
              </a:lnSpc>
              <a:buFont typeface="Wingdings" panose="05000000000000000000" pitchFamily="2" charset="2"/>
              <a:buChar char="§"/>
            </a:pPr>
            <a:r>
              <a:rPr lang="en-US" sz="2000" dirty="0" smtClean="0"/>
              <a:t>Administrative Issues</a:t>
            </a:r>
          </a:p>
          <a:p>
            <a:pPr eaLnBrk="1" hangingPunct="1"/>
            <a:endParaRPr lang="en-US" sz="2000" dirty="0"/>
          </a:p>
          <a:p>
            <a:pPr eaLnBrk="1" hangingPunct="1"/>
            <a:r>
              <a:rPr lang="en-US" sz="2000" b="1" dirty="0" smtClean="0"/>
              <a:t>Income Taxes</a:t>
            </a:r>
          </a:p>
          <a:p>
            <a:pPr marL="461963" indent="-234950">
              <a:lnSpc>
                <a:spcPct val="120000"/>
              </a:lnSpc>
              <a:buFont typeface="Wingdings" panose="05000000000000000000" pitchFamily="2" charset="2"/>
              <a:buChar char="§"/>
            </a:pPr>
            <a:r>
              <a:rPr lang="en-US" sz="2000" dirty="0" smtClean="0"/>
              <a:t>Design of Federal Tax</a:t>
            </a:r>
          </a:p>
          <a:p>
            <a:pPr marL="461963" indent="-234950">
              <a:lnSpc>
                <a:spcPct val="120000"/>
              </a:lnSpc>
              <a:buFont typeface="Wingdings" panose="05000000000000000000" pitchFamily="2" charset="2"/>
              <a:buChar char="§"/>
            </a:pPr>
            <a:r>
              <a:rPr lang="en-US" sz="2000" dirty="0" smtClean="0"/>
              <a:t>Link to State Income Taxes</a:t>
            </a:r>
          </a:p>
          <a:p>
            <a:pPr marL="461963" indent="-234950">
              <a:lnSpc>
                <a:spcPct val="120000"/>
              </a:lnSpc>
              <a:buFont typeface="Wingdings" panose="05000000000000000000" pitchFamily="2" charset="2"/>
              <a:buChar char="§"/>
            </a:pPr>
            <a:r>
              <a:rPr lang="en-US" sz="2000" dirty="0" smtClean="0"/>
              <a:t>Design of Local Income Taxes</a:t>
            </a:r>
          </a:p>
          <a:p>
            <a:pPr lvl="1" eaLnBrk="1" hangingPunct="1"/>
            <a:endParaRPr lang="en-US" sz="2000" dirty="0" smtClean="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730786" y="1295400"/>
            <a:ext cx="1843773" cy="505972"/>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Class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822960" y="1828801"/>
            <a:ext cx="7543800" cy="4495799"/>
          </a:xfrm>
        </p:spPr>
        <p:txBody>
          <a:bodyPr>
            <a:noAutofit/>
          </a:bodyPr>
          <a:lstStyle/>
          <a:p>
            <a:pPr eaLnBrk="1" hangingPunct="1">
              <a:lnSpc>
                <a:spcPct val="110000"/>
              </a:lnSpc>
              <a:buFont typeface="Wingdings" pitchFamily="2" charset="2"/>
              <a:buNone/>
            </a:pPr>
            <a:r>
              <a:rPr lang="en-US" sz="2000" dirty="0" smtClean="0">
                <a:solidFill>
                  <a:srgbClr val="BD582C"/>
                </a:solidFill>
              </a:rPr>
              <a:t>      </a:t>
            </a:r>
            <a:r>
              <a:rPr lang="en-US" sz="2000" b="1" dirty="0" smtClean="0">
                <a:solidFill>
                  <a:srgbClr val="BD582C"/>
                </a:solidFill>
              </a:rPr>
              <a:t>Comprehensive Income</a:t>
            </a:r>
          </a:p>
          <a:p>
            <a:pPr eaLnBrk="1" hangingPunct="1">
              <a:lnSpc>
                <a:spcPct val="110000"/>
              </a:lnSpc>
              <a:buFont typeface="Wingdings" pitchFamily="2" charset="2"/>
              <a:buNone/>
            </a:pPr>
            <a:r>
              <a:rPr lang="en-US" sz="2000" dirty="0" smtClean="0"/>
              <a:t>  -   Exclusions</a:t>
            </a:r>
          </a:p>
          <a:p>
            <a:pPr eaLnBrk="1" hangingPunct="1">
              <a:lnSpc>
                <a:spcPct val="110000"/>
              </a:lnSpc>
              <a:buFont typeface="Wingdings" pitchFamily="2" charset="2"/>
              <a:buNone/>
            </a:pPr>
            <a:r>
              <a:rPr lang="en-US" sz="2000" dirty="0" smtClean="0"/>
              <a:t>  =  </a:t>
            </a:r>
            <a:r>
              <a:rPr lang="en-US" sz="2000" b="1" dirty="0" smtClean="0">
                <a:solidFill>
                  <a:srgbClr val="BD582C"/>
                </a:solidFill>
              </a:rPr>
              <a:t>Adjusted Gross Income</a:t>
            </a:r>
          </a:p>
          <a:p>
            <a:pPr eaLnBrk="1" hangingPunct="1">
              <a:lnSpc>
                <a:spcPct val="110000"/>
              </a:lnSpc>
              <a:buFont typeface="Wingdings" pitchFamily="2" charset="2"/>
              <a:buNone/>
            </a:pPr>
            <a:r>
              <a:rPr lang="en-US" sz="2000" dirty="0" smtClean="0"/>
              <a:t>  -   Exemptions</a:t>
            </a:r>
          </a:p>
          <a:p>
            <a:pPr eaLnBrk="1" hangingPunct="1">
              <a:lnSpc>
                <a:spcPct val="110000"/>
              </a:lnSpc>
              <a:buFont typeface="Wingdings" pitchFamily="2" charset="2"/>
              <a:buNone/>
            </a:pPr>
            <a:r>
              <a:rPr lang="en-US" sz="2000" dirty="0" smtClean="0"/>
              <a:t>  -   Deductions (Itemized or Standard)</a:t>
            </a:r>
          </a:p>
          <a:p>
            <a:pPr eaLnBrk="1" hangingPunct="1">
              <a:lnSpc>
                <a:spcPct val="110000"/>
              </a:lnSpc>
              <a:buFont typeface="Wingdings" pitchFamily="2" charset="2"/>
              <a:buNone/>
            </a:pPr>
            <a:r>
              <a:rPr lang="en-US" sz="2000" dirty="0" smtClean="0"/>
              <a:t>  =  </a:t>
            </a:r>
            <a:r>
              <a:rPr lang="en-US" sz="2000" b="1" dirty="0" smtClean="0">
                <a:solidFill>
                  <a:srgbClr val="BD582C"/>
                </a:solidFill>
              </a:rPr>
              <a:t>Taxable Income</a:t>
            </a:r>
          </a:p>
          <a:p>
            <a:pPr eaLnBrk="1" hangingPunct="1">
              <a:lnSpc>
                <a:spcPct val="110000"/>
              </a:lnSpc>
              <a:buFont typeface="Wingdings" pitchFamily="2" charset="2"/>
              <a:buNone/>
            </a:pPr>
            <a:r>
              <a:rPr lang="en-US" sz="2000" dirty="0" smtClean="0"/>
              <a:t>  ×  Tax Table</a:t>
            </a:r>
          </a:p>
          <a:p>
            <a:pPr eaLnBrk="1" hangingPunct="1">
              <a:lnSpc>
                <a:spcPct val="110000"/>
              </a:lnSpc>
              <a:buFont typeface="Wingdings" pitchFamily="2" charset="2"/>
              <a:buNone/>
            </a:pPr>
            <a:r>
              <a:rPr lang="en-US" sz="2000" dirty="0" smtClean="0"/>
              <a:t>  =  </a:t>
            </a:r>
            <a:r>
              <a:rPr lang="en-US" sz="2000" b="1" dirty="0" smtClean="0">
                <a:solidFill>
                  <a:schemeClr val="tx2"/>
                </a:solidFill>
              </a:rPr>
              <a:t>Gross Tax</a:t>
            </a:r>
          </a:p>
          <a:p>
            <a:pPr eaLnBrk="1" hangingPunct="1">
              <a:lnSpc>
                <a:spcPct val="110000"/>
              </a:lnSpc>
              <a:buFont typeface="Wingdings" pitchFamily="2" charset="2"/>
              <a:buNone/>
            </a:pPr>
            <a:r>
              <a:rPr lang="en-US" sz="2000" dirty="0" smtClean="0"/>
              <a:t>  -   Tax Credits</a:t>
            </a:r>
          </a:p>
          <a:p>
            <a:pPr eaLnBrk="1" hangingPunct="1">
              <a:lnSpc>
                <a:spcPct val="110000"/>
              </a:lnSpc>
              <a:buFont typeface="Wingdings" pitchFamily="2" charset="2"/>
              <a:buNone/>
            </a:pPr>
            <a:r>
              <a:rPr lang="en-US" sz="2000" dirty="0" smtClean="0"/>
              <a:t>  =  </a:t>
            </a:r>
            <a:r>
              <a:rPr lang="en-US" sz="2000" b="1" dirty="0" smtClean="0">
                <a:solidFill>
                  <a:srgbClr val="BD582C"/>
                </a:solidFill>
              </a:rPr>
              <a:t>Net Tax</a:t>
            </a:r>
            <a:r>
              <a:rPr lang="en-US" sz="2000" dirty="0" smtClean="0">
                <a:solidFill>
                  <a:srgbClr val="BD582C"/>
                </a:solidFill>
              </a:rPr>
              <a:t> </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9377" y="1383268"/>
            <a:ext cx="3488263" cy="461665"/>
          </a:xfrm>
          <a:prstGeom prst="rect">
            <a:avLst/>
          </a:prstGeom>
        </p:spPr>
        <p:txBody>
          <a:bodyPr wrap="none">
            <a:spAutoFit/>
          </a:bodyPr>
          <a:lstStyle/>
          <a:p>
            <a:r>
              <a:rPr lang="en-US" sz="2400" dirty="0" smtClean="0">
                <a:solidFill>
                  <a:srgbClr val="BD582C"/>
                </a:solidFill>
                <a:latin typeface="+mn-lt"/>
              </a:rPr>
              <a:t>Federal Income Tax Design</a:t>
            </a:r>
            <a:endParaRPr lang="en-US" sz="2400" dirty="0">
              <a:solidFill>
                <a:srgbClr val="BD582C"/>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912899" y="1820871"/>
            <a:ext cx="7299960" cy="4419600"/>
          </a:xfrm>
        </p:spPr>
        <p:txBody>
          <a:bodyPr>
            <a:normAutofit/>
          </a:bodyPr>
          <a:lstStyle/>
          <a:p>
            <a:pPr eaLnBrk="1" hangingPunct="1">
              <a:lnSpc>
                <a:spcPct val="120000"/>
              </a:lnSpc>
            </a:pPr>
            <a:r>
              <a:rPr lang="en-US" sz="2000" b="1" dirty="0" smtClean="0"/>
              <a:t>Exclusions</a:t>
            </a:r>
          </a:p>
          <a:p>
            <a:pPr marL="227013" indent="-227013">
              <a:lnSpc>
                <a:spcPct val="120000"/>
              </a:lnSpc>
              <a:buFont typeface="Wingdings" panose="05000000000000000000" pitchFamily="2" charset="2"/>
              <a:buChar char="§"/>
            </a:pPr>
            <a:r>
              <a:rPr lang="en-US" sz="2000" dirty="0" smtClean="0"/>
              <a:t>Interest income on municipal bonds</a:t>
            </a:r>
          </a:p>
          <a:p>
            <a:pPr marL="227013" indent="-227013">
              <a:lnSpc>
                <a:spcPct val="120000"/>
              </a:lnSpc>
              <a:buFont typeface="Wingdings" panose="05000000000000000000" pitchFamily="2" charset="2"/>
              <a:buChar char="§"/>
            </a:pPr>
            <a:r>
              <a:rPr lang="en-US" sz="2000" dirty="0" smtClean="0"/>
              <a:t>Implicit rent on owner-occupied housing</a:t>
            </a:r>
            <a:br>
              <a:rPr lang="en-US" sz="2000" dirty="0" smtClean="0"/>
            </a:br>
            <a:endParaRPr lang="en-US" sz="2000" dirty="0" smtClean="0"/>
          </a:p>
          <a:p>
            <a:pPr eaLnBrk="1" hangingPunct="1">
              <a:lnSpc>
                <a:spcPct val="120000"/>
              </a:lnSpc>
            </a:pPr>
            <a:r>
              <a:rPr lang="en-US" sz="2000" b="1" dirty="0" smtClean="0"/>
              <a:t>Exemptions</a:t>
            </a:r>
          </a:p>
          <a:p>
            <a:pPr marL="227013" indent="-227013">
              <a:lnSpc>
                <a:spcPct val="120000"/>
              </a:lnSpc>
              <a:buFont typeface="Wingdings" panose="05000000000000000000" pitchFamily="2" charset="2"/>
              <a:buChar char="§"/>
            </a:pPr>
            <a:r>
              <a:rPr lang="en-US" sz="2000" dirty="0" smtClean="0"/>
              <a:t>Personal exemptions (</a:t>
            </a:r>
            <a:r>
              <a:rPr lang="en-US" sz="2000" b="1" u="sng" dirty="0" smtClean="0"/>
              <a:t>$4,050</a:t>
            </a:r>
            <a:r>
              <a:rPr lang="en-US" sz="2000" dirty="0" smtClean="0"/>
              <a:t>)</a:t>
            </a:r>
          </a:p>
          <a:p>
            <a:pPr marL="227013" indent="-227013">
              <a:lnSpc>
                <a:spcPct val="120000"/>
              </a:lnSpc>
              <a:buFont typeface="Wingdings" panose="05000000000000000000" pitchFamily="2" charset="2"/>
              <a:buChar char="§"/>
            </a:pPr>
            <a:r>
              <a:rPr lang="en-US" sz="2000" dirty="0" smtClean="0"/>
              <a:t>Exemptions for dependents</a:t>
            </a:r>
          </a:p>
          <a:p>
            <a:pPr marL="227013" indent="-227013">
              <a:lnSpc>
                <a:spcPct val="120000"/>
              </a:lnSpc>
              <a:buFont typeface="Wingdings" panose="05000000000000000000" pitchFamily="2" charset="2"/>
              <a:buChar char="§"/>
            </a:pPr>
            <a:r>
              <a:rPr lang="en-US" sz="2000" dirty="0" smtClean="0"/>
              <a:t>Exemptions for age and some categories of disability</a:t>
            </a:r>
          </a:p>
          <a:p>
            <a:pPr eaLnBrk="1" hangingPunct="1"/>
            <a:endParaRPr lang="en-US" sz="2000" dirty="0" smtClean="0"/>
          </a:p>
          <a:p>
            <a:pPr eaLnBrk="1" hangingPunct="1"/>
            <a:endParaRPr lang="en-US" sz="2000" dirty="0" smtClean="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38200" y="1359206"/>
            <a:ext cx="3258841"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Exclusions &amp; Exemptions</a:t>
            </a:r>
            <a:endParaRPr lang="en-US" sz="2400" dirty="0">
              <a:solidFill>
                <a:srgbClr val="BD582C"/>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838200" y="1676400"/>
            <a:ext cx="7376160" cy="4495800"/>
          </a:xfrm>
        </p:spPr>
        <p:txBody>
          <a:bodyPr>
            <a:normAutofit/>
          </a:bodyPr>
          <a:lstStyle/>
          <a:p>
            <a:pPr eaLnBrk="1" hangingPunct="1">
              <a:lnSpc>
                <a:spcPct val="120000"/>
              </a:lnSpc>
              <a:spcAft>
                <a:spcPts val="600"/>
              </a:spcAft>
            </a:pPr>
            <a:r>
              <a:rPr lang="en-US" sz="2000" b="1" dirty="0" smtClean="0"/>
              <a:t>Itemized Deductions</a:t>
            </a:r>
          </a:p>
          <a:p>
            <a:pPr marL="461963" lvl="2" indent="-246063">
              <a:lnSpc>
                <a:spcPct val="120000"/>
              </a:lnSpc>
              <a:buFont typeface="Wingdings" panose="05000000000000000000" pitchFamily="2" charset="2"/>
              <a:buChar char="§"/>
            </a:pPr>
            <a:r>
              <a:rPr lang="en-US" sz="2000" dirty="0" smtClean="0"/>
              <a:t>Mortgage interest on primary residence (and some secondary)</a:t>
            </a:r>
          </a:p>
          <a:p>
            <a:pPr marL="461963" lvl="2" indent="-246063">
              <a:lnSpc>
                <a:spcPct val="120000"/>
              </a:lnSpc>
              <a:buFont typeface="Wingdings" panose="05000000000000000000" pitchFamily="2" charset="2"/>
              <a:buChar char="§"/>
            </a:pPr>
            <a:r>
              <a:rPr lang="en-US" sz="2000" dirty="0" smtClean="0"/>
              <a:t>Property taxes on primary residence (and some secondary)</a:t>
            </a:r>
          </a:p>
          <a:p>
            <a:pPr marL="461963" lvl="2" indent="-246063">
              <a:lnSpc>
                <a:spcPct val="120000"/>
              </a:lnSpc>
              <a:buFont typeface="Wingdings" panose="05000000000000000000" pitchFamily="2" charset="2"/>
              <a:buChar char="§"/>
            </a:pPr>
            <a:r>
              <a:rPr lang="en-US" sz="2000" dirty="0" smtClean="0"/>
              <a:t>State income taxes (or state sales taxes—but not both!)</a:t>
            </a:r>
          </a:p>
          <a:p>
            <a:pPr marL="461963" lvl="2" indent="-246063">
              <a:lnSpc>
                <a:spcPct val="120000"/>
              </a:lnSpc>
              <a:buFont typeface="Wingdings" panose="05000000000000000000" pitchFamily="2" charset="2"/>
              <a:buChar char="§"/>
            </a:pPr>
            <a:r>
              <a:rPr lang="en-US" sz="2000" dirty="0" smtClean="0"/>
              <a:t>Charitable contributions</a:t>
            </a:r>
          </a:p>
          <a:p>
            <a:pPr marL="461963" lvl="2" indent="-246063">
              <a:lnSpc>
                <a:spcPct val="120000"/>
              </a:lnSpc>
              <a:buFont typeface="Wingdings" panose="05000000000000000000" pitchFamily="2" charset="2"/>
              <a:buChar char="§"/>
            </a:pPr>
            <a:r>
              <a:rPr lang="en-US" sz="2000" dirty="0" smtClean="0"/>
              <a:t>Excess medical expenses</a:t>
            </a:r>
          </a:p>
          <a:p>
            <a:pPr lvl="1" eaLnBrk="1" hangingPunct="1">
              <a:lnSpc>
                <a:spcPct val="120000"/>
              </a:lnSpc>
              <a:buFont typeface="Wingdings" pitchFamily="2" charset="2"/>
              <a:buNone/>
            </a:pPr>
            <a:endParaRPr lang="en-US" sz="800" dirty="0" smtClean="0"/>
          </a:p>
          <a:p>
            <a:pPr eaLnBrk="1" hangingPunct="1">
              <a:lnSpc>
                <a:spcPct val="120000"/>
              </a:lnSpc>
            </a:pPr>
            <a:r>
              <a:rPr lang="en-US" sz="2000" b="1" dirty="0" smtClean="0"/>
              <a:t>Standard Deduction</a:t>
            </a:r>
          </a:p>
          <a:p>
            <a:pPr marL="461963" lvl="2" indent="-246063">
              <a:lnSpc>
                <a:spcPct val="120000"/>
              </a:lnSpc>
              <a:buFont typeface="Wingdings" panose="05000000000000000000" pitchFamily="2" charset="2"/>
              <a:buChar char="§"/>
            </a:pPr>
            <a:r>
              <a:rPr lang="en-US" sz="2000" dirty="0" smtClean="0"/>
              <a:t>Fixed amount (used by most taxpayers)</a:t>
            </a:r>
          </a:p>
          <a:p>
            <a:pPr marL="461963" lvl="2" indent="-246063">
              <a:lnSpc>
                <a:spcPct val="120000"/>
              </a:lnSpc>
              <a:buFont typeface="Wingdings" panose="05000000000000000000" pitchFamily="2" charset="2"/>
              <a:buChar char="§"/>
            </a:pPr>
            <a:r>
              <a:rPr lang="en-US" sz="2000" b="1" u="sng" dirty="0" smtClean="0"/>
              <a:t>$12,600</a:t>
            </a:r>
            <a:r>
              <a:rPr lang="en-US" sz="2000" dirty="0" smtClean="0"/>
              <a:t> for joint return.</a:t>
            </a:r>
          </a:p>
          <a:p>
            <a:pPr eaLnBrk="1" hangingPunct="1">
              <a:lnSpc>
                <a:spcPct val="90000"/>
              </a:lnSpc>
            </a:pPr>
            <a:endParaRPr lang="en-US" sz="2000" dirty="0" smtClean="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38200" y="1377280"/>
            <a:ext cx="1598515" cy="424732"/>
          </a:xfrm>
          <a:prstGeom prst="rect">
            <a:avLst/>
          </a:prstGeom>
        </p:spPr>
        <p:txBody>
          <a:bodyPr wrap="none">
            <a:spAutoFit/>
          </a:bodyPr>
          <a:lstStyle/>
          <a:p>
            <a:pPr eaLnBrk="1" hangingPunct="1">
              <a:lnSpc>
                <a:spcPct val="90000"/>
              </a:lnSpc>
              <a:buFont typeface="Wingdings" pitchFamily="2" charset="2"/>
              <a:buNone/>
            </a:pPr>
            <a:r>
              <a:rPr lang="en-US" sz="2400" dirty="0" smtClean="0">
                <a:solidFill>
                  <a:srgbClr val="BD582C"/>
                </a:solidFill>
                <a:latin typeface="+mn-lt"/>
              </a:rPr>
              <a:t>Deductions</a:t>
            </a:r>
            <a:endParaRPr lang="en-US" sz="2400" dirty="0">
              <a:solidFill>
                <a:srgbClr val="BD582C"/>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7478282"/>
              </p:ext>
            </p:extLst>
          </p:nvPr>
        </p:nvGraphicFramePr>
        <p:xfrm>
          <a:off x="1828800" y="838200"/>
          <a:ext cx="5181600" cy="5139456"/>
        </p:xfrm>
        <a:graphic>
          <a:graphicData uri="http://schemas.openxmlformats.org/drawingml/2006/table">
            <a:tbl>
              <a:tblPr/>
              <a:tblGrid>
                <a:gridCol w="4045355">
                  <a:extLst>
                    <a:ext uri="{9D8B030D-6E8A-4147-A177-3AD203B41FA5}">
                      <a16:colId xmlns:a16="http://schemas.microsoft.com/office/drawing/2014/main" val="20000"/>
                    </a:ext>
                  </a:extLst>
                </a:gridCol>
                <a:gridCol w="1136245">
                  <a:extLst>
                    <a:ext uri="{9D8B030D-6E8A-4147-A177-3AD203B41FA5}">
                      <a16:colId xmlns:a16="http://schemas.microsoft.com/office/drawing/2014/main" val="20001"/>
                    </a:ext>
                  </a:extLst>
                </a:gridCol>
              </a:tblGrid>
              <a:tr h="402888">
                <a:tc gridSpan="2">
                  <a:txBody>
                    <a:bodyPr/>
                    <a:lstStyle/>
                    <a:p>
                      <a:pPr algn="ctr" fontAlgn="b"/>
                      <a:r>
                        <a:rPr lang="en-US" sz="2000" b="0" i="0" u="none" strike="noStrike" dirty="0">
                          <a:solidFill>
                            <a:schemeClr val="accent2"/>
                          </a:solidFill>
                          <a:latin typeface="Calibri"/>
                        </a:rPr>
                        <a:t>Federal Tax Expenditures</a:t>
                      </a: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274320">
                <a:tc gridSpan="2">
                  <a:txBody>
                    <a:bodyPr/>
                    <a:lstStyle/>
                    <a:p>
                      <a:pPr algn="ctr" fontAlgn="b"/>
                      <a:r>
                        <a:rPr lang="en-US" sz="2000" b="0" i="0" u="none" strike="noStrike" dirty="0">
                          <a:solidFill>
                            <a:schemeClr val="accent2"/>
                          </a:solidFill>
                          <a:latin typeface="Calibri"/>
                        </a:rPr>
                        <a:t>Relating to State and Local Government, FY2007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402888">
                <a:tc>
                  <a:txBody>
                    <a:bodyPr/>
                    <a:lstStyle/>
                    <a:p>
                      <a:pPr algn="l" fontAlgn="b"/>
                      <a:r>
                        <a:rPr lang="en-US" sz="2000" b="0" i="0" u="none" strike="noStrike" dirty="0">
                          <a:solidFill>
                            <a:srgbClr val="000000"/>
                          </a:solidFill>
                          <a:latin typeface="Calibri"/>
                        </a:rPr>
                        <a:t>Tax Expenditure for: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$(billions)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2888">
                <a:tc>
                  <a:txBody>
                    <a:bodyPr/>
                    <a:lstStyle/>
                    <a:p>
                      <a:pPr algn="l" fontAlgn="b"/>
                      <a:r>
                        <a:rPr lang="en-US" sz="2000" b="0" i="0" u="none" strike="noStrike" dirty="0">
                          <a:solidFill>
                            <a:srgbClr val="000000"/>
                          </a:solidFill>
                          <a:latin typeface="Calibri"/>
                        </a:rPr>
                        <a:t>State and Local Tax Deductions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a:solidFill>
                            <a:srgbClr val="000000"/>
                          </a:solidFill>
                          <a:latin typeface="Calibri"/>
                        </a:rPr>
                        <a:t>44.1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402888">
                <a:tc>
                  <a:txBody>
                    <a:bodyPr/>
                    <a:lstStyle/>
                    <a:p>
                      <a:pPr algn="l" fontAlgn="b"/>
                      <a:r>
                        <a:rPr lang="en-US" sz="2000" b="0" i="0" u="none" strike="noStrike">
                          <a:solidFill>
                            <a:srgbClr val="000000"/>
                          </a:solidFill>
                          <a:latin typeface="Calibri"/>
                        </a:rPr>
                        <a:t>   Real property</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13.8</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02888">
                <a:tc>
                  <a:txBody>
                    <a:bodyPr/>
                    <a:lstStyle/>
                    <a:p>
                      <a:pPr algn="l" fontAlgn="b"/>
                      <a:r>
                        <a:rPr lang="en-US" sz="2000" b="0" i="0" u="none" strike="noStrike">
                          <a:solidFill>
                            <a:srgbClr val="000000"/>
                          </a:solidFill>
                          <a:latin typeface="Calibri"/>
                        </a:rPr>
                        <a:t>   Income</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26.2</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02888">
                <a:tc>
                  <a:txBody>
                    <a:bodyPr/>
                    <a:lstStyle/>
                    <a:p>
                      <a:pPr algn="l" fontAlgn="b"/>
                      <a:r>
                        <a:rPr lang="en-US" sz="2000" b="0" i="0" u="none" strike="noStrike">
                          <a:solidFill>
                            <a:srgbClr val="000000"/>
                          </a:solidFill>
                          <a:latin typeface="Calibri"/>
                        </a:rPr>
                        <a:t>   Sales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3.0</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02888">
                <a:tc>
                  <a:txBody>
                    <a:bodyPr/>
                    <a:lstStyle/>
                    <a:p>
                      <a:pPr algn="l" fontAlgn="b"/>
                      <a:r>
                        <a:rPr lang="en-US" sz="2000" b="0" i="0" u="none" strike="noStrike">
                          <a:solidFill>
                            <a:srgbClr val="000000"/>
                          </a:solidFill>
                          <a:latin typeface="Calibri"/>
                        </a:rPr>
                        <a:t>   Personal property</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1.1</a:t>
                      </a:r>
                    </a:p>
                  </a:txBody>
                  <a:tcPr marL="0" marR="0" marT="0" marB="0" anchor="b">
                    <a:lnL>
                      <a:noFill/>
                    </a:lnL>
                    <a:lnR>
                      <a:noFill/>
                    </a:lnR>
                    <a:lnT>
                      <a:noFill/>
                    </a:lnT>
                    <a:lnB>
                      <a:noFill/>
                    </a:lnB>
                  </a:tcPr>
                </a:tc>
                <a:extLst>
                  <a:ext uri="{0D108BD9-81ED-4DB2-BD59-A6C34878D82A}">
                    <a16:rowId xmlns:a16="http://schemas.microsoft.com/office/drawing/2014/main" val="10007"/>
                  </a:ext>
                </a:extLst>
              </a:tr>
              <a:tr h="402888">
                <a:tc>
                  <a:txBody>
                    <a:bodyPr/>
                    <a:lstStyle/>
                    <a:p>
                      <a:pPr algn="l" fontAlgn="b"/>
                      <a:r>
                        <a:rPr lang="en-US" sz="2000" b="0" i="0" u="none" strike="noStrike" dirty="0">
                          <a:solidFill>
                            <a:srgbClr val="000000"/>
                          </a:solidFill>
                          <a:latin typeface="Calibri"/>
                        </a:rPr>
                        <a:t>Tax Exempt Bonds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36.3</a:t>
                      </a:r>
                    </a:p>
                  </a:txBody>
                  <a:tcPr marL="0" marR="0" marT="0" marB="0" anchor="b">
                    <a:lnL>
                      <a:noFill/>
                    </a:lnL>
                    <a:lnR>
                      <a:noFill/>
                    </a:lnR>
                    <a:lnT>
                      <a:noFill/>
                    </a:lnT>
                    <a:lnB>
                      <a:noFill/>
                    </a:lnB>
                  </a:tcPr>
                </a:tc>
                <a:extLst>
                  <a:ext uri="{0D108BD9-81ED-4DB2-BD59-A6C34878D82A}">
                    <a16:rowId xmlns:a16="http://schemas.microsoft.com/office/drawing/2014/main" val="10008"/>
                  </a:ext>
                </a:extLst>
              </a:tr>
              <a:tr h="402888">
                <a:tc>
                  <a:txBody>
                    <a:bodyPr/>
                    <a:lstStyle/>
                    <a:p>
                      <a:pPr algn="l" fontAlgn="b"/>
                      <a:r>
                        <a:rPr lang="en-US" sz="2000" b="0" i="0" u="none" strike="noStrike" dirty="0">
                          <a:solidFill>
                            <a:srgbClr val="000000"/>
                          </a:solidFill>
                          <a:latin typeface="Calibri"/>
                        </a:rPr>
                        <a:t>   General</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27.9</a:t>
                      </a:r>
                    </a:p>
                  </a:txBody>
                  <a:tcPr marL="0" marR="0" marT="0" marB="0" anchor="b">
                    <a:lnL>
                      <a:noFill/>
                    </a:lnL>
                    <a:lnR>
                      <a:noFill/>
                    </a:lnR>
                    <a:lnT>
                      <a:noFill/>
                    </a:lnT>
                    <a:lnB>
                      <a:noFill/>
                    </a:lnB>
                  </a:tcPr>
                </a:tc>
                <a:extLst>
                  <a:ext uri="{0D108BD9-81ED-4DB2-BD59-A6C34878D82A}">
                    <a16:rowId xmlns:a16="http://schemas.microsoft.com/office/drawing/2014/main" val="10009"/>
                  </a:ext>
                </a:extLst>
              </a:tr>
              <a:tr h="402888">
                <a:tc>
                  <a:txBody>
                    <a:bodyPr/>
                    <a:lstStyle/>
                    <a:p>
                      <a:pPr algn="l" fontAlgn="b"/>
                      <a:r>
                        <a:rPr lang="en-US" sz="2000" b="0" i="0" u="none" strike="noStrike" dirty="0">
                          <a:solidFill>
                            <a:srgbClr val="000000"/>
                          </a:solidFill>
                          <a:latin typeface="Calibri"/>
                        </a:rPr>
                        <a:t>   Private Activity</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8.3</a:t>
                      </a:r>
                    </a:p>
                  </a:txBody>
                  <a:tcPr marL="0" marR="0" marT="0" marB="0" anchor="b">
                    <a:lnL>
                      <a:noFill/>
                    </a:lnL>
                    <a:lnR>
                      <a:noFill/>
                    </a:lnR>
                    <a:lnT>
                      <a:noFill/>
                    </a:lnT>
                    <a:lnB>
                      <a:noFill/>
                    </a:lnB>
                  </a:tcPr>
                </a:tc>
                <a:extLst>
                  <a:ext uri="{0D108BD9-81ED-4DB2-BD59-A6C34878D82A}">
                    <a16:rowId xmlns:a16="http://schemas.microsoft.com/office/drawing/2014/main" val="10010"/>
                  </a:ext>
                </a:extLst>
              </a:tr>
              <a:tr h="402888">
                <a:tc>
                  <a:txBody>
                    <a:bodyPr/>
                    <a:lstStyle/>
                    <a:p>
                      <a:pPr algn="l" fontAlgn="b"/>
                      <a:r>
                        <a:rPr lang="en-US" sz="2000" b="0" i="0" u="none" strike="noStrike" dirty="0">
                          <a:solidFill>
                            <a:srgbClr val="000000"/>
                          </a:solidFill>
                          <a:latin typeface="Calibri"/>
                        </a:rPr>
                        <a:t>Total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latin typeface="Calibri"/>
                        </a:rPr>
                        <a:t>80.5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02888">
                <a:tc gridSpan="2">
                  <a:txBody>
                    <a:bodyPr/>
                    <a:lstStyle/>
                    <a:p>
                      <a:pPr algn="l" fontAlgn="b"/>
                      <a:r>
                        <a:rPr lang="en-US" sz="2000" b="0" i="0" u="none" strike="noStrike" dirty="0">
                          <a:solidFill>
                            <a:srgbClr val="000000"/>
                          </a:solidFill>
                          <a:latin typeface="Calibri"/>
                        </a:rPr>
                        <a:t>From: </a:t>
                      </a:r>
                      <a:r>
                        <a:rPr lang="en-US" sz="2000" b="0" i="0" u="none" strike="noStrike" dirty="0" err="1">
                          <a:solidFill>
                            <a:srgbClr val="000000"/>
                          </a:solidFill>
                          <a:latin typeface="Calibri"/>
                        </a:rPr>
                        <a:t>Gravelle</a:t>
                      </a:r>
                      <a:r>
                        <a:rPr lang="en-US" sz="2000" b="0" i="0" u="none" strike="noStrike" dirty="0">
                          <a:solidFill>
                            <a:srgbClr val="000000"/>
                          </a:solidFill>
                          <a:latin typeface="Calibri"/>
                        </a:rPr>
                        <a:t> and </a:t>
                      </a:r>
                      <a:r>
                        <a:rPr lang="en-US" sz="2000" b="0" i="0" u="none" strike="noStrike" dirty="0" err="1">
                          <a:solidFill>
                            <a:srgbClr val="000000"/>
                          </a:solidFill>
                          <a:latin typeface="Calibri"/>
                        </a:rPr>
                        <a:t>Gravelle</a:t>
                      </a:r>
                      <a:r>
                        <a:rPr lang="en-US" sz="2000" b="0" i="0" u="none" strike="noStrike" dirty="0">
                          <a:solidFill>
                            <a:srgbClr val="000000"/>
                          </a:solidFill>
                          <a:latin typeface="Calibri"/>
                        </a:rPr>
                        <a:t>, </a:t>
                      </a:r>
                      <a:r>
                        <a:rPr lang="en-US" sz="2000" b="0" i="1" u="none" strike="noStrike" dirty="0">
                          <a:solidFill>
                            <a:srgbClr val="000000"/>
                          </a:solidFill>
                          <a:latin typeface="Calibri"/>
                        </a:rPr>
                        <a:t>NTJ</a:t>
                      </a:r>
                      <a:r>
                        <a:rPr lang="en-US" sz="2000" b="0" i="0" u="none" strike="noStrike" dirty="0">
                          <a:solidFill>
                            <a:srgbClr val="000000"/>
                          </a:solidFill>
                          <a:latin typeface="Calibri"/>
                        </a:rPr>
                        <a:t>, Sept. 2007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extLst>
      <p:ext uri="{BB962C8B-B14F-4D97-AF65-F5344CB8AC3E}">
        <p14:creationId xmlns:p14="http://schemas.microsoft.com/office/powerpoint/2010/main" val="365252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822960" y="1752601"/>
            <a:ext cx="7482840" cy="4267200"/>
          </a:xfrm>
        </p:spPr>
        <p:txBody>
          <a:bodyPr>
            <a:normAutofit fontScale="92500" lnSpcReduction="10000"/>
          </a:bodyPr>
          <a:lstStyle/>
          <a:p>
            <a:pPr eaLnBrk="1" hangingPunct="1">
              <a:lnSpc>
                <a:spcPct val="120000"/>
              </a:lnSpc>
            </a:pPr>
            <a:r>
              <a:rPr lang="en-US" sz="2000" b="1" dirty="0" smtClean="0"/>
              <a:t>Tax Tables</a:t>
            </a:r>
            <a:endParaRPr lang="en-US" sz="800" b="1" dirty="0" smtClean="0"/>
          </a:p>
          <a:p>
            <a:pPr lvl="2">
              <a:lnSpc>
                <a:spcPct val="120000"/>
              </a:lnSpc>
              <a:buFont typeface="Wingdings" panose="05000000000000000000" pitchFamily="2" charset="2"/>
              <a:buChar char="§"/>
            </a:pPr>
            <a:endParaRPr lang="en-US" sz="800" dirty="0" smtClean="0"/>
          </a:p>
          <a:p>
            <a:pPr marL="461963" lvl="3" indent="-234950">
              <a:lnSpc>
                <a:spcPct val="120000"/>
              </a:lnSpc>
              <a:buFont typeface="Wingdings" panose="05000000000000000000" pitchFamily="2" charset="2"/>
              <a:buChar char="§"/>
            </a:pPr>
            <a:r>
              <a:rPr lang="en-US" sz="2000" dirty="0" smtClean="0"/>
              <a:t>Separate tables for married and single.</a:t>
            </a:r>
          </a:p>
          <a:p>
            <a:pPr marL="684213" lvl="4" indent="-223838">
              <a:lnSpc>
                <a:spcPct val="120000"/>
              </a:lnSpc>
              <a:buFont typeface="Courier New" panose="02070309020205020404" pitchFamily="49" charset="0"/>
              <a:buChar char="o"/>
            </a:pPr>
            <a:r>
              <a:rPr lang="en-US" sz="1700" dirty="0" smtClean="0"/>
              <a:t>A marriage penalty for equal-earning couples due to standard deduction.</a:t>
            </a:r>
          </a:p>
          <a:p>
            <a:pPr marL="684213" lvl="4" indent="-223838">
              <a:lnSpc>
                <a:spcPct val="120000"/>
              </a:lnSpc>
              <a:buFont typeface="Courier New" panose="02070309020205020404" pitchFamily="49" charset="0"/>
              <a:buChar char="o"/>
            </a:pPr>
            <a:r>
              <a:rPr lang="en-US" sz="1700" dirty="0" smtClean="0"/>
              <a:t>A marriage bonus for one-earner couples due to broader brackets.</a:t>
            </a:r>
          </a:p>
          <a:p>
            <a:pPr marL="461963" lvl="3" indent="-234950">
              <a:lnSpc>
                <a:spcPct val="120000"/>
              </a:lnSpc>
              <a:buFont typeface="Wingdings" panose="05000000000000000000" pitchFamily="2" charset="2"/>
              <a:buChar char="§"/>
            </a:pPr>
            <a:endParaRPr lang="en-US" sz="2000" dirty="0" smtClean="0"/>
          </a:p>
          <a:p>
            <a:pPr marL="461963" lvl="3" indent="-234950">
              <a:lnSpc>
                <a:spcPct val="120000"/>
              </a:lnSpc>
              <a:buFont typeface="Wingdings" panose="05000000000000000000" pitchFamily="2" charset="2"/>
              <a:buChar char="§"/>
            </a:pPr>
            <a:r>
              <a:rPr lang="en-US" sz="2000" dirty="0" smtClean="0"/>
              <a:t>The alternative minimum tax (AMT) tries to ensure that exemptions and deductions do not push the average tax rate too low.</a:t>
            </a:r>
          </a:p>
          <a:p>
            <a:pPr marL="687388" lvl="3" indent="-227013">
              <a:lnSpc>
                <a:spcPct val="120000"/>
              </a:lnSpc>
              <a:buFont typeface="Courier New" panose="02070309020205020404" pitchFamily="49" charset="0"/>
              <a:buChar char="o"/>
            </a:pPr>
            <a:r>
              <a:rPr lang="en-US" sz="1700" dirty="0" smtClean="0"/>
              <a:t>The AMT affects a growing number of taxpayers</a:t>
            </a:r>
          </a:p>
          <a:p>
            <a:pPr marL="687388" lvl="3" indent="-227013">
              <a:lnSpc>
                <a:spcPct val="120000"/>
              </a:lnSpc>
              <a:buFont typeface="Courier New" panose="02070309020205020404" pitchFamily="49" charset="0"/>
              <a:buChar char="o"/>
            </a:pPr>
            <a:r>
              <a:rPr lang="en-US" sz="1700" dirty="0" smtClean="0"/>
              <a:t>And serves to reclaim some revenue lost to other provisions.</a:t>
            </a:r>
          </a:p>
          <a:p>
            <a:pPr eaLnBrk="1" hangingPunct="1">
              <a:lnSpc>
                <a:spcPct val="120000"/>
              </a:lnSpc>
              <a:buFont typeface="Wingdings" pitchFamily="2" charset="2"/>
              <a:buNone/>
            </a:pPr>
            <a:endParaRPr lang="en-US" sz="800" dirty="0" smtClean="0"/>
          </a:p>
          <a:p>
            <a:pPr eaLnBrk="1" hangingPunct="1">
              <a:lnSpc>
                <a:spcPct val="120000"/>
              </a:lnSpc>
            </a:pPr>
            <a:r>
              <a:rPr lang="en-US" sz="2000" b="1" dirty="0" smtClean="0"/>
              <a:t>Tax Credits</a:t>
            </a:r>
          </a:p>
          <a:p>
            <a:pPr marL="461963" lvl="3" indent="-234950">
              <a:lnSpc>
                <a:spcPct val="120000"/>
              </a:lnSpc>
              <a:buFont typeface="Wingdings" panose="05000000000000000000" pitchFamily="2" charset="2"/>
              <a:buChar char="§"/>
            </a:pPr>
            <a:r>
              <a:rPr lang="en-US" sz="2000" dirty="0" smtClean="0"/>
              <a:t>Earned income tax credit</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2960" y="1371600"/>
            <a:ext cx="2163413" cy="424732"/>
          </a:xfrm>
          <a:prstGeom prst="rect">
            <a:avLst/>
          </a:prstGeom>
        </p:spPr>
        <p:txBody>
          <a:bodyPr wrap="none">
            <a:spAutoFit/>
          </a:bodyPr>
          <a:lstStyle/>
          <a:p>
            <a:pPr eaLnBrk="1" hangingPunct="1">
              <a:lnSpc>
                <a:spcPct val="90000"/>
              </a:lnSpc>
              <a:buFont typeface="Wingdings" pitchFamily="2" charset="2"/>
              <a:buNone/>
            </a:pPr>
            <a:r>
              <a:rPr lang="en-US" sz="2400" dirty="0" smtClean="0">
                <a:solidFill>
                  <a:srgbClr val="BD582C"/>
                </a:solidFill>
                <a:latin typeface="+mn-lt"/>
              </a:rPr>
              <a:t>Tax Calculations</a:t>
            </a:r>
            <a:endParaRPr lang="en-US" sz="2400" dirty="0">
              <a:solidFill>
                <a:srgbClr val="BD582C"/>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971550" y="1371600"/>
            <a:ext cx="4629150" cy="447981"/>
          </a:xfrm>
        </p:spPr>
        <p:txBody>
          <a:bodyPr>
            <a:normAutofit/>
          </a:bodyPr>
          <a:lstStyle/>
          <a:p>
            <a:pPr eaLnBrk="1" hangingPunct="1">
              <a:buFont typeface="Wingdings" pitchFamily="2" charset="2"/>
              <a:buNone/>
            </a:pPr>
            <a:r>
              <a:rPr lang="en-US" sz="2400" dirty="0" smtClean="0">
                <a:solidFill>
                  <a:srgbClr val="BD582C"/>
                </a:solidFill>
              </a:rPr>
              <a:t>Tax Table, Joint Returns, 2016</a:t>
            </a:r>
            <a:endParaRPr lang="en-US" sz="2400" dirty="0">
              <a:solidFill>
                <a:srgbClr val="BD582C"/>
              </a:solidFill>
            </a:endParaRPr>
          </a:p>
        </p:txBody>
      </p:sp>
      <p:grpSp>
        <p:nvGrpSpPr>
          <p:cNvPr id="24580" name="Group 4"/>
          <p:cNvGrpSpPr>
            <a:grpSpLocks noChangeAspect="1"/>
          </p:cNvGrpSpPr>
          <p:nvPr/>
        </p:nvGrpSpPr>
        <p:grpSpPr bwMode="auto">
          <a:xfrm>
            <a:off x="1600293" y="1828800"/>
            <a:ext cx="6080526" cy="4869126"/>
            <a:chOff x="820" y="1440"/>
            <a:chExt cx="10340" cy="6120"/>
          </a:xfrm>
        </p:grpSpPr>
        <p:sp>
          <p:nvSpPr>
            <p:cNvPr id="24581" name="AutoShape 5"/>
            <p:cNvSpPr>
              <a:spLocks noChangeAspect="1" noChangeArrowheads="1"/>
            </p:cNvSpPr>
            <p:nvPr/>
          </p:nvSpPr>
          <p:spPr bwMode="auto">
            <a:xfrm>
              <a:off x="1080" y="1440"/>
              <a:ext cx="10080" cy="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p>
          </p:txBody>
        </p:sp>
        <p:sp>
          <p:nvSpPr>
            <p:cNvPr id="24582" name="Line 6"/>
            <p:cNvSpPr>
              <a:spLocks noChangeShapeType="1"/>
            </p:cNvSpPr>
            <p:nvPr/>
          </p:nvSpPr>
          <p:spPr bwMode="auto">
            <a:xfrm>
              <a:off x="2879" y="1980"/>
              <a:ext cx="1"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83" name="Line 7"/>
            <p:cNvSpPr>
              <a:spLocks noChangeShapeType="1"/>
            </p:cNvSpPr>
            <p:nvPr/>
          </p:nvSpPr>
          <p:spPr bwMode="auto">
            <a:xfrm>
              <a:off x="2880" y="5580"/>
              <a:ext cx="70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84" name="Rectangle 8"/>
            <p:cNvSpPr>
              <a:spLocks noChangeArrowheads="1"/>
            </p:cNvSpPr>
            <p:nvPr/>
          </p:nvSpPr>
          <p:spPr bwMode="auto">
            <a:xfrm>
              <a:off x="6392" y="6612"/>
              <a:ext cx="32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rgbClr val="BD582C"/>
                  </a:solidFill>
                  <a:latin typeface="+mn-lt"/>
                </a:rPr>
                <a:t>Taxable Income </a:t>
              </a:r>
            </a:p>
          </p:txBody>
        </p:sp>
        <p:sp>
          <p:nvSpPr>
            <p:cNvPr id="24585" name="Rectangle 9"/>
            <p:cNvSpPr>
              <a:spLocks noChangeArrowheads="1"/>
            </p:cNvSpPr>
            <p:nvPr/>
          </p:nvSpPr>
          <p:spPr bwMode="auto">
            <a:xfrm>
              <a:off x="820" y="1620"/>
              <a:ext cx="2059" cy="10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rgbClr val="BD582C"/>
                  </a:solidFill>
                  <a:latin typeface="+mn-lt"/>
                </a:rPr>
                <a:t>Marginal Rate</a:t>
              </a:r>
            </a:p>
          </p:txBody>
        </p:sp>
        <p:sp>
          <p:nvSpPr>
            <p:cNvPr id="24586" name="Line 10"/>
            <p:cNvSpPr>
              <a:spLocks noChangeShapeType="1"/>
            </p:cNvSpPr>
            <p:nvPr/>
          </p:nvSpPr>
          <p:spPr bwMode="auto">
            <a:xfrm>
              <a:off x="2880" y="4860"/>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87" name="Line 11"/>
            <p:cNvSpPr>
              <a:spLocks noChangeShapeType="1"/>
            </p:cNvSpPr>
            <p:nvPr/>
          </p:nvSpPr>
          <p:spPr bwMode="auto">
            <a:xfrm flipV="1">
              <a:off x="3959" y="432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88" name="Line 12"/>
            <p:cNvSpPr>
              <a:spLocks noChangeShapeType="1"/>
            </p:cNvSpPr>
            <p:nvPr/>
          </p:nvSpPr>
          <p:spPr bwMode="auto">
            <a:xfrm>
              <a:off x="3960" y="4320"/>
              <a:ext cx="14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89" name="Line 13"/>
            <p:cNvSpPr>
              <a:spLocks noChangeShapeType="1"/>
            </p:cNvSpPr>
            <p:nvPr/>
          </p:nvSpPr>
          <p:spPr bwMode="auto">
            <a:xfrm flipV="1">
              <a:off x="5399" y="378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90" name="Line 14"/>
            <p:cNvSpPr>
              <a:spLocks noChangeShapeType="1"/>
            </p:cNvSpPr>
            <p:nvPr/>
          </p:nvSpPr>
          <p:spPr bwMode="auto">
            <a:xfrm>
              <a:off x="5400" y="3780"/>
              <a:ext cx="12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91" name="Line 15"/>
            <p:cNvSpPr>
              <a:spLocks noChangeShapeType="1"/>
            </p:cNvSpPr>
            <p:nvPr/>
          </p:nvSpPr>
          <p:spPr bwMode="auto">
            <a:xfrm flipV="1">
              <a:off x="6659" y="324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92" name="Line 16"/>
            <p:cNvSpPr>
              <a:spLocks noChangeShapeType="1"/>
            </p:cNvSpPr>
            <p:nvPr/>
          </p:nvSpPr>
          <p:spPr bwMode="auto">
            <a:xfrm>
              <a:off x="6660" y="3240"/>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93" name="Rectangle 17"/>
            <p:cNvSpPr>
              <a:spLocks noChangeArrowheads="1"/>
            </p:cNvSpPr>
            <p:nvPr/>
          </p:nvSpPr>
          <p:spPr bwMode="auto">
            <a:xfrm>
              <a:off x="1440" y="4500"/>
              <a:ext cx="14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10%</a:t>
              </a:r>
            </a:p>
          </p:txBody>
        </p:sp>
        <p:sp>
          <p:nvSpPr>
            <p:cNvPr id="24594" name="Rectangle 18"/>
            <p:cNvSpPr>
              <a:spLocks noChangeArrowheads="1"/>
            </p:cNvSpPr>
            <p:nvPr/>
          </p:nvSpPr>
          <p:spPr bwMode="auto">
            <a:xfrm>
              <a:off x="1079" y="2880"/>
              <a:ext cx="1621" cy="7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39.6%</a:t>
              </a:r>
            </a:p>
          </p:txBody>
        </p:sp>
        <p:sp>
          <p:nvSpPr>
            <p:cNvPr id="24595" name="Rectangle 19"/>
            <p:cNvSpPr>
              <a:spLocks noChangeArrowheads="1"/>
            </p:cNvSpPr>
            <p:nvPr/>
          </p:nvSpPr>
          <p:spPr bwMode="auto">
            <a:xfrm>
              <a:off x="3060" y="5760"/>
              <a:ext cx="198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a:t>
              </a:r>
              <a:r>
                <a:rPr lang="en-US" sz="1600" dirty="0" smtClean="0"/>
                <a:t>18,550</a:t>
              </a:r>
              <a:endParaRPr lang="en-US" sz="1600" dirty="0"/>
            </a:p>
          </p:txBody>
        </p:sp>
        <p:sp>
          <p:nvSpPr>
            <p:cNvPr id="24596" name="Rectangle 20"/>
            <p:cNvSpPr>
              <a:spLocks noChangeArrowheads="1"/>
            </p:cNvSpPr>
            <p:nvPr/>
          </p:nvSpPr>
          <p:spPr bwMode="auto">
            <a:xfrm>
              <a:off x="5760" y="5760"/>
              <a:ext cx="198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a:t>
              </a:r>
              <a:r>
                <a:rPr lang="en-US" sz="1600" dirty="0" smtClean="0"/>
                <a:t>466,950</a:t>
              </a:r>
              <a:endParaRPr lang="en-US" sz="1600" dirty="0"/>
            </a:p>
          </p:txBody>
        </p:sp>
        <p:sp>
          <p:nvSpPr>
            <p:cNvPr id="24597" name="Line 21"/>
            <p:cNvSpPr>
              <a:spLocks noChangeShapeType="1"/>
            </p:cNvSpPr>
            <p:nvPr/>
          </p:nvSpPr>
          <p:spPr bwMode="auto">
            <a:xfrm flipH="1">
              <a:off x="2880" y="3240"/>
              <a:ext cx="3780" cy="0"/>
            </a:xfrm>
            <a:prstGeom prst="line">
              <a:avLst/>
            </a:prstGeom>
            <a:noFill/>
            <a:ln w="158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98" name="Line 22"/>
            <p:cNvSpPr>
              <a:spLocks noChangeShapeType="1"/>
            </p:cNvSpPr>
            <p:nvPr/>
          </p:nvSpPr>
          <p:spPr bwMode="auto">
            <a:xfrm>
              <a:off x="3960" y="4860"/>
              <a:ext cx="0" cy="72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4599" name="Line 23"/>
            <p:cNvSpPr>
              <a:spLocks noChangeShapeType="1"/>
            </p:cNvSpPr>
            <p:nvPr/>
          </p:nvSpPr>
          <p:spPr bwMode="auto">
            <a:xfrm>
              <a:off x="6660" y="3780"/>
              <a:ext cx="1" cy="180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600"/>
            </a:p>
          </p:txBody>
        </p:sp>
      </p:grpSp>
      <p:sp>
        <p:nvSpPr>
          <p:cNvPr id="2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14400" y="1752600"/>
            <a:ext cx="7452360" cy="4343400"/>
          </a:xfrm>
        </p:spPr>
        <p:txBody>
          <a:bodyPr>
            <a:normAutofit/>
          </a:bodyPr>
          <a:lstStyle/>
          <a:p>
            <a:pPr algn="ctr" eaLnBrk="1" hangingPunct="1">
              <a:lnSpc>
                <a:spcPct val="50000"/>
              </a:lnSpc>
              <a:buFont typeface="Wingdings" pitchFamily="2" charset="2"/>
              <a:buNone/>
            </a:pPr>
            <a:endParaRPr lang="en-US" sz="2000" dirty="0" smtClean="0"/>
          </a:p>
          <a:p>
            <a:pPr marL="227013" indent="-227013" eaLnBrk="1" hangingPunct="1">
              <a:buFont typeface="Wingdings" panose="05000000000000000000" pitchFamily="2" charset="2"/>
              <a:buChar char="§"/>
            </a:pPr>
            <a:r>
              <a:rPr lang="en-US" sz="2000" dirty="0" smtClean="0"/>
              <a:t>The translation from marginal to average rates is complicated.</a:t>
            </a:r>
          </a:p>
          <a:p>
            <a:pPr eaLnBrk="1" hangingPunct="1"/>
            <a:endParaRPr lang="en-US" sz="2000" dirty="0" smtClean="0"/>
          </a:p>
          <a:p>
            <a:pPr marL="687388" lvl="4" indent="-225425">
              <a:buFont typeface="Courier New" panose="02070309020205020404" pitchFamily="49" charset="0"/>
              <a:buChar char="o"/>
            </a:pPr>
            <a:r>
              <a:rPr lang="en-US" sz="2000" dirty="0" smtClean="0"/>
              <a:t>Marginal rate tables are highly misleading due to </a:t>
            </a:r>
            <a:r>
              <a:rPr lang="en-US" sz="2000" b="1" dirty="0" smtClean="0">
                <a:solidFill>
                  <a:schemeClr val="tx1"/>
                </a:solidFill>
              </a:rPr>
              <a:t>phase outs </a:t>
            </a:r>
            <a:r>
              <a:rPr lang="en-US" sz="2000" dirty="0" smtClean="0">
                <a:solidFill>
                  <a:schemeClr val="tx1"/>
                </a:solidFill>
              </a:rPr>
              <a:t>and the</a:t>
            </a:r>
            <a:r>
              <a:rPr lang="en-US" sz="2000" b="1" dirty="0" smtClean="0">
                <a:solidFill>
                  <a:schemeClr val="tx1"/>
                </a:solidFill>
              </a:rPr>
              <a:t> EITC</a:t>
            </a:r>
            <a:r>
              <a:rPr lang="en-US" sz="2000" dirty="0" smtClean="0"/>
              <a:t>.</a:t>
            </a:r>
          </a:p>
          <a:p>
            <a:pPr marL="687388" lvl="4" indent="-225425">
              <a:buFont typeface="Courier New" panose="02070309020205020404" pitchFamily="49" charset="0"/>
              <a:buChar char="o"/>
            </a:pPr>
            <a:endParaRPr lang="en-US" sz="2000" dirty="0" smtClean="0"/>
          </a:p>
          <a:p>
            <a:pPr marL="687388" lvl="4" indent="-225425">
              <a:buFont typeface="Courier New" panose="02070309020205020404" pitchFamily="49" charset="0"/>
              <a:buChar char="o"/>
            </a:pPr>
            <a:r>
              <a:rPr lang="en-US" sz="2000" dirty="0" smtClean="0"/>
              <a:t>All the other features of the tax code affect </a:t>
            </a:r>
            <a:r>
              <a:rPr lang="en-US" sz="2000" b="1" dirty="0" smtClean="0">
                <a:solidFill>
                  <a:schemeClr val="tx1"/>
                </a:solidFill>
              </a:rPr>
              <a:t>average rates</a:t>
            </a:r>
            <a:r>
              <a:rPr lang="en-US" sz="2000" dirty="0" smtClean="0"/>
              <a:t>.</a:t>
            </a:r>
          </a:p>
          <a:p>
            <a:pPr marL="687388" lvl="4" indent="-225425">
              <a:buFont typeface="Courier New" panose="02070309020205020404" pitchFamily="49" charset="0"/>
              <a:buChar char="o"/>
            </a:pPr>
            <a:endParaRPr lang="en-US" sz="2000" dirty="0" smtClean="0"/>
          </a:p>
          <a:p>
            <a:pPr marL="687388" lvl="4" indent="-225425">
              <a:buFont typeface="Courier New" panose="02070309020205020404" pitchFamily="49" charset="0"/>
              <a:buChar char="o"/>
            </a:pPr>
            <a:r>
              <a:rPr lang="en-US" sz="2000" b="1" dirty="0" smtClean="0">
                <a:solidFill>
                  <a:schemeClr val="tx1"/>
                </a:solidFill>
              </a:rPr>
              <a:t>Deductions</a:t>
            </a:r>
            <a:r>
              <a:rPr lang="en-US" sz="2000" dirty="0" smtClean="0">
                <a:solidFill>
                  <a:srgbClr val="BD582C"/>
                </a:solidFill>
              </a:rPr>
              <a:t> </a:t>
            </a:r>
            <a:r>
              <a:rPr lang="en-US" sz="2000" dirty="0" smtClean="0"/>
              <a:t>are particularly powerful at the highest income levels.</a:t>
            </a:r>
          </a:p>
          <a:p>
            <a:pPr eaLnBrk="1" hangingPunct="1">
              <a:buFont typeface="Wingdings" pitchFamily="2" charset="2"/>
              <a:buNone/>
            </a:pPr>
            <a:endParaRPr lang="en-US" sz="2000" dirty="0">
              <a:solidFill>
                <a:schemeClr val="tx2"/>
              </a:solidFill>
            </a:endParaRPr>
          </a:p>
          <a:p>
            <a:pPr eaLnBrk="1" hangingPunct="1">
              <a:buFont typeface="Wingdings" pitchFamily="2" charset="2"/>
              <a:buNone/>
            </a:pPr>
            <a:endParaRPr lang="en-US" sz="2000" b="1" dirty="0">
              <a:solidFill>
                <a:schemeClr val="tx2"/>
              </a:solidFill>
            </a:endParaRP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15870" y="1383268"/>
            <a:ext cx="3476336"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Marginal To Average Rates</a:t>
            </a:r>
            <a:endParaRPr lang="en-US" sz="2400" dirty="0">
              <a:solidFill>
                <a:srgbClr val="BD582C"/>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942975" y="1391853"/>
            <a:ext cx="4629150" cy="360747"/>
          </a:xfrm>
        </p:spPr>
        <p:txBody>
          <a:bodyPr>
            <a:noAutofit/>
          </a:bodyPr>
          <a:lstStyle/>
          <a:p>
            <a:pPr eaLnBrk="1" hangingPunct="1">
              <a:buFont typeface="Wingdings" pitchFamily="2" charset="2"/>
              <a:buNone/>
            </a:pPr>
            <a:r>
              <a:rPr lang="en-US" sz="2400" dirty="0" smtClean="0">
                <a:solidFill>
                  <a:srgbClr val="BD582C"/>
                </a:solidFill>
              </a:rPr>
              <a:t>Tax Table For Joint Returns</a:t>
            </a:r>
            <a:endParaRPr lang="en-US" sz="2400" dirty="0">
              <a:solidFill>
                <a:srgbClr val="BD582C"/>
              </a:solidFill>
            </a:endParaRPr>
          </a:p>
        </p:txBody>
      </p:sp>
      <p:grpSp>
        <p:nvGrpSpPr>
          <p:cNvPr id="26628" name="Group 4"/>
          <p:cNvGrpSpPr>
            <a:grpSpLocks noChangeAspect="1"/>
          </p:cNvGrpSpPr>
          <p:nvPr/>
        </p:nvGrpSpPr>
        <p:grpSpPr bwMode="auto">
          <a:xfrm>
            <a:off x="1828324" y="2171700"/>
            <a:ext cx="5143976" cy="3943350"/>
            <a:chOff x="359" y="1440"/>
            <a:chExt cx="10801" cy="6120"/>
          </a:xfrm>
        </p:grpSpPr>
        <p:sp>
          <p:nvSpPr>
            <p:cNvPr id="26642" name="AutoShape 5"/>
            <p:cNvSpPr>
              <a:spLocks noChangeAspect="1" noChangeArrowheads="1"/>
            </p:cNvSpPr>
            <p:nvPr/>
          </p:nvSpPr>
          <p:spPr bwMode="auto">
            <a:xfrm>
              <a:off x="1080" y="1440"/>
              <a:ext cx="10080" cy="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43" name="Line 6"/>
            <p:cNvSpPr>
              <a:spLocks noChangeShapeType="1"/>
            </p:cNvSpPr>
            <p:nvPr/>
          </p:nvSpPr>
          <p:spPr bwMode="auto">
            <a:xfrm>
              <a:off x="2879" y="1980"/>
              <a:ext cx="1"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Line 7"/>
            <p:cNvSpPr>
              <a:spLocks noChangeShapeType="1"/>
            </p:cNvSpPr>
            <p:nvPr/>
          </p:nvSpPr>
          <p:spPr bwMode="auto">
            <a:xfrm>
              <a:off x="2880" y="5580"/>
              <a:ext cx="70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5" name="Rectangle 8"/>
            <p:cNvSpPr>
              <a:spLocks noChangeArrowheads="1"/>
            </p:cNvSpPr>
            <p:nvPr/>
          </p:nvSpPr>
          <p:spPr bwMode="auto">
            <a:xfrm>
              <a:off x="6300" y="6660"/>
              <a:ext cx="41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mn-lt"/>
                </a:rPr>
                <a:t>Taxable Income </a:t>
              </a:r>
            </a:p>
          </p:txBody>
        </p:sp>
        <p:sp>
          <p:nvSpPr>
            <p:cNvPr id="26646" name="Rectangle 9"/>
            <p:cNvSpPr>
              <a:spLocks noChangeArrowheads="1"/>
            </p:cNvSpPr>
            <p:nvPr/>
          </p:nvSpPr>
          <p:spPr bwMode="auto">
            <a:xfrm>
              <a:off x="359" y="1620"/>
              <a:ext cx="2341" cy="10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mn-lt"/>
                </a:rPr>
                <a:t>Marginal Rate</a:t>
              </a:r>
            </a:p>
          </p:txBody>
        </p:sp>
        <p:sp>
          <p:nvSpPr>
            <p:cNvPr id="26647" name="Line 10"/>
            <p:cNvSpPr>
              <a:spLocks noChangeShapeType="1"/>
            </p:cNvSpPr>
            <p:nvPr/>
          </p:nvSpPr>
          <p:spPr bwMode="auto">
            <a:xfrm>
              <a:off x="2880" y="4860"/>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8" name="Line 11"/>
            <p:cNvSpPr>
              <a:spLocks noChangeShapeType="1"/>
            </p:cNvSpPr>
            <p:nvPr/>
          </p:nvSpPr>
          <p:spPr bwMode="auto">
            <a:xfrm flipV="1">
              <a:off x="3959" y="432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Line 12"/>
            <p:cNvSpPr>
              <a:spLocks noChangeShapeType="1"/>
            </p:cNvSpPr>
            <p:nvPr/>
          </p:nvSpPr>
          <p:spPr bwMode="auto">
            <a:xfrm>
              <a:off x="3960" y="4320"/>
              <a:ext cx="14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Line 13"/>
            <p:cNvSpPr>
              <a:spLocks noChangeShapeType="1"/>
            </p:cNvSpPr>
            <p:nvPr/>
          </p:nvSpPr>
          <p:spPr bwMode="auto">
            <a:xfrm flipV="1">
              <a:off x="5399" y="378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14"/>
            <p:cNvSpPr>
              <a:spLocks noChangeShapeType="1"/>
            </p:cNvSpPr>
            <p:nvPr/>
          </p:nvSpPr>
          <p:spPr bwMode="auto">
            <a:xfrm>
              <a:off x="5400" y="3780"/>
              <a:ext cx="12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Line 15"/>
            <p:cNvSpPr>
              <a:spLocks noChangeShapeType="1"/>
            </p:cNvSpPr>
            <p:nvPr/>
          </p:nvSpPr>
          <p:spPr bwMode="auto">
            <a:xfrm flipV="1">
              <a:off x="6659" y="324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3" name="Line 16"/>
            <p:cNvSpPr>
              <a:spLocks noChangeShapeType="1"/>
            </p:cNvSpPr>
            <p:nvPr/>
          </p:nvSpPr>
          <p:spPr bwMode="auto">
            <a:xfrm>
              <a:off x="6660" y="3240"/>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Rectangle 17"/>
            <p:cNvSpPr>
              <a:spLocks noChangeArrowheads="1"/>
            </p:cNvSpPr>
            <p:nvPr/>
          </p:nvSpPr>
          <p:spPr bwMode="auto">
            <a:xfrm>
              <a:off x="1440" y="4500"/>
              <a:ext cx="132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500"/>
                <a:t>10%</a:t>
              </a:r>
              <a:endParaRPr lang="en-US"/>
            </a:p>
          </p:txBody>
        </p:sp>
        <p:sp>
          <p:nvSpPr>
            <p:cNvPr id="26655" name="Rectangle 18"/>
            <p:cNvSpPr>
              <a:spLocks noChangeArrowheads="1"/>
            </p:cNvSpPr>
            <p:nvPr/>
          </p:nvSpPr>
          <p:spPr bwMode="auto">
            <a:xfrm>
              <a:off x="1079" y="2880"/>
              <a:ext cx="1621" cy="7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500" dirty="0" smtClean="0"/>
                <a:t>39.6%</a:t>
              </a:r>
              <a:endParaRPr lang="en-US" dirty="0"/>
            </a:p>
          </p:txBody>
        </p:sp>
        <p:sp>
          <p:nvSpPr>
            <p:cNvPr id="26656" name="Rectangle 19"/>
            <p:cNvSpPr>
              <a:spLocks noChangeArrowheads="1"/>
            </p:cNvSpPr>
            <p:nvPr/>
          </p:nvSpPr>
          <p:spPr bwMode="auto">
            <a:xfrm>
              <a:off x="3060" y="5760"/>
              <a:ext cx="198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500" dirty="0"/>
                <a:t>$</a:t>
              </a:r>
              <a:r>
                <a:rPr lang="en-US" sz="1500" dirty="0" smtClean="0"/>
                <a:t>18,550</a:t>
              </a:r>
              <a:endParaRPr lang="en-US" dirty="0"/>
            </a:p>
          </p:txBody>
        </p:sp>
        <p:sp>
          <p:nvSpPr>
            <p:cNvPr id="26657" name="Rectangle 20"/>
            <p:cNvSpPr>
              <a:spLocks noChangeArrowheads="1"/>
            </p:cNvSpPr>
            <p:nvPr/>
          </p:nvSpPr>
          <p:spPr bwMode="auto">
            <a:xfrm>
              <a:off x="5760" y="5760"/>
              <a:ext cx="21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500" dirty="0"/>
                <a:t>$</a:t>
              </a:r>
              <a:r>
                <a:rPr lang="en-US" sz="1500" dirty="0" smtClean="0"/>
                <a:t>466,950</a:t>
              </a:r>
              <a:endParaRPr lang="en-US" dirty="0"/>
            </a:p>
          </p:txBody>
        </p:sp>
        <p:sp>
          <p:nvSpPr>
            <p:cNvPr id="26658" name="Line 21"/>
            <p:cNvSpPr>
              <a:spLocks noChangeShapeType="1"/>
            </p:cNvSpPr>
            <p:nvPr/>
          </p:nvSpPr>
          <p:spPr bwMode="auto">
            <a:xfrm flipH="1">
              <a:off x="2880" y="3240"/>
              <a:ext cx="3780" cy="0"/>
            </a:xfrm>
            <a:prstGeom prst="line">
              <a:avLst/>
            </a:prstGeom>
            <a:noFill/>
            <a:ln w="158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659" name="Line 22"/>
            <p:cNvSpPr>
              <a:spLocks noChangeShapeType="1"/>
            </p:cNvSpPr>
            <p:nvPr/>
          </p:nvSpPr>
          <p:spPr bwMode="auto">
            <a:xfrm>
              <a:off x="3960" y="4860"/>
              <a:ext cx="0" cy="72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660" name="Line 23"/>
            <p:cNvSpPr>
              <a:spLocks noChangeShapeType="1"/>
            </p:cNvSpPr>
            <p:nvPr/>
          </p:nvSpPr>
          <p:spPr bwMode="auto">
            <a:xfrm>
              <a:off x="6660" y="3780"/>
              <a:ext cx="1" cy="180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29" name="Line 24"/>
          <p:cNvSpPr>
            <a:spLocks noChangeShapeType="1"/>
          </p:cNvSpPr>
          <p:nvPr/>
        </p:nvSpPr>
        <p:spPr bwMode="auto">
          <a:xfrm flipV="1">
            <a:off x="3886200" y="3440906"/>
            <a:ext cx="0" cy="5715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25"/>
          <p:cNvSpPr>
            <a:spLocks noChangeShapeType="1"/>
          </p:cNvSpPr>
          <p:nvPr/>
        </p:nvSpPr>
        <p:spPr bwMode="auto">
          <a:xfrm>
            <a:off x="3886200" y="3429000"/>
            <a:ext cx="3429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27"/>
          <p:cNvSpPr>
            <a:spLocks noChangeShapeType="1"/>
          </p:cNvSpPr>
          <p:nvPr/>
        </p:nvSpPr>
        <p:spPr bwMode="auto">
          <a:xfrm flipH="1" flipV="1">
            <a:off x="4229100" y="3099198"/>
            <a:ext cx="0" cy="32980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28"/>
          <p:cNvSpPr>
            <a:spLocks noChangeShapeType="1"/>
          </p:cNvSpPr>
          <p:nvPr/>
        </p:nvSpPr>
        <p:spPr bwMode="auto">
          <a:xfrm>
            <a:off x="4229100" y="3086100"/>
            <a:ext cx="5715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29"/>
          <p:cNvSpPr>
            <a:spLocks noChangeShapeType="1"/>
          </p:cNvSpPr>
          <p:nvPr/>
        </p:nvSpPr>
        <p:spPr bwMode="auto">
          <a:xfrm flipV="1">
            <a:off x="4800600" y="2864644"/>
            <a:ext cx="0" cy="22145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Line 30"/>
          <p:cNvSpPr>
            <a:spLocks noChangeShapeType="1"/>
          </p:cNvSpPr>
          <p:nvPr/>
        </p:nvSpPr>
        <p:spPr bwMode="auto">
          <a:xfrm>
            <a:off x="4800600" y="2857500"/>
            <a:ext cx="5715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31"/>
          <p:cNvSpPr>
            <a:spLocks noChangeShapeType="1"/>
          </p:cNvSpPr>
          <p:nvPr/>
        </p:nvSpPr>
        <p:spPr bwMode="auto">
          <a:xfrm>
            <a:off x="5372100" y="2864644"/>
            <a:ext cx="0" cy="45005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Rectangle 32"/>
          <p:cNvSpPr>
            <a:spLocks noChangeArrowheads="1"/>
          </p:cNvSpPr>
          <p:nvPr/>
        </p:nvSpPr>
        <p:spPr bwMode="auto">
          <a:xfrm>
            <a:off x="5429250" y="1790141"/>
            <a:ext cx="1828800" cy="14870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dirty="0">
                <a:solidFill>
                  <a:srgbClr val="BD582C"/>
                </a:solidFill>
                <a:latin typeface="+mn-lt"/>
              </a:rPr>
              <a:t>Possible </a:t>
            </a:r>
          </a:p>
          <a:p>
            <a:pPr algn="ctr"/>
            <a:r>
              <a:rPr lang="en-US" sz="2000" dirty="0">
                <a:solidFill>
                  <a:srgbClr val="BD582C"/>
                </a:solidFill>
                <a:latin typeface="+mn-lt"/>
              </a:rPr>
              <a:t>Marginal  Rate</a:t>
            </a:r>
          </a:p>
          <a:p>
            <a:pPr algn="ctr"/>
            <a:r>
              <a:rPr lang="en-US" sz="2000" dirty="0">
                <a:solidFill>
                  <a:srgbClr val="BD582C"/>
                </a:solidFill>
                <a:latin typeface="+mn-lt"/>
              </a:rPr>
              <a:t>Schedule</a:t>
            </a:r>
          </a:p>
          <a:p>
            <a:pPr algn="ctr"/>
            <a:r>
              <a:rPr lang="en-US" sz="2000" dirty="0">
                <a:solidFill>
                  <a:srgbClr val="BD582C"/>
                </a:solidFill>
                <a:latin typeface="+mn-lt"/>
              </a:rPr>
              <a:t> with</a:t>
            </a:r>
          </a:p>
          <a:p>
            <a:pPr algn="ctr"/>
            <a:r>
              <a:rPr lang="en-US" sz="2000" dirty="0">
                <a:solidFill>
                  <a:srgbClr val="BD582C"/>
                </a:solidFill>
                <a:latin typeface="+mn-lt"/>
              </a:rPr>
              <a:t> Phase Outs</a:t>
            </a:r>
          </a:p>
        </p:txBody>
      </p:sp>
      <p:sp>
        <p:nvSpPr>
          <p:cNvPr id="26637" name="Line 33"/>
          <p:cNvSpPr>
            <a:spLocks noChangeShapeType="1"/>
          </p:cNvSpPr>
          <p:nvPr/>
        </p:nvSpPr>
        <p:spPr bwMode="auto">
          <a:xfrm flipH="1">
            <a:off x="5086350" y="2400300"/>
            <a:ext cx="3429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8" name="Line 34"/>
          <p:cNvSpPr>
            <a:spLocks noChangeShapeType="1"/>
          </p:cNvSpPr>
          <p:nvPr/>
        </p:nvSpPr>
        <p:spPr bwMode="auto">
          <a:xfrm>
            <a:off x="5372100" y="3314700"/>
            <a:ext cx="5715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35"/>
          <p:cNvSpPr>
            <a:spLocks noChangeShapeType="1"/>
          </p:cNvSpPr>
          <p:nvPr/>
        </p:nvSpPr>
        <p:spPr bwMode="auto">
          <a:xfrm>
            <a:off x="3543300" y="4000500"/>
            <a:ext cx="3429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37"/>
          <p:cNvSpPr>
            <a:spLocks noChangeShapeType="1"/>
          </p:cNvSpPr>
          <p:nvPr/>
        </p:nvSpPr>
        <p:spPr bwMode="auto">
          <a:xfrm flipV="1">
            <a:off x="3509963" y="4000500"/>
            <a:ext cx="0" cy="3429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38"/>
          <p:cNvSpPr>
            <a:spLocks noChangeShapeType="1"/>
          </p:cNvSpPr>
          <p:nvPr/>
        </p:nvSpPr>
        <p:spPr bwMode="auto">
          <a:xfrm>
            <a:off x="3028950" y="4343400"/>
            <a:ext cx="4572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942975" y="1391853"/>
            <a:ext cx="4629150" cy="360747"/>
          </a:xfrm>
        </p:spPr>
        <p:txBody>
          <a:bodyPr>
            <a:noAutofit/>
          </a:bodyPr>
          <a:lstStyle/>
          <a:p>
            <a:pPr eaLnBrk="1" hangingPunct="1">
              <a:buFont typeface="Wingdings" pitchFamily="2" charset="2"/>
              <a:buNone/>
            </a:pPr>
            <a:r>
              <a:rPr lang="en-US" sz="2400" dirty="0" smtClean="0">
                <a:solidFill>
                  <a:srgbClr val="BD582C"/>
                </a:solidFill>
              </a:rPr>
              <a:t>The Earned Income Tax Credit</a:t>
            </a:r>
            <a:endParaRPr lang="en-US" sz="2400" dirty="0">
              <a:solidFill>
                <a:srgbClr val="BD582C"/>
              </a:solidFill>
            </a:endParaRPr>
          </a:p>
        </p:txBody>
      </p:sp>
      <p:sp>
        <p:nvSpPr>
          <p:cNvPr id="38"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pic>
        <p:nvPicPr>
          <p:cNvPr id="37" name="Picture 36"/>
          <p:cNvPicPr>
            <a:picLocks noChangeAspect="1" noChangeArrowheads="1"/>
          </p:cNvPicPr>
          <p:nvPr/>
        </p:nvPicPr>
        <p:blipFill rotWithShape="1">
          <a:blip r:embed="rId2">
            <a:extLst>
              <a:ext uri="{28A0092B-C50C-407E-A947-70E740481C1C}">
                <a14:useLocalDpi xmlns:a14="http://schemas.microsoft.com/office/drawing/2010/main" val="0"/>
              </a:ext>
            </a:extLst>
          </a:blip>
          <a:srcRect l="21610" t="25600" r="35304" b="11653"/>
          <a:stretch/>
        </p:blipFill>
        <p:spPr bwMode="auto">
          <a:xfrm>
            <a:off x="1981200" y="1752600"/>
            <a:ext cx="5105400" cy="4646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77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pic>
        <p:nvPicPr>
          <p:cNvPr id="7" name="Picture 6"/>
          <p:cNvPicPr>
            <a:picLocks noChangeAspect="1"/>
          </p:cNvPicPr>
          <p:nvPr/>
        </p:nvPicPr>
        <p:blipFill>
          <a:blip r:embed="rId2"/>
          <a:stretch>
            <a:fillRect/>
          </a:stretch>
        </p:blipFill>
        <p:spPr>
          <a:xfrm>
            <a:off x="381000" y="1044391"/>
            <a:ext cx="8305800" cy="5736598"/>
          </a:xfrm>
          <a:prstGeom prst="rect">
            <a:avLst/>
          </a:prstGeom>
        </p:spPr>
      </p:pic>
    </p:spTree>
    <p:extLst>
      <p:ext uri="{BB962C8B-B14F-4D97-AF65-F5344CB8AC3E}">
        <p14:creationId xmlns:p14="http://schemas.microsoft.com/office/powerpoint/2010/main" val="152592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14400" y="1752601"/>
            <a:ext cx="7543800" cy="4191000"/>
          </a:xfrm>
        </p:spPr>
        <p:txBody>
          <a:bodyPr>
            <a:normAutofit/>
          </a:bodyPr>
          <a:lstStyle/>
          <a:p>
            <a:pPr algn="ctr" eaLnBrk="1" hangingPunct="1">
              <a:lnSpc>
                <a:spcPct val="50000"/>
              </a:lnSpc>
              <a:buFont typeface="Wingdings" pitchFamily="2" charset="2"/>
              <a:buNone/>
            </a:pPr>
            <a:endParaRPr lang="en-US" sz="2000" dirty="0">
              <a:solidFill>
                <a:schemeClr val="tx2"/>
              </a:solidFill>
            </a:endParaRPr>
          </a:p>
          <a:p>
            <a:pPr marL="227013" indent="-227013" eaLnBrk="1" hangingPunct="1">
              <a:buFont typeface="Wingdings" panose="05000000000000000000" pitchFamily="2" charset="2"/>
              <a:buChar char="§"/>
            </a:pPr>
            <a:r>
              <a:rPr lang="en-US" sz="2000" dirty="0" smtClean="0"/>
              <a:t>All taxes cause distortion (i.e. inefficiency), measured by </a:t>
            </a:r>
            <a:r>
              <a:rPr lang="en-US" sz="2000" b="1" dirty="0" smtClean="0"/>
              <a:t>excess burden.</a:t>
            </a:r>
          </a:p>
          <a:p>
            <a:pPr marL="227013" indent="-227013" eaLnBrk="1" hangingPunct="1">
              <a:lnSpc>
                <a:spcPct val="50000"/>
              </a:lnSpc>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The sales tax is no exception.</a:t>
            </a:r>
          </a:p>
          <a:p>
            <a:pPr marL="227013" indent="-227013" eaLnBrk="1" hangingPunct="1">
              <a:lnSpc>
                <a:spcPct val="50000"/>
              </a:lnSpc>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A sales tax distorts choices between taxed and untaxed items.</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smtClean="0"/>
              <a:t>All else equal, the best tax has the lowest excess burden.</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38200" y="1371600"/>
            <a:ext cx="2675156"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Sales Tax Distortion</a:t>
            </a:r>
            <a:endParaRPr lang="en-US" sz="2400" dirty="0">
              <a:solidFill>
                <a:srgbClr val="BD582C"/>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957262" y="1374397"/>
            <a:ext cx="4629150" cy="349572"/>
          </a:xfrm>
        </p:spPr>
        <p:txBody>
          <a:bodyPr>
            <a:noAutofit/>
          </a:bodyPr>
          <a:lstStyle/>
          <a:p>
            <a:pPr eaLnBrk="1" hangingPunct="1">
              <a:buFont typeface="Wingdings" pitchFamily="2" charset="2"/>
              <a:buNone/>
            </a:pPr>
            <a:r>
              <a:rPr lang="en-US" sz="2400" dirty="0" smtClean="0">
                <a:solidFill>
                  <a:srgbClr val="BD582C"/>
                </a:solidFill>
              </a:rPr>
              <a:t>Possible Average Rate Figure</a:t>
            </a:r>
            <a:endParaRPr lang="en-US" sz="2400" dirty="0">
              <a:solidFill>
                <a:srgbClr val="BD582C"/>
              </a:solidFill>
            </a:endParaRPr>
          </a:p>
        </p:txBody>
      </p:sp>
      <p:grpSp>
        <p:nvGrpSpPr>
          <p:cNvPr id="28676" name="Group 4"/>
          <p:cNvGrpSpPr>
            <a:grpSpLocks noChangeAspect="1"/>
          </p:cNvGrpSpPr>
          <p:nvPr/>
        </p:nvGrpSpPr>
        <p:grpSpPr bwMode="auto">
          <a:xfrm>
            <a:off x="2209800" y="1734396"/>
            <a:ext cx="5995035" cy="4977010"/>
            <a:chOff x="1800" y="1440"/>
            <a:chExt cx="9540" cy="6120"/>
          </a:xfrm>
        </p:grpSpPr>
        <p:sp>
          <p:nvSpPr>
            <p:cNvPr id="28677" name="AutoShape 5"/>
            <p:cNvSpPr>
              <a:spLocks noChangeAspect="1" noChangeArrowheads="1"/>
            </p:cNvSpPr>
            <p:nvPr/>
          </p:nvSpPr>
          <p:spPr bwMode="auto">
            <a:xfrm>
              <a:off x="1800" y="1440"/>
              <a:ext cx="9540" cy="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8" name="Line 6"/>
            <p:cNvSpPr>
              <a:spLocks noChangeShapeType="1"/>
            </p:cNvSpPr>
            <p:nvPr/>
          </p:nvSpPr>
          <p:spPr bwMode="auto">
            <a:xfrm>
              <a:off x="2700" y="1980"/>
              <a:ext cx="1" cy="52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7"/>
            <p:cNvSpPr>
              <a:spLocks noChangeShapeType="1"/>
            </p:cNvSpPr>
            <p:nvPr/>
          </p:nvSpPr>
          <p:spPr bwMode="auto">
            <a:xfrm>
              <a:off x="2700" y="5580"/>
              <a:ext cx="70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Rectangle 8"/>
            <p:cNvSpPr>
              <a:spLocks noChangeArrowheads="1"/>
            </p:cNvSpPr>
            <p:nvPr/>
          </p:nvSpPr>
          <p:spPr bwMode="auto">
            <a:xfrm>
              <a:off x="6660" y="6120"/>
              <a:ext cx="450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mn-lt"/>
                </a:rPr>
                <a:t>Comprehensive Income</a:t>
              </a:r>
            </a:p>
          </p:txBody>
        </p:sp>
        <p:sp>
          <p:nvSpPr>
            <p:cNvPr id="28681" name="Rectangle 9"/>
            <p:cNvSpPr>
              <a:spLocks noChangeArrowheads="1"/>
            </p:cNvSpPr>
            <p:nvPr/>
          </p:nvSpPr>
          <p:spPr bwMode="auto">
            <a:xfrm>
              <a:off x="1980" y="1980"/>
              <a:ext cx="720" cy="10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500" u="sng" dirty="0"/>
                <a:t>T</a:t>
              </a:r>
            </a:p>
            <a:p>
              <a:r>
                <a:rPr lang="en-US" sz="1500" dirty="0"/>
                <a:t>Y</a:t>
              </a:r>
              <a:endParaRPr lang="en-US" dirty="0"/>
            </a:p>
          </p:txBody>
        </p:sp>
        <p:sp>
          <p:nvSpPr>
            <p:cNvPr id="28682" name="Rectangle 10"/>
            <p:cNvSpPr>
              <a:spLocks noChangeArrowheads="1"/>
            </p:cNvSpPr>
            <p:nvPr/>
          </p:nvSpPr>
          <p:spPr bwMode="auto">
            <a:xfrm>
              <a:off x="7200" y="1800"/>
              <a:ext cx="270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rgbClr val="BD582C"/>
                  </a:solidFill>
                  <a:latin typeface="+mn-lt"/>
                </a:rPr>
                <a:t>Itemized Deductions,</a:t>
              </a:r>
            </a:p>
            <a:p>
              <a:r>
                <a:rPr lang="en-US" sz="2000" dirty="0">
                  <a:solidFill>
                    <a:srgbClr val="BD582C"/>
                  </a:solidFill>
                  <a:latin typeface="+mn-lt"/>
                </a:rPr>
                <a:t>AMT</a:t>
              </a:r>
            </a:p>
          </p:txBody>
        </p:sp>
        <p:sp>
          <p:nvSpPr>
            <p:cNvPr id="28683" name="Rectangle 11"/>
            <p:cNvSpPr>
              <a:spLocks noChangeArrowheads="1"/>
            </p:cNvSpPr>
            <p:nvPr/>
          </p:nvSpPr>
          <p:spPr bwMode="auto">
            <a:xfrm>
              <a:off x="2819" y="2985"/>
              <a:ext cx="280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rgbClr val="BD582C"/>
                  </a:solidFill>
                  <a:latin typeface="+mn-lt"/>
                </a:rPr>
                <a:t>Zero Income Amount (</a:t>
              </a:r>
              <a:r>
                <a:rPr lang="en-US" sz="2000" dirty="0" smtClean="0">
                  <a:solidFill>
                    <a:srgbClr val="BD582C"/>
                  </a:solidFill>
                  <a:latin typeface="+mn-lt"/>
                </a:rPr>
                <a:t>Exemptions </a:t>
              </a:r>
              <a:r>
                <a:rPr lang="en-US" sz="2000" dirty="0">
                  <a:solidFill>
                    <a:srgbClr val="BD582C"/>
                  </a:solidFill>
                  <a:latin typeface="+mn-lt"/>
                </a:rPr>
                <a:t>+ </a:t>
              </a:r>
              <a:r>
                <a:rPr lang="en-US" sz="2000" dirty="0" smtClean="0">
                  <a:solidFill>
                    <a:srgbClr val="BD582C"/>
                  </a:solidFill>
                  <a:latin typeface="+mn-lt"/>
                </a:rPr>
                <a:t>Standard </a:t>
              </a:r>
              <a:r>
                <a:rPr lang="en-US" sz="2000" dirty="0">
                  <a:solidFill>
                    <a:srgbClr val="BD582C"/>
                  </a:solidFill>
                  <a:latin typeface="+mn-lt"/>
                </a:rPr>
                <a:t>Deduction)</a:t>
              </a:r>
            </a:p>
          </p:txBody>
        </p:sp>
        <p:sp>
          <p:nvSpPr>
            <p:cNvPr id="28684" name="Rectangle 12"/>
            <p:cNvSpPr>
              <a:spLocks noChangeArrowheads="1"/>
            </p:cNvSpPr>
            <p:nvPr/>
          </p:nvSpPr>
          <p:spPr bwMode="auto">
            <a:xfrm>
              <a:off x="3240" y="6480"/>
              <a:ext cx="1800" cy="53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dirty="0">
                  <a:solidFill>
                    <a:srgbClr val="BD582C"/>
                  </a:solidFill>
                </a:rPr>
                <a:t>EITC</a:t>
              </a:r>
              <a:endParaRPr lang="en-US" sz="1600" dirty="0">
                <a:solidFill>
                  <a:srgbClr val="BD582C"/>
                </a:solidFill>
              </a:endParaRPr>
            </a:p>
          </p:txBody>
        </p:sp>
        <p:sp>
          <p:nvSpPr>
            <p:cNvPr id="28685" name="Rectangle 13"/>
            <p:cNvSpPr>
              <a:spLocks noChangeArrowheads="1"/>
            </p:cNvSpPr>
            <p:nvPr/>
          </p:nvSpPr>
          <p:spPr bwMode="auto">
            <a:xfrm>
              <a:off x="2160" y="5220"/>
              <a:ext cx="3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500" dirty="0"/>
                <a:t>0</a:t>
              </a:r>
              <a:endParaRPr lang="en-US" dirty="0"/>
            </a:p>
          </p:txBody>
        </p:sp>
        <p:sp>
          <p:nvSpPr>
            <p:cNvPr id="28686" name="Freeform 14"/>
            <p:cNvSpPr>
              <a:spLocks/>
            </p:cNvSpPr>
            <p:nvPr/>
          </p:nvSpPr>
          <p:spPr bwMode="auto">
            <a:xfrm>
              <a:off x="2700" y="3210"/>
              <a:ext cx="7200" cy="2970"/>
            </a:xfrm>
            <a:custGeom>
              <a:avLst/>
              <a:gdLst>
                <a:gd name="T0" fmla="*/ 0 w 7200"/>
                <a:gd name="T1" fmla="*/ 2370 h 2970"/>
                <a:gd name="T2" fmla="*/ 360 w 7200"/>
                <a:gd name="T3" fmla="*/ 2730 h 2970"/>
                <a:gd name="T4" fmla="*/ 1440 w 7200"/>
                <a:gd name="T5" fmla="*/ 2910 h 2970"/>
                <a:gd name="T6" fmla="*/ 2700 w 7200"/>
                <a:gd name="T7" fmla="*/ 2370 h 2970"/>
                <a:gd name="T8" fmla="*/ 4680 w 7200"/>
                <a:gd name="T9" fmla="*/ 750 h 2970"/>
                <a:gd name="T10" fmla="*/ 5940 w 7200"/>
                <a:gd name="T11" fmla="*/ 30 h 2970"/>
                <a:gd name="T12" fmla="*/ 7200 w 7200"/>
                <a:gd name="T13" fmla="*/ 570 h 2970"/>
                <a:gd name="T14" fmla="*/ 0 60000 65536"/>
                <a:gd name="T15" fmla="*/ 0 60000 65536"/>
                <a:gd name="T16" fmla="*/ 0 60000 65536"/>
                <a:gd name="T17" fmla="*/ 0 60000 65536"/>
                <a:gd name="T18" fmla="*/ 0 60000 65536"/>
                <a:gd name="T19" fmla="*/ 0 60000 65536"/>
                <a:gd name="T20" fmla="*/ 0 60000 65536"/>
                <a:gd name="T21" fmla="*/ 0 w 7200"/>
                <a:gd name="T22" fmla="*/ 0 h 2970"/>
                <a:gd name="T23" fmla="*/ 7200 w 7200"/>
                <a:gd name="T24" fmla="*/ 2970 h 29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0" h="2970">
                  <a:moveTo>
                    <a:pt x="0" y="2370"/>
                  </a:moveTo>
                  <a:cubicBezTo>
                    <a:pt x="60" y="2505"/>
                    <a:pt x="120" y="2640"/>
                    <a:pt x="360" y="2730"/>
                  </a:cubicBezTo>
                  <a:cubicBezTo>
                    <a:pt x="600" y="2820"/>
                    <a:pt x="1050" y="2970"/>
                    <a:pt x="1440" y="2910"/>
                  </a:cubicBezTo>
                  <a:cubicBezTo>
                    <a:pt x="1830" y="2850"/>
                    <a:pt x="2160" y="2730"/>
                    <a:pt x="2700" y="2370"/>
                  </a:cubicBezTo>
                  <a:cubicBezTo>
                    <a:pt x="3240" y="2010"/>
                    <a:pt x="4140" y="1140"/>
                    <a:pt x="4680" y="750"/>
                  </a:cubicBezTo>
                  <a:cubicBezTo>
                    <a:pt x="5220" y="360"/>
                    <a:pt x="5520" y="60"/>
                    <a:pt x="5940" y="30"/>
                  </a:cubicBezTo>
                  <a:cubicBezTo>
                    <a:pt x="6360" y="0"/>
                    <a:pt x="6780" y="285"/>
                    <a:pt x="7200" y="5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7" name="Rectangle 15"/>
            <p:cNvSpPr>
              <a:spLocks noChangeArrowheads="1"/>
            </p:cNvSpPr>
            <p:nvPr/>
          </p:nvSpPr>
          <p:spPr bwMode="auto">
            <a:xfrm>
              <a:off x="9900" y="3240"/>
              <a:ext cx="3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solidFill>
                    <a:srgbClr val="BD582C"/>
                  </a:solidFill>
                </a:rPr>
                <a:t>?</a:t>
              </a:r>
            </a:p>
          </p:txBody>
        </p:sp>
        <p:sp>
          <p:nvSpPr>
            <p:cNvPr id="28688" name="Line 16"/>
            <p:cNvSpPr>
              <a:spLocks noChangeShapeType="1"/>
            </p:cNvSpPr>
            <p:nvPr/>
          </p:nvSpPr>
          <p:spPr bwMode="auto">
            <a:xfrm>
              <a:off x="8640" y="3220"/>
              <a:ext cx="1260" cy="1"/>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Line 17"/>
            <p:cNvSpPr>
              <a:spLocks noChangeShapeType="1"/>
            </p:cNvSpPr>
            <p:nvPr/>
          </p:nvSpPr>
          <p:spPr bwMode="auto">
            <a:xfrm flipV="1">
              <a:off x="3780" y="6120"/>
              <a:ext cx="0" cy="360"/>
            </a:xfrm>
            <a:prstGeom prst="line">
              <a:avLst/>
            </a:prstGeom>
            <a:noFill/>
            <a:ln w="254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0" name="Line 18"/>
            <p:cNvSpPr>
              <a:spLocks noChangeShapeType="1"/>
            </p:cNvSpPr>
            <p:nvPr/>
          </p:nvSpPr>
          <p:spPr bwMode="auto">
            <a:xfrm>
              <a:off x="4831" y="4725"/>
              <a:ext cx="569" cy="855"/>
            </a:xfrm>
            <a:prstGeom prst="line">
              <a:avLst/>
            </a:prstGeom>
            <a:noFill/>
            <a:ln w="254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1" name="Line 19"/>
            <p:cNvSpPr>
              <a:spLocks noChangeShapeType="1"/>
            </p:cNvSpPr>
            <p:nvPr/>
          </p:nvSpPr>
          <p:spPr bwMode="auto">
            <a:xfrm>
              <a:off x="8100" y="2700"/>
              <a:ext cx="1800" cy="780"/>
            </a:xfrm>
            <a:prstGeom prst="line">
              <a:avLst/>
            </a:prstGeom>
            <a:noFill/>
            <a:ln w="254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5" name="Rectangle 4"/>
          <p:cNvSpPr/>
          <p:nvPr/>
        </p:nvSpPr>
        <p:spPr>
          <a:xfrm>
            <a:off x="62564" y="5937539"/>
            <a:ext cx="7505324" cy="338554"/>
          </a:xfrm>
          <a:prstGeom prst="rect">
            <a:avLst/>
          </a:prstGeom>
        </p:spPr>
        <p:txBody>
          <a:bodyPr wrap="none">
            <a:spAutoFit/>
          </a:bodyPr>
          <a:lstStyle/>
          <a:p>
            <a:pPr eaLnBrk="1" hangingPunct="1">
              <a:buFont typeface="Wingdings" pitchFamily="2" charset="2"/>
              <a:buNone/>
            </a:pPr>
            <a:r>
              <a:rPr lang="en-US" sz="1600" dirty="0">
                <a:solidFill>
                  <a:schemeClr val="tx1">
                    <a:lumMod val="75000"/>
                    <a:lumOff val="25000"/>
                  </a:schemeClr>
                </a:solidFill>
                <a:latin typeface="+mn-lt"/>
              </a:rPr>
              <a:t>Source:  </a:t>
            </a:r>
            <a:r>
              <a:rPr lang="en-US" sz="1600" dirty="0" smtClean="0">
                <a:solidFill>
                  <a:schemeClr val="tx1">
                    <a:lumMod val="75000"/>
                    <a:lumOff val="25000"/>
                  </a:schemeClr>
                </a:solidFill>
                <a:latin typeface="+mn-lt"/>
              </a:rPr>
              <a:t>IRS.  Note that negative rates form the EITC cannot be identified in the IRS data.</a:t>
            </a:r>
            <a:endParaRPr lang="en-US" sz="1600" dirty="0">
              <a:solidFill>
                <a:schemeClr val="tx1">
                  <a:lumMod val="75000"/>
                  <a:lumOff val="25000"/>
                </a:schemeClr>
              </a:solidFill>
              <a:latin typeface="+mn-lt"/>
            </a:endParaRPr>
          </a:p>
        </p:txBody>
      </p:sp>
      <p:graphicFrame>
        <p:nvGraphicFramePr>
          <p:cNvPr id="6" name="Chart 5"/>
          <p:cNvGraphicFramePr>
            <a:graphicFrameLocks noGrp="1"/>
          </p:cNvGraphicFramePr>
          <p:nvPr>
            <p:extLst>
              <p:ext uri="{D42A27DB-BD31-4B8C-83A1-F6EECF244321}">
                <p14:modId xmlns:p14="http://schemas.microsoft.com/office/powerpoint/2010/main" val="436487641"/>
              </p:ext>
            </p:extLst>
          </p:nvPr>
        </p:nvGraphicFramePr>
        <p:xfrm>
          <a:off x="685800" y="872293"/>
          <a:ext cx="7680960" cy="5065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18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934273" y="1833613"/>
            <a:ext cx="7452360" cy="4343400"/>
          </a:xfrm>
        </p:spPr>
        <p:txBody>
          <a:bodyPr>
            <a:normAutofit/>
          </a:bodyPr>
          <a:lstStyle/>
          <a:p>
            <a:pPr marL="227013" indent="-227013" eaLnBrk="1" hangingPunct="1">
              <a:lnSpc>
                <a:spcPct val="110000"/>
              </a:lnSpc>
              <a:spcAft>
                <a:spcPts val="1800"/>
              </a:spcAft>
              <a:buFont typeface="Wingdings" panose="05000000000000000000" pitchFamily="2" charset="2"/>
              <a:buChar char="§"/>
            </a:pPr>
            <a:r>
              <a:rPr lang="en-US" sz="2000" dirty="0" smtClean="0"/>
              <a:t>Remarkable bi-partisan reform that closed loopholes (favored by  liberals) and lowered marginal rates (favored by conservatives).</a:t>
            </a:r>
          </a:p>
          <a:p>
            <a:pPr marL="227013" indent="-227013" eaLnBrk="1" hangingPunct="1">
              <a:lnSpc>
                <a:spcPct val="110000"/>
              </a:lnSpc>
              <a:spcAft>
                <a:spcPts val="1800"/>
              </a:spcAft>
              <a:buFont typeface="Wingdings" panose="05000000000000000000" pitchFamily="2" charset="2"/>
              <a:buChar char="§"/>
            </a:pPr>
            <a:r>
              <a:rPr lang="en-US" sz="2000" dirty="0" smtClean="0"/>
              <a:t>These two are linked—broadening the base makes lower rates possible.</a:t>
            </a:r>
          </a:p>
          <a:p>
            <a:pPr marL="227013" indent="-227013" eaLnBrk="1" hangingPunct="1">
              <a:lnSpc>
                <a:spcPct val="110000"/>
              </a:lnSpc>
              <a:spcAft>
                <a:spcPts val="1800"/>
              </a:spcAft>
              <a:buFont typeface="Wingdings" panose="05000000000000000000" pitchFamily="2" charset="2"/>
              <a:buChar char="§"/>
            </a:pPr>
            <a:r>
              <a:rPr lang="en-US" sz="2000" dirty="0" smtClean="0"/>
              <a:t>Since then loopholes have been added at a furious pace.</a:t>
            </a:r>
          </a:p>
          <a:p>
            <a:pPr marL="227013" indent="-227013" eaLnBrk="1" hangingPunct="1">
              <a:lnSpc>
                <a:spcPct val="110000"/>
              </a:lnSpc>
              <a:buFont typeface="Wingdings" panose="05000000000000000000" pitchFamily="2" charset="2"/>
              <a:buChar char="§"/>
            </a:pPr>
            <a:r>
              <a:rPr lang="en-US" sz="2000" dirty="0" smtClean="0"/>
              <a:t>This reform also shifted the burden from individuals to corporations.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95196" y="1371948"/>
            <a:ext cx="3860544"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Tax Reform Act Of 1986 (TRA)</a:t>
            </a:r>
            <a:endParaRPr lang="en-US" sz="2400" dirty="0">
              <a:solidFill>
                <a:srgbClr val="BD582C"/>
              </a:solidFill>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822960" y="1752601"/>
            <a:ext cx="7543800" cy="4267200"/>
          </a:xfrm>
        </p:spPr>
        <p:txBody>
          <a:bodyPr>
            <a:normAutofit/>
          </a:bodyPr>
          <a:lstStyle/>
          <a:p>
            <a:pPr marL="227013" indent="-227013" eaLnBrk="1" hangingPunct="1">
              <a:lnSpc>
                <a:spcPct val="120000"/>
              </a:lnSpc>
              <a:buFont typeface="Wingdings" panose="05000000000000000000" pitchFamily="2" charset="2"/>
              <a:buChar char="§"/>
            </a:pPr>
            <a:r>
              <a:rPr lang="en-US" sz="2000" dirty="0" smtClean="0"/>
              <a:t>Most state income taxes either</a:t>
            </a:r>
          </a:p>
          <a:p>
            <a:pPr marL="687388" lvl="4" indent="-225425">
              <a:lnSpc>
                <a:spcPct val="120000"/>
              </a:lnSpc>
              <a:buFont typeface="Courier New" panose="02070309020205020404" pitchFamily="49" charset="0"/>
              <a:buChar char="o"/>
            </a:pPr>
            <a:r>
              <a:rPr lang="en-US" sz="2000" dirty="0" smtClean="0"/>
              <a:t>A. use federal taxable income and their own tax tables, or</a:t>
            </a:r>
          </a:p>
          <a:p>
            <a:pPr marL="687388" lvl="4" indent="-225425">
              <a:lnSpc>
                <a:spcPct val="120000"/>
              </a:lnSpc>
              <a:buFont typeface="Courier New" panose="02070309020205020404" pitchFamily="49" charset="0"/>
              <a:buChar char="o"/>
            </a:pPr>
            <a:r>
              <a:rPr lang="en-US" sz="2000" dirty="0" smtClean="0"/>
              <a:t>B. set their tax as a percentage of federal tax.</a:t>
            </a:r>
          </a:p>
          <a:p>
            <a:pPr marL="342900" lvl="1" indent="-342900"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spcAft>
                <a:spcPts val="1800"/>
              </a:spcAft>
              <a:buFont typeface="Wingdings" panose="05000000000000000000" pitchFamily="2" charset="2"/>
              <a:buChar char="§"/>
            </a:pPr>
            <a:r>
              <a:rPr lang="en-US" sz="2000" dirty="0" smtClean="0"/>
              <a:t>The “A” states gained from base broadening in the 1986 TRA.</a:t>
            </a:r>
          </a:p>
          <a:p>
            <a:pPr marL="227013" indent="-227013" eaLnBrk="1" hangingPunct="1">
              <a:lnSpc>
                <a:spcPct val="120000"/>
              </a:lnSpc>
              <a:buFont typeface="Wingdings" panose="05000000000000000000" pitchFamily="2" charset="2"/>
              <a:buChar char="§"/>
            </a:pPr>
            <a:r>
              <a:rPr lang="en-US" sz="2000" dirty="0" smtClean="0"/>
              <a:t>The “B” states lost from the shift away from individual income taxes in the 1986 TRA. </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784835" y="1371600"/>
            <a:ext cx="3482365" cy="424732"/>
          </a:xfrm>
          <a:prstGeom prst="rect">
            <a:avLst/>
          </a:prstGeom>
        </p:spPr>
        <p:txBody>
          <a:bodyPr wrap="none">
            <a:spAutoFit/>
          </a:bodyPr>
          <a:lstStyle/>
          <a:p>
            <a:pPr eaLnBrk="1" hangingPunct="1">
              <a:lnSpc>
                <a:spcPct val="90000"/>
              </a:lnSpc>
              <a:spcAft>
                <a:spcPts val="1800"/>
              </a:spcAft>
              <a:buFont typeface="Wingdings" pitchFamily="2" charset="2"/>
              <a:buNone/>
            </a:pPr>
            <a:r>
              <a:rPr lang="en-US" sz="2400" dirty="0" smtClean="0">
                <a:solidFill>
                  <a:srgbClr val="BD582C"/>
                </a:solidFill>
                <a:latin typeface="+mn-lt"/>
              </a:rPr>
              <a:t>Link To State Income Taxes</a:t>
            </a:r>
            <a:endParaRPr lang="en-US" sz="2400" dirty="0">
              <a:solidFill>
                <a:srgbClr val="BD582C"/>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822960" y="1752601"/>
            <a:ext cx="7543800" cy="4419600"/>
          </a:xfrm>
        </p:spPr>
        <p:txBody>
          <a:bodyPr>
            <a:normAutofit/>
          </a:bodyPr>
          <a:lstStyle/>
          <a:p>
            <a:pPr algn="ctr" eaLnBrk="1" hangingPunct="1">
              <a:lnSpc>
                <a:spcPct val="50000"/>
              </a:lnSpc>
              <a:buFont typeface="Wingdings" pitchFamily="2" charset="2"/>
              <a:buNone/>
            </a:pPr>
            <a:endParaRPr lang="en-US" sz="2000" b="1" dirty="0"/>
          </a:p>
          <a:p>
            <a:pPr marL="227013" indent="-227013" eaLnBrk="1" hangingPunct="1">
              <a:lnSpc>
                <a:spcPct val="120000"/>
              </a:lnSpc>
              <a:buFont typeface="Wingdings" panose="05000000000000000000" pitchFamily="2" charset="2"/>
              <a:buChar char="§"/>
            </a:pPr>
            <a:r>
              <a:rPr lang="en-US" sz="2000" dirty="0"/>
              <a:t>The “A” States, the ones with federal taxable income, have less </a:t>
            </a:r>
            <a:r>
              <a:rPr lang="en-US" sz="2000" dirty="0" smtClean="0"/>
              <a:t/>
            </a:r>
            <a:br>
              <a:rPr lang="en-US" sz="2000" dirty="0" smtClean="0"/>
            </a:br>
            <a:r>
              <a:rPr lang="en-US" sz="2000" dirty="0" smtClean="0"/>
              <a:t> progressive </a:t>
            </a:r>
            <a:r>
              <a:rPr lang="en-US" sz="2000" dirty="0"/>
              <a:t>rate structures than the federal tax.</a:t>
            </a:r>
          </a:p>
          <a:p>
            <a:pPr marL="227013" indent="-227013"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These taxes are even less progressive than they seem because </a:t>
            </a:r>
            <a:r>
              <a:rPr lang="en-US" sz="2000" dirty="0" smtClean="0"/>
              <a:t>of</a:t>
            </a:r>
            <a:br>
              <a:rPr lang="en-US" sz="2000" dirty="0" smtClean="0"/>
            </a:br>
            <a:r>
              <a:rPr lang="en-US" sz="2000" dirty="0" smtClean="0"/>
              <a:t> federal </a:t>
            </a:r>
            <a:r>
              <a:rPr lang="en-US" sz="2000" dirty="0"/>
              <a:t>(or federal and state) deductibility of income taxes paid.</a:t>
            </a:r>
          </a:p>
          <a:p>
            <a:pPr marL="227013" indent="-227013"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Progressivity is limited by the ability of rich individuals to move to </a:t>
            </a:r>
            <a:r>
              <a:rPr lang="en-US" sz="2000" dirty="0" smtClean="0"/>
              <a:t/>
            </a:r>
            <a:br>
              <a:rPr lang="en-US" sz="2000" dirty="0" smtClean="0"/>
            </a:br>
            <a:r>
              <a:rPr lang="en-US" sz="2000" dirty="0" smtClean="0"/>
              <a:t> another </a:t>
            </a:r>
            <a:r>
              <a:rPr lang="en-US" sz="2000" dirty="0"/>
              <a:t>state in response to a high state income taxes—but this effect </a:t>
            </a:r>
            <a:r>
              <a:rPr lang="en-US" sz="2000" dirty="0" smtClean="0"/>
              <a:t/>
            </a:r>
            <a:br>
              <a:rPr lang="en-US" sz="2000" dirty="0" smtClean="0"/>
            </a:br>
            <a:r>
              <a:rPr lang="en-US" sz="2000" dirty="0" smtClean="0"/>
              <a:t> is </a:t>
            </a:r>
            <a:r>
              <a:rPr lang="en-US" sz="2000" dirty="0"/>
              <a:t>small.</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17627" y="1368831"/>
            <a:ext cx="3525773"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Progressivity In State Taxes</a:t>
            </a:r>
            <a:endParaRPr lang="en-US" sz="2400" dirty="0">
              <a:solidFill>
                <a:srgbClr val="BD582C"/>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924750" y="1295400"/>
            <a:ext cx="7152450" cy="457200"/>
          </a:xfrm>
        </p:spPr>
        <p:txBody>
          <a:bodyPr>
            <a:noAutofit/>
          </a:bodyPr>
          <a:lstStyle/>
          <a:p>
            <a:pPr eaLnBrk="1" hangingPunct="1">
              <a:buFont typeface="Wingdings" pitchFamily="2" charset="2"/>
              <a:buNone/>
            </a:pPr>
            <a:r>
              <a:rPr lang="en-US" sz="2400" dirty="0" smtClean="0">
                <a:solidFill>
                  <a:srgbClr val="BD582C"/>
                </a:solidFill>
              </a:rPr>
              <a:t>Top Rates For State Income Taxes (From Urban Institute)</a:t>
            </a:r>
            <a:endParaRPr lang="en-US" sz="2400" dirty="0">
              <a:solidFill>
                <a:srgbClr val="BD582C"/>
              </a:solidFill>
            </a:endParaRPr>
          </a:p>
        </p:txBody>
      </p:sp>
      <p:pic>
        <p:nvPicPr>
          <p:cNvPr id="2" name="Picture 1"/>
          <p:cNvPicPr>
            <a:picLocks noChangeAspect="1"/>
          </p:cNvPicPr>
          <p:nvPr/>
        </p:nvPicPr>
        <p:blipFill rotWithShape="1">
          <a:blip r:embed="rId2"/>
          <a:srcRect l="21901" t="19333" r="15703" b="12000"/>
          <a:stretch/>
        </p:blipFill>
        <p:spPr>
          <a:xfrm>
            <a:off x="1243539" y="1752600"/>
            <a:ext cx="6702642" cy="4572000"/>
          </a:xfrm>
          <a:prstGeom prst="rect">
            <a:avLst/>
          </a:prstGeom>
        </p:spPr>
      </p:pic>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8387714"/>
              </p:ext>
            </p:extLst>
          </p:nvPr>
        </p:nvGraphicFramePr>
        <p:xfrm>
          <a:off x="685801" y="0"/>
          <a:ext cx="7620001" cy="6367687"/>
        </p:xfrm>
        <a:graphic>
          <a:graphicData uri="http://schemas.openxmlformats.org/drawingml/2006/table">
            <a:tbl>
              <a:tblPr/>
              <a:tblGrid>
                <a:gridCol w="650281">
                  <a:extLst>
                    <a:ext uri="{9D8B030D-6E8A-4147-A177-3AD203B41FA5}">
                      <a16:colId xmlns:a16="http://schemas.microsoft.com/office/drawing/2014/main" val="20000"/>
                    </a:ext>
                  </a:extLst>
                </a:gridCol>
                <a:gridCol w="1750766">
                  <a:extLst>
                    <a:ext uri="{9D8B030D-6E8A-4147-A177-3AD203B41FA5}">
                      <a16:colId xmlns:a16="http://schemas.microsoft.com/office/drawing/2014/main" val="20001"/>
                    </a:ext>
                  </a:extLst>
                </a:gridCol>
                <a:gridCol w="1067134">
                  <a:extLst>
                    <a:ext uri="{9D8B030D-6E8A-4147-A177-3AD203B41FA5}">
                      <a16:colId xmlns:a16="http://schemas.microsoft.com/office/drawing/2014/main" val="20002"/>
                    </a:ext>
                  </a:extLst>
                </a:gridCol>
                <a:gridCol w="250112">
                  <a:extLst>
                    <a:ext uri="{9D8B030D-6E8A-4147-A177-3AD203B41FA5}">
                      <a16:colId xmlns:a16="http://schemas.microsoft.com/office/drawing/2014/main" val="20003"/>
                    </a:ext>
                  </a:extLst>
                </a:gridCol>
                <a:gridCol w="650281">
                  <a:extLst>
                    <a:ext uri="{9D8B030D-6E8A-4147-A177-3AD203B41FA5}">
                      <a16:colId xmlns:a16="http://schemas.microsoft.com/office/drawing/2014/main" val="20004"/>
                    </a:ext>
                  </a:extLst>
                </a:gridCol>
                <a:gridCol w="2184293">
                  <a:extLst>
                    <a:ext uri="{9D8B030D-6E8A-4147-A177-3AD203B41FA5}">
                      <a16:colId xmlns:a16="http://schemas.microsoft.com/office/drawing/2014/main" val="20005"/>
                    </a:ext>
                  </a:extLst>
                </a:gridCol>
                <a:gridCol w="1067134">
                  <a:extLst>
                    <a:ext uri="{9D8B030D-6E8A-4147-A177-3AD203B41FA5}">
                      <a16:colId xmlns:a16="http://schemas.microsoft.com/office/drawing/2014/main" val="20006"/>
                    </a:ext>
                  </a:extLst>
                </a:gridCol>
              </a:tblGrid>
              <a:tr h="302999">
                <a:tc gridSpan="7">
                  <a:txBody>
                    <a:bodyPr/>
                    <a:lstStyle/>
                    <a:p>
                      <a:pPr algn="ctr" fontAlgn="b"/>
                      <a:r>
                        <a:rPr lang="en-US" sz="2000" b="0" i="0" u="none" strike="noStrike" dirty="0">
                          <a:solidFill>
                            <a:schemeClr val="accent2"/>
                          </a:solidFill>
                          <a:effectLst/>
                          <a:latin typeface="+mn-lt"/>
                        </a:rPr>
                        <a:t>State Income Tax Thresholds for Two-Parent Families of Four, 2011</a:t>
                      </a:r>
                    </a:p>
                  </a:txBody>
                  <a:tcPr marL="5614" marR="5614" marT="561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9363">
                <a:tc>
                  <a:txBody>
                    <a:bodyPr/>
                    <a:lstStyle/>
                    <a:p>
                      <a:pPr algn="l" fontAlgn="b"/>
                      <a:endParaRPr lang="en-US" sz="900" b="0" i="0" u="none" strike="noStrike" dirty="0">
                        <a:effectLst/>
                        <a:latin typeface="Arial" panose="020B0604020202020204" pitchFamily="34" charset="0"/>
                      </a:endParaRPr>
                    </a:p>
                  </a:txBody>
                  <a:tcPr marL="5614" marR="5614" marT="561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5614" marR="5614" marT="561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5614" marR="5614" marT="5614"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363">
                <a:tc>
                  <a:txBody>
                    <a:bodyPr/>
                    <a:lstStyle/>
                    <a:p>
                      <a:pPr algn="l" fontAlgn="b"/>
                      <a:r>
                        <a:rPr lang="en-US" sz="900" b="0" i="0" u="none" strike="noStrike" dirty="0">
                          <a:effectLst/>
                          <a:latin typeface="Arial" panose="020B0604020202020204" pitchFamily="34" charset="0"/>
                        </a:rPr>
                        <a:t>Rank</a:t>
                      </a:r>
                    </a:p>
                  </a:txBody>
                  <a:tcPr marL="5614" marR="5614" marT="561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State</a:t>
                      </a:r>
                    </a:p>
                  </a:txBody>
                  <a:tcPr marL="5614" marR="5614" marT="561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Threshold</a:t>
                      </a:r>
                    </a:p>
                  </a:txBody>
                  <a:tcPr marL="5614" marR="5614" marT="561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 </a:t>
                      </a:r>
                    </a:p>
                  </a:txBody>
                  <a:tcPr marL="5614" marR="5614" marT="561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Rank</a:t>
                      </a:r>
                    </a:p>
                  </a:txBody>
                  <a:tcPr marL="5614" marR="5614" marT="561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Arial" panose="020B0604020202020204" pitchFamily="34" charset="0"/>
                        </a:rPr>
                        <a:t>State</a:t>
                      </a:r>
                    </a:p>
                  </a:txBody>
                  <a:tcPr marL="5614" marR="5614" marT="561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smtClean="0">
                          <a:effectLst/>
                          <a:latin typeface="Arial" panose="020B0604020202020204" pitchFamily="34" charset="0"/>
                        </a:rPr>
                        <a:t>Threshold</a:t>
                      </a:r>
                      <a:endParaRPr lang="en-US" sz="900" b="0" i="0" u="none" strike="noStrike" dirty="0">
                        <a:effectLst/>
                        <a:latin typeface="Arial" panose="020B0604020202020204" pitchFamily="34" charset="0"/>
                      </a:endParaRPr>
                    </a:p>
                  </a:txBody>
                  <a:tcPr marL="5614" marR="5614" marT="561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363">
                <a:tc gridSpan="3">
                  <a:txBody>
                    <a:bodyPr/>
                    <a:lstStyle/>
                    <a:p>
                      <a:pPr algn="ctr" fontAlgn="b"/>
                      <a:r>
                        <a:rPr lang="en-US" sz="900" b="0" i="1" u="none" strike="noStrike" dirty="0">
                          <a:effectLst/>
                          <a:latin typeface="Arial" panose="020B0604020202020204" pitchFamily="34" charset="0"/>
                        </a:rPr>
                        <a:t>Below Poverty Line</a:t>
                      </a:r>
                    </a:p>
                  </a:txBody>
                  <a:tcPr marL="5614" marR="5614" marT="56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1"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900" b="0" i="1" u="none" strike="noStrike" dirty="0">
                          <a:effectLst/>
                          <a:latin typeface="Arial" panose="020B0604020202020204" pitchFamily="34" charset="0"/>
                        </a:rPr>
                        <a:t>Above Poverty Line</a:t>
                      </a:r>
                    </a:p>
                  </a:txBody>
                  <a:tcPr marL="5614" marR="5614" marT="56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39363">
                <a:tc>
                  <a:txBody>
                    <a:bodyPr/>
                    <a:lstStyle/>
                    <a:p>
                      <a:pPr algn="r" fontAlgn="b"/>
                      <a:r>
                        <a:rPr lang="en-US" sz="900" b="0" i="0" u="none" strike="noStrike" dirty="0">
                          <a:effectLst/>
                          <a:latin typeface="Arial" panose="020B0604020202020204" pitchFamily="34" charset="0"/>
                        </a:rPr>
                        <a:t>1</a:t>
                      </a: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Arial" panose="020B0604020202020204" pitchFamily="34" charset="0"/>
                        </a:rPr>
                        <a:t>Montana</a:t>
                      </a: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Arial" panose="020B0604020202020204" pitchFamily="34" charset="0"/>
                        </a:rPr>
                        <a:t>12,500</a:t>
                      </a: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16</a:t>
                      </a: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Arial" panose="020B0604020202020204" pitchFamily="34" charset="0"/>
                        </a:rPr>
                        <a:t>North Carolina</a:t>
                      </a: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Arial" panose="020B0604020202020204" pitchFamily="34" charset="0"/>
                        </a:rPr>
                        <a:t>23,400</a:t>
                      </a: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39363">
                <a:tc>
                  <a:txBody>
                    <a:bodyPr/>
                    <a:lstStyle/>
                    <a:p>
                      <a:pPr algn="r" fontAlgn="b"/>
                      <a:r>
                        <a:rPr lang="en-US" sz="900" b="0" i="0" u="none" strike="noStrike" dirty="0">
                          <a:effectLst/>
                          <a:latin typeface="Arial" panose="020B0604020202020204" pitchFamily="34" charset="0"/>
                        </a:rPr>
                        <a:t>2</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Alabama</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12,600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17</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Arizona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23,600</a:t>
                      </a:r>
                    </a:p>
                  </a:txBody>
                  <a:tcPr marL="5614" marR="5614" marT="5614" marB="0" anchor="b">
                    <a:lnL>
                      <a:noFill/>
                    </a:lnL>
                    <a:lnR>
                      <a:noFill/>
                    </a:lnR>
                    <a:lnT>
                      <a:noFill/>
                    </a:lnT>
                    <a:lnB>
                      <a:noFill/>
                    </a:lnB>
                  </a:tcPr>
                </a:tc>
                <a:extLst>
                  <a:ext uri="{0D108BD9-81ED-4DB2-BD59-A6C34878D82A}">
                    <a16:rowId xmlns:a16="http://schemas.microsoft.com/office/drawing/2014/main" val="10005"/>
                  </a:ext>
                </a:extLst>
              </a:tr>
              <a:tr h="139363">
                <a:tc>
                  <a:txBody>
                    <a:bodyPr/>
                    <a:lstStyle/>
                    <a:p>
                      <a:pPr algn="r" fontAlgn="b"/>
                      <a:r>
                        <a:rPr lang="en-US" sz="900" b="0" i="0" u="none" strike="noStrike" dirty="0">
                          <a:effectLst/>
                          <a:latin typeface="Arial" panose="020B0604020202020204" pitchFamily="34" charset="0"/>
                        </a:rPr>
                        <a:t>3</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Illinois</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13,100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18</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North Dakota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26,400</a:t>
                      </a:r>
                    </a:p>
                  </a:txBody>
                  <a:tcPr marL="5614" marR="5614" marT="5614" marB="0" anchor="b">
                    <a:lnL>
                      <a:noFill/>
                    </a:lnL>
                    <a:lnR>
                      <a:noFill/>
                    </a:lnR>
                    <a:lnT>
                      <a:noFill/>
                    </a:lnT>
                    <a:lnB>
                      <a:noFill/>
                    </a:lnB>
                  </a:tcPr>
                </a:tc>
                <a:extLst>
                  <a:ext uri="{0D108BD9-81ED-4DB2-BD59-A6C34878D82A}">
                    <a16:rowId xmlns:a16="http://schemas.microsoft.com/office/drawing/2014/main" val="10006"/>
                  </a:ext>
                </a:extLst>
              </a:tr>
              <a:tr h="139363">
                <a:tc>
                  <a:txBody>
                    <a:bodyPr/>
                    <a:lstStyle/>
                    <a:p>
                      <a:pPr algn="r" fontAlgn="b"/>
                      <a:r>
                        <a:rPr lang="en-US" sz="900" b="0" i="0" u="none" strike="noStrike" dirty="0">
                          <a:effectLst/>
                          <a:latin typeface="Arial" panose="020B0604020202020204" pitchFamily="34" charset="0"/>
                        </a:rPr>
                        <a:t>4</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Georgia</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15,900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18</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Colorado</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26,400</a:t>
                      </a:r>
                    </a:p>
                  </a:txBody>
                  <a:tcPr marL="5614" marR="5614" marT="5614" marB="0" anchor="b">
                    <a:lnL>
                      <a:noFill/>
                    </a:lnL>
                    <a:lnR>
                      <a:noFill/>
                    </a:lnR>
                    <a:lnT>
                      <a:noFill/>
                    </a:lnT>
                    <a:lnB>
                      <a:noFill/>
                    </a:lnB>
                  </a:tcPr>
                </a:tc>
                <a:extLst>
                  <a:ext uri="{0D108BD9-81ED-4DB2-BD59-A6C34878D82A}">
                    <a16:rowId xmlns:a16="http://schemas.microsoft.com/office/drawing/2014/main" val="10007"/>
                  </a:ext>
                </a:extLst>
              </a:tr>
              <a:tr h="139363">
                <a:tc>
                  <a:txBody>
                    <a:bodyPr/>
                    <a:lstStyle/>
                    <a:p>
                      <a:pPr algn="r" fontAlgn="b"/>
                      <a:r>
                        <a:rPr lang="en-US" sz="900" b="0" i="0" u="none" strike="noStrike" dirty="0">
                          <a:effectLst/>
                          <a:latin typeface="Arial" panose="020B0604020202020204" pitchFamily="34" charset="0"/>
                        </a:rPr>
                        <a:t>5</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Ohio</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16,600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20</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Idaho</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26,500</a:t>
                      </a:r>
                    </a:p>
                  </a:txBody>
                  <a:tcPr marL="5614" marR="5614" marT="5614" marB="0" anchor="b">
                    <a:lnL>
                      <a:noFill/>
                    </a:lnL>
                    <a:lnR>
                      <a:noFill/>
                    </a:lnR>
                    <a:lnT>
                      <a:noFill/>
                    </a:lnT>
                    <a:lnB>
                      <a:noFill/>
                    </a:lnB>
                  </a:tcPr>
                </a:tc>
                <a:extLst>
                  <a:ext uri="{0D108BD9-81ED-4DB2-BD59-A6C34878D82A}">
                    <a16:rowId xmlns:a16="http://schemas.microsoft.com/office/drawing/2014/main" val="10008"/>
                  </a:ext>
                </a:extLst>
              </a:tr>
              <a:tr h="139363">
                <a:tc>
                  <a:txBody>
                    <a:bodyPr/>
                    <a:lstStyle/>
                    <a:p>
                      <a:pPr algn="r" fontAlgn="b"/>
                      <a:r>
                        <a:rPr lang="en-US" sz="900" b="0" i="0" u="none" strike="noStrike" dirty="0">
                          <a:effectLst/>
                          <a:latin typeface="Arial" panose="020B0604020202020204" pitchFamily="34" charset="0"/>
                        </a:rPr>
                        <a:t>6</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Hawaii</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17,800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21</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Utah</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26,900</a:t>
                      </a:r>
                    </a:p>
                  </a:txBody>
                  <a:tcPr marL="5614" marR="5614" marT="5614" marB="0" anchor="b">
                    <a:lnL>
                      <a:noFill/>
                    </a:lnL>
                    <a:lnR>
                      <a:noFill/>
                    </a:lnR>
                    <a:lnT>
                      <a:noFill/>
                    </a:lnT>
                    <a:lnB>
                      <a:noFill/>
                    </a:lnB>
                  </a:tcPr>
                </a:tc>
                <a:extLst>
                  <a:ext uri="{0D108BD9-81ED-4DB2-BD59-A6C34878D82A}">
                    <a16:rowId xmlns:a16="http://schemas.microsoft.com/office/drawing/2014/main" val="10009"/>
                  </a:ext>
                </a:extLst>
              </a:tr>
              <a:tr h="139363">
                <a:tc>
                  <a:txBody>
                    <a:bodyPr/>
                    <a:lstStyle/>
                    <a:p>
                      <a:pPr algn="r" fontAlgn="b"/>
                      <a:r>
                        <a:rPr lang="en-US" sz="900" b="0" i="0" u="none" strike="noStrike" dirty="0">
                          <a:effectLst/>
                          <a:latin typeface="Arial" panose="020B0604020202020204" pitchFamily="34" charset="0"/>
                        </a:rPr>
                        <a:t>7</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Missouri</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18,300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22</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Wisconsin</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27,500</a:t>
                      </a:r>
                    </a:p>
                  </a:txBody>
                  <a:tcPr marL="5614" marR="5614" marT="5614" marB="0" anchor="b">
                    <a:lnL>
                      <a:noFill/>
                    </a:lnL>
                    <a:lnR>
                      <a:noFill/>
                    </a:lnR>
                    <a:lnT>
                      <a:noFill/>
                    </a:lnT>
                    <a:lnB>
                      <a:noFill/>
                    </a:lnB>
                  </a:tcPr>
                </a:tc>
                <a:extLst>
                  <a:ext uri="{0D108BD9-81ED-4DB2-BD59-A6C34878D82A}">
                    <a16:rowId xmlns:a16="http://schemas.microsoft.com/office/drawing/2014/main" val="10010"/>
                  </a:ext>
                </a:extLst>
              </a:tr>
              <a:tr h="139363">
                <a:tc>
                  <a:txBody>
                    <a:bodyPr/>
                    <a:lstStyle/>
                    <a:p>
                      <a:pPr algn="r" fontAlgn="b"/>
                      <a:r>
                        <a:rPr lang="en-US" sz="900" b="0" i="0" u="none" strike="noStrike" dirty="0">
                          <a:effectLst/>
                          <a:latin typeface="Arial" panose="020B0604020202020204" pitchFamily="34" charset="0"/>
                        </a:rPr>
                        <a:t>8</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Iowa</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19,300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23</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Virginia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27,700</a:t>
                      </a:r>
                    </a:p>
                  </a:txBody>
                  <a:tcPr marL="5614" marR="5614" marT="5614" marB="0" anchor="b">
                    <a:lnL>
                      <a:noFill/>
                    </a:lnL>
                    <a:lnR>
                      <a:noFill/>
                    </a:lnR>
                    <a:lnT>
                      <a:noFill/>
                    </a:lnT>
                    <a:lnB>
                      <a:noFill/>
                    </a:lnB>
                  </a:tcPr>
                </a:tc>
                <a:extLst>
                  <a:ext uri="{0D108BD9-81ED-4DB2-BD59-A6C34878D82A}">
                    <a16:rowId xmlns:a16="http://schemas.microsoft.com/office/drawing/2014/main" val="10011"/>
                  </a:ext>
                </a:extLst>
              </a:tr>
              <a:tr h="139363">
                <a:tc>
                  <a:txBody>
                    <a:bodyPr/>
                    <a:lstStyle/>
                    <a:p>
                      <a:pPr algn="r" fontAlgn="b"/>
                      <a:r>
                        <a:rPr lang="en-US" sz="900" b="0" i="0" u="none" strike="noStrike" dirty="0">
                          <a:effectLst/>
                          <a:latin typeface="Arial" panose="020B0604020202020204" pitchFamily="34" charset="0"/>
                        </a:rPr>
                        <a:t>9</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Mississippi</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19,600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24</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Oklahoma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28,400</a:t>
                      </a:r>
                    </a:p>
                  </a:txBody>
                  <a:tcPr marL="5614" marR="5614" marT="5614" marB="0" anchor="b">
                    <a:lnL>
                      <a:noFill/>
                    </a:lnL>
                    <a:lnR>
                      <a:noFill/>
                    </a:lnR>
                    <a:lnT>
                      <a:noFill/>
                    </a:lnT>
                    <a:lnB>
                      <a:noFill/>
                    </a:lnB>
                  </a:tcPr>
                </a:tc>
                <a:extLst>
                  <a:ext uri="{0D108BD9-81ED-4DB2-BD59-A6C34878D82A}">
                    <a16:rowId xmlns:a16="http://schemas.microsoft.com/office/drawing/2014/main" val="10012"/>
                  </a:ext>
                </a:extLst>
              </a:tr>
              <a:tr h="139363">
                <a:tc>
                  <a:txBody>
                    <a:bodyPr/>
                    <a:lstStyle/>
                    <a:p>
                      <a:pPr algn="r" fontAlgn="b"/>
                      <a:r>
                        <a:rPr lang="en-US" sz="900" b="0" i="0" u="none" strike="noStrike" dirty="0">
                          <a:effectLst/>
                          <a:latin typeface="Arial" panose="020B0604020202020204" pitchFamily="34" charset="0"/>
                        </a:rPr>
                        <a:t>10</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Oregon</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20,200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25</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Massachusetts</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29,500</a:t>
                      </a:r>
                    </a:p>
                  </a:txBody>
                  <a:tcPr marL="5614" marR="5614" marT="5614" marB="0" anchor="b">
                    <a:lnL>
                      <a:noFill/>
                    </a:lnL>
                    <a:lnR>
                      <a:noFill/>
                    </a:lnR>
                    <a:lnT>
                      <a:noFill/>
                    </a:lnT>
                    <a:lnB>
                      <a:noFill/>
                    </a:lnB>
                  </a:tcPr>
                </a:tc>
                <a:extLst>
                  <a:ext uri="{0D108BD9-81ED-4DB2-BD59-A6C34878D82A}">
                    <a16:rowId xmlns:a16="http://schemas.microsoft.com/office/drawing/2014/main" val="10013"/>
                  </a:ext>
                </a:extLst>
              </a:tr>
              <a:tr h="139363">
                <a:tc>
                  <a:txBody>
                    <a:bodyPr/>
                    <a:lstStyle/>
                    <a:p>
                      <a:pPr algn="r" fontAlgn="b"/>
                      <a:r>
                        <a:rPr lang="en-US" sz="900" b="0" i="0" u="none" strike="noStrike" dirty="0">
                          <a:effectLst/>
                          <a:latin typeface="Arial" panose="020B0604020202020204" pitchFamily="34" charset="0"/>
                        </a:rPr>
                        <a:t>11</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Indiana</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20,500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26</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Maine</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29,700</a:t>
                      </a:r>
                    </a:p>
                  </a:txBody>
                  <a:tcPr marL="5614" marR="5614" marT="5614" marB="0" anchor="b">
                    <a:lnL>
                      <a:noFill/>
                    </a:lnL>
                    <a:lnR>
                      <a:noFill/>
                    </a:lnR>
                    <a:lnT>
                      <a:noFill/>
                    </a:lnT>
                    <a:lnB>
                      <a:noFill/>
                    </a:lnB>
                  </a:tcPr>
                </a:tc>
                <a:extLst>
                  <a:ext uri="{0D108BD9-81ED-4DB2-BD59-A6C34878D82A}">
                    <a16:rowId xmlns:a16="http://schemas.microsoft.com/office/drawing/2014/main" val="10014"/>
                  </a:ext>
                </a:extLst>
              </a:tr>
              <a:tr h="139363">
                <a:tc>
                  <a:txBody>
                    <a:bodyPr/>
                    <a:lstStyle/>
                    <a:p>
                      <a:pPr algn="r" fontAlgn="b"/>
                      <a:r>
                        <a:rPr lang="en-US" sz="900" b="0" i="0" u="none" strike="noStrike" dirty="0">
                          <a:effectLst/>
                          <a:latin typeface="Arial" panose="020B0604020202020204" pitchFamily="34" charset="0"/>
                        </a:rPr>
                        <a:t>12</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Louisiana</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21,300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27</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Michigan</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30,800</a:t>
                      </a:r>
                    </a:p>
                  </a:txBody>
                  <a:tcPr marL="5614" marR="5614" marT="5614" marB="0" anchor="b">
                    <a:lnL>
                      <a:noFill/>
                    </a:lnL>
                    <a:lnR>
                      <a:noFill/>
                    </a:lnR>
                    <a:lnT>
                      <a:noFill/>
                    </a:lnT>
                    <a:lnB>
                      <a:noFill/>
                    </a:lnB>
                  </a:tcPr>
                </a:tc>
                <a:extLst>
                  <a:ext uri="{0D108BD9-81ED-4DB2-BD59-A6C34878D82A}">
                    <a16:rowId xmlns:a16="http://schemas.microsoft.com/office/drawing/2014/main" val="10015"/>
                  </a:ext>
                </a:extLst>
              </a:tr>
              <a:tr h="139363">
                <a:tc>
                  <a:txBody>
                    <a:bodyPr/>
                    <a:lstStyle/>
                    <a:p>
                      <a:pPr algn="r" fontAlgn="b"/>
                      <a:r>
                        <a:rPr lang="en-US" sz="900" b="0" i="0" u="none" strike="noStrike" dirty="0">
                          <a:effectLst/>
                          <a:latin typeface="Arial" panose="020B0604020202020204" pitchFamily="34" charset="0"/>
                        </a:rPr>
                        <a:t>13</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Arkansas</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22,200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28</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Kansas</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31,200</a:t>
                      </a:r>
                    </a:p>
                  </a:txBody>
                  <a:tcPr marL="5614" marR="5614" marT="5614" marB="0" anchor="b">
                    <a:lnL>
                      <a:noFill/>
                    </a:lnL>
                    <a:lnR>
                      <a:noFill/>
                    </a:lnR>
                    <a:lnT>
                      <a:noFill/>
                    </a:lnT>
                    <a:lnB>
                      <a:noFill/>
                    </a:lnB>
                  </a:tcPr>
                </a:tc>
                <a:extLst>
                  <a:ext uri="{0D108BD9-81ED-4DB2-BD59-A6C34878D82A}">
                    <a16:rowId xmlns:a16="http://schemas.microsoft.com/office/drawing/2014/main" val="10016"/>
                  </a:ext>
                </a:extLst>
              </a:tr>
              <a:tr h="139363">
                <a:tc>
                  <a:txBody>
                    <a:bodyPr/>
                    <a:lstStyle/>
                    <a:p>
                      <a:pPr algn="r" fontAlgn="b"/>
                      <a:r>
                        <a:rPr lang="en-US" sz="900" b="0" i="0" u="none" strike="noStrike" dirty="0">
                          <a:effectLst/>
                          <a:latin typeface="Arial" panose="020B0604020202020204" pitchFamily="34" charset="0"/>
                        </a:rPr>
                        <a:t>14</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West Virginia</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22,400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29</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Pennsylvania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32,000</a:t>
                      </a:r>
                    </a:p>
                  </a:txBody>
                  <a:tcPr marL="5614" marR="5614" marT="5614" marB="0" anchor="b">
                    <a:lnL>
                      <a:noFill/>
                    </a:lnL>
                    <a:lnR>
                      <a:noFill/>
                    </a:lnR>
                    <a:lnT>
                      <a:noFill/>
                    </a:lnT>
                    <a:lnB>
                      <a:noFill/>
                    </a:lnB>
                  </a:tcPr>
                </a:tc>
                <a:extLst>
                  <a:ext uri="{0D108BD9-81ED-4DB2-BD59-A6C34878D82A}">
                    <a16:rowId xmlns:a16="http://schemas.microsoft.com/office/drawing/2014/main" val="10017"/>
                  </a:ext>
                </a:extLst>
              </a:tr>
              <a:tr h="139363">
                <a:tc>
                  <a:txBody>
                    <a:bodyPr/>
                    <a:lstStyle/>
                    <a:p>
                      <a:pPr algn="r" fontAlgn="b"/>
                      <a:r>
                        <a:rPr lang="en-US" sz="900" b="0" i="0" u="none" strike="noStrike" dirty="0">
                          <a:effectLst/>
                          <a:latin typeface="Arial" panose="020B0604020202020204" pitchFamily="34" charset="0"/>
                        </a:rPr>
                        <a:t>14</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Kentucky</a:t>
                      </a: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22,400</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30</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Delaware</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32,100</a:t>
                      </a:r>
                    </a:p>
                  </a:txBody>
                  <a:tcPr marL="5614" marR="5614" marT="5614" marB="0" anchor="b">
                    <a:lnL>
                      <a:noFill/>
                    </a:lnL>
                    <a:lnR>
                      <a:noFill/>
                    </a:lnR>
                    <a:lnT>
                      <a:noFill/>
                    </a:lnT>
                    <a:lnB>
                      <a:noFill/>
                    </a:lnB>
                  </a:tcPr>
                </a:tc>
                <a:extLst>
                  <a:ext uri="{0D108BD9-81ED-4DB2-BD59-A6C34878D82A}">
                    <a16:rowId xmlns:a16="http://schemas.microsoft.com/office/drawing/2014/main" val="10018"/>
                  </a:ext>
                </a:extLst>
              </a:tr>
              <a:tr h="139363">
                <a:tc gridSpan="2">
                  <a:txBody>
                    <a:bodyPr/>
                    <a:lstStyle/>
                    <a:p>
                      <a:pPr algn="ctr" fontAlgn="b"/>
                      <a:r>
                        <a:rPr lang="en-US" sz="900" b="0" i="0" u="none" strike="noStrike" dirty="0">
                          <a:effectLst/>
                          <a:latin typeface="Arial" panose="020B0604020202020204" pitchFamily="34" charset="0"/>
                        </a:rPr>
                        <a:t>  Average Threshold</a:t>
                      </a:r>
                    </a:p>
                  </a:txBody>
                  <a:tcPr marL="5614" marR="5614" marT="5614"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effectLst/>
                          <a:latin typeface="Arial" panose="020B0604020202020204" pitchFamily="34" charset="0"/>
                        </a:rPr>
                        <a:t>$18,313 </a:t>
                      </a: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31</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District of Columbia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32,800</a:t>
                      </a:r>
                    </a:p>
                  </a:txBody>
                  <a:tcPr marL="5614" marR="5614" marT="5614" marB="0" anchor="b">
                    <a:lnL>
                      <a:noFill/>
                    </a:lnL>
                    <a:lnR>
                      <a:noFill/>
                    </a:lnR>
                    <a:lnT>
                      <a:noFill/>
                    </a:lnT>
                    <a:lnB>
                      <a:noFill/>
                    </a:lnB>
                  </a:tcPr>
                </a:tc>
                <a:extLst>
                  <a:ext uri="{0D108BD9-81ED-4DB2-BD59-A6C34878D82A}">
                    <a16:rowId xmlns:a16="http://schemas.microsoft.com/office/drawing/2014/main" val="10019"/>
                  </a:ext>
                </a:extLst>
              </a:tr>
              <a:tr h="139363">
                <a:tc>
                  <a:txBody>
                    <a:bodyPr/>
                    <a:lstStyle/>
                    <a:p>
                      <a:pPr algn="l" fontAlgn="b"/>
                      <a:endParaRPr lang="en-US" sz="900" b="0" i="0" u="none" strike="noStrike" dirty="0">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32</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South Carolina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32,900</a:t>
                      </a:r>
                    </a:p>
                  </a:txBody>
                  <a:tcPr marL="5614" marR="5614" marT="5614" marB="0" anchor="b">
                    <a:lnL>
                      <a:noFill/>
                    </a:lnL>
                    <a:lnR>
                      <a:noFill/>
                    </a:lnR>
                    <a:lnT>
                      <a:noFill/>
                    </a:lnT>
                    <a:lnB>
                      <a:noFill/>
                    </a:lnB>
                  </a:tcPr>
                </a:tc>
                <a:extLst>
                  <a:ext uri="{0D108BD9-81ED-4DB2-BD59-A6C34878D82A}">
                    <a16:rowId xmlns:a16="http://schemas.microsoft.com/office/drawing/2014/main" val="10020"/>
                  </a:ext>
                </a:extLst>
              </a:tr>
              <a:tr h="139363">
                <a:tc>
                  <a:txBody>
                    <a:bodyPr/>
                    <a:lstStyle/>
                    <a:p>
                      <a:pPr algn="l" fontAlgn="b"/>
                      <a:endParaRPr lang="en-US" sz="900" b="0" i="0" u="none" strike="noStrike" dirty="0">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33</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Nebraska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33,700</a:t>
                      </a:r>
                    </a:p>
                  </a:txBody>
                  <a:tcPr marL="5614" marR="5614" marT="5614" marB="0" anchor="b">
                    <a:lnL>
                      <a:noFill/>
                    </a:lnL>
                    <a:lnR>
                      <a:noFill/>
                    </a:lnR>
                    <a:lnT>
                      <a:noFill/>
                    </a:lnT>
                    <a:lnB>
                      <a:noFill/>
                    </a:lnB>
                  </a:tcPr>
                </a:tc>
                <a:extLst>
                  <a:ext uri="{0D108BD9-81ED-4DB2-BD59-A6C34878D82A}">
                    <a16:rowId xmlns:a16="http://schemas.microsoft.com/office/drawing/2014/main" val="10021"/>
                  </a:ext>
                </a:extLst>
              </a:tr>
              <a:tr h="139363">
                <a:tc>
                  <a:txBody>
                    <a:bodyPr/>
                    <a:lstStyle/>
                    <a:p>
                      <a:pPr algn="l" fontAlgn="b"/>
                      <a:endParaRPr lang="en-US" sz="900" b="0" i="0" u="none" strike="noStrike" dirty="0">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34</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New Jersey</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35,200</a:t>
                      </a:r>
                    </a:p>
                  </a:txBody>
                  <a:tcPr marL="5614" marR="5614" marT="5614" marB="0" anchor="b">
                    <a:lnL>
                      <a:noFill/>
                    </a:lnL>
                    <a:lnR>
                      <a:noFill/>
                    </a:lnR>
                    <a:lnT>
                      <a:noFill/>
                    </a:lnT>
                    <a:lnB>
                      <a:noFill/>
                    </a:lnB>
                  </a:tcPr>
                </a:tc>
                <a:extLst>
                  <a:ext uri="{0D108BD9-81ED-4DB2-BD59-A6C34878D82A}">
                    <a16:rowId xmlns:a16="http://schemas.microsoft.com/office/drawing/2014/main" val="10022"/>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35</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Maryland</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37,300</a:t>
                      </a:r>
                    </a:p>
                  </a:txBody>
                  <a:tcPr marL="5614" marR="5614" marT="5614" marB="0" anchor="b">
                    <a:lnL>
                      <a:noFill/>
                    </a:lnL>
                    <a:lnR>
                      <a:noFill/>
                    </a:lnR>
                    <a:lnT>
                      <a:noFill/>
                    </a:lnT>
                    <a:lnB>
                      <a:noFill/>
                    </a:lnB>
                  </a:tcPr>
                </a:tc>
                <a:extLst>
                  <a:ext uri="{0D108BD9-81ED-4DB2-BD59-A6C34878D82A}">
                    <a16:rowId xmlns:a16="http://schemas.microsoft.com/office/drawing/2014/main" val="10023"/>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36</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Rhode Island</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39,000</a:t>
                      </a:r>
                    </a:p>
                  </a:txBody>
                  <a:tcPr marL="5614" marR="5614" marT="5614" marB="0" anchor="b">
                    <a:lnL>
                      <a:noFill/>
                    </a:lnL>
                    <a:lnR>
                      <a:noFill/>
                    </a:lnR>
                    <a:lnT>
                      <a:noFill/>
                    </a:lnT>
                    <a:lnB>
                      <a:noFill/>
                    </a:lnB>
                  </a:tcPr>
                </a:tc>
                <a:extLst>
                  <a:ext uri="{0D108BD9-81ED-4DB2-BD59-A6C34878D82A}">
                    <a16:rowId xmlns:a16="http://schemas.microsoft.com/office/drawing/2014/main" val="10024"/>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37</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Minnesota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39,300</a:t>
                      </a:r>
                    </a:p>
                  </a:txBody>
                  <a:tcPr marL="5614" marR="5614" marT="5614" marB="0" anchor="b">
                    <a:lnL>
                      <a:noFill/>
                    </a:lnL>
                    <a:lnR>
                      <a:noFill/>
                    </a:lnR>
                    <a:lnT>
                      <a:noFill/>
                    </a:lnT>
                    <a:lnB>
                      <a:noFill/>
                    </a:lnB>
                  </a:tcPr>
                </a:tc>
                <a:extLst>
                  <a:ext uri="{0D108BD9-81ED-4DB2-BD59-A6C34878D82A}">
                    <a16:rowId xmlns:a16="http://schemas.microsoft.com/office/drawing/2014/main" val="10025"/>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37</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Vermont</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39,300</a:t>
                      </a:r>
                    </a:p>
                  </a:txBody>
                  <a:tcPr marL="5614" marR="5614" marT="5614" marB="0" anchor="b">
                    <a:lnL>
                      <a:noFill/>
                    </a:lnL>
                    <a:lnR>
                      <a:noFill/>
                    </a:lnR>
                    <a:lnT>
                      <a:noFill/>
                    </a:lnT>
                    <a:lnB>
                      <a:noFill/>
                    </a:lnB>
                  </a:tcPr>
                </a:tc>
                <a:extLst>
                  <a:ext uri="{0D108BD9-81ED-4DB2-BD59-A6C34878D82A}">
                    <a16:rowId xmlns:a16="http://schemas.microsoft.com/office/drawing/2014/main" val="10026"/>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39</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New Mexico</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40,000</a:t>
                      </a:r>
                    </a:p>
                  </a:txBody>
                  <a:tcPr marL="5614" marR="5614" marT="5614" marB="0" anchor="b">
                    <a:lnL>
                      <a:noFill/>
                    </a:lnL>
                    <a:lnR>
                      <a:noFill/>
                    </a:lnR>
                    <a:lnT>
                      <a:noFill/>
                    </a:lnT>
                    <a:lnB>
                      <a:noFill/>
                    </a:lnB>
                  </a:tcPr>
                </a:tc>
                <a:extLst>
                  <a:ext uri="{0D108BD9-81ED-4DB2-BD59-A6C34878D82A}">
                    <a16:rowId xmlns:a16="http://schemas.microsoft.com/office/drawing/2014/main" val="10027"/>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40</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Connecticut</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40,500</a:t>
                      </a:r>
                    </a:p>
                  </a:txBody>
                  <a:tcPr marL="5614" marR="5614" marT="5614" marB="0" anchor="b">
                    <a:lnL>
                      <a:noFill/>
                    </a:lnL>
                    <a:lnR>
                      <a:noFill/>
                    </a:lnR>
                    <a:lnT>
                      <a:noFill/>
                    </a:lnT>
                    <a:lnB>
                      <a:noFill/>
                    </a:lnB>
                  </a:tcPr>
                </a:tc>
                <a:extLst>
                  <a:ext uri="{0D108BD9-81ED-4DB2-BD59-A6C34878D82A}">
                    <a16:rowId xmlns:a16="http://schemas.microsoft.com/office/drawing/2014/main" val="10028"/>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41</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New York</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40,700</a:t>
                      </a:r>
                    </a:p>
                  </a:txBody>
                  <a:tcPr marL="5614" marR="5614" marT="5614" marB="0" anchor="b">
                    <a:lnL>
                      <a:noFill/>
                    </a:lnL>
                    <a:lnR>
                      <a:noFill/>
                    </a:lnR>
                    <a:lnT>
                      <a:noFill/>
                    </a:lnT>
                    <a:lnB>
                      <a:noFill/>
                    </a:lnB>
                  </a:tcPr>
                </a:tc>
                <a:extLst>
                  <a:ext uri="{0D108BD9-81ED-4DB2-BD59-A6C34878D82A}">
                    <a16:rowId xmlns:a16="http://schemas.microsoft.com/office/drawing/2014/main" val="10029"/>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ctr"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r" fontAlgn="b"/>
                      <a:r>
                        <a:rPr lang="en-US" sz="900" b="0" i="0" u="none" strike="noStrike">
                          <a:effectLst/>
                          <a:latin typeface="Arial" panose="020B0604020202020204" pitchFamily="34" charset="0"/>
                        </a:rPr>
                        <a:t>42</a:t>
                      </a:r>
                    </a:p>
                  </a:txBody>
                  <a:tcPr marL="5614" marR="5614" marT="5614"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California</a:t>
                      </a:r>
                    </a:p>
                  </a:txBody>
                  <a:tcPr marL="5614" marR="5614" marT="5614"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49,400</a:t>
                      </a:r>
                    </a:p>
                  </a:txBody>
                  <a:tcPr marL="5614" marR="5614" marT="5614" marB="0" anchor="b">
                    <a:lnL>
                      <a:noFill/>
                    </a:lnL>
                    <a:lnR>
                      <a:noFill/>
                    </a:lnR>
                    <a:lnT>
                      <a:noFill/>
                    </a:lnT>
                    <a:lnB>
                      <a:noFill/>
                    </a:lnB>
                  </a:tcPr>
                </a:tc>
                <a:extLst>
                  <a:ext uri="{0D108BD9-81ED-4DB2-BD59-A6C34878D82A}">
                    <a16:rowId xmlns:a16="http://schemas.microsoft.com/office/drawing/2014/main" val="10030"/>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gridSpan="3">
                  <a:txBody>
                    <a:bodyPr/>
                    <a:lstStyle/>
                    <a:p>
                      <a:pPr algn="ctr" fontAlgn="b"/>
                      <a:r>
                        <a:rPr lang="en-US" sz="900" b="0" i="0" u="none" strike="noStrike">
                          <a:effectLst/>
                          <a:latin typeface="Arial" panose="020B0604020202020204" pitchFamily="34" charset="0"/>
                        </a:rPr>
                        <a:t>Average Threshold</a:t>
                      </a:r>
                    </a:p>
                  </a:txBody>
                  <a:tcPr marL="5614" marR="5614" marT="561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effectLst/>
                          <a:latin typeface="Arial" panose="020B0604020202020204" pitchFamily="34" charset="0"/>
                        </a:rPr>
                        <a:t>$32,674 </a:t>
                      </a:r>
                    </a:p>
                  </a:txBody>
                  <a:tcPr marL="5614" marR="5614" marT="5614" marB="0" anchor="b">
                    <a:lnL>
                      <a:noFill/>
                    </a:lnL>
                    <a:lnR>
                      <a:noFill/>
                    </a:lnR>
                    <a:lnT>
                      <a:noFill/>
                    </a:lnT>
                    <a:lnB>
                      <a:noFill/>
                    </a:lnB>
                  </a:tcPr>
                </a:tc>
                <a:extLst>
                  <a:ext uri="{0D108BD9-81ED-4DB2-BD59-A6C34878D82A}">
                    <a16:rowId xmlns:a16="http://schemas.microsoft.com/office/drawing/2014/main" val="10031"/>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0032"/>
                  </a:ext>
                </a:extLst>
              </a:tr>
              <a:tr h="139363">
                <a:tc gridSpan="7">
                  <a:txBody>
                    <a:bodyPr/>
                    <a:lstStyle/>
                    <a:p>
                      <a:pPr algn="ctr" fontAlgn="b"/>
                      <a:r>
                        <a:rPr lang="en-US" sz="900" b="0" i="1" u="none" strike="noStrike">
                          <a:effectLst/>
                          <a:latin typeface="Arial" panose="020B0604020202020204" pitchFamily="34" charset="0"/>
                        </a:rPr>
                        <a:t>Poverty line: $23,018</a:t>
                      </a:r>
                    </a:p>
                  </a:txBody>
                  <a:tcPr marL="5614" marR="5614" marT="561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3"/>
                  </a:ext>
                </a:extLst>
              </a:tr>
              <a:tr h="139363">
                <a:tc gridSpan="7">
                  <a:txBody>
                    <a:bodyPr/>
                    <a:lstStyle/>
                    <a:p>
                      <a:pPr algn="ctr" fontAlgn="b"/>
                      <a:r>
                        <a:rPr lang="en-US" sz="900" b="0" i="1" u="none" strike="noStrike" dirty="0">
                          <a:effectLst/>
                          <a:latin typeface="Arial" panose="020B0604020202020204" pitchFamily="34" charset="0"/>
                        </a:rPr>
                        <a:t>Average Threshold (All): $27,545</a:t>
                      </a:r>
                    </a:p>
                  </a:txBody>
                  <a:tcPr marL="5614" marR="5614" marT="561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4"/>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5"/>
                  </a:ext>
                </a:extLst>
              </a:tr>
              <a:tr h="494701">
                <a:tc gridSpan="7">
                  <a:txBody>
                    <a:bodyPr/>
                    <a:lstStyle/>
                    <a:p>
                      <a:pPr algn="l" fontAlgn="b"/>
                      <a:r>
                        <a:rPr lang="en-US" sz="900" b="0" i="0" u="none" strike="noStrike" dirty="0">
                          <a:effectLst/>
                          <a:latin typeface="Arial" panose="020B0604020202020204" pitchFamily="34" charset="0"/>
                        </a:rPr>
                        <a:t>Note: A threshold is the lowest income level at which a family has state income tax liability. In this table thresholds are rounded to the nearest </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$100. The threshold calculations include earned income tax credits, other general tax credits, exemptions, and standard deductions. Credits that are intended to offset the effects of taxes other than the income tax or that are not available to all low-income families are not taken into account.  </a:t>
                      </a:r>
                    </a:p>
                  </a:txBody>
                  <a:tcPr marL="5614" marR="5614" marT="561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6"/>
                  </a:ext>
                </a:extLst>
              </a:tr>
              <a:tr h="139363">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0037"/>
                  </a:ext>
                </a:extLst>
              </a:tr>
              <a:tr h="139363">
                <a:tc gridSpan="2">
                  <a:txBody>
                    <a:bodyPr/>
                    <a:lstStyle/>
                    <a:p>
                      <a:pPr algn="l" fontAlgn="b"/>
                      <a:r>
                        <a:rPr lang="en-US" sz="900" b="0" i="0" u="none" strike="noStrike" dirty="0">
                          <a:effectLst/>
                          <a:latin typeface="Arial" panose="020B0604020202020204" pitchFamily="34" charset="0"/>
                        </a:rPr>
                        <a:t>Source</a:t>
                      </a:r>
                      <a:r>
                        <a:rPr lang="en-US" sz="900" b="0" i="0" u="none" strike="noStrike" dirty="0" smtClean="0">
                          <a:effectLst/>
                          <a:latin typeface="Arial" panose="020B0604020202020204" pitchFamily="34" charset="0"/>
                        </a:rPr>
                        <a:t>: </a:t>
                      </a:r>
                      <a:endParaRPr lang="en-US" sz="900" b="0" i="0" u="none" strike="noStrike" dirty="0">
                        <a:effectLst/>
                        <a:latin typeface="Arial" panose="020B0604020202020204" pitchFamily="34" charset="0"/>
                      </a:endParaRPr>
                    </a:p>
                  </a:txBody>
                  <a:tcPr marL="5614" marR="5614" marT="5614"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0038"/>
                  </a:ext>
                </a:extLst>
              </a:tr>
              <a:tr h="273247">
                <a:tc gridSpan="7">
                  <a:txBody>
                    <a:bodyPr/>
                    <a:lstStyle/>
                    <a:p>
                      <a:pPr algn="l" fontAlgn="b"/>
                      <a:r>
                        <a:rPr lang="en-US" sz="900" b="0" i="0" u="none" strike="noStrike" dirty="0">
                          <a:effectLst/>
                          <a:latin typeface="Arial" panose="020B0604020202020204" pitchFamily="34" charset="0"/>
                        </a:rPr>
                        <a:t>Phil </a:t>
                      </a:r>
                      <a:r>
                        <a:rPr lang="en-US" sz="900" b="0" i="0" u="none" strike="noStrike" dirty="0" err="1">
                          <a:effectLst/>
                          <a:latin typeface="Arial" panose="020B0604020202020204" pitchFamily="34" charset="0"/>
                        </a:rPr>
                        <a:t>Oliff</a:t>
                      </a:r>
                      <a:r>
                        <a:rPr lang="en-US" sz="900" b="0" i="0" u="none" strike="noStrike" dirty="0">
                          <a:effectLst/>
                          <a:latin typeface="Arial" panose="020B0604020202020204" pitchFamily="34" charset="0"/>
                        </a:rPr>
                        <a:t>, Chris Mai, and Nicholas Johnson, "The Impact of State Income Taxes on Low-Income Families in 2011," Table 1B, Center on Budget and Policy Priorities (April 2012).</a:t>
                      </a:r>
                    </a:p>
                  </a:txBody>
                  <a:tcPr marL="5614" marR="5614" marT="561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1645410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822960" y="1756171"/>
            <a:ext cx="7543800" cy="4416029"/>
          </a:xfrm>
        </p:spPr>
        <p:txBody>
          <a:bodyPr>
            <a:normAutofit/>
          </a:bodyPr>
          <a:lstStyle/>
          <a:p>
            <a:pPr algn="ctr" eaLnBrk="1" hangingPunct="1">
              <a:lnSpc>
                <a:spcPct val="50000"/>
              </a:lnSpc>
              <a:buFont typeface="Wingdings" pitchFamily="2" charset="2"/>
              <a:buNone/>
            </a:pPr>
            <a:endParaRPr lang="en-US" sz="2000" dirty="0"/>
          </a:p>
          <a:p>
            <a:pPr marL="227013" indent="-227013" eaLnBrk="1" hangingPunct="1">
              <a:lnSpc>
                <a:spcPct val="120000"/>
              </a:lnSpc>
              <a:buFont typeface="Wingdings" panose="05000000000000000000" pitchFamily="2" charset="2"/>
              <a:buChar char="§"/>
            </a:pPr>
            <a:r>
              <a:rPr lang="en-US" sz="2000" dirty="0" smtClean="0"/>
              <a:t>A few cities (e.g. Baltimore, Detroit, New York) have income taxes of </a:t>
            </a:r>
            <a:br>
              <a:rPr lang="en-US" sz="2000" dirty="0" smtClean="0"/>
            </a:br>
            <a:r>
              <a:rPr lang="en-US" sz="2000" dirty="0" smtClean="0"/>
              <a:t> their own, usually linked to their state tax.</a:t>
            </a:r>
          </a:p>
          <a:p>
            <a:pPr marL="227013" indent="-227013"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spcAft>
                <a:spcPts val="1200"/>
              </a:spcAft>
              <a:buFont typeface="Wingdings" panose="05000000000000000000" pitchFamily="2" charset="2"/>
              <a:buChar char="§"/>
            </a:pPr>
            <a:r>
              <a:rPr lang="en-US" sz="2000" dirty="0" smtClean="0"/>
              <a:t>Most local income taxes are limited to wages and salaries and take the</a:t>
            </a:r>
            <a:br>
              <a:rPr lang="en-US" sz="2000" dirty="0" smtClean="0"/>
            </a:br>
            <a:r>
              <a:rPr lang="en-US" sz="2000" dirty="0" smtClean="0"/>
              <a:t> form of either</a:t>
            </a:r>
          </a:p>
          <a:p>
            <a:pPr lvl="4">
              <a:lnSpc>
                <a:spcPct val="120000"/>
              </a:lnSpc>
              <a:spcAft>
                <a:spcPts val="1800"/>
              </a:spcAft>
              <a:buFont typeface="Courier New" panose="02070309020205020404" pitchFamily="49" charset="0"/>
              <a:buChar char="o"/>
            </a:pPr>
            <a:r>
              <a:rPr lang="en-US" sz="2000" dirty="0" smtClean="0"/>
              <a:t> an earnings tax (with the legal incidence on the worker)</a:t>
            </a:r>
          </a:p>
          <a:p>
            <a:pPr lvl="4">
              <a:lnSpc>
                <a:spcPct val="120000"/>
              </a:lnSpc>
              <a:buFont typeface="Courier New" panose="02070309020205020404" pitchFamily="49" charset="0"/>
              <a:buChar char="o"/>
            </a:pPr>
            <a:r>
              <a:rPr lang="en-US" sz="2000" dirty="0" smtClean="0"/>
              <a:t> a payroll tax (with the legal incidence on the firm)</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38200" y="1386839"/>
            <a:ext cx="2556983"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Local Income Taxes</a:t>
            </a:r>
            <a:endParaRPr lang="en-US" sz="2400" dirty="0">
              <a:solidFill>
                <a:srgbClr val="BD582C"/>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853440" y="1833265"/>
            <a:ext cx="7482840" cy="4191000"/>
          </a:xfrm>
        </p:spPr>
        <p:txBody>
          <a:bodyPr>
            <a:normAutofit/>
          </a:bodyPr>
          <a:lstStyle/>
          <a:p>
            <a:pPr marL="227013" indent="-227013" eaLnBrk="1" hangingPunct="1">
              <a:lnSpc>
                <a:spcPct val="120000"/>
              </a:lnSpc>
              <a:buFont typeface="Wingdings" panose="05000000000000000000" pitchFamily="2" charset="2"/>
              <a:buChar char="§"/>
            </a:pPr>
            <a:r>
              <a:rPr lang="en-US" sz="2000" dirty="0" smtClean="0"/>
              <a:t>A few cities (e.g. Newark, San Francisco, Cleveland, Philadelphia) </a:t>
            </a:r>
            <a:br>
              <a:rPr lang="en-US" sz="2000" dirty="0" smtClean="0"/>
            </a:br>
            <a:r>
              <a:rPr lang="en-US" sz="2000" dirty="0" smtClean="0"/>
              <a:t> collect taxes on the wages and salaries earned by non-residents within the city.</a:t>
            </a:r>
            <a:br>
              <a:rPr lang="en-US" sz="2000" dirty="0" smtClean="0"/>
            </a:br>
            <a:endParaRPr lang="en-US" sz="2000" dirty="0" smtClean="0"/>
          </a:p>
          <a:p>
            <a:pPr marL="227013" indent="-227013" eaLnBrk="1" hangingPunct="1">
              <a:lnSpc>
                <a:spcPct val="120000"/>
              </a:lnSpc>
              <a:buFont typeface="Wingdings" panose="05000000000000000000" pitchFamily="2" charset="2"/>
              <a:buChar char="§"/>
            </a:pPr>
            <a:r>
              <a:rPr lang="en-US" sz="2000" dirty="0" smtClean="0"/>
              <a:t>Payroll taxes do this automatically.</a:t>
            </a:r>
          </a:p>
          <a:p>
            <a:pPr marL="227013" indent="-227013" eaLnBrk="1" hangingPunct="1">
              <a:lnSpc>
                <a:spcPct val="120000"/>
              </a:lnSpc>
              <a:buFont typeface="Wingdings" panose="05000000000000000000" pitchFamily="2" charset="2"/>
              <a:buChar char="§"/>
            </a:pPr>
            <a:endParaRPr lang="en-US" sz="2000" dirty="0"/>
          </a:p>
          <a:p>
            <a:pPr eaLnBrk="1" hangingPunct="1">
              <a:buFont typeface="Wingdings" pitchFamily="2" charset="2"/>
              <a:buNone/>
            </a:pPr>
            <a:endParaRPr lang="en-US" sz="2000" dirty="0" smtClean="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2960" y="1371600"/>
            <a:ext cx="2262222"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Commuter Taxes</a:t>
            </a:r>
            <a:endParaRPr lang="en-US" sz="2400" dirty="0">
              <a:solidFill>
                <a:srgbClr val="BD582C"/>
              </a:solidFill>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822960" y="1752601"/>
            <a:ext cx="7543800" cy="4419600"/>
          </a:xfrm>
        </p:spPr>
        <p:txBody>
          <a:bodyPr>
            <a:noAutofit/>
          </a:bodyPr>
          <a:lstStyle/>
          <a:p>
            <a:pPr marL="227013" indent="-227013" eaLnBrk="1" hangingPunct="1">
              <a:lnSpc>
                <a:spcPct val="120000"/>
              </a:lnSpc>
              <a:buFont typeface="Wingdings" panose="05000000000000000000" pitchFamily="2" charset="2"/>
              <a:buChar char="§"/>
            </a:pPr>
            <a:r>
              <a:rPr lang="en-US" sz="2000" dirty="0" smtClean="0"/>
              <a:t>Commuter </a:t>
            </a:r>
            <a:r>
              <a:rPr lang="en-US" sz="2000" dirty="0"/>
              <a:t>taxes only work if cities have access to them but suburbs do </a:t>
            </a:r>
            <a:r>
              <a:rPr lang="en-US" sz="2000" dirty="0" smtClean="0"/>
              <a:t>not</a:t>
            </a:r>
            <a:r>
              <a:rPr lang="en-US" sz="2000" dirty="0"/>
              <a:t>.</a:t>
            </a:r>
            <a:endParaRPr lang="en-US" sz="900" dirty="0"/>
          </a:p>
          <a:p>
            <a:pPr marL="227013" indent="-227013" eaLnBrk="1" hangingPunct="1">
              <a:lnSpc>
                <a:spcPct val="120000"/>
              </a:lnSpc>
              <a:buFont typeface="Wingdings" panose="05000000000000000000" pitchFamily="2" charset="2"/>
              <a:buChar char="§"/>
            </a:pPr>
            <a:endParaRPr lang="en-US" sz="900" dirty="0"/>
          </a:p>
          <a:p>
            <a:pPr marL="227013" indent="-227013" eaLnBrk="1" hangingPunct="1">
              <a:lnSpc>
                <a:spcPct val="120000"/>
              </a:lnSpc>
              <a:buFont typeface="Wingdings" panose="05000000000000000000" pitchFamily="2" charset="2"/>
              <a:buChar char="§"/>
            </a:pPr>
            <a:r>
              <a:rPr lang="en-US" sz="2000" dirty="0"/>
              <a:t>The first claim on taxable resources goes to the jurisdiction of residence</a:t>
            </a:r>
            <a:r>
              <a:rPr lang="en-US" sz="2000" dirty="0" smtClean="0"/>
              <a:t>.  </a:t>
            </a:r>
            <a:r>
              <a:rPr lang="en-US" sz="2000" dirty="0"/>
              <a:t>So if a city passes an income tax, the suburbs can pass one and claim all </a:t>
            </a:r>
            <a:r>
              <a:rPr lang="en-US" sz="2000" dirty="0" smtClean="0"/>
              <a:t>the </a:t>
            </a:r>
            <a:r>
              <a:rPr lang="en-US" sz="2000" dirty="0"/>
              <a:t>taxes paid by their commuting residents—with no increase in the tax </a:t>
            </a:r>
            <a:r>
              <a:rPr lang="en-US" sz="2000" dirty="0" smtClean="0"/>
              <a:t>on </a:t>
            </a:r>
            <a:r>
              <a:rPr lang="en-US" sz="2000" dirty="0"/>
              <a:t>those residents!</a:t>
            </a:r>
            <a:endParaRPr lang="en-US" sz="900" dirty="0"/>
          </a:p>
          <a:p>
            <a:pPr marL="227013" indent="-227013" eaLnBrk="1" hangingPunct="1">
              <a:lnSpc>
                <a:spcPct val="120000"/>
              </a:lnSpc>
              <a:buFont typeface="Wingdings" panose="05000000000000000000" pitchFamily="2" charset="2"/>
              <a:buChar char="§"/>
            </a:pPr>
            <a:endParaRPr lang="en-US" sz="900" dirty="0"/>
          </a:p>
          <a:p>
            <a:pPr marL="227013" indent="-227013" eaLnBrk="1" hangingPunct="1">
              <a:lnSpc>
                <a:spcPct val="120000"/>
              </a:lnSpc>
              <a:buFont typeface="Wingdings" panose="05000000000000000000" pitchFamily="2" charset="2"/>
              <a:buChar char="§"/>
            </a:pPr>
            <a:r>
              <a:rPr lang="en-US" sz="2000" dirty="0"/>
              <a:t>This happened in Pittsburgh.</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788673" y="1410969"/>
            <a:ext cx="2563587" cy="424732"/>
          </a:xfrm>
          <a:prstGeom prst="rect">
            <a:avLst/>
          </a:prstGeom>
        </p:spPr>
        <p:txBody>
          <a:bodyPr wrap="none">
            <a:spAutoFit/>
          </a:bodyPr>
          <a:lstStyle/>
          <a:p>
            <a:pPr algn="ctr" eaLnBrk="1" hangingPunct="1">
              <a:lnSpc>
                <a:spcPct val="90000"/>
              </a:lnSpc>
              <a:buFont typeface="Wingdings" pitchFamily="2" charset="2"/>
              <a:buNone/>
            </a:pPr>
            <a:r>
              <a:rPr lang="en-US" sz="2400" dirty="0" smtClean="0">
                <a:solidFill>
                  <a:srgbClr val="BD582C"/>
                </a:solidFill>
                <a:latin typeface="+mn-lt"/>
              </a:rPr>
              <a:t>Commuter Taxes, 2</a:t>
            </a:r>
            <a:endParaRPr lang="en-US" sz="2400" dirty="0">
              <a:solidFill>
                <a:srgbClr val="BD582C"/>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912796" y="1404145"/>
            <a:ext cx="4629150" cy="489743"/>
          </a:xfrm>
        </p:spPr>
        <p:txBody>
          <a:bodyPr>
            <a:normAutofit/>
          </a:bodyPr>
          <a:lstStyle/>
          <a:p>
            <a:pPr eaLnBrk="1" hangingPunct="1">
              <a:buFont typeface="Wingdings" pitchFamily="2" charset="2"/>
              <a:buNone/>
            </a:pPr>
            <a:r>
              <a:rPr lang="en-US" sz="2400" dirty="0" smtClean="0">
                <a:solidFill>
                  <a:srgbClr val="BD582C"/>
                </a:solidFill>
              </a:rPr>
              <a:t>Sales Tax Distortion, 2</a:t>
            </a:r>
          </a:p>
          <a:p>
            <a:pPr eaLnBrk="1" hangingPunct="1">
              <a:buFont typeface="Wingdings" pitchFamily="2" charset="2"/>
              <a:buNone/>
            </a:pPr>
            <a:endParaRPr lang="en-US" sz="2000" dirty="0" smtClean="0"/>
          </a:p>
        </p:txBody>
      </p:sp>
      <p:grpSp>
        <p:nvGrpSpPr>
          <p:cNvPr id="6148" name="Group 4"/>
          <p:cNvGrpSpPr>
            <a:grpSpLocks noChangeAspect="1"/>
          </p:cNvGrpSpPr>
          <p:nvPr/>
        </p:nvGrpSpPr>
        <p:grpSpPr bwMode="auto">
          <a:xfrm>
            <a:off x="1124460" y="1382488"/>
            <a:ext cx="7848600" cy="5063614"/>
            <a:chOff x="1177" y="1852"/>
            <a:chExt cx="9300" cy="4320"/>
          </a:xfrm>
        </p:grpSpPr>
        <p:sp>
          <p:nvSpPr>
            <p:cNvPr id="6150" name="AutoShape 5"/>
            <p:cNvSpPr>
              <a:spLocks noChangeAspect="1" noChangeArrowheads="1"/>
            </p:cNvSpPr>
            <p:nvPr/>
          </p:nvSpPr>
          <p:spPr bwMode="auto">
            <a:xfrm>
              <a:off x="1177" y="1852"/>
              <a:ext cx="93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6151" name="Line 6"/>
            <p:cNvSpPr>
              <a:spLocks noChangeShapeType="1"/>
            </p:cNvSpPr>
            <p:nvPr/>
          </p:nvSpPr>
          <p:spPr bwMode="auto">
            <a:xfrm>
              <a:off x="3277" y="2469"/>
              <a:ext cx="1" cy="29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52" name="Line 7"/>
            <p:cNvSpPr>
              <a:spLocks noChangeShapeType="1"/>
            </p:cNvSpPr>
            <p:nvPr/>
          </p:nvSpPr>
          <p:spPr bwMode="auto">
            <a:xfrm flipV="1">
              <a:off x="3277" y="5401"/>
              <a:ext cx="34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53" name="Line 8"/>
            <p:cNvSpPr>
              <a:spLocks noChangeShapeType="1"/>
            </p:cNvSpPr>
            <p:nvPr/>
          </p:nvSpPr>
          <p:spPr bwMode="auto">
            <a:xfrm>
              <a:off x="3277" y="4629"/>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54" name="Line 9"/>
            <p:cNvSpPr>
              <a:spLocks noChangeShapeType="1"/>
            </p:cNvSpPr>
            <p:nvPr/>
          </p:nvSpPr>
          <p:spPr bwMode="auto">
            <a:xfrm>
              <a:off x="3277" y="4012"/>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55" name="Line 10"/>
            <p:cNvSpPr>
              <a:spLocks noChangeShapeType="1"/>
            </p:cNvSpPr>
            <p:nvPr/>
          </p:nvSpPr>
          <p:spPr bwMode="auto">
            <a:xfrm>
              <a:off x="3277" y="2932"/>
              <a:ext cx="300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56" name="Rectangle 11"/>
            <p:cNvSpPr>
              <a:spLocks noChangeArrowheads="1"/>
            </p:cNvSpPr>
            <p:nvPr/>
          </p:nvSpPr>
          <p:spPr bwMode="auto">
            <a:xfrm>
              <a:off x="2677"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p>
          </p:txBody>
        </p:sp>
        <p:sp>
          <p:nvSpPr>
            <p:cNvPr id="6157" name="Rectangle 12"/>
            <p:cNvSpPr>
              <a:spLocks noChangeArrowheads="1"/>
            </p:cNvSpPr>
            <p:nvPr/>
          </p:nvSpPr>
          <p:spPr bwMode="auto">
            <a:xfrm>
              <a:off x="64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Q</a:t>
              </a:r>
            </a:p>
          </p:txBody>
        </p:sp>
        <p:sp>
          <p:nvSpPr>
            <p:cNvPr id="6158" name="Rectangle 13"/>
            <p:cNvSpPr>
              <a:spLocks noChangeArrowheads="1"/>
            </p:cNvSpPr>
            <p:nvPr/>
          </p:nvSpPr>
          <p:spPr bwMode="auto">
            <a:xfrm>
              <a:off x="97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t>Q</a:t>
              </a:r>
            </a:p>
          </p:txBody>
        </p:sp>
        <p:sp>
          <p:nvSpPr>
            <p:cNvPr id="6159" name="Rectangle 14"/>
            <p:cNvSpPr>
              <a:spLocks noChangeArrowheads="1"/>
            </p:cNvSpPr>
            <p:nvPr/>
          </p:nvSpPr>
          <p:spPr bwMode="auto">
            <a:xfrm>
              <a:off x="6277" y="4475"/>
              <a:ext cx="75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S</a:t>
              </a:r>
            </a:p>
          </p:txBody>
        </p:sp>
        <p:sp>
          <p:nvSpPr>
            <p:cNvPr id="6160" name="Rectangle 15"/>
            <p:cNvSpPr>
              <a:spLocks noChangeArrowheads="1"/>
            </p:cNvSpPr>
            <p:nvPr/>
          </p:nvSpPr>
          <p:spPr bwMode="auto">
            <a:xfrm>
              <a:off x="6127" y="3765"/>
              <a:ext cx="15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S + Tax</a:t>
              </a:r>
              <a:endParaRPr lang="en-US" sz="2000" dirty="0">
                <a:solidFill>
                  <a:srgbClr val="BD582C"/>
                </a:solidFill>
                <a:latin typeface="+mn-lt"/>
              </a:endParaRPr>
            </a:p>
          </p:txBody>
        </p:sp>
        <p:sp>
          <p:nvSpPr>
            <p:cNvPr id="6161" name="Rectangle 16"/>
            <p:cNvSpPr>
              <a:spLocks noChangeArrowheads="1"/>
            </p:cNvSpPr>
            <p:nvPr/>
          </p:nvSpPr>
          <p:spPr bwMode="auto">
            <a:xfrm>
              <a:off x="6277" y="4938"/>
              <a:ext cx="75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D</a:t>
              </a:r>
            </a:p>
          </p:txBody>
        </p:sp>
        <p:sp>
          <p:nvSpPr>
            <p:cNvPr id="6162" name="Rectangle 17"/>
            <p:cNvSpPr>
              <a:spLocks noChangeArrowheads="1"/>
            </p:cNvSpPr>
            <p:nvPr/>
          </p:nvSpPr>
          <p:spPr bwMode="auto">
            <a:xfrm>
              <a:off x="2827" y="447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r>
                <a:rPr lang="en-US" sz="2000" baseline="-25000"/>
                <a:t>1</a:t>
              </a:r>
              <a:endParaRPr lang="en-US" sz="2000"/>
            </a:p>
          </p:txBody>
        </p:sp>
        <p:sp>
          <p:nvSpPr>
            <p:cNvPr id="6163" name="Rectangle 18"/>
            <p:cNvSpPr>
              <a:spLocks noChangeArrowheads="1"/>
            </p:cNvSpPr>
            <p:nvPr/>
          </p:nvSpPr>
          <p:spPr bwMode="auto">
            <a:xfrm>
              <a:off x="2827"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r>
                <a:rPr lang="en-US" sz="2000" baseline="-25000"/>
                <a:t>2</a:t>
              </a:r>
              <a:endParaRPr lang="en-US" sz="2000"/>
            </a:p>
          </p:txBody>
        </p:sp>
        <p:sp>
          <p:nvSpPr>
            <p:cNvPr id="6164" name="Line 19"/>
            <p:cNvSpPr>
              <a:spLocks noChangeShapeType="1"/>
            </p:cNvSpPr>
            <p:nvPr/>
          </p:nvSpPr>
          <p:spPr bwMode="auto">
            <a:xfrm>
              <a:off x="5677" y="4629"/>
              <a:ext cx="0"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65" name="Line 20"/>
            <p:cNvSpPr>
              <a:spLocks noChangeShapeType="1"/>
            </p:cNvSpPr>
            <p:nvPr/>
          </p:nvSpPr>
          <p:spPr bwMode="auto">
            <a:xfrm>
              <a:off x="4777" y="4012"/>
              <a:ext cx="0"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66" name="Rectangle 21"/>
            <p:cNvSpPr>
              <a:spLocks noChangeArrowheads="1"/>
            </p:cNvSpPr>
            <p:nvPr/>
          </p:nvSpPr>
          <p:spPr bwMode="auto">
            <a:xfrm>
              <a:off x="447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Q</a:t>
              </a:r>
              <a:r>
                <a:rPr lang="en-US" sz="2000" baseline="-25000"/>
                <a:t>2</a:t>
              </a:r>
              <a:endParaRPr lang="en-US" sz="2000"/>
            </a:p>
          </p:txBody>
        </p:sp>
        <p:sp>
          <p:nvSpPr>
            <p:cNvPr id="6167" name="Rectangle 22"/>
            <p:cNvSpPr>
              <a:spLocks noChangeArrowheads="1"/>
            </p:cNvSpPr>
            <p:nvPr/>
          </p:nvSpPr>
          <p:spPr bwMode="auto">
            <a:xfrm>
              <a:off x="55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Q</a:t>
              </a:r>
              <a:r>
                <a:rPr lang="en-US" sz="2000" baseline="-25000"/>
                <a:t>1</a:t>
              </a:r>
              <a:endParaRPr lang="en-US" sz="2000"/>
            </a:p>
          </p:txBody>
        </p:sp>
        <p:sp>
          <p:nvSpPr>
            <p:cNvPr id="6168" name="AutoShape 23"/>
            <p:cNvSpPr>
              <a:spLocks noChangeArrowheads="1"/>
            </p:cNvSpPr>
            <p:nvPr/>
          </p:nvSpPr>
          <p:spPr bwMode="auto">
            <a:xfrm>
              <a:off x="4777" y="4012"/>
              <a:ext cx="900" cy="617"/>
            </a:xfrm>
            <a:prstGeom prst="rtTriangle">
              <a:avLst/>
            </a:prstGeom>
            <a:solidFill>
              <a:srgbClr val="BD582C"/>
            </a:solidFill>
            <a:ln w="9525">
              <a:solidFill>
                <a:srgbClr val="000000"/>
              </a:solidFill>
              <a:miter lim="800000"/>
              <a:headEnd/>
              <a:tailEnd/>
            </a:ln>
          </p:spPr>
          <p:txBody>
            <a:bodyPr/>
            <a:lstStyle/>
            <a:p>
              <a:endParaRPr lang="en-US" sz="2000"/>
            </a:p>
          </p:txBody>
        </p:sp>
        <p:sp>
          <p:nvSpPr>
            <p:cNvPr id="6169" name="Rectangle 24"/>
            <p:cNvSpPr>
              <a:spLocks noChangeArrowheads="1"/>
            </p:cNvSpPr>
            <p:nvPr/>
          </p:nvSpPr>
          <p:spPr bwMode="auto">
            <a:xfrm>
              <a:off x="4927" y="3086"/>
              <a:ext cx="2750" cy="463"/>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BD582C"/>
                  </a:solidFill>
                  <a:latin typeface="+mn-lt"/>
                </a:rPr>
                <a:t>Excess Burden</a:t>
              </a:r>
              <a:endParaRPr lang="en-US" sz="2000" dirty="0">
                <a:solidFill>
                  <a:srgbClr val="BD582C"/>
                </a:solidFill>
                <a:latin typeface="+mn-lt"/>
              </a:endParaRPr>
            </a:p>
          </p:txBody>
        </p:sp>
        <p:sp>
          <p:nvSpPr>
            <p:cNvPr id="6170" name="Line 25"/>
            <p:cNvSpPr>
              <a:spLocks noChangeShapeType="1"/>
            </p:cNvSpPr>
            <p:nvPr/>
          </p:nvSpPr>
          <p:spPr bwMode="auto">
            <a:xfrm flipH="1">
              <a:off x="5227" y="3549"/>
              <a:ext cx="600" cy="772"/>
            </a:xfrm>
            <a:prstGeom prst="line">
              <a:avLst/>
            </a:prstGeom>
            <a:noFill/>
            <a:ln w="28575">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6171" name="Rectangle 26"/>
            <p:cNvSpPr>
              <a:spLocks noChangeArrowheads="1"/>
            </p:cNvSpPr>
            <p:nvPr/>
          </p:nvSpPr>
          <p:spPr bwMode="auto">
            <a:xfrm>
              <a:off x="3373" y="4074"/>
              <a:ext cx="12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Times New Roman" pitchFamily="18" charset="0"/>
                </a:rPr>
                <a:t>Δ</a:t>
              </a:r>
              <a:r>
                <a:rPr lang="en-US" sz="2000"/>
                <a:t>P = t</a:t>
              </a:r>
            </a:p>
          </p:txBody>
        </p:sp>
        <p:sp>
          <p:nvSpPr>
            <p:cNvPr id="6172" name="Rectangle 27"/>
            <p:cNvSpPr>
              <a:spLocks noChangeArrowheads="1"/>
            </p:cNvSpPr>
            <p:nvPr/>
          </p:nvSpPr>
          <p:spPr bwMode="auto">
            <a:xfrm>
              <a:off x="4927" y="4876"/>
              <a:ext cx="13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Times New Roman" pitchFamily="18" charset="0"/>
                </a:rPr>
                <a:t>Δ</a:t>
              </a:r>
              <a:r>
                <a:rPr lang="en-US" sz="2000"/>
                <a:t>Q</a:t>
              </a:r>
            </a:p>
          </p:txBody>
        </p:sp>
        <p:sp>
          <p:nvSpPr>
            <p:cNvPr id="6173" name="Line 28"/>
            <p:cNvSpPr>
              <a:spLocks noChangeShapeType="1"/>
            </p:cNvSpPr>
            <p:nvPr/>
          </p:nvSpPr>
          <p:spPr bwMode="auto">
            <a:xfrm>
              <a:off x="3427" y="4012"/>
              <a:ext cx="1" cy="617"/>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6174" name="Line 29"/>
            <p:cNvSpPr>
              <a:spLocks noChangeShapeType="1"/>
            </p:cNvSpPr>
            <p:nvPr/>
          </p:nvSpPr>
          <p:spPr bwMode="auto">
            <a:xfrm>
              <a:off x="4777" y="5246"/>
              <a:ext cx="90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6175" name="Rectangle 30"/>
            <p:cNvSpPr>
              <a:spLocks noChangeArrowheads="1"/>
            </p:cNvSpPr>
            <p:nvPr/>
          </p:nvSpPr>
          <p:spPr bwMode="auto">
            <a:xfrm>
              <a:off x="3277" y="4012"/>
              <a:ext cx="1500" cy="617"/>
            </a:xfrm>
            <a:prstGeom prst="rect">
              <a:avLst/>
            </a:prstGeom>
            <a:solidFill>
              <a:srgbClr val="FFFFFF">
                <a:alpha val="0"/>
              </a:srgbClr>
            </a:solidFill>
            <a:ln w="28575">
              <a:solidFill>
                <a:srgbClr val="008000"/>
              </a:solidFill>
              <a:miter lim="800000"/>
              <a:headEnd/>
              <a:tailEnd/>
            </a:ln>
          </p:spPr>
          <p:txBody>
            <a:bodyPr/>
            <a:lstStyle/>
            <a:p>
              <a:endParaRPr lang="en-US" sz="2000"/>
            </a:p>
          </p:txBody>
        </p:sp>
        <p:sp>
          <p:nvSpPr>
            <p:cNvPr id="6176" name="Rectangle 31"/>
            <p:cNvSpPr>
              <a:spLocks noChangeArrowheads="1"/>
            </p:cNvSpPr>
            <p:nvPr/>
          </p:nvSpPr>
          <p:spPr bwMode="auto">
            <a:xfrm>
              <a:off x="3577" y="2315"/>
              <a:ext cx="3600" cy="463"/>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637052"/>
                  </a:solidFill>
                  <a:latin typeface="+mn-lt"/>
                </a:rPr>
                <a:t>Government Revenue</a:t>
              </a:r>
              <a:endParaRPr lang="en-US" sz="2000" dirty="0">
                <a:solidFill>
                  <a:srgbClr val="637052"/>
                </a:solidFill>
                <a:latin typeface="+mn-lt"/>
              </a:endParaRPr>
            </a:p>
          </p:txBody>
        </p:sp>
        <p:sp>
          <p:nvSpPr>
            <p:cNvPr id="6177" name="Line 32"/>
            <p:cNvSpPr>
              <a:spLocks noChangeShapeType="1"/>
            </p:cNvSpPr>
            <p:nvPr/>
          </p:nvSpPr>
          <p:spPr bwMode="auto">
            <a:xfrm flipH="1">
              <a:off x="4027" y="2778"/>
              <a:ext cx="900" cy="1234"/>
            </a:xfrm>
            <a:prstGeom prst="line">
              <a:avLst/>
            </a:prstGeom>
            <a:noFill/>
            <a:ln w="2857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a:p>
          </p:txBody>
        </p:sp>
      </p:grpSp>
      <p:sp>
        <p:nvSpPr>
          <p:cNvPr id="6149" name="Rectangle 33"/>
          <p:cNvSpPr>
            <a:spLocks noChangeArrowheads="1"/>
          </p:cNvSpPr>
          <p:nvPr/>
        </p:nvSpPr>
        <p:spPr bwMode="auto">
          <a:xfrm>
            <a:off x="596590" y="5831905"/>
            <a:ext cx="3059676" cy="3470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dirty="0">
                <a:solidFill>
                  <a:srgbClr val="BD582C"/>
                </a:solidFill>
                <a:latin typeface="+mn-lt"/>
              </a:rPr>
              <a:t>The Market for Taxed Goods</a:t>
            </a:r>
          </a:p>
        </p:txBody>
      </p:sp>
      <p:sp>
        <p:nvSpPr>
          <p:cNvPr id="3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914400" y="1752600"/>
            <a:ext cx="7635240" cy="4267200"/>
          </a:xfrm>
        </p:spPr>
        <p:txBody>
          <a:bodyPr>
            <a:normAutofit/>
          </a:bodyPr>
          <a:lstStyle/>
          <a:p>
            <a:pPr algn="ctr" eaLnBrk="1" hangingPunct="1">
              <a:lnSpc>
                <a:spcPct val="50000"/>
              </a:lnSpc>
              <a:buFont typeface="Wingdings" pitchFamily="2" charset="2"/>
              <a:buNone/>
            </a:pPr>
            <a:endParaRPr lang="en-US" sz="2000" b="1" dirty="0">
              <a:solidFill>
                <a:schemeClr val="tx2"/>
              </a:solidFill>
            </a:endParaRPr>
          </a:p>
          <a:p>
            <a:pPr marL="227013" indent="-227013" eaLnBrk="1" hangingPunct="1">
              <a:lnSpc>
                <a:spcPct val="120000"/>
              </a:lnSpc>
              <a:buFont typeface="Wingdings" panose="05000000000000000000" pitchFamily="2" charset="2"/>
              <a:buChar char="§"/>
            </a:pPr>
            <a:r>
              <a:rPr lang="en-US" sz="2000" dirty="0" smtClean="0"/>
              <a:t>Commuter taxes have the advantage that they can help satisfy the </a:t>
            </a:r>
            <a:br>
              <a:rPr lang="en-US" sz="2000" dirty="0" smtClean="0"/>
            </a:br>
            <a:r>
              <a:rPr lang="en-US" sz="2000" dirty="0" smtClean="0"/>
              <a:t> benefit principle—people who benefit from the services in the city </a:t>
            </a:r>
            <a:br>
              <a:rPr lang="en-US" sz="2000" dirty="0" smtClean="0"/>
            </a:br>
            <a:r>
              <a:rPr lang="en-US" sz="2000" dirty="0" smtClean="0"/>
              <a:t> where they work help pay for these services.</a:t>
            </a:r>
          </a:p>
          <a:p>
            <a:pPr marL="227013" indent="-227013"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buFont typeface="Wingdings" panose="05000000000000000000" pitchFamily="2" charset="2"/>
              <a:buChar char="§"/>
            </a:pPr>
            <a:r>
              <a:rPr lang="en-US" sz="2000" dirty="0" smtClean="0"/>
              <a:t>Commuter taxes have the disadvantage that they may encourage firms</a:t>
            </a:r>
            <a:br>
              <a:rPr lang="en-US" sz="2000" dirty="0" smtClean="0"/>
            </a:br>
            <a:r>
              <a:rPr lang="en-US" sz="2000" dirty="0" smtClean="0"/>
              <a:t>(not households) to leave a city (so they can pay lower wages), although the evidence on this effect is </a:t>
            </a:r>
            <a:br>
              <a:rPr lang="en-US" sz="2000" dirty="0" smtClean="0"/>
            </a:br>
            <a:r>
              <a:rPr lang="en-US" sz="2000" dirty="0" smtClean="0"/>
              <a:t>mixed.</a:t>
            </a:r>
          </a:p>
        </p:txBody>
      </p:sp>
      <p:sp>
        <p:nvSpPr>
          <p:cNvPr id="7"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34394" y="1410968"/>
            <a:ext cx="2563586" cy="424732"/>
          </a:xfrm>
          <a:prstGeom prst="rect">
            <a:avLst/>
          </a:prstGeom>
        </p:spPr>
        <p:txBody>
          <a:bodyPr wrap="none">
            <a:spAutoFit/>
          </a:bodyPr>
          <a:lstStyle/>
          <a:p>
            <a:pPr algn="ctr" eaLnBrk="1" hangingPunct="1">
              <a:lnSpc>
                <a:spcPct val="90000"/>
              </a:lnSpc>
              <a:buFont typeface="Wingdings" pitchFamily="2" charset="2"/>
              <a:buNone/>
            </a:pPr>
            <a:r>
              <a:rPr lang="en-US" sz="2400" dirty="0" smtClean="0">
                <a:solidFill>
                  <a:srgbClr val="BD582C"/>
                </a:solidFill>
                <a:latin typeface="+mn-lt"/>
              </a:rPr>
              <a:t>Commuter Taxes, 3</a:t>
            </a:r>
            <a:endParaRPr lang="en-US" sz="2400" dirty="0">
              <a:solidFill>
                <a:srgbClr val="BD582C"/>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933450" y="1371600"/>
            <a:ext cx="4629150" cy="717216"/>
          </a:xfrm>
        </p:spPr>
        <p:txBody>
          <a:bodyPr>
            <a:noAutofit/>
          </a:bodyPr>
          <a:lstStyle/>
          <a:p>
            <a:pPr eaLnBrk="1" hangingPunct="1">
              <a:buFont typeface="Wingdings" pitchFamily="2" charset="2"/>
              <a:buNone/>
            </a:pPr>
            <a:r>
              <a:rPr lang="en-US" sz="2400" dirty="0" smtClean="0">
                <a:solidFill>
                  <a:srgbClr val="BD582C"/>
                </a:solidFill>
              </a:rPr>
              <a:t>Sales Tax Distortion, 3</a:t>
            </a:r>
          </a:p>
          <a:p>
            <a:pPr eaLnBrk="1" hangingPunct="1">
              <a:buFont typeface="Wingdings" panose="05000000000000000000" pitchFamily="2" charset="2"/>
              <a:buChar char="§"/>
            </a:pPr>
            <a:r>
              <a:rPr lang="en-US" sz="2000" dirty="0" smtClean="0"/>
              <a:t> Tax </a:t>
            </a:r>
            <a:r>
              <a:rPr lang="en-US" sz="2000" dirty="0"/>
              <a:t>to Offset Externality</a:t>
            </a:r>
          </a:p>
          <a:p>
            <a:pPr eaLnBrk="1" hangingPunct="1">
              <a:buFont typeface="Wingdings" pitchFamily="2" charset="2"/>
              <a:buNone/>
            </a:pPr>
            <a:endParaRPr lang="en-US" sz="2000" dirty="0" smtClean="0"/>
          </a:p>
        </p:txBody>
      </p:sp>
      <p:grpSp>
        <p:nvGrpSpPr>
          <p:cNvPr id="7172" name="Group 4"/>
          <p:cNvGrpSpPr>
            <a:grpSpLocks noChangeAspect="1"/>
          </p:cNvGrpSpPr>
          <p:nvPr/>
        </p:nvGrpSpPr>
        <p:grpSpPr bwMode="auto">
          <a:xfrm>
            <a:off x="1828800" y="1591379"/>
            <a:ext cx="6987540" cy="4508090"/>
            <a:chOff x="1177" y="1852"/>
            <a:chExt cx="9300" cy="4320"/>
          </a:xfrm>
        </p:grpSpPr>
        <p:sp>
          <p:nvSpPr>
            <p:cNvPr id="7174" name="AutoShape 5"/>
            <p:cNvSpPr>
              <a:spLocks noChangeAspect="1" noChangeArrowheads="1"/>
            </p:cNvSpPr>
            <p:nvPr/>
          </p:nvSpPr>
          <p:spPr bwMode="auto">
            <a:xfrm>
              <a:off x="1177" y="1852"/>
              <a:ext cx="93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5" name="Line 6"/>
            <p:cNvSpPr>
              <a:spLocks noChangeShapeType="1"/>
            </p:cNvSpPr>
            <p:nvPr/>
          </p:nvSpPr>
          <p:spPr bwMode="auto">
            <a:xfrm>
              <a:off x="3277" y="2469"/>
              <a:ext cx="1" cy="29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7"/>
            <p:cNvSpPr>
              <a:spLocks noChangeShapeType="1"/>
            </p:cNvSpPr>
            <p:nvPr/>
          </p:nvSpPr>
          <p:spPr bwMode="auto">
            <a:xfrm flipV="1">
              <a:off x="3277" y="5401"/>
              <a:ext cx="34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Line 8"/>
            <p:cNvSpPr>
              <a:spLocks noChangeShapeType="1"/>
            </p:cNvSpPr>
            <p:nvPr/>
          </p:nvSpPr>
          <p:spPr bwMode="auto">
            <a:xfrm>
              <a:off x="3277" y="4629"/>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9"/>
            <p:cNvSpPr>
              <a:spLocks noChangeShapeType="1"/>
            </p:cNvSpPr>
            <p:nvPr/>
          </p:nvSpPr>
          <p:spPr bwMode="auto">
            <a:xfrm>
              <a:off x="3277" y="4012"/>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0"/>
            <p:cNvSpPr>
              <a:spLocks noChangeShapeType="1"/>
            </p:cNvSpPr>
            <p:nvPr/>
          </p:nvSpPr>
          <p:spPr bwMode="auto">
            <a:xfrm>
              <a:off x="3277" y="2932"/>
              <a:ext cx="300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Rectangle 11"/>
            <p:cNvSpPr>
              <a:spLocks noChangeArrowheads="1"/>
            </p:cNvSpPr>
            <p:nvPr/>
          </p:nvSpPr>
          <p:spPr bwMode="auto">
            <a:xfrm>
              <a:off x="2677"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P</a:t>
              </a:r>
            </a:p>
          </p:txBody>
        </p:sp>
        <p:sp>
          <p:nvSpPr>
            <p:cNvPr id="7181" name="Rectangle 12"/>
            <p:cNvSpPr>
              <a:spLocks noChangeArrowheads="1"/>
            </p:cNvSpPr>
            <p:nvPr/>
          </p:nvSpPr>
          <p:spPr bwMode="auto">
            <a:xfrm>
              <a:off x="64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p>
          </p:txBody>
        </p:sp>
        <p:sp>
          <p:nvSpPr>
            <p:cNvPr id="7182" name="Rectangle 13"/>
            <p:cNvSpPr>
              <a:spLocks noChangeArrowheads="1"/>
            </p:cNvSpPr>
            <p:nvPr/>
          </p:nvSpPr>
          <p:spPr bwMode="auto">
            <a:xfrm>
              <a:off x="97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p>
          </p:txBody>
        </p:sp>
        <p:sp>
          <p:nvSpPr>
            <p:cNvPr id="7183" name="Rectangle 14"/>
            <p:cNvSpPr>
              <a:spLocks noChangeArrowheads="1"/>
            </p:cNvSpPr>
            <p:nvPr/>
          </p:nvSpPr>
          <p:spPr bwMode="auto">
            <a:xfrm>
              <a:off x="6277" y="4475"/>
              <a:ext cx="21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mn-lt"/>
                </a:rPr>
                <a:t>S = PMC</a:t>
              </a:r>
            </a:p>
          </p:txBody>
        </p:sp>
        <p:sp>
          <p:nvSpPr>
            <p:cNvPr id="7184" name="Rectangle 15"/>
            <p:cNvSpPr>
              <a:spLocks noChangeArrowheads="1"/>
            </p:cNvSpPr>
            <p:nvPr/>
          </p:nvSpPr>
          <p:spPr bwMode="auto">
            <a:xfrm>
              <a:off x="6127" y="3786"/>
              <a:ext cx="3671" cy="4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S + Tax = PMC+SMC</a:t>
              </a:r>
              <a:endParaRPr lang="en-US" sz="2000" dirty="0">
                <a:solidFill>
                  <a:srgbClr val="BD582C"/>
                </a:solidFill>
                <a:latin typeface="+mn-lt"/>
              </a:endParaRPr>
            </a:p>
          </p:txBody>
        </p:sp>
        <p:sp>
          <p:nvSpPr>
            <p:cNvPr id="7185" name="Rectangle 16"/>
            <p:cNvSpPr>
              <a:spLocks noChangeArrowheads="1"/>
            </p:cNvSpPr>
            <p:nvPr/>
          </p:nvSpPr>
          <p:spPr bwMode="auto">
            <a:xfrm>
              <a:off x="6277" y="4938"/>
              <a:ext cx="75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D</a:t>
              </a:r>
            </a:p>
          </p:txBody>
        </p:sp>
        <p:sp>
          <p:nvSpPr>
            <p:cNvPr id="7186" name="Rectangle 17"/>
            <p:cNvSpPr>
              <a:spLocks noChangeArrowheads="1"/>
            </p:cNvSpPr>
            <p:nvPr/>
          </p:nvSpPr>
          <p:spPr bwMode="auto">
            <a:xfrm>
              <a:off x="2800" y="447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t>
              </a:r>
              <a:r>
                <a:rPr lang="en-US" baseline="-25000" dirty="0"/>
                <a:t>1</a:t>
              </a:r>
              <a:endParaRPr lang="en-US" dirty="0"/>
            </a:p>
          </p:txBody>
        </p:sp>
        <p:sp>
          <p:nvSpPr>
            <p:cNvPr id="7187" name="Rectangle 18"/>
            <p:cNvSpPr>
              <a:spLocks noChangeArrowheads="1"/>
            </p:cNvSpPr>
            <p:nvPr/>
          </p:nvSpPr>
          <p:spPr bwMode="auto">
            <a:xfrm>
              <a:off x="2800"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t>
              </a:r>
              <a:r>
                <a:rPr lang="en-US" baseline="-25000" dirty="0"/>
                <a:t>2</a:t>
              </a:r>
              <a:endParaRPr lang="en-US" dirty="0"/>
            </a:p>
          </p:txBody>
        </p:sp>
        <p:sp>
          <p:nvSpPr>
            <p:cNvPr id="7188" name="Line 19"/>
            <p:cNvSpPr>
              <a:spLocks noChangeShapeType="1"/>
            </p:cNvSpPr>
            <p:nvPr/>
          </p:nvSpPr>
          <p:spPr bwMode="auto">
            <a:xfrm>
              <a:off x="5677" y="4629"/>
              <a:ext cx="0"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20"/>
            <p:cNvSpPr>
              <a:spLocks noChangeShapeType="1"/>
            </p:cNvSpPr>
            <p:nvPr/>
          </p:nvSpPr>
          <p:spPr bwMode="auto">
            <a:xfrm>
              <a:off x="4777" y="4012"/>
              <a:ext cx="0"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Rectangle 21"/>
            <p:cNvSpPr>
              <a:spLocks noChangeArrowheads="1"/>
            </p:cNvSpPr>
            <p:nvPr/>
          </p:nvSpPr>
          <p:spPr bwMode="auto">
            <a:xfrm>
              <a:off x="447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r>
                <a:rPr lang="en-US" baseline="-25000"/>
                <a:t>2</a:t>
              </a:r>
              <a:endParaRPr lang="en-US"/>
            </a:p>
          </p:txBody>
        </p:sp>
        <p:sp>
          <p:nvSpPr>
            <p:cNvPr id="7191" name="Rectangle 22"/>
            <p:cNvSpPr>
              <a:spLocks noChangeArrowheads="1"/>
            </p:cNvSpPr>
            <p:nvPr/>
          </p:nvSpPr>
          <p:spPr bwMode="auto">
            <a:xfrm>
              <a:off x="55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r>
                <a:rPr lang="en-US" baseline="-25000"/>
                <a:t>1</a:t>
              </a:r>
              <a:endParaRPr lang="en-US"/>
            </a:p>
          </p:txBody>
        </p:sp>
        <p:sp>
          <p:nvSpPr>
            <p:cNvPr id="7192" name="AutoShape 23"/>
            <p:cNvSpPr>
              <a:spLocks noChangeArrowheads="1"/>
            </p:cNvSpPr>
            <p:nvPr/>
          </p:nvSpPr>
          <p:spPr bwMode="auto">
            <a:xfrm>
              <a:off x="4777" y="4012"/>
              <a:ext cx="900" cy="617"/>
            </a:xfrm>
            <a:prstGeom prst="rtTriangle">
              <a:avLst/>
            </a:prstGeom>
            <a:solidFill>
              <a:srgbClr val="BD582C"/>
            </a:solidFill>
            <a:ln w="9525">
              <a:solidFill>
                <a:srgbClr val="000000"/>
              </a:solidFill>
              <a:miter lim="800000"/>
              <a:headEnd/>
              <a:tailEnd/>
            </a:ln>
          </p:spPr>
          <p:txBody>
            <a:bodyPr/>
            <a:lstStyle/>
            <a:p>
              <a:endParaRPr lang="en-US"/>
            </a:p>
          </p:txBody>
        </p:sp>
        <p:sp>
          <p:nvSpPr>
            <p:cNvPr id="7193" name="Rectangle 24"/>
            <p:cNvSpPr>
              <a:spLocks noChangeArrowheads="1"/>
            </p:cNvSpPr>
            <p:nvPr/>
          </p:nvSpPr>
          <p:spPr bwMode="auto">
            <a:xfrm>
              <a:off x="4927" y="2976"/>
              <a:ext cx="4117" cy="594"/>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BD582C"/>
                  </a:solidFill>
                  <a:latin typeface="+mn-lt"/>
                </a:rPr>
                <a:t>Excess Burden </a:t>
              </a:r>
              <a:r>
                <a:rPr lang="en-US" sz="2000" b="1" u="sng" dirty="0">
                  <a:solidFill>
                    <a:srgbClr val="BD582C"/>
                  </a:solidFill>
                  <a:latin typeface="+mn-lt"/>
                </a:rPr>
                <a:t>Avoided</a:t>
              </a:r>
              <a:r>
                <a:rPr lang="en-US" sz="2000" b="1" dirty="0">
                  <a:solidFill>
                    <a:srgbClr val="BD582C"/>
                  </a:solidFill>
                  <a:latin typeface="+mn-lt"/>
                </a:rPr>
                <a:t> with Tax = SMC</a:t>
              </a:r>
              <a:endParaRPr lang="en-US" sz="2000" dirty="0">
                <a:solidFill>
                  <a:srgbClr val="BD582C"/>
                </a:solidFill>
                <a:latin typeface="+mn-lt"/>
              </a:endParaRPr>
            </a:p>
          </p:txBody>
        </p:sp>
        <p:sp>
          <p:nvSpPr>
            <p:cNvPr id="7194" name="Line 25"/>
            <p:cNvSpPr>
              <a:spLocks noChangeShapeType="1"/>
            </p:cNvSpPr>
            <p:nvPr/>
          </p:nvSpPr>
          <p:spPr bwMode="auto">
            <a:xfrm flipH="1">
              <a:off x="5227" y="3549"/>
              <a:ext cx="600" cy="772"/>
            </a:xfrm>
            <a:prstGeom prst="line">
              <a:avLst/>
            </a:prstGeom>
            <a:noFill/>
            <a:ln w="28575">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5" name="Rectangle 26"/>
            <p:cNvSpPr>
              <a:spLocks noChangeArrowheads="1"/>
            </p:cNvSpPr>
            <p:nvPr/>
          </p:nvSpPr>
          <p:spPr bwMode="auto">
            <a:xfrm>
              <a:off x="3373" y="4074"/>
              <a:ext cx="12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Δ</a:t>
              </a:r>
              <a:r>
                <a:rPr lang="en-US"/>
                <a:t>P = t</a:t>
              </a:r>
            </a:p>
          </p:txBody>
        </p:sp>
        <p:sp>
          <p:nvSpPr>
            <p:cNvPr id="7196" name="Rectangle 27"/>
            <p:cNvSpPr>
              <a:spLocks noChangeArrowheads="1"/>
            </p:cNvSpPr>
            <p:nvPr/>
          </p:nvSpPr>
          <p:spPr bwMode="auto">
            <a:xfrm>
              <a:off x="4927" y="4876"/>
              <a:ext cx="13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Δ</a:t>
              </a:r>
              <a:r>
                <a:rPr lang="en-US"/>
                <a:t>Q</a:t>
              </a:r>
            </a:p>
          </p:txBody>
        </p:sp>
        <p:sp>
          <p:nvSpPr>
            <p:cNvPr id="7197" name="Line 28"/>
            <p:cNvSpPr>
              <a:spLocks noChangeShapeType="1"/>
            </p:cNvSpPr>
            <p:nvPr/>
          </p:nvSpPr>
          <p:spPr bwMode="auto">
            <a:xfrm>
              <a:off x="3427" y="4012"/>
              <a:ext cx="1" cy="617"/>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8" name="Line 29"/>
            <p:cNvSpPr>
              <a:spLocks noChangeShapeType="1"/>
            </p:cNvSpPr>
            <p:nvPr/>
          </p:nvSpPr>
          <p:spPr bwMode="auto">
            <a:xfrm>
              <a:off x="4777" y="5246"/>
              <a:ext cx="90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9" name="Rectangle 30"/>
            <p:cNvSpPr>
              <a:spLocks noChangeArrowheads="1"/>
            </p:cNvSpPr>
            <p:nvPr/>
          </p:nvSpPr>
          <p:spPr bwMode="auto">
            <a:xfrm>
              <a:off x="3277" y="4012"/>
              <a:ext cx="1500" cy="617"/>
            </a:xfrm>
            <a:prstGeom prst="rect">
              <a:avLst/>
            </a:prstGeom>
            <a:solidFill>
              <a:srgbClr val="FFFFFF">
                <a:alpha val="0"/>
              </a:srgbClr>
            </a:solidFill>
            <a:ln w="28575">
              <a:solidFill>
                <a:srgbClr val="008000"/>
              </a:solidFill>
              <a:miter lim="800000"/>
              <a:headEnd/>
              <a:tailEnd/>
            </a:ln>
          </p:spPr>
          <p:txBody>
            <a:bodyPr/>
            <a:lstStyle/>
            <a:p>
              <a:endParaRPr lang="en-US"/>
            </a:p>
          </p:txBody>
        </p:sp>
        <p:sp>
          <p:nvSpPr>
            <p:cNvPr id="7200" name="Rectangle 31"/>
            <p:cNvSpPr>
              <a:spLocks noChangeArrowheads="1"/>
            </p:cNvSpPr>
            <p:nvPr/>
          </p:nvSpPr>
          <p:spPr bwMode="auto">
            <a:xfrm>
              <a:off x="3577" y="2315"/>
              <a:ext cx="3600" cy="463"/>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637052"/>
                  </a:solidFill>
                  <a:latin typeface="+mn-lt"/>
                </a:rPr>
                <a:t>Government</a:t>
              </a:r>
              <a:r>
                <a:rPr lang="en-US" sz="2000" b="1" dirty="0">
                  <a:solidFill>
                    <a:srgbClr val="008000"/>
                  </a:solidFill>
                  <a:latin typeface="+mn-lt"/>
                </a:rPr>
                <a:t> </a:t>
              </a:r>
              <a:r>
                <a:rPr lang="en-US" sz="2000" b="1" dirty="0">
                  <a:solidFill>
                    <a:srgbClr val="637052"/>
                  </a:solidFill>
                  <a:latin typeface="+mn-lt"/>
                </a:rPr>
                <a:t>Revenue</a:t>
              </a:r>
              <a:endParaRPr lang="en-US" sz="2000" dirty="0">
                <a:solidFill>
                  <a:srgbClr val="637052"/>
                </a:solidFill>
                <a:latin typeface="+mn-lt"/>
              </a:endParaRPr>
            </a:p>
          </p:txBody>
        </p:sp>
        <p:sp>
          <p:nvSpPr>
            <p:cNvPr id="7201" name="Line 32"/>
            <p:cNvSpPr>
              <a:spLocks noChangeShapeType="1"/>
            </p:cNvSpPr>
            <p:nvPr/>
          </p:nvSpPr>
          <p:spPr bwMode="auto">
            <a:xfrm flipH="1">
              <a:off x="4027" y="2778"/>
              <a:ext cx="900" cy="1234"/>
            </a:xfrm>
            <a:prstGeom prst="line">
              <a:avLst/>
            </a:prstGeom>
            <a:noFill/>
            <a:ln w="2857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73" name="Rectangle 33"/>
          <p:cNvSpPr>
            <a:spLocks noChangeArrowheads="1"/>
          </p:cNvSpPr>
          <p:nvPr/>
        </p:nvSpPr>
        <p:spPr bwMode="auto">
          <a:xfrm>
            <a:off x="3400556" y="5872449"/>
            <a:ext cx="3076444" cy="4283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dirty="0">
                <a:solidFill>
                  <a:srgbClr val="BD582C"/>
                </a:solidFill>
                <a:latin typeface="+mn-lt"/>
              </a:rPr>
              <a:t>The Market for Taxed Goods</a:t>
            </a:r>
          </a:p>
        </p:txBody>
      </p:sp>
      <p:sp>
        <p:nvSpPr>
          <p:cNvPr id="3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914400" y="1752600"/>
            <a:ext cx="7452360" cy="4495799"/>
          </a:xfrm>
        </p:spPr>
        <p:txBody>
          <a:bodyPr>
            <a:normAutofit/>
          </a:bodyPr>
          <a:lstStyle/>
          <a:p>
            <a:pPr eaLnBrk="1" hangingPunct="1">
              <a:lnSpc>
                <a:spcPct val="50000"/>
              </a:lnSpc>
              <a:buFont typeface="Wingdings" pitchFamily="2" charset="2"/>
              <a:buNone/>
            </a:pPr>
            <a:endParaRPr lang="en-US" sz="2000" dirty="0" smtClean="0"/>
          </a:p>
          <a:p>
            <a:pPr marL="227013" indent="-227013" eaLnBrk="1" hangingPunct="1">
              <a:lnSpc>
                <a:spcPct val="120000"/>
              </a:lnSpc>
              <a:buFont typeface="Wingdings" panose="05000000000000000000" pitchFamily="2" charset="2"/>
              <a:buChar char="§"/>
            </a:pPr>
            <a:r>
              <a:rPr lang="en-US" sz="2000" dirty="0" smtClean="0"/>
              <a:t>Distortions are smallest for taxed goods with inelastic demand, such as medicine or cigarettes (but equity factor differ!).</a:t>
            </a:r>
          </a:p>
          <a:p>
            <a:pPr marL="227013" indent="-227013"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buFont typeface="Wingdings" panose="05000000000000000000" pitchFamily="2" charset="2"/>
              <a:buChar char="§"/>
            </a:pPr>
            <a:r>
              <a:rPr lang="en-US" sz="2000" dirty="0" smtClean="0"/>
              <a:t>Distortions arise when goods are taxed and services are not.</a:t>
            </a:r>
          </a:p>
          <a:p>
            <a:pPr marL="227013" indent="-227013"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buFont typeface="Wingdings" panose="05000000000000000000" pitchFamily="2" charset="2"/>
              <a:buChar char="§"/>
            </a:pPr>
            <a:r>
              <a:rPr lang="en-US" sz="2000" dirty="0" smtClean="0"/>
              <a:t>Distortions arise when intermediate goods or services (i.e. inputs) are </a:t>
            </a:r>
            <a:br>
              <a:rPr lang="en-US" sz="2000" dirty="0" smtClean="0"/>
            </a:br>
            <a:r>
              <a:rPr lang="en-US" sz="2000" dirty="0" smtClean="0"/>
              <a:t> taxed.</a:t>
            </a:r>
          </a:p>
          <a:p>
            <a:pPr marL="227013" indent="-227013" eaLnBrk="1" hangingPunct="1">
              <a:lnSpc>
                <a:spcPct val="120000"/>
              </a:lnSpc>
              <a:buFont typeface="Wingdings" panose="05000000000000000000" pitchFamily="2" charset="2"/>
              <a:buChar char="§"/>
            </a:pPr>
            <a:endParaRPr lang="en-US" sz="2000" dirty="0" smtClean="0"/>
          </a:p>
          <a:p>
            <a:pPr marL="227013" indent="-227013" eaLnBrk="1" hangingPunct="1">
              <a:lnSpc>
                <a:spcPct val="120000"/>
              </a:lnSpc>
              <a:buFont typeface="Wingdings" panose="05000000000000000000" pitchFamily="2" charset="2"/>
              <a:buChar char="§"/>
            </a:pPr>
            <a:r>
              <a:rPr lang="en-US" sz="2000" dirty="0" smtClean="0"/>
              <a:t>Taxes can reduce distortions when there are externalities.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2960" y="1371600"/>
            <a:ext cx="3400546"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Excess Burden And Policy</a:t>
            </a:r>
            <a:endParaRPr lang="en-US" sz="2400" dirty="0">
              <a:solidFill>
                <a:srgbClr val="BD582C"/>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914400" y="1752600"/>
            <a:ext cx="7452360" cy="4343400"/>
          </a:xfrm>
        </p:spPr>
        <p:txBody>
          <a:bodyPr>
            <a:normAutofit/>
          </a:bodyPr>
          <a:lstStyle/>
          <a:p>
            <a:pPr algn="ctr" eaLnBrk="1" hangingPunct="1">
              <a:lnSpc>
                <a:spcPct val="50000"/>
              </a:lnSpc>
              <a:buFont typeface="Wingdings" pitchFamily="2" charset="2"/>
              <a:buNone/>
            </a:pPr>
            <a:endParaRPr lang="en-US" sz="2000" b="1" dirty="0">
              <a:solidFill>
                <a:schemeClr val="tx2"/>
              </a:solidFill>
            </a:endParaRPr>
          </a:p>
          <a:p>
            <a:pPr marL="227013" indent="-227013">
              <a:lnSpc>
                <a:spcPct val="120000"/>
              </a:lnSpc>
              <a:spcAft>
                <a:spcPts val="1800"/>
              </a:spcAft>
              <a:buFont typeface="Wingdings" panose="05000000000000000000" pitchFamily="2" charset="2"/>
              <a:buChar char="§"/>
            </a:pPr>
            <a:r>
              <a:rPr lang="en-US" sz="2000" dirty="0" smtClean="0"/>
              <a:t>Driving (=gasoline use) causes air pollution and emits greenhouse </a:t>
            </a:r>
            <a:br>
              <a:rPr lang="en-US" sz="2000" dirty="0" smtClean="0"/>
            </a:br>
            <a:r>
              <a:rPr lang="en-US" sz="2000" dirty="0" smtClean="0"/>
              <a:t> gases; a gas tax therefore promotes efficiency by discouraging driving!</a:t>
            </a:r>
          </a:p>
          <a:p>
            <a:pPr marL="227013" indent="-227013">
              <a:lnSpc>
                <a:spcPct val="120000"/>
              </a:lnSpc>
              <a:spcAft>
                <a:spcPts val="1800"/>
              </a:spcAft>
              <a:buFont typeface="Wingdings" panose="05000000000000000000" pitchFamily="2" charset="2"/>
              <a:buChar char="§"/>
            </a:pPr>
            <a:r>
              <a:rPr lang="en-US" sz="2000" dirty="0" smtClean="0"/>
              <a:t>The federal gas tax has declined 40% in real terms since 1993.</a:t>
            </a:r>
          </a:p>
          <a:p>
            <a:pPr marL="227013" indent="-227013">
              <a:lnSpc>
                <a:spcPct val="120000"/>
              </a:lnSpc>
              <a:buFont typeface="Wingdings" panose="05000000000000000000" pitchFamily="2" charset="2"/>
              <a:buChar char="§"/>
            </a:pPr>
            <a:r>
              <a:rPr lang="en-US" sz="2000" dirty="0" smtClean="0"/>
              <a:t>One study finds that new fuel-efficiency standards for new cars will cost the U.S. 6 times as  much for the same reduction in gas use as setting the gas tax at $0.45 per gallon. See </a:t>
            </a:r>
            <a:r>
              <a:rPr lang="en-US" sz="2000" dirty="0" err="1" smtClean="0"/>
              <a:t>Karplus</a:t>
            </a:r>
            <a:r>
              <a:rPr lang="en-US" sz="2000" dirty="0" smtClean="0"/>
              <a:t>, </a:t>
            </a:r>
            <a:r>
              <a:rPr lang="en-US" sz="2000" i="1" dirty="0" smtClean="0"/>
              <a:t>New York Times</a:t>
            </a:r>
            <a:r>
              <a:rPr lang="en-US" sz="2000" dirty="0" smtClean="0"/>
              <a:t>, February 21, 2013.</a:t>
            </a:r>
          </a:p>
          <a:p>
            <a:pPr eaLnBrk="1" hangingPunct="1">
              <a:buFont typeface="Wingdings" pitchFamily="2" charset="2"/>
              <a:buNone/>
            </a:pPr>
            <a:endParaRPr lang="en-US" sz="2000" dirty="0" smtClean="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822960" y="1367135"/>
            <a:ext cx="3686458"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Excess Burden And Policy, 2</a:t>
            </a:r>
            <a:endParaRPr lang="en-US" sz="2400" dirty="0">
              <a:solidFill>
                <a:srgbClr val="BD582C"/>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71537" y="1388185"/>
            <a:ext cx="7543800" cy="397548"/>
          </a:xfrm>
        </p:spPr>
        <p:txBody>
          <a:bodyPr>
            <a:noAutofit/>
          </a:bodyPr>
          <a:lstStyle/>
          <a:p>
            <a:pPr eaLnBrk="1" hangingPunct="1">
              <a:buFont typeface="Wingdings" pitchFamily="2" charset="2"/>
              <a:buNone/>
            </a:pPr>
            <a:r>
              <a:rPr lang="en-US" sz="2400" dirty="0" smtClean="0">
                <a:solidFill>
                  <a:srgbClr val="BD582C"/>
                </a:solidFill>
              </a:rPr>
              <a:t>Sales Tax Incidence</a:t>
            </a:r>
            <a:endParaRPr lang="en-US" sz="2400" dirty="0">
              <a:solidFill>
                <a:srgbClr val="BD582C"/>
              </a:solidFill>
            </a:endParaRPr>
          </a:p>
        </p:txBody>
      </p:sp>
      <p:grpSp>
        <p:nvGrpSpPr>
          <p:cNvPr id="10244" name="Group 47"/>
          <p:cNvGrpSpPr>
            <a:grpSpLocks noChangeAspect="1"/>
          </p:cNvGrpSpPr>
          <p:nvPr/>
        </p:nvGrpSpPr>
        <p:grpSpPr bwMode="auto">
          <a:xfrm>
            <a:off x="2209800" y="987560"/>
            <a:ext cx="5334000" cy="5409660"/>
            <a:chOff x="1800" y="1440"/>
            <a:chExt cx="8460" cy="7380"/>
          </a:xfrm>
        </p:grpSpPr>
        <p:sp>
          <p:nvSpPr>
            <p:cNvPr id="10245" name="AutoShape 48"/>
            <p:cNvSpPr>
              <a:spLocks noChangeAspect="1" noChangeArrowheads="1"/>
            </p:cNvSpPr>
            <p:nvPr/>
          </p:nvSpPr>
          <p:spPr bwMode="auto">
            <a:xfrm>
              <a:off x="1800" y="1440"/>
              <a:ext cx="8460" cy="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0246" name="Line 49"/>
            <p:cNvSpPr>
              <a:spLocks noChangeShapeType="1"/>
            </p:cNvSpPr>
            <p:nvPr/>
          </p:nvSpPr>
          <p:spPr bwMode="auto">
            <a:xfrm>
              <a:off x="3600" y="2700"/>
              <a:ext cx="1"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7" name="Line 50"/>
            <p:cNvSpPr>
              <a:spLocks noChangeShapeType="1"/>
            </p:cNvSpPr>
            <p:nvPr/>
          </p:nvSpPr>
          <p:spPr bwMode="auto">
            <a:xfrm>
              <a:off x="3600" y="5580"/>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8" name="Line 51"/>
            <p:cNvSpPr>
              <a:spLocks noChangeShapeType="1"/>
            </p:cNvSpPr>
            <p:nvPr/>
          </p:nvSpPr>
          <p:spPr bwMode="auto">
            <a:xfrm>
              <a:off x="3600" y="468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9" name="Line 52"/>
            <p:cNvSpPr>
              <a:spLocks noChangeShapeType="1"/>
            </p:cNvSpPr>
            <p:nvPr/>
          </p:nvSpPr>
          <p:spPr bwMode="auto">
            <a:xfrm>
              <a:off x="3600" y="3960"/>
              <a:ext cx="25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50" name="Line 53"/>
            <p:cNvSpPr>
              <a:spLocks noChangeShapeType="1"/>
            </p:cNvSpPr>
            <p:nvPr/>
          </p:nvSpPr>
          <p:spPr bwMode="auto">
            <a:xfrm>
              <a:off x="3780" y="3599"/>
              <a:ext cx="2340" cy="1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51" name="Rectangle 54"/>
            <p:cNvSpPr>
              <a:spLocks noChangeArrowheads="1"/>
            </p:cNvSpPr>
            <p:nvPr/>
          </p:nvSpPr>
          <p:spPr bwMode="auto">
            <a:xfrm>
              <a:off x="2880" y="2700"/>
              <a:ext cx="5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p>
          </p:txBody>
        </p:sp>
        <p:sp>
          <p:nvSpPr>
            <p:cNvPr id="10252" name="Rectangle 55"/>
            <p:cNvSpPr>
              <a:spLocks noChangeArrowheads="1"/>
            </p:cNvSpPr>
            <p:nvPr/>
          </p:nvSpPr>
          <p:spPr bwMode="auto">
            <a:xfrm>
              <a:off x="6300" y="5760"/>
              <a:ext cx="5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Q</a:t>
              </a:r>
            </a:p>
          </p:txBody>
        </p:sp>
        <p:sp>
          <p:nvSpPr>
            <p:cNvPr id="10253" name="Rectangle 56"/>
            <p:cNvSpPr>
              <a:spLocks noChangeArrowheads="1"/>
            </p:cNvSpPr>
            <p:nvPr/>
          </p:nvSpPr>
          <p:spPr bwMode="auto">
            <a:xfrm>
              <a:off x="6120" y="4500"/>
              <a:ext cx="90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S</a:t>
              </a:r>
            </a:p>
          </p:txBody>
        </p:sp>
        <p:sp>
          <p:nvSpPr>
            <p:cNvPr id="10254" name="Rectangle 57"/>
            <p:cNvSpPr>
              <a:spLocks noChangeArrowheads="1"/>
            </p:cNvSpPr>
            <p:nvPr/>
          </p:nvSpPr>
          <p:spPr bwMode="auto">
            <a:xfrm>
              <a:off x="6120" y="3599"/>
              <a:ext cx="1723" cy="54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err="1">
                  <a:solidFill>
                    <a:srgbClr val="BD582C"/>
                  </a:solidFill>
                  <a:latin typeface="+mn-lt"/>
                </a:rPr>
                <a:t>S+tax</a:t>
              </a:r>
              <a:endParaRPr lang="en-US" sz="2000" dirty="0">
                <a:solidFill>
                  <a:srgbClr val="BD582C"/>
                </a:solidFill>
                <a:latin typeface="+mn-lt"/>
              </a:endParaRPr>
            </a:p>
          </p:txBody>
        </p:sp>
        <p:sp>
          <p:nvSpPr>
            <p:cNvPr id="10255" name="Rectangle 58"/>
            <p:cNvSpPr>
              <a:spLocks noChangeArrowheads="1"/>
            </p:cNvSpPr>
            <p:nvPr/>
          </p:nvSpPr>
          <p:spPr bwMode="auto">
            <a:xfrm>
              <a:off x="6120" y="5040"/>
              <a:ext cx="90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D</a:t>
              </a:r>
            </a:p>
          </p:txBody>
        </p:sp>
        <p:sp>
          <p:nvSpPr>
            <p:cNvPr id="10256" name="Rectangle 59"/>
            <p:cNvSpPr>
              <a:spLocks noChangeArrowheads="1"/>
            </p:cNvSpPr>
            <p:nvPr/>
          </p:nvSpPr>
          <p:spPr bwMode="auto">
            <a:xfrm>
              <a:off x="2283" y="4500"/>
              <a:ext cx="144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t>P</a:t>
              </a:r>
              <a:r>
                <a:rPr lang="en-US" sz="2000" baseline="-25000" dirty="0"/>
                <a:t>1</a:t>
              </a:r>
              <a:r>
                <a:rPr lang="en-US" sz="2000" dirty="0"/>
                <a:t>=P</a:t>
              </a:r>
              <a:r>
                <a:rPr lang="en-US" sz="2000" baseline="-25000" dirty="0"/>
                <a:t>3</a:t>
              </a:r>
              <a:endParaRPr lang="en-US" sz="2000" dirty="0"/>
            </a:p>
          </p:txBody>
        </p:sp>
        <p:sp>
          <p:nvSpPr>
            <p:cNvPr id="10257" name="Rectangle 60"/>
            <p:cNvSpPr>
              <a:spLocks noChangeArrowheads="1"/>
            </p:cNvSpPr>
            <p:nvPr/>
          </p:nvSpPr>
          <p:spPr bwMode="auto">
            <a:xfrm>
              <a:off x="2880" y="3599"/>
              <a:ext cx="1440" cy="5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r>
                <a:rPr lang="en-US" sz="2000" baseline="-25000"/>
                <a:t>2</a:t>
              </a:r>
              <a:endParaRPr lang="en-US" sz="2000"/>
            </a:p>
          </p:txBody>
        </p:sp>
        <p:sp>
          <p:nvSpPr>
            <p:cNvPr id="10258" name="Rectangle 61"/>
            <p:cNvSpPr>
              <a:spLocks noChangeArrowheads="1"/>
            </p:cNvSpPr>
            <p:nvPr/>
          </p:nvSpPr>
          <p:spPr bwMode="auto">
            <a:xfrm>
              <a:off x="2479" y="6983"/>
              <a:ext cx="7380" cy="1333"/>
            </a:xfrm>
            <a:prstGeom prst="rect">
              <a:avLst/>
            </a:prstGeom>
            <a:solidFill>
              <a:srgbClr val="FFFFFF"/>
            </a:solidFill>
            <a:ln w="9525">
              <a:solidFill>
                <a:srgbClr val="000000"/>
              </a:solidFill>
              <a:miter lim="800000"/>
              <a:headEnd/>
              <a:tailEnd/>
            </a:ln>
          </p:spPr>
          <p:txBody>
            <a:bodyPr/>
            <a:lstStyle/>
            <a:p>
              <a:r>
                <a:rPr lang="en-US" sz="2000" b="1" dirty="0">
                  <a:solidFill>
                    <a:srgbClr val="BD582C"/>
                  </a:solidFill>
                  <a:latin typeface="+mn-lt"/>
                </a:rPr>
                <a:t>Many goods have elastic supply curves, so most of the burden of sales taxes falls on consumers.</a:t>
              </a:r>
            </a:p>
          </p:txBody>
        </p:sp>
      </p:grpSp>
      <p:sp>
        <p:nvSpPr>
          <p:cNvPr id="20"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14399" y="1845734"/>
            <a:ext cx="7543801" cy="4023360"/>
          </a:xfrm>
        </p:spPr>
        <p:txBody>
          <a:bodyPr>
            <a:normAutofit/>
          </a:bodyPr>
          <a:lstStyle/>
          <a:p>
            <a:pPr marL="227013" indent="-227013" eaLnBrk="1" hangingPunct="1">
              <a:buFont typeface="Wingdings" panose="05000000000000000000" pitchFamily="2" charset="2"/>
              <a:buChar char="§"/>
            </a:pPr>
            <a:r>
              <a:rPr lang="en-US" sz="2000" dirty="0" smtClean="0"/>
              <a:t>The ratio of consumption to income declines as income rises.</a:t>
            </a:r>
          </a:p>
          <a:p>
            <a:pPr marL="227013" indent="-227013" eaLnBrk="1" hangingPunct="1">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In other words, rich people save a larger share of their income.</a:t>
            </a:r>
          </a:p>
          <a:p>
            <a:pPr marL="227013" indent="-227013" eaLnBrk="1" hangingPunct="1">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So a sales tax is regressive overall.</a:t>
            </a:r>
          </a:p>
          <a:p>
            <a:pPr marL="227013" indent="-227013" eaLnBrk="1" hangingPunct="1">
              <a:buFont typeface="Wingdings" panose="05000000000000000000" pitchFamily="2" charset="2"/>
              <a:buChar char="§"/>
            </a:pPr>
            <a:endParaRPr lang="en-US" sz="2000" dirty="0"/>
          </a:p>
          <a:p>
            <a:pPr marL="687388" lvl="1" indent="-225425">
              <a:buFont typeface="Courier New" panose="02070309020205020404" pitchFamily="49" charset="0"/>
              <a:buChar char="o"/>
            </a:pPr>
            <a:r>
              <a:rPr lang="en-US" sz="1888" dirty="0" smtClean="0"/>
              <a:t>Some components of a sales tax (e.g. a sales tax on luxury goods or services) might be progressive.</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9: State and Local Sales and Income Taxes</a:t>
            </a:r>
            <a:endParaRPr lang="en-US" sz="1800" b="1" spc="100" dirty="0">
              <a:solidFill>
                <a:srgbClr val="637052"/>
              </a:solidFill>
            </a:endParaRPr>
          </a:p>
        </p:txBody>
      </p:sp>
      <p:sp>
        <p:nvSpPr>
          <p:cNvPr id="2" name="Rectangle 1"/>
          <p:cNvSpPr/>
          <p:nvPr/>
        </p:nvSpPr>
        <p:spPr>
          <a:xfrm>
            <a:off x="762000" y="1371600"/>
            <a:ext cx="3443379"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Sales Tax Incidence, Cont.</a:t>
            </a:r>
            <a:endParaRPr lang="en-US" sz="2400" dirty="0">
              <a:solidFill>
                <a:srgbClr val="BD582C"/>
              </a:solidFill>
              <a:latin typeface="+mn-lt"/>
            </a:endParaRPr>
          </a:p>
        </p:txBody>
      </p:sp>
    </p:spTree>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Theme1</Template>
  <TotalTime>68427</TotalTime>
  <Words>1758</Words>
  <Application>Microsoft Office PowerPoint</Application>
  <PresentationFormat>On-screen Show (4:3)</PresentationFormat>
  <Paragraphs>487</Paragraphs>
  <Slides>40</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40</vt:i4>
      </vt:variant>
    </vt:vector>
  </HeadingPairs>
  <TitlesOfParts>
    <vt:vector size="51" baseType="lpstr">
      <vt:lpstr>Arial</vt:lpstr>
      <vt:lpstr>Calibri</vt:lpstr>
      <vt:lpstr>Calibri Light</vt:lpstr>
      <vt:lpstr>Courier New</vt:lpstr>
      <vt:lpstr>Times New Roman</vt:lpstr>
      <vt:lpstr>Wingdings</vt:lpstr>
      <vt:lpstr>Theme1</vt:lpstr>
      <vt:lpstr>Retrospect</vt:lpstr>
      <vt:lpstr>1_Retrospect</vt:lpstr>
      <vt:lpstr>2_Retrospect</vt:lpstr>
      <vt:lpstr>3_Retrospect</vt:lpstr>
      <vt:lpstr>State and Local Public Finance Professor Yinger Spring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2006, Professor Yinger</dc:title>
  <dc:creator>joyinger</dc:creator>
  <cp:lastModifiedBy>Kathleen M Nasto</cp:lastModifiedBy>
  <cp:revision>184</cp:revision>
  <dcterms:created xsi:type="dcterms:W3CDTF">2005-12-18T15:49:22Z</dcterms:created>
  <dcterms:modified xsi:type="dcterms:W3CDTF">2018-02-10T17:25:37Z</dcterms:modified>
</cp:coreProperties>
</file>