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  <p:sldMasterId id="2147483901" r:id="rId2"/>
  </p:sldMasterIdLst>
  <p:sldIdLst>
    <p:sldId id="278" r:id="rId3"/>
    <p:sldId id="258" r:id="rId4"/>
    <p:sldId id="274" r:id="rId5"/>
    <p:sldId id="259" r:id="rId6"/>
    <p:sldId id="279" r:id="rId7"/>
    <p:sldId id="257" r:id="rId8"/>
    <p:sldId id="261" r:id="rId9"/>
    <p:sldId id="262" r:id="rId10"/>
    <p:sldId id="264" r:id="rId11"/>
    <p:sldId id="265" r:id="rId12"/>
    <p:sldId id="266" r:id="rId13"/>
    <p:sldId id="275" r:id="rId14"/>
    <p:sldId id="284" r:id="rId15"/>
    <p:sldId id="267" r:id="rId16"/>
    <p:sldId id="268" r:id="rId17"/>
    <p:sldId id="269" r:id="rId18"/>
    <p:sldId id="281" r:id="rId19"/>
    <p:sldId id="273" r:id="rId20"/>
    <p:sldId id="276" r:id="rId21"/>
    <p:sldId id="282" r:id="rId22"/>
    <p:sldId id="283" r:id="rId23"/>
    <p:sldId id="280" r:id="rId24"/>
    <p:sldId id="272" r:id="rId25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BE6CE"/>
    <a:srgbClr val="637052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4660"/>
  </p:normalViewPr>
  <p:slideViewPr>
    <p:cSldViewPr>
      <p:cViewPr varScale="1">
        <p:scale>
          <a:sx n="111" d="100"/>
          <a:sy n="11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9F6E9-FF56-466E-AEDC-79093426EA7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06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04062-5AA2-44B6-B69D-5CE6BF3901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81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0E54C-860D-4598-805C-9BE0ECBF036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3471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500" spc="-47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 algn="ctr">
              <a:buNone/>
              <a:defRPr sz="2250"/>
            </a:lvl2pPr>
            <a:lvl3pPr marL="857250" indent="0" algn="ctr">
              <a:buNone/>
              <a:defRPr sz="2250"/>
            </a:lvl3pPr>
            <a:lvl4pPr marL="1285875" indent="0" algn="ctr">
              <a:buNone/>
              <a:defRPr sz="1875"/>
            </a:lvl4pPr>
            <a:lvl5pPr marL="1714500" indent="0" algn="ctr">
              <a:buNone/>
              <a:defRPr sz="1875"/>
            </a:lvl5pPr>
            <a:lvl6pPr marL="2143125" indent="0" algn="ctr">
              <a:buNone/>
              <a:defRPr sz="1875"/>
            </a:lvl6pPr>
            <a:lvl7pPr marL="2571750" indent="0" algn="ctr">
              <a:buNone/>
              <a:defRPr sz="1875"/>
            </a:lvl7pPr>
            <a:lvl8pPr marL="3000375" indent="0" algn="ctr">
              <a:buNone/>
              <a:defRPr sz="1875"/>
            </a:lvl8pPr>
            <a:lvl9pPr marL="3429000" indent="0" algn="ctr">
              <a:buNone/>
              <a:defRPr sz="187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6704F-C9B3-45C2-8C0E-73F1DE0994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817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C80BC-A432-457E-A29A-2A414C22CD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151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EFF37-1F7A-46EA-A522-9669C5EBB9A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040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7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BF44D-050A-4923-BF1B-62D6C62E599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980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6E25-3903-4297-9419-3DD52AAFE1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423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B075E-2C51-4A39-8EDA-0D5BC84B97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705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D2DA3-9CF1-4B7B-BF50-DFDDAAB6BB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532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9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16F167B-02CD-4D8D-BD12-6B6DC7B13918}" type="slidenum">
              <a:rPr lang="en-US" altLang="en-US" smtClean="0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24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CBA91-C7D3-4D80-B6C0-0B80138637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8738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563"/>
              </a:spcAft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BF118-CE82-4A42-9F60-530DA4E5D2A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142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6924C-3B13-4618-8B14-6371C074C5F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760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780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08FC6-6A8F-4113-84B8-FABD3D3FD3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662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7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02D10-51B1-45AB-B597-71E94130C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89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DD49C-3522-48A0-B961-97B835835E4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97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B240E-695C-449E-83BD-DEE3E13F398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45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0C374-D32A-4D6D-BC12-086D524CA2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7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DD85E-9532-413B-946E-BC5FFCAEAA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65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8C0D1F-B5B9-45F2-8112-B845227400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21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F21512B-4F28-4951-9591-D9265957F10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55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6089C-94FC-4BA2-8FFB-F3ECB557709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40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D24D2D3-1C72-437C-9B69-611946E8AEB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48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4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1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4" cap="all" baseline="0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6459787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4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fld id="{8258FF80-00CC-4163-B1AC-C4F91D299615}" type="slidenum">
              <a:rPr lang="en-US" altLang="en-US" smtClean="0"/>
              <a:pPr eaLnBrk="1" hangingPunct="1"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82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913" r:id="rId12"/>
  </p:sldLayoutIdLst>
  <p:txStyles>
    <p:titleStyle>
      <a:lvl1pPr algn="l" defTabSz="857250" rtl="0" eaLnBrk="1" latinLnBrk="0" hangingPunct="1">
        <a:lnSpc>
          <a:spcPct val="85000"/>
        </a:lnSpc>
        <a:spcBef>
          <a:spcPct val="0"/>
        </a:spcBef>
        <a:buNone/>
        <a:defRPr sz="4500" kern="1200" spc="-47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85725" indent="-85725" algn="l" defTabSz="857250" rtl="0" eaLnBrk="1" latinLnBrk="0" hangingPunct="1">
        <a:lnSpc>
          <a:spcPct val="90000"/>
        </a:lnSpc>
        <a:spcBef>
          <a:spcPts val="1125"/>
        </a:spcBef>
        <a:spcAft>
          <a:spcPts val="188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600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6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314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029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743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31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18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06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593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5628" y="699796"/>
            <a:ext cx="7785230" cy="944724"/>
          </a:xfrm>
          <a:solidFill>
            <a:srgbClr val="FBE6C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625" b="1" dirty="0">
                <a:solidFill>
                  <a:srgbClr val="637052"/>
                </a:solidFill>
              </a:rPr>
              <a:t>State and Local Public Finance</a:t>
            </a:r>
            <a:r>
              <a:rPr lang="en-US" sz="2250" b="1" dirty="0">
                <a:solidFill>
                  <a:srgbClr val="637052"/>
                </a:solidFill>
              </a:rPr>
              <a:t/>
            </a:r>
            <a:br>
              <a:rPr lang="en-US" sz="2250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Professor Yinger</a:t>
            </a:r>
            <a:br>
              <a:rPr lang="en-US" sz="2063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Spring </a:t>
            </a:r>
            <a:r>
              <a:rPr lang="en-US" sz="2063" b="1" dirty="0" smtClean="0">
                <a:solidFill>
                  <a:srgbClr val="637052"/>
                </a:solidFill>
              </a:rPr>
              <a:t>2017</a:t>
            </a:r>
            <a:endParaRPr lang="en-US" sz="2063" b="1" dirty="0">
              <a:solidFill>
                <a:srgbClr val="63705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27280" y="3886200"/>
            <a:ext cx="6011920" cy="16430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Lecture 2</a:t>
            </a:r>
          </a:p>
          <a:p>
            <a:pPr eaLnBrk="1" hangingPunct="1"/>
            <a:r>
              <a:rPr lang="en-US" dirty="0" smtClean="0"/>
              <a:t>The Demand for Local Public services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47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244649"/>
            <a:ext cx="7543801" cy="432646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Solving for Tax Price</a:t>
            </a:r>
          </a:p>
          <a:p>
            <a:pPr marL="171450" indent="-17145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Put these 2 equations together:</a:t>
            </a:r>
          </a:p>
          <a:p>
            <a:pPr marL="171450" indent="-17145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171450" indent="-171450" algn="ctr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171450" indent="-171450" algn="ctr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171450" indent="-17145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Note that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/S</a:t>
            </a:r>
            <a:r>
              <a:rPr lang="en-US" dirty="0" smtClean="0">
                <a:solidFill>
                  <a:srgbClr val="006699"/>
                </a:solidFill>
              </a:rPr>
              <a:t> </a:t>
            </a:r>
            <a:r>
              <a:rPr lang="en-US" dirty="0" smtClean="0"/>
              <a:t>equals taxes paid per unit of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/>
              <a:t>—the “price” of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/>
              <a:t>.</a:t>
            </a:r>
          </a:p>
          <a:p>
            <a:pPr marL="171450" indent="-17145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171450" indent="-17145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171450" indent="-17145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171450" indent="-17145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So for every unit of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/>
              <a:t>, homeowner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/>
              <a:t> pays (        )  that is, (</a:t>
            </a:r>
            <a:r>
              <a:rPr lang="en-US" dirty="0" smtClean="0">
                <a:solidFill>
                  <a:srgbClr val="CC3300"/>
                </a:solidFill>
              </a:rPr>
              <a:t>        </a:t>
            </a:r>
            <a:r>
              <a:rPr lang="en-US" dirty="0" smtClean="0"/>
              <a:t>)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 her tax price.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graphicFrame>
        <p:nvGraphicFramePr>
          <p:cNvPr id="1229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246650"/>
              </p:ext>
            </p:extLst>
          </p:nvPr>
        </p:nvGraphicFramePr>
        <p:xfrm>
          <a:off x="1600200" y="2305107"/>
          <a:ext cx="3515303" cy="941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57" name="Equation" r:id="rId3" imgW="1600200" imgH="431800" progId="Equation.DSMT4">
                  <p:embed/>
                </p:oleObj>
              </mc:Choice>
              <mc:Fallback>
                <p:oleObj name="Equation" r:id="rId3" imgW="16002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305107"/>
                        <a:ext cx="3515303" cy="941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graphicFrame>
        <p:nvGraphicFramePr>
          <p:cNvPr id="1229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791583"/>
              </p:ext>
            </p:extLst>
          </p:nvPr>
        </p:nvGraphicFramePr>
        <p:xfrm>
          <a:off x="2743200" y="4196646"/>
          <a:ext cx="2715947" cy="954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58" name="Equation" r:id="rId5" imgW="1218671" imgH="431613" progId="Equation.DSMT4">
                  <p:embed/>
                </p:oleObj>
              </mc:Choice>
              <mc:Fallback>
                <p:oleObj name="Equation" r:id="rId5" imgW="1218671" imgH="43161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96646"/>
                        <a:ext cx="2715947" cy="954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graphicFrame>
        <p:nvGraphicFramePr>
          <p:cNvPr id="1230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255134"/>
              </p:ext>
            </p:extLst>
          </p:nvPr>
        </p:nvGraphicFramePr>
        <p:xfrm>
          <a:off x="5294729" y="5377764"/>
          <a:ext cx="420271" cy="350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59" name="Equation" r:id="rId7" imgW="368300" imgH="241300" progId="Equation.DSMT4">
                  <p:embed/>
                </p:oleObj>
              </mc:Choice>
              <mc:Fallback>
                <p:oleObj name="Equation" r:id="rId7" imgW="368300" imgH="2413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4729" y="5377764"/>
                        <a:ext cx="420271" cy="350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graphicFrame>
        <p:nvGraphicFramePr>
          <p:cNvPr id="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386026"/>
              </p:ext>
            </p:extLst>
          </p:nvPr>
        </p:nvGraphicFramePr>
        <p:xfrm>
          <a:off x="6818729" y="5395870"/>
          <a:ext cx="420271" cy="350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60" name="Equation" r:id="rId9" imgW="368300" imgH="241300" progId="Equation.DSMT4">
                  <p:embed/>
                </p:oleObj>
              </mc:Choice>
              <mc:Fallback>
                <p:oleObj name="Equation" r:id="rId9" imgW="3683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8729" y="5395870"/>
                        <a:ext cx="420271" cy="350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Examples of Tax Price (=         )</a:t>
            </a:r>
          </a:p>
          <a:p>
            <a:pPr eaLnBrk="1" hangingPunct="1"/>
            <a:endParaRPr lang="en-US" dirty="0" smtClean="0"/>
          </a:p>
          <a:p>
            <a:pPr marL="227013" lvl="1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A house with the average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dirty="0" smtClean="0"/>
              <a:t>  in its community has a tax price of 1.0.</a:t>
            </a:r>
          </a:p>
          <a:p>
            <a:pPr marL="227013" lvl="1" indent="-227013" eaLnBrk="1" hangingPunct="1">
              <a:buNone/>
            </a:pPr>
            <a:endParaRPr lang="en-US" sz="2000" dirty="0" smtClean="0"/>
          </a:p>
          <a:p>
            <a:pPr marL="227013" lvl="1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A house worth twice the average in its community has a tax price of 2.0.</a:t>
            </a:r>
          </a:p>
          <a:p>
            <a:pPr marL="227013" lvl="1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1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A house worth half the average in its community has a tax price of 0.5.</a:t>
            </a:r>
          </a:p>
        </p:txBody>
      </p:sp>
      <p:graphicFrame>
        <p:nvGraphicFramePr>
          <p:cNvPr id="1331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005424"/>
              </p:ext>
            </p:extLst>
          </p:nvPr>
        </p:nvGraphicFramePr>
        <p:xfrm>
          <a:off x="3886200" y="1364456"/>
          <a:ext cx="521494" cy="464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1" name="Equation" r:id="rId3" imgW="368300" imgH="241300" progId="Equation.DSMT4">
                  <p:embed/>
                </p:oleObj>
              </mc:Choice>
              <mc:Fallback>
                <p:oleObj name="Equation" r:id="rId3" imgW="3683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364456"/>
                        <a:ext cx="521494" cy="464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19200"/>
            <a:ext cx="7543799" cy="4301729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Tax Price and Demand</a:t>
            </a:r>
          </a:p>
          <a:p>
            <a:pPr marL="227013" indent="-227013" eaLnBrk="1" hangingPunct="1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Compare 2 owners of $100,000 houses, one in a city where       is $50,000 and the other in a city where       is $200,000.</a:t>
            </a:r>
          </a:p>
          <a:p>
            <a:pPr eaLnBrk="1" hangingPunct="1"/>
            <a:endParaRPr lang="en-US" dirty="0" smtClean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000" dirty="0" smtClean="0"/>
              <a:t>The first owner has a tax price of 2.0; the second a tax price of 0.5.</a:t>
            </a:r>
          </a:p>
          <a:p>
            <a:pPr lvl="3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000" dirty="0" smtClean="0"/>
              <a:t>All else equal, the second owner demands more public services!</a:t>
            </a:r>
          </a:p>
          <a:p>
            <a:pPr eaLnBrk="1" hangingPunct="1"/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graphicFrame>
        <p:nvGraphicFramePr>
          <p:cNvPr id="1434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03044"/>
              </p:ext>
            </p:extLst>
          </p:nvPr>
        </p:nvGraphicFramePr>
        <p:xfrm>
          <a:off x="5137530" y="2635740"/>
          <a:ext cx="311859" cy="351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1" name="Equation" r:id="rId3" imgW="152268" imgH="203024" progId="Equation.DSMT4">
                  <p:embed/>
                </p:oleObj>
              </mc:Choice>
              <mc:Fallback>
                <p:oleObj name="Equation" r:id="rId3" imgW="152268" imgH="20302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530" y="2635740"/>
                        <a:ext cx="311859" cy="351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961837"/>
              </p:ext>
            </p:extLst>
          </p:nvPr>
        </p:nvGraphicFramePr>
        <p:xfrm>
          <a:off x="7293406" y="2183674"/>
          <a:ext cx="263457" cy="359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2" name="Equation" r:id="rId5" imgW="152268" imgH="203024" progId="Equation.DSMT4">
                  <p:embed/>
                </p:oleObj>
              </mc:Choice>
              <mc:Fallback>
                <p:oleObj name="Equation" r:id="rId5" imgW="152268" imgH="203024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3406" y="2183674"/>
                        <a:ext cx="263457" cy="3595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19200"/>
            <a:ext cx="7543799" cy="5105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Tax Price and Demand, 2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Homeowners are not trained in public finance, so how do they figure out about tax price?</a:t>
            </a:r>
          </a:p>
          <a:p>
            <a:pPr marL="227013" indent="-227013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/>
          </a:p>
          <a:p>
            <a:pPr marL="460375" lvl="1" indent="-233363"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They observe what happens to their property taxes when a large shopping center in their town goes out of business, lowering     and raising their tax price.</a:t>
            </a:r>
          </a:p>
          <a:p>
            <a:pPr marL="460375" lvl="1" indent="-233363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dirty="0"/>
          </a:p>
          <a:p>
            <a:pPr marL="460375" lvl="1" indent="-233363"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The recognize that as the owner of a relatively small house, any property tax increase will be born by people with much more expensive houses.</a:t>
            </a:r>
          </a:p>
          <a:p>
            <a:pPr marL="460375" lvl="1" indent="-233363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dirty="0"/>
          </a:p>
          <a:p>
            <a:pPr marL="460375" lvl="1" indent="-233363"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These and other sources of information are not exact, but as we will see they are sufficient to cause significant behavioral responses.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023386"/>
              </p:ext>
            </p:extLst>
          </p:nvPr>
        </p:nvGraphicFramePr>
        <p:xfrm>
          <a:off x="5870849" y="3644639"/>
          <a:ext cx="197939" cy="2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3" imgW="152268" imgH="203024" progId="Equation.DSMT4">
                  <p:embed/>
                </p:oleObj>
              </mc:Choice>
              <mc:Fallback>
                <p:oleObj name="Equation" r:id="rId3" imgW="152268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0849" y="3644639"/>
                        <a:ext cx="197939" cy="2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123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15145" y="1371600"/>
            <a:ext cx="7543800" cy="43434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How is Demand </a:t>
            </a:r>
            <a:r>
              <a:rPr lang="en-US" sz="2400" dirty="0">
                <a:solidFill>
                  <a:schemeClr val="accent2"/>
                </a:solidFill>
              </a:rPr>
              <a:t>R</a:t>
            </a:r>
            <a:r>
              <a:rPr lang="en-US" sz="2400" dirty="0" smtClean="0">
                <a:solidFill>
                  <a:schemeClr val="accent2"/>
                </a:solidFill>
              </a:rPr>
              <a:t>evealed?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The demand for local public services is revealed in three ways:</a:t>
            </a:r>
          </a:p>
          <a:p>
            <a:pPr marL="227013" indent="-227013" eaLnBrk="1" hangingPunct="1">
              <a:lnSpc>
                <a:spcPct val="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525780" lvl="4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Voting</a:t>
            </a:r>
          </a:p>
          <a:p>
            <a:pPr marL="525780" lvl="4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Choice of a community in which to live</a:t>
            </a:r>
          </a:p>
          <a:p>
            <a:pPr marL="525780" lvl="4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The purchase of related private goods (such as private schools or private security)</a:t>
            </a:r>
          </a:p>
          <a:p>
            <a:pPr marL="227013" lvl="1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The next class examines voting.</a:t>
            </a:r>
          </a:p>
          <a:p>
            <a:pPr marL="227013" indent="-227013"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This class ends with a brief analysis of community choice; for more see the class web site.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95606" y="1295400"/>
            <a:ext cx="7543800" cy="4267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The Tiebout Hypothesis</a:t>
            </a:r>
          </a:p>
          <a:p>
            <a:pPr marL="227013" indent="-227013" eaLnBrk="1" hangingPunct="1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A famous 1956 article by an economist named </a:t>
            </a:r>
            <a:r>
              <a:rPr lang="en-US" b="1" dirty="0" smtClean="0">
                <a:solidFill>
                  <a:schemeClr val="tx1"/>
                </a:solidFill>
              </a:rPr>
              <a:t>Tiebout</a:t>
            </a:r>
            <a:r>
              <a:rPr lang="en-US" dirty="0" smtClean="0"/>
              <a:t> made two points: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</a:pPr>
            <a:endParaRPr lang="en-US" dirty="0" smtClean="0"/>
          </a:p>
          <a:p>
            <a:pPr lvl="2">
              <a:lnSpc>
                <a:spcPct val="15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People consider the public service-tax package when they decide where to live (a </a:t>
            </a:r>
            <a:r>
              <a:rPr lang="en-US" sz="2000" b="1" dirty="0" smtClean="0">
                <a:solidFill>
                  <a:schemeClr val="tx1"/>
                </a:solidFill>
              </a:rPr>
              <a:t>positive</a:t>
            </a:r>
            <a:r>
              <a:rPr lang="en-US" sz="2000" dirty="0" smtClean="0"/>
              <a:t> statement).</a:t>
            </a:r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The choice of a community is like the choice of a private good, so this process allocates resources in an efficient manner (a </a:t>
            </a:r>
            <a:r>
              <a:rPr lang="en-US" sz="2000" b="1" dirty="0" smtClean="0">
                <a:solidFill>
                  <a:schemeClr val="tx1"/>
                </a:solidFill>
              </a:rPr>
              <a:t>normative</a:t>
            </a:r>
            <a:r>
              <a:rPr lang="en-US" sz="2000" dirty="0" smtClean="0"/>
              <a:t> statement).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295400"/>
            <a:ext cx="7543800" cy="43243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Developments Since Tiebout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The literature since Tiebout has identified two key implications of his positive analysis: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First, better public services or lower property taxes lead to higher house values, all else equal.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lvl="3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This phenomenon is known as </a:t>
            </a:r>
            <a:r>
              <a:rPr lang="en-US" sz="2000" b="1" dirty="0" smtClean="0">
                <a:solidFill>
                  <a:schemeClr val="tx1"/>
                </a:solidFill>
              </a:rPr>
              <a:t>capitalization</a:t>
            </a:r>
            <a:r>
              <a:rPr lang="en-US" sz="2000" dirty="0" smtClean="0"/>
              <a:t>.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000" dirty="0" smtClean="0"/>
              <a:t>We study property tax capitalization in a later class.</a:t>
            </a:r>
          </a:p>
          <a:p>
            <a:pPr marL="384048" lvl="2" indent="0">
              <a:buNone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295400"/>
            <a:ext cx="7543800" cy="43243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0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Public Service Capitalization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Dozens of studies establish that, all else equal, the price of housing is higher in a community with better schools or better police protection.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A recent review finds, for example, that all 50 studies of school quality capitalization published since 1999 find evidence of capitalization (Nguyen-Hoang and Yinger, </a:t>
            </a:r>
            <a:r>
              <a:rPr lang="en-US" i="1" dirty="0" smtClean="0"/>
              <a:t>Journal of Housing Economics</a:t>
            </a:r>
            <a:r>
              <a:rPr lang="en-US" dirty="0" smtClean="0"/>
              <a:t>, 2011).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Several studies also find that lower crime leads to significantly higher house values, controlling for other things.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If a policy changes the distribution of local public services, it will alter house values and therefore affect current homeowners!</a:t>
            </a:r>
          </a:p>
          <a:p>
            <a:pPr marL="384048" lvl="2" indent="0">
              <a:buNone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352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11237" y="1371600"/>
            <a:ext cx="7532914" cy="441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Income Sorting</a:t>
            </a:r>
          </a:p>
          <a:p>
            <a:pPr marL="227013" indent="-227013" eaLnBrk="1" hangingPunct="1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/>
              <a:t>S</a:t>
            </a:r>
            <a:r>
              <a:rPr lang="en-US" dirty="0" smtClean="0"/>
              <a:t>econd, people compete for entry into communities with desirable service tax packages.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</a:pPr>
            <a:endParaRPr lang="en-US" dirty="0" smtClean="0"/>
          </a:p>
          <a:p>
            <a:pPr lvl="3">
              <a:lnSpc>
                <a:spcPct val="15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High-income people win this competition.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This leads to </a:t>
            </a:r>
            <a:r>
              <a:rPr lang="en-US" sz="2000" b="1" dirty="0" smtClean="0">
                <a:solidFill>
                  <a:schemeClr val="tx1"/>
                </a:solidFill>
              </a:rPr>
              <a:t>sorting</a:t>
            </a:r>
            <a:r>
              <a:rPr lang="en-US" sz="2000" dirty="0" smtClean="0"/>
              <a:t>:  high- and low-income people tend to live in different places, with richer people in places with better public services and, often, lower property tax rates. </a:t>
            </a:r>
          </a:p>
          <a:p>
            <a:pPr lvl="3">
              <a:lnSpc>
                <a:spcPct val="50000"/>
              </a:lnSpc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Income sorting is a key feature of the U.S. federal system.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89745" y="1371600"/>
            <a:ext cx="7543800" cy="4876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Sorting in Cleveland </a:t>
            </a:r>
          </a:p>
          <a:p>
            <a:pPr marL="227013" indent="-227013" eaLnBrk="1" hangingPunct="1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My recent research (</a:t>
            </a:r>
            <a:r>
              <a:rPr lang="en-US" sz="2400" i="1" dirty="0" smtClean="0"/>
              <a:t>Journal of Urban Economics</a:t>
            </a:r>
            <a:r>
              <a:rPr lang="en-US" sz="2400" dirty="0" smtClean="0"/>
              <a:t>, 2015), based on all house sales in the Cleveland area in 2000, focuses on these two points.</a:t>
            </a:r>
          </a:p>
          <a:p>
            <a:pPr marL="227013" indent="-227013">
              <a:lnSpc>
                <a:spcPct val="6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en-US" sz="2100" dirty="0" smtClean="0"/>
          </a:p>
          <a:p>
            <a:pPr lvl="3">
              <a:lnSpc>
                <a:spcPct val="110000"/>
              </a:lnSpc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100" dirty="0" smtClean="0"/>
              <a:t>I find that housing prices are up to 30% higher in school districts where more entering 12</a:t>
            </a:r>
            <a:r>
              <a:rPr lang="en-US" sz="2100" baseline="30000" dirty="0" smtClean="0"/>
              <a:t>th</a:t>
            </a:r>
            <a:r>
              <a:rPr lang="en-US" sz="2100" dirty="0" smtClean="0"/>
              <a:t> graders pass state tests.</a:t>
            </a:r>
          </a:p>
          <a:p>
            <a:pPr lvl="3">
              <a:lnSpc>
                <a:spcPct val="110000"/>
              </a:lnSpc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100" dirty="0" smtClean="0"/>
              <a:t>I find (with a new method) that higher-income people do, indeed, sort into school districts with higher-quality schools—a key source of inequality.</a:t>
            </a:r>
          </a:p>
          <a:p>
            <a:pPr lvl="4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sz="2100" dirty="0" smtClean="0"/>
              <a:t>A </a:t>
            </a:r>
            <a:r>
              <a:rPr lang="en-US" sz="2100" dirty="0"/>
              <a:t>one standard deviation increase in homeowner income leads, purely because of income sorting, to a 1.30 standard deviation increase in </a:t>
            </a:r>
            <a:r>
              <a:rPr lang="en-US" sz="2100" dirty="0" smtClean="0"/>
              <a:t>the rate at which entering 12</a:t>
            </a:r>
            <a:r>
              <a:rPr lang="en-US" sz="2100" baseline="30000" dirty="0" smtClean="0"/>
              <a:t>th</a:t>
            </a:r>
            <a:r>
              <a:rPr lang="en-US" sz="2100" dirty="0" smtClean="0"/>
              <a:t> graders pass state tests.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0" cy="4758929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Section Outline: The </a:t>
            </a:r>
            <a:r>
              <a:rPr lang="en-US" sz="2400" dirty="0">
                <a:solidFill>
                  <a:schemeClr val="accent2"/>
                </a:solidFill>
              </a:rPr>
              <a:t>D</a:t>
            </a:r>
            <a:r>
              <a:rPr lang="en-US" sz="2400" dirty="0" smtClean="0">
                <a:solidFill>
                  <a:schemeClr val="accent2"/>
                </a:solidFill>
              </a:rPr>
              <a:t>emand for Local </a:t>
            </a:r>
            <a:r>
              <a:rPr lang="en-US" sz="2400" dirty="0">
                <a:solidFill>
                  <a:schemeClr val="accent2"/>
                </a:solidFill>
              </a:rPr>
              <a:t>P</a:t>
            </a:r>
            <a:r>
              <a:rPr lang="en-US" sz="2400" dirty="0" smtClean="0">
                <a:solidFill>
                  <a:schemeClr val="accent2"/>
                </a:solidFill>
              </a:rPr>
              <a:t>ublic </a:t>
            </a:r>
            <a:r>
              <a:rPr lang="en-US" sz="2400" dirty="0">
                <a:solidFill>
                  <a:schemeClr val="accent2"/>
                </a:solidFill>
              </a:rPr>
              <a:t>S</a:t>
            </a:r>
            <a:r>
              <a:rPr lang="en-US" sz="2400" dirty="0" smtClean="0">
                <a:solidFill>
                  <a:schemeClr val="accent2"/>
                </a:solidFill>
              </a:rPr>
              <a:t>ervices</a:t>
            </a:r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dirty="0" smtClean="0"/>
              <a:t>This section consists of three </a:t>
            </a:r>
            <a:r>
              <a:rPr lang="en-US" dirty="0"/>
              <a:t>classes are about the </a:t>
            </a:r>
            <a:r>
              <a:rPr lang="en-US" b="1" dirty="0">
                <a:solidFill>
                  <a:schemeClr val="tx1"/>
                </a:solidFill>
              </a:rPr>
              <a:t>behavior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/>
              <a:t>of citizen/voters</a:t>
            </a:r>
          </a:p>
          <a:p>
            <a:pPr eaLnBrk="1" hangingPunct="1"/>
            <a:endParaRPr lang="en-US" dirty="0" smtClean="0"/>
          </a:p>
          <a:p>
            <a:pPr marL="687388" lvl="1" indent="-227013" eaLnBrk="1" hangingPunct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1.  Individual Demand</a:t>
            </a:r>
          </a:p>
          <a:p>
            <a:pPr marL="687388" lvl="1" indent="-227013" eaLnBrk="1" hangingPunct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2.  Demand Expression</a:t>
            </a:r>
          </a:p>
          <a:p>
            <a:pPr marL="687388" lvl="1" indent="-227013" eaLnBrk="1" hangingPunct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3.  Case:  How New York’s School Tax Relief Program (STAR) affects the demand for education</a:t>
            </a:r>
          </a:p>
          <a:p>
            <a:pPr lvl="1" eaLnBrk="1" hangingPunct="1"/>
            <a:endParaRPr lang="en-US" sz="2000" b="1" dirty="0" smtClean="0">
              <a:solidFill>
                <a:srgbClr val="006699"/>
              </a:solidFill>
            </a:endParaRPr>
          </a:p>
          <a:p>
            <a:pPr lvl="1" eaLnBrk="1" hangingPunct="1"/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89745" y="1371600"/>
            <a:ext cx="7543800" cy="4419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Sorting in Cleveland, 2 </a:t>
            </a:r>
          </a:p>
          <a:p>
            <a:pPr marL="227013" indent="-227013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It is also possible to </a:t>
            </a:r>
            <a:r>
              <a:rPr lang="en-US" dirty="0" smtClean="0"/>
              <a:t>estimate </a:t>
            </a:r>
            <a:r>
              <a:rPr lang="en-US" dirty="0"/>
              <a:t>the overall value in </a:t>
            </a:r>
            <a:r>
              <a:rPr lang="en-US" dirty="0" smtClean="0"/>
              <a:t>the housing market of a house’s neighborhood traits, including school quality and safety and other traits that cannot be observed. This </a:t>
            </a:r>
            <a:r>
              <a:rPr lang="en-US" dirty="0"/>
              <a:t>value can be called “neighborhood quality” or “neighborhood housing value</a:t>
            </a:r>
            <a:r>
              <a:rPr lang="en-US" dirty="0" smtClean="0"/>
              <a:t>.”</a:t>
            </a:r>
          </a:p>
          <a:p>
            <a:pPr marL="227013" indent="-227013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The following figure shows the relationship </a:t>
            </a:r>
            <a:r>
              <a:rPr lang="en-US" dirty="0"/>
              <a:t>between neighborhood quality and </a:t>
            </a:r>
            <a:r>
              <a:rPr lang="en-US" dirty="0" smtClean="0"/>
              <a:t>income in the Cleveland area. </a:t>
            </a:r>
          </a:p>
          <a:p>
            <a:pPr marL="227013" indent="-227013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The </a:t>
            </a:r>
            <a:r>
              <a:rPr lang="en-US" dirty="0"/>
              <a:t>horizontal axis is the median income of a homeowner in a </a:t>
            </a:r>
            <a:r>
              <a:rPr lang="en-US" dirty="0" smtClean="0"/>
              <a:t>neighborhood (in log form); the </a:t>
            </a:r>
            <a:r>
              <a:rPr lang="en-US" dirty="0"/>
              <a:t>vertical axis is neighborhood </a:t>
            </a:r>
            <a:r>
              <a:rPr lang="en-US" dirty="0" smtClean="0"/>
              <a:t>quality (also in </a:t>
            </a:r>
            <a:r>
              <a:rPr lang="en-US" dirty="0"/>
              <a:t>log </a:t>
            </a:r>
            <a:r>
              <a:rPr lang="en-US" dirty="0" smtClean="0"/>
              <a:t>form); on </a:t>
            </a:r>
            <a:r>
              <a:rPr lang="en-US" dirty="0"/>
              <a:t>average, a one percent increase in homeowner income leads to a 0.524 percent increase in neighborhood quality</a:t>
            </a:r>
            <a:r>
              <a:rPr lang="en-US" dirty="0" smtClean="0"/>
              <a:t>.</a:t>
            </a:r>
          </a:p>
          <a:p>
            <a:pPr marL="227013" indent="-227013">
              <a:buFont typeface="Wingdings" panose="05000000000000000000" pitchFamily="2" charset="2"/>
              <a:buChar char="§"/>
              <a:defRPr/>
            </a:pPr>
            <a:r>
              <a:rPr lang="en-US" dirty="0"/>
              <a:t>This income sorting is a central cause of inequality in local public service outcomes</a:t>
            </a:r>
            <a:r>
              <a:rPr lang="en-US" dirty="0" smtClean="0"/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194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89745" y="1371600"/>
            <a:ext cx="7543800" cy="4419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Income </a:t>
            </a:r>
            <a:r>
              <a:rPr lang="en-US" sz="2400" dirty="0">
                <a:solidFill>
                  <a:schemeClr val="accent2"/>
                </a:solidFill>
              </a:rPr>
              <a:t>Sorting in the Cleveland Area, 2000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6019800" cy="426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5729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89745" y="1371600"/>
            <a:ext cx="7543800" cy="4419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Housing Conversion and Zoning 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Two further points about sorting are helpful for understanding community change:</a:t>
            </a:r>
          </a:p>
          <a:p>
            <a:pPr marL="227013" indent="-227013"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dirty="0" smtClean="0"/>
          </a:p>
          <a:p>
            <a:pPr lvl="3">
              <a:lnSpc>
                <a:spcPct val="110000"/>
              </a:lnSpc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Some communities experience housing conversion (houses split into apartment or small apartments combined into large condos) when the type of household moving into a community changes.</a:t>
            </a:r>
          </a:p>
          <a:p>
            <a:pPr lvl="3">
              <a:lnSpc>
                <a:spcPct val="110000"/>
              </a:lnSpc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Some </a:t>
            </a:r>
            <a:r>
              <a:rPr lang="en-US" sz="2000" dirty="0"/>
              <a:t>communities use large-lot zoning or some other restriction to prevent lower-income household from moving </a:t>
            </a:r>
            <a:r>
              <a:rPr lang="en-US" sz="2000" dirty="0" smtClean="0"/>
              <a:t>in, but sorting happens even without zoning. </a:t>
            </a:r>
            <a:endParaRPr lang="en-US" sz="2000" dirty="0"/>
          </a:p>
          <a:p>
            <a:pPr lvl="3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560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7543800" cy="44196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Sorting and Allocative Efficiency</a:t>
            </a:r>
          </a:p>
          <a:p>
            <a:pPr marL="288925" indent="-288925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On </a:t>
            </a:r>
            <a:r>
              <a:rPr lang="en-US" dirty="0" err="1" smtClean="0"/>
              <a:t>Tiebout’s</a:t>
            </a:r>
            <a:r>
              <a:rPr lang="en-US" dirty="0" smtClean="0"/>
              <a:t> normative point, most scholars believe that having many local governments is more efficient than having just one.</a:t>
            </a:r>
          </a:p>
          <a:p>
            <a:pPr marL="288925" indent="-288925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But, they disagree about:</a:t>
            </a:r>
          </a:p>
          <a:p>
            <a:pPr marL="525780" lvl="4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whether the current federal system could be made more efficient;</a:t>
            </a:r>
          </a:p>
          <a:p>
            <a:pPr marL="525780" lvl="4" indent="-342900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whether the efficiency advantages of choice outweigh the equity costs of sorting.</a:t>
            </a:r>
          </a:p>
          <a:p>
            <a:pPr marL="288925" lvl="1" indent="-288925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88925" indent="-288925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accent2"/>
                </a:solidFill>
              </a:rPr>
              <a:t>These are key issues in the design of any federal system.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58129" y="1371600"/>
            <a:ext cx="7543801" cy="402336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Class Outline</a:t>
            </a:r>
          </a:p>
          <a:p>
            <a:pPr eaLnBrk="1" hangingPunct="1"/>
            <a:endParaRPr lang="en-US" dirty="0" smtClean="0"/>
          </a:p>
          <a:p>
            <a:pPr marL="227013" indent="-227013" eaLnBrk="1" hangingPunct="1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The Determinants of Demand for Public Services</a:t>
            </a:r>
          </a:p>
          <a:p>
            <a:pPr marL="468630" lvl="2" indent="-28575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The Key New Concept:  Tax Price</a:t>
            </a:r>
          </a:p>
          <a:p>
            <a:pPr marL="409893" lvl="2" indent="-227013"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227013" lvl="1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How Demand is Revealed Through the Choice of a Community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27314" y="1219200"/>
            <a:ext cx="7539446" cy="4343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600" spc="100" dirty="0">
                <a:solidFill>
                  <a:schemeClr val="accent2"/>
                </a:solidFill>
              </a:rPr>
              <a:t>The Demand for Local Public Services </a:t>
            </a:r>
            <a:endParaRPr lang="en-US" sz="2600" spc="100" dirty="0" smtClean="0">
              <a:solidFill>
                <a:schemeClr val="accent2"/>
              </a:solidFill>
            </a:endParaRPr>
          </a:p>
          <a:p>
            <a:pPr marL="227013" indent="-227013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demand for local public services (police, fire, education, and so on) is similar to the demand for a private good.</a:t>
            </a:r>
          </a:p>
          <a:p>
            <a:pPr marL="227013" indent="-227013" eaLnBrk="1" hangingPunct="1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Let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measure the quality of a local public service.</a:t>
            </a:r>
          </a:p>
          <a:p>
            <a:pPr marL="409893" lvl="2" indent="-227013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/>
              <a:t> is a function of </a:t>
            </a:r>
            <a:r>
              <a:rPr lang="en-US" sz="2000" b="1" dirty="0" smtClean="0">
                <a:solidFill>
                  <a:schemeClr val="tx1"/>
                </a:solidFill>
              </a:rPr>
              <a:t>income, price</a:t>
            </a:r>
            <a:r>
              <a:rPr lang="en-US" sz="2000" dirty="0" smtClean="0"/>
              <a:t>, the </a:t>
            </a:r>
            <a:r>
              <a:rPr lang="en-US" sz="2000" b="1" dirty="0" smtClean="0">
                <a:solidFill>
                  <a:schemeClr val="tx1"/>
                </a:solidFill>
              </a:rPr>
              <a:t>prices of related goods</a:t>
            </a:r>
            <a:r>
              <a:rPr lang="en-US" sz="2000" dirty="0" smtClean="0"/>
              <a:t>, and </a:t>
            </a:r>
            <a:r>
              <a:rPr lang="en-US" sz="2000" b="1" dirty="0" smtClean="0">
                <a:solidFill>
                  <a:schemeClr val="tx1"/>
                </a:solidFill>
              </a:rPr>
              <a:t>preferences</a:t>
            </a:r>
            <a:r>
              <a:rPr lang="en-US" sz="2000" dirty="0" smtClean="0"/>
              <a:t>.</a:t>
            </a:r>
          </a:p>
          <a:p>
            <a:pPr marL="409893" lvl="2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demand curve for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/>
              <a:t>can be drawn as follows, where </a:t>
            </a:r>
            <a:r>
              <a:rPr lang="en-US" sz="2000" b="1" dirty="0" smtClean="0">
                <a:solidFill>
                  <a:schemeClr val="tx1"/>
                </a:solidFill>
              </a:rPr>
              <a:t>MB</a:t>
            </a:r>
            <a:r>
              <a:rPr lang="en-US" sz="2000" dirty="0" smtClean="0"/>
              <a:t> stands for marginal benefit: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27314" y="1219200"/>
            <a:ext cx="7539446" cy="4343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400" spc="100" dirty="0">
                <a:solidFill>
                  <a:schemeClr val="accent2"/>
                </a:solidFill>
              </a:rPr>
              <a:t>The Demand </a:t>
            </a:r>
            <a:r>
              <a:rPr lang="en-US" sz="2400" spc="100" dirty="0" smtClean="0">
                <a:solidFill>
                  <a:schemeClr val="accent2"/>
                </a:solidFill>
              </a:rPr>
              <a:t>Curve for </a:t>
            </a:r>
            <a:r>
              <a:rPr lang="en-US" sz="2400" spc="100" dirty="0">
                <a:solidFill>
                  <a:schemeClr val="accent2"/>
                </a:solidFill>
              </a:rPr>
              <a:t>Local Public Services </a:t>
            </a:r>
            <a:endParaRPr lang="en-US" sz="2400" spc="100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999" y="1795618"/>
            <a:ext cx="4800601" cy="44775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24400" y="23622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= Local public service quality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= Demand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 = Marginal benefit from 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892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543800" cy="4495800"/>
          </a:xfrm>
        </p:spPr>
        <p:txBody>
          <a:bodyPr>
            <a:normAutofit/>
          </a:bodyPr>
          <a:lstStyle/>
          <a:p>
            <a:pPr marL="0" indent="0" eaLnBrk="1" hangingPunct="1">
              <a:spcAft>
                <a:spcPts val="1200"/>
              </a:spcAft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Features of Public Demand</a:t>
            </a:r>
          </a:p>
          <a:p>
            <a:pPr marL="227013" indent="-227013" eaLnBrk="1" hangingPunct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Two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twists arise in studying the demand for local public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services: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First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the </a:t>
            </a:r>
            <a:r>
              <a:rPr lang="en-US" b="1" dirty="0">
                <a:solidFill>
                  <a:schemeClr val="tx1"/>
                </a:solidFill>
              </a:rPr>
              <a:t>output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must be defined</a:t>
            </a:r>
          </a:p>
          <a:p>
            <a:pPr marL="525780" lvl="2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Ultimately, we want to measure the quality of local public services</a:t>
            </a:r>
          </a:p>
          <a:p>
            <a:pPr marL="525780" lvl="2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today, we will define output as spending per household</a:t>
            </a:r>
          </a:p>
          <a:p>
            <a:pPr marL="227013" lvl="1" indent="-227013" eaLnBrk="1" hangingPunct="1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27013" indent="-227013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Second, the </a:t>
            </a:r>
            <a:r>
              <a:rPr lang="en-US" b="1" dirty="0">
                <a:solidFill>
                  <a:schemeClr val="tx1"/>
                </a:solidFill>
              </a:rPr>
              <a:t>price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must be defined</a:t>
            </a:r>
          </a:p>
          <a:p>
            <a:pPr marL="525780" lvl="2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Public services are not usually sold directly to individuals</a:t>
            </a:r>
          </a:p>
          <a:p>
            <a:pPr marL="525780" lvl="2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price arises through the tax system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4800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295400"/>
            <a:ext cx="7482840" cy="3749279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Aft>
                <a:spcPts val="18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Tax Price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Because it operates through the tax system, the price for a local public service is called a </a:t>
            </a:r>
            <a:r>
              <a:rPr lang="en-US" b="1" dirty="0" smtClean="0">
                <a:solidFill>
                  <a:schemeClr val="tx1"/>
                </a:solidFill>
              </a:rPr>
              <a:t>tax price</a:t>
            </a:r>
            <a:r>
              <a:rPr lang="en-US" dirty="0" smtClean="0"/>
              <a:t>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A tax price varies with the tax used; we examine a tax price with a </a:t>
            </a:r>
            <a:r>
              <a:rPr lang="en-US" b="1" dirty="0" smtClean="0">
                <a:solidFill>
                  <a:schemeClr val="tx1"/>
                </a:solidFill>
              </a:rPr>
              <a:t>property tax</a:t>
            </a:r>
            <a:r>
              <a:rPr lang="en-US" dirty="0" smtClean="0"/>
              <a:t>, which is the main local tax in the U.S.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tax price </a:t>
            </a:r>
            <a:r>
              <a:rPr lang="en-US" dirty="0" smtClean="0"/>
              <a:t>is defined as the amount a taxpayer would have to pay for another unit of services if the property tax rate were raised to pay for it.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7620000" cy="3768329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600" dirty="0" smtClean="0">
                <a:solidFill>
                  <a:schemeClr val="accent2"/>
                </a:solidFill>
              </a:rPr>
              <a:t>Property Taxes</a:t>
            </a:r>
          </a:p>
          <a:p>
            <a:pPr marL="227013" indent="-227013" eaLnBrk="1" hangingPunct="1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A property tax </a:t>
            </a:r>
            <a:r>
              <a:rPr lang="en-US" b="1" dirty="0" smtClean="0">
                <a:solidFill>
                  <a:schemeClr val="tx1"/>
                </a:solidFill>
              </a:rPr>
              <a:t>payment</a:t>
            </a:r>
            <a:r>
              <a:rPr lang="en-US" dirty="0" smtClean="0"/>
              <a:t> equals a </a:t>
            </a:r>
            <a:r>
              <a:rPr lang="en-US" b="1" dirty="0" smtClean="0">
                <a:solidFill>
                  <a:schemeClr val="tx1"/>
                </a:solidFill>
              </a:rPr>
              <a:t>tax rate </a:t>
            </a:r>
            <a:r>
              <a:rPr lang="en-US" dirty="0" smtClean="0"/>
              <a:t>(selected by elected officials) multiplied by a property’s </a:t>
            </a:r>
            <a:r>
              <a:rPr lang="en-US" b="1" dirty="0" smtClean="0">
                <a:solidFill>
                  <a:schemeClr val="tx1"/>
                </a:solidFill>
              </a:rPr>
              <a:t>assessed value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27013" indent="-227013" eaLnBrk="1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marL="635508" lvl="1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</a:rPr>
              <a:t>The tax rate is selected by elected officials. </a:t>
            </a:r>
          </a:p>
          <a:p>
            <a:pPr marL="635508" lvl="1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</a:rPr>
              <a:t>The assessed value is determined by an assessor, who may be elected or appointed.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In symbols, homeowner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/>
              <a:t>’s property tax payment (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/>
              <a:t>) equals the property tax rate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/>
              <a:t>) multiplied by the assessed value of her house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/>
              <a:t>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/>
              <a:t>	</a:t>
            </a:r>
          </a:p>
        </p:txBody>
      </p:sp>
      <p:graphicFrame>
        <p:nvGraphicFramePr>
          <p:cNvPr id="1024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663905"/>
              </p:ext>
            </p:extLst>
          </p:nvPr>
        </p:nvGraphicFramePr>
        <p:xfrm>
          <a:off x="3276600" y="4267200"/>
          <a:ext cx="1905000" cy="952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Equation" r:id="rId3" imgW="457200" imgH="228600" progId="Equation.DSMT4">
                  <p:embed/>
                </p:oleObj>
              </mc:Choice>
              <mc:Fallback>
                <p:oleObj name="Equation" r:id="rId3" imgW="4572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267200"/>
                        <a:ext cx="1905000" cy="9525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22959" y="1319933"/>
            <a:ext cx="7543801" cy="4402666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The Community </a:t>
            </a:r>
            <a:r>
              <a:rPr lang="en-US" sz="2400" dirty="0">
                <a:solidFill>
                  <a:schemeClr val="accent2"/>
                </a:solidFill>
              </a:rPr>
              <a:t>B</a:t>
            </a:r>
            <a:r>
              <a:rPr lang="en-US" sz="2400" dirty="0" smtClean="0">
                <a:solidFill>
                  <a:schemeClr val="accent2"/>
                </a:solidFill>
              </a:rPr>
              <a:t>udget </a:t>
            </a:r>
            <a:r>
              <a:rPr lang="en-US" sz="2400" dirty="0">
                <a:solidFill>
                  <a:schemeClr val="accent2"/>
                </a:solidFill>
              </a:rPr>
              <a:t>C</a:t>
            </a:r>
            <a:r>
              <a:rPr lang="en-US" sz="2400" dirty="0" smtClean="0">
                <a:solidFill>
                  <a:schemeClr val="accent2"/>
                </a:solidFill>
              </a:rPr>
              <a:t>onstraint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community must set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smtClean="0"/>
              <a:t>spending = revenue.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Define:</a:t>
            </a:r>
          </a:p>
          <a:p>
            <a:pPr marL="525780" lvl="2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/>
              <a:t> = spending per household</a:t>
            </a:r>
          </a:p>
          <a:p>
            <a:pPr marL="525780" lvl="2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/>
              <a:t>= number of households</a:t>
            </a:r>
          </a:p>
          <a:p>
            <a:pPr marL="525780" lvl="2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   = average assessed value</a:t>
            </a:r>
          </a:p>
          <a:p>
            <a:pPr marL="227013" lvl="1" indent="-227013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Then: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aseline="-25000" dirty="0"/>
              <a:t>	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graphicFrame>
        <p:nvGraphicFramePr>
          <p:cNvPr id="112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291791"/>
              </p:ext>
            </p:extLst>
          </p:nvPr>
        </p:nvGraphicFramePr>
        <p:xfrm>
          <a:off x="1318260" y="3446648"/>
          <a:ext cx="28194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0" name="Equation" r:id="rId3" imgW="152268" imgH="203024" progId="Equation.DSMT4">
                  <p:embed/>
                </p:oleObj>
              </mc:Choice>
              <mc:Fallback>
                <p:oleObj name="Equation" r:id="rId3" imgW="152268" imgH="203024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8260" y="3446648"/>
                        <a:ext cx="28194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graphicFrame>
        <p:nvGraphicFramePr>
          <p:cNvPr id="1127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483490"/>
              </p:ext>
            </p:extLst>
          </p:nvPr>
        </p:nvGraphicFramePr>
        <p:xfrm>
          <a:off x="1801415" y="3611797"/>
          <a:ext cx="4931569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1" name="Equation" r:id="rId5" imgW="2133600" imgH="546100" progId="Equation.DSMT4">
                  <p:embed/>
                </p:oleObj>
              </mc:Choice>
              <mc:Fallback>
                <p:oleObj name="Equation" r:id="rId5" imgW="2133600" imgH="546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415" y="3611797"/>
                        <a:ext cx="4931569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graphicFrame>
        <p:nvGraphicFramePr>
          <p:cNvPr id="1127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913304"/>
              </p:ext>
            </p:extLst>
          </p:nvPr>
        </p:nvGraphicFramePr>
        <p:xfrm>
          <a:off x="3292475" y="5011738"/>
          <a:ext cx="1665288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2" name="Equation" r:id="rId7" imgW="583920" imgH="393480" progId="Equation.DSMT4">
                  <p:embed/>
                </p:oleObj>
              </mc:Choice>
              <mc:Fallback>
                <p:oleObj name="Equation" r:id="rId7" imgW="58392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5" y="5011738"/>
                        <a:ext cx="1665288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2:  The Demand for Local Public Services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1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24922</TotalTime>
  <Words>1574</Words>
  <Application>Microsoft Office PowerPoint</Application>
  <PresentationFormat>On-screen Show (4:3)</PresentationFormat>
  <Paragraphs>164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Times New Roman</vt:lpstr>
      <vt:lpstr>Wingdings</vt:lpstr>
      <vt:lpstr>Retrospect</vt:lpstr>
      <vt:lpstr>1_Retrospect</vt:lpstr>
      <vt:lpstr>Equation</vt:lpstr>
      <vt:lpstr>State and Local Public Finance Professor Yinger Spring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Spring 2006, Professor Yinger</dc:title>
  <dc:creator>joyinger</dc:creator>
  <cp:lastModifiedBy>Kathleen M Nasto</cp:lastModifiedBy>
  <cp:revision>117</cp:revision>
  <dcterms:created xsi:type="dcterms:W3CDTF">2005-12-18T15:49:22Z</dcterms:created>
  <dcterms:modified xsi:type="dcterms:W3CDTF">2018-02-10T17:17:47Z</dcterms:modified>
</cp:coreProperties>
</file>