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3818" r:id="rId2"/>
  </p:sldMasterIdLst>
  <p:sldIdLst>
    <p:sldId id="295" r:id="rId3"/>
    <p:sldId id="257" r:id="rId4"/>
    <p:sldId id="258" r:id="rId5"/>
    <p:sldId id="286" r:id="rId6"/>
    <p:sldId id="259" r:id="rId7"/>
    <p:sldId id="260" r:id="rId8"/>
    <p:sldId id="261" r:id="rId9"/>
    <p:sldId id="262" r:id="rId10"/>
    <p:sldId id="288" r:id="rId11"/>
    <p:sldId id="263" r:id="rId12"/>
    <p:sldId id="264" r:id="rId13"/>
    <p:sldId id="278" r:id="rId14"/>
    <p:sldId id="265" r:id="rId15"/>
    <p:sldId id="271" r:id="rId16"/>
    <p:sldId id="266" r:id="rId17"/>
    <p:sldId id="267" r:id="rId18"/>
    <p:sldId id="268" r:id="rId19"/>
    <p:sldId id="279" r:id="rId20"/>
    <p:sldId id="270" r:id="rId21"/>
    <p:sldId id="269" r:id="rId22"/>
    <p:sldId id="272" r:id="rId23"/>
    <p:sldId id="273" r:id="rId24"/>
    <p:sldId id="281" r:id="rId25"/>
    <p:sldId id="283" r:id="rId26"/>
    <p:sldId id="284" r:id="rId27"/>
    <p:sldId id="285" r:id="rId28"/>
    <p:sldId id="280" r:id="rId29"/>
    <p:sldId id="282" r:id="rId30"/>
    <p:sldId id="274" r:id="rId31"/>
    <p:sldId id="287" r:id="rId32"/>
    <p:sldId id="294" r:id="rId33"/>
    <p:sldId id="296" r:id="rId34"/>
    <p:sldId id="298" r:id="rId35"/>
    <p:sldId id="291" r:id="rId36"/>
    <p:sldId id="292" r:id="rId37"/>
    <p:sldId id="293" r:id="rId3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  <a:srgbClr val="637052"/>
    <a:srgbClr val="919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125" autoAdjust="0"/>
  </p:normalViewPr>
  <p:slideViewPr>
    <p:cSldViewPr>
      <p:cViewPr varScale="1">
        <p:scale>
          <a:sx n="110" d="100"/>
          <a:sy n="110" d="100"/>
        </p:scale>
        <p:origin x="163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33523-4F8D-4965-B836-B3167FA5F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3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62E77-68CE-4DB7-8F45-4274C60C98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00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3234A-4B00-48B0-AE46-1ED1D9B14E2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6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974B9-A308-46DB-92D7-53D952EC6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314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98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570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56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27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03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149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7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5C80A-840E-477A-A6F0-978F6AB282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896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32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6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240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55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5FB13-35E1-46FF-A9DB-10AA7AE536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8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E4D1B-5BDF-40C4-A23F-621215F98B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09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7006-4044-4A5B-88FA-3D22D619D2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05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F82D-6E1E-49A8-B51B-E1E7229F6D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83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0844D-CC1F-4190-BB61-BD0A6A40B4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F0B5A5-EDF0-43DD-89D5-67852E4CB2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59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BFEE4-AAFF-417E-88E1-37A830F9A5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31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1974B9-A308-46DB-92D7-53D952EC6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63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fld id="{91EB2632-30EB-404D-AAF4-83DEB88D2D58}" type="slidenum">
              <a:rPr lang="en-US" altLang="en-US" smtClean="0"/>
              <a:pPr eaLnBrk="0" hangingPunct="0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47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mta.info/mta/news/books/docs/MTA_2016_Adopted_Budget_February_Financial_Plan_2016_201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86200"/>
            <a:ext cx="5145882" cy="1619250"/>
          </a:xfrm>
        </p:spPr>
        <p:txBody>
          <a:bodyPr/>
          <a:lstStyle/>
          <a:p>
            <a:pPr eaLnBrk="1" hangingPunct="1"/>
            <a:r>
              <a:rPr lang="en-US" sz="2700" dirty="0"/>
              <a:t>Lecture 11</a:t>
            </a:r>
          </a:p>
          <a:p>
            <a:pPr eaLnBrk="1" hangingPunct="1"/>
            <a:r>
              <a:rPr lang="en-US" sz="2700" dirty="0"/>
              <a:t>User </a:t>
            </a:r>
            <a:r>
              <a:rPr lang="en-US" sz="2700" dirty="0" smtClean="0"/>
              <a:t>Fees (=</a:t>
            </a:r>
            <a:r>
              <a:rPr lang="en-US" sz="2700" dirty="0"/>
              <a:t>Public Prices)</a:t>
            </a:r>
          </a:p>
        </p:txBody>
      </p:sp>
    </p:spTree>
    <p:extLst>
      <p:ext uri="{BB962C8B-B14F-4D97-AF65-F5344CB8AC3E}">
        <p14:creationId xmlns:p14="http://schemas.microsoft.com/office/powerpoint/2010/main" val="3398940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25842" y="1629042"/>
            <a:ext cx="4629150" cy="4530329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CC3300"/>
              </a:solidFill>
            </a:endParaRPr>
          </a:p>
          <a:p>
            <a:pPr eaLnBrk="1" hangingPunct="1"/>
            <a:endParaRPr lang="en-US" smtClean="0">
              <a:solidFill>
                <a:srgbClr val="CC3300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11268" name="Group 24"/>
          <p:cNvGrpSpPr>
            <a:grpSpLocks noChangeAspect="1"/>
          </p:cNvGrpSpPr>
          <p:nvPr/>
        </p:nvGrpSpPr>
        <p:grpSpPr bwMode="auto">
          <a:xfrm>
            <a:off x="1790700" y="1677704"/>
            <a:ext cx="5676835" cy="5370796"/>
            <a:chOff x="1800" y="1440"/>
            <a:chExt cx="9386" cy="8280"/>
          </a:xfrm>
        </p:grpSpPr>
        <p:sp>
          <p:nvSpPr>
            <p:cNvPr id="11270" name="AutoShape 2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1" name="Line 2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2" name="Line 2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3" name="Line 28"/>
            <p:cNvSpPr>
              <a:spLocks noChangeShapeType="1"/>
            </p:cNvSpPr>
            <p:nvPr/>
          </p:nvSpPr>
          <p:spPr bwMode="auto">
            <a:xfrm>
              <a:off x="3580" y="2560"/>
              <a:ext cx="3780" cy="27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4" name="Rectangle 2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1275" name="Rectangle 3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1276" name="Rectangle 31"/>
            <p:cNvSpPr>
              <a:spLocks noChangeArrowheads="1"/>
            </p:cNvSpPr>
            <p:nvPr/>
          </p:nvSpPr>
          <p:spPr bwMode="auto">
            <a:xfrm>
              <a:off x="7920" y="416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11277" name="Rectangle 32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1278" name="Rectangle 3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9" name="Rectangle 34"/>
            <p:cNvSpPr>
              <a:spLocks noChangeArrowheads="1"/>
            </p:cNvSpPr>
            <p:nvPr/>
          </p:nvSpPr>
          <p:spPr bwMode="auto">
            <a:xfrm>
              <a:off x="2700" y="45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1280" name="Rectangle 35"/>
            <p:cNvSpPr>
              <a:spLocks noChangeArrowheads="1"/>
            </p:cNvSpPr>
            <p:nvPr/>
          </p:nvSpPr>
          <p:spPr bwMode="auto">
            <a:xfrm>
              <a:off x="2880" y="6839"/>
              <a:ext cx="8306" cy="1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solidFill>
                    <a:srgbClr val="BD582C"/>
                  </a:solidFill>
                </a:rPr>
                <a:t>When a public service generates positive externalities (such as lower pollution and congestion on roads due to public transit), the efficient price equals MC minus marginal social benefits (MSB).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11281" name="Line 36"/>
            <p:cNvSpPr>
              <a:spLocks noChangeShapeType="1"/>
            </p:cNvSpPr>
            <p:nvPr/>
          </p:nvSpPr>
          <p:spPr bwMode="auto">
            <a:xfrm flipV="1">
              <a:off x="6819" y="4860"/>
              <a:ext cx="1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2" name="Line 37"/>
            <p:cNvSpPr>
              <a:spLocks noChangeShapeType="1"/>
            </p:cNvSpPr>
            <p:nvPr/>
          </p:nvSpPr>
          <p:spPr bwMode="auto">
            <a:xfrm flipH="1">
              <a:off x="5520" y="3540"/>
              <a:ext cx="36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3" name="Line 38"/>
            <p:cNvSpPr>
              <a:spLocks noChangeShapeType="1"/>
            </p:cNvSpPr>
            <p:nvPr/>
          </p:nvSpPr>
          <p:spPr bwMode="auto">
            <a:xfrm>
              <a:off x="3600" y="4499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4" name="AutoShape 39"/>
            <p:cNvSpPr>
              <a:spLocks noChangeArrowheads="1"/>
            </p:cNvSpPr>
            <p:nvPr/>
          </p:nvSpPr>
          <p:spPr bwMode="auto">
            <a:xfrm>
              <a:off x="3600" y="2558"/>
              <a:ext cx="3240" cy="2302"/>
            </a:xfrm>
            <a:prstGeom prst="rtTriangle">
              <a:avLst/>
            </a:prstGeom>
            <a:solidFill>
              <a:srgbClr val="BD582C">
                <a:alpha val="56862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5" name="Rectangle 40"/>
            <p:cNvSpPr>
              <a:spLocks noChangeArrowheads="1"/>
            </p:cNvSpPr>
            <p:nvPr/>
          </p:nvSpPr>
          <p:spPr bwMode="auto">
            <a:xfrm>
              <a:off x="4680" y="1958"/>
              <a:ext cx="3608" cy="5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Consumer Surplus</a:t>
              </a:r>
            </a:p>
          </p:txBody>
        </p:sp>
        <p:sp>
          <p:nvSpPr>
            <p:cNvPr id="11286" name="Line 41"/>
            <p:cNvSpPr>
              <a:spLocks noChangeShapeType="1"/>
            </p:cNvSpPr>
            <p:nvPr/>
          </p:nvSpPr>
          <p:spPr bwMode="auto">
            <a:xfrm flipH="1">
              <a:off x="3960" y="2340"/>
              <a:ext cx="900" cy="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7" name="Line 42"/>
            <p:cNvSpPr>
              <a:spLocks noChangeShapeType="1"/>
            </p:cNvSpPr>
            <p:nvPr/>
          </p:nvSpPr>
          <p:spPr bwMode="auto">
            <a:xfrm>
              <a:off x="3600" y="4860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8" name="Rectangle 43"/>
            <p:cNvSpPr>
              <a:spLocks noChangeArrowheads="1"/>
            </p:cNvSpPr>
            <p:nvPr/>
          </p:nvSpPr>
          <p:spPr bwMode="auto">
            <a:xfrm>
              <a:off x="7920" y="462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MC-MSB</a:t>
              </a:r>
            </a:p>
          </p:txBody>
        </p:sp>
      </p:grpSp>
      <p:sp>
        <p:nvSpPr>
          <p:cNvPr id="11269" name="Rectangle 44"/>
          <p:cNvSpPr>
            <a:spLocks noChangeArrowheads="1"/>
          </p:cNvSpPr>
          <p:nvPr/>
        </p:nvSpPr>
        <p:spPr bwMode="auto">
          <a:xfrm>
            <a:off x="822960" y="1392080"/>
            <a:ext cx="462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Public Pricing With Externalities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33450" y="1401914"/>
            <a:ext cx="4629150" cy="372278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</a:rPr>
              <a:t>Peak-load Pricing</a:t>
            </a:r>
          </a:p>
          <a:p>
            <a:pPr eaLnBrk="1" hangingPunct="1"/>
            <a:endParaRPr lang="en-US" sz="2400" dirty="0" smtClean="0">
              <a:solidFill>
                <a:srgbClr val="BD582C"/>
              </a:solidFill>
            </a:endParaRPr>
          </a:p>
          <a:p>
            <a:pPr eaLnBrk="1" hangingPunct="1"/>
            <a:endParaRPr lang="en-US" sz="2400" dirty="0" smtClean="0">
              <a:solidFill>
                <a:srgbClr val="BD582C"/>
              </a:solidFill>
            </a:endParaRPr>
          </a:p>
          <a:p>
            <a:pPr eaLnBrk="1" hangingPunct="1"/>
            <a:endParaRPr lang="en-US" sz="2400" dirty="0" smtClean="0">
              <a:solidFill>
                <a:srgbClr val="BD582C"/>
              </a:solidFill>
            </a:endParaRPr>
          </a:p>
        </p:txBody>
      </p:sp>
      <p:grpSp>
        <p:nvGrpSpPr>
          <p:cNvPr id="12292" name="Group 94"/>
          <p:cNvGrpSpPr>
            <a:grpSpLocks noChangeAspect="1"/>
          </p:cNvGrpSpPr>
          <p:nvPr/>
        </p:nvGrpSpPr>
        <p:grpSpPr bwMode="auto">
          <a:xfrm>
            <a:off x="1448387" y="1828355"/>
            <a:ext cx="5990354" cy="5442412"/>
            <a:chOff x="1800" y="1440"/>
            <a:chExt cx="10201" cy="8640"/>
          </a:xfrm>
        </p:grpSpPr>
        <p:sp>
          <p:nvSpPr>
            <p:cNvPr id="12293" name="AutoShape 9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9720" cy="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4" name="Line 9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5" name="Line 9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6" name="Line 98"/>
            <p:cNvSpPr>
              <a:spLocks noChangeShapeType="1"/>
            </p:cNvSpPr>
            <p:nvPr/>
          </p:nvSpPr>
          <p:spPr bwMode="auto">
            <a:xfrm>
              <a:off x="4140" y="3420"/>
              <a:ext cx="2520" cy="18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7" name="Rectangle 9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$</a:t>
              </a:r>
            </a:p>
          </p:txBody>
        </p:sp>
        <p:sp>
          <p:nvSpPr>
            <p:cNvPr id="12298" name="Rectangle 100"/>
            <p:cNvSpPr>
              <a:spLocks noChangeArrowheads="1"/>
            </p:cNvSpPr>
            <p:nvPr/>
          </p:nvSpPr>
          <p:spPr bwMode="auto">
            <a:xfrm>
              <a:off x="6120" y="5580"/>
              <a:ext cx="32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Number of Trips</a:t>
              </a:r>
            </a:p>
          </p:txBody>
        </p:sp>
        <p:sp>
          <p:nvSpPr>
            <p:cNvPr id="12299" name="Rectangle 101"/>
            <p:cNvSpPr>
              <a:spLocks noChangeArrowheads="1"/>
            </p:cNvSpPr>
            <p:nvPr/>
          </p:nvSpPr>
          <p:spPr bwMode="auto">
            <a:xfrm>
              <a:off x="7380" y="18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MSC</a:t>
              </a:r>
            </a:p>
          </p:txBody>
        </p:sp>
        <p:sp>
          <p:nvSpPr>
            <p:cNvPr id="12300" name="Rectangle 102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1" name="Rectangle 103"/>
            <p:cNvSpPr>
              <a:spLocks noChangeArrowheads="1"/>
            </p:cNvSpPr>
            <p:nvPr/>
          </p:nvSpPr>
          <p:spPr bwMode="auto">
            <a:xfrm>
              <a:off x="2700" y="45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Off</a:t>
              </a:r>
              <a:endParaRPr lang="en-US" sz="1600" dirty="0"/>
            </a:p>
          </p:txBody>
        </p:sp>
        <p:sp>
          <p:nvSpPr>
            <p:cNvPr id="12302" name="Rectangle 104"/>
            <p:cNvSpPr>
              <a:spLocks noChangeArrowheads="1"/>
            </p:cNvSpPr>
            <p:nvPr/>
          </p:nvSpPr>
          <p:spPr bwMode="auto">
            <a:xfrm>
              <a:off x="1800" y="6409"/>
              <a:ext cx="10201" cy="21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When congestion drives up the marginal social cost (MSC) or travel during peak times, the efficient price for the peak period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Peak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 exceeds the efficient price for the off-peak period (P</a:t>
              </a:r>
              <a:r>
                <a:rPr lang="en-US" sz="2000" baseline="-25000" dirty="0">
                  <a:solidFill>
                    <a:srgbClr val="BD582C"/>
                  </a:solidFill>
                  <a:latin typeface="+mn-lt"/>
                </a:rPr>
                <a:t>OFF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</a:t>
              </a:r>
            </a:p>
          </p:txBody>
        </p:sp>
        <p:sp>
          <p:nvSpPr>
            <p:cNvPr id="12303" name="Line 105"/>
            <p:cNvSpPr>
              <a:spLocks noChangeShapeType="1"/>
            </p:cNvSpPr>
            <p:nvPr/>
          </p:nvSpPr>
          <p:spPr bwMode="auto">
            <a:xfrm>
              <a:off x="5220" y="2340"/>
              <a:ext cx="3240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4" name="Freeform 106"/>
            <p:cNvSpPr>
              <a:spLocks/>
            </p:cNvSpPr>
            <p:nvPr/>
          </p:nvSpPr>
          <p:spPr bwMode="auto">
            <a:xfrm>
              <a:off x="3600" y="2340"/>
              <a:ext cx="4500" cy="2370"/>
            </a:xfrm>
            <a:custGeom>
              <a:avLst/>
              <a:gdLst>
                <a:gd name="T0" fmla="*/ 0 w 4500"/>
                <a:gd name="T1" fmla="*/ 2340 h 2370"/>
                <a:gd name="T2" fmla="*/ 2880 w 4500"/>
                <a:gd name="T3" fmla="*/ 2340 h 2370"/>
                <a:gd name="T4" fmla="*/ 3060 w 4500"/>
                <a:gd name="T5" fmla="*/ 2340 h 2370"/>
                <a:gd name="T6" fmla="*/ 3600 w 4500"/>
                <a:gd name="T7" fmla="*/ 2160 h 2370"/>
                <a:gd name="T8" fmla="*/ 4140 w 4500"/>
                <a:gd name="T9" fmla="*/ 1260 h 2370"/>
                <a:gd name="T10" fmla="*/ 4500 w 4500"/>
                <a:gd name="T11" fmla="*/ 0 h 23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00"/>
                <a:gd name="T19" fmla="*/ 0 h 2370"/>
                <a:gd name="T20" fmla="*/ 4500 w 4500"/>
                <a:gd name="T21" fmla="*/ 2370 h 23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00" h="2370">
                  <a:moveTo>
                    <a:pt x="0" y="2340"/>
                  </a:moveTo>
                  <a:cubicBezTo>
                    <a:pt x="1185" y="2340"/>
                    <a:pt x="2370" y="2340"/>
                    <a:pt x="2880" y="2340"/>
                  </a:cubicBezTo>
                  <a:cubicBezTo>
                    <a:pt x="3390" y="2340"/>
                    <a:pt x="2940" y="2370"/>
                    <a:pt x="3060" y="2340"/>
                  </a:cubicBezTo>
                  <a:cubicBezTo>
                    <a:pt x="3180" y="2310"/>
                    <a:pt x="3420" y="2340"/>
                    <a:pt x="3600" y="2160"/>
                  </a:cubicBezTo>
                  <a:cubicBezTo>
                    <a:pt x="3780" y="1980"/>
                    <a:pt x="3990" y="1620"/>
                    <a:pt x="4140" y="1260"/>
                  </a:cubicBezTo>
                  <a:cubicBezTo>
                    <a:pt x="4290" y="900"/>
                    <a:pt x="4440" y="210"/>
                    <a:pt x="450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5" name="Rectangle 107"/>
            <p:cNvSpPr>
              <a:spLocks noChangeArrowheads="1"/>
            </p:cNvSpPr>
            <p:nvPr/>
          </p:nvSpPr>
          <p:spPr bwMode="auto">
            <a:xfrm>
              <a:off x="6660" y="4987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D</a:t>
              </a:r>
              <a:r>
                <a:rPr lang="en-US" sz="1600" baseline="-25000" dirty="0" err="1"/>
                <a:t>Off</a:t>
              </a:r>
              <a:endParaRPr lang="en-US" sz="1600" dirty="0"/>
            </a:p>
          </p:txBody>
        </p:sp>
        <p:sp>
          <p:nvSpPr>
            <p:cNvPr id="12306" name="Rectangle 108"/>
            <p:cNvSpPr>
              <a:spLocks noChangeArrowheads="1"/>
            </p:cNvSpPr>
            <p:nvPr/>
          </p:nvSpPr>
          <p:spPr bwMode="auto">
            <a:xfrm>
              <a:off x="2327" y="36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Peak</a:t>
              </a:r>
              <a:endParaRPr lang="en-US" sz="1600" dirty="0"/>
            </a:p>
          </p:txBody>
        </p:sp>
        <p:sp>
          <p:nvSpPr>
            <p:cNvPr id="12307" name="Line 109"/>
            <p:cNvSpPr>
              <a:spLocks noChangeShapeType="1"/>
            </p:cNvSpPr>
            <p:nvPr/>
          </p:nvSpPr>
          <p:spPr bwMode="auto">
            <a:xfrm flipH="1">
              <a:off x="3600" y="4000"/>
              <a:ext cx="396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8" name="Line 110"/>
            <p:cNvSpPr>
              <a:spLocks noChangeShapeType="1"/>
            </p:cNvSpPr>
            <p:nvPr/>
          </p:nvSpPr>
          <p:spPr bwMode="auto">
            <a:xfrm>
              <a:off x="8280" y="2340"/>
              <a:ext cx="1" cy="32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9" name="Line 111"/>
            <p:cNvSpPr>
              <a:spLocks noChangeShapeType="1"/>
            </p:cNvSpPr>
            <p:nvPr/>
          </p:nvSpPr>
          <p:spPr bwMode="auto">
            <a:xfrm flipH="1">
              <a:off x="8280" y="3600"/>
              <a:ext cx="36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10" name="Rectangle 112"/>
            <p:cNvSpPr>
              <a:spLocks noChangeArrowheads="1"/>
            </p:cNvSpPr>
            <p:nvPr/>
          </p:nvSpPr>
          <p:spPr bwMode="auto">
            <a:xfrm>
              <a:off x="8540" y="3210"/>
              <a:ext cx="2038" cy="6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Capacity</a:t>
              </a:r>
            </a:p>
          </p:txBody>
        </p:sp>
        <p:sp>
          <p:nvSpPr>
            <p:cNvPr id="12311" name="Rectangle 113"/>
            <p:cNvSpPr>
              <a:spLocks noChangeArrowheads="1"/>
            </p:cNvSpPr>
            <p:nvPr/>
          </p:nvSpPr>
          <p:spPr bwMode="auto">
            <a:xfrm>
              <a:off x="8400" y="44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  <a:r>
                <a:rPr lang="en-US" sz="1600" baseline="-25000"/>
                <a:t>Peak</a:t>
              </a:r>
              <a:endParaRPr lang="en-US" sz="1600"/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41959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figures holds transit capacity constant, but this capacity (and hence this pricing scheme) might not be optimal in the long run.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optimal capacity is the one at which the marginal benefits equal the marginal costs.  This is an example for the next class!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pricing scheme consistent with this capacity decision is given in the following figure.</a:t>
            </a:r>
            <a:endParaRPr lang="en-US" sz="2000" b="1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0981" y="1359205"/>
            <a:ext cx="3737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Peak-load Pricing &amp; Capacity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4"/>
          <p:cNvGrpSpPr>
            <a:grpSpLocks noChangeAspect="1"/>
          </p:cNvGrpSpPr>
          <p:nvPr/>
        </p:nvGrpSpPr>
        <p:grpSpPr bwMode="auto">
          <a:xfrm>
            <a:off x="1019040" y="1559372"/>
            <a:ext cx="7058115" cy="5887528"/>
            <a:chOff x="1800" y="1440"/>
            <a:chExt cx="11221" cy="8280"/>
          </a:xfrm>
        </p:grpSpPr>
        <p:sp>
          <p:nvSpPr>
            <p:cNvPr id="14341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954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4140" y="3420"/>
              <a:ext cx="2520" cy="18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$</a:t>
              </a: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6300" y="5760"/>
              <a:ext cx="32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Number of Trips</a:t>
              </a: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9000" y="36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LR-MC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2700" y="45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Off</a:t>
              </a:r>
              <a:endParaRPr lang="en-US" sz="1600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800" y="6333"/>
              <a:ext cx="11221" cy="17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 smtClean="0">
                  <a:solidFill>
                    <a:srgbClr val="BD582C"/>
                  </a:solidFill>
                  <a:latin typeface="+mn-lt"/>
                </a:rPr>
                <a:t>When extra capacity must be added to accommodate peak travel, a pricing rule that recognizes the capacity decision is to set the peak price at the long-run MC, which equals the short-run MC plus the marginal cost of added capacity.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5220" y="2340"/>
              <a:ext cx="3600" cy="25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6600" y="504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  <a:r>
                <a:rPr lang="en-US" sz="1600" baseline="-25000"/>
                <a:t>Off</a:t>
              </a:r>
              <a:endParaRPr lang="en-US" sz="1600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700" y="36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Peak</a:t>
              </a:r>
              <a:endParaRPr lang="en-US" sz="1600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3600" y="3960"/>
              <a:ext cx="5220" cy="0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3600" y="4680"/>
              <a:ext cx="5220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9000" y="4342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SR-MC</a:t>
              </a:r>
            </a:p>
          </p:txBody>
        </p:sp>
        <p:sp>
          <p:nvSpPr>
            <p:cNvPr id="14357" name="Rectangle 16"/>
            <p:cNvSpPr>
              <a:spLocks noChangeArrowheads="1"/>
            </p:cNvSpPr>
            <p:nvPr/>
          </p:nvSpPr>
          <p:spPr bwMode="auto">
            <a:xfrm>
              <a:off x="8520" y="4837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  <a:r>
                <a:rPr lang="en-US" sz="1600" baseline="-25000"/>
                <a:t>Peak</a:t>
              </a:r>
              <a:endParaRPr lang="en-US" sz="1600"/>
            </a:p>
          </p:txBody>
        </p:sp>
      </p:grp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385484"/>
            <a:ext cx="3519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Long-run Peak-load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2672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000" dirty="0" smtClean="0"/>
              <a:t>Covering a deficit for a </a:t>
            </a:r>
            <a:r>
              <a:rPr lang="en-US" sz="2000" b="1" dirty="0" smtClean="0"/>
              <a:t>natural monopoly</a:t>
            </a:r>
            <a:r>
              <a:rPr lang="en-US" sz="2000" dirty="0" smtClean="0"/>
              <a:t>.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000" dirty="0" smtClean="0"/>
              <a:t>Responding to </a:t>
            </a:r>
            <a:r>
              <a:rPr lang="en-US" sz="2000" b="1" dirty="0" smtClean="0"/>
              <a:t>distorted prices</a:t>
            </a:r>
            <a:r>
              <a:rPr lang="en-US" sz="2000" dirty="0" smtClean="0"/>
              <a:t> in related markets.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67135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Optimal Departures From MC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543800" cy="4419600"/>
          </a:xfrm>
        </p:spPr>
        <p:txBody>
          <a:bodyPr/>
          <a:lstStyle/>
          <a:p>
            <a:pPr eaLnBrk="1" hangingPunct="1"/>
            <a:endParaRPr lang="en-US" b="1" dirty="0" smtClean="0">
              <a:solidFill>
                <a:schemeClr val="tx2"/>
              </a:solidFill>
            </a:endParaRP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16388" name="Group 4"/>
          <p:cNvGrpSpPr>
            <a:grpSpLocks noChangeAspect="1"/>
          </p:cNvGrpSpPr>
          <p:nvPr/>
        </p:nvGrpSpPr>
        <p:grpSpPr bwMode="auto">
          <a:xfrm>
            <a:off x="1018711" y="2057400"/>
            <a:ext cx="7109608" cy="5314950"/>
            <a:chOff x="1800" y="1440"/>
            <a:chExt cx="12360" cy="8280"/>
          </a:xfrm>
        </p:grpSpPr>
        <p:sp>
          <p:nvSpPr>
            <p:cNvPr id="16389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3600" y="2520"/>
              <a:ext cx="432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7680" y="44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</a:t>
              </a: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4500" y="2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2546" y="4137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even</a:t>
              </a:r>
              <a:endParaRPr lang="en-US" sz="1600" dirty="0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3240" y="6660"/>
              <a:ext cx="10920" cy="10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solidFill>
                    <a:srgbClr val="BD582C"/>
                  </a:solidFill>
                </a:rPr>
                <a:t>When the government service is a natural monopoly, setting P=MC results in a deficit, which must be closed with tax revenue or by raising the price!  The trick is to find the least distortionary financing method.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3780" y="3420"/>
              <a:ext cx="3780" cy="1260"/>
            </a:xfrm>
            <a:custGeom>
              <a:avLst/>
              <a:gdLst>
                <a:gd name="T0" fmla="*/ 0 w 3600"/>
                <a:gd name="T1" fmla="*/ 0 h 1440"/>
                <a:gd name="T2" fmla="*/ 1538 w 3600"/>
                <a:gd name="T3" fmla="*/ 166 h 1440"/>
                <a:gd name="T4" fmla="*/ 3386 w 3600"/>
                <a:gd name="T5" fmla="*/ 249 h 1440"/>
                <a:gd name="T6" fmla="*/ 6156 w 3600"/>
                <a:gd name="T7" fmla="*/ 331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1440"/>
                <a:gd name="T14" fmla="*/ 3600 w 360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1440">
                  <a:moveTo>
                    <a:pt x="0" y="0"/>
                  </a:moveTo>
                  <a:cubicBezTo>
                    <a:pt x="285" y="270"/>
                    <a:pt x="570" y="540"/>
                    <a:pt x="900" y="720"/>
                  </a:cubicBezTo>
                  <a:cubicBezTo>
                    <a:pt x="1230" y="900"/>
                    <a:pt x="1530" y="960"/>
                    <a:pt x="1980" y="1080"/>
                  </a:cubicBezTo>
                  <a:cubicBezTo>
                    <a:pt x="2430" y="1200"/>
                    <a:pt x="3015" y="1320"/>
                    <a:pt x="3600" y="14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3960" y="4540"/>
              <a:ext cx="3780" cy="720"/>
            </a:xfrm>
            <a:custGeom>
              <a:avLst/>
              <a:gdLst>
                <a:gd name="T0" fmla="*/ 0 w 3780"/>
                <a:gd name="T1" fmla="*/ 0 h 720"/>
                <a:gd name="T2" fmla="*/ 1440 w 3780"/>
                <a:gd name="T3" fmla="*/ 360 h 720"/>
                <a:gd name="T4" fmla="*/ 3780 w 3780"/>
                <a:gd name="T5" fmla="*/ 720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7960" y="494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flipH="1">
              <a:off x="3600" y="5220"/>
              <a:ext cx="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 flipV="1">
              <a:off x="3600" y="444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 flipH="1">
              <a:off x="4140" y="25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3600" y="4680"/>
              <a:ext cx="3780" cy="540"/>
            </a:xfrm>
            <a:prstGeom prst="rect">
              <a:avLst/>
            </a:prstGeom>
            <a:solidFill>
              <a:srgbClr val="BD582C">
                <a:alpha val="25882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7200" y="3060"/>
              <a:ext cx="2700" cy="9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dirty="0">
                  <a:solidFill>
                    <a:srgbClr val="BD582C"/>
                  </a:solidFill>
                </a:rPr>
                <a:t>Deficit with MC Pricing</a:t>
              </a:r>
              <a:endParaRPr lang="en-US" sz="1600" dirty="0">
                <a:solidFill>
                  <a:srgbClr val="BD582C"/>
                </a:solidFill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>
              <a:off x="6300" y="3420"/>
              <a:ext cx="90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7380" y="5220"/>
              <a:ext cx="0" cy="3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4097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Pricing For A Natural Monopoly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643"/>
            <a:ext cx="7543800" cy="4236157"/>
          </a:xfrm>
        </p:spPr>
        <p:txBody>
          <a:bodyPr/>
          <a:lstStyle/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the break-even price  (AC pricing)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non-distortionary taxes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distortionary taxes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Set different prices for different services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a two-part tariff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some combination of the above</a:t>
            </a:r>
          </a:p>
          <a:p>
            <a:pPr eaLnBrk="1" hangingPunct="1"/>
            <a:endParaRPr lang="en-US" sz="2000" kern="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3115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Ways To Cover A Deficit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18436" name="Group 4"/>
          <p:cNvGrpSpPr>
            <a:grpSpLocks noChangeAspect="1"/>
          </p:cNvGrpSpPr>
          <p:nvPr/>
        </p:nvGrpSpPr>
        <p:grpSpPr bwMode="auto">
          <a:xfrm>
            <a:off x="1219200" y="2162417"/>
            <a:ext cx="6401061" cy="5407138"/>
            <a:chOff x="1800" y="1440"/>
            <a:chExt cx="10607" cy="8280"/>
          </a:xfrm>
        </p:grpSpPr>
        <p:sp>
          <p:nvSpPr>
            <p:cNvPr id="18438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39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>
              <a:off x="3600" y="2700"/>
              <a:ext cx="4320" cy="288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2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8443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8444" name="Rectangle 11"/>
            <p:cNvSpPr>
              <a:spLocks noChangeArrowheads="1"/>
            </p:cNvSpPr>
            <p:nvPr/>
          </p:nvSpPr>
          <p:spPr bwMode="auto">
            <a:xfrm>
              <a:off x="7680" y="44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</a:t>
              </a:r>
            </a:p>
          </p:txBody>
        </p:sp>
        <p:sp>
          <p:nvSpPr>
            <p:cNvPr id="18445" name="Rectangle 12"/>
            <p:cNvSpPr>
              <a:spLocks noChangeArrowheads="1"/>
            </p:cNvSpPr>
            <p:nvPr/>
          </p:nvSpPr>
          <p:spPr bwMode="auto">
            <a:xfrm>
              <a:off x="4320" y="2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8446" name="Rectangle 1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2700" y="4137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even</a:t>
              </a:r>
              <a:endParaRPr lang="en-US" sz="1600"/>
            </a:p>
          </p:txBody>
        </p:sp>
        <p:sp>
          <p:nvSpPr>
            <p:cNvPr id="18448" name="Rectangle 15"/>
            <p:cNvSpPr>
              <a:spLocks noChangeArrowheads="1"/>
            </p:cNvSpPr>
            <p:nvPr/>
          </p:nvSpPr>
          <p:spPr bwMode="auto">
            <a:xfrm>
              <a:off x="2160" y="6287"/>
              <a:ext cx="10247" cy="1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Using the break-even price instead of the efficient price covers the deficit, but results in a loss of consumer surplus.</a:t>
              </a:r>
            </a:p>
          </p:txBody>
        </p:sp>
        <p:sp>
          <p:nvSpPr>
            <p:cNvPr id="18449" name="Freeform 16"/>
            <p:cNvSpPr>
              <a:spLocks/>
            </p:cNvSpPr>
            <p:nvPr/>
          </p:nvSpPr>
          <p:spPr bwMode="auto">
            <a:xfrm>
              <a:off x="3780" y="3420"/>
              <a:ext cx="3780" cy="1260"/>
            </a:xfrm>
            <a:custGeom>
              <a:avLst/>
              <a:gdLst>
                <a:gd name="T0" fmla="*/ 0 w 3600"/>
                <a:gd name="T1" fmla="*/ 0 h 1440"/>
                <a:gd name="T2" fmla="*/ 1538 w 3600"/>
                <a:gd name="T3" fmla="*/ 166 h 1440"/>
                <a:gd name="T4" fmla="*/ 3386 w 3600"/>
                <a:gd name="T5" fmla="*/ 249 h 1440"/>
                <a:gd name="T6" fmla="*/ 6156 w 3600"/>
                <a:gd name="T7" fmla="*/ 331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1440"/>
                <a:gd name="T14" fmla="*/ 3600 w 360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1440">
                  <a:moveTo>
                    <a:pt x="0" y="0"/>
                  </a:moveTo>
                  <a:cubicBezTo>
                    <a:pt x="285" y="270"/>
                    <a:pt x="570" y="540"/>
                    <a:pt x="900" y="720"/>
                  </a:cubicBezTo>
                  <a:cubicBezTo>
                    <a:pt x="1230" y="900"/>
                    <a:pt x="1530" y="960"/>
                    <a:pt x="1980" y="1080"/>
                  </a:cubicBezTo>
                  <a:cubicBezTo>
                    <a:pt x="2430" y="1200"/>
                    <a:pt x="3015" y="1320"/>
                    <a:pt x="3600" y="14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3960" y="4540"/>
              <a:ext cx="3780" cy="720"/>
            </a:xfrm>
            <a:custGeom>
              <a:avLst/>
              <a:gdLst>
                <a:gd name="T0" fmla="*/ 0 w 3780"/>
                <a:gd name="T1" fmla="*/ 0 h 720"/>
                <a:gd name="T2" fmla="*/ 1440 w 3780"/>
                <a:gd name="T3" fmla="*/ 360 h 720"/>
                <a:gd name="T4" fmla="*/ 3780 w 3780"/>
                <a:gd name="T5" fmla="*/ 720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1" name="Rectangle 18"/>
            <p:cNvSpPr>
              <a:spLocks noChangeArrowheads="1"/>
            </p:cNvSpPr>
            <p:nvPr/>
          </p:nvSpPr>
          <p:spPr bwMode="auto">
            <a:xfrm>
              <a:off x="7960" y="494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18452" name="Line 19"/>
            <p:cNvSpPr>
              <a:spLocks noChangeShapeType="1"/>
            </p:cNvSpPr>
            <p:nvPr/>
          </p:nvSpPr>
          <p:spPr bwMode="auto">
            <a:xfrm flipH="1">
              <a:off x="3600" y="5220"/>
              <a:ext cx="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3" name="Line 20"/>
            <p:cNvSpPr>
              <a:spLocks noChangeShapeType="1"/>
            </p:cNvSpPr>
            <p:nvPr/>
          </p:nvSpPr>
          <p:spPr bwMode="auto">
            <a:xfrm flipH="1" flipV="1">
              <a:off x="3600" y="444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4" name="Line 21"/>
            <p:cNvSpPr>
              <a:spLocks noChangeShapeType="1"/>
            </p:cNvSpPr>
            <p:nvPr/>
          </p:nvSpPr>
          <p:spPr bwMode="auto">
            <a:xfrm flipH="1">
              <a:off x="3960" y="25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5" name="Rectangle 22"/>
            <p:cNvSpPr>
              <a:spLocks noChangeArrowheads="1"/>
            </p:cNvSpPr>
            <p:nvPr/>
          </p:nvSpPr>
          <p:spPr bwMode="auto">
            <a:xfrm>
              <a:off x="7200" y="2699"/>
              <a:ext cx="5080" cy="94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637052"/>
                  </a:solidFill>
                  <a:latin typeface="+mn-lt"/>
                </a:rPr>
                <a:t>Lost Consumer Surplus with AC Pricing</a:t>
              </a:r>
            </a:p>
          </p:txBody>
        </p:sp>
        <p:sp>
          <p:nvSpPr>
            <p:cNvPr id="18456" name="Line 23"/>
            <p:cNvSpPr>
              <a:spLocks noChangeShapeType="1"/>
            </p:cNvSpPr>
            <p:nvPr/>
          </p:nvSpPr>
          <p:spPr bwMode="auto">
            <a:xfrm flipH="1">
              <a:off x="6480" y="3420"/>
              <a:ext cx="72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7" name="Line 24"/>
            <p:cNvSpPr>
              <a:spLocks noChangeShapeType="1"/>
            </p:cNvSpPr>
            <p:nvPr/>
          </p:nvSpPr>
          <p:spPr bwMode="auto">
            <a:xfrm>
              <a:off x="7380" y="5220"/>
              <a:ext cx="0" cy="3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8" name="Line 25"/>
            <p:cNvSpPr>
              <a:spLocks noChangeShapeType="1"/>
            </p:cNvSpPr>
            <p:nvPr/>
          </p:nvSpPr>
          <p:spPr bwMode="auto">
            <a:xfrm>
              <a:off x="630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9" name="AutoShape 26"/>
            <p:cNvSpPr>
              <a:spLocks noChangeArrowheads="1"/>
            </p:cNvSpPr>
            <p:nvPr/>
          </p:nvSpPr>
          <p:spPr bwMode="auto">
            <a:xfrm>
              <a:off x="6300" y="4500"/>
              <a:ext cx="1080" cy="700"/>
            </a:xfrm>
            <a:prstGeom prst="rtTriangle">
              <a:avLst/>
            </a:prstGeom>
            <a:solidFill>
              <a:srgbClr val="008000">
                <a:alpha val="27058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18437" name="Rectangle 27"/>
          <p:cNvSpPr>
            <a:spLocks noChangeArrowheads="1"/>
          </p:cNvSpPr>
          <p:nvPr/>
        </p:nvSpPr>
        <p:spPr bwMode="auto">
          <a:xfrm>
            <a:off x="828675" y="1329023"/>
            <a:ext cx="451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Average-cost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605060"/>
            <a:ext cx="7543800" cy="4495800"/>
          </a:xfrm>
        </p:spPr>
        <p:txBody>
          <a:bodyPr/>
          <a:lstStyle/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1950" dirty="0">
              <a:solidFill>
                <a:srgbClr val="CC3300"/>
              </a:solidFill>
            </a:endParaRP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000" dirty="0"/>
              <a:t>Non-distortionary taxes would be optimal, but they do not exist.  Even a head-tax distorts the decision about where to live.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endParaRPr lang="en-US" sz="2000" dirty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000" dirty="0"/>
              <a:t>A distortionary tax is a good option if the excess burden from the tax is less than the lost consumer surplus from AC pricing.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endParaRPr lang="en-US" sz="2000" dirty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000" dirty="0"/>
              <a:t>Taxes may violate the benefit principle because they are not limited to people who use the priced service.</a:t>
            </a:r>
          </a:p>
          <a:p>
            <a:pPr eaLnBrk="1" hangingPunct="1"/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/>
          </a:p>
          <a:p>
            <a:pPr eaLnBrk="1" hangingPunct="1"/>
            <a:endParaRPr lang="en-US" sz="195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smtClean="0">
                <a:solidFill>
                  <a:srgbClr val="637052"/>
                </a:solidFill>
              </a:rPr>
            </a:br>
            <a:r>
              <a:rPr lang="en-US" sz="1800" b="1" spc="10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3563" y="1371600"/>
            <a:ext cx="3824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Covering A Deficit With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1" y="1797547"/>
            <a:ext cx="7543799" cy="5044679"/>
          </a:xfrm>
        </p:spPr>
        <p:txBody>
          <a:bodyPr>
            <a:normAutofit/>
          </a:bodyPr>
          <a:lstStyle/>
          <a:p>
            <a:pPr marL="228600" indent="-223838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Recall that excess burden depends on the price elasticity of demand.</a:t>
            </a:r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For any two services, </a:t>
            </a:r>
            <a:r>
              <a:rPr lang="en-US" sz="2000" i="1" dirty="0" smtClean="0"/>
              <a:t>i</a:t>
            </a:r>
            <a:r>
              <a:rPr lang="en-US" sz="2000" dirty="0" smtClean="0"/>
              <a:t> and </a:t>
            </a:r>
            <a:r>
              <a:rPr lang="en-US" sz="2000" i="1" dirty="0" smtClean="0"/>
              <a:t>j</a:t>
            </a:r>
            <a:r>
              <a:rPr lang="en-US" sz="2000" dirty="0" smtClean="0"/>
              <a:t>, prices should deviate from MC according to the following rule: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000250" y="306216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000250" y="23585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2000250" y="30836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52502"/>
              </p:ext>
            </p:extLst>
          </p:nvPr>
        </p:nvGraphicFramePr>
        <p:xfrm>
          <a:off x="2300266" y="2362200"/>
          <a:ext cx="4073258" cy="123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6" name="Equation" r:id="rId3" imgW="1422400" imgH="431800" progId="Equation.DSMT4">
                  <p:embed/>
                </p:oleObj>
              </mc:Choice>
              <mc:Fallback>
                <p:oleObj name="Equation" r:id="rId3" imgW="14224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66" y="2362200"/>
                        <a:ext cx="4073258" cy="1231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2000250" y="305502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816390"/>
              </p:ext>
            </p:extLst>
          </p:nvPr>
        </p:nvGraphicFramePr>
        <p:xfrm>
          <a:off x="2184981" y="4724400"/>
          <a:ext cx="4991100" cy="134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" name="Equation" r:id="rId5" imgW="1879600" imgH="508000" progId="Equation.DSMT4">
                  <p:embed/>
                </p:oleObj>
              </mc:Choice>
              <mc:Fallback>
                <p:oleObj name="Equation" r:id="rId5" imgW="1879600" imgH="508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981" y="4724400"/>
                        <a:ext cx="4991100" cy="134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6661" y="1371600"/>
            <a:ext cx="3917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Pricing With Multiple Services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/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Why Use Public Pricing?</a:t>
            </a:r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Basic Rule for Public Pricing</a:t>
            </a:r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Peak-Load Pricing</a:t>
            </a:r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Complexities of Public Pricing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59" y="1371600"/>
            <a:ext cx="1800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57425" y="1200150"/>
            <a:ext cx="4629150" cy="4930379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21508" name="Group 4"/>
          <p:cNvGrpSpPr>
            <a:grpSpLocks noChangeAspect="1"/>
          </p:cNvGrpSpPr>
          <p:nvPr/>
        </p:nvGrpSpPr>
        <p:grpSpPr bwMode="auto">
          <a:xfrm>
            <a:off x="1143125" y="1432496"/>
            <a:ext cx="6857830" cy="6181045"/>
            <a:chOff x="1546" y="1440"/>
            <a:chExt cx="10518" cy="8280"/>
          </a:xfrm>
        </p:grpSpPr>
        <p:sp>
          <p:nvSpPr>
            <p:cNvPr id="21509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1008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7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2700" y="5580"/>
              <a:ext cx="288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3420" y="2520"/>
              <a:ext cx="1440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4740" y="48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1976" y="414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endParaRPr lang="en-US" sz="1600" dirty="0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976" y="360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alt</a:t>
              </a:r>
              <a:endParaRPr lang="en-US" sz="1600" dirty="0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546" y="6385"/>
              <a:ext cx="10518" cy="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If a government provides two services, it can cover its deficit with less distortion if it sets a higher gap between P and MC for services with less elastic demand (unlike this picture!).</a:t>
              </a:r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auto">
            <a:xfrm>
              <a:off x="3060" y="3820"/>
              <a:ext cx="2340" cy="900"/>
            </a:xfrm>
            <a:custGeom>
              <a:avLst/>
              <a:gdLst>
                <a:gd name="T0" fmla="*/ 0 w 3780"/>
                <a:gd name="T1" fmla="*/ 0 h 720"/>
                <a:gd name="T2" fmla="*/ 7 w 3780"/>
                <a:gd name="T3" fmla="*/ 4195 h 720"/>
                <a:gd name="T4" fmla="*/ 20 w 3780"/>
                <a:gd name="T5" fmla="*/ 8381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5320" y="446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>
              <a:off x="2700" y="4500"/>
              <a:ext cx="27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 flipV="1">
              <a:off x="2700" y="392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4659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4280" y="3980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5" name="AutoShape 21"/>
            <p:cNvSpPr>
              <a:spLocks noChangeArrowheads="1"/>
            </p:cNvSpPr>
            <p:nvPr/>
          </p:nvSpPr>
          <p:spPr bwMode="auto">
            <a:xfrm>
              <a:off x="4300" y="3960"/>
              <a:ext cx="380" cy="54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738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7380" y="5580"/>
              <a:ext cx="288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auto">
            <a:xfrm>
              <a:off x="7740" y="3780"/>
              <a:ext cx="2340" cy="900"/>
            </a:xfrm>
            <a:custGeom>
              <a:avLst/>
              <a:gdLst>
                <a:gd name="T0" fmla="*/ 0 w 3780"/>
                <a:gd name="T1" fmla="*/ 0 h 720"/>
                <a:gd name="T2" fmla="*/ 7 w 3780"/>
                <a:gd name="T3" fmla="*/ 4195 h 720"/>
                <a:gd name="T4" fmla="*/ 20 w 3780"/>
                <a:gd name="T5" fmla="*/ 8381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 flipH="1" flipV="1">
              <a:off x="7380" y="396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 flipH="1">
              <a:off x="7380" y="4500"/>
              <a:ext cx="27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>
              <a:off x="7740" y="3420"/>
              <a:ext cx="2340" cy="14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2" name="AutoShape 28"/>
            <p:cNvSpPr>
              <a:spLocks noChangeArrowheads="1"/>
            </p:cNvSpPr>
            <p:nvPr/>
          </p:nvSpPr>
          <p:spPr bwMode="auto">
            <a:xfrm>
              <a:off x="8640" y="3960"/>
              <a:ext cx="900" cy="54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6651" y="414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endParaRPr lang="en-US" sz="1600" dirty="0"/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6651" y="360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alt</a:t>
              </a:r>
              <a:endParaRPr lang="en-US" sz="1600"/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10020" y="436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10020" y="468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954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8640" y="3980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40669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Deviations From MC Pricing With Two Services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800" cy="4191000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services involve stages, such as buying a phone and then using the phone. (This used to be a public sector business!)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These two stages may involve different elasticities.</a:t>
            </a:r>
          </a:p>
          <a:p>
            <a:pPr marL="228600" indent="-22860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57200" lvl="1" indent="-342900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88" dirty="0" smtClean="0"/>
              <a:t>For example, almost everyone used to buy a phone, but the number of calls clearly depends on the price.</a:t>
            </a:r>
          </a:p>
          <a:p>
            <a:pPr marL="4572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888" dirty="0" smtClean="0"/>
              <a:t>So using the logic for multiple services, set a higher deviation from MC pricing for the less elastic stage (buying a phone).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5354"/>
            <a:ext cx="202209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Two-part Tariff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6354"/>
            <a:ext cx="7543800" cy="4385845"/>
          </a:xfrm>
        </p:spPr>
        <p:txBody>
          <a:bodyPr>
            <a:normAutofit fontScale="92500" lnSpcReduction="10000"/>
          </a:bodyPr>
          <a:lstStyle/>
          <a:p>
            <a:pPr marL="228600" indent="-228600" eaLnBrk="1" hangingPunct="1">
              <a:lnSpc>
                <a:spcPct val="11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Efficiency </a:t>
            </a:r>
            <a:r>
              <a:rPr lang="en-US" sz="2200" dirty="0"/>
              <a:t>requires consumers’ MRS to equal firms’ MRT for any two goods (where </a:t>
            </a:r>
            <a:r>
              <a:rPr lang="en-US" sz="2200" dirty="0" smtClean="0"/>
              <a:t>MRS is the ratio of the marginal utilities for the two goods and MRT </a:t>
            </a:r>
            <a:r>
              <a:rPr lang="en-US" sz="2200" dirty="0"/>
              <a:t>is the ratio of </a:t>
            </a:r>
            <a:r>
              <a:rPr lang="en-US" sz="2200" dirty="0" smtClean="0"/>
              <a:t>their marginal costs).</a:t>
            </a:r>
            <a:endParaRPr lang="en-US" sz="2200" dirty="0"/>
          </a:p>
          <a:p>
            <a:pPr marL="228600" indent="-228600" eaLnBrk="1" hangingPunct="1">
              <a:lnSpc>
                <a:spcPct val="11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Competitive markets achieve efficiency because consumers set their MRS and firms set their MRT equal to the same market price ratio for the two goods.</a:t>
            </a:r>
          </a:p>
          <a:p>
            <a:pPr marL="228600" indent="-228600" eaLnBrk="1" hangingPunct="1">
              <a:lnSpc>
                <a:spcPct val="11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The P=MC rule simplifies this by looking at only one good, implicitly assuming that all other goods are priced properly.</a:t>
            </a:r>
          </a:p>
          <a:p>
            <a:pPr marL="228600" indent="-228600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But if other goods are not priced properly, this simplification is not correct</a:t>
            </a:r>
            <a:r>
              <a:rPr lang="en-US" sz="2000" dirty="0"/>
              <a:t>.</a:t>
            </a:r>
            <a:endParaRPr lang="en-US" sz="2000" dirty="0">
              <a:solidFill>
                <a:srgbClr val="CC33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ts val="1800"/>
              </a:spcAft>
            </a:pPr>
            <a:endParaRPr lang="en-US" sz="2000" dirty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950" dirty="0"/>
          </a:p>
          <a:p>
            <a:pPr eaLnBrk="1" hangingPunct="1">
              <a:lnSpc>
                <a:spcPct val="80000"/>
              </a:lnSpc>
            </a:pPr>
            <a:endParaRPr lang="en-US" sz="195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441645"/>
            <a:ext cx="3092834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Distorted Private Prices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817132"/>
            <a:ext cx="7376160" cy="3515264"/>
          </a:xfrm>
        </p:spPr>
        <p:txBody>
          <a:bodyPr/>
          <a:lstStyle/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We will examine </a:t>
            </a:r>
            <a:r>
              <a:rPr lang="en-US" sz="2000" b="1" dirty="0" smtClean="0"/>
              <a:t>two</a:t>
            </a:r>
            <a:r>
              <a:rPr lang="en-US" sz="2000" dirty="0" smtClean="0"/>
              <a:t> cases with distorted private prices:</a:t>
            </a:r>
          </a:p>
          <a:p>
            <a:pPr eaLnBrk="1" hangingPunct="1"/>
            <a:endParaRPr lang="en-US" sz="2000" dirty="0" smtClean="0"/>
          </a:p>
          <a:p>
            <a:pPr marL="461963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 externality in a private market that is related to the government good being priced.</a:t>
            </a:r>
          </a:p>
          <a:p>
            <a:pPr marL="461963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61963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private monopoly (or, indeed, any kind of market power) in a market that is related to the government good being priced.   </a:t>
            </a:r>
          </a:p>
          <a:p>
            <a:pPr marL="461963" indent="-234950" eaLnBrk="1" hangingPunct="1"/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3394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Distorted Private Prices,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3"/>
            <a:ext cx="7376160" cy="4450558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With a negative externality from the private good, the private price falls short of MSC.</a:t>
            </a:r>
          </a:p>
          <a:p>
            <a:pPr marL="228600" indent="-22860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Thus, if the government sets P=MC, the ratio of the government to private price is above the ratio of the government to private MC.</a:t>
            </a:r>
          </a:p>
          <a:p>
            <a:pPr marL="228600" indent="-22860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Because households respond to prices,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2000250" y="30836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203431"/>
              </p:ext>
            </p:extLst>
          </p:nvPr>
        </p:nvGraphicFramePr>
        <p:xfrm>
          <a:off x="2000250" y="4187868"/>
          <a:ext cx="4248150" cy="1810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6" name="Equation" r:id="rId3" imgW="1167893" imgH="431613" progId="Equation.DSMT4">
                  <p:embed/>
                </p:oleObj>
              </mc:Choice>
              <mc:Fallback>
                <p:oleObj name="Equation" r:id="rId3" imgW="1167893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4187868"/>
                        <a:ext cx="4248150" cy="1810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67135"/>
            <a:ext cx="2756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1:  Externalities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771710"/>
            <a:ext cx="7482840" cy="3977879"/>
          </a:xfrm>
        </p:spPr>
        <p:txBody>
          <a:bodyPr/>
          <a:lstStyle/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Because the price ratio is “too high,” consumers under-consume the public good relative to the private good. 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could be fixed by pricing the externality in the private market—as in the gas tax case discussed in an earlier class.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Or by setting a price for the public good that is below its marginal cost.</a:t>
            </a:r>
          </a:p>
          <a:p>
            <a:pPr marL="228600" indent="-228600" eaLnBrk="1" hangingPunct="1"/>
            <a:endParaRPr lang="en-US" sz="20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000250" y="30836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7398" y="1371600"/>
            <a:ext cx="2756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1:  Externalities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5035"/>
            <a:ext cx="7452360" cy="4158565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Automobiles cause pollution and congestion, which are not priced.</a:t>
            </a:r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Drivers pay the gas tax, but (as discussed in an earlier class) this just </a:t>
            </a:r>
            <a:br>
              <a:rPr lang="en-US" sz="2000" dirty="0" smtClean="0"/>
            </a:br>
            <a:r>
              <a:rPr lang="en-US" sz="2000" dirty="0" smtClean="0"/>
              <a:t> covers road maintenance.</a:t>
            </a:r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Thus the price of driving is below the marginal social cost.</a:t>
            </a:r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One way to fix this is to lower the price of public transit below MC.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00250" y="30836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2853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Externalities Example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7140"/>
            <a:ext cx="7596274" cy="73158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13321"/>
            <a:ext cx="7543800" cy="4358879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 private monopoly sets the price of its product above MC.</a:t>
            </a:r>
          </a:p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Thus, if the government sets P=MC, the ratio of the government to private price is below the ratio of the government to private MC.</a:t>
            </a:r>
          </a:p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Because households respond to prices, 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34282"/>
              </p:ext>
            </p:extLst>
          </p:nvPr>
        </p:nvGraphicFramePr>
        <p:xfrm>
          <a:off x="2362200" y="4343400"/>
          <a:ext cx="4343400" cy="1588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7" name="Equation" r:id="rId3" imgW="1167893" imgH="431613" progId="Equation.DSMT4">
                  <p:embed/>
                </p:oleObj>
              </mc:Choice>
              <mc:Fallback>
                <p:oleObj name="Equation" r:id="rId3" imgW="1167893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4343400" cy="1588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373258"/>
            <a:ext cx="3434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2:  Private Monopoly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13321"/>
            <a:ext cx="7543800" cy="3673079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Because the price ratio is “too low,” consumers over-consume the </a:t>
            </a:r>
            <a:br>
              <a:rPr lang="en-US" sz="2000" dirty="0" smtClean="0"/>
            </a:br>
            <a:r>
              <a:rPr lang="en-US" sz="2000" dirty="0" smtClean="0"/>
              <a:t> public good relative to the private good. </a:t>
            </a:r>
          </a:p>
          <a:p>
            <a:pPr marL="228600" indent="-228600" eaLnBrk="1" hangingPunct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could be fixed by regulating the monopoly’s price</a:t>
            </a:r>
          </a:p>
          <a:p>
            <a:pPr marL="228600" indent="-228600" eaLnBrk="1" hangingPunct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Or by setting a price for the public good that is above its marginal cost.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2734" y="1371600"/>
            <a:ext cx="3434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2:  Private Monopoly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45889"/>
            <a:ext cx="7391400" cy="4250111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Pricing decisions can get very complicated.</a:t>
            </a:r>
          </a:p>
          <a:p>
            <a:pPr marL="228600" indent="-2286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Consider transit fares: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457200" lvl="1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Raise fares to eliminate a deficit.</a:t>
            </a:r>
          </a:p>
          <a:p>
            <a:pPr marL="457200" lvl="1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Lower fares to protect captive riders.</a:t>
            </a:r>
          </a:p>
          <a:p>
            <a:pPr marL="457200" lvl="1" indent="-2286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Raise fares at rush-hour to account for congestion on public transit.</a:t>
            </a:r>
          </a:p>
          <a:p>
            <a:pPr marL="457200" lvl="1" indent="-2286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Lower fares at rush-hour to account for the positive externalities of transit (lower pollution and congestion on highways) and the unpriced externalities (pollution and congestion) from driving.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404068"/>
            <a:ext cx="4343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" lvl="0" indent="-51435" defTabSz="514350" fontAlgn="auto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</a:pPr>
            <a:r>
              <a:rPr lang="en-US" sz="2400" dirty="0" smtClean="0">
                <a:solidFill>
                  <a:srgbClr val="BD582C"/>
                </a:solidFill>
                <a:latin typeface="+mn-lt"/>
                <a:cs typeface="+mn-cs"/>
              </a:rPr>
              <a:t>When Pricing Principles Conflict</a:t>
            </a:r>
            <a:endParaRPr lang="en-US" sz="2400" dirty="0">
              <a:solidFill>
                <a:srgbClr val="BD582C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800" cy="4495800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Public pricing, i.e. the use of user fees, is an alternative to taxation.</a:t>
            </a:r>
          </a:p>
          <a:p>
            <a:pPr marL="228600" indent="-228600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It has three key justifications:</a:t>
            </a:r>
          </a:p>
          <a:p>
            <a:pPr marL="827532" lvl="3" indent="-457200">
              <a:lnSpc>
                <a:spcPct val="100000"/>
              </a:lnSpc>
              <a:spcAft>
                <a:spcPts val="1200"/>
              </a:spcAft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Some public monopolies are used as revenue sources (the subject of the last class).</a:t>
            </a:r>
          </a:p>
          <a:p>
            <a:pPr marL="827532" lvl="3" indent="-457200">
              <a:lnSpc>
                <a:spcPct val="100000"/>
              </a:lnSpc>
              <a:spcAft>
                <a:spcPts val="1200"/>
              </a:spcAft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The benefit principle justifies linking payments to the people who use a service. </a:t>
            </a:r>
          </a:p>
          <a:p>
            <a:pPr marL="827532" lvl="3" indent="-457200">
              <a:lnSpc>
                <a:spcPct val="100000"/>
              </a:lnSpc>
              <a:spcAft>
                <a:spcPts val="1200"/>
              </a:spcAft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Fees are needed to ensure efficient usage of a public service.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317176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Use Public Pricing?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56648" y="1807805"/>
            <a:ext cx="7510112" cy="4440595"/>
          </a:xfrm>
        </p:spPr>
        <p:txBody>
          <a:bodyPr>
            <a:normAutofit lnSpcReduction="10000"/>
          </a:bodyPr>
          <a:lstStyle/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key lesson:  One cannot achieve many  objectives with one pricing tool! </a:t>
            </a:r>
          </a:p>
          <a:p>
            <a:pPr marL="228600" indent="-228600"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</a:t>
            </a:r>
            <a:r>
              <a:rPr lang="en-US" sz="2000" dirty="0"/>
              <a:t>general, a policy maker needs as many policy tools as objectives:</a:t>
            </a:r>
          </a:p>
          <a:p>
            <a:pPr marL="457200" indent="-2286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Raise fares to lower a deficit (and/or raise taxes to pay for transit since the entire area benefits from the transit system).</a:t>
            </a:r>
          </a:p>
          <a:p>
            <a:pPr marL="457200" indent="-2286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Provide </a:t>
            </a:r>
            <a:r>
              <a:rPr lang="en-US" sz="2000" dirty="0"/>
              <a:t>discount cards for low-income people to protect captive riders</a:t>
            </a:r>
          </a:p>
          <a:p>
            <a:pPr marL="457200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Use peak-load pricing to account for congestion on public transit.</a:t>
            </a:r>
          </a:p>
          <a:p>
            <a:pPr marL="457200" indent="-2286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Raise parking fees or raise gas taxes or charge tolls or implement 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rush-hour </a:t>
            </a:r>
            <a:r>
              <a:rPr lang="en-US" sz="2000" dirty="0"/>
              <a:t>pricing scheme in some zones (as in London or Singapore) to </a:t>
            </a:r>
            <a:r>
              <a:rPr lang="en-US" sz="2000" dirty="0" smtClean="0"/>
              <a:t>address </a:t>
            </a:r>
            <a:r>
              <a:rPr lang="en-US" sz="2000" dirty="0"/>
              <a:t>pollution and congestion.</a:t>
            </a:r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67135"/>
            <a:ext cx="4446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When Pricing Principles Conflict,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676400"/>
            <a:ext cx="7543800" cy="462909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1800" i="1" dirty="0" smtClean="0"/>
              <a:t>The </a:t>
            </a:r>
            <a:r>
              <a:rPr lang="en-US" sz="1800" i="1" dirty="0"/>
              <a:t>New York Times</a:t>
            </a:r>
            <a:r>
              <a:rPr lang="en-US" sz="1800" dirty="0"/>
              <a:t>, February </a:t>
            </a:r>
            <a:r>
              <a:rPr lang="en-US" sz="1800" dirty="0" smtClean="0"/>
              <a:t>28, 2015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sz="2000" b="1" dirty="0">
                <a:solidFill>
                  <a:srgbClr val="BD582C"/>
                </a:solidFill>
              </a:rPr>
              <a:t>Seattle: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“ORCA Lift” gives discounts on public transportation to people whose household income is no more than </a:t>
            </a:r>
            <a:r>
              <a:rPr lang="en-US" sz="2000" dirty="0" smtClean="0"/>
              <a:t>200% </a:t>
            </a:r>
            <a:r>
              <a:rPr lang="en-US" sz="2000" dirty="0"/>
              <a:t>of the federal poverty level.</a:t>
            </a:r>
          </a:p>
          <a:p>
            <a:pPr marL="228600" indent="-2286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Subsidy is over 50% of peak fares.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b="1" dirty="0" smtClean="0">
                <a:solidFill>
                  <a:srgbClr val="BD582C"/>
                </a:solidFill>
              </a:rPr>
              <a:t>San Francisco:</a:t>
            </a:r>
            <a:endParaRPr lang="en-US" sz="2000" b="1" dirty="0">
              <a:solidFill>
                <a:srgbClr val="BD582C"/>
              </a:solidFill>
            </a:endParaRP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Muni </a:t>
            </a:r>
            <a:r>
              <a:rPr lang="en-US" sz="2000" dirty="0" smtClean="0"/>
              <a:t>Lifeline has </a:t>
            </a:r>
            <a:r>
              <a:rPr lang="en-US" sz="2000" dirty="0"/>
              <a:t>fewer than 20,000 card holders in a system that serves about 350,000 people a day</a:t>
            </a:r>
            <a:r>
              <a:rPr lang="en-US" sz="2000" dirty="0" smtClean="0"/>
              <a:t>.</a:t>
            </a:r>
          </a:p>
          <a:p>
            <a:pPr marL="0" indent="0" eaLnBrk="1" hangingPunct="1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Green County (near Dayton</a:t>
            </a:r>
            <a:r>
              <a:rPr lang="en-US" sz="2000" b="1" dirty="0" smtClean="0">
                <a:solidFill>
                  <a:schemeClr val="accent2"/>
                </a:solidFill>
              </a:rPr>
              <a:t>):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Social </a:t>
            </a:r>
            <a:r>
              <a:rPr lang="en-US" sz="2000" dirty="0"/>
              <a:t>service agencies </a:t>
            </a:r>
            <a:r>
              <a:rPr lang="en-US" sz="2000" dirty="0" smtClean="0"/>
              <a:t>buy </a:t>
            </a:r>
            <a:r>
              <a:rPr lang="en-US" sz="2000" dirty="0"/>
              <a:t>travel vouchers and </a:t>
            </a:r>
            <a:r>
              <a:rPr lang="en-US" sz="2000" dirty="0" smtClean="0"/>
              <a:t>distribute </a:t>
            </a:r>
            <a:r>
              <a:rPr lang="en-US" sz="2000" dirty="0"/>
              <a:t>them to their clients.</a:t>
            </a: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354015"/>
            <a:ext cx="3233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Income-based Discounts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435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74578"/>
              </p:ext>
            </p:extLst>
          </p:nvPr>
        </p:nvGraphicFramePr>
        <p:xfrm>
          <a:off x="685800" y="990600"/>
          <a:ext cx="8153400" cy="5183936"/>
        </p:xfrm>
        <a:graphic>
          <a:graphicData uri="http://schemas.openxmlformats.org/drawingml/2006/table">
            <a:tbl>
              <a:tblPr firstRow="1" firstCol="1" bandRow="1"/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Unlimited Ride </a:t>
                      </a:r>
                      <a:r>
                        <a:rPr lang="en-US" sz="2000" b="1" dirty="0" err="1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MetroCard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Pay-Per-Ride </a:t>
                      </a:r>
                      <a:r>
                        <a:rPr lang="en-US" sz="2000" b="1" dirty="0" err="1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MetroCard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more you ride, the less each ride costs.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5% bonus on purchase of $5 or more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50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free transfers included.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Free subway-to-bus, bus-to-subway, or bus-to-bus transfer within </a:t>
                      </a:r>
                      <a:b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 hours of paying your fare. (Some exceptions apply)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Refill as often as you like, until card expires.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Refill as often as you like, until card expires.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Can only be used by one person at a time.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Can be used to pay for up to 4 people at a time.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2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Cannot be used again at the same station or same bus route for 18 minutes.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50240" y="605135"/>
            <a:ext cx="2626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394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76535"/>
            <a:ext cx="2926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5000" t="46667" r="35833" b="28000"/>
          <a:stretch/>
        </p:blipFill>
        <p:spPr>
          <a:xfrm>
            <a:off x="313841" y="1295400"/>
            <a:ext cx="829376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01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33265"/>
            <a:ext cx="7543800" cy="4648200"/>
          </a:xfrm>
        </p:spPr>
        <p:txBody>
          <a:bodyPr>
            <a:normAutofit fontScale="77500" lnSpcReduction="20000"/>
          </a:bodyPr>
          <a:lstStyle/>
          <a:p>
            <a:pPr marL="228600" indent="-2286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 smtClean="0"/>
              <a:t>Cost</a:t>
            </a:r>
            <a:r>
              <a:rPr lang="en-US" sz="2600" dirty="0"/>
              <a:t>: The base subway or local bus fare is $</a:t>
            </a:r>
            <a:r>
              <a:rPr lang="en-US" sz="2600" dirty="0" smtClean="0"/>
              <a:t>2.75. </a:t>
            </a:r>
            <a:r>
              <a:rPr lang="en-US" sz="2600" dirty="0"/>
              <a:t>Reduced fare is half the base fare, $</a:t>
            </a:r>
            <a:r>
              <a:rPr lang="en-US" sz="2600" dirty="0" smtClean="0"/>
              <a:t>1.35 </a:t>
            </a:r>
            <a:r>
              <a:rPr lang="en-US" sz="2600" dirty="0"/>
              <a:t>or less with Reduced-Fare MetroCard discounts.</a:t>
            </a:r>
          </a:p>
          <a:p>
            <a:pPr marL="228600" indent="-228600">
              <a:lnSpc>
                <a:spcPct val="70000"/>
              </a:lnSpc>
              <a:spcBef>
                <a:spcPts val="0"/>
              </a:spcBef>
            </a:pPr>
            <a:endParaRPr lang="en-US" sz="2600" dirty="0"/>
          </a:p>
          <a:p>
            <a:pPr marL="228600" indent="-2286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Who’s eligible: Customers who are 65 years of age or older or have a qualifying disability.</a:t>
            </a:r>
          </a:p>
          <a:p>
            <a:pPr marL="228600" lvl="1" indent="-228600">
              <a:lnSpc>
                <a:spcPct val="70000"/>
              </a:lnSpc>
              <a:spcBef>
                <a:spcPts val="0"/>
              </a:spcBef>
            </a:pPr>
            <a:endParaRPr lang="en-US" sz="2600" dirty="0"/>
          </a:p>
          <a:p>
            <a:pPr marL="228600" indent="-2286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Where and when you can ride</a:t>
            </a:r>
            <a:r>
              <a:rPr lang="en-US" sz="2600" dirty="0" smtClean="0"/>
              <a:t>:</a:t>
            </a:r>
          </a:p>
          <a:p>
            <a:pPr marL="228600" indent="-228600">
              <a:lnSpc>
                <a:spcPct val="70000"/>
              </a:lnSpc>
              <a:buFont typeface="Wingdings" panose="05000000000000000000" pitchFamily="2" charset="2"/>
              <a:buChar char="§"/>
            </a:pPr>
            <a:endParaRPr lang="en-US" sz="2600" dirty="0"/>
          </a:p>
          <a:p>
            <a:pPr marL="457200" lvl="6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MTA New York City Transit and MTA Bus: local buses </a:t>
            </a:r>
            <a:r>
              <a:rPr lang="en-US" sz="2600" dirty="0" smtClean="0"/>
              <a:t>anytime</a:t>
            </a:r>
            <a:br>
              <a:rPr lang="en-US" sz="2600" dirty="0" smtClean="0"/>
            </a:br>
            <a:r>
              <a:rPr lang="en-US" sz="2600" dirty="0" smtClean="0"/>
              <a:t> </a:t>
            </a:r>
            <a:endParaRPr lang="en-US" sz="2600" dirty="0"/>
          </a:p>
          <a:p>
            <a:pPr marL="457200" lvl="6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MTA New York City Transit and MTA Bus: express buses anytime except weekday rush hours: Monday through Friday, 6 a.m. to 10 am and 3 p.m. to 7 pm. </a:t>
            </a:r>
          </a:p>
          <a:p>
            <a:pPr lvl="4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421" y="1371600"/>
            <a:ext cx="5298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3, The Reduced Fare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6421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22822" y="1752600"/>
            <a:ext cx="7376160" cy="45720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</a:pPr>
            <a:endParaRPr lang="en-US" sz="21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Basic pricing similar to 2-part tariff: High price for entry, but reductions for frequent travelers.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Basic pricing also helps captive riders, who can lower their cost per ride.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Reduced fares help seniors and people with disabilities—but are not fully available during rush hour to minimize impact on congestion.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Fares are higher for express buses to account for higher MC associated with longer trip (and perhaps lower price elasticity).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/>
            <a:endParaRPr lang="en-US" sz="1500" dirty="0"/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421" y="1367135"/>
            <a:ext cx="4077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4, Analysis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6434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15200" cy="4419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In </a:t>
            </a:r>
            <a:r>
              <a:rPr lang="en-US" sz="2000" dirty="0" smtClean="0"/>
              <a:t>2016 </a:t>
            </a:r>
            <a:r>
              <a:rPr lang="en-US" sz="2000" dirty="0"/>
              <a:t>fares cover only </a:t>
            </a:r>
            <a:r>
              <a:rPr lang="en-US" sz="2000" dirty="0" smtClean="0"/>
              <a:t>40% </a:t>
            </a:r>
            <a:r>
              <a:rPr lang="en-US" sz="2000" dirty="0"/>
              <a:t>of revenue, which accounts for externalities, but MC is unknown.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Tolls on MTA’s 7 within-city bridges encourage transit use—and shift </a:t>
            </a:r>
            <a:r>
              <a:rPr lang="en-US" sz="2000" dirty="0" smtClean="0"/>
              <a:t>12% </a:t>
            </a:r>
            <a:r>
              <a:rPr lang="en-US" sz="2000" dirty="0"/>
              <a:t>of costs to drivers (who benefit from transit).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Dedicated </a:t>
            </a:r>
            <a:r>
              <a:rPr lang="en-US" sz="2000" dirty="0" smtClean="0"/>
              <a:t>taxes (36%) </a:t>
            </a:r>
            <a:r>
              <a:rPr lang="en-US" sz="2000" dirty="0"/>
              <a:t>and governmental </a:t>
            </a:r>
            <a:r>
              <a:rPr lang="en-US" sz="2000" dirty="0" smtClean="0"/>
              <a:t>subsidies (8%) </a:t>
            </a:r>
            <a:r>
              <a:rPr lang="en-US" sz="2000" dirty="0"/>
              <a:t>shift </a:t>
            </a:r>
            <a:r>
              <a:rPr lang="en-US" sz="2000" dirty="0" smtClean="0"/>
              <a:t> </a:t>
            </a:r>
            <a:r>
              <a:rPr lang="en-US" sz="2000" dirty="0"/>
              <a:t>revenue to state taxpayers </a:t>
            </a:r>
            <a:r>
              <a:rPr lang="en-US" sz="2000" dirty="0" smtClean="0"/>
              <a:t>and </a:t>
            </a:r>
            <a:r>
              <a:rPr lang="en-US" sz="2000" dirty="0"/>
              <a:t>to city </a:t>
            </a:r>
            <a:r>
              <a:rPr lang="en-US" sz="2000" dirty="0" smtClean="0"/>
              <a:t>taxpayers, </a:t>
            </a:r>
            <a:r>
              <a:rPr lang="en-US" sz="2000" dirty="0"/>
              <a:t>which accounts for the benefits non-riders receive.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See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web.mta.info/mta/news/books/docs/MTA_2016_Adopted_Budget_February_Financial_Plan_2016_2019.pdf</a:t>
            </a:r>
            <a:r>
              <a:rPr lang="en-US" sz="2000" dirty="0" smtClean="0"/>
              <a:t>  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US" sz="2000" dirty="0">
              <a:solidFill>
                <a:srgbClr val="CC3300"/>
              </a:solidFill>
            </a:endParaRPr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512" y="1368830"/>
            <a:ext cx="5443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5, Analysis Continued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115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53440" y="1752600"/>
            <a:ext cx="760476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Today </a:t>
            </a:r>
            <a:r>
              <a:rPr lang="en-US" sz="2000" dirty="0"/>
              <a:t>we focus on setting efficient public prices, i.e., prices to support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an </a:t>
            </a:r>
            <a:r>
              <a:rPr lang="en-US" sz="2000" dirty="0"/>
              <a:t>efficient allocation of resources.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Public </a:t>
            </a:r>
            <a:r>
              <a:rPr lang="en-US" sz="2000" dirty="0"/>
              <a:t>pricing often raises equity issues, as well</a:t>
            </a:r>
            <a:r>
              <a:rPr lang="en-US" sz="2000" dirty="0" smtClean="0"/>
              <a:t>.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000" dirty="0" smtClean="0"/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/>
              <a:t>some cases, high prices may discourage the use of a public facility, such as a zoo, by low-income groups</a:t>
            </a:r>
            <a:r>
              <a:rPr lang="en-US" sz="2000" dirty="0" smtClean="0"/>
              <a:t>.</a:t>
            </a:r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/>
              <a:t>other cases, high public prices may hit vulnerable groups hard.  An example is the impact of a subway fare hike on “captive riders,” namely, low-income workers who cannot afford a car.</a:t>
            </a:r>
          </a:p>
          <a:p>
            <a:pPr eaLnBrk="1" hangingPunct="1"/>
            <a:endParaRPr lang="en-US" sz="2000" dirty="0">
              <a:solidFill>
                <a:srgbClr val="CC3300"/>
              </a:solidFill>
            </a:endParaRP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8897" y="1371600"/>
            <a:ext cx="2790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Equity And Efficiency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800" cy="4150332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To promote efficiency, a public price (P) should be set equal to marginal cost (MC).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P=MC, then consumers base their usage decisions on the true resource cost.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As in a private market, decisions based on true resource costs lead to efficient outcomes.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4068"/>
            <a:ext cx="354834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Basic Rule For Public Prices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573733"/>
            <a:ext cx="7711441" cy="4295361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8196" name="Group 22"/>
          <p:cNvGrpSpPr>
            <a:grpSpLocks noChangeAspect="1"/>
          </p:cNvGrpSpPr>
          <p:nvPr/>
        </p:nvGrpSpPr>
        <p:grpSpPr bwMode="auto">
          <a:xfrm>
            <a:off x="1447800" y="1845734"/>
            <a:ext cx="6702662" cy="5202766"/>
            <a:chOff x="1800" y="1440"/>
            <a:chExt cx="11440" cy="8280"/>
          </a:xfrm>
        </p:grpSpPr>
        <p:sp>
          <p:nvSpPr>
            <p:cNvPr id="8197" name="AutoShape 23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198" name="Line 24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199" name="Line 25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0" name="Line 26"/>
            <p:cNvSpPr>
              <a:spLocks noChangeShapeType="1"/>
            </p:cNvSpPr>
            <p:nvPr/>
          </p:nvSpPr>
          <p:spPr bwMode="auto">
            <a:xfrm>
              <a:off x="3580" y="2560"/>
              <a:ext cx="3780" cy="27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1" name="Rectangle 27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8202" name="Rectangle 28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203" name="Rectangle 29"/>
            <p:cNvSpPr>
              <a:spLocks noChangeArrowheads="1"/>
            </p:cNvSpPr>
            <p:nvPr/>
          </p:nvSpPr>
          <p:spPr bwMode="auto">
            <a:xfrm>
              <a:off x="8040" y="422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8204" name="Rectangle 30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8205" name="Rectangle 31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6" name="Rectangle 32"/>
            <p:cNvSpPr>
              <a:spLocks noChangeArrowheads="1"/>
            </p:cNvSpPr>
            <p:nvPr/>
          </p:nvSpPr>
          <p:spPr bwMode="auto">
            <a:xfrm>
              <a:off x="2700" y="414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endParaRPr lang="en-US" sz="1600" dirty="0"/>
            </a:p>
          </p:txBody>
        </p:sp>
        <p:sp>
          <p:nvSpPr>
            <p:cNvPr id="8207" name="Rectangle 33"/>
            <p:cNvSpPr>
              <a:spLocks noChangeArrowheads="1"/>
            </p:cNvSpPr>
            <p:nvPr/>
          </p:nvSpPr>
          <p:spPr bwMode="auto">
            <a:xfrm>
              <a:off x="2880" y="6660"/>
              <a:ext cx="10360" cy="1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The basic rule for public pricing is that the efficient price is one that maximizes consumer surplus, namely, a price equal to marginal cost (MC).</a:t>
              </a:r>
            </a:p>
          </p:txBody>
        </p:sp>
        <p:sp>
          <p:nvSpPr>
            <p:cNvPr id="8208" name="Line 34"/>
            <p:cNvSpPr>
              <a:spLocks noChangeShapeType="1"/>
            </p:cNvSpPr>
            <p:nvPr/>
          </p:nvSpPr>
          <p:spPr bwMode="auto">
            <a:xfrm flipV="1">
              <a:off x="628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9" name="Line 35"/>
            <p:cNvSpPr>
              <a:spLocks noChangeShapeType="1"/>
            </p:cNvSpPr>
            <p:nvPr/>
          </p:nvSpPr>
          <p:spPr bwMode="auto">
            <a:xfrm flipH="1">
              <a:off x="5520" y="3540"/>
              <a:ext cx="36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10" name="Line 36"/>
            <p:cNvSpPr>
              <a:spLocks noChangeShapeType="1"/>
            </p:cNvSpPr>
            <p:nvPr/>
          </p:nvSpPr>
          <p:spPr bwMode="auto">
            <a:xfrm>
              <a:off x="3600" y="4499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11" name="AutoShape 37"/>
            <p:cNvSpPr>
              <a:spLocks noChangeArrowheads="1"/>
            </p:cNvSpPr>
            <p:nvPr/>
          </p:nvSpPr>
          <p:spPr bwMode="auto">
            <a:xfrm>
              <a:off x="3600" y="2520"/>
              <a:ext cx="2700" cy="198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12" name="Rectangle 38"/>
            <p:cNvSpPr>
              <a:spLocks noChangeArrowheads="1"/>
            </p:cNvSpPr>
            <p:nvPr/>
          </p:nvSpPr>
          <p:spPr bwMode="auto">
            <a:xfrm>
              <a:off x="4680" y="1980"/>
              <a:ext cx="3985" cy="4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Consumer Surplus</a:t>
              </a:r>
            </a:p>
          </p:txBody>
        </p:sp>
        <p:sp>
          <p:nvSpPr>
            <p:cNvPr id="8213" name="Line 39"/>
            <p:cNvSpPr>
              <a:spLocks noChangeShapeType="1"/>
            </p:cNvSpPr>
            <p:nvPr/>
          </p:nvSpPr>
          <p:spPr bwMode="auto">
            <a:xfrm flipH="1">
              <a:off x="3960" y="2340"/>
              <a:ext cx="900" cy="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59" y="1371600"/>
            <a:ext cx="3849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Basic Rule For Public Prices,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160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16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16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1447800" y="1848350"/>
            <a:ext cx="5823809" cy="5651770"/>
            <a:chOff x="1800" y="1440"/>
            <a:chExt cx="8903" cy="8280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580" y="2560"/>
              <a:ext cx="3780" cy="27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7560" y="324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700" y="414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880" y="6660"/>
              <a:ext cx="7823" cy="1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solidFill>
                    <a:srgbClr val="BD582C"/>
                  </a:solidFill>
                </a:rPr>
                <a:t>The basic rule may be difficult to apply; if MC is not constant, the rule cannot be applied without knowing the shapes of the demand and MC curves.</a:t>
              </a: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628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>
              <a:off x="5520" y="3540"/>
              <a:ext cx="36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>
              <a:off x="3600" y="2520"/>
              <a:ext cx="2700" cy="198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680" y="1980"/>
              <a:ext cx="30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Consumer Surplus</a:t>
              </a:r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H="1">
              <a:off x="3960" y="2340"/>
              <a:ext cx="900" cy="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3600" y="3600"/>
              <a:ext cx="3960" cy="1530"/>
            </a:xfrm>
            <a:custGeom>
              <a:avLst/>
              <a:gdLst>
                <a:gd name="T0" fmla="*/ 0 w 3960"/>
                <a:gd name="T1" fmla="*/ 1440 h 1530"/>
                <a:gd name="T2" fmla="*/ 1440 w 3960"/>
                <a:gd name="T3" fmla="*/ 1440 h 1530"/>
                <a:gd name="T4" fmla="*/ 2700 w 3960"/>
                <a:gd name="T5" fmla="*/ 900 h 1530"/>
                <a:gd name="T6" fmla="*/ 3960 w 3960"/>
                <a:gd name="T7" fmla="*/ 0 h 1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60"/>
                <a:gd name="T13" fmla="*/ 0 h 1530"/>
                <a:gd name="T14" fmla="*/ 3960 w 3960"/>
                <a:gd name="T15" fmla="*/ 1530 h 1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60" h="1530">
                  <a:moveTo>
                    <a:pt x="0" y="1440"/>
                  </a:moveTo>
                  <a:cubicBezTo>
                    <a:pt x="495" y="1485"/>
                    <a:pt x="990" y="1530"/>
                    <a:pt x="1440" y="1440"/>
                  </a:cubicBezTo>
                  <a:cubicBezTo>
                    <a:pt x="1890" y="1350"/>
                    <a:pt x="2280" y="1140"/>
                    <a:pt x="2700" y="900"/>
                  </a:cubicBezTo>
                  <a:cubicBezTo>
                    <a:pt x="3120" y="660"/>
                    <a:pt x="3540" y="330"/>
                    <a:pt x="39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0125" y="1350087"/>
            <a:ext cx="3849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Basic Rule For Public Prices,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16434"/>
            <a:ext cx="7543800" cy="4191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8600" indent="-2286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the margin is not well defined and some judgment is required.</a:t>
            </a:r>
          </a:p>
          <a:p>
            <a:pPr eaLnBrk="1" hangingPunct="1">
              <a:lnSpc>
                <a:spcPct val="50000"/>
              </a:lnSpc>
            </a:pPr>
            <a:endParaRPr lang="en-US" sz="2000" dirty="0" smtClean="0"/>
          </a:p>
          <a:p>
            <a:pPr marL="228600" indent="-228600" eaLnBrk="1" hangingPunct="1">
              <a:lnSpc>
                <a:spcPct val="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Consider the case of public transit.</a:t>
            </a:r>
          </a:p>
          <a:p>
            <a:pPr marL="228600" indent="-2286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888" dirty="0" smtClean="0"/>
              <a:t>One could say that the </a:t>
            </a:r>
            <a:r>
              <a:rPr lang="en-US" sz="1888" b="1" dirty="0" smtClean="0"/>
              <a:t>last rider</a:t>
            </a:r>
            <a:r>
              <a:rPr lang="en-US" sz="1888" dirty="0" smtClean="0"/>
              <a:t> is the margin, in which case MC is essentially equal to zero.</a:t>
            </a:r>
          </a:p>
          <a:p>
            <a:pPr marL="346075" lvl="1" indent="-231775">
              <a:lnSpc>
                <a:spcPct val="50000"/>
              </a:lnSpc>
              <a:buFont typeface="Courier New" panose="02070309020205020404" pitchFamily="49" charset="0"/>
              <a:buChar char="o"/>
            </a:pPr>
            <a:endParaRPr lang="en-US" sz="1888" dirty="0" smtClean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888" dirty="0" smtClean="0"/>
              <a:t>One could say (more reasonably) that the </a:t>
            </a:r>
            <a:r>
              <a:rPr lang="en-US" sz="1888" b="1" dirty="0" smtClean="0"/>
              <a:t>last bus route</a:t>
            </a:r>
            <a:r>
              <a:rPr lang="en-US" sz="1888" dirty="0" smtClean="0"/>
              <a:t> is the margin, because that is what the provider controls, in which case MC could be set to the cost of the route divided by the average number of passengers.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1663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04068"/>
            <a:ext cx="27712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Is The Margin?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28800"/>
            <a:ext cx="7543800" cy="4572000"/>
          </a:xfrm>
        </p:spPr>
        <p:txBody>
          <a:bodyPr/>
          <a:lstStyle/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Pricing rules need to be adjusted in the presence of:</a:t>
            </a:r>
          </a:p>
          <a:p>
            <a:pPr eaLnBrk="1" hangingPunct="1"/>
            <a:endParaRPr lang="en-US" sz="2000" dirty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Externalities (which, as discussed in an earlier class, also affect taxing rules).</a:t>
            </a:r>
          </a:p>
          <a:p>
            <a:pPr marL="113157" lvl="1" indent="0">
              <a:lnSpc>
                <a:spcPct val="120000"/>
              </a:lnSpc>
              <a:buNone/>
            </a:pPr>
            <a:endParaRPr lang="en-US" sz="2000" dirty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Variation in usage over time, which is usually called a “peak load” problem.</a:t>
            </a:r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11: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71600"/>
            <a:ext cx="1834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Special Cases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86211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39521</TotalTime>
  <Words>2167</Words>
  <Application>Microsoft Office PowerPoint</Application>
  <PresentationFormat>On-screen Show (4:3)</PresentationFormat>
  <Paragraphs>351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178</cp:revision>
  <dcterms:created xsi:type="dcterms:W3CDTF">2005-12-18T15:49:22Z</dcterms:created>
  <dcterms:modified xsi:type="dcterms:W3CDTF">2018-02-10T17:26:52Z</dcterms:modified>
</cp:coreProperties>
</file>