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  <p:sldMasterId id="2147483879" r:id="rId2"/>
  </p:sldMasterIdLst>
  <p:sldIdLst>
    <p:sldId id="282" r:id="rId3"/>
    <p:sldId id="271" r:id="rId4"/>
    <p:sldId id="257" r:id="rId5"/>
    <p:sldId id="258" r:id="rId6"/>
    <p:sldId id="259" r:id="rId7"/>
    <p:sldId id="270" r:id="rId8"/>
    <p:sldId id="260" r:id="rId9"/>
    <p:sldId id="261" r:id="rId10"/>
    <p:sldId id="284" r:id="rId11"/>
    <p:sldId id="262" r:id="rId12"/>
    <p:sldId id="263" r:id="rId13"/>
    <p:sldId id="264" r:id="rId14"/>
    <p:sldId id="272" r:id="rId15"/>
    <p:sldId id="266" r:id="rId16"/>
    <p:sldId id="273" r:id="rId17"/>
    <p:sldId id="278" r:id="rId18"/>
    <p:sldId id="285" r:id="rId19"/>
    <p:sldId id="275" r:id="rId20"/>
    <p:sldId id="276" r:id="rId21"/>
    <p:sldId id="283" r:id="rId22"/>
    <p:sldId id="277" r:id="rId23"/>
    <p:sldId id="279" r:id="rId24"/>
    <p:sldId id="280" r:id="rId2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6CE"/>
    <a:srgbClr val="63705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FD646-AED4-4E96-AFF5-2B9A28F9FB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0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B662C-6C8D-49A5-AAC5-6B95A5FDB5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2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43A67-CC84-4B77-93AE-4BE227B567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0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4B23E-FE2B-4D21-AF45-F9C5E9ADB3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95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63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2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07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0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60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465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1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1462D-7365-41F3-943E-9C52C62BF7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12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3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9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40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259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44E6A-1D14-4913-9626-C62931FDC1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582E1-98A4-479E-825C-1F480AB1E9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7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FA1F6-C910-4F9B-A273-E6C934E0A6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3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3D7B3-7700-41AE-BAC0-B2803635AF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7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DCAD6-F2D1-4210-8D8B-CD19DE8F8B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0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E4CB19-BE08-4DB9-B749-0FB9C07F71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42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45DBF-A557-4121-9AED-8ADD41A3A0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7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F4B23E-FE2B-4D21-AF45-F9C5E9ADB3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sba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86200"/>
            <a:ext cx="4597945" cy="16430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Lecture 3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Voting</a:t>
            </a:r>
          </a:p>
        </p:txBody>
      </p:sp>
    </p:spTree>
    <p:extLst>
      <p:ext uri="{BB962C8B-B14F-4D97-AF65-F5344CB8AC3E}">
        <p14:creationId xmlns:p14="http://schemas.microsoft.com/office/powerpoint/2010/main" val="233271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11237" y="12192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Preference Assumptions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Median voter models need “single-peaked” preferences.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Consider two communities with a high demand for education, one (City A) with a good private school and the other (City B) without.</a:t>
            </a:r>
          </a:p>
          <a:p>
            <a:pPr marL="188595" lvl="1" indent="0" eaLnBrk="1" hangingPunct="1">
              <a:lnSpc>
                <a:spcPct val="11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City A, the high demand for education may not show up as a high demand for </a:t>
            </a:r>
            <a:r>
              <a:rPr lang="en-US" sz="2000" b="1" dirty="0" smtClean="0">
                <a:solidFill>
                  <a:schemeClr val="tx1"/>
                </a:solidFill>
              </a:rPr>
              <a:t>public</a:t>
            </a:r>
            <a:r>
              <a:rPr lang="en-US" sz="2000" dirty="0" smtClean="0"/>
              <a:t> education.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this case, which is extreme, the median voter model breaks down.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Role of Institutions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Scholars disagree about the importance of institutions.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institutions are fairly neutral in most cases, particularly outside large cities.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Other scholars believe bureaucrats can have a large impact on spending and service quality—the </a:t>
            </a:r>
            <a:r>
              <a:rPr lang="en-US" sz="2000" b="1" dirty="0" smtClean="0">
                <a:solidFill>
                  <a:schemeClr val="tx1"/>
                </a:solidFill>
              </a:rPr>
              <a:t>leviathan</a:t>
            </a:r>
            <a:r>
              <a:rPr lang="en-US" sz="2000" dirty="0" smtClean="0"/>
              <a:t> view.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it is possible to control for institutions, such as whether a city as a mayor or a city manager.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543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Tax Limits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Tax limits challenge the median voter model:  Why do voters need to limit taxes if they control spending anyway?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that most tax limits make a political point with little impact on spending.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Others believe that tax limits reveal voters’ belief in leviathan—and their desire to reign in bureaucrats.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19052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Evidence about Tax Limits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defRPr/>
            </a:pPr>
            <a:endParaRPr lang="en-US" sz="2000" dirty="0"/>
          </a:p>
          <a:p>
            <a:pPr marL="171450" indent="-17145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Studies of tax limits in the U.S. lead to four main conclusions.</a:t>
            </a:r>
          </a:p>
          <a:p>
            <a:pPr marL="171450" indent="-171450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171450" indent="-17145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First</a:t>
            </a:r>
            <a:r>
              <a:rPr lang="en-US" sz="2000" dirty="0" smtClean="0"/>
              <a:t>, property tax limits shift the tax burden away from property taxes to other revenue sources.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This shift was very large right after </a:t>
            </a:r>
            <a:r>
              <a:rPr lang="en-US" sz="2000" b="1" dirty="0" smtClean="0">
                <a:solidFill>
                  <a:schemeClr val="tx1"/>
                </a:solidFill>
              </a:rPr>
              <a:t>Proposition 13 </a:t>
            </a:r>
            <a:r>
              <a:rPr lang="en-US" sz="2000" dirty="0" smtClean="0"/>
              <a:t>in CA and </a:t>
            </a:r>
            <a:br>
              <a:rPr lang="en-US" sz="2000" dirty="0" smtClean="0"/>
            </a:br>
            <a:r>
              <a:rPr lang="en-US" sz="2000" b="1" dirty="0" smtClean="0">
                <a:solidFill>
                  <a:schemeClr val="tx1"/>
                </a:solidFill>
              </a:rPr>
              <a:t>Proposition 2 ½ </a:t>
            </a:r>
            <a:r>
              <a:rPr lang="en-US" sz="2000" dirty="0" smtClean="0"/>
              <a:t>in MA.</a:t>
            </a:r>
          </a:p>
          <a:p>
            <a:pPr lvl="3">
              <a:lnSpc>
                <a:spcPct val="50000"/>
              </a:lnSpc>
              <a:buFont typeface="Courier New" panose="02070309020205020404" pitchFamily="49" charset="0"/>
              <a:buChar char="o"/>
              <a:defRPr/>
            </a:pPr>
            <a:endParaRPr lang="en-US" sz="2000" dirty="0" smtClean="0"/>
          </a:p>
          <a:p>
            <a:pPr lvl="3"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But the shift has moderated since then.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99514" y="1371600"/>
            <a:ext cx="7543800" cy="441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</a:t>
            </a:r>
            <a:r>
              <a:rPr lang="en-US" sz="2400" dirty="0" smtClean="0">
                <a:solidFill>
                  <a:schemeClr val="accent2"/>
                </a:solidFill>
              </a:rPr>
              <a:t>Limits, 2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Second</a:t>
            </a:r>
            <a:r>
              <a:rPr lang="en-US" sz="2000" dirty="0" smtClean="0"/>
              <a:t>, strong tax and expenditure limits (TELs) limit but do not stop the growth in state government revenue.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 large share of this effect comes from a drop in state aid to local governments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And hence involves a higher burden on local tax sources.</a:t>
            </a:r>
          </a:p>
          <a:p>
            <a:pPr lvl="4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magnitude of these impacts depends on the design of the limit (see Kioko, </a:t>
            </a:r>
            <a:r>
              <a:rPr lang="en-US" sz="2000" i="1" dirty="0" smtClean="0"/>
              <a:t>Public Budgeting and Finance</a:t>
            </a:r>
            <a:r>
              <a:rPr lang="en-US" sz="2000" dirty="0" smtClean="0"/>
              <a:t>, 2011).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44452" y="1219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Evidence about Tax Limits, </a:t>
            </a:r>
            <a:r>
              <a:rPr lang="en-US" sz="2400" dirty="0" smtClean="0">
                <a:solidFill>
                  <a:schemeClr val="accent2"/>
                </a:solidFill>
              </a:rPr>
              <a:t>3</a:t>
            </a:r>
            <a:endParaRPr lang="en-US" sz="2400" dirty="0">
              <a:solidFill>
                <a:schemeClr val="accent2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Third</a:t>
            </a:r>
            <a:r>
              <a:rPr lang="en-US" sz="2000" dirty="0" smtClean="0"/>
              <a:t>, there is no compelling evidence that TELs have boosted the efficiency of state and local governments.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States with strong TELs have experienced a decline in the quality of public services.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performance by California’s students on national tests has dropped significantly, for example, since Proposition 13.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</a:t>
            </a:r>
            <a:r>
              <a:rPr lang="en-US" sz="2600" dirty="0" smtClean="0">
                <a:solidFill>
                  <a:schemeClr val="accent2"/>
                </a:solidFill>
              </a:rPr>
              <a:t>4</a:t>
            </a:r>
            <a:endParaRPr lang="en-US" sz="2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Fourth</a:t>
            </a:r>
            <a:r>
              <a:rPr lang="en-US" sz="2000" dirty="0" smtClean="0"/>
              <a:t>, voter demand factors still matter even with strong TELs. 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California has severe limits, for example.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But Duncombe and Yinger (</a:t>
            </a:r>
            <a:r>
              <a:rPr lang="en-US" sz="2000" i="1" dirty="0" smtClean="0"/>
              <a:t>ITPF</a:t>
            </a:r>
            <a:r>
              <a:rPr lang="en-US" sz="2000" dirty="0" smtClean="0"/>
              <a:t>, 2011) find that voters with higher incomes or lower tax prices still pick higher school quality— 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Through active monitoring of school officials or the use of secondary revenue sources, such as parcel taxes or private foundations.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5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Fifth, </a:t>
            </a:r>
            <a:r>
              <a:rPr lang="en-US" sz="2000" dirty="0" smtClean="0"/>
              <a:t>TELs push governments to use special districts, which are generally not included in tax caps.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is the conclusion of a recent PAIA Ph.D. graduate, Pengju Zhang, in his dissertation. 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is an unintended consequence and its benefits and costs are not well understood.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40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couple years ago Governor Cuomo proposed and the legislature passed a cap on tax levy increases for all local governments.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is the lesser of 2% and inflation, with exceptions.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exempts new construction (to preserve incentives for development and growth).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07329" y="1371600"/>
            <a:ext cx="7543800" cy="4495800"/>
          </a:xfrm>
        </p:spPr>
        <p:txBody>
          <a:bodyPr>
            <a:no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2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legislation allows jurisdictions to override the cap with a 60% vote.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But in a bizarre twist to the story, NY added a tax-freeze credit in 2014, which rebates any property tax increase below the cap.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As of this year, the credit is provided only if a district not only meets the cap, but also implements an “efficiency plan.”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419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 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 they shed light on voting?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940040" cy="381001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sz="9600" dirty="0" smtClean="0">
                <a:solidFill>
                  <a:schemeClr val="accent2"/>
                </a:solidFill>
              </a:rPr>
              <a:t>The New Tax Cap in NY, 3</a:t>
            </a:r>
          </a:p>
          <a:p>
            <a:pPr marL="342900" lvl="1" indent="-3429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888180"/>
            <a:ext cx="7452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 2016, 662 of 676 school budgets passed (98.5).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 635 of 636 within the cap passed (99.7%).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Budgets passed for 28 of the 36 districts (78%) that attempted an override. Both the number and share passing increased from 2015.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These overrides occurred despite the addition of the “tax-freeze credit” in 2014.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Source: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2"/>
              </a:rPr>
              <a:t>http://www.nyssba.org/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413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9514" y="1371600"/>
            <a:ext cx="7543800" cy="434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4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Nobody should expect this cap to make local governments more efficient.</a:t>
            </a: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88925" lvl="3" indent="-288925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Without more state aid (unlikely) or many overrides (more likely, at least in the long run) this cap will cut local services.</a:t>
            </a:r>
          </a:p>
          <a:p>
            <a:pPr marL="544115" lvl="1" indent="-285750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5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cap is likely to increase disparities across jurisdictions in education and other public services. 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Richer school districts are more likely to override the cap.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Poorer school districts need larger percentage increases in revenue just to keep up with richer districts.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07329" y="1371600"/>
            <a:ext cx="7543800" cy="4419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6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wealthy school districts raise about $30,000 in property taxes per pupil; Buffalo, Rochester, and Syracuse (the Upstate Big 3) raise about $3,700.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20 years, the allowable annual revenue will go up by </a:t>
            </a:r>
            <a:r>
              <a:rPr lang="en-US" sz="2000" dirty="0" smtClean="0">
                <a:cs typeface="Times New Roman" panose="02020603050405020304" pitchFamily="18" charset="0"/>
              </a:rPr>
              <a:t>$30,000×[(1.02)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$14,578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in these rich districts,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by only </a:t>
            </a:r>
            <a:r>
              <a:rPr lang="en-US" sz="2000" dirty="0" smtClean="0">
                <a:cs typeface="Times New Roman" panose="02020603050405020304" pitchFamily="18" charset="0"/>
              </a:rPr>
              <a:t>$3,700×[(1.02)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$1,798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in the Upstate Big 3.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543800" cy="434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Voting and Demand 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In most cases, citizens cannot directly express their demand for local public services.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So they express their demand through their voting, either for public officials or on referenda.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this class, we explore how an understanding of demand helps us understand the choices local governments make.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48284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Median Voter 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</a:t>
            </a:r>
            <a:r>
              <a:rPr lang="en-US" sz="2000" dirty="0" smtClean="0"/>
              <a:t>always votes on the winning side.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Line voters up by the strength of their preference for public services.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Identify the voter in the middle—the median voter.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majority vote must include the median voter.</a:t>
            </a:r>
          </a:p>
          <a:p>
            <a:pPr lvl="1" eaLnBrk="1" hangingPunct="1">
              <a:lnSpc>
                <a:spcPct val="100000"/>
              </a:lnSpc>
            </a:pPr>
            <a:endParaRPr lang="en-US" sz="2000" dirty="0" smtClean="0"/>
          </a:p>
          <a:p>
            <a:pPr lvl="1" algn="ctr"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----------------M------------------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weakest  			</a:t>
            </a:r>
            <a:r>
              <a:rPr lang="en-US" sz="2000" b="1" dirty="0" smtClean="0">
                <a:solidFill>
                  <a:srgbClr val="637052"/>
                </a:solidFill>
              </a:rPr>
              <a:t>strongest</a:t>
            </a:r>
            <a:endParaRPr lang="en-US" sz="2000" b="1" dirty="0">
              <a:solidFill>
                <a:srgbClr val="637052"/>
              </a:solidFill>
            </a:endParaRP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preference			  preference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2000" b="1" spc="100" dirty="0" smtClean="0">
                <a:solidFill>
                  <a:srgbClr val="637052"/>
                </a:solidFill>
              </a:rPr>
            </a:br>
            <a:r>
              <a:rPr lang="en-US" sz="2000" b="1" spc="100" dirty="0" smtClean="0">
                <a:solidFill>
                  <a:srgbClr val="637052"/>
                </a:solidFill>
              </a:rPr>
              <a:t>Lecture 3:  Voting</a:t>
            </a:r>
            <a:endParaRPr lang="en-US" sz="20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591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Identifying the Median Voter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voters do not line up, so the median voter is not identified!</a:t>
            </a: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model </a:t>
            </a:r>
            <a:r>
              <a:rPr lang="en-US" sz="2000" dirty="0" smtClean="0"/>
              <a:t>shows how to identify the median voter assuming preferences are driven by demand factors.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median voter has the median income and the median tax price.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places certain restrictions on </a:t>
            </a:r>
            <a:r>
              <a:rPr lang="en-US" sz="2000" b="1" dirty="0" smtClean="0">
                <a:solidFill>
                  <a:schemeClr val="tx1"/>
                </a:solidFill>
              </a:rPr>
              <a:t>preferences</a:t>
            </a:r>
            <a:r>
              <a:rPr lang="en-US" sz="2000" dirty="0" smtClean="0"/>
              <a:t>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assumes political </a:t>
            </a:r>
            <a:r>
              <a:rPr lang="en-US" sz="2000" b="1" dirty="0" smtClean="0">
                <a:solidFill>
                  <a:schemeClr val="tx1"/>
                </a:solidFill>
              </a:rPr>
              <a:t>institutions</a:t>
            </a:r>
            <a:r>
              <a:rPr lang="en-US" sz="2000" dirty="0" smtClean="0"/>
              <a:t> are neutral.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58" y="1386557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The Median Voter Model</a:t>
            </a:r>
          </a:p>
        </p:txBody>
      </p:sp>
      <p:grpSp>
        <p:nvGrpSpPr>
          <p:cNvPr id="8196" name="Group 32"/>
          <p:cNvGrpSpPr>
            <a:grpSpLocks noChangeAspect="1"/>
          </p:cNvGrpSpPr>
          <p:nvPr/>
        </p:nvGrpSpPr>
        <p:grpSpPr bwMode="auto">
          <a:xfrm>
            <a:off x="533400" y="2168313"/>
            <a:ext cx="7665859" cy="4461087"/>
            <a:chOff x="2227" y="1425"/>
            <a:chExt cx="8506" cy="5092"/>
          </a:xfrm>
        </p:grpSpPr>
        <p:sp>
          <p:nvSpPr>
            <p:cNvPr id="8197" name="AutoShape 33"/>
            <p:cNvSpPr>
              <a:spLocks noChangeAspect="1" noChangeArrowheads="1"/>
            </p:cNvSpPr>
            <p:nvPr/>
          </p:nvSpPr>
          <p:spPr bwMode="auto">
            <a:xfrm>
              <a:off x="2227" y="1425"/>
              <a:ext cx="8100" cy="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8198" name="Line 34"/>
            <p:cNvSpPr>
              <a:spLocks noChangeShapeType="1"/>
            </p:cNvSpPr>
            <p:nvPr/>
          </p:nvSpPr>
          <p:spPr bwMode="auto">
            <a:xfrm>
              <a:off x="2977" y="1734"/>
              <a:ext cx="0" cy="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35"/>
            <p:cNvSpPr>
              <a:spLocks noChangeShapeType="1"/>
            </p:cNvSpPr>
            <p:nvPr/>
          </p:nvSpPr>
          <p:spPr bwMode="auto">
            <a:xfrm>
              <a:off x="2977" y="5436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36"/>
            <p:cNvSpPr>
              <a:spLocks noChangeShapeType="1"/>
            </p:cNvSpPr>
            <p:nvPr/>
          </p:nvSpPr>
          <p:spPr bwMode="auto">
            <a:xfrm>
              <a:off x="2977" y="435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37"/>
            <p:cNvSpPr>
              <a:spLocks noChangeShapeType="1"/>
            </p:cNvSpPr>
            <p:nvPr/>
          </p:nvSpPr>
          <p:spPr bwMode="auto">
            <a:xfrm>
              <a:off x="2977" y="4356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38"/>
            <p:cNvSpPr>
              <a:spLocks noChangeShapeType="1"/>
            </p:cNvSpPr>
            <p:nvPr/>
          </p:nvSpPr>
          <p:spPr bwMode="auto">
            <a:xfrm>
              <a:off x="2977" y="2196"/>
              <a:ext cx="5400" cy="2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8527" y="4202"/>
              <a:ext cx="2206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TP = </a:t>
              </a:r>
              <a:r>
                <a:rPr lang="en-US" sz="1500" dirty="0" smtClean="0"/>
                <a:t>MC(                )</a:t>
              </a:r>
              <a:endParaRPr lang="en-US" sz="1350" dirty="0"/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8527" y="4820"/>
              <a:ext cx="16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D = MB</a:t>
              </a:r>
              <a:endParaRPr lang="en-US" sz="1350" dirty="0"/>
            </a:p>
          </p:txBody>
        </p:sp>
        <p:sp>
          <p:nvSpPr>
            <p:cNvPr id="8205" name="Rectangle 41"/>
            <p:cNvSpPr>
              <a:spLocks noChangeArrowheads="1"/>
            </p:cNvSpPr>
            <p:nvPr/>
          </p:nvSpPr>
          <p:spPr bwMode="auto">
            <a:xfrm>
              <a:off x="8527" y="5591"/>
              <a:ext cx="60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S</a:t>
              </a:r>
              <a:endParaRPr lang="en-US" sz="1350" dirty="0"/>
            </a:p>
          </p:txBody>
        </p:sp>
        <p:sp>
          <p:nvSpPr>
            <p:cNvPr id="8206" name="Line 42"/>
            <p:cNvSpPr>
              <a:spLocks noChangeShapeType="1"/>
            </p:cNvSpPr>
            <p:nvPr/>
          </p:nvSpPr>
          <p:spPr bwMode="auto">
            <a:xfrm>
              <a:off x="7177" y="435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43"/>
            <p:cNvSpPr>
              <a:spLocks noChangeShapeType="1"/>
            </p:cNvSpPr>
            <p:nvPr/>
          </p:nvSpPr>
          <p:spPr bwMode="auto">
            <a:xfrm>
              <a:off x="7177" y="4357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44"/>
            <p:cNvSpPr>
              <a:spLocks noChangeArrowheads="1"/>
            </p:cNvSpPr>
            <p:nvPr/>
          </p:nvSpPr>
          <p:spPr bwMode="auto">
            <a:xfrm>
              <a:off x="7027" y="5591"/>
              <a:ext cx="7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S*</a:t>
              </a:r>
              <a:endParaRPr lang="en-US" sz="1350"/>
            </a:p>
          </p:txBody>
        </p:sp>
        <p:sp>
          <p:nvSpPr>
            <p:cNvPr id="8209" name="Rectangle 45"/>
            <p:cNvSpPr>
              <a:spLocks noChangeArrowheads="1"/>
            </p:cNvSpPr>
            <p:nvPr/>
          </p:nvSpPr>
          <p:spPr bwMode="auto">
            <a:xfrm>
              <a:off x="2377" y="1888"/>
              <a:ext cx="45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$</a:t>
              </a:r>
              <a:endParaRPr lang="en-US" sz="1350" dirty="0"/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2000492"/>
            <a:ext cx="44249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Local public service quality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Median voter’s demand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 = Median voter’s marginal benefit from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= Median voter’s tax price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 = Marginal cost of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Median voter’s tax share</a:t>
            </a:r>
          </a:p>
          <a:p>
            <a:pPr>
              <a:lnSpc>
                <a:spcPct val="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S* = Median voter’s preferred 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86217"/>
              </p:ext>
            </p:extLst>
          </p:nvPr>
        </p:nvGraphicFramePr>
        <p:xfrm>
          <a:off x="4572000" y="3380131"/>
          <a:ext cx="1076430" cy="41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80131"/>
                        <a:ext cx="1076430" cy="41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35804"/>
              </p:ext>
            </p:extLst>
          </p:nvPr>
        </p:nvGraphicFramePr>
        <p:xfrm>
          <a:off x="7104706" y="4599912"/>
          <a:ext cx="870953" cy="33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622030" imgH="241195" progId="Equation.DSMT4">
                  <p:embed/>
                </p:oleObj>
              </mc:Choice>
              <mc:Fallback>
                <p:oleObj name="Equation" r:id="rId5" imgW="62203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706" y="4599912"/>
                        <a:ext cx="870953" cy="334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Using the Median Voter Model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median voter model is widely used because: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It explains community decisions based the demand function for a single voter—the median voter.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makes use of widely available data at the community level:  spending (or performance), median income, median tax price (median divided by mean house value).</a:t>
            </a:r>
          </a:p>
          <a:p>
            <a:pPr lvl="3">
              <a:lnSpc>
                <a:spcPct val="150000"/>
              </a:lnSpc>
              <a:spcBef>
                <a:spcPts val="1188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It works!</a:t>
            </a:r>
            <a:r>
              <a:rPr lang="en-US" sz="2000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07194" y="1066800"/>
            <a:ext cx="824484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Example: Eom, Nguyen-Hoang, Duncombe &amp; Yinger,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 smtClean="0">
                <a:solidFill>
                  <a:schemeClr val="accent2"/>
                </a:solidFill>
              </a:rPr>
              <a:t>Education Finance and Policy</a:t>
            </a:r>
            <a:r>
              <a:rPr lang="en-US" sz="2400" dirty="0" smtClean="0">
                <a:solidFill>
                  <a:schemeClr val="accent2"/>
                </a:solidFill>
              </a:rPr>
              <a:t>, 2014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1991-2011 data for over 600 school districts in New York State.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Service quality measured by high school exams and drop-out rates.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Income elasticity = 0.17 </a:t>
            </a:r>
            <a:r>
              <a:rPr lang="en-US" sz="2000" dirty="0" smtClean="0"/>
              <a:t>(based on income per pupil).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Price elasticity = -0.22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smtClean="0"/>
              <a:t>based on median tax price).</a:t>
            </a:r>
          </a:p>
          <a:p>
            <a:pPr marL="227013" lvl="3" indent="-22701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Significant preference variables include share of housing that is owner-occupied and share of population age 65 or older.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Other Examples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median voter model works well for local governments, particularly school districts.</a:t>
            </a:r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Recent applications include:</a:t>
            </a:r>
          </a:p>
          <a:p>
            <a:pPr marL="0" lvl="3" indent="0">
              <a:lnSpc>
                <a:spcPct val="11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Massachusetts (Nguyen-Hoang and Yinger, </a:t>
            </a:r>
            <a:r>
              <a:rPr lang="en-US" sz="2000" i="1" dirty="0" smtClean="0"/>
              <a:t>Journal of Education Finance</a:t>
            </a:r>
            <a:r>
              <a:rPr lang="en-US" sz="2000" dirty="0" smtClean="0"/>
              <a:t>, Spring 2014).</a:t>
            </a:r>
          </a:p>
          <a:p>
            <a:pPr marL="171450" lvl="4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California </a:t>
            </a:r>
            <a:r>
              <a:rPr lang="en-US" sz="2000" dirty="0"/>
              <a:t>(Duncombe and Yinger, </a:t>
            </a:r>
            <a:r>
              <a:rPr lang="en-US" sz="2000" i="1" dirty="0"/>
              <a:t>International Tax and Public Finance</a:t>
            </a:r>
            <a:r>
              <a:rPr lang="en-US" sz="2000" dirty="0"/>
              <a:t>, </a:t>
            </a:r>
            <a:r>
              <a:rPr lang="en-US" sz="2000" dirty="0" smtClean="0"/>
              <a:t>June 2011).</a:t>
            </a:r>
            <a:endParaRPr lang="en-US" sz="2000" dirty="0"/>
          </a:p>
          <a:p>
            <a:pPr marL="514350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004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42321</TotalTime>
  <Words>1498</Words>
  <Application>Microsoft Office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111</cp:revision>
  <dcterms:created xsi:type="dcterms:W3CDTF">2005-12-18T15:49:22Z</dcterms:created>
  <dcterms:modified xsi:type="dcterms:W3CDTF">2018-02-10T17:18:15Z</dcterms:modified>
</cp:coreProperties>
</file>