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83" r:id="rId11"/>
    <p:sldId id="284" r:id="rId12"/>
    <p:sldId id="263" r:id="rId13"/>
    <p:sldId id="264" r:id="rId14"/>
    <p:sldId id="265" r:id="rId15"/>
    <p:sldId id="266" r:id="rId16"/>
    <p:sldId id="267" r:id="rId17"/>
    <p:sldId id="275" r:id="rId18"/>
    <p:sldId id="276" r:id="rId19"/>
    <p:sldId id="268" r:id="rId20"/>
    <p:sldId id="274" r:id="rId21"/>
    <p:sldId id="285" r:id="rId22"/>
    <p:sldId id="277" r:id="rId23"/>
    <p:sldId id="278" r:id="rId24"/>
    <p:sldId id="269" r:id="rId25"/>
    <p:sldId id="287" r:id="rId26"/>
    <p:sldId id="289" r:id="rId27"/>
    <p:sldId id="288" r:id="rId28"/>
    <p:sldId id="286" r:id="rId29"/>
    <p:sldId id="279" r:id="rId30"/>
    <p:sldId id="272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0CE5-6AC0-4F80-9E76-D0D68274E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0DED-8B06-4D63-B21E-2E330A542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333A-BFC0-4091-88A9-D72E19292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3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A0D4-920C-4F60-8104-5A33DC5D1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4395-832E-425A-919E-F5C008962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5A9B-1D2F-43D7-A275-01ADBBD2E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8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577C-F1E3-44DA-9A8F-26E30A450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CFDD-F48C-4DFB-9833-0C0F1B270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5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C953-DDF0-4060-ACA5-482B61738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D310-2037-4BC8-A473-54D7D50B4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A71F-528F-4E05-927D-9F24EC99D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0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75339E6-5053-466F-AA60-5DB17B97E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21336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The Causes of Housing Discrimination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Based on: Jan Ondrich, Stephen L. Ross, and John Yinger, “Now You See It, Now You Don’t: Why Do Real Estate Agents Withhold Available Houses from Black Customers?” </a:t>
            </a:r>
            <a:r>
              <a:rPr lang="en-US" altLang="en-US" sz="2000" i="1" dirty="0"/>
              <a:t>Review of Economics and Statistics</a:t>
            </a:r>
            <a:r>
              <a:rPr lang="en-US" altLang="en-US" sz="2000" dirty="0"/>
              <a:t>, November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ECN741:  Urban Economics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01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John Yinger, The Maxwell School, Syracuse University, 2022</a:t>
            </a:r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00" y="152400"/>
            <a:ext cx="990600" cy="9856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2292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419600"/>
          </a:xfrm>
          <a:noFill/>
        </p:spPr>
      </p:pic>
      <p:pic>
        <p:nvPicPr>
          <p:cNvPr id="12291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3316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419600"/>
          </a:xfrm>
          <a:noFill/>
        </p:spPr>
      </p:pic>
      <p:pic>
        <p:nvPicPr>
          <p:cNvPr id="1331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		</a:t>
            </a:r>
            <a:r>
              <a:rPr lang="en-US" altLang="en-US" sz="3600" dirty="0"/>
              <a:t>Now You See It, Now You Don’t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Estimation Strategy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For each unit, four outcomes are possible: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both teammates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white auditor only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black auditor only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neither auditor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We treat this as a multinomial logit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Because we do not observe the last outcome, we correct for the possibility of sample selection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condition on unobserved audit random effects. (This step ensures that the 3 remaining choices are independent.)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investigate auditor-pair effects, too, but find them to be insignificant</a:t>
            </a:r>
          </a:p>
        </p:txBody>
      </p:sp>
      <p:pic>
        <p:nvPicPr>
          <p:cNvPr id="1434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2514600" y="1295400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Variables and General Hypotheses</a:t>
            </a:r>
            <a:r>
              <a:rPr lang="en-US" altLang="en-US" sz="1800"/>
              <a:t> </a:t>
            </a:r>
          </a:p>
        </p:txBody>
      </p:sp>
      <p:graphicFrame>
        <p:nvGraphicFramePr>
          <p:cNvPr id="1536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524490"/>
              </p:ext>
            </p:extLst>
          </p:nvPr>
        </p:nvGraphicFramePr>
        <p:xfrm>
          <a:off x="838200" y="1793875"/>
          <a:ext cx="7315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131435" imgH="5797813" progId="Word.Document.8">
                  <p:embed/>
                </p:oleObj>
              </mc:Choice>
              <mc:Fallback>
                <p:oleObj name="Document" r:id="rId3" imgW="6131435" imgH="57978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93875"/>
                        <a:ext cx="73152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B4F1A7F-5D1E-4FC1-A3C7-D4989D350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" y="1781175"/>
            <a:ext cx="7239000" cy="4419600"/>
            <a:chOff x="914400" y="1781175"/>
            <a:chExt cx="7239000" cy="4419600"/>
          </a:xfrm>
        </p:grpSpPr>
        <p:sp>
          <p:nvSpPr>
            <p:cNvPr id="15365" name="Line 11"/>
            <p:cNvSpPr>
              <a:spLocks noChangeShapeType="1"/>
            </p:cNvSpPr>
            <p:nvPr/>
          </p:nvSpPr>
          <p:spPr bwMode="auto">
            <a:xfrm>
              <a:off x="8153400" y="1781175"/>
              <a:ext cx="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12"/>
            <p:cNvSpPr>
              <a:spLocks noChangeShapeType="1"/>
            </p:cNvSpPr>
            <p:nvPr/>
          </p:nvSpPr>
          <p:spPr bwMode="auto">
            <a:xfrm>
              <a:off x="914400" y="23622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4"/>
            <p:cNvSpPr>
              <a:spLocks noChangeShapeType="1"/>
            </p:cNvSpPr>
            <p:nvPr/>
          </p:nvSpPr>
          <p:spPr bwMode="auto">
            <a:xfrm>
              <a:off x="928688" y="1795463"/>
              <a:ext cx="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5"/>
            <p:cNvSpPr>
              <a:spLocks noChangeShapeType="1"/>
            </p:cNvSpPr>
            <p:nvPr/>
          </p:nvSpPr>
          <p:spPr bwMode="auto">
            <a:xfrm>
              <a:off x="6324600" y="1781175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784350" y="1279525"/>
            <a:ext cx="542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971800" algn="ct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2971800" algn="ctr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971800" algn="ct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Example 1:  Audit with 3 Units, Discrete Variable</a:t>
            </a:r>
          </a:p>
        </p:txBody>
      </p:sp>
      <p:sp>
        <p:nvSpPr>
          <p:cNvPr id="16389" name="Lin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752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387" name="Object 3" descr="Please contact the Professor Yinger for details regarding figures and graphs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502102"/>
              </p:ext>
            </p:extLst>
          </p:nvPr>
        </p:nvGraphicFramePr>
        <p:xfrm>
          <a:off x="685800" y="1752600"/>
          <a:ext cx="73914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188731" imgH="5921623" progId="Word.Document.8">
                  <p:embed/>
                </p:oleObj>
              </mc:Choice>
              <mc:Fallback>
                <p:oleObj name="Document" r:id="rId3" imgW="6188731" imgH="592162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3914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822450" y="1279525"/>
            <a:ext cx="579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971800" algn="ct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2971800" algn="ctr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2971800" algn="ct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2971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Example 2:  Audit with 3 Units, Continuous Variable</a:t>
            </a:r>
          </a:p>
        </p:txBody>
      </p:sp>
      <p:graphicFrame>
        <p:nvGraphicFramePr>
          <p:cNvPr id="17411" name="Object 3" descr="Please contact the Professor Yinger for details regarding figures and graph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45107"/>
              </p:ext>
            </p:extLst>
          </p:nvPr>
        </p:nvGraphicFramePr>
        <p:xfrm>
          <a:off x="838200" y="1717675"/>
          <a:ext cx="76200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6188731" imgH="6710189" progId="Word.Document.8">
                  <p:embed/>
                </p:oleObj>
              </mc:Choice>
              <mc:Fallback>
                <p:oleObj name="Document" r:id="rId3" imgW="6188731" imgH="671018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17675"/>
                        <a:ext cx="76200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C3CF916-AFCC-4330-B67D-A11ADCF94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" y="1676400"/>
            <a:ext cx="7551738" cy="4419600"/>
            <a:chOff x="914400" y="1676400"/>
            <a:chExt cx="7551738" cy="4419600"/>
          </a:xfrm>
        </p:grpSpPr>
        <p:sp>
          <p:nvSpPr>
            <p:cNvPr id="17413" name="Line 6"/>
            <p:cNvSpPr>
              <a:spLocks noChangeShapeType="1"/>
            </p:cNvSpPr>
            <p:nvPr/>
          </p:nvSpPr>
          <p:spPr bwMode="auto">
            <a:xfrm>
              <a:off x="914400" y="1676400"/>
              <a:ext cx="754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7"/>
            <p:cNvSpPr>
              <a:spLocks noChangeShapeType="1"/>
            </p:cNvSpPr>
            <p:nvPr/>
          </p:nvSpPr>
          <p:spPr bwMode="auto">
            <a:xfrm>
              <a:off x="8458200" y="1676400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22338" y="3925888"/>
              <a:ext cx="754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922338" y="4554538"/>
              <a:ext cx="754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Key Findings, I:  Marketing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Asking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Sales effort increases with asking price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Inferred Preferences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make inferences about  a customer’s preferences on the basis of her initial request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And then concentrate on showing units most consistent with those preferences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For example, agents are less likely to show a unit if it has either more or fewer bedrooms than the advertised unit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Redlining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are less likely to show a unit if it is in suburban integrated neighborhood (even if the customer inquired about such a unit)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184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9460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29600" cy="4495800"/>
          </a:xfr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27DDAA-6159-44BD-811D-2E0688384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76600" y="3124200"/>
            <a:ext cx="4205288" cy="2849563"/>
            <a:chOff x="3276600" y="3124200"/>
            <a:chExt cx="4205288" cy="2849563"/>
          </a:xfrm>
        </p:grpSpPr>
        <p:sp>
          <p:nvSpPr>
            <p:cNvPr id="2" name="Rectangle 1"/>
            <p:cNvSpPr/>
            <p:nvPr/>
          </p:nvSpPr>
          <p:spPr>
            <a:xfrm>
              <a:off x="3276600" y="31242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5800" y="36877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4038" y="42545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19888" y="42545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3641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53641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9459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0484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229600" cy="920750"/>
          </a:xfrm>
          <a:noFill/>
        </p:spPr>
      </p:pic>
      <p:pic>
        <p:nvPicPr>
          <p:cNvPr id="20485" name="Picture 6" descr="Please contact the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D8064E-E6F4-414F-971C-5BE24B8D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76600" y="3886200"/>
            <a:ext cx="762000" cy="2160588"/>
            <a:chOff x="3276600" y="3886200"/>
            <a:chExt cx="762000" cy="2160588"/>
          </a:xfrm>
        </p:grpSpPr>
        <p:sp>
          <p:nvSpPr>
            <p:cNvPr id="6" name="Rectangle 5"/>
            <p:cNvSpPr/>
            <p:nvPr/>
          </p:nvSpPr>
          <p:spPr>
            <a:xfrm>
              <a:off x="3276600" y="3886200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6600" y="5589588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0483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Key Findings II:  Discrimination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Audit, Agent, and Auditor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These variables, which are the only ones available in previous studies, have little impact on discrimination.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Audit teams with a married couple role encounter less discrimination.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Larger agencies are less likely to discriminate (due perhaps to more diversified customers or better knowledge of the law). </a:t>
            </a:r>
          </a:p>
          <a:p>
            <a:pPr marL="344487" lvl="1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negative sign means more discrimination (less likely to show when the customer is black); a positive sign means less discrimination.</a:t>
            </a:r>
            <a:endParaRPr lang="en-US" altLang="en-US" sz="2600" dirty="0"/>
          </a:p>
        </p:txBody>
      </p:sp>
      <p:pic>
        <p:nvPicPr>
          <p:cNvPr id="2150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Housing Audit Research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Matched Pair Design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Two teammates equally qualified for housing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Same characteristics, training, timing, and request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Differ on ethnicity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Used to Measure How Much Discrimination Exists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Used to Test Hypotheses About the Causes of Discrimination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This is the focus of this paper</a:t>
            </a:r>
            <a:br>
              <a:rPr lang="en-US" altLang="en-US" sz="2200"/>
            </a:br>
            <a:endParaRPr lang="en-US" altLang="en-US" sz="2200"/>
          </a:p>
        </p:txBody>
      </p:sp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2532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175" y="914400"/>
            <a:ext cx="4416425" cy="5216525"/>
          </a:xfrm>
          <a:noFill/>
        </p:spPr>
      </p:pic>
      <p:pic>
        <p:nvPicPr>
          <p:cNvPr id="22531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Key Findings II:  Discrimination, Continued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Asking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Agents’ marketing effort increases with asking price for whites but not for blacks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For blacks, not whites, a unit is more likely to be shown if it is cheaper than the advertised unit.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These results suggest that agents have preconceptions about blacks’ ability to pay for expensive houses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Neighborhood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Redlining against suburban neighborhoods is less likely for black customers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Units in integrated central city neighborhoods are less likely to be shown to blacks than to whites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pic>
        <p:nvPicPr>
          <p:cNvPr id="2150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5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3556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229600" cy="4267200"/>
          </a:xfr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1056C0-0614-424F-83C5-D031FC1F0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5800" y="3429000"/>
            <a:ext cx="2971800" cy="2130425"/>
            <a:chOff x="4495800" y="3429000"/>
            <a:chExt cx="2971800" cy="2130425"/>
          </a:xfrm>
        </p:grpSpPr>
        <p:sp>
          <p:nvSpPr>
            <p:cNvPr id="5" name="Rectangle 4"/>
            <p:cNvSpPr/>
            <p:nvPr/>
          </p:nvSpPr>
          <p:spPr>
            <a:xfrm>
              <a:off x="4495800" y="34290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05600" y="34290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44958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05600" y="5026025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355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4580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917575"/>
          </a:xfrm>
          <a:noFill/>
        </p:spPr>
      </p:pic>
      <p:pic>
        <p:nvPicPr>
          <p:cNvPr id="24581" name="Picture 6" descr="Please contact the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15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Summary and Conclusions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The initial request is interpreted as an indication of a customer’s preferences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Real estate agents practice redlining in the suburbs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No evidence of discrimination based on agent prejudice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Some evidence of discrimination based on white customer prejudice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Strong evidence of statistical discrimination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Not found by previous studies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Helps explain why discrimination is difficult to detect and eliminate</a:t>
            </a:r>
          </a:p>
        </p:txBody>
      </p:sp>
      <p:pic>
        <p:nvPicPr>
          <p:cNvPr id="256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subsequent correspondence audit study by </a:t>
            </a:r>
            <a:r>
              <a:rPr lang="en-US" sz="2400" dirty="0" err="1"/>
              <a:t>Ewens</a:t>
            </a:r>
            <a:r>
              <a:rPr lang="en-US" sz="2400" dirty="0"/>
              <a:t>, Tomlin, and Wang (</a:t>
            </a:r>
            <a:r>
              <a:rPr lang="en-US" sz="2400" i="1" dirty="0" err="1"/>
              <a:t>ReStat</a:t>
            </a:r>
            <a:r>
              <a:rPr lang="en-US" sz="2400" dirty="0"/>
              <a:t>, March 2014), looks for landlord prejudice and statistical discrimination.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study conducted over 14,000 unpaired e-mail audits of small apartments in 35 U.S. cities.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These audits looked at discrimination in return e-mails to applicants identified by typical black and white names.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do not cite </a:t>
            </a:r>
            <a:r>
              <a:rPr lang="en-US" sz="2400" dirty="0" err="1"/>
              <a:t>Ondrich</a:t>
            </a:r>
            <a:r>
              <a:rPr lang="en-US" sz="2400" dirty="0"/>
              <a:t>, Ross, and Yinger despite being in the same journal on the same topic with the same conclusion! (Hint: Use Google Scholar!)</a:t>
            </a:r>
          </a:p>
        </p:txBody>
      </p:sp>
      <p:pic>
        <p:nvPicPr>
          <p:cNvPr id="256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7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Addendum, 2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Ewens</a:t>
            </a:r>
            <a:r>
              <a:rPr lang="en-US" sz="2400" dirty="0"/>
              <a:t> et al. argue that if landlords are prejudiced, they will be more likely to discriminate in largely white than in largely black areas. 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reject landlord prejudice as an explanation because discrimination is not lower in largely black than in largely white areas.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1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4445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Addendum, 3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argue that landlords practicing statistical discrimination will find signals about the “quality” of an applicant from a particular racial or ethnic group to be more believable if they have more experience dealing with that group. </a:t>
            </a:r>
          </a:p>
          <a:p>
            <a:pPr eaLnBrk="1" hangingPunct="1">
              <a:lnSpc>
                <a:spcPct val="50000"/>
              </a:lnSpc>
              <a:spcBef>
                <a:spcPts val="60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find support for this hypothesis: landlords respond more favorably to positive information (such as an indication that the applicant has a desirable job) about a black applicant in a largely black neighborhood than in a largely white neighborhood. </a:t>
            </a:r>
            <a:endParaRPr lang="en-US" altLang="en-US" sz="2400" dirty="0"/>
          </a:p>
        </p:txBody>
      </p:sp>
      <p:pic>
        <p:nvPicPr>
          <p:cNvPr id="256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4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Supplementary Slides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1. Marketing behavior by unit location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2. Econometric specification</a:t>
            </a:r>
            <a:endParaRPr lang="en-US" altLang="en-US" sz="2000" dirty="0"/>
          </a:p>
        </p:txBody>
      </p:sp>
      <p:pic>
        <p:nvPicPr>
          <p:cNvPr id="256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64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6628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8" y="1371600"/>
            <a:ext cx="7908925" cy="4641850"/>
          </a:xfrm>
          <a:noFill/>
        </p:spPr>
      </p:pic>
      <p:pic>
        <p:nvPicPr>
          <p:cNvPr id="26627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The Main Contribution of This Study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In Each Audit: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Teammates inquire about (and usually inspect) an advertised housing unit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Teammates are told about (and often inspect) other units similar to the advertised unit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This Study Shifts the Unit of Analysis from an Audit to an Inspected Housing Unit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Previous studies examine differences in the average number of units shown to black and white auditors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We examine whether agents tend to market certain types of units just to whites (or just to blacks)</a:t>
            </a:r>
          </a:p>
        </p:txBody>
      </p:sp>
      <p:pic>
        <p:nvPicPr>
          <p:cNvPr id="512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7652" name="Picture 6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24400"/>
          </a:xfr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BCFFA8-B5DE-431E-A167-88685131D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016250"/>
            <a:ext cx="4724400" cy="2354263"/>
            <a:chOff x="3657600" y="3016250"/>
            <a:chExt cx="4724400" cy="2354263"/>
          </a:xfrm>
        </p:grpSpPr>
        <p:sp>
          <p:nvSpPr>
            <p:cNvPr id="5" name="Rectangle 4"/>
            <p:cNvSpPr/>
            <p:nvPr/>
          </p:nvSpPr>
          <p:spPr>
            <a:xfrm>
              <a:off x="3657600" y="3694113"/>
              <a:ext cx="762000" cy="1676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0" y="3016250"/>
              <a:ext cx="762000" cy="1098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7651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8676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600200"/>
            <a:ext cx="5672137" cy="4530725"/>
          </a:xfrm>
          <a:noFill/>
        </p:spPr>
      </p:pic>
      <p:pic>
        <p:nvPicPr>
          <p:cNvPr id="2867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9700" name="Picture 5" descr="Please contact the Professor Yinger for details regarding figures and graph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52600"/>
            <a:ext cx="7773987" cy="1349375"/>
          </a:xfrm>
          <a:noFill/>
        </p:spPr>
      </p:pic>
      <p:pic>
        <p:nvPicPr>
          <p:cNvPr id="29701" name="Picture 6" descr="Please contact the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35363"/>
            <a:ext cx="77739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j0185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30724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1600200"/>
            <a:ext cx="6970713" cy="4530725"/>
          </a:xfrm>
          <a:noFill/>
        </p:spPr>
      </p:pic>
      <p:pic>
        <p:nvPicPr>
          <p:cNvPr id="30723" name="Picture 4" descr="j0185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Advantages of a Unit-Based Approach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determine whether discrimination is related to the characteristics of an individual housing unit, such as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whether it is in an integrated area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its asking price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avoid an endogeneity problem that arises from explanatory variables that are influenced by agent choices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such as the average racial composition of the units the agent decides to show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explore agent marketing behavior toward all customers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including redlining </a:t>
            </a:r>
          </a:p>
        </p:txBody>
      </p:sp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The Housing Discrimination Study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 1989 study national housing audit study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Funded by HUD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Designed to give nationally representative estimates of discrimination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Involved black-white audits and Hispanic-white audits in both the sales and rental markets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focus on the 1081 black-white sales audits, which were conducted in 20 randomly selected metropolitan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Audits were based on a random sample of advertisements from the major metropolitan newspaper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717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Hypotheses About Housing Discrimination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Agent Prejudice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act out of own prejudice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White Customer Prejudice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act to protect an existing white customer base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Statistical Discrimination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make a greater effort if transaction is thought to be more likely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perceived preferences of customers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agent stereotypes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perceived constraints, such as discrimination or redlining by lenders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81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Our Unit-Based Data Set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Includes all units shown to either auditor during an audit: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advertised units (i.e., those inquired about)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other units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We observe whether each unit was shown to both teammates, to the white only, or to the black only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We observed detailed characteristics of the unit and of its neighborhood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We match each unit with the advertised unit that is the basis for the audit, so for each unit we have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characteristics of the unit (which may or may not be an advertised unit)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characteristics of the associated advertised unit (which are the same for all units in a given audit)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  <p:pic>
        <p:nvPicPr>
          <p:cNvPr id="922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0244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990600"/>
            <a:ext cx="6375400" cy="5140325"/>
          </a:xfrm>
          <a:noFill/>
        </p:spPr>
      </p:pic>
      <p:pic>
        <p:nvPicPr>
          <p:cNvPr id="10243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1268" name="Picture 5" descr="Please contact the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09688"/>
            <a:ext cx="8458200" cy="4786312"/>
          </a:xfrm>
          <a:noFill/>
        </p:spPr>
      </p:pic>
      <p:pic>
        <p:nvPicPr>
          <p:cNvPr id="11267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5828</TotalTime>
  <Words>1531</Words>
  <Application>Microsoft Office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Garamond</vt:lpstr>
      <vt:lpstr>Trebuchet MS</vt:lpstr>
      <vt:lpstr>Wingdings</vt:lpstr>
      <vt:lpstr>Edge</vt:lpstr>
      <vt:lpstr>Document</vt:lpstr>
      <vt:lpstr>The Causes of Housing Discrimination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ECN 741 - The Causes of Housing Discrimination</dc:title>
  <dc:creator>joyinger</dc:creator>
  <cp:lastModifiedBy>John McHenry Yinger</cp:lastModifiedBy>
  <cp:revision>48</cp:revision>
  <dcterms:created xsi:type="dcterms:W3CDTF">2006-10-15T15:56:00Z</dcterms:created>
  <dcterms:modified xsi:type="dcterms:W3CDTF">2022-03-30T20:00:40Z</dcterms:modified>
</cp:coreProperties>
</file>