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339" r:id="rId4"/>
    <p:sldId id="338" r:id="rId5"/>
    <p:sldId id="316" r:id="rId6"/>
    <p:sldId id="340" r:id="rId7"/>
    <p:sldId id="315" r:id="rId8"/>
    <p:sldId id="335" r:id="rId9"/>
    <p:sldId id="336" r:id="rId10"/>
    <p:sldId id="259" r:id="rId11"/>
    <p:sldId id="262" r:id="rId12"/>
    <p:sldId id="341" r:id="rId13"/>
    <p:sldId id="314" r:id="rId14"/>
    <p:sldId id="263" r:id="rId15"/>
    <p:sldId id="337" r:id="rId16"/>
    <p:sldId id="264" r:id="rId17"/>
    <p:sldId id="268" r:id="rId18"/>
    <p:sldId id="334" r:id="rId19"/>
    <p:sldId id="269" r:id="rId20"/>
    <p:sldId id="275" r:id="rId21"/>
    <p:sldId id="342" r:id="rId22"/>
    <p:sldId id="273" r:id="rId23"/>
    <p:sldId id="276" r:id="rId24"/>
    <p:sldId id="274" r:id="rId25"/>
    <p:sldId id="277" r:id="rId26"/>
    <p:sldId id="278" r:id="rId27"/>
    <p:sldId id="282" r:id="rId28"/>
    <p:sldId id="346" r:id="rId29"/>
    <p:sldId id="343" r:id="rId30"/>
    <p:sldId id="283" r:id="rId31"/>
    <p:sldId id="284" r:id="rId32"/>
    <p:sldId id="317" r:id="rId33"/>
    <p:sldId id="285" r:id="rId34"/>
    <p:sldId id="303" r:id="rId35"/>
    <p:sldId id="344" r:id="rId36"/>
    <p:sldId id="288" r:id="rId37"/>
    <p:sldId id="318" r:id="rId38"/>
    <p:sldId id="289" r:id="rId39"/>
    <p:sldId id="290" r:id="rId40"/>
    <p:sldId id="319" r:id="rId41"/>
    <p:sldId id="320" r:id="rId42"/>
    <p:sldId id="321" r:id="rId43"/>
    <p:sldId id="323" r:id="rId44"/>
    <p:sldId id="322" r:id="rId45"/>
    <p:sldId id="333" r:id="rId46"/>
    <p:sldId id="347" r:id="rId47"/>
    <p:sldId id="345" r:id="rId48"/>
    <p:sldId id="324" r:id="rId49"/>
    <p:sldId id="325" r:id="rId50"/>
    <p:sldId id="291" r:id="rId51"/>
    <p:sldId id="326" r:id="rId52"/>
    <p:sldId id="327" r:id="rId53"/>
    <p:sldId id="328" r:id="rId54"/>
    <p:sldId id="292" r:id="rId55"/>
    <p:sldId id="293" r:id="rId56"/>
    <p:sldId id="329" r:id="rId57"/>
    <p:sldId id="330" r:id="rId58"/>
    <p:sldId id="294" r:id="rId59"/>
    <p:sldId id="332" r:id="rId60"/>
    <p:sldId id="331" r:id="rId61"/>
    <p:sldId id="295" r:id="rId62"/>
    <p:sldId id="296" r:id="rId63"/>
    <p:sldId id="34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81" autoAdjust="0"/>
  </p:normalViewPr>
  <p:slideViewPr>
    <p:cSldViewPr>
      <p:cViewPr varScale="1">
        <p:scale>
          <a:sx n="62" d="100"/>
          <a:sy n="62" d="100"/>
        </p:scale>
        <p:origin x="270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25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5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9CED-9D6E-4F17-8EDF-30CFB2EBC12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3F0-5EEB-495C-AF2A-E8D9EFBC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E6F5-C7D2-4A8B-8912-4C7619205A1B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7FC5-CCA6-4688-8E1D-7A5EB324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wmf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Relationship Id="rId9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wmf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Relationship Id="rId9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Relationship Id="rId9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.wmf"/><Relationship Id="rId4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.wmf"/><Relationship Id="rId4" Type="http://schemas.openxmlformats.org/officeDocument/2006/relationships/image" Target="../media/image4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1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.wmf"/><Relationship Id="rId4" Type="http://schemas.openxmlformats.org/officeDocument/2006/relationships/image" Target="../media/image35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5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.wmf"/><Relationship Id="rId4" Type="http://schemas.openxmlformats.org/officeDocument/2006/relationships/image" Target="../media/image4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.wmf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2.wmf"/><Relationship Id="rId4" Type="http://schemas.openxmlformats.org/officeDocument/2006/relationships/image" Target="../media/image49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0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2.w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8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2.wmf"/><Relationship Id="rId4" Type="http://schemas.openxmlformats.org/officeDocument/2006/relationships/image" Target="../media/image53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2.wmf"/><Relationship Id="rId4" Type="http://schemas.openxmlformats.org/officeDocument/2006/relationships/image" Target="../media/image55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2.wmf"/><Relationship Id="rId4" Type="http://schemas.openxmlformats.org/officeDocument/2006/relationships/image" Target="../media/image58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9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The Basic </a:t>
            </a:r>
            <a:r>
              <a:rPr lang="en-US" sz="4000"/>
              <a:t>Urban Model 2: </a:t>
            </a:r>
            <a:r>
              <a:rPr lang="en-US" sz="4000" dirty="0"/>
              <a:t>Solutions 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5334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2022</a:t>
            </a:r>
          </a:p>
        </p:txBody>
      </p:sp>
      <p:pic>
        <p:nvPicPr>
          <p:cNvPr id="1026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add the first-order condition with respect to </a:t>
            </a:r>
            <a:r>
              <a:rPr lang="el-GR" i="1" dirty="0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dirty="0"/>
              <a:t>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Combining results: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E1880CC6-4456-430B-9607-F93561CD6482}"/>
              </a:ext>
            </a:extLst>
          </p:cNvPr>
          <p:cNvGrpSpPr/>
          <p:nvPr/>
        </p:nvGrpSpPr>
        <p:grpSpPr>
          <a:xfrm>
            <a:off x="1600200" y="2971800"/>
            <a:ext cx="6310313" cy="3124200"/>
            <a:chOff x="1600200" y="2971800"/>
            <a:chExt cx="6310313" cy="3124200"/>
          </a:xfrm>
        </p:grpSpPr>
        <p:graphicFrame>
          <p:nvGraphicFramePr>
            <p:cNvPr id="8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1250715"/>
                </p:ext>
              </p:extLst>
            </p:nvPr>
          </p:nvGraphicFramePr>
          <p:xfrm>
            <a:off x="2133601" y="2971800"/>
            <a:ext cx="5333999" cy="10839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3" imgW="1968480" imgH="393480" progId="Equation.DSMT4">
                    <p:embed/>
                  </p:oleObj>
                </mc:Choice>
                <mc:Fallback>
                  <p:oleObj name="Equation" r:id="rId3" imgW="19684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1" y="2971800"/>
                          <a:ext cx="5333999" cy="10839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8651811"/>
                </p:ext>
              </p:extLst>
            </p:nvPr>
          </p:nvGraphicFramePr>
          <p:xfrm>
            <a:off x="1600200" y="4906252"/>
            <a:ext cx="6310313" cy="1189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5" imgW="2463480" imgH="457200" progId="Equation.DSMT4">
                    <p:embed/>
                  </p:oleObj>
                </mc:Choice>
                <mc:Fallback>
                  <p:oleObj name="Equation" r:id="rId5" imgW="2463480" imgH="457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906252"/>
                          <a:ext cx="6310313" cy="1189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5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These conditions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These are standard Cobb-Douglas results, except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varies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and the income term is net of commuting costs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7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6D058534-E3D6-4A98-BCEF-0E14F27CA660}"/>
              </a:ext>
            </a:extLst>
          </p:cNvPr>
          <p:cNvGrpSpPr/>
          <p:nvPr/>
        </p:nvGrpSpPr>
        <p:grpSpPr>
          <a:xfrm>
            <a:off x="2900790" y="2844047"/>
            <a:ext cx="3367300" cy="2389789"/>
            <a:chOff x="2900790" y="2844047"/>
            <a:chExt cx="3367300" cy="2389789"/>
          </a:xfrm>
        </p:grpSpPr>
        <p:graphicFrame>
          <p:nvGraphicFramePr>
            <p:cNvPr id="9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9308136"/>
                </p:ext>
              </p:extLst>
            </p:nvPr>
          </p:nvGraphicFramePr>
          <p:xfrm>
            <a:off x="3048000" y="2844047"/>
            <a:ext cx="3072880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3" imgW="990170" imgH="469696" progId="Equation.DSMT4">
                    <p:embed/>
                  </p:oleObj>
                </mc:Choice>
                <mc:Fallback>
                  <p:oleObj name="Equation" r:id="rId3" imgW="990170" imgH="469696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2844047"/>
                          <a:ext cx="3072880" cy="1447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035395"/>
                </p:ext>
              </p:extLst>
            </p:nvPr>
          </p:nvGraphicFramePr>
          <p:xfrm>
            <a:off x="2900790" y="4392011"/>
            <a:ext cx="3367300" cy="84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Equation" r:id="rId5" imgW="1231366" imgH="253890" progId="Equation.DSMT4">
                    <p:embed/>
                  </p:oleObj>
                </mc:Choice>
                <mc:Fallback>
                  <p:oleObj name="Equation" r:id="rId5" imgW="1231366" imgH="25389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790" y="4392011"/>
                          <a:ext cx="3367300" cy="84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146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417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Deriving a Bid Function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bid function,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dirty="0"/>
              <a:t>can be derived in two different ways: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indirect utility function approach, pioneered by Robert Solow (</a:t>
            </a:r>
            <a:r>
              <a:rPr lang="en-US" i="1" dirty="0"/>
              <a:t>Swedish J. of Econ.</a:t>
            </a:r>
            <a:r>
              <a:rPr lang="en-US" dirty="0"/>
              <a:t>, March 1972).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differential equation approach, in Alonso, </a:t>
            </a:r>
            <a:r>
              <a:rPr lang="en-US" dirty="0" err="1"/>
              <a:t>Muth</a:t>
            </a:r>
            <a:r>
              <a:rPr lang="en-US" dirty="0"/>
              <a:t>, Mills.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The best approach depends on the context!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323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Indirect Utility Function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Substitute the demands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into the exponential form for the utility function: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15328F50-DB4B-4176-8D82-D505023854D0}"/>
              </a:ext>
            </a:extLst>
          </p:cNvPr>
          <p:cNvGrpSpPr/>
          <p:nvPr/>
        </p:nvGrpSpPr>
        <p:grpSpPr>
          <a:xfrm>
            <a:off x="2971800" y="3429000"/>
            <a:ext cx="2819400" cy="2843784"/>
            <a:chOff x="2971800" y="3429000"/>
            <a:chExt cx="2819400" cy="2843784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5352647"/>
                </p:ext>
              </p:extLst>
            </p:nvPr>
          </p:nvGraphicFramePr>
          <p:xfrm>
            <a:off x="2971800" y="3429000"/>
            <a:ext cx="2590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3" imgW="863225" imgH="495085" progId="Equation.DSMT4">
                    <p:embed/>
                  </p:oleObj>
                </mc:Choice>
                <mc:Fallback>
                  <p:oleObj name="Equation" r:id="rId3" imgW="863225" imgH="495085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429000"/>
                          <a:ext cx="259080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5880524"/>
                </p:ext>
              </p:extLst>
            </p:nvPr>
          </p:nvGraphicFramePr>
          <p:xfrm>
            <a:off x="3276600" y="5486400"/>
            <a:ext cx="2514600" cy="786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5" imgW="1028700" imgH="279400" progId="Equation.DSMT4">
                    <p:embed/>
                  </p:oleObj>
                </mc:Choice>
                <mc:Fallback>
                  <p:oleObj name="Equation" r:id="rId5" imgW="10287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5486400"/>
                          <a:ext cx="2514600" cy="786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49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An Aside: Transformation of Utility Functions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sz="2000" dirty="0"/>
              <a:t>Any positive monotonic transformation of a utility function is also a utility function that represents the same preferences.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/>
              <a:t>Thus, demand functions are not affected by a positive monotonic transformation of the utility function.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/>
              <a:t>For example, the following three utility functions yield the same demands: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9" name="Equations 3" descr="Please contact the Professor Yinger for details regarding figures and graphs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362909"/>
              </p:ext>
            </p:extLst>
          </p:nvPr>
        </p:nvGraphicFramePr>
        <p:xfrm>
          <a:off x="2209800" y="4491038"/>
          <a:ext cx="4419600" cy="185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701800" imgH="711200" progId="Equation.DSMT4">
                  <p:embed/>
                </p:oleObj>
              </mc:Choice>
              <mc:Fallback>
                <p:oleObj name="Equation" r:id="rId3" imgW="1701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1038"/>
                        <a:ext cx="4419600" cy="185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22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Indirect Utility Function Approach,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All household receive the same utility level,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/>
              <a:t>, so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	or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height of the bid function, </a:t>
            </a:r>
            <a:r>
              <a:rPr lang="el-GR" i="1" dirty="0">
                <a:latin typeface="Times New Roman"/>
                <a:cs typeface="Times New Roman"/>
              </a:rPr>
              <a:t>γ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dirty="0"/>
              <a:t> obviously depends on the utility level,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U*. 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D857E720-A706-4843-902C-39E15A971380}"/>
              </a:ext>
            </a:extLst>
          </p:cNvPr>
          <p:cNvGrpSpPr/>
          <p:nvPr/>
        </p:nvGrpSpPr>
        <p:grpSpPr>
          <a:xfrm>
            <a:off x="2362200" y="2895600"/>
            <a:ext cx="4953000" cy="2514600"/>
            <a:chOff x="2362200" y="2895600"/>
            <a:chExt cx="4953000" cy="2514600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1150176"/>
                </p:ext>
              </p:extLst>
            </p:nvPr>
          </p:nvGraphicFramePr>
          <p:xfrm>
            <a:off x="2362200" y="2895600"/>
            <a:ext cx="4953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Equation" r:id="rId3" imgW="1625600" imgH="469900" progId="Equation.DSMT4">
                    <p:embed/>
                  </p:oleObj>
                </mc:Choice>
                <mc:Fallback>
                  <p:oleObj name="Equation" r:id="rId3" imgW="16256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2895600"/>
                          <a:ext cx="495300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698762"/>
                </p:ext>
              </p:extLst>
            </p:nvPr>
          </p:nvGraphicFramePr>
          <p:xfrm>
            <a:off x="2743200" y="4607578"/>
            <a:ext cx="3903662" cy="802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Equation" r:id="rId5" imgW="1218960" imgH="279360" progId="Equation.DSMT4">
                    <p:embed/>
                  </p:oleObj>
                </mc:Choice>
                <mc:Fallback>
                  <p:oleObj name="Equation" r:id="rId5" imgW="121896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4607578"/>
                          <a:ext cx="3903662" cy="802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093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Locational Equilibrium Condition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Remember from last class:  The price of housing adjusts so that, no matter where someone lives, savings in housing costs from moving one mile further out exactly offsets the increased commuting costs.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 The savings in housing costs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increase in commuting costs is just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188285"/>
              </p:ext>
            </p:extLst>
          </p:nvPr>
        </p:nvGraphicFramePr>
        <p:xfrm>
          <a:off x="3786188" y="4860925"/>
          <a:ext cx="16462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860925"/>
                        <a:ext cx="16462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6207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Differential Equation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Thus, the locational equilibrium condition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Now substitute in the demand for housing to obtain the differential equation: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ACE84A6B-5751-4B77-B004-FD23C10C9C96}"/>
              </a:ext>
            </a:extLst>
          </p:cNvPr>
          <p:cNvGrpSpPr/>
          <p:nvPr/>
        </p:nvGrpSpPr>
        <p:grpSpPr>
          <a:xfrm>
            <a:off x="1314450" y="2667000"/>
            <a:ext cx="6686550" cy="3657600"/>
            <a:chOff x="1314450" y="2667000"/>
            <a:chExt cx="6686550" cy="3657600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2452975"/>
                </p:ext>
              </p:extLst>
            </p:nvPr>
          </p:nvGraphicFramePr>
          <p:xfrm>
            <a:off x="3705225" y="2667000"/>
            <a:ext cx="1808163" cy="1085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Equation" r:id="rId3" imgW="711000" imgH="393480" progId="Equation.DSMT4">
                    <p:embed/>
                  </p:oleObj>
                </mc:Choice>
                <mc:Fallback>
                  <p:oleObj name="Equation" r:id="rId3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225" y="2667000"/>
                          <a:ext cx="1808163" cy="1085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2063319"/>
                </p:ext>
              </p:extLst>
            </p:nvPr>
          </p:nvGraphicFramePr>
          <p:xfrm>
            <a:off x="1314450" y="5029200"/>
            <a:ext cx="668655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5" imgW="2628720" imgH="469800" progId="Equation.DSMT4">
                    <p:embed/>
                  </p:oleObj>
                </mc:Choice>
                <mc:Fallback>
                  <p:oleObj name="Equation" r:id="rId5" imgW="262872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4450" y="5029200"/>
                          <a:ext cx="6686550" cy="1295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3498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Differential Equation Approach, 2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This is an </a:t>
            </a:r>
            <a:r>
              <a:rPr lang="en-US" u="sng" dirty="0"/>
              <a:t>exact</a:t>
            </a:r>
            <a:r>
              <a:rPr lang="en-US" dirty="0"/>
              <a:t> differential equation.  It has the function,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on one side and the argument,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on the other.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It can be solved simply by integrating both sides.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key integral is: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304257"/>
              </p:ext>
            </p:extLst>
          </p:nvPr>
        </p:nvGraphicFramePr>
        <p:xfrm>
          <a:off x="2426494" y="5410200"/>
          <a:ext cx="42910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650960" imgH="469800" progId="Equation.DSMT4">
                  <p:embed/>
                </p:oleObj>
              </mc:Choice>
              <mc:Fallback>
                <p:oleObj name="Equation" r:id="rId3" imgW="16509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94" y="5410200"/>
                        <a:ext cx="42910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80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Differential Equation Approach,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result: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487807" lvl="3" indent="0">
              <a:buNone/>
            </a:pPr>
            <a:r>
              <a:rPr lang="en-US" dirty="0"/>
              <a:t>  or</a:t>
            </a:r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574675" lvl="2" indent="-342900"/>
            <a:r>
              <a:rPr lang="en-US" dirty="0"/>
              <a:t>Not surprisingly, both approaches yield the same answer!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F4044320-4795-405F-B2D6-BDDBB62C16B6}"/>
              </a:ext>
            </a:extLst>
          </p:cNvPr>
          <p:cNvGrpSpPr/>
          <p:nvPr/>
        </p:nvGrpSpPr>
        <p:grpSpPr>
          <a:xfrm>
            <a:off x="1166813" y="2555875"/>
            <a:ext cx="7040562" cy="2244725"/>
            <a:chOff x="1166813" y="2555875"/>
            <a:chExt cx="7040562" cy="2244725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198398"/>
                </p:ext>
              </p:extLst>
            </p:nvPr>
          </p:nvGraphicFramePr>
          <p:xfrm>
            <a:off x="2362200" y="2555875"/>
            <a:ext cx="4933950" cy="1254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6" name="Equation" r:id="rId3" imgW="2082600" imgH="431640" progId="Equation.DSMT4">
                    <p:embed/>
                  </p:oleObj>
                </mc:Choice>
                <mc:Fallback>
                  <p:oleObj name="Equation" r:id="rId3" imgW="208260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2555875"/>
                          <a:ext cx="4933950" cy="1254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4146129"/>
                </p:ext>
              </p:extLst>
            </p:nvPr>
          </p:nvGraphicFramePr>
          <p:xfrm>
            <a:off x="1166813" y="3962400"/>
            <a:ext cx="7040562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7" name="Equation" r:id="rId5" imgW="2133360" imgH="279360" progId="Equation.DSMT4">
                    <p:embed/>
                  </p:oleObj>
                </mc:Choice>
                <mc:Fallback>
                  <p:oleObj name="Equation" r:id="rId5" imgW="213336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6813" y="3962400"/>
                          <a:ext cx="7040562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687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9055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Supply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housing production function is assumed to take the Cobb-Douglas form: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69913" lvl="2" indent="0">
              <a:buNone/>
            </a:pPr>
            <a:r>
              <a:rPr lang="en-US" dirty="0"/>
              <a:t>where the “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” subscript indicates aggregate supply at location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3"/>
                </a:solidFill>
              </a:rPr>
              <a:t>capital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3"/>
                </a:solidFill>
              </a:rPr>
              <a:t>land</a:t>
            </a:r>
            <a:r>
              <a:rPr lang="en-US" dirty="0"/>
              <a:t>, both of which vary with location.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Because this is a long-run model, the role of labor in housing construction is ignored.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18290"/>
              </p:ext>
            </p:extLst>
          </p:nvPr>
        </p:nvGraphicFramePr>
        <p:xfrm>
          <a:off x="2514601" y="3200400"/>
          <a:ext cx="464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1574800" imgH="279400" progId="Equation.DSMT4">
                  <p:embed/>
                </p:oleObj>
              </mc:Choice>
              <mc:Fallback>
                <p:oleObj name="Equation" r:id="rId3" imgW="15748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200400"/>
                        <a:ext cx="46482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108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Input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Profit-maximizing firms set the value of the marginal product of each input equal to its price: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Note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is the area’s capital rental rate,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} is rent per unit of land per unit of time at a location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miles from the CBD.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ED9595C6-D81D-4C64-8149-F502B42A8737}"/>
              </a:ext>
            </a:extLst>
          </p:cNvPr>
          <p:cNvGrpSpPr/>
          <p:nvPr/>
        </p:nvGrpSpPr>
        <p:grpSpPr>
          <a:xfrm>
            <a:off x="1577975" y="2971800"/>
            <a:ext cx="5737225" cy="2590800"/>
            <a:chOff x="1577975" y="2971800"/>
            <a:chExt cx="5737225" cy="2590800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1815560"/>
                </p:ext>
              </p:extLst>
            </p:nvPr>
          </p:nvGraphicFramePr>
          <p:xfrm>
            <a:off x="1577975" y="2971800"/>
            <a:ext cx="5737225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3" imgW="2095200" imgH="469800" progId="Equation.DSMT4">
                    <p:embed/>
                  </p:oleObj>
                </mc:Choice>
                <mc:Fallback>
                  <p:oleObj name="Equation" r:id="rId3" imgW="2095200" imgH="469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7975" y="2971800"/>
                          <a:ext cx="5737225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7348742"/>
                </p:ext>
              </p:extLst>
            </p:nvPr>
          </p:nvGraphicFramePr>
          <p:xfrm>
            <a:off x="2514600" y="4343400"/>
            <a:ext cx="4114800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5" imgW="1358900" imgH="469900" progId="Equation.DSMT4">
                    <p:embed/>
                  </p:oleObj>
                </mc:Choice>
                <mc:Fallback>
                  <p:oleObj name="Equation" r:id="rId5" imgW="13589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343400"/>
                          <a:ext cx="4114800" cy="1219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155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Note on Land Prices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the demand for land is a </a:t>
            </a:r>
            <a:r>
              <a:rPr lang="en-US" u="sng" dirty="0"/>
              <a:t>derived</a:t>
            </a:r>
            <a:r>
              <a:rPr lang="en-US" dirty="0"/>
              <a:t> demand.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residential use, the price of land is determined by the price of housing.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Land at a given location has value because someone is willing to pay for housing there.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u="sng" dirty="0"/>
              <a:t>It is not correct to say that someone has to pay a lot for housing because the price of land is high!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 descr="Please contact the Professor Yinger for details regarding figures and graphs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346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solve the input market conditions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plug the results into the production function: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s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699919"/>
              </p:ext>
            </p:extLst>
          </p:nvPr>
        </p:nvGraphicFramePr>
        <p:xfrm>
          <a:off x="1312652" y="3276600"/>
          <a:ext cx="668834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3251160" imgH="1091880" progId="Equation.DSMT4">
                  <p:embed/>
                </p:oleObj>
              </mc:Choice>
              <mc:Fallback>
                <p:oleObj name="Equation" r:id="rId3" imgW="325116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652" y="3276600"/>
                        <a:ext cx="668834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3907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obviously cancels and we can solve for: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390525">
              <a:buNone/>
            </a:pPr>
            <a:r>
              <a:rPr lang="en-US" dirty="0"/>
              <a:t>or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390525">
              <a:buNone/>
            </a:pPr>
            <a:r>
              <a:rPr lang="en-US" dirty="0"/>
              <a:t>where</a:t>
            </a:r>
          </a:p>
          <a:p>
            <a:pPr lvl="2"/>
            <a:endParaRPr lang="en-US" dirty="0"/>
          </a:p>
        </p:txBody>
      </p:sp>
      <p:grpSp>
        <p:nvGrpSpPr>
          <p:cNvPr id="9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B9F3C8D9-E464-45E3-B9D6-C77CECC22CBC}"/>
              </a:ext>
            </a:extLst>
          </p:cNvPr>
          <p:cNvGrpSpPr/>
          <p:nvPr/>
        </p:nvGrpSpPr>
        <p:grpSpPr>
          <a:xfrm>
            <a:off x="2989580" y="2895600"/>
            <a:ext cx="3868420" cy="3604800"/>
            <a:chOff x="2989580" y="2895600"/>
            <a:chExt cx="3868420" cy="3604800"/>
          </a:xfrm>
        </p:grpSpPr>
        <p:graphicFrame>
          <p:nvGraphicFramePr>
            <p:cNvPr id="6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6099226"/>
                </p:ext>
              </p:extLst>
            </p:nvPr>
          </p:nvGraphicFramePr>
          <p:xfrm>
            <a:off x="3048001" y="2895600"/>
            <a:ext cx="3428999" cy="819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3" imgW="1002865" imgH="279279" progId="Equation.DSMT4">
                    <p:embed/>
                  </p:oleObj>
                </mc:Choice>
                <mc:Fallback>
                  <p:oleObj name="Equation" r:id="rId3" imgW="1002865" imgH="27927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1" y="2895600"/>
                          <a:ext cx="3428999" cy="8199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8563172"/>
                </p:ext>
              </p:extLst>
            </p:nvPr>
          </p:nvGraphicFramePr>
          <p:xfrm>
            <a:off x="3124200" y="3733800"/>
            <a:ext cx="3733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5" imgW="1167893" imgH="291973" progId="Equation.DSMT4">
                    <p:embed/>
                  </p:oleObj>
                </mc:Choice>
                <mc:Fallback>
                  <p:oleObj name="Equation" r:id="rId5" imgW="1167893" imgH="291973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3733800"/>
                          <a:ext cx="3733800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5885014"/>
                </p:ext>
              </p:extLst>
            </p:nvPr>
          </p:nvGraphicFramePr>
          <p:xfrm>
            <a:off x="2989580" y="5205000"/>
            <a:ext cx="354584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Equation" r:id="rId7" imgW="1155700" imgH="469900" progId="Equation.DSMT4">
                    <p:embed/>
                  </p:oleObj>
                </mc:Choice>
                <mc:Fallback>
                  <p:oleObj name="Equation" r:id="rId7" imgW="11557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9580" y="5205000"/>
                          <a:ext cx="354584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8864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3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Combining this result with the earlier result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exponent in this function reflects both the share of housing in the utility function (</a:t>
            </a:r>
            <a:r>
              <a:rPr lang="el-GR" i="1" dirty="0"/>
              <a:t>α</a:t>
            </a:r>
            <a:r>
              <a:rPr lang="en-US" dirty="0"/>
              <a:t>) and the share of land in the production function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). (Look carefully to tell them apart!)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00771"/>
              </p:ext>
            </p:extLst>
          </p:nvPr>
        </p:nvGraphicFramePr>
        <p:xfrm>
          <a:off x="2374900" y="3048000"/>
          <a:ext cx="48148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4" imgW="1714320" imgH="634680" progId="Equation.DSMT4">
                  <p:embed/>
                </p:oleObj>
              </mc:Choice>
              <mc:Fallback>
                <p:oleObj name="Equation" r:id="rId4" imgW="171432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48000"/>
                        <a:ext cx="4814888" cy="1768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43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4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Because </a:t>
            </a:r>
            <a:r>
              <a:rPr lang="el-GR" i="1" dirty="0"/>
              <a:t>α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are fractions, the exponent for income net of commuting costs is larger (and the curvature of the equation is greater)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 equation than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dirty="0"/>
              <a:t>equation.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curvature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dirty="0"/>
              <a:t>equation reflects the substitution of </a:t>
            </a:r>
            <a:r>
              <a:rPr lang="en-US" i="1" dirty="0"/>
              <a:t>Z</a:t>
            </a:r>
            <a:r>
              <a:rPr lang="en-US" dirty="0"/>
              <a:t> for </a:t>
            </a:r>
            <a:r>
              <a:rPr lang="en-US" i="1" dirty="0"/>
              <a:t>H</a:t>
            </a:r>
            <a:r>
              <a:rPr lang="en-US" dirty="0"/>
              <a:t> in consumption as the price of </a:t>
            </a:r>
            <a:r>
              <a:rPr lang="en-US" i="1" dirty="0"/>
              <a:t>H</a:t>
            </a:r>
            <a:r>
              <a:rPr lang="en-US" dirty="0"/>
              <a:t> goes up.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curvature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 equation reflects not only this substitution in consumption, but also the substitution of capital for land in housing production as the price of land goes up.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8711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873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01161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Recall that we have derived families of bid functions,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The easiest way to “anchor” them, that is, to pick a member of the family, is by introducing the agricultural rental rate,    ,  and the outer edge of the urban area,     :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980007"/>
              </p:ext>
            </p:extLst>
          </p:nvPr>
        </p:nvGraphicFramePr>
        <p:xfrm>
          <a:off x="3642121" y="5334000"/>
          <a:ext cx="185975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672808" imgH="304668" progId="Equation.DSMT4">
                  <p:embed/>
                </p:oleObj>
              </mc:Choice>
              <mc:Fallback>
                <p:oleObj name="Equation" r:id="rId3" imgW="672808" imgH="304668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121" y="5334000"/>
                        <a:ext cx="185975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225745"/>
              </p:ext>
            </p:extLst>
          </p:nvPr>
        </p:nvGraphicFramePr>
        <p:xfrm>
          <a:off x="8229600" y="3851156"/>
          <a:ext cx="287548" cy="37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5" imgW="152268" imgH="203024" progId="Equation.DSMT4">
                  <p:embed/>
                </p:oleObj>
              </mc:Choice>
              <mc:Fallback>
                <p:oleObj name="Equation" r:id="rId5" imgW="152268" imgH="203024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851156"/>
                        <a:ext cx="287548" cy="37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96966"/>
              </p:ext>
            </p:extLst>
          </p:nvPr>
        </p:nvGraphicFramePr>
        <p:xfrm>
          <a:off x="5638800" y="422450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7" imgW="126780" imgH="215526" progId="Equation.DSMT4">
                  <p:embed/>
                </p:oleObj>
              </mc:Choice>
              <mc:Fallback>
                <p:oleObj name="Equation" r:id="rId7" imgW="126780" imgH="215526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24507"/>
                        <a:ext cx="3048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588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99246" y="1056125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endParaRPr lang="en-US" dirty="0"/>
          </a:p>
          <a:p>
            <a:pPr algn="ctr">
              <a:buFont typeface="Georgia"/>
              <a:buNone/>
            </a:pPr>
            <a:r>
              <a:rPr lang="en-US" dirty="0"/>
              <a:t>Determining the Outer Edge of the Urban Area</a:t>
            </a:r>
          </a:p>
        </p:txBody>
      </p:sp>
      <p:grpSp>
        <p:nvGrpSpPr>
          <p:cNvPr id="27" name="Chart 3" descr="Please contact the Professor Yinger for details regarding figures and graphs."/>
          <p:cNvGrpSpPr/>
          <p:nvPr/>
        </p:nvGrpSpPr>
        <p:grpSpPr>
          <a:xfrm>
            <a:off x="2514600" y="2626596"/>
            <a:ext cx="3802497" cy="2859804"/>
            <a:chOff x="1828801" y="2626596"/>
            <a:chExt cx="3802497" cy="2859804"/>
          </a:xfrm>
        </p:grpSpPr>
        <p:grpSp>
          <p:nvGrpSpPr>
            <p:cNvPr id="28" name="Group 27"/>
            <p:cNvGrpSpPr/>
            <p:nvPr/>
          </p:nvGrpSpPr>
          <p:grpSpPr>
            <a:xfrm>
              <a:off x="1828801" y="2626596"/>
              <a:ext cx="3802497" cy="2859804"/>
              <a:chOff x="0" y="276225"/>
              <a:chExt cx="2743200" cy="208597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95300" y="276225"/>
                <a:ext cx="0" cy="1781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04825" y="2057400"/>
                <a:ext cx="223837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Freeform 34"/>
              <p:cNvSpPr/>
              <p:nvPr/>
            </p:nvSpPr>
            <p:spPr>
              <a:xfrm>
                <a:off x="514350" y="695325"/>
                <a:ext cx="1876425" cy="1276350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55"/>
              <p:cNvSpPr txBox="1"/>
              <p:nvPr/>
            </p:nvSpPr>
            <p:spPr>
              <a:xfrm>
                <a:off x="0" y="352425"/>
                <a:ext cx="533400" cy="37147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 Box 56"/>
              <p:cNvSpPr txBox="1"/>
              <p:nvPr/>
            </p:nvSpPr>
            <p:spPr>
              <a:xfrm>
                <a:off x="2009775" y="2047875"/>
                <a:ext cx="361950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 Box 63"/>
              <p:cNvSpPr txBox="1"/>
              <p:nvPr/>
            </p:nvSpPr>
            <p:spPr>
              <a:xfrm>
                <a:off x="276225" y="2057400"/>
                <a:ext cx="542925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CBD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Text Box 231"/>
            <p:cNvSpPr txBox="1"/>
            <p:nvPr/>
          </p:nvSpPr>
          <p:spPr>
            <a:xfrm>
              <a:off x="2201710" y="4393790"/>
              <a:ext cx="542925" cy="3714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34"/>
            <p:cNvSpPr txBox="1"/>
            <p:nvPr/>
          </p:nvSpPr>
          <p:spPr>
            <a:xfrm>
              <a:off x="3599688" y="4962525"/>
              <a:ext cx="361950" cy="447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515363" y="4648200"/>
              <a:ext cx="3115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733800" y="4648200"/>
              <a:ext cx="0" cy="420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0937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800" b="1" dirty="0">
                <a:solidFill>
                  <a:schemeClr val="accent2"/>
                </a:solidFill>
              </a:rPr>
              <a:t>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“outer-edge” condition can be substituted into the above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to obtain: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With this constant, we find that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503ED14A-87D8-409E-9852-6B0FCD2D452A}"/>
              </a:ext>
            </a:extLst>
          </p:cNvPr>
          <p:cNvGrpSpPr/>
          <p:nvPr/>
        </p:nvGrpSpPr>
        <p:grpSpPr>
          <a:xfrm>
            <a:off x="2514600" y="3276600"/>
            <a:ext cx="4114800" cy="3200400"/>
            <a:chOff x="2514600" y="3276600"/>
            <a:chExt cx="4114800" cy="3200400"/>
          </a:xfrm>
        </p:grpSpPr>
        <p:graphicFrame>
          <p:nvGraphicFramePr>
            <p:cNvPr id="6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1048193"/>
                </p:ext>
              </p:extLst>
            </p:nvPr>
          </p:nvGraphicFramePr>
          <p:xfrm>
            <a:off x="2959100" y="3276600"/>
            <a:ext cx="3149600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4" name="Equation" r:id="rId3" imgW="1028520" imgH="495000" progId="Equation.DSMT4">
                    <p:embed/>
                  </p:oleObj>
                </mc:Choice>
                <mc:Fallback>
                  <p:oleObj name="Equation" r:id="rId3" imgW="1028520" imgH="495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9100" y="3276600"/>
                          <a:ext cx="3149600" cy="1219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541525"/>
                </p:ext>
              </p:extLst>
            </p:nvPr>
          </p:nvGraphicFramePr>
          <p:xfrm>
            <a:off x="2514600" y="5334000"/>
            <a:ext cx="411480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5" name="Equation" r:id="rId5" imgW="1346200" imgH="469900" progId="Equation.DSMT4">
                    <p:embed/>
                  </p:oleObj>
                </mc:Choice>
                <mc:Fallback>
                  <p:oleObj name="Equation" r:id="rId5" imgW="13462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5334000"/>
                          <a:ext cx="4114800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5083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488809"/>
            <a:ext cx="8423697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using the relationship between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>
                <a:cs typeface="Times New Roman" pitchFamily="18" charset="0"/>
              </a:rPr>
              <a:t>and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,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 the “opportunity cost of housing”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82200C61-8012-40DF-9F70-3187CF751711}"/>
              </a:ext>
            </a:extLst>
          </p:cNvPr>
          <p:cNvGrpSpPr/>
          <p:nvPr/>
        </p:nvGrpSpPr>
        <p:grpSpPr>
          <a:xfrm>
            <a:off x="2439955" y="2895600"/>
            <a:ext cx="3806890" cy="3364523"/>
            <a:chOff x="2439955" y="2895600"/>
            <a:chExt cx="3806890" cy="3364523"/>
          </a:xfrm>
        </p:grpSpPr>
        <p:graphicFrame>
          <p:nvGraphicFramePr>
            <p:cNvPr id="8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375479"/>
                </p:ext>
              </p:extLst>
            </p:nvPr>
          </p:nvGraphicFramePr>
          <p:xfrm>
            <a:off x="2439955" y="2895600"/>
            <a:ext cx="380689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8" name="Equation" r:id="rId3" imgW="1295400" imgH="469900" progId="Equation.DSMT4">
                    <p:embed/>
                  </p:oleObj>
                </mc:Choice>
                <mc:Fallback>
                  <p:oleObj name="Equation" r:id="rId3" imgW="1295400" imgH="469900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9955" y="2895600"/>
                          <a:ext cx="3806890" cy="1371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5454374"/>
                </p:ext>
              </p:extLst>
            </p:nvPr>
          </p:nvGraphicFramePr>
          <p:xfrm>
            <a:off x="3467100" y="5029200"/>
            <a:ext cx="1333500" cy="12309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9" name="Equation" r:id="rId5" imgW="495085" imgH="457002" progId="Equation.DSMT4">
                    <p:embed/>
                  </p:oleObj>
                </mc:Choice>
                <mc:Fallback>
                  <p:oleObj name="Equation" r:id="rId5" imgW="495085" imgH="457002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7100" y="5029200"/>
                          <a:ext cx="1333500" cy="123092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126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AA22A8-1D04-4D1C-BD8C-2B37CD7F9D66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51A98D5E-285D-4380-AF4F-B6CA9085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3DA0890-AD11-4E08-B51F-95045E21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two methods for deriving a bid function?</a:t>
            </a:r>
          </a:p>
          <a:p>
            <a:endParaRPr lang="en-US" dirty="0"/>
          </a:p>
          <a:p>
            <a:r>
              <a:rPr lang="en-US" dirty="0"/>
              <a:t>How is a bid function anchored?</a:t>
            </a:r>
          </a:p>
          <a:p>
            <a:endParaRPr lang="en-US" dirty="0"/>
          </a:p>
          <a:p>
            <a:r>
              <a:rPr lang="en-US" dirty="0"/>
              <a:t>How is the price of land determined?</a:t>
            </a:r>
          </a:p>
        </p:txBody>
      </p:sp>
    </p:spTree>
    <p:extLst>
      <p:ext uri="{BB962C8B-B14F-4D97-AF65-F5344CB8AC3E}">
        <p14:creationId xmlns:p14="http://schemas.microsoft.com/office/powerpoint/2010/main" val="2804077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4354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 Complete Urban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So now we can pull equations together for the 6 markets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Housing</a:t>
            </a:r>
          </a:p>
          <a:p>
            <a:pPr marL="830707" lvl="3" indent="-342900"/>
            <a:r>
              <a:rPr lang="en-US" dirty="0"/>
              <a:t>Land</a:t>
            </a:r>
          </a:p>
          <a:p>
            <a:pPr marL="830707" lvl="3" indent="-342900"/>
            <a:r>
              <a:rPr lang="en-US" dirty="0"/>
              <a:t>Capital</a:t>
            </a:r>
          </a:p>
          <a:p>
            <a:pPr marL="830707" lvl="3" indent="-342900"/>
            <a:r>
              <a:rPr lang="en-US" dirty="0"/>
              <a:t>Transportation</a:t>
            </a:r>
          </a:p>
          <a:p>
            <a:pPr marL="830707" lvl="3" indent="-342900"/>
            <a:r>
              <a:rPr lang="en-US" dirty="0"/>
              <a:t>Labor</a:t>
            </a:r>
          </a:p>
          <a:p>
            <a:pPr marL="830707" lvl="3" indent="-342900"/>
            <a:r>
              <a:rPr lang="en-US" dirty="0"/>
              <a:t>Export Good</a:t>
            </a:r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166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698119" lvl="4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where 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dirty="0">
                <a:solidFill>
                  <a:schemeClr val="accent1"/>
                </a:solidFill>
              </a:rPr>
              <a:t> is the number of households living at location 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dirty="0">
                <a:solidFill>
                  <a:schemeClr val="accent1"/>
                </a:solidFill>
              </a:rPr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F7127572-9EA3-4733-A301-1FC384487342}"/>
              </a:ext>
            </a:extLst>
          </p:cNvPr>
          <p:cNvGrpSpPr/>
          <p:nvPr/>
        </p:nvGrpSpPr>
        <p:grpSpPr>
          <a:xfrm>
            <a:off x="2209800" y="2209800"/>
            <a:ext cx="4800600" cy="3253563"/>
            <a:chOff x="2209800" y="2209800"/>
            <a:chExt cx="4800600" cy="3253563"/>
          </a:xfrm>
        </p:grpSpPr>
        <p:graphicFrame>
          <p:nvGraphicFramePr>
            <p:cNvPr id="9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2410994"/>
                </p:ext>
              </p:extLst>
            </p:nvPr>
          </p:nvGraphicFramePr>
          <p:xfrm>
            <a:off x="3309938" y="2209800"/>
            <a:ext cx="2633662" cy="129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5" name="Equation" r:id="rId3" imgW="952200" imgH="469800" progId="Equation.DSMT4">
                    <p:embed/>
                  </p:oleObj>
                </mc:Choice>
                <mc:Fallback>
                  <p:oleObj name="Equation" r:id="rId3" imgW="952200" imgH="469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938" y="2209800"/>
                          <a:ext cx="2633662" cy="1290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4373170"/>
                </p:ext>
              </p:extLst>
            </p:nvPr>
          </p:nvGraphicFramePr>
          <p:xfrm>
            <a:off x="2209800" y="3581400"/>
            <a:ext cx="4800600" cy="79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6" name="Equation" r:id="rId5" imgW="1574800" imgH="279400" progId="Equation.DSMT4">
                    <p:embed/>
                  </p:oleObj>
                </mc:Choice>
                <mc:Fallback>
                  <p:oleObj name="Equation" r:id="rId5" imgW="15748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581400"/>
                          <a:ext cx="4800600" cy="7930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6155263"/>
                </p:ext>
              </p:extLst>
            </p:nvPr>
          </p:nvGraphicFramePr>
          <p:xfrm>
            <a:off x="2762250" y="4800600"/>
            <a:ext cx="3562350" cy="66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7" name="Equation" r:id="rId7" imgW="1231366" imgH="228501" progId="Equation.DSMT4">
                    <p:embed/>
                  </p:oleObj>
                </mc:Choice>
                <mc:Fallback>
                  <p:oleObj name="Equation" r:id="rId7" imgW="1231366" imgH="228501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2250" y="4800600"/>
                          <a:ext cx="3562350" cy="662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66465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Land</a:t>
            </a: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[Ownership: Rents go to absentee landlords.]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1EA77049-0471-4DA2-BCC8-2BA0152A703E}"/>
              </a:ext>
            </a:extLst>
          </p:cNvPr>
          <p:cNvGrpSpPr/>
          <p:nvPr/>
        </p:nvGrpSpPr>
        <p:grpSpPr>
          <a:xfrm>
            <a:off x="2590800" y="2819400"/>
            <a:ext cx="4114800" cy="2917658"/>
            <a:chOff x="2590800" y="2819400"/>
            <a:chExt cx="4114800" cy="2917658"/>
          </a:xfrm>
        </p:grpSpPr>
        <p:graphicFrame>
          <p:nvGraphicFramePr>
            <p:cNvPr id="9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231144"/>
                </p:ext>
              </p:extLst>
            </p:nvPr>
          </p:nvGraphicFramePr>
          <p:xfrm>
            <a:off x="2590800" y="2819400"/>
            <a:ext cx="4114800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3" imgW="1358900" imgH="469900" progId="Equation.DSMT4">
                    <p:embed/>
                  </p:oleObj>
                </mc:Choice>
                <mc:Fallback>
                  <p:oleObj name="Equation" r:id="rId3" imgW="13589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2819400"/>
                          <a:ext cx="4114800" cy="1219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0991826"/>
                </p:ext>
              </p:extLst>
            </p:nvPr>
          </p:nvGraphicFramePr>
          <p:xfrm>
            <a:off x="3429000" y="4979068"/>
            <a:ext cx="2133600" cy="757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5" imgW="723586" imgH="253890" progId="Equation.DSMT4">
                    <p:embed/>
                  </p:oleObj>
                </mc:Choice>
                <mc:Fallback>
                  <p:oleObj name="Equation" r:id="rId5" imgW="723586" imgH="25389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4979068"/>
                          <a:ext cx="2133600" cy="7579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0759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Capital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 is constant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779495"/>
              </p:ext>
            </p:extLst>
          </p:nvPr>
        </p:nvGraphicFramePr>
        <p:xfrm>
          <a:off x="2541588" y="2971800"/>
          <a:ext cx="4189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3" imgW="1434960" imgH="469800" progId="Equation.DSMT4">
                  <p:embed/>
                </p:oleObj>
              </mc:Choice>
              <mc:Fallback>
                <p:oleObj name="Equation" r:id="rId3" imgW="1434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2971800"/>
                        <a:ext cx="41894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51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Motivation for 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Urban models are built on the following simple sentence: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457200" lvl="3" indent="-2286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People care about where they live because they must commute to work.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228600" lvl="3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This sentence contains elements of 6 markets:</a:t>
            </a:r>
          </a:p>
          <a:p>
            <a:pPr marL="914400" lvl="3" indent="-450850">
              <a:buFont typeface="Wingdings" pitchFamily="2" charset="2"/>
              <a:buChar char="Ø"/>
            </a:pPr>
            <a:endParaRPr lang="en-US" dirty="0"/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Housing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Land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Capital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Transportation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Labor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Export good</a:t>
            </a:r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7427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Transportation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/>
              <a:t> =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)u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Commuting cost per mile,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does </a:t>
            </a:r>
            <a:r>
              <a:rPr lang="en-US" u="sng" dirty="0"/>
              <a:t>not</a:t>
            </a:r>
            <a:r>
              <a:rPr lang="en-US" dirty="0"/>
              <a:t> depend on 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/>
              <a:t>Direction</a:t>
            </a:r>
          </a:p>
          <a:p>
            <a:pPr marL="1041019" lvl="4" indent="-342900"/>
            <a:r>
              <a:rPr lang="en-US" dirty="0"/>
              <a:t>Mode</a:t>
            </a:r>
          </a:p>
          <a:p>
            <a:pPr marL="1041019" lvl="4" indent="-342900"/>
            <a:r>
              <a:rPr lang="en-US" dirty="0"/>
              <a:t>Road Capacity</a:t>
            </a:r>
          </a:p>
          <a:p>
            <a:pPr marL="1041019" lvl="4" indent="-342900"/>
            <a:r>
              <a:rPr lang="en-US" dirty="0"/>
              <a:t>Number of Commuters.</a:t>
            </a:r>
          </a:p>
          <a:p>
            <a:pPr marL="1041019" lvl="4" indent="-342900"/>
            <a:endParaRPr lang="en-US" dirty="0"/>
          </a:p>
          <a:p>
            <a:pPr marL="574675" lvl="2" indent="-342900"/>
            <a:r>
              <a:rPr lang="en-US" dirty="0"/>
              <a:t>These assumptions imply circular </a:t>
            </a:r>
            <a:r>
              <a:rPr lang="en-US" dirty="0" err="1"/>
              <a:t>iso</a:t>
            </a:r>
            <a:r>
              <a:rPr lang="en-US" dirty="0"/>
              <a:t>-commuting-cost lines—and a circular city.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282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Labor and Goods Markets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All jobs are in the CBD (with no unemployment).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CBD takes up no space (to be fixed later!)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Wage and hours worked are constant, producing income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is consistent with perfectly elastic demand for workers—derived from export-good production.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Each household has one worker.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6250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Labor and Goods Markets,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is the number of households living a location </a:t>
            </a:r>
            <a:r>
              <a:rPr lang="en-US" i="1" dirty="0"/>
              <a:t>u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total number of jobs is </a:t>
            </a:r>
            <a:r>
              <a:rPr lang="en-US" i="1" dirty="0"/>
              <a:t>N.</a:t>
            </a:r>
          </a:p>
          <a:p>
            <a:pPr marL="574675" lvl="2" indent="-342900"/>
            <a:endParaRPr lang="en-US" i="1" dirty="0"/>
          </a:p>
          <a:p>
            <a:pPr marL="574675" lvl="2" indent="-342900"/>
            <a:r>
              <a:rPr lang="en-US" dirty="0"/>
              <a:t>So </a:t>
            </a:r>
          </a:p>
          <a:p>
            <a:pPr marL="830707" lvl="3" indent="-342900"/>
            <a:endParaRPr lang="en-US" dirty="0"/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331799"/>
              </p:ext>
            </p:extLst>
          </p:nvPr>
        </p:nvGraphicFramePr>
        <p:xfrm>
          <a:off x="3038642" y="4343400"/>
          <a:ext cx="2904958" cy="159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990170" imgH="545863" progId="Equation.DSMT4">
                  <p:embed/>
                </p:oleObj>
              </mc:Choice>
              <mc:Fallback>
                <p:oleObj name="Equation" r:id="rId3" imgW="99017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642" y="4343400"/>
                        <a:ext cx="2904958" cy="159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9219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Locational Equilibrium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anchoring condition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CF485BEC-803E-4868-A5A5-DA73ABDFFA3F}"/>
              </a:ext>
            </a:extLst>
          </p:cNvPr>
          <p:cNvGrpSpPr/>
          <p:nvPr/>
        </p:nvGrpSpPr>
        <p:grpSpPr>
          <a:xfrm>
            <a:off x="2209800" y="3025998"/>
            <a:ext cx="4597465" cy="3222402"/>
            <a:chOff x="2209800" y="3025998"/>
            <a:chExt cx="4597465" cy="3222402"/>
          </a:xfrm>
        </p:grpSpPr>
        <p:graphicFrame>
          <p:nvGraphicFramePr>
            <p:cNvPr id="9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0591724"/>
                </p:ext>
              </p:extLst>
            </p:nvPr>
          </p:nvGraphicFramePr>
          <p:xfrm>
            <a:off x="2209800" y="3025998"/>
            <a:ext cx="4597465" cy="1317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" name="Equation" r:id="rId3" imgW="1625600" imgH="469900" progId="Equation.DSMT4">
                    <p:embed/>
                  </p:oleObj>
                </mc:Choice>
                <mc:Fallback>
                  <p:oleObj name="Equation" r:id="rId3" imgW="16256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025998"/>
                          <a:ext cx="4597465" cy="13174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341743"/>
                </p:ext>
              </p:extLst>
            </p:nvPr>
          </p:nvGraphicFramePr>
          <p:xfrm>
            <a:off x="3641725" y="5410200"/>
            <a:ext cx="186055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Equation" r:id="rId5" imgW="672808" imgH="304668" progId="Equation.DSMT4">
                    <p:embed/>
                  </p:oleObj>
                </mc:Choice>
                <mc:Fallback>
                  <p:oleObj name="Equation" r:id="rId5" imgW="672808" imgH="30466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1725" y="5410200"/>
                          <a:ext cx="1860550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891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Complete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complete model contains </a:t>
            </a:r>
            <a:r>
              <a:rPr lang="en-US" b="1" dirty="0">
                <a:solidFill>
                  <a:schemeClr val="accent3"/>
                </a:solidFill>
              </a:rPr>
              <a:t>10 unknowns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dirty="0"/>
              <a:t>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cs typeface="Times New Roman" pitchFamily="18" charset="0"/>
              </a:rPr>
              <a:t>It also contains </a:t>
            </a:r>
            <a:r>
              <a:rPr lang="en-US" b="1" dirty="0">
                <a:solidFill>
                  <a:schemeClr val="accent3"/>
                </a:solidFill>
                <a:cs typeface="Times New Roman" pitchFamily="18" charset="0"/>
              </a:rPr>
              <a:t>9 equations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cs typeface="Times New Roman" pitchFamily="18" charset="0"/>
              </a:rPr>
              <a:t>(1) Housing demand, (2) housing supply, (3) housing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>
                <a:cs typeface="Times New Roman" pitchFamily="18" charset="0"/>
              </a:rPr>
              <a:t>, (4) capital demand, (5) land demand, (6) land supply, (7) labor adding-up condition, (8) bid function, (9) anchoring condition.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1477"/>
              </p:ext>
            </p:extLst>
          </p:nvPr>
        </p:nvGraphicFramePr>
        <p:xfrm>
          <a:off x="6896637" y="3085563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637" y="3085563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0501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Complete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7 of the 10 variables in the model are actually functions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 urban model is designed to determine the residential spatial structure of an urban area, so the solutions vary over space.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the basic model there is, of course, only one spatial dimension,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but we will later consider more complex models.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25412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18F640-0B81-4F85-ABAF-04C446F6AE17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16B7DFF-4860-42E1-9FDA-C5FD165380C1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106C0B2-FF51-4A7F-BD07-DCA4C1C9D434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are the labor market and the product market simplified?</a:t>
            </a:r>
          </a:p>
          <a:p>
            <a:endParaRPr lang="en-US" dirty="0"/>
          </a:p>
          <a:p>
            <a:r>
              <a:rPr lang="en-US" dirty="0"/>
              <a:t>How is an urban model linked to the map of an urban area?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7C5DD9-C818-4C51-ACAC-D28AF26FAE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066800"/>
            <a:ext cx="8229600" cy="1066800"/>
          </a:xfrm>
        </p:spPr>
        <p:txBody>
          <a:bodyPr vert="horz" anchor="b">
            <a:normAutofit/>
          </a:bodyPr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7706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3101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Open and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It is not generally possible to solve a model with 9 equations and 10 unknowns.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So urban economists have two choices: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b="1" dirty="0">
                <a:solidFill>
                  <a:schemeClr val="accent3"/>
                </a:solidFill>
              </a:rPr>
              <a:t>Open Models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/>
              <a:t>Assume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/>
              <a:t> is fixed and solve for </a:t>
            </a:r>
            <a:r>
              <a:rPr lang="en-US" i="1" dirty="0"/>
              <a:t>N</a:t>
            </a:r>
            <a:r>
              <a:rPr lang="en-US" dirty="0"/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b="1" dirty="0">
                <a:solidFill>
                  <a:schemeClr val="accent3"/>
                </a:solidFill>
                <a:cs typeface="Times New Roman" pitchFamily="18" charset="0"/>
              </a:rPr>
              <a:t>Closed Models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1041019" lvl="4" indent="-342900"/>
            <a:r>
              <a:rPr lang="en-US" dirty="0">
                <a:cs typeface="Times New Roman" pitchFamily="18" charset="0"/>
              </a:rPr>
              <a:t>Assume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is fixed and solve for </a:t>
            </a:r>
            <a:r>
              <a:rPr lang="en-US" i="1" dirty="0">
                <a:cs typeface="Times New Roman" pitchFamily="18" charset="0"/>
              </a:rPr>
              <a:t>U*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68286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Open and Closed Models,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u="sng" dirty="0"/>
              <a:t>Open models </a:t>
            </a:r>
            <a:r>
              <a:rPr lang="en-US" dirty="0"/>
              <a:t>implicitly assume that an urban area is in a system of areas and that people are mobile across areas.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Household mobility ensures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is constant in the system of areas (just as within-area mobility holds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fixed within an area).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u="sng" dirty="0"/>
              <a:t>Closed models </a:t>
            </a:r>
            <a:r>
              <a:rPr lang="en-US" dirty="0"/>
              <a:t>implicitly assume either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(1) that population is fixed and across-area mobility is impossible,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or (2) that any changes being analyzed affect all urban areas equally, so that nobody is given an incentive to change areas.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045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Motivation for Urban Models, 2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So now we are going to write down equations for these 6 markets.</a:t>
            </a:r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It is difficult to solve a general equilibrium model with 6 markets.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/>
              <a:t>That is why we rely on the strong assumptions discussed in the previous class.</a:t>
            </a:r>
          </a:p>
          <a:p>
            <a:pPr marL="1170432" lvl="3" indent="-450850">
              <a:buFont typeface="Wingdings" pitchFamily="2" charset="2"/>
              <a:buChar char="Ø"/>
            </a:pPr>
            <a:endParaRPr lang="en-US" dirty="0"/>
          </a:p>
          <a:p>
            <a:pPr marL="3429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Moreover, the best way to understand a complex system is to write down a simple version and then try to make it more general.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/>
              <a:t>That is what we will do throughout this course.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9376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trick to solving the model is to go through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Start with the housing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/>
              <a:t> and plug in expressions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  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use the demand function, but put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30707" lvl="3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plug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(from its demand function) and the above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the housing production function.</a:t>
            </a: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12979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These steps lead to: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where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9" name="Equation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4E398FC8-B159-42C5-8D35-60EDFCBC3A86}"/>
              </a:ext>
            </a:extLst>
          </p:cNvPr>
          <p:cNvGrpSpPr/>
          <p:nvPr/>
        </p:nvGrpSpPr>
        <p:grpSpPr>
          <a:xfrm>
            <a:off x="2514600" y="2971800"/>
            <a:ext cx="3810000" cy="2971800"/>
            <a:chOff x="2514600" y="2971800"/>
            <a:chExt cx="3810000" cy="2971800"/>
          </a:xfrm>
        </p:grpSpPr>
        <p:graphicFrame>
          <p:nvGraphicFramePr>
            <p:cNvPr id="6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02314"/>
                </p:ext>
              </p:extLst>
            </p:nvPr>
          </p:nvGraphicFramePr>
          <p:xfrm>
            <a:off x="2514600" y="2971800"/>
            <a:ext cx="38100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6" name="Equation" r:id="rId3" imgW="1511300" imgH="279400" progId="Equation.DSMT4">
                    <p:embed/>
                  </p:oleObj>
                </mc:Choice>
                <mc:Fallback>
                  <p:oleObj name="Equation" r:id="rId3" imgW="15113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2971800"/>
                          <a:ext cx="3810000" cy="762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4654477"/>
                </p:ext>
              </p:extLst>
            </p:nvPr>
          </p:nvGraphicFramePr>
          <p:xfrm>
            <a:off x="3108063" y="4714874"/>
            <a:ext cx="2683137" cy="1228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7" name="Equation" r:id="rId5" imgW="1016000" imgH="469900" progId="Equation.DSMT4">
                    <p:embed/>
                  </p:oleObj>
                </mc:Choice>
                <mc:Fallback>
                  <p:oleObj name="Equation" r:id="rId5" imgW="10160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8063" y="4714874"/>
                          <a:ext cx="2683137" cy="12287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2589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plug in the supply function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 the “anchored” form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into the above.  Then the ratio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t</a:t>
            </a:r>
            <a:r>
              <a:rPr lang="en-US" dirty="0"/>
              <a:t>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9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733683"/>
              </p:ext>
            </p:extLst>
          </p:nvPr>
        </p:nvGraphicFramePr>
        <p:xfrm>
          <a:off x="2514600" y="3657600"/>
          <a:ext cx="449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1739900" imgH="584200" progId="Equation.DSMT4">
                  <p:embed/>
                </p:oleObj>
              </mc:Choice>
              <mc:Fallback>
                <p:oleObj name="Equation" r:id="rId3" imgW="17399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44958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9265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Substituting this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into the “adding up” condition gives us the integral: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cs typeface="Times New Roman" pitchFamily="18" charset="0"/>
              </a:rPr>
              <a:t>Note:  I put a bar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to indicate that it is fixed.</a:t>
            </a: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985739"/>
              </p:ext>
            </p:extLst>
          </p:nvPr>
        </p:nvGraphicFramePr>
        <p:xfrm>
          <a:off x="1614488" y="3676650"/>
          <a:ext cx="5395912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4" imgW="1803240" imgH="533160" progId="Equation.DSMT4">
                  <p:embed/>
                </p:oleObj>
              </mc:Choice>
              <mc:Fallback>
                <p:oleObj name="Equation" r:id="rId4" imgW="180324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676650"/>
                        <a:ext cx="5395912" cy="159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78331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Here’s the integral we need: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 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= [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)-1</a:t>
            </a:r>
            <a:r>
              <a:rPr lang="en-US" dirty="0">
                <a:latin typeface="Times New Roman"/>
                <a:cs typeface="Times New Roman"/>
              </a:rPr>
              <a:t>].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18769"/>
              </p:ext>
            </p:extLst>
          </p:nvPr>
        </p:nvGraphicFramePr>
        <p:xfrm>
          <a:off x="449263" y="2819400"/>
          <a:ext cx="8161337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3073320" imgH="927000" progId="Equation.DSMT4">
                  <p:embed/>
                </p:oleObj>
              </mc:Choice>
              <mc:Fallback>
                <p:oleObj name="Equation" r:id="rId3" imgW="3073320" imgH="9270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819400"/>
                        <a:ext cx="8161337" cy="244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80588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Thus the answer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/>
                <a:cs typeface="Times New Roman"/>
              </a:rPr>
              <a:t> and the right side must be evaluated at 0 </a:t>
            </a:r>
          </a:p>
          <a:p>
            <a:pPr marL="231775" lvl="2" indent="0">
              <a:buNone/>
            </a:pPr>
            <a:r>
              <a:rPr lang="en-US" dirty="0">
                <a:latin typeface="Times New Roman"/>
                <a:cs typeface="Times New Roman"/>
              </a:rPr>
              <a:t>      and    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0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814996"/>
              </p:ext>
            </p:extLst>
          </p:nvPr>
        </p:nvGraphicFramePr>
        <p:xfrm>
          <a:off x="1065213" y="3048000"/>
          <a:ext cx="70421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3" imgW="3288960" imgH="596880" progId="Equation.DSMT4">
                  <p:embed/>
                </p:oleObj>
              </mc:Choice>
              <mc:Fallback>
                <p:oleObj name="Equation" r:id="rId3" imgW="3288960" imgH="5968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048000"/>
                        <a:ext cx="7042150" cy="128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47400"/>
              </p:ext>
            </p:extLst>
          </p:nvPr>
        </p:nvGraphicFramePr>
        <p:xfrm>
          <a:off x="1752600" y="5544591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5" imgW="126780" imgH="215526" progId="Equation.DSMT4">
                  <p:embed/>
                </p:oleObj>
              </mc:Choice>
              <mc:Fallback>
                <p:oleObj name="Equation" r:id="rId5" imgW="126780" imgH="21552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44591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9578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Evaluating this expression and setting it equal to     yields: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 key problem: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equation is so nonlinear that one cannot solve for      (the variable) as a function of       (the parameter).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65018"/>
              </p:ext>
            </p:extLst>
          </p:nvPr>
        </p:nvGraphicFramePr>
        <p:xfrm>
          <a:off x="7635875" y="2311758"/>
          <a:ext cx="427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75" y="2311758"/>
                        <a:ext cx="427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Equation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518247"/>
              </p:ext>
            </p:extLst>
          </p:nvPr>
        </p:nvGraphicFramePr>
        <p:xfrm>
          <a:off x="1371600" y="3260019"/>
          <a:ext cx="614997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5" imgW="2946240" imgH="533160" progId="Equation.DSMT4">
                  <p:embed/>
                </p:oleObj>
              </mc:Choice>
              <mc:Fallback>
                <p:oleObj name="Equation" r:id="rId5" imgW="29462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60019"/>
                        <a:ext cx="6149975" cy="1106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645114"/>
              </p:ext>
            </p:extLst>
          </p:nvPr>
        </p:nvGraphicFramePr>
        <p:xfrm>
          <a:off x="8077200" y="5486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486400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71982"/>
              </p:ext>
            </p:extLst>
          </p:nvPr>
        </p:nvGraphicFramePr>
        <p:xfrm>
          <a:off x="5105400" y="5810949"/>
          <a:ext cx="427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9" imgW="177480" imgH="215640" progId="Equation.DSMT4">
                  <p:embed/>
                </p:oleObj>
              </mc:Choice>
              <mc:Fallback>
                <p:oleObj name="Equation" r:id="rId9" imgW="1774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10949"/>
                        <a:ext cx="427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6753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Problem with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One feature of closed models is convenient: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utility level is not needed to find anything else. 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But another feature makes life quite difficult: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As just noted, the population integral cannot be explicitly solved for     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This fact (and even more complexity in fancier models) leads many urban economists to use simulation methods.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092090"/>
              </p:ext>
            </p:extLst>
          </p:nvPr>
        </p:nvGraphicFramePr>
        <p:xfrm>
          <a:off x="2667000" y="499163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3" imgW="126720" imgH="215640" progId="Equation.DSMT4">
                  <p:embed/>
                </p:oleObj>
              </mc:Choice>
              <mc:Fallback>
                <p:oleObj name="Equation" r:id="rId3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91637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55461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an Open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equations of open and closed models are all the same.  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However, one equation plays a much bigger role in an open model, namely, the key locational equilibrium condition, 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is now a parameter (hence the “bar”), not a variable.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972187"/>
              </p:ext>
            </p:extLst>
          </p:nvPr>
        </p:nvGraphicFramePr>
        <p:xfrm>
          <a:off x="2882900" y="5014913"/>
          <a:ext cx="3559175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3" imgW="1815840" imgH="799920" progId="Equation.DSMT4">
                  <p:embed/>
                </p:oleObj>
              </mc:Choice>
              <mc:Fallback>
                <p:oleObj name="Equation" r:id="rId3" imgW="1815840" imgH="79992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5014913"/>
                        <a:ext cx="3559175" cy="157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04687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an Open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equation can be solved for     as a function of parameters of the model.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makes life a lot easier!  This expression can be plugged into the solution to the integral to get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, which is now a variable.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560176"/>
              </p:ext>
            </p:extLst>
          </p:nvPr>
        </p:nvGraphicFramePr>
        <p:xfrm>
          <a:off x="5334000" y="2248545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3" imgW="126720" imgH="215640" progId="Equation.DSMT4">
                  <p:embed/>
                </p:oleObj>
              </mc:Choice>
              <mc:Fallback>
                <p:oleObj name="Equation" r:id="rId3" imgW="12672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48545"/>
                        <a:ext cx="381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uation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004361"/>
              </p:ext>
            </p:extLst>
          </p:nvPr>
        </p:nvGraphicFramePr>
        <p:xfrm>
          <a:off x="2039938" y="3276600"/>
          <a:ext cx="491331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5" imgW="1930320" imgH="634680" progId="Equation.DSMT4">
                  <p:embed/>
                </p:oleObj>
              </mc:Choice>
              <mc:Fallback>
                <p:oleObj name="Equation" r:id="rId5" imgW="1930320" imgH="6346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276600"/>
                        <a:ext cx="4913312" cy="162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44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2382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Problem with Open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Open models are much easier to solve than are closed models.</a:t>
            </a:r>
          </a:p>
          <a:p>
            <a:pPr marL="487807" lvl="3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problem is that they address a much narrower question, namely what happens when there is an event in one urban area but not in any other.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Be careful to pick the model that answers the question you want to answer—not the model that is easier to solve!!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1272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6464"/>
            <a:ext cx="87630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Density Functions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key urban variable is population density, which can be written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Our earlier results therefore imply that: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This function has almost the same shape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and, as we will see, has been estimated by many studies.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513976"/>
              </p:ext>
            </p:extLst>
          </p:nvPr>
        </p:nvGraphicFramePr>
        <p:xfrm>
          <a:off x="2895600" y="4038600"/>
          <a:ext cx="323480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3" imgW="1231366" imgH="469696" progId="Equation.DSMT4">
                  <p:embed/>
                </p:oleObj>
              </mc:Choice>
              <mc:Fallback>
                <p:oleObj name="Equation" r:id="rId3" imgW="1231366" imgH="469696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3234807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74554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Building Height</a:t>
            </a:r>
          </a:p>
          <a:p>
            <a:pPr marL="231775" lvl="2" indent="0">
              <a:lnSpc>
                <a:spcPct val="50000"/>
              </a:lnSpc>
              <a:spcBef>
                <a:spcPts val="0"/>
              </a:spcBef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model also predicts </a:t>
            </a:r>
            <a:r>
              <a:rPr lang="en-US"/>
              <a:t>a residential </a:t>
            </a:r>
            <a:r>
              <a:rPr lang="en-US" b="1" dirty="0">
                <a:solidFill>
                  <a:schemeClr val="accent3"/>
                </a:solidFill>
              </a:rPr>
              <a:t>skyline</a:t>
            </a:r>
            <a:r>
              <a:rPr lang="en-US" dirty="0"/>
              <a:t> for housing, as measured by building height—a prediction upheld by observation! 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/>
              <a:t>One measure of building height is the capital/land ratio, 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which can be shown to be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where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56E86E8A-E411-4E11-B586-EB88B2BAAB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200400" y="4343400"/>
            <a:ext cx="2438400" cy="2300968"/>
            <a:chOff x="3200400" y="4343400"/>
            <a:chExt cx="2438400" cy="2300968"/>
          </a:xfrm>
        </p:grpSpPr>
        <p:graphicFrame>
          <p:nvGraphicFramePr>
            <p:cNvPr id="8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5205110"/>
                </p:ext>
              </p:extLst>
            </p:nvPr>
          </p:nvGraphicFramePr>
          <p:xfrm>
            <a:off x="3352800" y="4343400"/>
            <a:ext cx="2286000" cy="1109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6" name="Equation" r:id="rId3" imgW="965200" imgH="469900" progId="Equation.DSMT4">
                    <p:embed/>
                  </p:oleObj>
                </mc:Choice>
                <mc:Fallback>
                  <p:oleObj name="Equation" r:id="rId3" imgW="965200" imgH="4699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4343400"/>
                          <a:ext cx="2286000" cy="11090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290563"/>
                </p:ext>
              </p:extLst>
            </p:nvPr>
          </p:nvGraphicFramePr>
          <p:xfrm>
            <a:off x="3200400" y="5562600"/>
            <a:ext cx="2286000" cy="1081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7" name="Equation" r:id="rId5" imgW="1066800" imgH="508000" progId="Equation.DSMT4">
                    <p:embed/>
                  </p:oleObj>
                </mc:Choice>
                <mc:Fallback>
                  <p:oleObj name="Equation" r:id="rId5" imgW="1066800" imgH="5080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562600"/>
                          <a:ext cx="2286000" cy="10817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05879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CD4696D-EAE9-4D40-8899-84EF75E2480E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8CD95886-1E6A-48BA-B85C-218C8957C93D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3ED6792-5543-477F-92F0-F1943064488B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are two types of urban models (open and closed) needed?</a:t>
            </a:r>
          </a:p>
          <a:p>
            <a:endParaRPr lang="en-US" dirty="0"/>
          </a:p>
          <a:p>
            <a:r>
              <a:rPr lang="en-US" dirty="0"/>
              <a:t>When is an open model appropriate?</a:t>
            </a:r>
          </a:p>
          <a:p>
            <a:endParaRPr lang="en-US" dirty="0"/>
          </a:p>
          <a:p>
            <a:r>
              <a:rPr lang="en-US" dirty="0"/>
              <a:t>When is a closed model appropriate?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6AC9A0-87E3-4C0E-9911-5DFCA24914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066800"/>
            <a:ext cx="8229600" cy="1066800"/>
          </a:xfrm>
        </p:spPr>
        <p:txBody>
          <a:bodyPr vert="horz" anchor="b">
            <a:normAutofit/>
          </a:bodyPr>
          <a:lstStyle/>
          <a:p>
            <a:r>
              <a:rPr lang="en-US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7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household maximizes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Subject to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9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9D275647-3528-4892-BC84-E7D7D8DCFB00}"/>
              </a:ext>
            </a:extLst>
          </p:cNvPr>
          <p:cNvGrpSpPr/>
          <p:nvPr/>
        </p:nvGrpSpPr>
        <p:grpSpPr>
          <a:xfrm>
            <a:off x="1774825" y="2971800"/>
            <a:ext cx="6115050" cy="2466975"/>
            <a:chOff x="1774825" y="2971800"/>
            <a:chExt cx="6115050" cy="2466975"/>
          </a:xfrm>
        </p:grpSpPr>
        <p:graphicFrame>
          <p:nvGraphicFramePr>
            <p:cNvPr id="6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8022681"/>
                </p:ext>
              </p:extLst>
            </p:nvPr>
          </p:nvGraphicFramePr>
          <p:xfrm>
            <a:off x="1774825" y="2971800"/>
            <a:ext cx="611505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3" imgW="1777680" imgH="253800" progId="Equation.DSMT4">
                    <p:embed/>
                  </p:oleObj>
                </mc:Choice>
                <mc:Fallback>
                  <p:oleObj name="Equation" r:id="rId3" imgW="17776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825" y="2971800"/>
                          <a:ext cx="6115050" cy="762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8489257"/>
                </p:ext>
              </p:extLst>
            </p:nvPr>
          </p:nvGraphicFramePr>
          <p:xfrm>
            <a:off x="2627313" y="4572000"/>
            <a:ext cx="4356100" cy="86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5" imgW="1295280" imgH="253800" progId="Equation.DSMT4">
                    <p:embed/>
                  </p:oleObj>
                </mc:Choice>
                <mc:Fallback>
                  <p:oleObj name="Equation" r:id="rId5" imgW="129528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313" y="4572000"/>
                          <a:ext cx="4356100" cy="866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67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Recall from the last class that the </a:t>
            </a:r>
            <a:r>
              <a:rPr lang="en-US" dirty="0" err="1"/>
              <a:t>Lagrangian</a:t>
            </a:r>
            <a:r>
              <a:rPr lang="en-US" dirty="0"/>
              <a:t> for this problem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And the first-order conditions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A5753656-6286-4583-AD20-E5A22361B8A0}"/>
              </a:ext>
            </a:extLst>
          </p:cNvPr>
          <p:cNvGrpSpPr/>
          <p:nvPr/>
        </p:nvGrpSpPr>
        <p:grpSpPr>
          <a:xfrm>
            <a:off x="2112963" y="3248025"/>
            <a:ext cx="5329237" cy="2095500"/>
            <a:chOff x="2112963" y="3248025"/>
            <a:chExt cx="5329237" cy="2095500"/>
          </a:xfrm>
        </p:grpSpPr>
        <p:graphicFrame>
          <p:nvGraphicFramePr>
            <p:cNvPr id="10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733216"/>
                </p:ext>
              </p:extLst>
            </p:nvPr>
          </p:nvGraphicFramePr>
          <p:xfrm>
            <a:off x="2112963" y="3248025"/>
            <a:ext cx="5329237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3" imgW="2438280" imgH="253800" progId="Equation.DSMT4">
                    <p:embed/>
                  </p:oleObj>
                </mc:Choice>
                <mc:Fallback>
                  <p:oleObj name="Equation" r:id="rId3" imgW="243828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963" y="3248025"/>
                          <a:ext cx="5329237" cy="561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7857321"/>
                </p:ext>
              </p:extLst>
            </p:nvPr>
          </p:nvGraphicFramePr>
          <p:xfrm>
            <a:off x="2971800" y="4495800"/>
            <a:ext cx="33528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5" imgW="1549080" imgH="393480" progId="Equation.DSMT4">
                    <p:embed/>
                  </p:oleObj>
                </mc:Choice>
                <mc:Fallback>
                  <p:oleObj name="Equation" r:id="rId5" imgW="154908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495800"/>
                          <a:ext cx="3352800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15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With a Cobb-Douglas utility function,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and</a:t>
            </a:r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so</a:t>
            </a:r>
          </a:p>
          <a:p>
            <a:pPr marL="704088" lvl="2" indent="0">
              <a:buNone/>
            </a:pPr>
            <a:endParaRPr lang="en-US" dirty="0"/>
          </a:p>
        </p:txBody>
      </p:sp>
      <p:grpSp>
        <p:nvGrpSpPr>
          <p:cNvPr id="8" name="Equations 3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B184F9C3-01C9-4D2A-9C0F-C1BD2149B0B2}"/>
              </a:ext>
            </a:extLst>
          </p:cNvPr>
          <p:cNvGrpSpPr/>
          <p:nvPr/>
        </p:nvGrpSpPr>
        <p:grpSpPr>
          <a:xfrm>
            <a:off x="3048000" y="2743200"/>
            <a:ext cx="3276600" cy="3930015"/>
            <a:chOff x="3048000" y="2743200"/>
            <a:chExt cx="3276600" cy="3930015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4331142"/>
                </p:ext>
              </p:extLst>
            </p:nvPr>
          </p:nvGraphicFramePr>
          <p:xfrm>
            <a:off x="3355975" y="2743200"/>
            <a:ext cx="243205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3" imgW="583920" imgH="419040" progId="Equation.DSMT4">
                    <p:embed/>
                  </p:oleObj>
                </mc:Choice>
                <mc:Fallback>
                  <p:oleObj name="Equation" r:id="rId3" imgW="5839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5975" y="2743200"/>
                          <a:ext cx="2432050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4113962"/>
                </p:ext>
              </p:extLst>
            </p:nvPr>
          </p:nvGraphicFramePr>
          <p:xfrm>
            <a:off x="3048000" y="4038600"/>
            <a:ext cx="327660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Equation" r:id="rId5" imgW="736600" imgH="419100" progId="Equation.DSMT4">
                    <p:embed/>
                  </p:oleObj>
                </mc:Choice>
                <mc:Fallback>
                  <p:oleObj name="Equation" r:id="rId5" imgW="7366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4038600"/>
                          <a:ext cx="3276600" cy="1066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1753817"/>
                </p:ext>
              </p:extLst>
            </p:nvPr>
          </p:nvGraphicFramePr>
          <p:xfrm>
            <a:off x="3200400" y="5474970"/>
            <a:ext cx="2819400" cy="1198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7" imgW="1231560" imgH="431640" progId="Equation.DSMT4">
                    <p:embed/>
                  </p:oleObj>
                </mc:Choice>
                <mc:Fallback>
                  <p:oleObj name="Equation" r:id="rId7" imgW="123156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474970"/>
                          <a:ext cx="2819400" cy="1198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8641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122967</TotalTime>
  <Words>3153</Words>
  <Application>Microsoft Office PowerPoint</Application>
  <PresentationFormat>On-screen Show (4:3)</PresentationFormat>
  <Paragraphs>813</Paragraphs>
  <Slides>63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2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Equation</vt:lpstr>
      <vt:lpstr>ECN741:  Urban Economics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741 - Basic Urban Model 2</dc:title>
  <dc:creator>joyinger</dc:creator>
  <cp:lastModifiedBy>Emily Rose Minnoe</cp:lastModifiedBy>
  <cp:revision>824</cp:revision>
  <dcterms:created xsi:type="dcterms:W3CDTF">2008-01-08T18:11:56Z</dcterms:created>
  <dcterms:modified xsi:type="dcterms:W3CDTF">2022-01-13T19:22:44Z</dcterms:modified>
</cp:coreProperties>
</file>