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42"/>
  </p:notesMasterIdLst>
  <p:sldIdLst>
    <p:sldId id="256" r:id="rId2"/>
    <p:sldId id="258" r:id="rId3"/>
    <p:sldId id="298" r:id="rId4"/>
    <p:sldId id="259" r:id="rId5"/>
    <p:sldId id="288" r:id="rId6"/>
    <p:sldId id="290" r:id="rId7"/>
    <p:sldId id="289" r:id="rId8"/>
    <p:sldId id="260" r:id="rId9"/>
    <p:sldId id="261" r:id="rId10"/>
    <p:sldId id="299" r:id="rId11"/>
    <p:sldId id="293" r:id="rId12"/>
    <p:sldId id="262" r:id="rId13"/>
    <p:sldId id="291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94" r:id="rId22"/>
    <p:sldId id="300" r:id="rId23"/>
    <p:sldId id="272" r:id="rId24"/>
    <p:sldId id="295" r:id="rId25"/>
    <p:sldId id="275" r:id="rId26"/>
    <p:sldId id="296" r:id="rId27"/>
    <p:sldId id="302" r:id="rId28"/>
    <p:sldId id="276" r:id="rId29"/>
    <p:sldId id="277" r:id="rId30"/>
    <p:sldId id="297" r:id="rId31"/>
    <p:sldId id="278" r:id="rId32"/>
    <p:sldId id="281" r:id="rId33"/>
    <p:sldId id="279" r:id="rId34"/>
    <p:sldId id="301" r:id="rId35"/>
    <p:sldId id="280" r:id="rId36"/>
    <p:sldId id="282" r:id="rId37"/>
    <p:sldId id="283" r:id="rId38"/>
    <p:sldId id="284" r:id="rId39"/>
    <p:sldId id="285" r:id="rId40"/>
    <p:sldId id="286" r:id="rId4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113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Research\Envelope%20Book\von%20Thunen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>
                <a:latin typeface="+mn-lt"/>
                <a:cs typeface="Times New Roman" pitchFamily="18" charset="0"/>
              </a:rPr>
              <a:t>von</a:t>
            </a:r>
            <a:r>
              <a:rPr lang="en-US" baseline="0" dirty="0" smtClean="0">
                <a:latin typeface="+mn-lt"/>
                <a:cs typeface="Times New Roman" pitchFamily="18" charset="0"/>
              </a:rPr>
              <a:t> </a:t>
            </a:r>
            <a:r>
              <a:rPr lang="en-US" baseline="0" dirty="0" err="1" smtClean="0">
                <a:latin typeface="+mn-lt"/>
                <a:cs typeface="Times New Roman" pitchFamily="18" charset="0"/>
              </a:rPr>
              <a:t>Thünen's</a:t>
            </a:r>
            <a:r>
              <a:rPr lang="en-US" baseline="0" dirty="0" smtClean="0">
                <a:latin typeface="+mn-lt"/>
                <a:cs typeface="Times New Roman" pitchFamily="18" charset="0"/>
              </a:rPr>
              <a:t> </a:t>
            </a:r>
            <a:r>
              <a:rPr lang="en-US" baseline="0" dirty="0" smtClean="0">
                <a:latin typeface="+mn-lt"/>
                <a:cs typeface="Times New Roman"/>
              </a:rPr>
              <a:t>Model of Rents and  </a:t>
            </a:r>
            <a:r>
              <a:rPr lang="en-US" baseline="0" dirty="0">
                <a:latin typeface="+mn-lt"/>
                <a:cs typeface="Times New Roman"/>
              </a:rPr>
              <a:t>Locations</a:t>
            </a:r>
            <a:endParaRPr lang="en-US" dirty="0">
              <a:latin typeface="+mn-lt"/>
            </a:endParaRP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3.8375017425945929E-2"/>
          <c:y val="8.4690379352236944E-2"/>
          <c:w val="0.93809185517341021"/>
          <c:h val="0.72854795453740273"/>
        </c:manualLayout>
      </c:layout>
      <c:scatterChart>
        <c:scatterStyle val="lineMarker"/>
        <c:varyColors val="0"/>
        <c:ser>
          <c:idx val="0"/>
          <c:order val="0"/>
          <c:tx>
            <c:strRef>
              <c:f>Sheet3!$B$6</c:f>
              <c:strCache>
                <c:ptCount val="1"/>
                <c:pt idx="0">
                  <c:v>Rent for Milk/Vegetables</c:v>
                </c:pt>
              </c:strCache>
            </c:strRef>
          </c:tx>
          <c:marker>
            <c:symbol val="none"/>
          </c:marker>
          <c:xVal>
            <c:numRef>
              <c:f>Sheet3!$A$7:$A$27</c:f>
              <c:numCache>
                <c:formatCode>General</c:formatCode>
                <c:ptCount val="2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</c:numCache>
            </c:numRef>
          </c:xVal>
          <c:yVal>
            <c:numRef>
              <c:f>Sheet3!$B$7:$B$27</c:f>
              <c:numCache>
                <c:formatCode>General</c:formatCode>
                <c:ptCount val="21"/>
                <c:pt idx="1">
                  <c:v>112.5</c:v>
                </c:pt>
                <c:pt idx="2">
                  <c:v>75</c:v>
                </c:pt>
                <c:pt idx="3">
                  <c:v>37.5</c:v>
                </c:pt>
                <c:pt idx="4">
                  <c:v>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7578-44C2-8974-1B2285BD16C8}"/>
            </c:ext>
          </c:extLst>
        </c:ser>
        <c:ser>
          <c:idx val="1"/>
          <c:order val="1"/>
          <c:tx>
            <c:strRef>
              <c:f>Sheet3!$C$6</c:f>
              <c:strCache>
                <c:ptCount val="1"/>
                <c:pt idx="0">
                  <c:v>Rent for Wood</c:v>
                </c:pt>
              </c:strCache>
            </c:strRef>
          </c:tx>
          <c:xVal>
            <c:numRef>
              <c:f>Sheet3!$A$7:$A$27</c:f>
              <c:numCache>
                <c:formatCode>General</c:formatCode>
                <c:ptCount val="2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</c:numCache>
            </c:numRef>
          </c:xVal>
          <c:yVal>
            <c:numRef>
              <c:f>Sheet3!$C$7:$C$27</c:f>
              <c:numCache>
                <c:formatCode>General</c:formatCode>
                <c:ptCount val="21"/>
                <c:pt idx="1">
                  <c:v>84</c:v>
                </c:pt>
                <c:pt idx="2">
                  <c:v>72</c:v>
                </c:pt>
                <c:pt idx="3">
                  <c:v>60</c:v>
                </c:pt>
                <c:pt idx="4">
                  <c:v>48</c:v>
                </c:pt>
                <c:pt idx="5">
                  <c:v>36</c:v>
                </c:pt>
                <c:pt idx="6">
                  <c:v>24</c:v>
                </c:pt>
                <c:pt idx="7">
                  <c:v>12</c:v>
                </c:pt>
                <c:pt idx="8">
                  <c:v>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7578-44C2-8974-1B2285BD16C8}"/>
            </c:ext>
          </c:extLst>
        </c:ser>
        <c:ser>
          <c:idx val="2"/>
          <c:order val="2"/>
          <c:tx>
            <c:strRef>
              <c:f>Sheet3!$D$6</c:f>
              <c:strCache>
                <c:ptCount val="1"/>
                <c:pt idx="0">
                  <c:v>Rent for Grain</c:v>
                </c:pt>
              </c:strCache>
            </c:strRef>
          </c:tx>
          <c:xVal>
            <c:numRef>
              <c:f>Sheet3!$A$7:$A$27</c:f>
              <c:numCache>
                <c:formatCode>General</c:formatCode>
                <c:ptCount val="2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</c:numCache>
            </c:numRef>
          </c:xVal>
          <c:yVal>
            <c:numRef>
              <c:f>Sheet3!$D$7:$D$27</c:f>
              <c:numCache>
                <c:formatCode>General</c:formatCode>
                <c:ptCount val="21"/>
                <c:pt idx="1">
                  <c:v>60</c:v>
                </c:pt>
                <c:pt idx="2">
                  <c:v>55</c:v>
                </c:pt>
                <c:pt idx="3">
                  <c:v>50</c:v>
                </c:pt>
                <c:pt idx="4">
                  <c:v>45</c:v>
                </c:pt>
                <c:pt idx="5">
                  <c:v>40</c:v>
                </c:pt>
                <c:pt idx="6">
                  <c:v>35</c:v>
                </c:pt>
                <c:pt idx="7">
                  <c:v>30</c:v>
                </c:pt>
                <c:pt idx="8">
                  <c:v>25</c:v>
                </c:pt>
                <c:pt idx="9">
                  <c:v>20</c:v>
                </c:pt>
                <c:pt idx="10">
                  <c:v>15</c:v>
                </c:pt>
                <c:pt idx="11">
                  <c:v>10</c:v>
                </c:pt>
                <c:pt idx="12">
                  <c:v>5</c:v>
                </c:pt>
                <c:pt idx="13">
                  <c:v>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7578-44C2-8974-1B2285BD16C8}"/>
            </c:ext>
          </c:extLst>
        </c:ser>
        <c:ser>
          <c:idx val="3"/>
          <c:order val="3"/>
          <c:tx>
            <c:strRef>
              <c:f>Sheet3!$E$6</c:f>
              <c:strCache>
                <c:ptCount val="1"/>
                <c:pt idx="0">
                  <c:v>Rent for Livestock</c:v>
                </c:pt>
              </c:strCache>
            </c:strRef>
          </c:tx>
          <c:xVal>
            <c:numRef>
              <c:f>Sheet3!$A$7:$A$27</c:f>
              <c:numCache>
                <c:formatCode>General</c:formatCode>
                <c:ptCount val="2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</c:numCache>
            </c:numRef>
          </c:xVal>
          <c:yVal>
            <c:numRef>
              <c:f>Sheet3!$E$7:$E$27</c:f>
              <c:numCache>
                <c:formatCode>General</c:formatCode>
                <c:ptCount val="21"/>
                <c:pt idx="1">
                  <c:v>33.75</c:v>
                </c:pt>
                <c:pt idx="2">
                  <c:v>31.5</c:v>
                </c:pt>
                <c:pt idx="3">
                  <c:v>29.25</c:v>
                </c:pt>
                <c:pt idx="4">
                  <c:v>27</c:v>
                </c:pt>
                <c:pt idx="5">
                  <c:v>24.75</c:v>
                </c:pt>
                <c:pt idx="6">
                  <c:v>22.5</c:v>
                </c:pt>
                <c:pt idx="7">
                  <c:v>20.25</c:v>
                </c:pt>
                <c:pt idx="8">
                  <c:v>18</c:v>
                </c:pt>
                <c:pt idx="9">
                  <c:v>15.75</c:v>
                </c:pt>
                <c:pt idx="10">
                  <c:v>13.5</c:v>
                </c:pt>
                <c:pt idx="11">
                  <c:v>11.25</c:v>
                </c:pt>
                <c:pt idx="12">
                  <c:v>9</c:v>
                </c:pt>
                <c:pt idx="13">
                  <c:v>6.75</c:v>
                </c:pt>
                <c:pt idx="14">
                  <c:v>4.5</c:v>
                </c:pt>
                <c:pt idx="15">
                  <c:v>2.25</c:v>
                </c:pt>
                <c:pt idx="16">
                  <c:v>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3-7578-44C2-8974-1B2285BD16C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12645032"/>
        <c:axId val="312644640"/>
      </c:scatterChart>
      <c:valAx>
        <c:axId val="312645032"/>
        <c:scaling>
          <c:orientation val="minMax"/>
          <c:max val="20"/>
        </c:scaling>
        <c:delete val="0"/>
        <c:axPos val="b"/>
        <c:title>
          <c:tx>
            <c:rich>
              <a:bodyPr/>
              <a:lstStyle/>
              <a:p>
                <a:pPr>
                  <a:defRPr sz="1100"/>
                </a:pPr>
                <a:r>
                  <a:rPr lang="en-US" sz="1100" dirty="0"/>
                  <a:t>Distance from Central Market (miles)</a:t>
                </a:r>
              </a:p>
            </c:rich>
          </c:tx>
          <c:layout>
            <c:manualLayout>
              <c:xMode val="edge"/>
              <c:yMode val="edge"/>
              <c:x val="0.56089349524080578"/>
              <c:y val="0.95836963105243789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312644640"/>
        <c:crosses val="autoZero"/>
        <c:crossBetween val="midCat"/>
      </c:valAx>
      <c:valAx>
        <c:axId val="312644640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Annual Rent per Acre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one"/>
        <c:crossAx val="312645032"/>
        <c:crosses val="autoZero"/>
        <c:crossBetween val="midCat"/>
      </c:valAx>
    </c:plotArea>
    <c:legend>
      <c:legendPos val="b"/>
      <c:layout>
        <c:manualLayout>
          <c:xMode val="edge"/>
          <c:yMode val="edge"/>
          <c:x val="4.7991967871485942E-2"/>
          <c:y val="0.91471930357200071"/>
          <c:w val="0.9"/>
          <c:h val="5.1373159877276843E-2"/>
        </c:manualLayout>
      </c:layout>
      <c:overlay val="0"/>
    </c:legend>
    <c:plotVisOnly val="1"/>
    <c:dispBlanksAs val="gap"/>
    <c:showDLblsOverMax val="0"/>
  </c:chart>
  <c:externalData r:id="rId1">
    <c:autoUpdate val="0"/>
  </c:externalData>
  <c:userShapes r:id="rId2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0.53379</cdr:x>
      <cdr:y>0.74074</cdr:y>
    </cdr:from>
    <cdr:to>
      <cdr:x>0.53456</cdr:x>
      <cdr:y>0.8254</cdr:y>
    </cdr:to>
    <cdr:cxnSp macro="">
      <cdr:nvCxnSpPr>
        <cdr:cNvPr id="13" name="Straight Connector 12"/>
        <cdr:cNvCxnSpPr/>
      </cdr:nvCxnSpPr>
      <cdr:spPr>
        <a:xfrm xmlns:a="http://schemas.openxmlformats.org/drawingml/2006/main">
          <a:off x="4629247" y="4662561"/>
          <a:ext cx="6697" cy="532894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0.24732</cdr:x>
      <cdr:y>0.55344</cdr:y>
    </cdr:from>
    <cdr:to>
      <cdr:x>0.24732</cdr:x>
      <cdr:y>0.82963</cdr:y>
    </cdr:to>
    <cdr:cxnSp macro="">
      <cdr:nvCxnSpPr>
        <cdr:cNvPr id="16" name="Straight Connector 15"/>
        <cdr:cNvCxnSpPr/>
      </cdr:nvCxnSpPr>
      <cdr:spPr>
        <a:xfrm xmlns:a="http://schemas.openxmlformats.org/drawingml/2006/main">
          <a:off x="2144827" y="3483615"/>
          <a:ext cx="0" cy="1738476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0.13594</cdr:x>
      <cdr:y>0.38306</cdr:y>
    </cdr:from>
    <cdr:to>
      <cdr:x>0.13671</cdr:x>
      <cdr:y>0.82857</cdr:y>
    </cdr:to>
    <cdr:cxnSp macro="">
      <cdr:nvCxnSpPr>
        <cdr:cNvPr id="18" name="Straight Connector 17"/>
        <cdr:cNvCxnSpPr/>
      </cdr:nvCxnSpPr>
      <cdr:spPr>
        <a:xfrm xmlns:a="http://schemas.openxmlformats.org/drawingml/2006/main">
          <a:off x="1178945" y="2411195"/>
          <a:ext cx="6684" cy="2804242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0.08449</cdr:x>
      <cdr:y>0.13122</cdr:y>
    </cdr:from>
    <cdr:to>
      <cdr:x>0.08449</cdr:x>
      <cdr:y>0.82963</cdr:y>
    </cdr:to>
    <cdr:cxnSp macro="">
      <cdr:nvCxnSpPr>
        <cdr:cNvPr id="20" name="Straight Connector 19"/>
        <cdr:cNvCxnSpPr/>
      </cdr:nvCxnSpPr>
      <cdr:spPr>
        <a:xfrm xmlns:a="http://schemas.openxmlformats.org/drawingml/2006/main" flipH="1">
          <a:off x="732692" y="825975"/>
          <a:ext cx="40" cy="4396123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0.0361</cdr:x>
      <cdr:y>0.85291</cdr:y>
    </cdr:from>
    <cdr:to>
      <cdr:x>0.08295</cdr:x>
      <cdr:y>0.88888</cdr:y>
    </cdr:to>
    <cdr:sp macro="" textlink="">
      <cdr:nvSpPr>
        <cdr:cNvPr id="22" name="Left Brace 21"/>
        <cdr:cNvSpPr/>
      </cdr:nvSpPr>
      <cdr:spPr>
        <a:xfrm xmlns:a="http://schemas.openxmlformats.org/drawingml/2006/main" rot="16200000">
          <a:off x="403011" y="5278703"/>
          <a:ext cx="226431" cy="406303"/>
        </a:xfrm>
        <a:prstGeom xmlns:a="http://schemas.openxmlformats.org/drawingml/2006/main" prst="leftBrac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0.08372</cdr:x>
      <cdr:y>0.85079</cdr:y>
    </cdr:from>
    <cdr:to>
      <cdr:x>0.13748</cdr:x>
      <cdr:y>0.88783</cdr:y>
    </cdr:to>
    <cdr:sp macro="" textlink="">
      <cdr:nvSpPr>
        <cdr:cNvPr id="23" name="Left Brace 22"/>
        <cdr:cNvSpPr/>
      </cdr:nvSpPr>
      <cdr:spPr>
        <a:xfrm xmlns:a="http://schemas.openxmlformats.org/drawingml/2006/main" rot="16200000">
          <a:off x="842596" y="5238777"/>
          <a:ext cx="233148" cy="466229"/>
        </a:xfrm>
        <a:prstGeom xmlns:a="http://schemas.openxmlformats.org/drawingml/2006/main" prst="leftBrac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0.13748</cdr:x>
      <cdr:y>0.85185</cdr:y>
    </cdr:from>
    <cdr:to>
      <cdr:x>0.24501</cdr:x>
      <cdr:y>0.88889</cdr:y>
    </cdr:to>
    <cdr:sp macro="" textlink="">
      <cdr:nvSpPr>
        <cdr:cNvPr id="24" name="Left Brace 23"/>
        <cdr:cNvSpPr/>
      </cdr:nvSpPr>
      <cdr:spPr>
        <a:xfrm xmlns:a="http://schemas.openxmlformats.org/drawingml/2006/main" rot="16200000">
          <a:off x="1541984" y="5012269"/>
          <a:ext cx="233148" cy="932545"/>
        </a:xfrm>
        <a:prstGeom xmlns:a="http://schemas.openxmlformats.org/drawingml/2006/main" prst="leftBrace">
          <a:avLst>
            <a:gd name="adj1" fmla="val 8333"/>
            <a:gd name="adj2" fmla="val 46875"/>
          </a:avLst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0.24501</cdr:x>
      <cdr:y>0.85079</cdr:y>
    </cdr:from>
    <cdr:to>
      <cdr:x>0.5338</cdr:x>
      <cdr:y>0.88783</cdr:y>
    </cdr:to>
    <cdr:sp macro="" textlink="">
      <cdr:nvSpPr>
        <cdr:cNvPr id="25" name="Left Brace 24"/>
        <cdr:cNvSpPr/>
      </cdr:nvSpPr>
      <cdr:spPr>
        <a:xfrm xmlns:a="http://schemas.openxmlformats.org/drawingml/2006/main" rot="16200000">
          <a:off x="3260490" y="4219638"/>
          <a:ext cx="233148" cy="2504506"/>
        </a:xfrm>
        <a:prstGeom xmlns:a="http://schemas.openxmlformats.org/drawingml/2006/main" prst="leftBrac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0.53302</cdr:x>
      <cdr:y>0.84973</cdr:y>
    </cdr:from>
    <cdr:to>
      <cdr:x>0.78802</cdr:x>
      <cdr:y>0.88677</cdr:y>
    </cdr:to>
    <cdr:sp macro="" textlink="">
      <cdr:nvSpPr>
        <cdr:cNvPr id="26" name="Left Brace 25"/>
        <cdr:cNvSpPr/>
      </cdr:nvSpPr>
      <cdr:spPr>
        <a:xfrm xmlns:a="http://schemas.openxmlformats.org/drawingml/2006/main" rot="16200000">
          <a:off x="5611745" y="4359486"/>
          <a:ext cx="233148" cy="2211466"/>
        </a:xfrm>
        <a:prstGeom xmlns:a="http://schemas.openxmlformats.org/drawingml/2006/main" prst="leftBrac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0.03456</cdr:x>
      <cdr:y>0.91217</cdr:y>
    </cdr:from>
    <cdr:to>
      <cdr:x>0.08679</cdr:x>
      <cdr:y>0.9545</cdr:y>
    </cdr:to>
    <cdr:sp macro="" textlink="">
      <cdr:nvSpPr>
        <cdr:cNvPr id="27" name="TextBox 26"/>
        <cdr:cNvSpPr txBox="1"/>
      </cdr:nvSpPr>
      <cdr:spPr>
        <a:xfrm xmlns:a="http://schemas.openxmlformats.org/drawingml/2006/main">
          <a:off x="299738" y="5741644"/>
          <a:ext cx="452937" cy="26643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0.03687</cdr:x>
      <cdr:y>0.88254</cdr:y>
    </cdr:from>
    <cdr:to>
      <cdr:x>0.10829</cdr:x>
      <cdr:y>0.92275</cdr:y>
    </cdr:to>
    <cdr:sp macro="" textlink="">
      <cdr:nvSpPr>
        <cdr:cNvPr id="29" name="TextBox 28"/>
        <cdr:cNvSpPr txBox="1"/>
      </cdr:nvSpPr>
      <cdr:spPr>
        <a:xfrm xmlns:a="http://schemas.openxmlformats.org/drawingml/2006/main">
          <a:off x="319735" y="5555159"/>
          <a:ext cx="619443" cy="25310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900"/>
            <a:t>City</a:t>
          </a:r>
        </a:p>
      </cdr:txBody>
    </cdr:sp>
  </cdr:relSizeAnchor>
  <cdr:relSizeAnchor xmlns:cdr="http://schemas.openxmlformats.org/drawingml/2006/chartDrawing">
    <cdr:from>
      <cdr:x>0.08986</cdr:x>
      <cdr:y>0.88148</cdr:y>
    </cdr:from>
    <cdr:to>
      <cdr:x>0.16186</cdr:x>
      <cdr:y>0.92743</cdr:y>
    </cdr:to>
    <cdr:sp macro="" textlink="">
      <cdr:nvSpPr>
        <cdr:cNvPr id="30" name="TextBox 29"/>
        <cdr:cNvSpPr txBox="1"/>
      </cdr:nvSpPr>
      <cdr:spPr>
        <a:xfrm xmlns:a="http://schemas.openxmlformats.org/drawingml/2006/main">
          <a:off x="534092" y="3802312"/>
          <a:ext cx="427933" cy="19818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900"/>
            <a:t>Milk</a:t>
          </a:r>
        </a:p>
      </cdr:txBody>
    </cdr:sp>
  </cdr:relSizeAnchor>
  <cdr:relSizeAnchor xmlns:cdr="http://schemas.openxmlformats.org/drawingml/2006/chartDrawing">
    <cdr:from>
      <cdr:x>0.15976</cdr:x>
      <cdr:y>0.88148</cdr:y>
    </cdr:from>
    <cdr:to>
      <cdr:x>0.25499</cdr:x>
      <cdr:y>0.92169</cdr:y>
    </cdr:to>
    <cdr:sp macro="" textlink="">
      <cdr:nvSpPr>
        <cdr:cNvPr id="31" name="TextBox 30"/>
        <cdr:cNvSpPr txBox="1"/>
      </cdr:nvSpPr>
      <cdr:spPr>
        <a:xfrm xmlns:a="http://schemas.openxmlformats.org/drawingml/2006/main">
          <a:off x="1385468" y="5548499"/>
          <a:ext cx="825931" cy="25310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900"/>
            <a:t>Wood</a:t>
          </a:r>
        </a:p>
      </cdr:txBody>
    </cdr:sp>
  </cdr:relSizeAnchor>
  <cdr:relSizeAnchor xmlns:cdr="http://schemas.openxmlformats.org/drawingml/2006/chartDrawing">
    <cdr:from>
      <cdr:x>0.36022</cdr:x>
      <cdr:y>0.88148</cdr:y>
    </cdr:from>
    <cdr:to>
      <cdr:x>0.46006</cdr:x>
      <cdr:y>0.92169</cdr:y>
    </cdr:to>
    <cdr:sp macro="" textlink="">
      <cdr:nvSpPr>
        <cdr:cNvPr id="32" name="TextBox 31"/>
        <cdr:cNvSpPr txBox="1"/>
      </cdr:nvSpPr>
      <cdr:spPr>
        <a:xfrm xmlns:a="http://schemas.openxmlformats.org/drawingml/2006/main">
          <a:off x="3123977" y="5548478"/>
          <a:ext cx="865866" cy="25310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900"/>
            <a:t>Grain</a:t>
          </a:r>
        </a:p>
      </cdr:txBody>
    </cdr:sp>
  </cdr:relSizeAnchor>
  <cdr:relSizeAnchor xmlns:cdr="http://schemas.openxmlformats.org/drawingml/2006/chartDrawing">
    <cdr:from>
      <cdr:x>0.61521</cdr:x>
      <cdr:y>0.88148</cdr:y>
    </cdr:from>
    <cdr:to>
      <cdr:x>0.72734</cdr:x>
      <cdr:y>0.92169</cdr:y>
    </cdr:to>
    <cdr:sp macro="" textlink="">
      <cdr:nvSpPr>
        <cdr:cNvPr id="33" name="TextBox 32"/>
        <cdr:cNvSpPr txBox="1"/>
      </cdr:nvSpPr>
      <cdr:spPr>
        <a:xfrm xmlns:a="http://schemas.openxmlformats.org/drawingml/2006/main">
          <a:off x="5335331" y="5548459"/>
          <a:ext cx="972484" cy="25310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900"/>
            <a:t>Livestock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86086C-1375-4EAE-86E1-383F0F0E7C5D}" type="datetimeFigureOut">
              <a:rPr lang="en-US" smtClean="0"/>
              <a:t>10/3/2018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72A1A3-EB14-4D07-ADA0-AC257BD367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5354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72A1A3-EB14-4D07-ADA0-AC257BD36711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6101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FA9A13D1-E279-42DD-BB3C-1752E55AB318}" type="datetimeFigureOut">
              <a:rPr lang="en-US" smtClean="0"/>
              <a:pPr/>
              <a:t>10/3/2018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54137C6D-94B2-4F08-ACBF-0D8EF6D4C2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A13D1-E279-42DD-BB3C-1752E55AB318}" type="datetimeFigureOut">
              <a:rPr lang="en-US" smtClean="0"/>
              <a:pPr/>
              <a:t>10/3/2018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37C6D-94B2-4F08-ACBF-0D8EF6D4C2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A13D1-E279-42DD-BB3C-1752E55AB318}" type="datetimeFigureOut">
              <a:rPr lang="en-US" smtClean="0"/>
              <a:pPr/>
              <a:t>10/3/2018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37C6D-94B2-4F08-ACBF-0D8EF6D4C2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A13D1-E279-42DD-BB3C-1752E55AB318}" type="datetimeFigureOut">
              <a:rPr lang="en-US" smtClean="0"/>
              <a:pPr/>
              <a:t>10/3/2018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37C6D-94B2-4F08-ACBF-0D8EF6D4C2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A13D1-E279-42DD-BB3C-1752E55AB318}" type="datetimeFigureOut">
              <a:rPr lang="en-US" smtClean="0"/>
              <a:pPr/>
              <a:t>10/3/2018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37C6D-94B2-4F08-ACBF-0D8EF6D4C2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A13D1-E279-42DD-BB3C-1752E55AB318}" type="datetimeFigureOut">
              <a:rPr lang="en-US" smtClean="0"/>
              <a:pPr/>
              <a:t>10/3/2018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37C6D-94B2-4F08-ACBF-0D8EF6D4C2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A9A13D1-E279-42DD-BB3C-1752E55AB318}" type="datetimeFigureOut">
              <a:rPr lang="en-US" smtClean="0"/>
              <a:pPr/>
              <a:t>10/3/2018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4137C6D-94B2-4F08-ACBF-0D8EF6D4C21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FA9A13D1-E279-42DD-BB3C-1752E55AB318}" type="datetimeFigureOut">
              <a:rPr lang="en-US" smtClean="0"/>
              <a:pPr/>
              <a:t>10/3/2018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54137C6D-94B2-4F08-ACBF-0D8EF6D4C2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A13D1-E279-42DD-BB3C-1752E55AB318}" type="datetimeFigureOut">
              <a:rPr lang="en-US" smtClean="0"/>
              <a:pPr/>
              <a:t>10/3/2018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37C6D-94B2-4F08-ACBF-0D8EF6D4C2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A13D1-E279-42DD-BB3C-1752E55AB318}" type="datetimeFigureOut">
              <a:rPr lang="en-US" smtClean="0"/>
              <a:pPr/>
              <a:t>10/3/2018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37C6D-94B2-4F08-ACBF-0D8EF6D4C2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A13D1-E279-42DD-BB3C-1752E55AB318}" type="datetimeFigureOut">
              <a:rPr lang="en-US" smtClean="0"/>
              <a:pPr/>
              <a:t>10/3/2018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37C6D-94B2-4F08-ACBF-0D8EF6D4C2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FA9A13D1-E279-42DD-BB3C-1752E55AB318}" type="datetimeFigureOut">
              <a:rPr lang="en-US" smtClean="0"/>
              <a:pPr/>
              <a:t>10/3/2018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54137C6D-94B2-4F08-ACBF-0D8EF6D4C21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2.bin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7" Type="http://schemas.openxmlformats.org/officeDocument/2006/relationships/image" Target="../media/image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5.wmf"/><Relationship Id="rId4" Type="http://schemas.openxmlformats.org/officeDocument/2006/relationships/oleObject" Target="../embeddings/oleObject3.bin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7.wmf"/><Relationship Id="rId4" Type="http://schemas.openxmlformats.org/officeDocument/2006/relationships/oleObject" Target="../embeddings/oleObject5.bin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8.wmf"/><Relationship Id="rId4" Type="http://schemas.openxmlformats.org/officeDocument/2006/relationships/oleObject" Target="../embeddings/oleObject6.bin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3" Type="http://schemas.openxmlformats.org/officeDocument/2006/relationships/image" Target="../media/image2.wmf"/><Relationship Id="rId7" Type="http://schemas.openxmlformats.org/officeDocument/2006/relationships/image" Target="../media/image1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8.bin"/><Relationship Id="rId5" Type="http://schemas.openxmlformats.org/officeDocument/2006/relationships/image" Target="../media/image9.wmf"/><Relationship Id="rId4" Type="http://schemas.openxmlformats.org/officeDocument/2006/relationships/oleObject" Target="../embeddings/oleObject7.bin"/><Relationship Id="rId9" Type="http://schemas.openxmlformats.org/officeDocument/2006/relationships/image" Target="../media/image11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12.wmf"/><Relationship Id="rId4" Type="http://schemas.openxmlformats.org/officeDocument/2006/relationships/oleObject" Target="../embeddings/oleObject10.bin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13.wmf"/><Relationship Id="rId4" Type="http://schemas.openxmlformats.org/officeDocument/2006/relationships/oleObject" Target="../embeddings/oleObject11.bin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14.wmf"/><Relationship Id="rId4" Type="http://schemas.openxmlformats.org/officeDocument/2006/relationships/oleObject" Target="../embeddings/oleObject12.bin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ECN741:  Urban Economics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5410200" cy="17526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The Basic </a:t>
            </a:r>
            <a:r>
              <a:rPr lang="en-US" sz="4000" smtClean="0"/>
              <a:t>Urban Model 1:  </a:t>
            </a:r>
            <a:r>
              <a:rPr lang="en-US" sz="4000" dirty="0" smtClean="0"/>
              <a:t>Assumptions</a:t>
            </a:r>
            <a:endParaRPr lang="en-US" sz="4000" dirty="0"/>
          </a:p>
        </p:txBody>
      </p:sp>
      <p:pic>
        <p:nvPicPr>
          <p:cNvPr id="1026" name="Picture 2" descr="C:\Program Files\Microsoft Office\MEDIA\CAGCAT10\j0205462.wmf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6629400" y="762000"/>
            <a:ext cx="1818742" cy="1809598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533400" y="6019800"/>
            <a:ext cx="7315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Professor John Yinger, The Maxwell School, Syracuse University</a:t>
            </a:r>
            <a:r>
              <a:rPr lang="en-US" smtClean="0"/>
              <a:t>, 2018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sz="2400" dirty="0" smtClean="0"/>
              <a:t> The Basic Urban Model</a:t>
            </a:r>
            <a:br>
              <a:rPr lang="en-US" sz="2400" dirty="0" smtClean="0"/>
            </a:br>
            <a:r>
              <a:rPr lang="en-US" sz="2400" dirty="0" smtClean="0"/>
              <a:t> 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6464"/>
            <a:ext cx="8229600" cy="5355336"/>
          </a:xfrm>
        </p:spPr>
        <p:txBody>
          <a:bodyPr>
            <a:normAutofit/>
          </a:bodyPr>
          <a:lstStyle/>
          <a:p>
            <a:pPr marL="231775" lvl="2" indent="0" algn="ctr">
              <a:buNone/>
            </a:pPr>
            <a:r>
              <a:rPr lang="en-US" sz="2800" b="1" dirty="0" smtClean="0">
                <a:solidFill>
                  <a:schemeClr val="accent2"/>
                </a:solidFill>
              </a:rPr>
              <a:t>Class Outline</a:t>
            </a:r>
          </a:p>
          <a:p>
            <a:pPr marL="231775" lvl="2" indent="0">
              <a:buNone/>
            </a:pPr>
            <a:endParaRPr lang="en-US" dirty="0"/>
          </a:p>
          <a:p>
            <a:pPr marL="574675" lvl="2" indent="-342900"/>
            <a:r>
              <a:rPr lang="en-US" dirty="0" smtClean="0"/>
              <a:t>1. Origins of Urban Economics</a:t>
            </a:r>
          </a:p>
          <a:p>
            <a:pPr marL="574675" lvl="2" indent="-342900"/>
            <a:endParaRPr lang="en-US" dirty="0"/>
          </a:p>
          <a:p>
            <a:pPr marL="574675" lvl="2" indent="-342900"/>
            <a:r>
              <a:rPr lang="en-US" dirty="0" smtClean="0">
                <a:solidFill>
                  <a:srgbClr val="FF0000"/>
                </a:solidFill>
              </a:rPr>
              <a:t>2. Key Assumptions of a Basic Urban Model</a:t>
            </a:r>
          </a:p>
          <a:p>
            <a:pPr marL="574675" lvl="2" indent="-342900"/>
            <a:endParaRPr lang="en-US" dirty="0"/>
          </a:p>
          <a:p>
            <a:pPr marL="574675" lvl="2" indent="-342900"/>
            <a:r>
              <a:rPr lang="en-US" dirty="0" smtClean="0"/>
              <a:t>3. The Basic Household Maximization Problem with Residential Location Choice</a:t>
            </a:r>
          </a:p>
          <a:p>
            <a:pPr marL="574675" lvl="2" indent="-342900"/>
            <a:endParaRPr lang="en-US" dirty="0"/>
          </a:p>
          <a:p>
            <a:pPr marL="574675" lvl="2" indent="-342900"/>
            <a:r>
              <a:rPr lang="en-US" dirty="0"/>
              <a:t>4. The Urban Model Twist</a:t>
            </a:r>
          </a:p>
          <a:p>
            <a:pPr marL="574675" lvl="2" indent="-342900"/>
            <a:endParaRPr lang="en-US" dirty="0" smtClean="0"/>
          </a:p>
          <a:p>
            <a:pPr marL="574675" lvl="2" indent="-342900"/>
            <a:endParaRPr lang="en-US" dirty="0"/>
          </a:p>
          <a:p>
            <a:pPr marL="574675" lvl="2" indent="-342900"/>
            <a:endParaRPr lang="en-US" dirty="0" smtClean="0"/>
          </a:p>
          <a:p>
            <a:pPr marL="574675" lvl="2" indent="-342900"/>
            <a:endParaRPr lang="en-US" dirty="0" smtClean="0"/>
          </a:p>
          <a:p>
            <a:pPr lvl="2"/>
            <a:endParaRPr lang="en-US" dirty="0" smtClean="0"/>
          </a:p>
          <a:p>
            <a:pPr lvl="2">
              <a:buNone/>
            </a:pPr>
            <a:endParaRPr lang="en-US" dirty="0" smtClean="0"/>
          </a:p>
          <a:p>
            <a:pPr lvl="2">
              <a:buNone/>
            </a:pPr>
            <a:endParaRPr lang="en-US" dirty="0" smtClean="0"/>
          </a:p>
          <a:p>
            <a:pPr lvl="2"/>
            <a:endParaRPr lang="en-US" dirty="0"/>
          </a:p>
        </p:txBody>
      </p:sp>
      <p:pic>
        <p:nvPicPr>
          <p:cNvPr id="4" name="Picture 2" descr="C:\Program Files\Microsoft Office\MEDIA\CAGCAT10\j0205462.wmf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077200" y="457200"/>
            <a:ext cx="727497" cy="723839"/>
          </a:xfrm>
          <a:prstGeom prst="rect">
            <a:avLst/>
          </a:prstGeom>
          <a:noFill/>
        </p:spPr>
      </p:pic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7802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sz="2400" dirty="0" smtClean="0"/>
              <a:t> The Basic Urban Model</a:t>
            </a:r>
            <a:br>
              <a:rPr lang="en-US" sz="2400" dirty="0" smtClean="0"/>
            </a:br>
            <a:r>
              <a:rPr lang="en-US" sz="2400" dirty="0" smtClean="0"/>
              <a:t> 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6464"/>
            <a:ext cx="8229600" cy="5355336"/>
          </a:xfrm>
        </p:spPr>
        <p:txBody>
          <a:bodyPr>
            <a:normAutofit/>
          </a:bodyPr>
          <a:lstStyle/>
          <a:p>
            <a:pPr marL="231775" lvl="2" indent="0" algn="ctr">
              <a:buNone/>
            </a:pPr>
            <a:r>
              <a:rPr lang="en-US" sz="2800" b="1" dirty="0" smtClean="0">
                <a:solidFill>
                  <a:schemeClr val="accent2"/>
                </a:solidFill>
              </a:rPr>
              <a:t>Urban Models</a:t>
            </a:r>
          </a:p>
          <a:p>
            <a:pPr marL="231775" lvl="2" indent="0">
              <a:buNone/>
            </a:pPr>
            <a:endParaRPr lang="en-US" dirty="0"/>
          </a:p>
          <a:p>
            <a:pPr marL="574675" lvl="2" indent="-342900"/>
            <a:r>
              <a:rPr lang="en-US" dirty="0" smtClean="0"/>
              <a:t>Urban models </a:t>
            </a:r>
            <a:r>
              <a:rPr lang="en-US" dirty="0"/>
              <a:t>are designed to explain </a:t>
            </a:r>
            <a:r>
              <a:rPr lang="en-US" b="1" dirty="0">
                <a:solidFill>
                  <a:schemeClr val="accent3"/>
                </a:solidFill>
              </a:rPr>
              <a:t>why urban areas look the way they do</a:t>
            </a:r>
            <a:r>
              <a:rPr lang="en-US" dirty="0"/>
              <a:t>, with a focus on </a:t>
            </a:r>
            <a:r>
              <a:rPr lang="en-US" dirty="0" smtClean="0"/>
              <a:t>housing.</a:t>
            </a:r>
          </a:p>
          <a:p>
            <a:pPr marL="574675" lvl="2" indent="-342900"/>
            <a:endParaRPr lang="en-US" dirty="0"/>
          </a:p>
          <a:p>
            <a:pPr marL="574675" lvl="3" indent="-342900"/>
            <a:r>
              <a:rPr lang="en-US" dirty="0" smtClean="0"/>
              <a:t>Where </a:t>
            </a:r>
            <a:r>
              <a:rPr lang="en-US" dirty="0"/>
              <a:t>do people live?  How far do they </a:t>
            </a:r>
            <a:r>
              <a:rPr lang="en-US" dirty="0" smtClean="0"/>
              <a:t>commute?</a:t>
            </a:r>
          </a:p>
          <a:p>
            <a:pPr marL="574675" lvl="3" indent="-342900"/>
            <a:endParaRPr lang="en-US" dirty="0"/>
          </a:p>
          <a:p>
            <a:pPr marL="574675" lvl="3" indent="-342900"/>
            <a:r>
              <a:rPr lang="en-US" dirty="0" smtClean="0"/>
              <a:t>How </a:t>
            </a:r>
            <a:r>
              <a:rPr lang="en-US" dirty="0"/>
              <a:t>much housing do they </a:t>
            </a:r>
            <a:r>
              <a:rPr lang="en-US" dirty="0" smtClean="0"/>
              <a:t>consume?</a:t>
            </a:r>
          </a:p>
          <a:p>
            <a:pPr marL="574675" lvl="3" indent="-342900"/>
            <a:endParaRPr lang="en-US" dirty="0"/>
          </a:p>
          <a:p>
            <a:pPr marL="574675" lvl="3" indent="-342900"/>
            <a:r>
              <a:rPr lang="en-US" dirty="0" smtClean="0"/>
              <a:t>What </a:t>
            </a:r>
            <a:r>
              <a:rPr lang="en-US" dirty="0"/>
              <a:t>is the price of housing?</a:t>
            </a:r>
          </a:p>
          <a:p>
            <a:pPr marL="574675" lvl="2" indent="-342900"/>
            <a:endParaRPr lang="en-US" dirty="0" smtClean="0"/>
          </a:p>
          <a:p>
            <a:pPr lvl="2"/>
            <a:endParaRPr lang="en-US" dirty="0" smtClean="0"/>
          </a:p>
          <a:p>
            <a:pPr lvl="2">
              <a:buNone/>
            </a:pPr>
            <a:endParaRPr lang="en-US" dirty="0" smtClean="0"/>
          </a:p>
          <a:p>
            <a:pPr lvl="2">
              <a:buNone/>
            </a:pPr>
            <a:endParaRPr lang="en-US" dirty="0" smtClean="0"/>
          </a:p>
          <a:p>
            <a:pPr lvl="2"/>
            <a:endParaRPr lang="en-US" dirty="0"/>
          </a:p>
        </p:txBody>
      </p:sp>
      <p:pic>
        <p:nvPicPr>
          <p:cNvPr id="4" name="Picture 2" descr="C:\Program Files\Microsoft Office\MEDIA\CAGCAT10\j0205462.wmf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077200" y="457200"/>
            <a:ext cx="727497" cy="723839"/>
          </a:xfrm>
          <a:prstGeom prst="rect">
            <a:avLst/>
          </a:prstGeom>
          <a:noFill/>
        </p:spPr>
      </p:pic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1654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sz="2400" dirty="0" smtClean="0"/>
              <a:t> The Basic Urban Model</a:t>
            </a:r>
            <a:br>
              <a:rPr lang="en-US" sz="2400" dirty="0" smtClean="0"/>
            </a:br>
            <a:r>
              <a:rPr lang="en-US" sz="2400" dirty="0" smtClean="0"/>
              <a:t> 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6464"/>
            <a:ext cx="8229600" cy="5355336"/>
          </a:xfrm>
        </p:spPr>
        <p:txBody>
          <a:bodyPr>
            <a:normAutofit/>
          </a:bodyPr>
          <a:lstStyle/>
          <a:p>
            <a:pPr marL="231775" lvl="2" indent="0" algn="ctr">
              <a:buNone/>
            </a:pPr>
            <a:r>
              <a:rPr lang="en-US" sz="2800" b="1" dirty="0" smtClean="0">
                <a:solidFill>
                  <a:schemeClr val="accent2"/>
                </a:solidFill>
              </a:rPr>
              <a:t>Key Assumptions</a:t>
            </a:r>
          </a:p>
          <a:p>
            <a:pPr marL="231775" lvl="2" indent="0">
              <a:buNone/>
            </a:pPr>
            <a:endParaRPr lang="en-US" dirty="0"/>
          </a:p>
          <a:p>
            <a:pPr marL="574675" lvl="2" indent="-342900"/>
            <a:r>
              <a:rPr lang="en-US" dirty="0" smtClean="0"/>
              <a:t>We now turn to the key assumptions of a basic urban model.</a:t>
            </a:r>
          </a:p>
          <a:p>
            <a:pPr marL="574675" lvl="2" indent="-342900"/>
            <a:endParaRPr lang="en-US" dirty="0"/>
          </a:p>
          <a:p>
            <a:pPr marL="574675" lvl="2" indent="-342900"/>
            <a:r>
              <a:rPr lang="en-US" dirty="0" smtClean="0"/>
              <a:t>These assumptions lead to a simple, complete urban model that describes urban residential structure</a:t>
            </a:r>
          </a:p>
          <a:p>
            <a:pPr marL="574675" lvl="2" indent="-342900"/>
            <a:endParaRPr lang="en-US" dirty="0"/>
          </a:p>
          <a:p>
            <a:pPr marL="574675" lvl="2" indent="-342900"/>
            <a:r>
              <a:rPr lang="en-US" dirty="0" smtClean="0"/>
              <a:t>After we explore a model with these assumptions, this class will investigate how urban residential structure changes when more general assumptions are introduced.</a:t>
            </a:r>
          </a:p>
          <a:p>
            <a:pPr lvl="2"/>
            <a:endParaRPr lang="en-US" dirty="0" smtClean="0"/>
          </a:p>
          <a:p>
            <a:pPr lvl="2">
              <a:buNone/>
            </a:pPr>
            <a:endParaRPr lang="en-US" dirty="0" smtClean="0"/>
          </a:p>
          <a:p>
            <a:pPr lvl="2">
              <a:buNone/>
            </a:pPr>
            <a:endParaRPr lang="en-US" dirty="0" smtClean="0"/>
          </a:p>
          <a:p>
            <a:pPr lvl="2"/>
            <a:endParaRPr lang="en-US" dirty="0"/>
          </a:p>
        </p:txBody>
      </p:sp>
      <p:pic>
        <p:nvPicPr>
          <p:cNvPr id="4" name="Picture 2" descr="C:\Program Files\Microsoft Office\MEDIA\CAGCAT10\j0205462.wmf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077200" y="457200"/>
            <a:ext cx="727497" cy="723839"/>
          </a:xfrm>
          <a:prstGeom prst="rect">
            <a:avLst/>
          </a:prstGeom>
          <a:noFill/>
        </p:spPr>
      </p:pic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3171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sz="2400" dirty="0" smtClean="0"/>
              <a:t> The Basic Urban Model</a:t>
            </a:r>
            <a:br>
              <a:rPr lang="en-US" sz="2400" dirty="0" smtClean="0"/>
            </a:br>
            <a:r>
              <a:rPr lang="en-US" sz="2400" dirty="0" smtClean="0"/>
              <a:t> 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6464"/>
            <a:ext cx="8229600" cy="5355336"/>
          </a:xfrm>
        </p:spPr>
        <p:txBody>
          <a:bodyPr>
            <a:normAutofit/>
          </a:bodyPr>
          <a:lstStyle/>
          <a:p>
            <a:pPr marL="231775" lvl="2" indent="0" algn="ctr">
              <a:buNone/>
            </a:pPr>
            <a:r>
              <a:rPr lang="en-US" sz="2800" b="1" dirty="0" smtClean="0">
                <a:solidFill>
                  <a:schemeClr val="accent2"/>
                </a:solidFill>
              </a:rPr>
              <a:t>Key Assumptions</a:t>
            </a:r>
          </a:p>
          <a:p>
            <a:pPr marL="231775" lvl="2" indent="0">
              <a:buNone/>
            </a:pPr>
            <a:endParaRPr lang="en-US" dirty="0"/>
          </a:p>
          <a:p>
            <a:pPr marL="574675" lvl="2" indent="-342900"/>
            <a:r>
              <a:rPr lang="en-US" dirty="0" smtClean="0"/>
              <a:t>1. Housing Demand</a:t>
            </a:r>
          </a:p>
          <a:p>
            <a:pPr marL="574675" lvl="2" indent="-342900"/>
            <a:r>
              <a:rPr lang="en-US" dirty="0" smtClean="0"/>
              <a:t>2. Housing Supply</a:t>
            </a:r>
          </a:p>
          <a:p>
            <a:pPr marL="574675" lvl="2" indent="-342900"/>
            <a:r>
              <a:rPr lang="en-US" dirty="0" smtClean="0"/>
              <a:t>3. The Transportation Network</a:t>
            </a:r>
          </a:p>
          <a:p>
            <a:pPr marL="574675" lvl="2" indent="-342900"/>
            <a:r>
              <a:rPr lang="en-US" dirty="0" smtClean="0"/>
              <a:t>4. Why Location Matters</a:t>
            </a:r>
          </a:p>
          <a:p>
            <a:pPr marL="574675" lvl="2" indent="-342900"/>
            <a:r>
              <a:rPr lang="en-US" dirty="0" smtClean="0"/>
              <a:t>5. Types of Households</a:t>
            </a:r>
          </a:p>
          <a:p>
            <a:pPr marL="574675" lvl="2" indent="-342900"/>
            <a:r>
              <a:rPr lang="en-US" dirty="0" smtClean="0"/>
              <a:t>6. The Labor Market</a:t>
            </a:r>
          </a:p>
          <a:p>
            <a:pPr marL="574675" lvl="2" indent="-342900"/>
            <a:r>
              <a:rPr lang="en-US" dirty="0" smtClean="0"/>
              <a:t>7. Household Mobility</a:t>
            </a:r>
          </a:p>
          <a:p>
            <a:pPr marL="574675" lvl="2" indent="-342900"/>
            <a:r>
              <a:rPr lang="en-US" dirty="0" smtClean="0"/>
              <a:t>8. Local Governments</a:t>
            </a:r>
          </a:p>
          <a:p>
            <a:pPr lvl="2"/>
            <a:endParaRPr lang="en-US" dirty="0"/>
          </a:p>
        </p:txBody>
      </p:sp>
      <p:pic>
        <p:nvPicPr>
          <p:cNvPr id="4" name="Picture 2" descr="C:\Program Files\Microsoft Office\MEDIA\CAGCAT10\j0205462.wmf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077200" y="457200"/>
            <a:ext cx="727497" cy="723839"/>
          </a:xfrm>
          <a:prstGeom prst="rect">
            <a:avLst/>
          </a:prstGeom>
          <a:noFill/>
        </p:spPr>
      </p:pic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0965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sz="2400" dirty="0" smtClean="0"/>
              <a:t> The Basic Urban Model</a:t>
            </a:r>
            <a:br>
              <a:rPr lang="en-US" sz="2400" dirty="0" smtClean="0"/>
            </a:br>
            <a:r>
              <a:rPr lang="en-US" sz="2400" dirty="0" smtClean="0"/>
              <a:t> 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6464"/>
            <a:ext cx="8229600" cy="5355336"/>
          </a:xfrm>
        </p:spPr>
        <p:txBody>
          <a:bodyPr>
            <a:normAutofit/>
          </a:bodyPr>
          <a:lstStyle/>
          <a:p>
            <a:pPr marL="231775" lvl="2" indent="0" algn="ctr">
              <a:buNone/>
            </a:pPr>
            <a:r>
              <a:rPr lang="en-US" sz="2800" b="1" dirty="0" smtClean="0">
                <a:solidFill>
                  <a:schemeClr val="accent2"/>
                </a:solidFill>
              </a:rPr>
              <a:t>1. Housing Demand</a:t>
            </a:r>
          </a:p>
          <a:p>
            <a:pPr marL="231775" lvl="2" indent="0">
              <a:buNone/>
            </a:pPr>
            <a:endParaRPr lang="en-US" dirty="0"/>
          </a:p>
          <a:p>
            <a:pPr marL="574675" lvl="2" indent="-342900"/>
            <a:r>
              <a:rPr lang="en-US" dirty="0" smtClean="0"/>
              <a:t>Housing demand functions are derived from household </a:t>
            </a:r>
            <a:r>
              <a:rPr lang="en-US" dirty="0"/>
              <a:t>utility functions </a:t>
            </a:r>
            <a:r>
              <a:rPr lang="en-US" dirty="0" smtClean="0"/>
              <a:t>that depend </a:t>
            </a:r>
            <a:r>
              <a:rPr lang="en-US" dirty="0"/>
              <a:t>on a composite consumption </a:t>
            </a:r>
            <a:r>
              <a:rPr lang="en-US" dirty="0" smtClean="0"/>
              <a:t>good,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dirty="0" smtClean="0"/>
              <a:t>, </a:t>
            </a:r>
            <a:r>
              <a:rPr lang="en-US" dirty="0"/>
              <a:t>and </a:t>
            </a:r>
            <a:r>
              <a:rPr lang="en-US" dirty="0" smtClean="0"/>
              <a:t>housing,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dirty="0" smtClean="0"/>
              <a:t>, and </a:t>
            </a:r>
            <a:r>
              <a:rPr lang="en-US" dirty="0"/>
              <a:t>take the Cobb-Douglas form</a:t>
            </a:r>
            <a:r>
              <a:rPr lang="en-US" dirty="0" smtClean="0"/>
              <a:t>.</a:t>
            </a:r>
          </a:p>
          <a:p>
            <a:pPr marL="574675" lvl="2" indent="-342900"/>
            <a:endParaRPr lang="en-US" dirty="0"/>
          </a:p>
          <a:p>
            <a:pPr marL="574675" lvl="2" indent="-342900"/>
            <a:endParaRPr lang="en-US" i="1" dirty="0" smtClean="0">
              <a:latin typeface="Times New Roman" pitchFamily="18" charset="0"/>
              <a:cs typeface="Times New Roman" pitchFamily="18" charset="0"/>
            </a:endParaRPr>
          </a:p>
          <a:p>
            <a:pPr marL="574675" lvl="2" indent="-342900"/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dirty="0" smtClean="0"/>
              <a:t> is measured in units of housing services = quality-adjusted square feet.</a:t>
            </a:r>
          </a:p>
          <a:p>
            <a:pPr marL="574675" lvl="2" indent="-342900"/>
            <a:endParaRPr lang="en-US" dirty="0"/>
          </a:p>
          <a:p>
            <a:pPr marL="574675" lvl="2" indent="-342900"/>
            <a:r>
              <a:rPr lang="en-US" dirty="0" smtClean="0"/>
              <a:t>This problem has a time dimension, say, one year. </a:t>
            </a:r>
            <a:endParaRPr lang="en-US" dirty="0"/>
          </a:p>
          <a:p>
            <a:pPr marL="574675" lvl="2" indent="-342900"/>
            <a:endParaRPr lang="en-US" dirty="0" smtClean="0"/>
          </a:p>
          <a:p>
            <a:pPr lvl="2"/>
            <a:endParaRPr lang="en-US" dirty="0" smtClean="0"/>
          </a:p>
          <a:p>
            <a:pPr lvl="2">
              <a:buNone/>
            </a:pPr>
            <a:endParaRPr lang="en-US" dirty="0" smtClean="0"/>
          </a:p>
          <a:p>
            <a:pPr lvl="2">
              <a:buNone/>
            </a:pPr>
            <a:endParaRPr lang="en-US" dirty="0" smtClean="0"/>
          </a:p>
          <a:p>
            <a:pPr lvl="2"/>
            <a:endParaRPr lang="en-US" dirty="0"/>
          </a:p>
        </p:txBody>
      </p:sp>
      <p:pic>
        <p:nvPicPr>
          <p:cNvPr id="4" name="Picture 2" descr="C:\Program Files\Microsoft Office\MEDIA\CAGCAT10\j0205462.wmf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077200" y="457200"/>
            <a:ext cx="727497" cy="723839"/>
          </a:xfrm>
          <a:prstGeom prst="rect">
            <a:avLst/>
          </a:prstGeom>
          <a:noFill/>
        </p:spPr>
      </p:pic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65770702"/>
              </p:ext>
            </p:extLst>
          </p:nvPr>
        </p:nvGraphicFramePr>
        <p:xfrm>
          <a:off x="2133600" y="3886200"/>
          <a:ext cx="4732338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7" name="Equation" r:id="rId4" imgW="1777680" imgH="228600" progId="Equation.DSMT4">
                  <p:embed/>
                </p:oleObj>
              </mc:Choice>
              <mc:Fallback>
                <p:oleObj name="Equation" r:id="rId4" imgW="1777680" imgH="2286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3886200"/>
                        <a:ext cx="4732338" cy="6096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839976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sz="2400" dirty="0" smtClean="0"/>
              <a:t> The Basic Urban Model</a:t>
            </a:r>
            <a:br>
              <a:rPr lang="en-US" sz="2400" dirty="0" smtClean="0"/>
            </a:br>
            <a:r>
              <a:rPr lang="en-US" sz="2400" dirty="0" smtClean="0"/>
              <a:t> 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6464"/>
            <a:ext cx="8229600" cy="5355336"/>
          </a:xfrm>
        </p:spPr>
        <p:txBody>
          <a:bodyPr>
            <a:normAutofit/>
          </a:bodyPr>
          <a:lstStyle/>
          <a:p>
            <a:pPr marL="231775" lvl="2" indent="0" algn="ctr">
              <a:buNone/>
            </a:pPr>
            <a:r>
              <a:rPr lang="en-US" sz="2800" b="1" dirty="0" smtClean="0">
                <a:solidFill>
                  <a:schemeClr val="accent2"/>
                </a:solidFill>
              </a:rPr>
              <a:t>2. Housing Supply</a:t>
            </a:r>
          </a:p>
          <a:p>
            <a:pPr marL="231775" lvl="2" indent="0">
              <a:buNone/>
            </a:pPr>
            <a:endParaRPr lang="en-US" dirty="0"/>
          </a:p>
          <a:p>
            <a:pPr marL="574675" lvl="2" indent="-342900"/>
            <a:r>
              <a:rPr lang="en-US" dirty="0"/>
              <a:t>Housing services are produced with </a:t>
            </a:r>
            <a:r>
              <a:rPr lang="en-US" dirty="0" smtClean="0"/>
              <a:t>land,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dirty="0" smtClean="0"/>
              <a:t>, </a:t>
            </a:r>
            <a:r>
              <a:rPr lang="en-US" dirty="0"/>
              <a:t>and </a:t>
            </a:r>
            <a:r>
              <a:rPr lang="en-US" dirty="0" smtClean="0"/>
              <a:t>capital,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dirty="0" smtClean="0"/>
              <a:t>, according </a:t>
            </a:r>
            <a:r>
              <a:rPr lang="en-US" dirty="0"/>
              <a:t>to a Cobb-Douglas production function with constant returns to </a:t>
            </a:r>
            <a:r>
              <a:rPr lang="en-US" dirty="0" smtClean="0"/>
              <a:t>scale.</a:t>
            </a:r>
          </a:p>
          <a:p>
            <a:pPr marL="574675" lvl="2" indent="-342900"/>
            <a:endParaRPr lang="en-US" dirty="0"/>
          </a:p>
          <a:p>
            <a:pPr marL="574675" lvl="2" indent="-342900"/>
            <a:endParaRPr lang="en-US" dirty="0" smtClean="0"/>
          </a:p>
          <a:p>
            <a:pPr marL="574675" lvl="2" indent="-342900"/>
            <a:endParaRPr lang="en-US" dirty="0"/>
          </a:p>
          <a:p>
            <a:pPr marL="574675" lvl="2" indent="-342900"/>
            <a:r>
              <a:rPr lang="en-US" dirty="0" smtClean="0"/>
              <a:t>Housing </a:t>
            </a:r>
            <a:r>
              <a:rPr lang="en-US" dirty="0"/>
              <a:t>is owned by absentee landlords</a:t>
            </a:r>
            <a:r>
              <a:rPr lang="en-US" dirty="0" smtClean="0"/>
              <a:t>.</a:t>
            </a:r>
          </a:p>
          <a:p>
            <a:pPr marL="574675" lvl="2" indent="-342900"/>
            <a:endParaRPr lang="en-US" dirty="0"/>
          </a:p>
          <a:p>
            <a:pPr marL="574675" lvl="2" indent="-342900"/>
            <a:r>
              <a:rPr lang="en-US" dirty="0" smtClean="0"/>
              <a:t>Maintenance</a:t>
            </a:r>
            <a:r>
              <a:rPr lang="en-US" dirty="0"/>
              <a:t>, rehabilitation, and conversion activities </a:t>
            </a:r>
            <a:r>
              <a:rPr lang="en-US" dirty="0" smtClean="0"/>
              <a:t>are ignored; construction labor is ignored; this is a long-run model.</a:t>
            </a:r>
            <a:endParaRPr lang="en-US" dirty="0"/>
          </a:p>
          <a:p>
            <a:pPr marL="574675" lvl="2" indent="-342900"/>
            <a:endParaRPr lang="en-US" dirty="0" smtClean="0"/>
          </a:p>
          <a:p>
            <a:pPr lvl="2"/>
            <a:endParaRPr lang="en-US" dirty="0" smtClean="0"/>
          </a:p>
          <a:p>
            <a:pPr lvl="2">
              <a:buNone/>
            </a:pPr>
            <a:endParaRPr lang="en-US" dirty="0" smtClean="0"/>
          </a:p>
          <a:p>
            <a:pPr lvl="2">
              <a:buNone/>
            </a:pPr>
            <a:endParaRPr lang="en-US" dirty="0" smtClean="0"/>
          </a:p>
          <a:p>
            <a:pPr lvl="2"/>
            <a:endParaRPr lang="en-US" dirty="0"/>
          </a:p>
        </p:txBody>
      </p:sp>
      <p:pic>
        <p:nvPicPr>
          <p:cNvPr id="4" name="Picture 2" descr="C:\Program Files\Microsoft Office\MEDIA\CAGCAT10\j0205462.wmf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077200" y="457200"/>
            <a:ext cx="727497" cy="723839"/>
          </a:xfrm>
          <a:prstGeom prst="rect">
            <a:avLst/>
          </a:prstGeom>
          <a:noFill/>
        </p:spPr>
      </p:pic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67472884"/>
              </p:ext>
            </p:extLst>
          </p:nvPr>
        </p:nvGraphicFramePr>
        <p:xfrm>
          <a:off x="3505200" y="3657600"/>
          <a:ext cx="1882140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1" name="Equation" r:id="rId4" imgW="723586" imgH="190417" progId="Equation.DSMT4">
                  <p:embed/>
                </p:oleObj>
              </mc:Choice>
              <mc:Fallback>
                <p:oleObj name="Equation" r:id="rId4" imgW="723586" imgH="190417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5200" y="3657600"/>
                        <a:ext cx="1882140" cy="4953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682128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sz="2400" dirty="0" smtClean="0"/>
              <a:t> The Basic Urban Model</a:t>
            </a:r>
            <a:br>
              <a:rPr lang="en-US" sz="2400" dirty="0" smtClean="0"/>
            </a:br>
            <a:r>
              <a:rPr lang="en-US" sz="2400" dirty="0" smtClean="0"/>
              <a:t> 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6464"/>
            <a:ext cx="8229600" cy="5355336"/>
          </a:xfrm>
        </p:spPr>
        <p:txBody>
          <a:bodyPr>
            <a:normAutofit fontScale="92500" lnSpcReduction="10000"/>
          </a:bodyPr>
          <a:lstStyle/>
          <a:p>
            <a:pPr marL="231775" lvl="2" indent="0" algn="ctr">
              <a:buNone/>
            </a:pPr>
            <a:r>
              <a:rPr lang="en-US" sz="2800" b="1" dirty="0" smtClean="0">
                <a:solidFill>
                  <a:schemeClr val="accent2"/>
                </a:solidFill>
              </a:rPr>
              <a:t>3. The Transportation Network</a:t>
            </a:r>
          </a:p>
          <a:p>
            <a:pPr marL="231775" lvl="2" indent="0">
              <a:buNone/>
            </a:pPr>
            <a:endParaRPr lang="en-US" dirty="0"/>
          </a:p>
          <a:p>
            <a:pPr marL="574675" lvl="2" indent="-342900"/>
            <a:r>
              <a:rPr lang="en-US" dirty="0"/>
              <a:t>Households commute between place of residence and place of </a:t>
            </a:r>
            <a:r>
              <a:rPr lang="en-US" dirty="0" smtClean="0"/>
              <a:t>work (= the central business district, CBD).</a:t>
            </a:r>
          </a:p>
          <a:p>
            <a:pPr marL="574675" lvl="2" indent="-342900"/>
            <a:endParaRPr lang="en-US" dirty="0"/>
          </a:p>
          <a:p>
            <a:pPr marL="574675" lvl="2" indent="-342900"/>
            <a:r>
              <a:rPr lang="en-US" dirty="0" smtClean="0"/>
              <a:t>To approximate commuting costs, the model assumes:</a:t>
            </a:r>
          </a:p>
          <a:p>
            <a:pPr marL="574675" lvl="2" indent="-342900"/>
            <a:endParaRPr lang="en-US" dirty="0"/>
          </a:p>
          <a:p>
            <a:pPr marL="830707" lvl="3" indent="-342900"/>
            <a:r>
              <a:rPr lang="en-US" dirty="0" smtClean="0"/>
              <a:t>The </a:t>
            </a:r>
            <a:r>
              <a:rPr lang="en-US" dirty="0"/>
              <a:t>urban area is located on a featureless </a:t>
            </a:r>
            <a:r>
              <a:rPr lang="en-US" dirty="0" smtClean="0"/>
              <a:t>plain (=von </a:t>
            </a:r>
            <a:r>
              <a:rPr lang="en-US" dirty="0" err="1" smtClean="0"/>
              <a:t>Th</a:t>
            </a:r>
            <a:r>
              <a:rPr lang="en-US" dirty="0" err="1" smtClean="0">
                <a:cs typeface="Times New Roman"/>
              </a:rPr>
              <a:t>ünen</a:t>
            </a:r>
            <a:r>
              <a:rPr lang="en-US" dirty="0" smtClean="0">
                <a:cs typeface="Times New Roman"/>
              </a:rPr>
              <a:t>!)</a:t>
            </a:r>
            <a:r>
              <a:rPr lang="en-US" dirty="0" smtClean="0"/>
              <a:t>.</a:t>
            </a:r>
          </a:p>
          <a:p>
            <a:pPr marL="574675" lvl="2" indent="-342900"/>
            <a:endParaRPr lang="en-US" dirty="0"/>
          </a:p>
          <a:p>
            <a:pPr marL="830707" lvl="3" indent="-342900"/>
            <a:r>
              <a:rPr lang="en-US" dirty="0" smtClean="0"/>
              <a:t>People commute (approximately, at least) in a straight line; there are no commuting arteries or street grids.</a:t>
            </a:r>
          </a:p>
          <a:p>
            <a:pPr marL="830707" lvl="3" indent="-342900"/>
            <a:endParaRPr lang="en-US" dirty="0"/>
          </a:p>
          <a:p>
            <a:pPr marL="830707" lvl="3" indent="-342900"/>
            <a:r>
              <a:rPr lang="en-US" dirty="0" smtClean="0"/>
              <a:t>Commuting costs </a:t>
            </a:r>
            <a:r>
              <a:rPr lang="en-US" dirty="0"/>
              <a:t>per </a:t>
            </a:r>
            <a:r>
              <a:rPr lang="en-US" dirty="0" smtClean="0"/>
              <a:t>mile,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dirty="0"/>
              <a:t>, </a:t>
            </a:r>
            <a:r>
              <a:rPr lang="en-US" dirty="0" smtClean="0"/>
              <a:t>are constant. </a:t>
            </a:r>
          </a:p>
          <a:p>
            <a:pPr marL="574675" lvl="2" indent="-342900"/>
            <a:endParaRPr lang="en-US" dirty="0"/>
          </a:p>
          <a:p>
            <a:pPr marL="830707" lvl="3" indent="-342900"/>
            <a:r>
              <a:rPr lang="en-US" dirty="0" smtClean="0"/>
              <a:t>There is only one transportation mode (=car?)</a:t>
            </a:r>
            <a:endParaRPr lang="en-US" dirty="0"/>
          </a:p>
          <a:p>
            <a:pPr marL="574675" lvl="2" indent="-342900"/>
            <a:endParaRPr lang="en-US" dirty="0" smtClean="0"/>
          </a:p>
          <a:p>
            <a:pPr lvl="2"/>
            <a:endParaRPr lang="en-US" dirty="0" smtClean="0"/>
          </a:p>
          <a:p>
            <a:pPr lvl="2">
              <a:buNone/>
            </a:pPr>
            <a:endParaRPr lang="en-US" dirty="0" smtClean="0"/>
          </a:p>
          <a:p>
            <a:pPr lvl="2">
              <a:buNone/>
            </a:pPr>
            <a:endParaRPr lang="en-US" dirty="0" smtClean="0"/>
          </a:p>
          <a:p>
            <a:pPr lvl="2"/>
            <a:endParaRPr lang="en-US" dirty="0"/>
          </a:p>
        </p:txBody>
      </p:sp>
      <p:pic>
        <p:nvPicPr>
          <p:cNvPr id="4" name="Picture 2" descr="C:\Program Files\Microsoft Office\MEDIA\CAGCAT10\j0205462.wmf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077200" y="457200"/>
            <a:ext cx="727497" cy="723839"/>
          </a:xfrm>
          <a:prstGeom prst="rect">
            <a:avLst/>
          </a:prstGeom>
          <a:noFill/>
        </p:spPr>
      </p:pic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20729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sz="2400" dirty="0" smtClean="0"/>
              <a:t> The Basic Urban Model</a:t>
            </a:r>
            <a:br>
              <a:rPr lang="en-US" sz="2400" dirty="0" smtClean="0"/>
            </a:br>
            <a:r>
              <a:rPr lang="en-US" sz="2400" dirty="0" smtClean="0"/>
              <a:t> 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6464"/>
            <a:ext cx="8229600" cy="5355336"/>
          </a:xfrm>
        </p:spPr>
        <p:txBody>
          <a:bodyPr>
            <a:normAutofit/>
          </a:bodyPr>
          <a:lstStyle/>
          <a:p>
            <a:pPr marL="231775" lvl="2" indent="0" algn="ctr">
              <a:buNone/>
            </a:pPr>
            <a:r>
              <a:rPr lang="en-US" sz="2800" b="1" dirty="0" smtClean="0">
                <a:solidFill>
                  <a:schemeClr val="accent2"/>
                </a:solidFill>
              </a:rPr>
              <a:t>4. Why Location Matters</a:t>
            </a:r>
          </a:p>
          <a:p>
            <a:pPr marL="231775" lvl="2" indent="0">
              <a:buNone/>
            </a:pPr>
            <a:endParaRPr lang="en-US" dirty="0"/>
          </a:p>
          <a:p>
            <a:pPr marL="574675" lvl="2" indent="-342900"/>
            <a:r>
              <a:rPr lang="en-US" dirty="0"/>
              <a:t>D</a:t>
            </a:r>
            <a:r>
              <a:rPr lang="en-US" dirty="0" smtClean="0"/>
              <a:t>istance </a:t>
            </a:r>
            <a:r>
              <a:rPr lang="en-US" dirty="0"/>
              <a:t>to work is the only locational </a:t>
            </a:r>
            <a:r>
              <a:rPr lang="en-US" dirty="0" smtClean="0"/>
              <a:t>characteristic </a:t>
            </a:r>
            <a:r>
              <a:rPr lang="en-US" dirty="0"/>
              <a:t>households care about</a:t>
            </a:r>
            <a:r>
              <a:rPr lang="en-US" dirty="0" smtClean="0"/>
              <a:t>.</a:t>
            </a:r>
          </a:p>
          <a:p>
            <a:pPr marL="574675" lvl="2" indent="-342900"/>
            <a:endParaRPr lang="en-US" dirty="0"/>
          </a:p>
          <a:p>
            <a:pPr marL="574675" lvl="2" indent="-342900"/>
            <a:r>
              <a:rPr lang="en-US" dirty="0"/>
              <a:t>This assumption rules out neighborhood </a:t>
            </a:r>
            <a:r>
              <a:rPr lang="en-US" dirty="0" smtClean="0"/>
              <a:t>amenities, such as </a:t>
            </a:r>
          </a:p>
          <a:p>
            <a:pPr marL="574675" lvl="2" indent="-342900"/>
            <a:endParaRPr lang="en-US" dirty="0"/>
          </a:p>
          <a:p>
            <a:pPr marL="830707" lvl="3" indent="-342900"/>
            <a:r>
              <a:rPr lang="en-US" dirty="0" smtClean="0"/>
              <a:t>School quality,</a:t>
            </a:r>
          </a:p>
          <a:p>
            <a:pPr marL="830707" lvl="3" indent="-342900"/>
            <a:r>
              <a:rPr lang="en-US" dirty="0" smtClean="0"/>
              <a:t>Access to </a:t>
            </a:r>
            <a:r>
              <a:rPr lang="en-US" dirty="0"/>
              <a:t>shopping or </a:t>
            </a:r>
            <a:r>
              <a:rPr lang="en-US" dirty="0" smtClean="0"/>
              <a:t>recreation,</a:t>
            </a:r>
          </a:p>
          <a:p>
            <a:pPr marL="830707" lvl="3" indent="-342900"/>
            <a:r>
              <a:rPr lang="en-US" dirty="0" smtClean="0"/>
              <a:t>Air quality, or</a:t>
            </a:r>
          </a:p>
          <a:p>
            <a:pPr marL="830707" lvl="3" indent="-342900"/>
            <a:r>
              <a:rPr lang="en-US" dirty="0" smtClean="0"/>
              <a:t>The </a:t>
            </a:r>
            <a:r>
              <a:rPr lang="en-US" dirty="0"/>
              <a:t>characteristics of their </a:t>
            </a:r>
            <a:r>
              <a:rPr lang="en-US" dirty="0" smtClean="0"/>
              <a:t>neighbors.  </a:t>
            </a:r>
            <a:endParaRPr lang="en-US" dirty="0"/>
          </a:p>
          <a:p>
            <a:pPr marL="574675" lvl="2" indent="-342900"/>
            <a:endParaRPr lang="en-US" dirty="0" smtClean="0"/>
          </a:p>
          <a:p>
            <a:pPr lvl="2">
              <a:buNone/>
            </a:pPr>
            <a:endParaRPr lang="en-US" dirty="0" smtClean="0"/>
          </a:p>
          <a:p>
            <a:pPr lvl="2">
              <a:buNone/>
            </a:pPr>
            <a:endParaRPr lang="en-US" dirty="0" smtClean="0"/>
          </a:p>
          <a:p>
            <a:pPr lvl="2"/>
            <a:endParaRPr lang="en-US" dirty="0"/>
          </a:p>
        </p:txBody>
      </p:sp>
      <p:pic>
        <p:nvPicPr>
          <p:cNvPr id="4" name="Picture 2" descr="C:\Program Files\Microsoft Office\MEDIA\CAGCAT10\j0205462.wmf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077200" y="457200"/>
            <a:ext cx="727497" cy="723839"/>
          </a:xfrm>
          <a:prstGeom prst="rect">
            <a:avLst/>
          </a:prstGeom>
          <a:noFill/>
        </p:spPr>
      </p:pic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90782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sz="2400" dirty="0" smtClean="0"/>
              <a:t> The Basic Urban Model</a:t>
            </a:r>
            <a:br>
              <a:rPr lang="en-US" sz="2400" dirty="0" smtClean="0"/>
            </a:br>
            <a:r>
              <a:rPr lang="en-US" sz="2400" dirty="0" smtClean="0"/>
              <a:t> 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6464"/>
            <a:ext cx="8229600" cy="5355336"/>
          </a:xfrm>
        </p:spPr>
        <p:txBody>
          <a:bodyPr>
            <a:normAutofit/>
          </a:bodyPr>
          <a:lstStyle/>
          <a:p>
            <a:pPr marL="231775" lvl="2" indent="0" algn="ctr">
              <a:buNone/>
            </a:pPr>
            <a:r>
              <a:rPr lang="en-US" sz="2800" b="1" dirty="0" smtClean="0">
                <a:solidFill>
                  <a:schemeClr val="accent2"/>
                </a:solidFill>
              </a:rPr>
              <a:t>5. Types of Households</a:t>
            </a:r>
          </a:p>
          <a:p>
            <a:pPr marL="231775" lvl="2" indent="0">
              <a:buNone/>
            </a:pPr>
            <a:endParaRPr lang="en-US" dirty="0"/>
          </a:p>
          <a:p>
            <a:pPr marL="574675" lvl="2" indent="-342900"/>
            <a:r>
              <a:rPr lang="en-US" dirty="0" smtClean="0"/>
              <a:t>All households are alike.</a:t>
            </a:r>
          </a:p>
          <a:p>
            <a:pPr marL="574675" lvl="2" indent="-342900"/>
            <a:endParaRPr lang="en-US" dirty="0"/>
          </a:p>
          <a:p>
            <a:pPr marL="574675" lvl="2" indent="-342900"/>
            <a:r>
              <a:rPr lang="en-US" dirty="0" smtClean="0"/>
              <a:t>All households have the same income, family structure, job location, and utility function!!!</a:t>
            </a:r>
          </a:p>
          <a:p>
            <a:pPr marL="574675" lvl="2" indent="-342900"/>
            <a:endParaRPr lang="en-US" dirty="0"/>
          </a:p>
          <a:p>
            <a:pPr marL="574675" lvl="2" indent="-342900"/>
            <a:r>
              <a:rPr lang="en-US" dirty="0" smtClean="0"/>
              <a:t>We obviously need to weaken this assumption—and eventually we will.</a:t>
            </a:r>
          </a:p>
          <a:p>
            <a:pPr lvl="2"/>
            <a:endParaRPr lang="en-US" dirty="0" smtClean="0"/>
          </a:p>
          <a:p>
            <a:pPr lvl="2">
              <a:buNone/>
            </a:pPr>
            <a:endParaRPr lang="en-US" dirty="0" smtClean="0"/>
          </a:p>
          <a:p>
            <a:pPr lvl="2">
              <a:buNone/>
            </a:pPr>
            <a:endParaRPr lang="en-US" dirty="0" smtClean="0"/>
          </a:p>
          <a:p>
            <a:pPr lvl="2"/>
            <a:endParaRPr lang="en-US" dirty="0"/>
          </a:p>
        </p:txBody>
      </p:sp>
      <p:pic>
        <p:nvPicPr>
          <p:cNvPr id="4" name="Picture 2" descr="C:\Program Files\Microsoft Office\MEDIA\CAGCAT10\j0205462.wmf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077200" y="457200"/>
            <a:ext cx="727497" cy="723839"/>
          </a:xfrm>
          <a:prstGeom prst="rect">
            <a:avLst/>
          </a:prstGeom>
          <a:noFill/>
        </p:spPr>
      </p:pic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6284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sz="2400" dirty="0" smtClean="0"/>
              <a:t> The Basic Urban Model</a:t>
            </a:r>
            <a:br>
              <a:rPr lang="en-US" sz="2400" dirty="0" smtClean="0"/>
            </a:br>
            <a:r>
              <a:rPr lang="en-US" sz="2400" dirty="0" smtClean="0"/>
              <a:t> 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6464"/>
            <a:ext cx="8229600" cy="5355336"/>
          </a:xfrm>
        </p:spPr>
        <p:txBody>
          <a:bodyPr>
            <a:normAutofit/>
          </a:bodyPr>
          <a:lstStyle/>
          <a:p>
            <a:pPr marL="231775" lvl="2" indent="0" algn="ctr">
              <a:buNone/>
            </a:pPr>
            <a:r>
              <a:rPr lang="en-US" sz="2800" b="1" dirty="0" smtClean="0">
                <a:solidFill>
                  <a:schemeClr val="accent2"/>
                </a:solidFill>
              </a:rPr>
              <a:t>6. The Labor Market</a:t>
            </a:r>
          </a:p>
          <a:p>
            <a:pPr marL="231775" lvl="2" indent="0">
              <a:buNone/>
            </a:pPr>
            <a:endParaRPr lang="en-US" dirty="0"/>
          </a:p>
          <a:p>
            <a:pPr marL="574675" lvl="2" indent="-342900"/>
            <a:r>
              <a:rPr lang="en-US" dirty="0"/>
              <a:t>Income is fixed and all households have a single worker with a job in the </a:t>
            </a:r>
            <a:r>
              <a:rPr lang="en-US" dirty="0" smtClean="0"/>
              <a:t>CBD.</a:t>
            </a:r>
          </a:p>
          <a:p>
            <a:pPr marL="574675" lvl="2" indent="-342900"/>
            <a:endParaRPr lang="en-US" dirty="0"/>
          </a:p>
          <a:p>
            <a:pPr marL="574675" lvl="2" indent="-342900"/>
            <a:r>
              <a:rPr lang="en-US" dirty="0" smtClean="0"/>
              <a:t>This assumption greatly limits labor market analysis:</a:t>
            </a:r>
          </a:p>
          <a:p>
            <a:pPr marL="574675" lvl="2" indent="-342900"/>
            <a:endParaRPr lang="en-US" dirty="0"/>
          </a:p>
          <a:p>
            <a:pPr marL="830707" lvl="3" indent="-342900"/>
            <a:r>
              <a:rPr lang="en-US" dirty="0" smtClean="0"/>
              <a:t>There is no explicit export good (and hence no explicit derived demand for labor).</a:t>
            </a:r>
          </a:p>
          <a:p>
            <a:pPr marL="487807" lvl="3" indent="0">
              <a:buNone/>
            </a:pPr>
            <a:r>
              <a:rPr lang="en-US" dirty="0" smtClean="0"/>
              <a:t> </a:t>
            </a:r>
          </a:p>
          <a:p>
            <a:pPr marL="830707" lvl="3" indent="-342900"/>
            <a:r>
              <a:rPr lang="en-US" dirty="0" smtClean="0"/>
              <a:t>The implicit demand curve for labor is horizontal.</a:t>
            </a:r>
          </a:p>
          <a:p>
            <a:pPr lvl="2"/>
            <a:endParaRPr lang="en-US" dirty="0" smtClean="0"/>
          </a:p>
          <a:p>
            <a:pPr lvl="2">
              <a:buNone/>
            </a:pPr>
            <a:endParaRPr lang="en-US" dirty="0" smtClean="0"/>
          </a:p>
          <a:p>
            <a:pPr lvl="2">
              <a:buNone/>
            </a:pPr>
            <a:endParaRPr lang="en-US" dirty="0" smtClean="0"/>
          </a:p>
          <a:p>
            <a:pPr lvl="2"/>
            <a:endParaRPr lang="en-US" dirty="0"/>
          </a:p>
        </p:txBody>
      </p:sp>
      <p:pic>
        <p:nvPicPr>
          <p:cNvPr id="4" name="Picture 2" descr="C:\Program Files\Microsoft Office\MEDIA\CAGCAT10\j0205462.wmf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077200" y="457200"/>
            <a:ext cx="727497" cy="723839"/>
          </a:xfrm>
          <a:prstGeom prst="rect">
            <a:avLst/>
          </a:prstGeom>
          <a:noFill/>
        </p:spPr>
      </p:pic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4262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sz="2400" dirty="0" smtClean="0"/>
              <a:t> The Basic Urban Model</a:t>
            </a:r>
            <a:br>
              <a:rPr lang="en-US" sz="2400" dirty="0" smtClean="0"/>
            </a:br>
            <a:r>
              <a:rPr lang="en-US" sz="2400" dirty="0" smtClean="0"/>
              <a:t> 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6464"/>
            <a:ext cx="8229600" cy="5355336"/>
          </a:xfrm>
        </p:spPr>
        <p:txBody>
          <a:bodyPr>
            <a:normAutofit/>
          </a:bodyPr>
          <a:lstStyle/>
          <a:p>
            <a:pPr marL="231775" lvl="2" indent="0" algn="ctr">
              <a:buNone/>
            </a:pPr>
            <a:r>
              <a:rPr lang="en-US" sz="2800" b="1" dirty="0" smtClean="0">
                <a:solidFill>
                  <a:schemeClr val="accent2"/>
                </a:solidFill>
              </a:rPr>
              <a:t>Class Outline</a:t>
            </a:r>
          </a:p>
          <a:p>
            <a:pPr marL="231775" lvl="2" indent="0">
              <a:buNone/>
            </a:pPr>
            <a:endParaRPr lang="en-US" dirty="0"/>
          </a:p>
          <a:p>
            <a:pPr marL="231775" lvl="2" indent="0">
              <a:buNone/>
            </a:pPr>
            <a:r>
              <a:rPr lang="en-US" dirty="0" smtClean="0"/>
              <a:t>1. Origins of Urban Economics</a:t>
            </a:r>
          </a:p>
          <a:p>
            <a:pPr marL="574675" lvl="2" indent="-342900"/>
            <a:endParaRPr lang="en-US" dirty="0"/>
          </a:p>
          <a:p>
            <a:pPr marL="231775" lvl="2" indent="0">
              <a:buNone/>
            </a:pPr>
            <a:r>
              <a:rPr lang="en-US" dirty="0" smtClean="0"/>
              <a:t>2. Key Assumptions of a Basic Urban Model</a:t>
            </a:r>
          </a:p>
          <a:p>
            <a:pPr marL="574675" lvl="2" indent="-342900"/>
            <a:endParaRPr lang="en-US" dirty="0"/>
          </a:p>
          <a:p>
            <a:pPr marL="231775" lvl="2" indent="0">
              <a:buNone/>
            </a:pPr>
            <a:r>
              <a:rPr lang="en-US" dirty="0" smtClean="0"/>
              <a:t>3. The Basic Household Maximization Problem with Residential Location Choice</a:t>
            </a:r>
          </a:p>
          <a:p>
            <a:pPr marL="574675" lvl="2" indent="-342900"/>
            <a:endParaRPr lang="en-US" dirty="0"/>
          </a:p>
          <a:p>
            <a:pPr marL="231775" lvl="2" indent="0">
              <a:buNone/>
            </a:pPr>
            <a:r>
              <a:rPr lang="en-US" dirty="0"/>
              <a:t>4. The Urban Model Twist</a:t>
            </a:r>
          </a:p>
          <a:p>
            <a:pPr marL="574675" lvl="2" indent="-342900"/>
            <a:endParaRPr lang="en-US" dirty="0" smtClean="0"/>
          </a:p>
          <a:p>
            <a:pPr marL="574675" lvl="2" indent="-342900"/>
            <a:endParaRPr lang="en-US" dirty="0"/>
          </a:p>
          <a:p>
            <a:pPr marL="574675" lvl="2" indent="-342900"/>
            <a:endParaRPr lang="en-US" dirty="0" smtClean="0"/>
          </a:p>
          <a:p>
            <a:pPr marL="574675" lvl="2" indent="-342900"/>
            <a:endParaRPr lang="en-US" dirty="0" smtClean="0"/>
          </a:p>
          <a:p>
            <a:pPr lvl="2"/>
            <a:endParaRPr lang="en-US" dirty="0" smtClean="0"/>
          </a:p>
          <a:p>
            <a:pPr lvl="2">
              <a:buNone/>
            </a:pPr>
            <a:endParaRPr lang="en-US" dirty="0" smtClean="0"/>
          </a:p>
          <a:p>
            <a:pPr lvl="2">
              <a:buNone/>
            </a:pPr>
            <a:endParaRPr lang="en-US" dirty="0" smtClean="0"/>
          </a:p>
          <a:p>
            <a:pPr lvl="2"/>
            <a:endParaRPr lang="en-US" dirty="0"/>
          </a:p>
        </p:txBody>
      </p:sp>
      <p:pic>
        <p:nvPicPr>
          <p:cNvPr id="4" name="Picture 2" descr="C:\Program Files\Microsoft Office\MEDIA\CAGCAT10\j0205462.wmf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077200" y="457200"/>
            <a:ext cx="727497" cy="723839"/>
          </a:xfrm>
          <a:prstGeom prst="rect">
            <a:avLst/>
          </a:prstGeom>
          <a:noFill/>
        </p:spPr>
      </p:pic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sz="2400" dirty="0" smtClean="0"/>
              <a:t> The Basic Urban Model</a:t>
            </a:r>
            <a:br>
              <a:rPr lang="en-US" sz="2400" dirty="0" smtClean="0"/>
            </a:br>
            <a:r>
              <a:rPr lang="en-US" sz="2400" dirty="0" smtClean="0"/>
              <a:t> 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6464"/>
            <a:ext cx="8229600" cy="5355336"/>
          </a:xfrm>
        </p:spPr>
        <p:txBody>
          <a:bodyPr>
            <a:normAutofit/>
          </a:bodyPr>
          <a:lstStyle/>
          <a:p>
            <a:pPr marL="231775" lvl="2" indent="0" algn="ctr">
              <a:buNone/>
            </a:pPr>
            <a:r>
              <a:rPr lang="en-US" sz="2800" b="1" dirty="0" smtClean="0">
                <a:solidFill>
                  <a:schemeClr val="accent2"/>
                </a:solidFill>
              </a:rPr>
              <a:t>7. Household Mobility</a:t>
            </a:r>
          </a:p>
          <a:p>
            <a:pPr marL="231775" lvl="2" indent="0">
              <a:buNone/>
            </a:pPr>
            <a:endParaRPr lang="en-US" dirty="0"/>
          </a:p>
          <a:p>
            <a:pPr marL="574675" lvl="2" indent="-342900"/>
            <a:r>
              <a:rPr lang="en-US" dirty="0" smtClean="0"/>
              <a:t>Households are assumed to be perfectly mobile within an urban area.</a:t>
            </a:r>
          </a:p>
          <a:p>
            <a:pPr marL="574675" lvl="2" indent="-342900"/>
            <a:endParaRPr lang="en-US" dirty="0"/>
          </a:p>
          <a:p>
            <a:pPr marL="574675" lvl="2" indent="-342900"/>
            <a:r>
              <a:rPr lang="en-US" dirty="0" smtClean="0"/>
              <a:t>If a household has an opportunity to improve its utility, it will take it!</a:t>
            </a:r>
          </a:p>
          <a:p>
            <a:pPr marL="574675" lvl="2" indent="-342900"/>
            <a:endParaRPr lang="en-US" dirty="0"/>
          </a:p>
          <a:p>
            <a:pPr marL="574675" lvl="2" indent="-342900"/>
            <a:r>
              <a:rPr lang="en-US" dirty="0" smtClean="0"/>
              <a:t>This assumption implies that all (identical!) households will achieve the same level of utility and is crucial to the logic of urban models.</a:t>
            </a:r>
          </a:p>
          <a:p>
            <a:pPr lvl="2"/>
            <a:endParaRPr lang="en-US" dirty="0" smtClean="0"/>
          </a:p>
          <a:p>
            <a:pPr lvl="2">
              <a:buNone/>
            </a:pPr>
            <a:endParaRPr lang="en-US" dirty="0" smtClean="0"/>
          </a:p>
          <a:p>
            <a:pPr lvl="2">
              <a:buNone/>
            </a:pPr>
            <a:endParaRPr lang="en-US" dirty="0" smtClean="0"/>
          </a:p>
          <a:p>
            <a:pPr lvl="2"/>
            <a:endParaRPr lang="en-US" dirty="0"/>
          </a:p>
        </p:txBody>
      </p:sp>
      <p:pic>
        <p:nvPicPr>
          <p:cNvPr id="4" name="Picture 2" descr="C:\Program Files\Microsoft Office\MEDIA\CAGCAT10\j0205462.wmf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077200" y="457200"/>
            <a:ext cx="727497" cy="723839"/>
          </a:xfrm>
          <a:prstGeom prst="rect">
            <a:avLst/>
          </a:prstGeom>
          <a:noFill/>
        </p:spPr>
      </p:pic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53982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sz="2400" dirty="0" smtClean="0"/>
              <a:t> The Basic Urban Model</a:t>
            </a:r>
            <a:br>
              <a:rPr lang="en-US" sz="2400" dirty="0" smtClean="0"/>
            </a:br>
            <a:r>
              <a:rPr lang="en-US" sz="2400" dirty="0" smtClean="0"/>
              <a:t> 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6464"/>
            <a:ext cx="8229600" cy="5355336"/>
          </a:xfrm>
        </p:spPr>
        <p:txBody>
          <a:bodyPr>
            <a:normAutofit/>
          </a:bodyPr>
          <a:lstStyle/>
          <a:p>
            <a:pPr marL="231775" lvl="2" indent="0" algn="ctr">
              <a:buNone/>
            </a:pPr>
            <a:r>
              <a:rPr lang="en-US" sz="2800" b="1" dirty="0">
                <a:solidFill>
                  <a:schemeClr val="accent2"/>
                </a:solidFill>
              </a:rPr>
              <a:t>8</a:t>
            </a:r>
            <a:r>
              <a:rPr lang="en-US" sz="2800" b="1" dirty="0" smtClean="0">
                <a:solidFill>
                  <a:schemeClr val="accent2"/>
                </a:solidFill>
              </a:rPr>
              <a:t>. No Local Governments</a:t>
            </a:r>
          </a:p>
          <a:p>
            <a:pPr marL="231775" lvl="2" indent="0">
              <a:buNone/>
            </a:pPr>
            <a:endParaRPr lang="en-US" dirty="0"/>
          </a:p>
          <a:p>
            <a:pPr marL="574675" lvl="2" indent="-342900"/>
            <a:r>
              <a:rPr lang="en-US" dirty="0" smtClean="0"/>
              <a:t>The basic urban model ignores local governments.</a:t>
            </a:r>
          </a:p>
          <a:p>
            <a:pPr marL="574675" lvl="2" indent="-342900"/>
            <a:endParaRPr lang="en-US" dirty="0"/>
          </a:p>
          <a:p>
            <a:pPr marL="574675" lvl="2" indent="-342900"/>
            <a:r>
              <a:rPr lang="en-US" dirty="0" smtClean="0"/>
              <a:t>There are no local government services and no property taxes.</a:t>
            </a:r>
          </a:p>
          <a:p>
            <a:pPr marL="574675" lvl="2" indent="-342900"/>
            <a:endParaRPr lang="en-US" dirty="0"/>
          </a:p>
          <a:p>
            <a:pPr marL="574675" lvl="2" indent="-342900"/>
            <a:r>
              <a:rPr lang="en-US" dirty="0" smtClean="0"/>
              <a:t>This is obviously and important omissions, and we will spend </a:t>
            </a:r>
            <a:r>
              <a:rPr lang="en-US" dirty="0"/>
              <a:t>a</a:t>
            </a:r>
            <a:r>
              <a:rPr lang="en-US" dirty="0" smtClean="0"/>
              <a:t> third of the class trying to fix it!</a:t>
            </a:r>
          </a:p>
          <a:p>
            <a:pPr lvl="2"/>
            <a:endParaRPr lang="en-US" dirty="0" smtClean="0"/>
          </a:p>
          <a:p>
            <a:pPr lvl="2">
              <a:buNone/>
            </a:pPr>
            <a:endParaRPr lang="en-US" dirty="0" smtClean="0"/>
          </a:p>
          <a:p>
            <a:pPr lvl="2">
              <a:buNone/>
            </a:pPr>
            <a:endParaRPr lang="en-US" dirty="0" smtClean="0"/>
          </a:p>
          <a:p>
            <a:pPr lvl="2"/>
            <a:endParaRPr lang="en-US" dirty="0"/>
          </a:p>
        </p:txBody>
      </p:sp>
      <p:pic>
        <p:nvPicPr>
          <p:cNvPr id="4" name="Picture 2" descr="C:\Program Files\Microsoft Office\MEDIA\CAGCAT10\j0205462.wmf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077200" y="457200"/>
            <a:ext cx="727497" cy="723839"/>
          </a:xfrm>
          <a:prstGeom prst="rect">
            <a:avLst/>
          </a:prstGeom>
          <a:noFill/>
        </p:spPr>
      </p:pic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2919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sz="2400" dirty="0" smtClean="0"/>
              <a:t> The Basic Urban Model</a:t>
            </a:r>
            <a:br>
              <a:rPr lang="en-US" sz="2400" dirty="0" smtClean="0"/>
            </a:br>
            <a:r>
              <a:rPr lang="en-US" sz="2400" dirty="0" smtClean="0"/>
              <a:t> 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6464"/>
            <a:ext cx="8229600" cy="5355336"/>
          </a:xfrm>
        </p:spPr>
        <p:txBody>
          <a:bodyPr>
            <a:normAutofit/>
          </a:bodyPr>
          <a:lstStyle/>
          <a:p>
            <a:pPr marL="231775" lvl="2" indent="0" algn="ctr">
              <a:buNone/>
            </a:pPr>
            <a:r>
              <a:rPr lang="en-US" sz="2800" b="1" dirty="0" smtClean="0">
                <a:solidFill>
                  <a:schemeClr val="accent2"/>
                </a:solidFill>
              </a:rPr>
              <a:t>Class Outline</a:t>
            </a:r>
          </a:p>
          <a:p>
            <a:pPr marL="231775" lvl="2" indent="0">
              <a:buNone/>
            </a:pPr>
            <a:endParaRPr lang="en-US" dirty="0"/>
          </a:p>
          <a:p>
            <a:pPr marL="231775" lvl="2" indent="0">
              <a:buNone/>
            </a:pPr>
            <a:r>
              <a:rPr lang="en-US" dirty="0" smtClean="0"/>
              <a:t>1. Origins of Urban Economics</a:t>
            </a:r>
          </a:p>
          <a:p>
            <a:pPr marL="574675" lvl="2" indent="-342900"/>
            <a:endParaRPr lang="en-US" dirty="0"/>
          </a:p>
          <a:p>
            <a:pPr marL="231775" lvl="2" indent="0">
              <a:buNone/>
            </a:pPr>
            <a:r>
              <a:rPr lang="en-US" dirty="0" smtClean="0"/>
              <a:t>2. Key Assumptions of a Basic Urban Model</a:t>
            </a:r>
          </a:p>
          <a:p>
            <a:pPr marL="574675" lvl="2" indent="-342900"/>
            <a:endParaRPr lang="en-US" dirty="0"/>
          </a:p>
          <a:p>
            <a:pPr marL="231775" lvl="2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3. The Basic Household Maximization Problem with Residential Location Choice</a:t>
            </a:r>
          </a:p>
          <a:p>
            <a:pPr marL="574675" lvl="2" indent="-342900"/>
            <a:endParaRPr lang="en-US" dirty="0">
              <a:solidFill>
                <a:srgbClr val="FF0000"/>
              </a:solidFill>
            </a:endParaRPr>
          </a:p>
          <a:p>
            <a:pPr marL="231775" lvl="2" indent="0">
              <a:buNone/>
            </a:pPr>
            <a:r>
              <a:rPr lang="en-US" dirty="0"/>
              <a:t>4. The Urban Model Twist</a:t>
            </a:r>
          </a:p>
          <a:p>
            <a:pPr marL="574675" lvl="2" indent="-342900"/>
            <a:endParaRPr lang="en-US" dirty="0" smtClean="0">
              <a:solidFill>
                <a:srgbClr val="FF0000"/>
              </a:solidFill>
            </a:endParaRPr>
          </a:p>
          <a:p>
            <a:pPr marL="574675" lvl="2" indent="-342900"/>
            <a:endParaRPr lang="en-US" dirty="0"/>
          </a:p>
          <a:p>
            <a:pPr marL="574675" lvl="2" indent="-342900"/>
            <a:endParaRPr lang="en-US" dirty="0" smtClean="0"/>
          </a:p>
          <a:p>
            <a:pPr marL="574675" lvl="2" indent="-342900"/>
            <a:endParaRPr lang="en-US" dirty="0" smtClean="0"/>
          </a:p>
          <a:p>
            <a:pPr lvl="2"/>
            <a:endParaRPr lang="en-US" dirty="0" smtClean="0"/>
          </a:p>
          <a:p>
            <a:pPr lvl="2">
              <a:buNone/>
            </a:pPr>
            <a:endParaRPr lang="en-US" dirty="0" smtClean="0"/>
          </a:p>
          <a:p>
            <a:pPr lvl="2">
              <a:buNone/>
            </a:pPr>
            <a:endParaRPr lang="en-US" dirty="0" smtClean="0"/>
          </a:p>
          <a:p>
            <a:pPr lvl="2"/>
            <a:endParaRPr lang="en-US" dirty="0"/>
          </a:p>
        </p:txBody>
      </p:sp>
      <p:pic>
        <p:nvPicPr>
          <p:cNvPr id="4" name="Picture 2" descr="C:\Program Files\Microsoft Office\MEDIA\CAGCAT10\j0205462.wmf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077200" y="457200"/>
            <a:ext cx="727497" cy="723839"/>
          </a:xfrm>
          <a:prstGeom prst="rect">
            <a:avLst/>
          </a:prstGeom>
          <a:noFill/>
        </p:spPr>
      </p:pic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1742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sz="2400" dirty="0" smtClean="0"/>
              <a:t> The Basic Urban Model</a:t>
            </a:r>
            <a:br>
              <a:rPr lang="en-US" sz="2400" dirty="0" smtClean="0"/>
            </a:br>
            <a:r>
              <a:rPr lang="en-US" sz="2400" dirty="0" smtClean="0"/>
              <a:t> 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6464"/>
            <a:ext cx="8229600" cy="5355336"/>
          </a:xfrm>
        </p:spPr>
        <p:txBody>
          <a:bodyPr>
            <a:normAutofit lnSpcReduction="10000"/>
          </a:bodyPr>
          <a:lstStyle/>
          <a:p>
            <a:pPr marL="231775" lvl="2" indent="0" algn="ctr">
              <a:buNone/>
            </a:pPr>
            <a:r>
              <a:rPr lang="en-US" sz="2800" b="1" dirty="0" smtClean="0">
                <a:solidFill>
                  <a:schemeClr val="accent2"/>
                </a:solidFill>
              </a:rPr>
              <a:t>Preliminaries</a:t>
            </a:r>
          </a:p>
          <a:p>
            <a:pPr marL="231775" lvl="2" indent="0">
              <a:buNone/>
            </a:pPr>
            <a:endParaRPr lang="en-US" dirty="0"/>
          </a:p>
          <a:p>
            <a:pPr marL="574675" lvl="2" indent="-342900"/>
            <a:r>
              <a:rPr lang="en-US" dirty="0" smtClean="0"/>
              <a:t>Now to set up the basic household problem that is the core of an urban model, we consider</a:t>
            </a:r>
          </a:p>
          <a:p>
            <a:pPr marL="574675" lvl="2" indent="-342900">
              <a:lnSpc>
                <a:spcPct val="60000"/>
              </a:lnSpc>
            </a:pPr>
            <a:endParaRPr lang="en-US" dirty="0"/>
          </a:p>
          <a:p>
            <a:pPr marL="830707" lvl="3" indent="-342900"/>
            <a:r>
              <a:rPr lang="en-US" dirty="0" smtClean="0"/>
              <a:t>The price of housing,</a:t>
            </a:r>
            <a:endParaRPr lang="en-US" dirty="0"/>
          </a:p>
          <a:p>
            <a:pPr marL="830707" lvl="3" indent="-342900">
              <a:lnSpc>
                <a:spcPct val="60000"/>
              </a:lnSpc>
            </a:pPr>
            <a:endParaRPr lang="en-US" dirty="0" smtClean="0"/>
          </a:p>
          <a:p>
            <a:pPr marL="830707" lvl="3" indent="-342900"/>
            <a:r>
              <a:rPr lang="en-US" dirty="0" smtClean="0"/>
              <a:t>Owning versus renting, and</a:t>
            </a:r>
          </a:p>
          <a:p>
            <a:pPr marL="830707" lvl="3" indent="-342900">
              <a:lnSpc>
                <a:spcPct val="60000"/>
              </a:lnSpc>
            </a:pPr>
            <a:endParaRPr lang="en-US" dirty="0"/>
          </a:p>
          <a:p>
            <a:pPr marL="830707" lvl="3" indent="-342900"/>
            <a:r>
              <a:rPr lang="en-US" dirty="0" smtClean="0"/>
              <a:t>Specifying commuting costs.</a:t>
            </a:r>
          </a:p>
          <a:p>
            <a:pPr marL="830707" lvl="3" indent="-342900"/>
            <a:endParaRPr lang="en-US" dirty="0"/>
          </a:p>
          <a:p>
            <a:pPr marL="574675" lvl="2" indent="-342900"/>
            <a:r>
              <a:rPr lang="en-US" dirty="0" smtClean="0"/>
              <a:t>Throughout these notes, brackets, { and }, are used to indicate the arguments of a function, whereas parentheses and braces, ( and ) plus [ and ], are used to clarify the algebra.</a:t>
            </a:r>
          </a:p>
          <a:p>
            <a:pPr lvl="2"/>
            <a:endParaRPr lang="en-US" dirty="0" smtClean="0"/>
          </a:p>
          <a:p>
            <a:pPr lvl="2">
              <a:buNone/>
            </a:pPr>
            <a:endParaRPr lang="en-US" dirty="0" smtClean="0"/>
          </a:p>
          <a:p>
            <a:pPr lvl="2">
              <a:buNone/>
            </a:pPr>
            <a:endParaRPr lang="en-US" dirty="0" smtClean="0"/>
          </a:p>
          <a:p>
            <a:pPr lvl="2"/>
            <a:endParaRPr lang="en-US" dirty="0"/>
          </a:p>
        </p:txBody>
      </p:sp>
      <p:pic>
        <p:nvPicPr>
          <p:cNvPr id="4" name="Picture 2" descr="C:\Program Files\Microsoft Office\MEDIA\CAGCAT10\j0205462.wmf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077200" y="457200"/>
            <a:ext cx="727497" cy="723839"/>
          </a:xfrm>
          <a:prstGeom prst="rect">
            <a:avLst/>
          </a:prstGeom>
          <a:noFill/>
        </p:spPr>
      </p:pic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92436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sz="2400" dirty="0" smtClean="0"/>
              <a:t> The Basic Urban Model</a:t>
            </a:r>
            <a:br>
              <a:rPr lang="en-US" sz="2400" dirty="0" smtClean="0"/>
            </a:br>
            <a:r>
              <a:rPr lang="en-US" sz="2400" dirty="0" smtClean="0"/>
              <a:t> 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6464"/>
            <a:ext cx="8229600" cy="5355336"/>
          </a:xfrm>
        </p:spPr>
        <p:txBody>
          <a:bodyPr>
            <a:normAutofit/>
          </a:bodyPr>
          <a:lstStyle/>
          <a:p>
            <a:pPr marL="231775" lvl="2" indent="0" algn="ctr">
              <a:buNone/>
            </a:pPr>
            <a:r>
              <a:rPr lang="en-US" sz="2800" b="1" dirty="0" smtClean="0">
                <a:solidFill>
                  <a:schemeClr val="accent2"/>
                </a:solidFill>
              </a:rPr>
              <a:t>The Price of Housing</a:t>
            </a:r>
          </a:p>
          <a:p>
            <a:pPr marL="231775" lvl="2" indent="0">
              <a:buNone/>
            </a:pPr>
            <a:endParaRPr lang="en-US" dirty="0"/>
          </a:p>
          <a:p>
            <a:pPr marL="574675" lvl="2" indent="-342900"/>
            <a:r>
              <a:rPr lang="en-US" dirty="0"/>
              <a:t>The annual price per unit of housing services is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dirty="0" smtClean="0"/>
              <a:t>.</a:t>
            </a:r>
          </a:p>
          <a:p>
            <a:pPr marL="574675" lvl="2" indent="-342900">
              <a:lnSpc>
                <a:spcPct val="50000"/>
              </a:lnSpc>
            </a:pPr>
            <a:endParaRPr lang="en-US" dirty="0"/>
          </a:p>
          <a:p>
            <a:pPr marL="574675" lvl="2" indent="-342900"/>
            <a:r>
              <a:rPr lang="en-US" dirty="0" smtClean="0"/>
              <a:t>This </a:t>
            </a:r>
            <a:r>
              <a:rPr lang="en-US" dirty="0"/>
              <a:t>price depends on household location, measured in miles from the CBD, 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US" dirty="0" smtClean="0"/>
              <a:t>; </a:t>
            </a:r>
            <a:r>
              <a:rPr lang="en-US" dirty="0"/>
              <a:t>that is, 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{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}.</a:t>
            </a:r>
          </a:p>
          <a:p>
            <a:pPr marL="574675" lvl="2" indent="-342900">
              <a:lnSpc>
                <a:spcPct val="50000"/>
              </a:lnSpc>
            </a:pPr>
            <a:endParaRPr lang="en-US" dirty="0"/>
          </a:p>
          <a:p>
            <a:pPr marL="574675" lvl="2" indent="-342900"/>
            <a:r>
              <a:rPr lang="en-US" dirty="0" smtClean="0"/>
              <a:t>Apartment rent (= annual housing cost) is 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dirty="0" smtClean="0"/>
              <a:t>{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US" dirty="0" smtClean="0"/>
              <a:t>}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574675" lvl="2" indent="-342900">
              <a:lnSpc>
                <a:spcPct val="50000"/>
              </a:lnSpc>
            </a:pPr>
            <a:endParaRPr lang="en-US" dirty="0"/>
          </a:p>
          <a:p>
            <a:pPr marL="574675" lvl="2" indent="-342900"/>
            <a:r>
              <a:rPr lang="en-US" dirty="0" smtClean="0"/>
              <a:t>The </a:t>
            </a:r>
            <a:r>
              <a:rPr lang="en-US" dirty="0"/>
              <a:t>derivative of  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dirty="0" smtClean="0"/>
              <a:t> with </a:t>
            </a:r>
            <a:r>
              <a:rPr lang="en-US" dirty="0"/>
              <a:t>respect to 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US" dirty="0" smtClean="0"/>
              <a:t>, </a:t>
            </a:r>
            <a:r>
              <a:rPr lang="en-US" dirty="0"/>
              <a:t>is </a:t>
            </a:r>
            <a:r>
              <a:rPr lang="en-US" dirty="0" smtClean="0"/>
              <a:t>assumed to be negative (an assumption that will later be derived):</a:t>
            </a:r>
          </a:p>
          <a:p>
            <a:pPr marL="574675" lvl="2" indent="-342900">
              <a:lnSpc>
                <a:spcPct val="50000"/>
              </a:lnSpc>
            </a:pPr>
            <a:endParaRPr lang="en-US" dirty="0"/>
          </a:p>
          <a:p>
            <a:pPr marL="487807" lvl="3" indent="0">
              <a:buNone/>
            </a:pPr>
            <a:r>
              <a:rPr lang="en-US" dirty="0" smtClean="0"/>
              <a:t>		         </a:t>
            </a:r>
            <a:r>
              <a:rPr lang="en-US" sz="2800" i="1" dirty="0" smtClean="0"/>
              <a:t>P</a:t>
            </a:r>
            <a:r>
              <a:rPr lang="en-US" sz="2800" dirty="0" smtClean="0">
                <a:latin typeface="Times New Roman"/>
                <a:cs typeface="Times New Roman"/>
              </a:rPr>
              <a:t>ʹ{</a:t>
            </a:r>
            <a:r>
              <a:rPr lang="en-US" sz="2800" i="1" dirty="0" smtClean="0">
                <a:latin typeface="Times New Roman"/>
                <a:cs typeface="Times New Roman"/>
              </a:rPr>
              <a:t>u</a:t>
            </a:r>
            <a:r>
              <a:rPr lang="en-US" sz="2800" dirty="0" smtClean="0">
                <a:latin typeface="Times New Roman"/>
                <a:cs typeface="Times New Roman"/>
              </a:rPr>
              <a:t>} = </a:t>
            </a:r>
            <a:r>
              <a:rPr lang="en-US" sz="2800" i="1" dirty="0" err="1" smtClean="0">
                <a:latin typeface="Times New Roman"/>
                <a:cs typeface="Times New Roman"/>
              </a:rPr>
              <a:t>dP</a:t>
            </a:r>
            <a:r>
              <a:rPr lang="en-US" sz="2800" dirty="0" smtClean="0">
                <a:latin typeface="Times New Roman"/>
                <a:cs typeface="Times New Roman"/>
              </a:rPr>
              <a:t>{</a:t>
            </a:r>
            <a:r>
              <a:rPr lang="en-US" sz="2800" i="1" dirty="0" smtClean="0">
                <a:latin typeface="Times New Roman"/>
                <a:cs typeface="Times New Roman"/>
              </a:rPr>
              <a:t>u</a:t>
            </a:r>
            <a:r>
              <a:rPr lang="en-US" sz="2800" dirty="0" smtClean="0">
                <a:latin typeface="Times New Roman"/>
                <a:cs typeface="Times New Roman"/>
              </a:rPr>
              <a:t>}/</a:t>
            </a:r>
            <a:r>
              <a:rPr lang="en-US" sz="2800" i="1" dirty="0" smtClean="0">
                <a:latin typeface="Times New Roman"/>
                <a:cs typeface="Times New Roman"/>
              </a:rPr>
              <a:t>du</a:t>
            </a:r>
            <a:r>
              <a:rPr lang="en-US" sz="2800" dirty="0" smtClean="0">
                <a:latin typeface="Times New Roman"/>
                <a:cs typeface="Times New Roman"/>
              </a:rPr>
              <a:t> &lt; 0</a:t>
            </a:r>
            <a:endParaRPr lang="en-US" sz="2800" dirty="0"/>
          </a:p>
          <a:p>
            <a:pPr marL="574675" lvl="2" indent="-342900"/>
            <a:endParaRPr lang="en-US" dirty="0" smtClean="0"/>
          </a:p>
          <a:p>
            <a:pPr lvl="2"/>
            <a:endParaRPr lang="en-US" dirty="0" smtClean="0"/>
          </a:p>
          <a:p>
            <a:pPr lvl="2">
              <a:buNone/>
            </a:pPr>
            <a:endParaRPr lang="en-US" dirty="0" smtClean="0"/>
          </a:p>
          <a:p>
            <a:pPr lvl="2">
              <a:buNone/>
            </a:pPr>
            <a:endParaRPr lang="en-US" dirty="0" smtClean="0"/>
          </a:p>
          <a:p>
            <a:pPr lvl="2"/>
            <a:endParaRPr lang="en-US" dirty="0"/>
          </a:p>
        </p:txBody>
      </p:sp>
      <p:pic>
        <p:nvPicPr>
          <p:cNvPr id="4" name="Picture 2" descr="C:\Program Files\Microsoft Office\MEDIA\CAGCAT10\j0205462.wmf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077200" y="457200"/>
            <a:ext cx="727497" cy="723839"/>
          </a:xfrm>
          <a:prstGeom prst="rect">
            <a:avLst/>
          </a:prstGeom>
          <a:noFill/>
        </p:spPr>
      </p:pic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34982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sz="2400" dirty="0" smtClean="0"/>
              <a:t> The Basic Urban Model</a:t>
            </a:r>
            <a:br>
              <a:rPr lang="en-US" sz="2400" dirty="0" smtClean="0"/>
            </a:br>
            <a:r>
              <a:rPr lang="en-US" sz="2400" dirty="0" smtClean="0"/>
              <a:t> 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6464"/>
            <a:ext cx="8229600" cy="5355336"/>
          </a:xfrm>
        </p:spPr>
        <p:txBody>
          <a:bodyPr>
            <a:normAutofit/>
          </a:bodyPr>
          <a:lstStyle/>
          <a:p>
            <a:pPr marL="231775" lvl="2" indent="0" algn="ctr">
              <a:buNone/>
            </a:pPr>
            <a:r>
              <a:rPr lang="en-US" sz="2800" b="1" dirty="0" smtClean="0">
                <a:solidFill>
                  <a:schemeClr val="accent2"/>
                </a:solidFill>
              </a:rPr>
              <a:t>Owner-Occupied Housing</a:t>
            </a:r>
          </a:p>
          <a:p>
            <a:pPr marL="231775" lvl="2" indent="0">
              <a:lnSpc>
                <a:spcPct val="50000"/>
              </a:lnSpc>
              <a:buNone/>
            </a:pPr>
            <a:endParaRPr lang="en-US" dirty="0"/>
          </a:p>
          <a:p>
            <a:pPr marL="574675" lvl="2" indent="-342900"/>
            <a:r>
              <a:rPr lang="en-US" dirty="0" smtClean="0"/>
              <a:t>This model can also be applied to owners.</a:t>
            </a:r>
          </a:p>
          <a:p>
            <a:pPr marL="574675" lvl="2" indent="-342900">
              <a:lnSpc>
                <a:spcPct val="50000"/>
              </a:lnSpc>
            </a:pPr>
            <a:endParaRPr lang="en-US" dirty="0"/>
          </a:p>
          <a:p>
            <a:pPr marL="574675" lvl="2" indent="-342900"/>
            <a:r>
              <a:rPr lang="en-US" dirty="0" smtClean="0"/>
              <a:t>The value of a house,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dirty="0" smtClean="0"/>
              <a:t>, is the present value of the rental benefits from owning it.  Let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/>
              <a:t> be a household’s real discount rate and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dirty="0" smtClean="0"/>
              <a:t> be the expected lifetime of a house in years.  Then</a:t>
            </a:r>
          </a:p>
          <a:p>
            <a:pPr lvl="2"/>
            <a:endParaRPr lang="en-US" dirty="0" smtClean="0"/>
          </a:p>
          <a:p>
            <a:pPr lvl="2">
              <a:buNone/>
            </a:pPr>
            <a:endParaRPr lang="en-US" dirty="0" smtClean="0"/>
          </a:p>
          <a:p>
            <a:pPr lvl="2">
              <a:buNone/>
            </a:pPr>
            <a:r>
              <a:rPr lang="en-US" dirty="0" smtClean="0"/>
              <a:t>where</a:t>
            </a:r>
          </a:p>
          <a:p>
            <a:pPr lvl="2"/>
            <a:endParaRPr lang="en-US" dirty="0"/>
          </a:p>
        </p:txBody>
      </p:sp>
      <p:pic>
        <p:nvPicPr>
          <p:cNvPr id="4" name="Picture 2" descr="C:\Program Files\Microsoft Office\MEDIA\CAGCAT10\j0205462.wmf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077200" y="457200"/>
            <a:ext cx="727497" cy="723839"/>
          </a:xfrm>
          <a:prstGeom prst="rect">
            <a:avLst/>
          </a:prstGeom>
          <a:noFill/>
        </p:spPr>
      </p:pic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62549523"/>
              </p:ext>
            </p:extLst>
          </p:nvPr>
        </p:nvGraphicFramePr>
        <p:xfrm>
          <a:off x="2743200" y="4343400"/>
          <a:ext cx="4000500" cy="904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13" name="Equation" r:id="rId4" imgW="2197080" imgH="495000" progId="Equation.DSMT4">
                  <p:embed/>
                </p:oleObj>
              </mc:Choice>
              <mc:Fallback>
                <p:oleObj name="Equation" r:id="rId4" imgW="2197080" imgH="4950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4343400"/>
                        <a:ext cx="4000500" cy="90487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55701393"/>
              </p:ext>
            </p:extLst>
          </p:nvPr>
        </p:nvGraphicFramePr>
        <p:xfrm>
          <a:off x="3505200" y="5638800"/>
          <a:ext cx="1828800" cy="8073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14" name="Equation" r:id="rId6" imgW="1054100" imgH="469900" progId="Equation.DSMT4">
                  <p:embed/>
                </p:oleObj>
              </mc:Choice>
              <mc:Fallback>
                <p:oleObj name="Equation" r:id="rId6" imgW="1054100" imgH="4699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5200" y="5638800"/>
                        <a:ext cx="1828800" cy="807308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4561081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sz="2400" dirty="0" smtClean="0"/>
              <a:t> The Basic Urban Model</a:t>
            </a:r>
            <a:br>
              <a:rPr lang="en-US" sz="2400" dirty="0" smtClean="0"/>
            </a:br>
            <a:r>
              <a:rPr lang="en-US" sz="2400" dirty="0" smtClean="0"/>
              <a:t> 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6464"/>
            <a:ext cx="8229600" cy="5355336"/>
          </a:xfrm>
        </p:spPr>
        <p:txBody>
          <a:bodyPr>
            <a:normAutofit/>
          </a:bodyPr>
          <a:lstStyle/>
          <a:p>
            <a:pPr marL="231775" lvl="2" indent="0" algn="ctr">
              <a:buNone/>
            </a:pPr>
            <a:r>
              <a:rPr lang="en-US" sz="2800" b="1" dirty="0" smtClean="0">
                <a:solidFill>
                  <a:schemeClr val="accent2"/>
                </a:solidFill>
              </a:rPr>
              <a:t>Note on Discount Rates</a:t>
            </a:r>
          </a:p>
          <a:p>
            <a:pPr marL="231775" lvl="2" indent="0">
              <a:lnSpc>
                <a:spcPct val="50000"/>
              </a:lnSpc>
              <a:buNone/>
            </a:pPr>
            <a:endParaRPr lang="en-US" dirty="0"/>
          </a:p>
          <a:p>
            <a:pPr marL="574675" lvl="2" indent="-342900"/>
            <a:r>
              <a:rPr lang="en-US" dirty="0" smtClean="0"/>
              <a:t>Note that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i="1" baseline="30000" dirty="0" smtClean="0">
                <a:latin typeface="Times New Roman" pitchFamily="18" charset="0"/>
                <a:cs typeface="Times New Roman" pitchFamily="18" charset="0"/>
              </a:rPr>
              <a:t>*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/>
              <a:t>can be thought of as the “infinite horizon discount rate”; that is, it is the discount rate under the assumption of an infinite horizon equivalent to the actual discount rate with the actual horizon, 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dirty="0" smtClean="0"/>
              <a:t>.  </a:t>
            </a:r>
          </a:p>
          <a:p>
            <a:pPr marL="574675" lvl="2" indent="-342900">
              <a:lnSpc>
                <a:spcPct val="50000"/>
              </a:lnSpc>
              <a:spcBef>
                <a:spcPts val="0"/>
              </a:spcBef>
            </a:pPr>
            <a:endParaRPr lang="en-US" dirty="0"/>
          </a:p>
          <a:p>
            <a:pPr marL="574675" lvl="2" indent="-342900"/>
            <a:r>
              <a:rPr lang="en-US" dirty="0" smtClean="0"/>
              <a:t>In the case of housing, the actual horizon is large, so there is not much difference between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en-US" dirty="0" smtClean="0"/>
              <a:t>and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i="1" baseline="30000" dirty="0" smtClean="0">
                <a:latin typeface="Times New Roman" pitchFamily="18" charset="0"/>
                <a:cs typeface="Times New Roman" pitchFamily="18" charset="0"/>
              </a:rPr>
              <a:t>*</a:t>
            </a:r>
            <a:r>
              <a:rPr lang="en-US" dirty="0" smtClean="0"/>
              <a:t>. </a:t>
            </a:r>
          </a:p>
          <a:p>
            <a:pPr marL="574675" lvl="2" indent="-342900">
              <a:lnSpc>
                <a:spcPct val="50000"/>
              </a:lnSpc>
              <a:spcBef>
                <a:spcPts val="0"/>
              </a:spcBef>
            </a:pPr>
            <a:endParaRPr lang="en-US" dirty="0"/>
          </a:p>
          <a:p>
            <a:pPr marL="574675" lvl="2" indent="-342900"/>
            <a:r>
              <a:rPr lang="en-US" dirty="0" smtClean="0"/>
              <a:t>Thus, we can use the simple version of the formula.</a:t>
            </a:r>
            <a:endParaRPr lang="en-US" dirty="0"/>
          </a:p>
        </p:txBody>
      </p:sp>
      <p:pic>
        <p:nvPicPr>
          <p:cNvPr id="4" name="Picture 2" descr="C:\Program Files\Microsoft Office\MEDIA\CAGCAT10\j0205462.wmf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077200" y="457200"/>
            <a:ext cx="727497" cy="723839"/>
          </a:xfrm>
          <a:prstGeom prst="rect">
            <a:avLst/>
          </a:prstGeom>
          <a:noFill/>
        </p:spPr>
      </p:pic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84840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sz="2400" dirty="0" smtClean="0"/>
              <a:t> The Basic Urban Model</a:t>
            </a:r>
            <a:br>
              <a:rPr lang="en-US" sz="2400" dirty="0" smtClean="0"/>
            </a:br>
            <a:r>
              <a:rPr lang="en-US" sz="2400" dirty="0" smtClean="0"/>
              <a:t> 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6464"/>
            <a:ext cx="8229600" cy="5355336"/>
          </a:xfrm>
        </p:spPr>
        <p:txBody>
          <a:bodyPr>
            <a:normAutofit fontScale="92500" lnSpcReduction="20000"/>
          </a:bodyPr>
          <a:lstStyle/>
          <a:p>
            <a:pPr marL="231775" lvl="2" indent="0" algn="ctr">
              <a:buNone/>
            </a:pPr>
            <a:r>
              <a:rPr lang="en-US" sz="2800" b="1" dirty="0" smtClean="0">
                <a:solidFill>
                  <a:schemeClr val="accent2"/>
                </a:solidFill>
              </a:rPr>
              <a:t>Specifying Commuting Costs</a:t>
            </a:r>
          </a:p>
          <a:p>
            <a:pPr marL="231775" lvl="2" indent="0">
              <a:buNone/>
            </a:pPr>
            <a:endParaRPr lang="en-US" dirty="0"/>
          </a:p>
          <a:p>
            <a:pPr marL="342900" lvl="2" indent="-342900"/>
            <a:r>
              <a:rPr lang="en-US" dirty="0" smtClean="0"/>
              <a:t>Commuting costs add the spatial dimension to a basic urban model.</a:t>
            </a:r>
          </a:p>
          <a:p>
            <a:pPr marL="228600" lvl="2" indent="-228600">
              <a:lnSpc>
                <a:spcPct val="60000"/>
              </a:lnSpc>
            </a:pPr>
            <a:endParaRPr lang="en-US" dirty="0"/>
          </a:p>
          <a:p>
            <a:pPr marL="342900" lvl="2" indent="-342900"/>
            <a:r>
              <a:rPr lang="en-US" dirty="0" smtClean="0"/>
              <a:t>We will look more closely at commuting in later classes, but a standard treatment recognizes both the operating costs and the time costs of commuting.</a:t>
            </a:r>
          </a:p>
          <a:p>
            <a:pPr marL="228600" lvl="2" indent="-228600">
              <a:lnSpc>
                <a:spcPct val="70000"/>
              </a:lnSpc>
            </a:pPr>
            <a:endParaRPr lang="en-US" dirty="0"/>
          </a:p>
          <a:p>
            <a:pPr marL="342900" lvl="2" indent="-342900"/>
            <a:r>
              <a:rPr lang="en-US" dirty="0" smtClean="0"/>
              <a:t>One common formulation of round-trip cost per mile is:</a:t>
            </a:r>
          </a:p>
          <a:p>
            <a:pPr marL="574675" lvl="2" indent="-342900"/>
            <a:endParaRPr lang="en-US" dirty="0" smtClean="0"/>
          </a:p>
          <a:p>
            <a:pPr marL="574675" lvl="2" indent="-342900"/>
            <a:endParaRPr lang="en-US" dirty="0" smtClean="0"/>
          </a:p>
          <a:p>
            <a:pPr marL="574675" lvl="2" indent="-342900"/>
            <a:endParaRPr lang="en-US" dirty="0"/>
          </a:p>
          <a:p>
            <a:pPr marL="1143000" lvl="2" indent="-685800">
              <a:buNone/>
            </a:pPr>
            <a:r>
              <a:rPr lang="en-US" dirty="0" smtClean="0"/>
              <a:t>where 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dirty="0" smtClean="0"/>
              <a:t> = round trip operating costs per mile per year,</a:t>
            </a:r>
          </a:p>
          <a:p>
            <a:pPr marL="1600200" lvl="2" indent="-339725">
              <a:buNone/>
              <a:tabLst>
                <a:tab pos="1600200" algn="l"/>
              </a:tabLst>
            </a:pPr>
            <a:r>
              <a:rPr lang="en-US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i="1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dirty="0" smtClean="0"/>
              <a:t> = value of one hour of commuting time as a fraction of the hourly wage times two divided by commuting speed, and</a:t>
            </a:r>
          </a:p>
          <a:p>
            <a:pPr marL="1600200" lvl="2" indent="-339725">
              <a:buNone/>
              <a:tabLst>
                <a:tab pos="1600200" algn="l"/>
              </a:tabLst>
            </a:pP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dirty="0" smtClean="0"/>
              <a:t> = annual income.</a:t>
            </a:r>
          </a:p>
          <a:p>
            <a:pPr lvl="2"/>
            <a:endParaRPr lang="en-US" dirty="0" smtClean="0"/>
          </a:p>
          <a:p>
            <a:pPr lvl="2">
              <a:buNone/>
            </a:pPr>
            <a:endParaRPr lang="en-US" dirty="0" smtClean="0"/>
          </a:p>
          <a:p>
            <a:pPr lvl="2">
              <a:buNone/>
            </a:pPr>
            <a:endParaRPr lang="en-US" dirty="0" smtClean="0"/>
          </a:p>
          <a:p>
            <a:pPr lvl="2"/>
            <a:endParaRPr lang="en-US" dirty="0"/>
          </a:p>
        </p:txBody>
      </p:sp>
      <p:pic>
        <p:nvPicPr>
          <p:cNvPr id="4" name="Picture 2" descr="C:\Program Files\Microsoft Office\MEDIA\CAGCAT10\j0205462.wmf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077200" y="457200"/>
            <a:ext cx="727497" cy="723839"/>
          </a:xfrm>
          <a:prstGeom prst="rect">
            <a:avLst/>
          </a:prstGeom>
          <a:noFill/>
        </p:spPr>
      </p:pic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3059268"/>
              </p:ext>
            </p:extLst>
          </p:nvPr>
        </p:nvGraphicFramePr>
        <p:xfrm>
          <a:off x="3124200" y="4343400"/>
          <a:ext cx="2590800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6" name="Equation" r:id="rId4" imgW="685800" imgH="228600" progId="Equation.DSMT4">
                  <p:embed/>
                </p:oleObj>
              </mc:Choice>
              <mc:Fallback>
                <p:oleObj name="Equation" r:id="rId4" imgW="685800" imgH="228600" progId="Equation.DSMT4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4343400"/>
                        <a:ext cx="2590800" cy="863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3028245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sz="2400" dirty="0" smtClean="0"/>
              <a:t> The Basic Urban Model</a:t>
            </a:r>
            <a:br>
              <a:rPr lang="en-US" sz="2400" dirty="0" smtClean="0"/>
            </a:br>
            <a:r>
              <a:rPr lang="en-US" sz="2400" dirty="0" smtClean="0"/>
              <a:t> 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6464"/>
            <a:ext cx="8229600" cy="5355336"/>
          </a:xfrm>
        </p:spPr>
        <p:txBody>
          <a:bodyPr>
            <a:normAutofit/>
          </a:bodyPr>
          <a:lstStyle/>
          <a:p>
            <a:pPr marL="231775" lvl="2" indent="0" algn="ctr">
              <a:buNone/>
            </a:pPr>
            <a:r>
              <a:rPr lang="en-US" sz="2800" b="1" dirty="0" smtClean="0">
                <a:solidFill>
                  <a:schemeClr val="accent2"/>
                </a:solidFill>
              </a:rPr>
              <a:t>The Household Problem</a:t>
            </a:r>
          </a:p>
          <a:p>
            <a:pPr marL="231775" lvl="2" indent="0">
              <a:buNone/>
            </a:pPr>
            <a:endParaRPr lang="en-US" dirty="0"/>
          </a:p>
          <a:p>
            <a:pPr marL="574675" lvl="2" indent="-342900"/>
            <a:r>
              <a:rPr lang="en-US" dirty="0" smtClean="0"/>
              <a:t>The household problem is to</a:t>
            </a:r>
          </a:p>
          <a:p>
            <a:pPr marL="574675" lvl="2" indent="-342900"/>
            <a:endParaRPr lang="en-US" dirty="0"/>
          </a:p>
          <a:p>
            <a:pPr marL="830707" lvl="3" indent="-342900"/>
            <a:r>
              <a:rPr lang="en-US" dirty="0" smtClean="0"/>
              <a:t>	Maximize 	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{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Z, 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}</a:t>
            </a:r>
          </a:p>
          <a:p>
            <a:pPr marL="830707" lvl="3" indent="-342900"/>
            <a:endParaRPr lang="en-US" dirty="0"/>
          </a:p>
          <a:p>
            <a:pPr marL="830707" lvl="3" indent="-342900"/>
            <a:r>
              <a:rPr lang="en-US" dirty="0" smtClean="0"/>
              <a:t>	Subject to	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Y = Z + 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{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}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H +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tu</a:t>
            </a:r>
            <a:endParaRPr lang="en-US" i="1" dirty="0" smtClean="0">
              <a:latin typeface="Times New Roman" pitchFamily="18" charset="0"/>
              <a:cs typeface="Times New Roman" pitchFamily="18" charset="0"/>
            </a:endParaRPr>
          </a:p>
          <a:p>
            <a:pPr marL="231775" lvl="2" indent="0">
              <a:buNone/>
            </a:pPr>
            <a:endParaRPr lang="en-US" dirty="0"/>
          </a:p>
          <a:p>
            <a:pPr marL="574675" lvl="2" indent="-342900"/>
            <a:r>
              <a:rPr lang="en-US" dirty="0"/>
              <a:t>The </a:t>
            </a:r>
            <a:r>
              <a:rPr lang="en-US" dirty="0" err="1"/>
              <a:t>Lagrangian</a:t>
            </a:r>
            <a:r>
              <a:rPr lang="en-US" dirty="0"/>
              <a:t> is</a:t>
            </a:r>
          </a:p>
          <a:p>
            <a:pPr marL="487807" lvl="3" indent="0">
              <a:buNone/>
            </a:pPr>
            <a:endParaRPr lang="en-US" i="1" dirty="0" smtClean="0">
              <a:latin typeface="Times New Roman" pitchFamily="18" charset="0"/>
              <a:cs typeface="Times New Roman" pitchFamily="18" charset="0"/>
            </a:endParaRPr>
          </a:p>
          <a:p>
            <a:pPr marL="487807" lvl="3" indent="0">
              <a:buNone/>
            </a:pPr>
            <a:endParaRPr lang="en-US" i="1" dirty="0" smtClean="0">
              <a:latin typeface="Times New Roman" pitchFamily="18" charset="0"/>
              <a:cs typeface="Times New Roman" pitchFamily="18" charset="0"/>
            </a:endParaRPr>
          </a:p>
          <a:p>
            <a:pPr lvl="2"/>
            <a:endParaRPr lang="en-US" dirty="0" smtClean="0"/>
          </a:p>
          <a:p>
            <a:pPr lvl="2">
              <a:buNone/>
            </a:pPr>
            <a:endParaRPr lang="en-US" dirty="0" smtClean="0"/>
          </a:p>
          <a:p>
            <a:pPr lvl="2">
              <a:buNone/>
            </a:pPr>
            <a:endParaRPr lang="en-US" dirty="0" smtClean="0"/>
          </a:p>
          <a:p>
            <a:pPr lvl="2"/>
            <a:endParaRPr lang="en-US" dirty="0"/>
          </a:p>
        </p:txBody>
      </p:sp>
      <p:pic>
        <p:nvPicPr>
          <p:cNvPr id="4" name="Picture 2" descr="C:\Program Files\Microsoft Office\MEDIA\CAGCAT10\j0205462.wmf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077200" y="457200"/>
            <a:ext cx="727497" cy="723839"/>
          </a:xfrm>
          <a:prstGeom prst="rect">
            <a:avLst/>
          </a:prstGeom>
          <a:noFill/>
        </p:spPr>
      </p:pic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62577649"/>
              </p:ext>
            </p:extLst>
          </p:nvPr>
        </p:nvGraphicFramePr>
        <p:xfrm>
          <a:off x="2112963" y="5457825"/>
          <a:ext cx="5329237" cy="561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67" name="Equation" r:id="rId4" imgW="2438280" imgH="253800" progId="Equation.DSMT4">
                  <p:embed/>
                </p:oleObj>
              </mc:Choice>
              <mc:Fallback>
                <p:oleObj name="Equation" r:id="rId4" imgW="2438280" imgH="2538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12963" y="5457825"/>
                        <a:ext cx="5329237" cy="56197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3006924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sz="2400" dirty="0" smtClean="0"/>
              <a:t> The Basic Urban Model</a:t>
            </a:r>
            <a:br>
              <a:rPr lang="en-US" sz="2400" dirty="0" smtClean="0"/>
            </a:br>
            <a:r>
              <a:rPr lang="en-US" sz="2400" dirty="0" smtClean="0"/>
              <a:t> 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6464"/>
            <a:ext cx="8229600" cy="5355336"/>
          </a:xfrm>
        </p:spPr>
        <p:txBody>
          <a:bodyPr>
            <a:normAutofit/>
          </a:bodyPr>
          <a:lstStyle/>
          <a:p>
            <a:pPr marL="231775" lvl="2" indent="0" algn="ctr">
              <a:buNone/>
            </a:pPr>
            <a:r>
              <a:rPr lang="en-US" sz="2800" b="1" dirty="0" smtClean="0">
                <a:solidFill>
                  <a:schemeClr val="accent2"/>
                </a:solidFill>
              </a:rPr>
              <a:t>The First-Order Conditions</a:t>
            </a:r>
          </a:p>
          <a:p>
            <a:pPr marL="231775" lvl="2" indent="0">
              <a:buNone/>
            </a:pPr>
            <a:endParaRPr lang="en-US" dirty="0"/>
          </a:p>
          <a:p>
            <a:pPr marL="574675" lvl="2" indent="-342900"/>
            <a:r>
              <a:rPr lang="en-US" dirty="0" smtClean="0"/>
              <a:t>The key first-order conditions are:</a:t>
            </a:r>
          </a:p>
          <a:p>
            <a:pPr lvl="2"/>
            <a:endParaRPr lang="en-US" dirty="0" smtClean="0"/>
          </a:p>
          <a:p>
            <a:pPr lvl="2">
              <a:buNone/>
            </a:pPr>
            <a:endParaRPr lang="en-US" dirty="0" smtClean="0"/>
          </a:p>
          <a:p>
            <a:pPr lvl="2">
              <a:buNone/>
            </a:pPr>
            <a:endParaRPr lang="en-US" dirty="0" smtClean="0"/>
          </a:p>
          <a:p>
            <a:pPr lvl="2"/>
            <a:endParaRPr lang="en-US" dirty="0"/>
          </a:p>
        </p:txBody>
      </p:sp>
      <p:pic>
        <p:nvPicPr>
          <p:cNvPr id="4" name="Picture 2" descr="C:\Program Files\Microsoft Office\MEDIA\CAGCAT10\j0205462.wmf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077200" y="457200"/>
            <a:ext cx="727497" cy="723839"/>
          </a:xfrm>
          <a:prstGeom prst="rect">
            <a:avLst/>
          </a:prstGeom>
          <a:noFill/>
        </p:spPr>
      </p:pic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12775494"/>
              </p:ext>
            </p:extLst>
          </p:nvPr>
        </p:nvGraphicFramePr>
        <p:xfrm>
          <a:off x="1752600" y="2884560"/>
          <a:ext cx="2616200" cy="9141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39" name="Equation" r:id="rId4" imgW="1117440" imgH="393480" progId="Equation.DSMT4">
                  <p:embed/>
                </p:oleObj>
              </mc:Choice>
              <mc:Fallback>
                <p:oleObj name="Equation" r:id="rId4" imgW="1117440" imgH="39348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2884560"/>
                        <a:ext cx="2616200" cy="91418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36492986"/>
              </p:ext>
            </p:extLst>
          </p:nvPr>
        </p:nvGraphicFramePr>
        <p:xfrm>
          <a:off x="1752600" y="4114800"/>
          <a:ext cx="3124509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40" name="Equation" r:id="rId6" imgW="1460160" imgH="393480" progId="Equation.DSMT4">
                  <p:embed/>
                </p:oleObj>
              </mc:Choice>
              <mc:Fallback>
                <p:oleObj name="Equation" r:id="rId6" imgW="1460160" imgH="39348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4114800"/>
                        <a:ext cx="3124509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0123247"/>
              </p:ext>
            </p:extLst>
          </p:nvPr>
        </p:nvGraphicFramePr>
        <p:xfrm>
          <a:off x="1839913" y="5257800"/>
          <a:ext cx="3554412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41" name="Equation" r:id="rId8" imgW="1549080" imgH="393480" progId="Equation.DSMT4">
                  <p:embed/>
                </p:oleObj>
              </mc:Choice>
              <mc:Fallback>
                <p:oleObj name="Equation" r:id="rId8" imgW="1549080" imgH="39348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9913" y="5257800"/>
                        <a:ext cx="3554412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534229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sz="2400" dirty="0" smtClean="0"/>
              <a:t> The Basic Urban Model</a:t>
            </a:r>
            <a:br>
              <a:rPr lang="en-US" sz="2400" dirty="0" smtClean="0"/>
            </a:br>
            <a:r>
              <a:rPr lang="en-US" sz="2400" dirty="0" smtClean="0"/>
              <a:t> 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6464"/>
            <a:ext cx="8229600" cy="5355336"/>
          </a:xfrm>
        </p:spPr>
        <p:txBody>
          <a:bodyPr>
            <a:normAutofit/>
          </a:bodyPr>
          <a:lstStyle/>
          <a:p>
            <a:pPr marL="231775" lvl="2" indent="0" algn="ctr">
              <a:buNone/>
            </a:pPr>
            <a:r>
              <a:rPr lang="en-US" sz="2800" b="1" dirty="0" smtClean="0">
                <a:solidFill>
                  <a:schemeClr val="accent2"/>
                </a:solidFill>
              </a:rPr>
              <a:t>Class Outline</a:t>
            </a:r>
          </a:p>
          <a:p>
            <a:pPr marL="231775" lvl="2" indent="0">
              <a:buNone/>
            </a:pPr>
            <a:endParaRPr lang="en-US" dirty="0"/>
          </a:p>
          <a:p>
            <a:pPr marL="574675" lvl="2" indent="-342900"/>
            <a:r>
              <a:rPr lang="en-US" dirty="0" smtClean="0">
                <a:solidFill>
                  <a:srgbClr val="FF0000"/>
                </a:solidFill>
              </a:rPr>
              <a:t>1. Origins of Urban Economics</a:t>
            </a:r>
          </a:p>
          <a:p>
            <a:pPr marL="574675" lvl="2" indent="-342900"/>
            <a:endParaRPr lang="en-US" dirty="0"/>
          </a:p>
          <a:p>
            <a:pPr marL="574675" lvl="2" indent="-342900"/>
            <a:r>
              <a:rPr lang="en-US" dirty="0" smtClean="0"/>
              <a:t>2. Key Assumptions of a Basic Urban Model</a:t>
            </a:r>
          </a:p>
          <a:p>
            <a:pPr marL="574675" lvl="2" indent="-342900"/>
            <a:endParaRPr lang="en-US" dirty="0"/>
          </a:p>
          <a:p>
            <a:pPr marL="574675" lvl="2" indent="-342900"/>
            <a:r>
              <a:rPr lang="en-US" dirty="0" smtClean="0"/>
              <a:t>3. The Basic Household Maximization Problem with Residential Location Choice</a:t>
            </a:r>
          </a:p>
          <a:p>
            <a:pPr marL="574675" lvl="2" indent="-342900"/>
            <a:endParaRPr lang="en-US" dirty="0"/>
          </a:p>
          <a:p>
            <a:pPr marL="574675" lvl="2" indent="-342900"/>
            <a:r>
              <a:rPr lang="en-US" dirty="0"/>
              <a:t>4. The Urban Model Twist</a:t>
            </a:r>
          </a:p>
          <a:p>
            <a:pPr marL="574675" lvl="2" indent="-342900"/>
            <a:endParaRPr lang="en-US" dirty="0" smtClean="0"/>
          </a:p>
          <a:p>
            <a:pPr marL="574675" lvl="2" indent="-342900"/>
            <a:endParaRPr lang="en-US" dirty="0"/>
          </a:p>
          <a:p>
            <a:pPr marL="574675" lvl="2" indent="-342900"/>
            <a:endParaRPr lang="en-US" dirty="0" smtClean="0"/>
          </a:p>
          <a:p>
            <a:pPr marL="574675" lvl="2" indent="-342900"/>
            <a:endParaRPr lang="en-US" dirty="0" smtClean="0"/>
          </a:p>
          <a:p>
            <a:pPr lvl="2"/>
            <a:endParaRPr lang="en-US" dirty="0" smtClean="0"/>
          </a:p>
          <a:p>
            <a:pPr lvl="2">
              <a:buNone/>
            </a:pPr>
            <a:endParaRPr lang="en-US" dirty="0" smtClean="0"/>
          </a:p>
          <a:p>
            <a:pPr lvl="2">
              <a:buNone/>
            </a:pPr>
            <a:endParaRPr lang="en-US" dirty="0" smtClean="0"/>
          </a:p>
          <a:p>
            <a:pPr lvl="2"/>
            <a:endParaRPr lang="en-US" dirty="0"/>
          </a:p>
        </p:txBody>
      </p:sp>
      <p:pic>
        <p:nvPicPr>
          <p:cNvPr id="4" name="Picture 2" descr="C:\Program Files\Microsoft Office\MEDIA\CAGCAT10\j0205462.wmf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077200" y="457200"/>
            <a:ext cx="727497" cy="723839"/>
          </a:xfrm>
          <a:prstGeom prst="rect">
            <a:avLst/>
          </a:prstGeom>
          <a:noFill/>
        </p:spPr>
      </p:pic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09413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sz="2400" dirty="0" smtClean="0"/>
              <a:t> The Basic Urban Model</a:t>
            </a:r>
            <a:br>
              <a:rPr lang="en-US" sz="2400" dirty="0" smtClean="0"/>
            </a:br>
            <a:r>
              <a:rPr lang="en-US" sz="2400" dirty="0" smtClean="0"/>
              <a:t> 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6464"/>
            <a:ext cx="8229600" cy="5355336"/>
          </a:xfrm>
        </p:spPr>
        <p:txBody>
          <a:bodyPr>
            <a:normAutofit lnSpcReduction="10000"/>
          </a:bodyPr>
          <a:lstStyle/>
          <a:p>
            <a:pPr marL="231775" lvl="2" indent="0" algn="ctr">
              <a:buNone/>
            </a:pPr>
            <a:r>
              <a:rPr lang="en-US" sz="2800" b="1" dirty="0" smtClean="0">
                <a:solidFill>
                  <a:schemeClr val="accent2"/>
                </a:solidFill>
              </a:rPr>
              <a:t>Implications</a:t>
            </a:r>
          </a:p>
          <a:p>
            <a:pPr marL="231775" lvl="2" indent="0">
              <a:buNone/>
            </a:pPr>
            <a:endParaRPr lang="en-US" dirty="0"/>
          </a:p>
          <a:p>
            <a:pPr marL="574675" lvl="2" indent="-342900"/>
            <a:r>
              <a:rPr lang="en-US" dirty="0" smtClean="0"/>
              <a:t>The first two conditions imply that</a:t>
            </a:r>
          </a:p>
          <a:p>
            <a:pPr marL="574675" lvl="2" indent="-342900"/>
            <a:endParaRPr lang="en-US" dirty="0"/>
          </a:p>
          <a:p>
            <a:pPr marL="574675" lvl="2" indent="-342900"/>
            <a:endParaRPr lang="en-US" dirty="0" smtClean="0"/>
          </a:p>
          <a:p>
            <a:pPr marL="574675" lvl="2" indent="-342900"/>
            <a:endParaRPr lang="en-US" dirty="0"/>
          </a:p>
          <a:p>
            <a:pPr marL="574675" lvl="2" indent="-342900"/>
            <a:r>
              <a:rPr lang="en-US" dirty="0" smtClean="0"/>
              <a:t>This is a standard result:</a:t>
            </a:r>
          </a:p>
          <a:p>
            <a:pPr marL="574675" lvl="2" indent="-342900"/>
            <a:endParaRPr lang="en-US" dirty="0"/>
          </a:p>
          <a:p>
            <a:pPr marL="830707" lvl="3" indent="-342900"/>
            <a:r>
              <a:rPr lang="en-US" dirty="0" smtClean="0"/>
              <a:t>A household sets the marginal rate of substitution between 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dirty="0" smtClean="0"/>
              <a:t> and 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 </a:t>
            </a:r>
            <a:r>
              <a:rPr lang="en-US" dirty="0" smtClean="0"/>
              <a:t>equal to their price ratio.</a:t>
            </a:r>
          </a:p>
          <a:p>
            <a:pPr marL="830707" lvl="3" indent="-342900"/>
            <a:endParaRPr lang="en-US" dirty="0" smtClean="0"/>
          </a:p>
          <a:p>
            <a:pPr marL="830707" lvl="3" indent="-342900"/>
            <a:r>
              <a:rPr lang="en-US" dirty="0" smtClean="0"/>
              <a:t>Because 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dirty="0" smtClean="0"/>
              <a:t> is the numeraire with a price of 1, the 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MRS</a:t>
            </a:r>
            <a:r>
              <a:rPr lang="en-US" dirty="0" smtClean="0"/>
              <a:t> is equivalent to the marginal benefit of 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 </a:t>
            </a:r>
            <a:r>
              <a:rPr lang="en-US" dirty="0"/>
              <a:t>in dollar terms</a:t>
            </a:r>
            <a:r>
              <a:rPr lang="en-US" dirty="0" smtClean="0"/>
              <a:t>, 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MB</a:t>
            </a:r>
            <a:r>
              <a:rPr lang="en-US" i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dirty="0" smtClean="0"/>
              <a:t>.</a:t>
            </a:r>
          </a:p>
          <a:p>
            <a:pPr marL="574675" lvl="2" indent="-342900"/>
            <a:endParaRPr lang="en-US" dirty="0"/>
          </a:p>
          <a:p>
            <a:pPr marL="574675" lvl="2" indent="-342900"/>
            <a:endParaRPr lang="en-US" dirty="0" smtClean="0"/>
          </a:p>
          <a:p>
            <a:pPr marL="574675" lvl="2" indent="-342900"/>
            <a:endParaRPr lang="en-US" dirty="0"/>
          </a:p>
          <a:p>
            <a:pPr marL="574675" lvl="2" indent="-342900"/>
            <a:endParaRPr lang="en-US" dirty="0" smtClean="0"/>
          </a:p>
          <a:p>
            <a:pPr lvl="2"/>
            <a:endParaRPr lang="en-US" dirty="0" smtClean="0"/>
          </a:p>
          <a:p>
            <a:pPr lvl="2">
              <a:buNone/>
            </a:pPr>
            <a:endParaRPr lang="en-US" dirty="0" smtClean="0"/>
          </a:p>
          <a:p>
            <a:pPr lvl="2">
              <a:buNone/>
            </a:pPr>
            <a:endParaRPr lang="en-US" dirty="0" smtClean="0"/>
          </a:p>
          <a:p>
            <a:pPr lvl="2"/>
            <a:endParaRPr lang="en-US" dirty="0"/>
          </a:p>
        </p:txBody>
      </p:sp>
      <p:pic>
        <p:nvPicPr>
          <p:cNvPr id="4" name="Picture 2" descr="C:\Program Files\Microsoft Office\MEDIA\CAGCAT10\j0205462.wmf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077200" y="457200"/>
            <a:ext cx="727497" cy="723839"/>
          </a:xfrm>
          <a:prstGeom prst="rect">
            <a:avLst/>
          </a:prstGeom>
          <a:noFill/>
        </p:spPr>
      </p:pic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78182634"/>
              </p:ext>
            </p:extLst>
          </p:nvPr>
        </p:nvGraphicFramePr>
        <p:xfrm>
          <a:off x="2271713" y="2743200"/>
          <a:ext cx="4752975" cy="847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8" name="Equation" r:id="rId4" imgW="2197080" imgH="393480" progId="Equation.DSMT4">
                  <p:embed/>
                </p:oleObj>
              </mc:Choice>
              <mc:Fallback>
                <p:oleObj name="Equation" r:id="rId4" imgW="2197080" imgH="393480" progId="Equation.DSMT4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71713" y="2743200"/>
                        <a:ext cx="4752975" cy="8477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46907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sz="2400" dirty="0" smtClean="0"/>
              <a:t> The Basic Urban Model</a:t>
            </a:r>
            <a:br>
              <a:rPr lang="en-US" sz="2400" dirty="0" smtClean="0"/>
            </a:br>
            <a:r>
              <a:rPr lang="en-US" sz="2400" dirty="0" smtClean="0"/>
              <a:t> 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6464"/>
            <a:ext cx="8229600" cy="5355336"/>
          </a:xfrm>
        </p:spPr>
        <p:txBody>
          <a:bodyPr>
            <a:normAutofit/>
          </a:bodyPr>
          <a:lstStyle/>
          <a:p>
            <a:pPr marL="231775" lvl="2" indent="0" algn="ctr">
              <a:buNone/>
            </a:pPr>
            <a:r>
              <a:rPr lang="en-US" sz="2800" b="1" dirty="0" smtClean="0">
                <a:solidFill>
                  <a:schemeClr val="accent2"/>
                </a:solidFill>
              </a:rPr>
              <a:t>Implications, 2</a:t>
            </a:r>
          </a:p>
          <a:p>
            <a:pPr marL="231775" lvl="2" indent="0">
              <a:buNone/>
            </a:pPr>
            <a:endParaRPr lang="en-US" dirty="0"/>
          </a:p>
          <a:p>
            <a:pPr marL="574675" lvl="2" indent="-342900"/>
            <a:r>
              <a:rPr lang="en-US" dirty="0" smtClean="0"/>
              <a:t>The third condition is unique to urban models.</a:t>
            </a:r>
          </a:p>
          <a:p>
            <a:pPr marL="574675" lvl="2" indent="-342900"/>
            <a:endParaRPr lang="en-US" dirty="0"/>
          </a:p>
          <a:p>
            <a:pPr marL="574675" lvl="2" indent="-342900"/>
            <a:r>
              <a:rPr lang="en-US" dirty="0" smtClean="0"/>
              <a:t>It indicates that a household moves away from the CBD until it finds the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u* </a:t>
            </a:r>
            <a:r>
              <a:rPr lang="en-US" dirty="0" smtClean="0"/>
              <a:t>at which the savings in housing costs from moving 1 mile further out equals the associated increased commuting cost:</a:t>
            </a:r>
          </a:p>
          <a:p>
            <a:pPr marL="574675" lvl="2" indent="-342900"/>
            <a:endParaRPr lang="en-US" dirty="0"/>
          </a:p>
          <a:p>
            <a:pPr marL="574675" lvl="2" indent="-342900"/>
            <a:endParaRPr lang="en-US" dirty="0" smtClean="0"/>
          </a:p>
          <a:p>
            <a:pPr marL="574675" lvl="2" indent="-342900"/>
            <a:endParaRPr lang="en-US" dirty="0"/>
          </a:p>
          <a:p>
            <a:pPr marL="574675" lvl="2" indent="-342900"/>
            <a:endParaRPr lang="en-US" dirty="0" smtClean="0"/>
          </a:p>
          <a:p>
            <a:pPr lvl="2"/>
            <a:endParaRPr lang="en-US" dirty="0" smtClean="0"/>
          </a:p>
          <a:p>
            <a:pPr lvl="2">
              <a:buNone/>
            </a:pPr>
            <a:endParaRPr lang="en-US" dirty="0" smtClean="0"/>
          </a:p>
          <a:p>
            <a:pPr lvl="2">
              <a:buNone/>
            </a:pPr>
            <a:endParaRPr lang="en-US" dirty="0" smtClean="0"/>
          </a:p>
          <a:p>
            <a:pPr lvl="2"/>
            <a:endParaRPr lang="en-US" dirty="0"/>
          </a:p>
        </p:txBody>
      </p:sp>
      <p:pic>
        <p:nvPicPr>
          <p:cNvPr id="4" name="Picture 2" descr="C:\Program Files\Microsoft Office\MEDIA\CAGCAT10\j0205462.wmf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077200" y="457200"/>
            <a:ext cx="727497" cy="723839"/>
          </a:xfrm>
          <a:prstGeom prst="rect">
            <a:avLst/>
          </a:prstGeom>
          <a:noFill/>
        </p:spPr>
      </p:pic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1646462"/>
              </p:ext>
            </p:extLst>
          </p:nvPr>
        </p:nvGraphicFramePr>
        <p:xfrm>
          <a:off x="3592513" y="5105400"/>
          <a:ext cx="2025650" cy="561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66" name="Equation" r:id="rId4" imgW="927000" imgH="253800" progId="Equation.DSMT4">
                  <p:embed/>
                </p:oleObj>
              </mc:Choice>
              <mc:Fallback>
                <p:oleObj name="Equation" r:id="rId4" imgW="927000" imgH="2538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92513" y="5105400"/>
                        <a:ext cx="2025650" cy="5619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9068353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sz="2400" dirty="0" smtClean="0"/>
              <a:t> The Basic Urban Model</a:t>
            </a:r>
            <a:br>
              <a:rPr lang="en-US" sz="2400" dirty="0" smtClean="0"/>
            </a:br>
            <a:r>
              <a:rPr lang="en-US" sz="2400" dirty="0" smtClean="0"/>
              <a:t> 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6464"/>
            <a:ext cx="8229600" cy="5355336"/>
          </a:xfrm>
        </p:spPr>
        <p:txBody>
          <a:bodyPr>
            <a:normAutofit/>
          </a:bodyPr>
          <a:lstStyle/>
          <a:p>
            <a:pPr marL="231775" lvl="2" indent="0" algn="ctr">
              <a:buNone/>
            </a:pPr>
            <a:r>
              <a:rPr lang="en-US" sz="2800" b="1" dirty="0" smtClean="0">
                <a:solidFill>
                  <a:schemeClr val="accent2"/>
                </a:solidFill>
              </a:rPr>
              <a:t>Location Choice</a:t>
            </a:r>
          </a:p>
          <a:p>
            <a:pPr marL="231775" lvl="2" indent="0">
              <a:buNone/>
            </a:pPr>
            <a:endParaRPr lang="en-US" dirty="0" smtClean="0"/>
          </a:p>
          <a:p>
            <a:pPr lvl="2"/>
            <a:endParaRPr lang="en-US" dirty="0" smtClean="0"/>
          </a:p>
          <a:p>
            <a:pPr lvl="2">
              <a:buNone/>
            </a:pPr>
            <a:endParaRPr lang="en-US" dirty="0" smtClean="0"/>
          </a:p>
          <a:p>
            <a:pPr lvl="2">
              <a:buNone/>
            </a:pPr>
            <a:endParaRPr lang="en-US" dirty="0" smtClean="0"/>
          </a:p>
          <a:p>
            <a:pPr lvl="2"/>
            <a:endParaRPr lang="en-US" dirty="0"/>
          </a:p>
        </p:txBody>
      </p:sp>
      <p:pic>
        <p:nvPicPr>
          <p:cNvPr id="4" name="Picture 2" descr="C:\Program Files\Microsoft Office\MEDIA\CAGCAT10\j0205462.wmf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077200" y="457200"/>
            <a:ext cx="727497" cy="723839"/>
          </a:xfrm>
          <a:prstGeom prst="rect">
            <a:avLst/>
          </a:prstGeom>
          <a:noFill/>
        </p:spPr>
      </p:pic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1447800" y="2286000"/>
            <a:ext cx="0" cy="3276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447800" y="5562600"/>
            <a:ext cx="5943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447800" y="3924300"/>
            <a:ext cx="5486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Freeform 10"/>
          <p:cNvSpPr/>
          <p:nvPr/>
        </p:nvSpPr>
        <p:spPr>
          <a:xfrm>
            <a:off x="1431235" y="2875722"/>
            <a:ext cx="5605669" cy="1597082"/>
          </a:xfrm>
          <a:custGeom>
            <a:avLst/>
            <a:gdLst>
              <a:gd name="connsiteX0" fmla="*/ 0 w 5605669"/>
              <a:gd name="connsiteY0" fmla="*/ 0 h 1597082"/>
              <a:gd name="connsiteX1" fmla="*/ 901148 w 5605669"/>
              <a:gd name="connsiteY1" fmla="*/ 212035 h 1597082"/>
              <a:gd name="connsiteX2" fmla="*/ 2769704 w 5605669"/>
              <a:gd name="connsiteY2" fmla="*/ 1179443 h 1597082"/>
              <a:gd name="connsiteX3" fmla="*/ 4068417 w 5605669"/>
              <a:gd name="connsiteY3" fmla="*/ 1563756 h 1597082"/>
              <a:gd name="connsiteX4" fmla="*/ 5605669 w 5605669"/>
              <a:gd name="connsiteY4" fmla="*/ 1577008 h 1597082"/>
              <a:gd name="connsiteX5" fmla="*/ 5605669 w 5605669"/>
              <a:gd name="connsiteY5" fmla="*/ 1577008 h 15970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605669" h="1597082">
                <a:moveTo>
                  <a:pt x="0" y="0"/>
                </a:moveTo>
                <a:cubicBezTo>
                  <a:pt x="219765" y="7730"/>
                  <a:pt x="439531" y="15461"/>
                  <a:pt x="901148" y="212035"/>
                </a:cubicBezTo>
                <a:cubicBezTo>
                  <a:pt x="1362765" y="408609"/>
                  <a:pt x="2241826" y="954156"/>
                  <a:pt x="2769704" y="1179443"/>
                </a:cubicBezTo>
                <a:cubicBezTo>
                  <a:pt x="3297582" y="1404730"/>
                  <a:pt x="3595756" y="1497495"/>
                  <a:pt x="4068417" y="1563756"/>
                </a:cubicBezTo>
                <a:cubicBezTo>
                  <a:pt x="4541078" y="1630017"/>
                  <a:pt x="5605669" y="1577008"/>
                  <a:pt x="5605669" y="1577008"/>
                </a:cubicBezTo>
                <a:lnTo>
                  <a:pt x="5605669" y="1577008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/>
          <p:cNvCxnSpPr/>
          <p:nvPr/>
        </p:nvCxnSpPr>
        <p:spPr>
          <a:xfrm>
            <a:off x="3933498" y="3924300"/>
            <a:ext cx="0" cy="1638300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609600" y="24384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$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6248400" y="5943600"/>
            <a:ext cx="1295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u</a:t>
            </a:r>
            <a:endParaRPr lang="en-US" sz="2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733800" y="5562600"/>
            <a:ext cx="1295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u*</a:t>
            </a:r>
            <a:endParaRPr lang="en-US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145548" y="3733800"/>
            <a:ext cx="1295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t</a:t>
            </a:r>
            <a:endParaRPr lang="en-US" sz="2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534478" y="2855844"/>
            <a:ext cx="1295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-P</a:t>
            </a:r>
            <a:r>
              <a:rPr lang="en-US" sz="2000" i="1" dirty="0" smtClean="0">
                <a:latin typeface="Times New Roman"/>
                <a:cs typeface="Times New Roman"/>
              </a:rPr>
              <a:t>ʹ</a:t>
            </a:r>
            <a:r>
              <a:rPr lang="en-US" sz="2000" dirty="0" smtClean="0">
                <a:latin typeface="Times New Roman"/>
                <a:cs typeface="Times New Roman"/>
              </a:rPr>
              <a:t>{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}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H</a:t>
            </a:r>
            <a:endParaRPr lang="en-US" sz="2000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486216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sz="2400" dirty="0" smtClean="0"/>
              <a:t> The Basic Urban Model</a:t>
            </a:r>
            <a:br>
              <a:rPr lang="en-US" sz="2400" dirty="0" smtClean="0"/>
            </a:br>
            <a:r>
              <a:rPr lang="en-US" sz="2400" dirty="0" smtClean="0"/>
              <a:t> 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6464"/>
            <a:ext cx="8229600" cy="5355336"/>
          </a:xfrm>
        </p:spPr>
        <p:txBody>
          <a:bodyPr>
            <a:normAutofit/>
          </a:bodyPr>
          <a:lstStyle/>
          <a:p>
            <a:pPr marL="231775" lvl="2" indent="0" algn="ctr">
              <a:buNone/>
            </a:pPr>
            <a:r>
              <a:rPr lang="en-US" sz="2800" b="1" dirty="0" smtClean="0">
                <a:solidFill>
                  <a:schemeClr val="accent2"/>
                </a:solidFill>
              </a:rPr>
              <a:t>A Puzzle</a:t>
            </a:r>
          </a:p>
          <a:p>
            <a:pPr marL="231775" lvl="2" indent="0">
              <a:buNone/>
            </a:pPr>
            <a:endParaRPr lang="en-US" dirty="0"/>
          </a:p>
          <a:p>
            <a:pPr marL="574675" lvl="2" indent="-342900"/>
            <a:r>
              <a:rPr lang="en-US" dirty="0" smtClean="0"/>
              <a:t>Can you see a problem with this result?</a:t>
            </a:r>
          </a:p>
          <a:p>
            <a:pPr marL="574675" lvl="2" indent="-342900"/>
            <a:endParaRPr lang="en-US" dirty="0"/>
          </a:p>
          <a:p>
            <a:pPr marL="574675" lvl="2" indent="-342900"/>
            <a:r>
              <a:rPr lang="en-US" dirty="0" smtClean="0"/>
              <a:t>Every household is alike, so every household picks the same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dirty="0" smtClean="0"/>
              <a:t>*.</a:t>
            </a:r>
          </a:p>
          <a:p>
            <a:pPr marL="574675" lvl="2" indent="-342900"/>
            <a:endParaRPr lang="en-US" dirty="0"/>
          </a:p>
          <a:p>
            <a:pPr marL="574675" lvl="2" indent="-342900"/>
            <a:r>
              <a:rPr lang="en-US" dirty="0" smtClean="0"/>
              <a:t>Question: How can we have a city in which everyone lives the same distance from the CBD?</a:t>
            </a:r>
          </a:p>
          <a:p>
            <a:pPr marL="574675" lvl="2" indent="-342900"/>
            <a:endParaRPr lang="en-US" dirty="0"/>
          </a:p>
          <a:p>
            <a:pPr marL="574675" lvl="2" indent="-342900"/>
            <a:r>
              <a:rPr lang="en-US" dirty="0" smtClean="0"/>
              <a:t>Answer: We can’t!</a:t>
            </a:r>
          </a:p>
          <a:p>
            <a:pPr marL="574675" lvl="2" indent="-342900"/>
            <a:endParaRPr lang="en-US" dirty="0"/>
          </a:p>
          <a:p>
            <a:pPr marL="830707" lvl="3" indent="-342900"/>
            <a:endParaRPr lang="en-US" dirty="0" smtClean="0"/>
          </a:p>
          <a:p>
            <a:pPr lvl="2"/>
            <a:endParaRPr lang="en-US" dirty="0" smtClean="0"/>
          </a:p>
          <a:p>
            <a:pPr lvl="2">
              <a:buNone/>
            </a:pPr>
            <a:endParaRPr lang="en-US" dirty="0" smtClean="0"/>
          </a:p>
          <a:p>
            <a:pPr lvl="2">
              <a:buNone/>
            </a:pPr>
            <a:endParaRPr lang="en-US" dirty="0" smtClean="0"/>
          </a:p>
          <a:p>
            <a:pPr lvl="2"/>
            <a:endParaRPr lang="en-US" dirty="0"/>
          </a:p>
        </p:txBody>
      </p:sp>
      <p:pic>
        <p:nvPicPr>
          <p:cNvPr id="4" name="Picture 2" descr="C:\Program Files\Microsoft Office\MEDIA\CAGCAT10\j0205462.wmf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077200" y="457200"/>
            <a:ext cx="727497" cy="723839"/>
          </a:xfrm>
          <a:prstGeom prst="rect">
            <a:avLst/>
          </a:prstGeom>
          <a:noFill/>
        </p:spPr>
      </p:pic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39711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sz="2400" dirty="0" smtClean="0"/>
              <a:t> The Basic Urban Model</a:t>
            </a:r>
            <a:br>
              <a:rPr lang="en-US" sz="2400" dirty="0" smtClean="0"/>
            </a:br>
            <a:r>
              <a:rPr lang="en-US" sz="2400" dirty="0" smtClean="0"/>
              <a:t> 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6464"/>
            <a:ext cx="8229600" cy="5355336"/>
          </a:xfrm>
        </p:spPr>
        <p:txBody>
          <a:bodyPr>
            <a:normAutofit/>
          </a:bodyPr>
          <a:lstStyle/>
          <a:p>
            <a:pPr marL="231775" lvl="2" indent="0" algn="ctr">
              <a:buNone/>
            </a:pPr>
            <a:r>
              <a:rPr lang="en-US" sz="2800" b="1" dirty="0" smtClean="0">
                <a:solidFill>
                  <a:schemeClr val="accent2"/>
                </a:solidFill>
              </a:rPr>
              <a:t>Class Outline</a:t>
            </a:r>
          </a:p>
          <a:p>
            <a:pPr marL="231775" lvl="2" indent="0">
              <a:buNone/>
            </a:pPr>
            <a:endParaRPr lang="en-US" dirty="0"/>
          </a:p>
          <a:p>
            <a:pPr marL="231775" lvl="2" indent="0">
              <a:buNone/>
            </a:pPr>
            <a:r>
              <a:rPr lang="en-US" dirty="0" smtClean="0"/>
              <a:t>1. Origins of Urban Economics</a:t>
            </a:r>
          </a:p>
          <a:p>
            <a:pPr marL="574675" lvl="2" indent="-342900"/>
            <a:endParaRPr lang="en-US" dirty="0"/>
          </a:p>
          <a:p>
            <a:pPr marL="231775" lvl="2" indent="0">
              <a:buNone/>
            </a:pPr>
            <a:r>
              <a:rPr lang="en-US" dirty="0" smtClean="0"/>
              <a:t>2. Key Assumptions of a Basic Urban Model</a:t>
            </a:r>
          </a:p>
          <a:p>
            <a:pPr marL="574675" lvl="2" indent="-342900"/>
            <a:endParaRPr lang="en-US" dirty="0"/>
          </a:p>
          <a:p>
            <a:pPr marL="231775" lvl="2" indent="0">
              <a:buNone/>
            </a:pPr>
            <a:r>
              <a:rPr lang="en-US" dirty="0" smtClean="0"/>
              <a:t>3. The Basic Household Maximization Problem with Residential Location Choice</a:t>
            </a:r>
          </a:p>
          <a:p>
            <a:pPr marL="574675" lvl="2" indent="-342900"/>
            <a:endParaRPr lang="en-US" dirty="0"/>
          </a:p>
          <a:p>
            <a:pPr marL="231775" lvl="2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4. The Urban Model Twist</a:t>
            </a:r>
          </a:p>
          <a:p>
            <a:pPr marL="574675" lvl="2" indent="-342900"/>
            <a:endParaRPr lang="en-US" dirty="0"/>
          </a:p>
          <a:p>
            <a:pPr marL="574675" lvl="2" indent="-342900"/>
            <a:endParaRPr lang="en-US" dirty="0" smtClean="0"/>
          </a:p>
          <a:p>
            <a:pPr marL="574675" lvl="2" indent="-342900"/>
            <a:endParaRPr lang="en-US" dirty="0" smtClean="0"/>
          </a:p>
          <a:p>
            <a:pPr lvl="2"/>
            <a:endParaRPr lang="en-US" dirty="0" smtClean="0"/>
          </a:p>
          <a:p>
            <a:pPr lvl="2">
              <a:buNone/>
            </a:pPr>
            <a:endParaRPr lang="en-US" dirty="0" smtClean="0"/>
          </a:p>
          <a:p>
            <a:pPr lvl="2">
              <a:buNone/>
            </a:pPr>
            <a:endParaRPr lang="en-US" dirty="0" smtClean="0"/>
          </a:p>
          <a:p>
            <a:pPr lvl="2"/>
            <a:endParaRPr lang="en-US" dirty="0"/>
          </a:p>
        </p:txBody>
      </p:sp>
      <p:pic>
        <p:nvPicPr>
          <p:cNvPr id="4" name="Picture 2" descr="C:\Program Files\Microsoft Office\MEDIA\CAGCAT10\j0205462.wmf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077200" y="457200"/>
            <a:ext cx="727497" cy="723839"/>
          </a:xfrm>
          <a:prstGeom prst="rect">
            <a:avLst/>
          </a:prstGeom>
          <a:noFill/>
        </p:spPr>
      </p:pic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44375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sz="2400" dirty="0" smtClean="0"/>
              <a:t> The Basic Urban Model</a:t>
            </a:r>
            <a:br>
              <a:rPr lang="en-US" sz="2400" dirty="0" smtClean="0"/>
            </a:br>
            <a:r>
              <a:rPr lang="en-US" sz="2400" dirty="0" smtClean="0"/>
              <a:t> 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6464"/>
            <a:ext cx="8229600" cy="5355336"/>
          </a:xfrm>
        </p:spPr>
        <p:txBody>
          <a:bodyPr>
            <a:normAutofit/>
          </a:bodyPr>
          <a:lstStyle/>
          <a:p>
            <a:pPr marL="231775" lvl="2" indent="0" algn="ctr">
              <a:buNone/>
            </a:pPr>
            <a:r>
              <a:rPr lang="en-US" sz="2800" b="1" dirty="0" smtClean="0">
                <a:solidFill>
                  <a:schemeClr val="accent2"/>
                </a:solidFill>
              </a:rPr>
              <a:t>The Urban Model Twist</a:t>
            </a:r>
          </a:p>
          <a:p>
            <a:pPr marL="231775" lvl="2" indent="0">
              <a:buNone/>
            </a:pPr>
            <a:endParaRPr lang="en-US" dirty="0"/>
          </a:p>
          <a:p>
            <a:pPr marL="574675" lvl="2" indent="-342900"/>
            <a:r>
              <a:rPr lang="en-US" dirty="0" smtClean="0"/>
              <a:t>The key to solving this puzzle is to recognize that the form of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{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}</a:t>
            </a:r>
            <a:r>
              <a:rPr lang="en-US" dirty="0" smtClean="0"/>
              <a:t> is determined by the market.</a:t>
            </a:r>
          </a:p>
          <a:p>
            <a:pPr marL="574675" lvl="2" indent="-342900"/>
            <a:endParaRPr lang="en-US" dirty="0"/>
          </a:p>
          <a:p>
            <a:pPr marL="574675" lvl="2" indent="-342900"/>
            <a:r>
              <a:rPr lang="en-US" dirty="0" smtClean="0"/>
              <a:t>Hence, the equation for a household’s location choice can be interpreted as a equilibrium condition for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{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}, </a:t>
            </a:r>
            <a:r>
              <a:rPr lang="en-US" dirty="0" smtClean="0">
                <a:cs typeface="Times New Roman" pitchFamily="18" charset="0"/>
              </a:rPr>
              <a:t>that is, as a </a:t>
            </a:r>
            <a:r>
              <a:rPr lang="en-US" b="1" dirty="0" smtClean="0">
                <a:solidFill>
                  <a:schemeClr val="accent3"/>
                </a:solidFill>
                <a:cs typeface="Times New Roman" pitchFamily="18" charset="0"/>
              </a:rPr>
              <a:t>locational equilibrium condition</a:t>
            </a:r>
            <a:r>
              <a:rPr lang="en-US" dirty="0" smtClean="0"/>
              <a:t>.</a:t>
            </a:r>
          </a:p>
          <a:p>
            <a:pPr marL="574675" lvl="2" indent="-342900"/>
            <a:endParaRPr lang="en-US" dirty="0"/>
          </a:p>
          <a:p>
            <a:pPr marL="574675" lvl="2" indent="-342900"/>
            <a:r>
              <a:rPr lang="en-US" dirty="0" smtClean="0"/>
              <a:t>If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{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} </a:t>
            </a:r>
            <a:r>
              <a:rPr lang="en-US" dirty="0" smtClean="0"/>
              <a:t>meets this condition, then every household will be satisfied no matter where it lives and no household will have an incentive to move.</a:t>
            </a:r>
          </a:p>
          <a:p>
            <a:pPr lvl="2"/>
            <a:endParaRPr lang="en-US" dirty="0" smtClean="0"/>
          </a:p>
          <a:p>
            <a:pPr lvl="2">
              <a:buNone/>
            </a:pPr>
            <a:endParaRPr lang="en-US" dirty="0" smtClean="0"/>
          </a:p>
          <a:p>
            <a:pPr lvl="2">
              <a:buNone/>
            </a:pPr>
            <a:endParaRPr lang="en-US" dirty="0" smtClean="0"/>
          </a:p>
          <a:p>
            <a:pPr lvl="2"/>
            <a:endParaRPr lang="en-US" dirty="0"/>
          </a:p>
        </p:txBody>
      </p:sp>
      <p:pic>
        <p:nvPicPr>
          <p:cNvPr id="4" name="Picture 2" descr="C:\Program Files\Microsoft Office\MEDIA\CAGCAT10\j0205462.wmf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077200" y="457200"/>
            <a:ext cx="727497" cy="723839"/>
          </a:xfrm>
          <a:prstGeom prst="rect">
            <a:avLst/>
          </a:prstGeom>
          <a:noFill/>
        </p:spPr>
      </p:pic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991434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sz="2400" dirty="0" smtClean="0"/>
              <a:t> The Basic Urban Model</a:t>
            </a:r>
            <a:br>
              <a:rPr lang="en-US" sz="2400" dirty="0" smtClean="0"/>
            </a:br>
            <a:r>
              <a:rPr lang="en-US" sz="2400" dirty="0" smtClean="0"/>
              <a:t> 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6464"/>
            <a:ext cx="8229600" cy="5355336"/>
          </a:xfrm>
        </p:spPr>
        <p:txBody>
          <a:bodyPr>
            <a:normAutofit/>
          </a:bodyPr>
          <a:lstStyle/>
          <a:p>
            <a:pPr marL="231775" lvl="2" indent="0" algn="ctr">
              <a:buNone/>
            </a:pPr>
            <a:r>
              <a:rPr lang="en-US" sz="2800" b="1" dirty="0" smtClean="0">
                <a:solidFill>
                  <a:schemeClr val="accent2"/>
                </a:solidFill>
              </a:rPr>
              <a:t>The Locational Equilibrium Condition</a:t>
            </a:r>
          </a:p>
          <a:p>
            <a:pPr marL="231775" lvl="2" indent="0">
              <a:buNone/>
            </a:pPr>
            <a:endParaRPr lang="en-US" dirty="0"/>
          </a:p>
          <a:p>
            <a:pPr marL="574675" lvl="2" indent="-342900"/>
            <a:r>
              <a:rPr lang="en-US" dirty="0" smtClean="0"/>
              <a:t>The locational equilibrium condition is written:</a:t>
            </a:r>
          </a:p>
          <a:p>
            <a:pPr marL="574675" lvl="2" indent="-342900"/>
            <a:endParaRPr lang="en-US" dirty="0"/>
          </a:p>
          <a:p>
            <a:pPr marL="574675" lvl="2" indent="-342900"/>
            <a:endParaRPr lang="en-US" dirty="0" smtClean="0"/>
          </a:p>
          <a:p>
            <a:pPr marL="574675" lvl="2" indent="-342900"/>
            <a:endParaRPr lang="en-US" dirty="0"/>
          </a:p>
          <a:p>
            <a:pPr marL="574675" lvl="2" indent="-342900"/>
            <a:r>
              <a:rPr lang="en-US" dirty="0" smtClean="0"/>
              <a:t>Because 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dirty="0" smtClean="0"/>
              <a:t> and 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dirty="0" smtClean="0"/>
              <a:t> are positive, the slope of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{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} </a:t>
            </a:r>
            <a:r>
              <a:rPr lang="en-US" u="sng" dirty="0" smtClean="0"/>
              <a:t>must</a:t>
            </a:r>
            <a:r>
              <a:rPr lang="en-US" dirty="0" smtClean="0"/>
              <a:t> be negative. (The earlier assumption is now proven.)</a:t>
            </a:r>
          </a:p>
          <a:p>
            <a:pPr marL="574675" lvl="2" indent="-342900"/>
            <a:endParaRPr lang="en-US" dirty="0"/>
          </a:p>
          <a:p>
            <a:pPr marL="574675" lvl="2" indent="-342900"/>
            <a:r>
              <a:rPr lang="en-US" dirty="0" smtClean="0"/>
              <a:t>Econ 101 tells us that 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dirty="0" smtClean="0"/>
              <a:t> declines with 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dirty="0" smtClean="0"/>
              <a:t>, so the slope </a:t>
            </a:r>
            <a:r>
              <a:rPr lang="en-US" u="sng" dirty="0" smtClean="0"/>
              <a:t>must</a:t>
            </a:r>
            <a:r>
              <a:rPr lang="en-US" dirty="0" smtClean="0"/>
              <a:t> get flatter as 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US" dirty="0" smtClean="0"/>
              <a:t> increases.</a:t>
            </a:r>
          </a:p>
          <a:p>
            <a:pPr marL="574675" lvl="2" indent="-342900"/>
            <a:endParaRPr lang="en-US" dirty="0" smtClean="0"/>
          </a:p>
          <a:p>
            <a:pPr lvl="2"/>
            <a:endParaRPr lang="en-US" dirty="0" smtClean="0"/>
          </a:p>
          <a:p>
            <a:pPr lvl="2">
              <a:buNone/>
            </a:pPr>
            <a:endParaRPr lang="en-US" dirty="0" smtClean="0"/>
          </a:p>
          <a:p>
            <a:pPr lvl="2">
              <a:buNone/>
            </a:pPr>
            <a:endParaRPr lang="en-US" dirty="0" smtClean="0"/>
          </a:p>
          <a:p>
            <a:pPr lvl="2"/>
            <a:endParaRPr lang="en-US" dirty="0"/>
          </a:p>
        </p:txBody>
      </p:sp>
      <p:pic>
        <p:nvPicPr>
          <p:cNvPr id="4" name="Picture 2" descr="C:\Program Files\Microsoft Office\MEDIA\CAGCAT10\j0205462.wmf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077200" y="457200"/>
            <a:ext cx="727497" cy="723839"/>
          </a:xfrm>
          <a:prstGeom prst="rect">
            <a:avLst/>
          </a:prstGeom>
          <a:noFill/>
        </p:spPr>
      </p:pic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17161776"/>
              </p:ext>
            </p:extLst>
          </p:nvPr>
        </p:nvGraphicFramePr>
        <p:xfrm>
          <a:off x="3519488" y="2895600"/>
          <a:ext cx="1571625" cy="822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54" name="Equation" r:id="rId4" imgW="749160" imgH="393480" progId="Equation.DSMT4">
                  <p:embed/>
                </p:oleObj>
              </mc:Choice>
              <mc:Fallback>
                <p:oleObj name="Equation" r:id="rId4" imgW="749160" imgH="39348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19488" y="2895600"/>
                        <a:ext cx="1571625" cy="8223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996770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sz="2400" dirty="0" smtClean="0"/>
              <a:t> The Basic Urban Model</a:t>
            </a:r>
            <a:br>
              <a:rPr lang="en-US" sz="2400" dirty="0" smtClean="0"/>
            </a:br>
            <a:r>
              <a:rPr lang="en-US" sz="2400" dirty="0" smtClean="0"/>
              <a:t> 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6464"/>
            <a:ext cx="8229600" cy="5355336"/>
          </a:xfrm>
        </p:spPr>
        <p:txBody>
          <a:bodyPr>
            <a:normAutofit/>
          </a:bodyPr>
          <a:lstStyle/>
          <a:p>
            <a:pPr marL="231775" lvl="2" indent="0" algn="ctr">
              <a:buNone/>
            </a:pPr>
            <a:r>
              <a:rPr lang="en-US" sz="2800" b="1" dirty="0">
                <a:solidFill>
                  <a:schemeClr val="accent2"/>
                </a:solidFill>
              </a:rPr>
              <a:t> </a:t>
            </a:r>
            <a:endParaRPr lang="en-US" dirty="0" smtClean="0"/>
          </a:p>
          <a:p>
            <a:pPr lvl="2"/>
            <a:endParaRPr lang="en-US" dirty="0" smtClean="0"/>
          </a:p>
          <a:p>
            <a:pPr lvl="2">
              <a:buNone/>
            </a:pPr>
            <a:endParaRPr lang="en-US" dirty="0" smtClean="0"/>
          </a:p>
          <a:p>
            <a:pPr lvl="2">
              <a:buNone/>
            </a:pPr>
            <a:endParaRPr lang="en-US" dirty="0" smtClean="0"/>
          </a:p>
          <a:p>
            <a:pPr lvl="2"/>
            <a:endParaRPr lang="en-US" dirty="0"/>
          </a:p>
        </p:txBody>
      </p:sp>
      <p:pic>
        <p:nvPicPr>
          <p:cNvPr id="4" name="Picture 2" descr="C:\Program Files\Microsoft Office\MEDIA\CAGCAT10\j0205462.wmf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077200" y="457200"/>
            <a:ext cx="727497" cy="723839"/>
          </a:xfrm>
          <a:prstGeom prst="rect">
            <a:avLst/>
          </a:prstGeom>
          <a:noFill/>
        </p:spPr>
      </p:pic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457200" y="1219200"/>
            <a:ext cx="8229600" cy="5355336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2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20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Georgia"/>
              <a:buNone/>
            </a:pPr>
            <a:r>
              <a:rPr lang="en-US" dirty="0" smtClean="0"/>
              <a:t>The Bid Function for Housing</a:t>
            </a:r>
          </a:p>
          <a:p>
            <a:pPr algn="ctr">
              <a:buFont typeface="Georgia"/>
              <a:buNone/>
            </a:pPr>
            <a:r>
              <a:rPr lang="en-US" sz="2400" dirty="0" smtClean="0"/>
              <a:t>(Price per Unit of Housing Services)</a:t>
            </a:r>
          </a:p>
          <a:p>
            <a:pPr algn="ctr">
              <a:buFont typeface="Georgia"/>
              <a:buNone/>
            </a:pPr>
            <a:endParaRPr lang="en-US" sz="2400" dirty="0" smtClean="0"/>
          </a:p>
          <a:p>
            <a:pPr algn="ctr">
              <a:buFont typeface="Georgia"/>
              <a:buNone/>
            </a:pPr>
            <a:endParaRPr lang="en-US" sz="2400" dirty="0" smtClean="0"/>
          </a:p>
          <a:p>
            <a:pPr algn="ctr">
              <a:buFont typeface="Georgia"/>
              <a:buNone/>
            </a:pPr>
            <a:endParaRPr lang="en-US" sz="2400" dirty="0" smtClean="0"/>
          </a:p>
          <a:p>
            <a:pPr algn="ctr">
              <a:buFont typeface="Georgia"/>
              <a:buNone/>
            </a:pPr>
            <a:r>
              <a:rPr lang="en-US" sz="2400" dirty="0" smtClean="0"/>
              <a:t>							       Slope = </a:t>
            </a:r>
            <a:r>
              <a:rPr lang="el-GR" sz="2400" dirty="0" smtClean="0"/>
              <a:t>Δ</a:t>
            </a:r>
            <a:r>
              <a:rPr lang="en-US" sz="2400" dirty="0" smtClean="0"/>
              <a:t>P/</a:t>
            </a:r>
            <a:r>
              <a:rPr lang="el-GR" sz="2400" dirty="0" smtClean="0"/>
              <a:t>Δ</a:t>
            </a:r>
            <a:r>
              <a:rPr lang="en-US" sz="2400" dirty="0" smtClean="0"/>
              <a:t>u </a:t>
            </a:r>
          </a:p>
          <a:p>
            <a:pPr algn="ctr">
              <a:buFont typeface="Georgia"/>
              <a:buNone/>
            </a:pPr>
            <a:r>
              <a:rPr lang="en-US" sz="2400" dirty="0" smtClean="0"/>
              <a:t>								 = -t/H</a:t>
            </a:r>
            <a:endParaRPr lang="en-US" sz="2400" dirty="0"/>
          </a:p>
        </p:txBody>
      </p:sp>
      <p:pic>
        <p:nvPicPr>
          <p:cNvPr id="11" name="Picture 2" descr="C:\Program Files\Microsoft Office\MEDIA\CAGCAT10\j0205462.wmf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077200" y="457200"/>
            <a:ext cx="727497" cy="723839"/>
          </a:xfrm>
          <a:prstGeom prst="rect">
            <a:avLst/>
          </a:prstGeom>
          <a:noFill/>
        </p:spPr>
      </p:pic>
      <p:cxnSp>
        <p:nvCxnSpPr>
          <p:cNvPr id="16" name="Straight Arrow Connector 15"/>
          <p:cNvCxnSpPr/>
          <p:nvPr/>
        </p:nvCxnSpPr>
        <p:spPr>
          <a:xfrm flipH="1">
            <a:off x="3048001" y="3543300"/>
            <a:ext cx="3428999" cy="72390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5400000">
            <a:off x="2933700" y="4381500"/>
            <a:ext cx="228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3048000" y="4495800"/>
            <a:ext cx="304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2590800" y="41910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Δ</a:t>
            </a:r>
            <a:r>
              <a:rPr lang="en-US" dirty="0" smtClean="0"/>
              <a:t>P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971800" y="45720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Δ</a:t>
            </a:r>
            <a:r>
              <a:rPr lang="en-US" dirty="0" smtClean="0"/>
              <a:t>u</a:t>
            </a:r>
            <a:endParaRPr lang="en-US" dirty="0"/>
          </a:p>
        </p:txBody>
      </p:sp>
      <p:grpSp>
        <p:nvGrpSpPr>
          <p:cNvPr id="21" name="Group 20"/>
          <p:cNvGrpSpPr/>
          <p:nvPr/>
        </p:nvGrpSpPr>
        <p:grpSpPr>
          <a:xfrm>
            <a:off x="1752600" y="2610772"/>
            <a:ext cx="4109876" cy="3028028"/>
            <a:chOff x="0" y="276225"/>
            <a:chExt cx="2737110" cy="2085975"/>
          </a:xfrm>
        </p:grpSpPr>
        <p:cxnSp>
          <p:nvCxnSpPr>
            <p:cNvPr id="22" name="Straight Connector 21"/>
            <p:cNvCxnSpPr/>
            <p:nvPr/>
          </p:nvCxnSpPr>
          <p:spPr>
            <a:xfrm>
              <a:off x="495300" y="276225"/>
              <a:ext cx="0" cy="1781175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498735" y="2057400"/>
              <a:ext cx="2238375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4" name="Freeform 23"/>
            <p:cNvSpPr/>
            <p:nvPr/>
          </p:nvSpPr>
          <p:spPr>
            <a:xfrm>
              <a:off x="514350" y="695325"/>
              <a:ext cx="1876425" cy="1276350"/>
            </a:xfrm>
            <a:custGeom>
              <a:avLst/>
              <a:gdLst>
                <a:gd name="connsiteX0" fmla="*/ 0 w 1876425"/>
                <a:gd name="connsiteY0" fmla="*/ 0 h 1123950"/>
                <a:gd name="connsiteX1" fmla="*/ 209550 w 1876425"/>
                <a:gd name="connsiteY1" fmla="*/ 466725 h 1123950"/>
                <a:gd name="connsiteX2" fmla="*/ 571500 w 1876425"/>
                <a:gd name="connsiteY2" fmla="*/ 790575 h 1123950"/>
                <a:gd name="connsiteX3" fmla="*/ 1104900 w 1876425"/>
                <a:gd name="connsiteY3" fmla="*/ 990600 h 1123950"/>
                <a:gd name="connsiteX4" fmla="*/ 1876425 w 1876425"/>
                <a:gd name="connsiteY4" fmla="*/ 1123950 h 1123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6425" h="1123950">
                  <a:moveTo>
                    <a:pt x="0" y="0"/>
                  </a:moveTo>
                  <a:cubicBezTo>
                    <a:pt x="57150" y="167481"/>
                    <a:pt x="114300" y="334963"/>
                    <a:pt x="209550" y="466725"/>
                  </a:cubicBezTo>
                  <a:cubicBezTo>
                    <a:pt x="304800" y="598487"/>
                    <a:pt x="422275" y="703263"/>
                    <a:pt x="571500" y="790575"/>
                  </a:cubicBezTo>
                  <a:cubicBezTo>
                    <a:pt x="720725" y="877887"/>
                    <a:pt x="887413" y="935038"/>
                    <a:pt x="1104900" y="990600"/>
                  </a:cubicBezTo>
                  <a:cubicBezTo>
                    <a:pt x="1322388" y="1046163"/>
                    <a:pt x="1599406" y="1085056"/>
                    <a:pt x="1876425" y="1123950"/>
                  </a:cubicBezTo>
                </a:path>
              </a:pathLst>
            </a:cu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25" name="Text Box 55"/>
            <p:cNvSpPr txBox="1"/>
            <p:nvPr/>
          </p:nvSpPr>
          <p:spPr>
            <a:xfrm>
              <a:off x="0" y="352425"/>
              <a:ext cx="533400" cy="371475"/>
            </a:xfrm>
            <a:prstGeom prst="rect">
              <a:avLst/>
            </a:prstGeom>
            <a:solidFill>
              <a:schemeClr val="lt1">
                <a:alpha val="0"/>
              </a:schemeClr>
            </a:solidFill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600" i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P</a:t>
              </a:r>
              <a:r>
                <a:rPr lang="en-US" sz="16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{</a:t>
              </a:r>
              <a:r>
                <a:rPr lang="en-US" sz="1600" i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u</a:t>
              </a:r>
              <a:r>
                <a:rPr lang="en-US" sz="16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}</a:t>
              </a:r>
              <a:endPara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6" name="Text Box 56"/>
            <p:cNvSpPr txBox="1"/>
            <p:nvPr/>
          </p:nvSpPr>
          <p:spPr>
            <a:xfrm>
              <a:off x="2009775" y="2047875"/>
              <a:ext cx="361950" cy="304800"/>
            </a:xfrm>
            <a:prstGeom prst="rect">
              <a:avLst/>
            </a:prstGeom>
            <a:solidFill>
              <a:schemeClr val="lt1">
                <a:alpha val="0"/>
              </a:schemeClr>
            </a:solidFill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600" i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u</a:t>
              </a:r>
              <a:endPara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7" name="Text Box 63"/>
            <p:cNvSpPr txBox="1"/>
            <p:nvPr/>
          </p:nvSpPr>
          <p:spPr>
            <a:xfrm>
              <a:off x="276225" y="2057400"/>
              <a:ext cx="542925" cy="304800"/>
            </a:xfrm>
            <a:prstGeom prst="rect">
              <a:avLst/>
            </a:prstGeom>
            <a:solidFill>
              <a:schemeClr val="lt1">
                <a:alpha val="0"/>
              </a:schemeClr>
            </a:solidFill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2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CBD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2165199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sz="2400" dirty="0" smtClean="0"/>
              <a:t> The Basic Urban Model</a:t>
            </a:r>
            <a:br>
              <a:rPr lang="en-US" sz="2400" dirty="0" smtClean="0"/>
            </a:br>
            <a:r>
              <a:rPr lang="en-US" sz="2400" dirty="0" smtClean="0"/>
              <a:t> 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6464"/>
            <a:ext cx="8229600" cy="5355336"/>
          </a:xfrm>
        </p:spPr>
        <p:txBody>
          <a:bodyPr>
            <a:normAutofit/>
          </a:bodyPr>
          <a:lstStyle/>
          <a:p>
            <a:pPr marL="231775" lvl="2" indent="0" algn="ctr">
              <a:buNone/>
            </a:pPr>
            <a:r>
              <a:rPr lang="en-US" sz="2800" b="1" dirty="0" smtClean="0">
                <a:solidFill>
                  <a:schemeClr val="accent2"/>
                </a:solidFill>
              </a:rPr>
              <a:t>Features of Equilibrium</a:t>
            </a:r>
          </a:p>
          <a:p>
            <a:pPr marL="231775" lvl="2" indent="0">
              <a:buNone/>
            </a:pPr>
            <a:endParaRPr lang="en-US" dirty="0" smtClean="0"/>
          </a:p>
          <a:p>
            <a:pPr marL="284163" lvl="2" indent="-284163">
              <a:buNone/>
            </a:pPr>
            <a:r>
              <a:rPr lang="en-US" dirty="0" smtClean="0"/>
              <a:t>1. Note that the model does not say where any given household will live.  </a:t>
            </a:r>
          </a:p>
          <a:p>
            <a:pPr marL="574675" lvl="2" indent="-342900"/>
            <a:endParaRPr lang="en-US" dirty="0"/>
          </a:p>
          <a:p>
            <a:pPr marL="830707" lvl="3" indent="-342900"/>
            <a:r>
              <a:rPr lang="en-US" dirty="0" smtClean="0"/>
              <a:t>Location choices are now idiosyncratic and outside the model.</a:t>
            </a:r>
          </a:p>
          <a:p>
            <a:pPr marL="231775" lvl="2" indent="0">
              <a:buNone/>
            </a:pPr>
            <a:endParaRPr lang="en-US" dirty="0"/>
          </a:p>
          <a:p>
            <a:pPr marL="284163" lvl="2" indent="-284163">
              <a:buNone/>
            </a:pPr>
            <a:r>
              <a:rPr lang="en-US" dirty="0" smtClean="0"/>
              <a:t>2. Note also, that the locational equilibrium condition defines a family of bid functions.</a:t>
            </a:r>
          </a:p>
          <a:p>
            <a:pPr marL="574675" lvl="2" indent="-342900"/>
            <a:endParaRPr lang="en-US" dirty="0"/>
          </a:p>
          <a:p>
            <a:pPr marL="830707" lvl="3" indent="-342900"/>
            <a:r>
              <a:rPr lang="en-US" dirty="0" smtClean="0"/>
              <a:t>Higher bid functions correspond to a higher cost of living—and a lower utility level.</a:t>
            </a:r>
          </a:p>
          <a:p>
            <a:pPr marL="830707" lvl="3" indent="-342900"/>
            <a:endParaRPr lang="en-US" dirty="0"/>
          </a:p>
          <a:p>
            <a:pPr marL="487807" lvl="3" indent="0">
              <a:buNone/>
            </a:pPr>
            <a:endParaRPr lang="en-US" dirty="0"/>
          </a:p>
          <a:p>
            <a:pPr marL="574675" lvl="2" indent="-342900"/>
            <a:endParaRPr lang="en-US" dirty="0" smtClean="0"/>
          </a:p>
          <a:p>
            <a:pPr lvl="2"/>
            <a:endParaRPr lang="en-US" dirty="0" smtClean="0"/>
          </a:p>
          <a:p>
            <a:pPr lvl="2">
              <a:buNone/>
            </a:pPr>
            <a:endParaRPr lang="en-US" dirty="0" smtClean="0"/>
          </a:p>
          <a:p>
            <a:pPr lvl="2">
              <a:buNone/>
            </a:pPr>
            <a:endParaRPr lang="en-US" dirty="0" smtClean="0"/>
          </a:p>
          <a:p>
            <a:pPr lvl="2"/>
            <a:endParaRPr lang="en-US" dirty="0"/>
          </a:p>
        </p:txBody>
      </p:sp>
      <p:pic>
        <p:nvPicPr>
          <p:cNvPr id="4" name="Picture 2" descr="C:\Program Files\Microsoft Office\MEDIA\CAGCAT10\j0205462.wmf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077200" y="457200"/>
            <a:ext cx="727497" cy="723839"/>
          </a:xfrm>
          <a:prstGeom prst="rect">
            <a:avLst/>
          </a:prstGeom>
          <a:noFill/>
        </p:spPr>
      </p:pic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9769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sz="2400" dirty="0" smtClean="0"/>
              <a:t> The Basic Urban Model</a:t>
            </a:r>
            <a:br>
              <a:rPr lang="en-US" sz="2400" dirty="0" smtClean="0"/>
            </a:br>
            <a:r>
              <a:rPr lang="en-US" sz="2400" dirty="0" smtClean="0"/>
              <a:t> 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2905" y="1520952"/>
            <a:ext cx="8229600" cy="5355336"/>
          </a:xfrm>
        </p:spPr>
        <p:txBody>
          <a:bodyPr>
            <a:normAutofit/>
          </a:bodyPr>
          <a:lstStyle/>
          <a:p>
            <a:pPr marL="231775" lvl="2" indent="0" algn="ctr">
              <a:buNone/>
            </a:pPr>
            <a:r>
              <a:rPr lang="en-US" sz="2800" b="1" dirty="0">
                <a:solidFill>
                  <a:schemeClr val="accent2"/>
                </a:solidFill>
              </a:rPr>
              <a:t> </a:t>
            </a:r>
            <a:endParaRPr lang="en-US" dirty="0" smtClean="0"/>
          </a:p>
          <a:p>
            <a:pPr lvl="2"/>
            <a:endParaRPr lang="en-US" dirty="0" smtClean="0"/>
          </a:p>
          <a:p>
            <a:pPr lvl="2">
              <a:buNone/>
            </a:pPr>
            <a:endParaRPr lang="en-US" dirty="0" smtClean="0"/>
          </a:p>
          <a:p>
            <a:pPr lvl="2">
              <a:buNone/>
            </a:pPr>
            <a:endParaRPr lang="en-US" dirty="0" smtClean="0"/>
          </a:p>
          <a:p>
            <a:pPr lvl="2"/>
            <a:endParaRPr lang="en-US" dirty="0"/>
          </a:p>
        </p:txBody>
      </p:sp>
      <p:pic>
        <p:nvPicPr>
          <p:cNvPr id="4" name="Picture 2" descr="C:\Program Files\Microsoft Office\MEDIA\CAGCAT10\j0205462.wmf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077200" y="457200"/>
            <a:ext cx="727497" cy="723839"/>
          </a:xfrm>
          <a:prstGeom prst="rect">
            <a:avLst/>
          </a:prstGeom>
          <a:noFill/>
        </p:spPr>
      </p:pic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57200" y="1219200"/>
            <a:ext cx="8229600" cy="5355336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2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20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Georgia"/>
              <a:buNone/>
            </a:pPr>
            <a:r>
              <a:rPr lang="en-US" dirty="0" smtClean="0"/>
              <a:t>A Family of Bid Functions</a:t>
            </a:r>
            <a:endParaRPr lang="en-US" dirty="0"/>
          </a:p>
        </p:txBody>
      </p:sp>
      <p:pic>
        <p:nvPicPr>
          <p:cNvPr id="9" name="Picture 2" descr="C:\Program Files\Microsoft Office\MEDIA\CAGCAT10\j0205462.wmf"/>
          <p:cNvPicPr>
            <a:picLocks noChangeAspect="1" noChangeArrowheads="1"/>
          </p:cNvPicPr>
          <p:nvPr/>
        </p:nvPicPr>
        <p:blipFill>
          <a:blip r:embed="rId3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077200" y="457200"/>
            <a:ext cx="727497" cy="723839"/>
          </a:xfrm>
          <a:prstGeom prst="rect">
            <a:avLst/>
          </a:prstGeom>
          <a:noFill/>
        </p:spPr>
      </p:pic>
      <p:grpSp>
        <p:nvGrpSpPr>
          <p:cNvPr id="5" name="Group 4"/>
          <p:cNvGrpSpPr/>
          <p:nvPr/>
        </p:nvGrpSpPr>
        <p:grpSpPr>
          <a:xfrm>
            <a:off x="1728019" y="2684606"/>
            <a:ext cx="5206181" cy="3028028"/>
            <a:chOff x="1728019" y="2684606"/>
            <a:chExt cx="5206181" cy="3028028"/>
          </a:xfrm>
        </p:grpSpPr>
        <p:grpSp>
          <p:nvGrpSpPr>
            <p:cNvPr id="21" name="Group 20"/>
            <p:cNvGrpSpPr/>
            <p:nvPr/>
          </p:nvGrpSpPr>
          <p:grpSpPr>
            <a:xfrm>
              <a:off x="1728019" y="2684606"/>
              <a:ext cx="4109876" cy="3028028"/>
              <a:chOff x="1752600" y="2610772"/>
              <a:chExt cx="4109876" cy="3028028"/>
            </a:xfrm>
          </p:grpSpPr>
          <p:grpSp>
            <p:nvGrpSpPr>
              <p:cNvPr id="23" name="Group 22"/>
              <p:cNvGrpSpPr/>
              <p:nvPr/>
            </p:nvGrpSpPr>
            <p:grpSpPr>
              <a:xfrm>
                <a:off x="1752600" y="2610772"/>
                <a:ext cx="4109876" cy="3028028"/>
                <a:chOff x="0" y="276225"/>
                <a:chExt cx="2737110" cy="2085975"/>
              </a:xfrm>
            </p:grpSpPr>
            <p:cxnSp>
              <p:nvCxnSpPr>
                <p:cNvPr id="27" name="Straight Connector 26"/>
                <p:cNvCxnSpPr/>
                <p:nvPr/>
              </p:nvCxnSpPr>
              <p:spPr>
                <a:xfrm>
                  <a:off x="495300" y="276225"/>
                  <a:ext cx="0" cy="1781175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Straight Connector 27"/>
                <p:cNvCxnSpPr/>
                <p:nvPr/>
              </p:nvCxnSpPr>
              <p:spPr>
                <a:xfrm>
                  <a:off x="498735" y="2057400"/>
                  <a:ext cx="2238375" cy="0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29" name="Freeform 28"/>
                <p:cNvSpPr/>
                <p:nvPr/>
              </p:nvSpPr>
              <p:spPr>
                <a:xfrm>
                  <a:off x="514350" y="472440"/>
                  <a:ext cx="1876425" cy="1276350"/>
                </a:xfrm>
                <a:custGeom>
                  <a:avLst/>
                  <a:gdLst>
                    <a:gd name="connsiteX0" fmla="*/ 0 w 1876425"/>
                    <a:gd name="connsiteY0" fmla="*/ 0 h 1123950"/>
                    <a:gd name="connsiteX1" fmla="*/ 209550 w 1876425"/>
                    <a:gd name="connsiteY1" fmla="*/ 466725 h 1123950"/>
                    <a:gd name="connsiteX2" fmla="*/ 571500 w 1876425"/>
                    <a:gd name="connsiteY2" fmla="*/ 790575 h 1123950"/>
                    <a:gd name="connsiteX3" fmla="*/ 1104900 w 1876425"/>
                    <a:gd name="connsiteY3" fmla="*/ 990600 h 1123950"/>
                    <a:gd name="connsiteX4" fmla="*/ 1876425 w 1876425"/>
                    <a:gd name="connsiteY4" fmla="*/ 1123950 h 11239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876425" h="1123950">
                      <a:moveTo>
                        <a:pt x="0" y="0"/>
                      </a:moveTo>
                      <a:cubicBezTo>
                        <a:pt x="57150" y="167481"/>
                        <a:pt x="114300" y="334963"/>
                        <a:pt x="209550" y="466725"/>
                      </a:cubicBezTo>
                      <a:cubicBezTo>
                        <a:pt x="304800" y="598487"/>
                        <a:pt x="422275" y="703263"/>
                        <a:pt x="571500" y="790575"/>
                      </a:cubicBezTo>
                      <a:cubicBezTo>
                        <a:pt x="720725" y="877887"/>
                        <a:pt x="887413" y="935038"/>
                        <a:pt x="1104900" y="990600"/>
                      </a:cubicBezTo>
                      <a:cubicBezTo>
                        <a:pt x="1322388" y="1046163"/>
                        <a:pt x="1599406" y="1085056"/>
                        <a:pt x="1876425" y="1123950"/>
                      </a:cubicBezTo>
                    </a:path>
                  </a:pathLst>
                </a:cu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/>
                </a:p>
              </p:txBody>
            </p:sp>
            <p:sp>
              <p:nvSpPr>
                <p:cNvPr id="30" name="Text Box 55"/>
                <p:cNvSpPr txBox="1"/>
                <p:nvPr/>
              </p:nvSpPr>
              <p:spPr>
                <a:xfrm>
                  <a:off x="0" y="352425"/>
                  <a:ext cx="533400" cy="371475"/>
                </a:xfrm>
                <a:prstGeom prst="rect">
                  <a:avLst/>
                </a:prstGeom>
                <a:solidFill>
                  <a:schemeClr val="lt1">
                    <a:alpha val="0"/>
                  </a:schemeClr>
                </a:solidFill>
                <a:ln w="6350">
                  <a:noFill/>
                </a:ln>
              </p:spPr>
              <p:txBody>
                <a:bodyPr rot="0" spcFirstLastPara="0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>
                    <a:lnSpc>
                      <a:spcPct val="107000"/>
                    </a:lnSpc>
                    <a:spcBef>
                      <a:spcPts val="0"/>
                    </a:spcBef>
                    <a:spcAft>
                      <a:spcPts val="800"/>
                    </a:spcAft>
                  </a:pPr>
                  <a:r>
                    <a:rPr lang="en-US" sz="1600" i="1" dirty="0">
                      <a:effectLst/>
                      <a:latin typeface="Times New Roman" panose="02020603050405020304" pitchFamily="18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P</a:t>
                  </a:r>
                  <a:r>
                    <a:rPr lang="en-US" sz="1600" dirty="0">
                      <a:effectLst/>
                      <a:latin typeface="Times New Roman" panose="02020603050405020304" pitchFamily="18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{</a:t>
                  </a:r>
                  <a:r>
                    <a:rPr lang="en-US" sz="1600" i="1" dirty="0">
                      <a:effectLst/>
                      <a:latin typeface="Times New Roman" panose="02020603050405020304" pitchFamily="18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u</a:t>
                  </a:r>
                  <a:r>
                    <a:rPr lang="en-US" sz="1600" dirty="0">
                      <a:effectLst/>
                      <a:latin typeface="Times New Roman" panose="02020603050405020304" pitchFamily="18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}</a:t>
                  </a:r>
                  <a:endParaRPr lang="en-US" sz="16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31" name="Text Box 56"/>
                <p:cNvSpPr txBox="1"/>
                <p:nvPr/>
              </p:nvSpPr>
              <p:spPr>
                <a:xfrm>
                  <a:off x="2009775" y="2047875"/>
                  <a:ext cx="361950" cy="304800"/>
                </a:xfrm>
                <a:prstGeom prst="rect">
                  <a:avLst/>
                </a:prstGeom>
                <a:solidFill>
                  <a:schemeClr val="lt1">
                    <a:alpha val="0"/>
                  </a:schemeClr>
                </a:solidFill>
                <a:ln w="6350">
                  <a:noFill/>
                </a:ln>
              </p:spPr>
              <p:txBody>
                <a:bodyPr rot="0" spcFirstLastPara="0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>
                    <a:lnSpc>
                      <a:spcPct val="107000"/>
                    </a:lnSpc>
                    <a:spcBef>
                      <a:spcPts val="0"/>
                    </a:spcBef>
                    <a:spcAft>
                      <a:spcPts val="800"/>
                    </a:spcAft>
                  </a:pPr>
                  <a:r>
                    <a:rPr lang="en-US" sz="1600" i="1" dirty="0">
                      <a:effectLst/>
                      <a:latin typeface="Times New Roman" panose="02020603050405020304" pitchFamily="18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u</a:t>
                  </a:r>
                  <a:endParaRPr lang="en-US" sz="16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32" name="Text Box 63"/>
                <p:cNvSpPr txBox="1"/>
                <p:nvPr/>
              </p:nvSpPr>
              <p:spPr>
                <a:xfrm>
                  <a:off x="276225" y="2057400"/>
                  <a:ext cx="542925" cy="304800"/>
                </a:xfrm>
                <a:prstGeom prst="rect">
                  <a:avLst/>
                </a:prstGeom>
                <a:solidFill>
                  <a:schemeClr val="lt1">
                    <a:alpha val="0"/>
                  </a:schemeClr>
                </a:solidFill>
                <a:ln w="6350">
                  <a:noFill/>
                </a:ln>
              </p:spPr>
              <p:txBody>
                <a:bodyPr rot="0" spcFirstLastPara="0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>
                    <a:lnSpc>
                      <a:spcPct val="107000"/>
                    </a:lnSpc>
                    <a:spcBef>
                      <a:spcPts val="0"/>
                    </a:spcBef>
                    <a:spcAft>
                      <a:spcPts val="800"/>
                    </a:spcAft>
                  </a:pPr>
                  <a:r>
                    <a:rPr lang="en-US" sz="1400" dirty="0">
                      <a:effectLst/>
                      <a:latin typeface="Times New Roman" panose="02020603050405020304" pitchFamily="18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CBD</a:t>
                  </a:r>
                  <a:endParaRPr lang="en-US" sz="14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24" name="Freeform 23"/>
              <p:cNvSpPr/>
              <p:nvPr/>
            </p:nvSpPr>
            <p:spPr>
              <a:xfrm>
                <a:off x="2524916" y="3024034"/>
                <a:ext cx="2817524" cy="1852766"/>
              </a:xfrm>
              <a:custGeom>
                <a:avLst/>
                <a:gdLst>
                  <a:gd name="connsiteX0" fmla="*/ 0 w 1876425"/>
                  <a:gd name="connsiteY0" fmla="*/ 0 h 1123950"/>
                  <a:gd name="connsiteX1" fmla="*/ 209550 w 1876425"/>
                  <a:gd name="connsiteY1" fmla="*/ 466725 h 1123950"/>
                  <a:gd name="connsiteX2" fmla="*/ 571500 w 1876425"/>
                  <a:gd name="connsiteY2" fmla="*/ 790575 h 1123950"/>
                  <a:gd name="connsiteX3" fmla="*/ 1104900 w 1876425"/>
                  <a:gd name="connsiteY3" fmla="*/ 990600 h 1123950"/>
                  <a:gd name="connsiteX4" fmla="*/ 1876425 w 1876425"/>
                  <a:gd name="connsiteY4" fmla="*/ 1123950 h 1123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876425" h="1123950">
                    <a:moveTo>
                      <a:pt x="0" y="0"/>
                    </a:moveTo>
                    <a:cubicBezTo>
                      <a:pt x="57150" y="167481"/>
                      <a:pt x="114300" y="334963"/>
                      <a:pt x="209550" y="466725"/>
                    </a:cubicBezTo>
                    <a:cubicBezTo>
                      <a:pt x="304800" y="598487"/>
                      <a:pt x="422275" y="703263"/>
                      <a:pt x="571500" y="790575"/>
                    </a:cubicBezTo>
                    <a:cubicBezTo>
                      <a:pt x="720725" y="877887"/>
                      <a:pt x="887413" y="935038"/>
                      <a:pt x="1104900" y="990600"/>
                    </a:cubicBezTo>
                    <a:cubicBezTo>
                      <a:pt x="1322388" y="1046163"/>
                      <a:pt x="1599406" y="1085056"/>
                      <a:pt x="1876425" y="1123950"/>
                    </a:cubicBezTo>
                  </a:path>
                </a:pathLst>
              </a:cu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25" name="Freeform 24"/>
              <p:cNvSpPr/>
              <p:nvPr/>
            </p:nvSpPr>
            <p:spPr>
              <a:xfrm>
                <a:off x="2524916" y="2743200"/>
                <a:ext cx="2817524" cy="1852766"/>
              </a:xfrm>
              <a:custGeom>
                <a:avLst/>
                <a:gdLst>
                  <a:gd name="connsiteX0" fmla="*/ 0 w 1876425"/>
                  <a:gd name="connsiteY0" fmla="*/ 0 h 1123950"/>
                  <a:gd name="connsiteX1" fmla="*/ 209550 w 1876425"/>
                  <a:gd name="connsiteY1" fmla="*/ 466725 h 1123950"/>
                  <a:gd name="connsiteX2" fmla="*/ 571500 w 1876425"/>
                  <a:gd name="connsiteY2" fmla="*/ 790575 h 1123950"/>
                  <a:gd name="connsiteX3" fmla="*/ 1104900 w 1876425"/>
                  <a:gd name="connsiteY3" fmla="*/ 990600 h 1123950"/>
                  <a:gd name="connsiteX4" fmla="*/ 1876425 w 1876425"/>
                  <a:gd name="connsiteY4" fmla="*/ 1123950 h 1123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876425" h="1123950">
                    <a:moveTo>
                      <a:pt x="0" y="0"/>
                    </a:moveTo>
                    <a:cubicBezTo>
                      <a:pt x="57150" y="167481"/>
                      <a:pt x="114300" y="334963"/>
                      <a:pt x="209550" y="466725"/>
                    </a:cubicBezTo>
                    <a:cubicBezTo>
                      <a:pt x="304800" y="598487"/>
                      <a:pt x="422275" y="703263"/>
                      <a:pt x="571500" y="790575"/>
                    </a:cubicBezTo>
                    <a:cubicBezTo>
                      <a:pt x="720725" y="877887"/>
                      <a:pt x="887413" y="935038"/>
                      <a:pt x="1104900" y="990600"/>
                    </a:cubicBezTo>
                    <a:cubicBezTo>
                      <a:pt x="1322388" y="1046163"/>
                      <a:pt x="1599406" y="1085056"/>
                      <a:pt x="1876425" y="1123950"/>
                    </a:cubicBezTo>
                  </a:path>
                </a:pathLst>
              </a:cu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26" name="Freeform 25"/>
              <p:cNvSpPr/>
              <p:nvPr/>
            </p:nvSpPr>
            <p:spPr>
              <a:xfrm>
                <a:off x="2524916" y="3219143"/>
                <a:ext cx="2817524" cy="1852766"/>
              </a:xfrm>
              <a:custGeom>
                <a:avLst/>
                <a:gdLst>
                  <a:gd name="connsiteX0" fmla="*/ 0 w 1876425"/>
                  <a:gd name="connsiteY0" fmla="*/ 0 h 1123950"/>
                  <a:gd name="connsiteX1" fmla="*/ 209550 w 1876425"/>
                  <a:gd name="connsiteY1" fmla="*/ 466725 h 1123950"/>
                  <a:gd name="connsiteX2" fmla="*/ 571500 w 1876425"/>
                  <a:gd name="connsiteY2" fmla="*/ 790575 h 1123950"/>
                  <a:gd name="connsiteX3" fmla="*/ 1104900 w 1876425"/>
                  <a:gd name="connsiteY3" fmla="*/ 990600 h 1123950"/>
                  <a:gd name="connsiteX4" fmla="*/ 1876425 w 1876425"/>
                  <a:gd name="connsiteY4" fmla="*/ 1123950 h 1123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876425" h="1123950">
                    <a:moveTo>
                      <a:pt x="0" y="0"/>
                    </a:moveTo>
                    <a:cubicBezTo>
                      <a:pt x="57150" y="167481"/>
                      <a:pt x="114300" y="334963"/>
                      <a:pt x="209550" y="466725"/>
                    </a:cubicBezTo>
                    <a:cubicBezTo>
                      <a:pt x="304800" y="598487"/>
                      <a:pt x="422275" y="703263"/>
                      <a:pt x="571500" y="790575"/>
                    </a:cubicBezTo>
                    <a:cubicBezTo>
                      <a:pt x="720725" y="877887"/>
                      <a:pt x="887413" y="935038"/>
                      <a:pt x="1104900" y="990600"/>
                    </a:cubicBezTo>
                    <a:cubicBezTo>
                      <a:pt x="1322388" y="1046163"/>
                      <a:pt x="1599406" y="1085056"/>
                      <a:pt x="1876425" y="1123950"/>
                    </a:cubicBezTo>
                  </a:path>
                </a:pathLst>
              </a:cu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</p:grpSp>
        <p:sp>
          <p:nvSpPr>
            <p:cNvPr id="33" name="TextBox 32"/>
            <p:cNvSpPr txBox="1"/>
            <p:nvPr/>
          </p:nvSpPr>
          <p:spPr>
            <a:xfrm>
              <a:off x="6094810" y="4648200"/>
              <a:ext cx="83939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Lower</a:t>
              </a:r>
            </a:p>
            <a:p>
              <a:r>
                <a:rPr lang="en-US" sz="1400" dirty="0" smtClean="0"/>
                <a:t>Utility</a:t>
              </a:r>
              <a:endParaRPr lang="en-US" sz="1400" dirty="0"/>
            </a:p>
          </p:txBody>
        </p:sp>
        <p:cxnSp>
          <p:nvCxnSpPr>
            <p:cNvPr id="34" name="Straight Arrow Connector 33"/>
            <p:cNvCxnSpPr/>
            <p:nvPr/>
          </p:nvCxnSpPr>
          <p:spPr>
            <a:xfrm flipV="1">
              <a:off x="5943600" y="4691446"/>
              <a:ext cx="0" cy="323850"/>
            </a:xfrm>
            <a:prstGeom prst="straightConnector1">
              <a:avLst/>
            </a:prstGeom>
            <a:ln w="254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9592487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sz="2400" dirty="0" smtClean="0"/>
              <a:t> The Basic Urban Model</a:t>
            </a:r>
            <a:br>
              <a:rPr lang="en-US" sz="2400" dirty="0" smtClean="0"/>
            </a:br>
            <a:r>
              <a:rPr lang="en-US" sz="2400" dirty="0" smtClean="0"/>
              <a:t> 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6464"/>
            <a:ext cx="8229600" cy="5355336"/>
          </a:xfrm>
        </p:spPr>
        <p:txBody>
          <a:bodyPr>
            <a:normAutofit/>
          </a:bodyPr>
          <a:lstStyle/>
          <a:p>
            <a:pPr marL="231775" lvl="2" indent="0" algn="ctr">
              <a:buNone/>
            </a:pPr>
            <a:r>
              <a:rPr lang="en-US" sz="2800" b="1" dirty="0">
                <a:solidFill>
                  <a:schemeClr val="accent2"/>
                </a:solidFill>
              </a:rPr>
              <a:t>v</a:t>
            </a:r>
            <a:r>
              <a:rPr lang="en-US" sz="2800" b="1" dirty="0" smtClean="0">
                <a:solidFill>
                  <a:schemeClr val="accent2"/>
                </a:solidFill>
              </a:rPr>
              <a:t>on </a:t>
            </a:r>
            <a:r>
              <a:rPr lang="en-US" sz="2800" b="1" dirty="0" err="1" smtClean="0">
                <a:solidFill>
                  <a:schemeClr val="accent2"/>
                </a:solidFill>
              </a:rPr>
              <a:t>Th</a:t>
            </a:r>
            <a:r>
              <a:rPr lang="en-US" sz="2800" b="1" dirty="0" err="1" smtClean="0">
                <a:solidFill>
                  <a:schemeClr val="accent2"/>
                </a:solidFill>
                <a:cs typeface="Times New Roman"/>
              </a:rPr>
              <a:t>ünen</a:t>
            </a:r>
            <a:endParaRPr lang="en-US" sz="2800" b="1" dirty="0" smtClean="0">
              <a:solidFill>
                <a:schemeClr val="accent2"/>
              </a:solidFill>
            </a:endParaRPr>
          </a:p>
          <a:p>
            <a:pPr marL="231775" lvl="2" indent="0">
              <a:buNone/>
            </a:pPr>
            <a:endParaRPr lang="en-US" dirty="0"/>
          </a:p>
          <a:p>
            <a:pPr marL="574675" lvl="2" indent="-342900"/>
            <a:r>
              <a:rPr lang="en-US" dirty="0" smtClean="0"/>
              <a:t>Urban economics was invented (sort of) by a German agricultural economist, Johann </a:t>
            </a:r>
            <a:r>
              <a:rPr lang="en-US" dirty="0"/>
              <a:t>Heinrich von </a:t>
            </a:r>
            <a:r>
              <a:rPr lang="en-US" dirty="0" err="1"/>
              <a:t>Th</a:t>
            </a:r>
            <a:r>
              <a:rPr lang="en-US" dirty="0" err="1">
                <a:cs typeface="Times New Roman"/>
              </a:rPr>
              <a:t>ünen</a:t>
            </a:r>
            <a:r>
              <a:rPr lang="en-US" dirty="0">
                <a:cs typeface="Times New Roman"/>
              </a:rPr>
              <a:t>, who lived from 1783 to 1850</a:t>
            </a:r>
            <a:r>
              <a:rPr lang="en-US" dirty="0" smtClean="0">
                <a:cs typeface="Times New Roman"/>
              </a:rPr>
              <a:t>.</a:t>
            </a:r>
          </a:p>
          <a:p>
            <a:pPr marL="574675" lvl="2" indent="-342900"/>
            <a:endParaRPr lang="en-US" dirty="0">
              <a:cs typeface="Times New Roman"/>
            </a:endParaRPr>
          </a:p>
          <a:p>
            <a:pPr marL="574675" lvl="2" indent="-342900"/>
            <a:r>
              <a:rPr lang="en-US" dirty="0" smtClean="0">
                <a:cs typeface="Times New Roman"/>
              </a:rPr>
              <a:t>More specifically, von </a:t>
            </a:r>
            <a:r>
              <a:rPr lang="en-US" dirty="0" err="1" smtClean="0"/>
              <a:t>Th</a:t>
            </a:r>
            <a:r>
              <a:rPr lang="en-US" dirty="0" err="1" smtClean="0">
                <a:cs typeface="Times New Roman"/>
              </a:rPr>
              <a:t>ünen</a:t>
            </a:r>
            <a:r>
              <a:rPr lang="en-US" dirty="0" smtClean="0">
                <a:cs typeface="Times New Roman"/>
              </a:rPr>
              <a:t> invented the concepts of </a:t>
            </a:r>
            <a:r>
              <a:rPr lang="en-US" b="1" dirty="0" smtClean="0">
                <a:solidFill>
                  <a:schemeClr val="accent3"/>
                </a:solidFill>
                <a:cs typeface="Times New Roman"/>
              </a:rPr>
              <a:t>bidding and sorting</a:t>
            </a:r>
            <a:r>
              <a:rPr lang="en-US" dirty="0" smtClean="0">
                <a:cs typeface="Times New Roman"/>
              </a:rPr>
              <a:t>, which form the basis for urban economics.</a:t>
            </a:r>
          </a:p>
          <a:p>
            <a:pPr marL="574675" lvl="2" indent="-342900"/>
            <a:endParaRPr lang="en-US" dirty="0">
              <a:cs typeface="Times New Roman"/>
            </a:endParaRPr>
          </a:p>
          <a:p>
            <a:pPr marL="574675" lvl="2" indent="-342900"/>
            <a:r>
              <a:rPr lang="en-US" dirty="0" smtClean="0">
                <a:cs typeface="Times New Roman"/>
              </a:rPr>
              <a:t>He also, by the way, invented general equilibrium analysis! (Samuelson, </a:t>
            </a:r>
            <a:r>
              <a:rPr lang="en-US" i="1" dirty="0" smtClean="0">
                <a:cs typeface="Times New Roman"/>
              </a:rPr>
              <a:t>JEL</a:t>
            </a:r>
            <a:r>
              <a:rPr lang="en-US" dirty="0" smtClean="0">
                <a:cs typeface="Times New Roman"/>
              </a:rPr>
              <a:t>, December 1983)</a:t>
            </a:r>
            <a:endParaRPr lang="en-US" dirty="0"/>
          </a:p>
          <a:p>
            <a:pPr marL="574675" lvl="2" indent="-342900"/>
            <a:endParaRPr lang="en-US" dirty="0" smtClean="0"/>
          </a:p>
          <a:p>
            <a:pPr lvl="2"/>
            <a:endParaRPr lang="en-US" dirty="0" smtClean="0"/>
          </a:p>
          <a:p>
            <a:pPr lvl="2">
              <a:buNone/>
            </a:pPr>
            <a:endParaRPr lang="en-US" dirty="0" smtClean="0"/>
          </a:p>
          <a:p>
            <a:pPr lvl="2">
              <a:buNone/>
            </a:pPr>
            <a:endParaRPr lang="en-US" dirty="0" smtClean="0"/>
          </a:p>
          <a:p>
            <a:pPr lvl="2"/>
            <a:endParaRPr lang="en-US" dirty="0"/>
          </a:p>
        </p:txBody>
      </p:sp>
      <p:pic>
        <p:nvPicPr>
          <p:cNvPr id="4" name="Picture 2" descr="C:\Program Files\Microsoft Office\MEDIA\CAGCAT10\j0205462.wmf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077200" y="457200"/>
            <a:ext cx="727497" cy="723839"/>
          </a:xfrm>
          <a:prstGeom prst="rect">
            <a:avLst/>
          </a:prstGeom>
          <a:noFill/>
        </p:spPr>
      </p:pic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234988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sz="2400" dirty="0" smtClean="0"/>
              <a:t> The Basic Urban Model</a:t>
            </a:r>
            <a:br>
              <a:rPr lang="en-US" sz="2400" dirty="0" smtClean="0"/>
            </a:br>
            <a:r>
              <a:rPr lang="en-US" sz="2400" dirty="0" smtClean="0"/>
              <a:t> 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6464"/>
            <a:ext cx="8229600" cy="5355336"/>
          </a:xfrm>
        </p:spPr>
        <p:txBody>
          <a:bodyPr>
            <a:normAutofit/>
          </a:bodyPr>
          <a:lstStyle/>
          <a:p>
            <a:pPr marL="231775" lvl="2" indent="0" algn="ctr">
              <a:buNone/>
            </a:pPr>
            <a:r>
              <a:rPr lang="en-US" sz="2800" b="1" dirty="0" smtClean="0">
                <a:solidFill>
                  <a:schemeClr val="accent2"/>
                </a:solidFill>
              </a:rPr>
              <a:t>Looking Ahead</a:t>
            </a:r>
          </a:p>
          <a:p>
            <a:pPr marL="231775" lvl="2" indent="0">
              <a:buNone/>
            </a:pPr>
            <a:endParaRPr lang="en-US" dirty="0"/>
          </a:p>
          <a:p>
            <a:pPr marL="574675" lvl="2" indent="-342900"/>
            <a:r>
              <a:rPr lang="en-US" dirty="0" smtClean="0"/>
              <a:t>Next time we will see how this household problem fits into equations for the other markets in an urban area.</a:t>
            </a:r>
          </a:p>
          <a:p>
            <a:pPr marL="574675" lvl="2" indent="-342900"/>
            <a:endParaRPr lang="en-US" dirty="0"/>
          </a:p>
          <a:p>
            <a:pPr marL="574675" lvl="2" indent="-342900"/>
            <a:r>
              <a:rPr lang="en-US" dirty="0" smtClean="0"/>
              <a:t>The result is a general equilibrium model of urban residential structure.</a:t>
            </a:r>
          </a:p>
          <a:p>
            <a:pPr marL="574675" lvl="2" indent="-342900"/>
            <a:endParaRPr lang="en-US" dirty="0"/>
          </a:p>
          <a:p>
            <a:pPr marL="574675" lvl="2" indent="-342900"/>
            <a:r>
              <a:rPr lang="en-US" dirty="0" smtClean="0"/>
              <a:t>This model sets the height of the bid function, as well as its slope.</a:t>
            </a:r>
          </a:p>
          <a:p>
            <a:pPr lvl="2"/>
            <a:endParaRPr lang="en-US" dirty="0" smtClean="0"/>
          </a:p>
          <a:p>
            <a:pPr lvl="2">
              <a:buNone/>
            </a:pPr>
            <a:endParaRPr lang="en-US" dirty="0" smtClean="0"/>
          </a:p>
          <a:p>
            <a:pPr lvl="2">
              <a:buNone/>
            </a:pPr>
            <a:endParaRPr lang="en-US" dirty="0" smtClean="0"/>
          </a:p>
          <a:p>
            <a:pPr lvl="2"/>
            <a:endParaRPr lang="en-US" dirty="0"/>
          </a:p>
        </p:txBody>
      </p:sp>
      <p:pic>
        <p:nvPicPr>
          <p:cNvPr id="4" name="Picture 2" descr="C:\Program Files\Microsoft Office\MEDIA\CAGCAT10\j0205462.wmf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077200" y="457200"/>
            <a:ext cx="727497" cy="723839"/>
          </a:xfrm>
          <a:prstGeom prst="rect">
            <a:avLst/>
          </a:prstGeom>
          <a:noFill/>
        </p:spPr>
      </p:pic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126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sz="2400" dirty="0" smtClean="0"/>
              <a:t> The Basic Urban Model</a:t>
            </a:r>
            <a:br>
              <a:rPr lang="en-US" sz="2400" dirty="0" smtClean="0"/>
            </a:br>
            <a:r>
              <a:rPr lang="en-US" sz="2400" dirty="0" smtClean="0"/>
              <a:t> 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6464"/>
            <a:ext cx="8229600" cy="5355336"/>
          </a:xfrm>
        </p:spPr>
        <p:txBody>
          <a:bodyPr>
            <a:normAutofit/>
          </a:bodyPr>
          <a:lstStyle/>
          <a:p>
            <a:pPr marL="231775" lvl="2" indent="0" algn="ctr">
              <a:buNone/>
            </a:pPr>
            <a:r>
              <a:rPr lang="en-US" sz="2800" b="1" dirty="0">
                <a:solidFill>
                  <a:schemeClr val="accent2"/>
                </a:solidFill>
              </a:rPr>
              <a:t>v</a:t>
            </a:r>
            <a:r>
              <a:rPr lang="en-US" sz="2800" b="1" dirty="0" smtClean="0">
                <a:solidFill>
                  <a:schemeClr val="accent2"/>
                </a:solidFill>
              </a:rPr>
              <a:t>on </a:t>
            </a:r>
            <a:r>
              <a:rPr lang="en-US" sz="2800" b="1" dirty="0" err="1" smtClean="0">
                <a:solidFill>
                  <a:schemeClr val="accent2"/>
                </a:solidFill>
              </a:rPr>
              <a:t>Th</a:t>
            </a:r>
            <a:r>
              <a:rPr lang="en-US" sz="2800" b="1" dirty="0" err="1" smtClean="0">
                <a:solidFill>
                  <a:schemeClr val="accent2"/>
                </a:solidFill>
                <a:cs typeface="Times New Roman"/>
              </a:rPr>
              <a:t>ünen’s</a:t>
            </a:r>
            <a:r>
              <a:rPr lang="en-US" sz="2800" b="1" dirty="0" smtClean="0">
                <a:solidFill>
                  <a:schemeClr val="accent2"/>
                </a:solidFill>
                <a:cs typeface="Times New Roman"/>
              </a:rPr>
              <a:t> Model</a:t>
            </a:r>
            <a:endParaRPr lang="en-US" sz="2800" b="1" dirty="0" smtClean="0">
              <a:solidFill>
                <a:schemeClr val="accent2"/>
              </a:solidFill>
            </a:endParaRPr>
          </a:p>
          <a:p>
            <a:pPr marL="231775" lvl="2" indent="0">
              <a:buNone/>
            </a:pPr>
            <a:endParaRPr lang="en-US" dirty="0"/>
          </a:p>
          <a:p>
            <a:pPr marL="574675" lvl="2" indent="-342900"/>
            <a:r>
              <a:rPr lang="en-US" dirty="0" smtClean="0"/>
              <a:t>von </a:t>
            </a:r>
            <a:r>
              <a:rPr lang="en-US" dirty="0" err="1" smtClean="0"/>
              <a:t>Th</a:t>
            </a:r>
            <a:r>
              <a:rPr lang="en-US" dirty="0" err="1" smtClean="0">
                <a:cs typeface="Times New Roman"/>
              </a:rPr>
              <a:t>ünen</a:t>
            </a:r>
            <a:r>
              <a:rPr lang="en-US" dirty="0">
                <a:cs typeface="Times New Roman"/>
              </a:rPr>
              <a:t> </a:t>
            </a:r>
            <a:r>
              <a:rPr lang="en-US" dirty="0" smtClean="0">
                <a:cs typeface="Times New Roman"/>
              </a:rPr>
              <a:t>modeled the location of agricultural activities around a central market place.</a:t>
            </a:r>
          </a:p>
          <a:p>
            <a:pPr marL="574675" lvl="2" indent="-342900"/>
            <a:endParaRPr lang="en-US" dirty="0">
              <a:cs typeface="Times New Roman"/>
            </a:endParaRPr>
          </a:p>
          <a:p>
            <a:pPr marL="574675" lvl="2" indent="-342900"/>
            <a:r>
              <a:rPr lang="en-US" dirty="0" smtClean="0">
                <a:cs typeface="Times New Roman"/>
              </a:rPr>
              <a:t>Each activity had a maximum amount it was willing to pay for land at each location—its land </a:t>
            </a:r>
            <a:r>
              <a:rPr lang="en-US" b="1" dirty="0" smtClean="0">
                <a:solidFill>
                  <a:schemeClr val="accent3"/>
                </a:solidFill>
                <a:cs typeface="Times New Roman"/>
              </a:rPr>
              <a:t>bid</a:t>
            </a:r>
            <a:r>
              <a:rPr lang="en-US" dirty="0" smtClean="0">
                <a:cs typeface="Times New Roman"/>
              </a:rPr>
              <a:t>.</a:t>
            </a:r>
          </a:p>
          <a:p>
            <a:pPr marL="574675" lvl="2" indent="-342900"/>
            <a:endParaRPr lang="en-US" dirty="0">
              <a:cs typeface="Times New Roman"/>
            </a:endParaRPr>
          </a:p>
          <a:p>
            <a:pPr marL="574675" lvl="2" indent="-342900"/>
            <a:r>
              <a:rPr lang="en-US" dirty="0" smtClean="0">
                <a:cs typeface="Times New Roman"/>
              </a:rPr>
              <a:t>The winning activity at a given location was the one that bid the most there.  This leads to the </a:t>
            </a:r>
            <a:r>
              <a:rPr lang="en-US" b="1" dirty="0" smtClean="0">
                <a:solidFill>
                  <a:schemeClr val="accent3"/>
                </a:solidFill>
                <a:cs typeface="Times New Roman"/>
              </a:rPr>
              <a:t>sorting</a:t>
            </a:r>
            <a:r>
              <a:rPr lang="en-US" dirty="0" smtClean="0">
                <a:cs typeface="Times New Roman"/>
              </a:rPr>
              <a:t> of activities across locations.</a:t>
            </a:r>
          </a:p>
          <a:p>
            <a:pPr marL="574675" lvl="2" indent="-342900"/>
            <a:endParaRPr lang="en-US" dirty="0">
              <a:cs typeface="Times New Roman"/>
            </a:endParaRPr>
          </a:p>
          <a:p>
            <a:pPr marL="231775" lvl="2" indent="0">
              <a:buNone/>
            </a:pPr>
            <a:endParaRPr lang="en-US" dirty="0" smtClean="0">
              <a:cs typeface="Times New Roman"/>
            </a:endParaRPr>
          </a:p>
          <a:p>
            <a:pPr marL="574675" lvl="2" indent="-342900"/>
            <a:endParaRPr lang="en-US" dirty="0">
              <a:cs typeface="Times New Roman"/>
            </a:endParaRPr>
          </a:p>
          <a:p>
            <a:pPr marL="231775" lvl="2" indent="0">
              <a:buNone/>
            </a:pPr>
            <a:endParaRPr lang="en-US" dirty="0" smtClean="0"/>
          </a:p>
          <a:p>
            <a:pPr lvl="2"/>
            <a:endParaRPr lang="en-US" dirty="0" smtClean="0"/>
          </a:p>
          <a:p>
            <a:pPr lvl="2">
              <a:buNone/>
            </a:pPr>
            <a:endParaRPr lang="en-US" dirty="0" smtClean="0"/>
          </a:p>
          <a:p>
            <a:pPr lvl="2">
              <a:buNone/>
            </a:pPr>
            <a:endParaRPr lang="en-US" dirty="0" smtClean="0"/>
          </a:p>
          <a:p>
            <a:pPr lvl="2"/>
            <a:endParaRPr lang="en-US" dirty="0"/>
          </a:p>
        </p:txBody>
      </p:sp>
      <p:pic>
        <p:nvPicPr>
          <p:cNvPr id="4" name="Picture 2" descr="C:\Program Files\Microsoft Office\MEDIA\CAGCAT10\j0205462.wmf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077200" y="457200"/>
            <a:ext cx="727497" cy="723839"/>
          </a:xfrm>
          <a:prstGeom prst="rect">
            <a:avLst/>
          </a:prstGeom>
          <a:noFill/>
        </p:spPr>
      </p:pic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3577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sz="2400" dirty="0" smtClean="0"/>
              <a:t> The Basic Urban Model</a:t>
            </a:r>
            <a:br>
              <a:rPr lang="en-US" sz="2400" dirty="0" smtClean="0"/>
            </a:br>
            <a:r>
              <a:rPr lang="en-US" sz="2400" dirty="0" smtClean="0"/>
              <a:t> 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6464"/>
            <a:ext cx="8229600" cy="5355336"/>
          </a:xfrm>
        </p:spPr>
        <p:txBody>
          <a:bodyPr>
            <a:normAutofit/>
          </a:bodyPr>
          <a:lstStyle/>
          <a:p>
            <a:pPr marL="231775" lvl="2" indent="0" algn="ctr">
              <a:buNone/>
            </a:pPr>
            <a:r>
              <a:rPr lang="en-US" sz="2800" b="1" dirty="0">
                <a:solidFill>
                  <a:schemeClr val="accent2"/>
                </a:solidFill>
              </a:rPr>
              <a:t>v</a:t>
            </a:r>
            <a:r>
              <a:rPr lang="en-US" sz="2800" b="1" dirty="0" smtClean="0">
                <a:solidFill>
                  <a:schemeClr val="accent2"/>
                </a:solidFill>
              </a:rPr>
              <a:t>on </a:t>
            </a:r>
            <a:r>
              <a:rPr lang="en-US" sz="2800" b="1" dirty="0" err="1" smtClean="0">
                <a:solidFill>
                  <a:schemeClr val="accent2"/>
                </a:solidFill>
              </a:rPr>
              <a:t>Th</a:t>
            </a:r>
            <a:r>
              <a:rPr lang="en-US" sz="2800" b="1" dirty="0" err="1" smtClean="0">
                <a:solidFill>
                  <a:schemeClr val="accent2"/>
                </a:solidFill>
                <a:cs typeface="Times New Roman"/>
              </a:rPr>
              <a:t>ünen’s</a:t>
            </a:r>
            <a:r>
              <a:rPr lang="en-US" sz="2800" b="1" dirty="0" smtClean="0">
                <a:solidFill>
                  <a:schemeClr val="accent2"/>
                </a:solidFill>
                <a:cs typeface="Times New Roman"/>
              </a:rPr>
              <a:t> Model, Continued</a:t>
            </a:r>
            <a:endParaRPr lang="en-US" sz="2800" b="1" dirty="0" smtClean="0">
              <a:solidFill>
                <a:schemeClr val="accent2"/>
              </a:solidFill>
            </a:endParaRPr>
          </a:p>
          <a:p>
            <a:pPr marL="231775" lvl="2" indent="0">
              <a:buNone/>
            </a:pPr>
            <a:endParaRPr lang="en-US" dirty="0"/>
          </a:p>
          <a:p>
            <a:pPr marL="574675" lvl="2" indent="-342900"/>
            <a:r>
              <a:rPr lang="en-US" dirty="0" smtClean="0"/>
              <a:t>The key to the model is transportation costs, based on straight-line travel to the market.</a:t>
            </a:r>
            <a:endParaRPr lang="en-US" dirty="0" smtClean="0">
              <a:cs typeface="Times New Roman"/>
            </a:endParaRPr>
          </a:p>
          <a:p>
            <a:pPr marL="574675" lvl="2" indent="-342900"/>
            <a:endParaRPr lang="en-US" dirty="0">
              <a:cs typeface="Times New Roman"/>
            </a:endParaRPr>
          </a:p>
          <a:p>
            <a:pPr marL="574675" lvl="2" indent="-342900"/>
            <a:r>
              <a:rPr lang="en-US" dirty="0" smtClean="0">
                <a:cs typeface="Times New Roman"/>
              </a:rPr>
              <a:t>Some firms produced heavy or perishable products, so they would not pay much for land far from the center;  transportation costs would eat up all their profits at distant locations.</a:t>
            </a:r>
          </a:p>
          <a:p>
            <a:pPr marL="574675" lvl="2" indent="-342900"/>
            <a:endParaRPr lang="en-US" dirty="0">
              <a:cs typeface="Times New Roman"/>
            </a:endParaRPr>
          </a:p>
          <a:p>
            <a:pPr marL="574675" lvl="2" indent="-342900"/>
            <a:r>
              <a:rPr lang="en-US" dirty="0" smtClean="0">
                <a:cs typeface="Times New Roman"/>
              </a:rPr>
              <a:t>But some other factors, based on von </a:t>
            </a:r>
            <a:r>
              <a:rPr lang="en-US" dirty="0" err="1" smtClean="0">
                <a:cs typeface="Times New Roman"/>
              </a:rPr>
              <a:t>Thünen’s</a:t>
            </a:r>
            <a:r>
              <a:rPr lang="en-US" dirty="0" smtClean="0">
                <a:cs typeface="Times New Roman"/>
              </a:rPr>
              <a:t> practical knowledge of agriculture, also came into the model.</a:t>
            </a:r>
          </a:p>
          <a:p>
            <a:pPr marL="574675" lvl="2" indent="-342900"/>
            <a:endParaRPr lang="en-US" dirty="0">
              <a:cs typeface="Times New Roman"/>
            </a:endParaRPr>
          </a:p>
          <a:p>
            <a:pPr marL="231775" lvl="2" indent="0">
              <a:buNone/>
            </a:pPr>
            <a:endParaRPr lang="en-US" dirty="0" smtClean="0">
              <a:cs typeface="Times New Roman"/>
            </a:endParaRPr>
          </a:p>
          <a:p>
            <a:pPr marL="574675" lvl="2" indent="-342900"/>
            <a:endParaRPr lang="en-US" dirty="0">
              <a:cs typeface="Times New Roman"/>
            </a:endParaRPr>
          </a:p>
          <a:p>
            <a:pPr marL="231775" lvl="2" indent="0">
              <a:buNone/>
            </a:pPr>
            <a:endParaRPr lang="en-US" dirty="0" smtClean="0"/>
          </a:p>
          <a:p>
            <a:pPr lvl="2"/>
            <a:endParaRPr lang="en-US" dirty="0" smtClean="0"/>
          </a:p>
          <a:p>
            <a:pPr lvl="2">
              <a:buNone/>
            </a:pPr>
            <a:endParaRPr lang="en-US" dirty="0" smtClean="0"/>
          </a:p>
          <a:p>
            <a:pPr lvl="2">
              <a:buNone/>
            </a:pPr>
            <a:endParaRPr lang="en-US" dirty="0" smtClean="0"/>
          </a:p>
          <a:p>
            <a:pPr lvl="2"/>
            <a:endParaRPr lang="en-US" dirty="0"/>
          </a:p>
        </p:txBody>
      </p:sp>
      <p:pic>
        <p:nvPicPr>
          <p:cNvPr id="4" name="Picture 2" descr="C:\Program Files\Microsoft Office\MEDIA\CAGCAT10\j0205462.wmf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077200" y="457200"/>
            <a:ext cx="727497" cy="723839"/>
          </a:xfrm>
          <a:prstGeom prst="rect">
            <a:avLst/>
          </a:prstGeom>
          <a:noFill/>
        </p:spPr>
      </p:pic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5956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sz="2400" dirty="0" smtClean="0"/>
              <a:t> The Basic Urban Model</a:t>
            </a:r>
            <a:br>
              <a:rPr lang="en-US" sz="2400" dirty="0" smtClean="0"/>
            </a:br>
            <a:r>
              <a:rPr lang="en-US" sz="2400" dirty="0" smtClean="0"/>
              <a:t> 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6464"/>
            <a:ext cx="8229600" cy="5355336"/>
          </a:xfrm>
        </p:spPr>
        <p:txBody>
          <a:bodyPr>
            <a:normAutofit/>
          </a:bodyPr>
          <a:lstStyle/>
          <a:p>
            <a:pPr marL="231775" lvl="2" indent="0" algn="ctr">
              <a:buNone/>
            </a:pPr>
            <a:endParaRPr lang="en-US" sz="2800" b="1" dirty="0" smtClean="0">
              <a:solidFill>
                <a:schemeClr val="accent2"/>
              </a:solidFill>
            </a:endParaRPr>
          </a:p>
          <a:p>
            <a:pPr lvl="2">
              <a:buNone/>
            </a:pPr>
            <a:endParaRPr lang="en-US" dirty="0" smtClean="0"/>
          </a:p>
          <a:p>
            <a:pPr lvl="2"/>
            <a:endParaRPr lang="en-US" dirty="0"/>
          </a:p>
        </p:txBody>
      </p:sp>
      <p:pic>
        <p:nvPicPr>
          <p:cNvPr id="4" name="Picture 2" descr="C:\Program Files\Microsoft Office\MEDIA\CAGCAT10\j0205462.wmf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077200" y="457200"/>
            <a:ext cx="727497" cy="723839"/>
          </a:xfrm>
          <a:prstGeom prst="rect">
            <a:avLst/>
          </a:prstGeom>
          <a:noFill/>
        </p:spPr>
      </p:pic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745614413"/>
              </p:ext>
            </p:extLst>
          </p:nvPr>
        </p:nvGraphicFramePr>
        <p:xfrm>
          <a:off x="1524000" y="1143000"/>
          <a:ext cx="6324600" cy="52436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676400" y="6386672"/>
            <a:ext cx="7391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This figure draws on </a:t>
            </a:r>
            <a:r>
              <a:rPr lang="en-US" sz="1600" dirty="0" err="1"/>
              <a:t>Grotewold</a:t>
            </a:r>
            <a:r>
              <a:rPr lang="en-US" sz="1600" dirty="0"/>
              <a:t>, </a:t>
            </a:r>
            <a:r>
              <a:rPr lang="en-US" sz="1600" i="1" dirty="0"/>
              <a:t>Economic Geography</a:t>
            </a:r>
            <a:r>
              <a:rPr lang="en-US" sz="1600" dirty="0"/>
              <a:t> 1959.</a:t>
            </a:r>
          </a:p>
        </p:txBody>
      </p:sp>
    </p:spTree>
    <p:extLst>
      <p:ext uri="{BB962C8B-B14F-4D97-AF65-F5344CB8AC3E}">
        <p14:creationId xmlns:p14="http://schemas.microsoft.com/office/powerpoint/2010/main" val="25099484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sz="2400" dirty="0" smtClean="0"/>
              <a:t> The Basic Urban Model</a:t>
            </a:r>
            <a:br>
              <a:rPr lang="en-US" sz="2400" dirty="0" smtClean="0"/>
            </a:br>
            <a:r>
              <a:rPr lang="en-US" sz="2400" dirty="0" smtClean="0"/>
              <a:t> 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6464"/>
            <a:ext cx="8229600" cy="5355336"/>
          </a:xfrm>
        </p:spPr>
        <p:txBody>
          <a:bodyPr>
            <a:normAutofit fontScale="92500" lnSpcReduction="20000"/>
          </a:bodyPr>
          <a:lstStyle/>
          <a:p>
            <a:pPr marL="231775" lvl="2" indent="0" algn="ctr">
              <a:buNone/>
            </a:pPr>
            <a:r>
              <a:rPr lang="en-US" sz="2800" b="1" dirty="0" smtClean="0">
                <a:solidFill>
                  <a:schemeClr val="accent2"/>
                </a:solidFill>
              </a:rPr>
              <a:t>Alonso</a:t>
            </a:r>
          </a:p>
          <a:p>
            <a:pPr marL="231775" lvl="2" indent="0">
              <a:buNone/>
            </a:pPr>
            <a:endParaRPr lang="en-US" dirty="0"/>
          </a:p>
          <a:p>
            <a:pPr marL="574675" lvl="2" indent="-342900"/>
            <a:r>
              <a:rPr lang="en-US" dirty="0" smtClean="0"/>
              <a:t>In 1964, William Alonso published </a:t>
            </a:r>
            <a:r>
              <a:rPr lang="en-US" i="1" dirty="0" smtClean="0"/>
              <a:t>Location and Land Use</a:t>
            </a:r>
            <a:r>
              <a:rPr lang="en-US" dirty="0" smtClean="0"/>
              <a:t>, based on his dissertation in regional planning.</a:t>
            </a:r>
          </a:p>
          <a:p>
            <a:pPr marL="574675" lvl="2" indent="-342900"/>
            <a:endParaRPr lang="en-US" dirty="0"/>
          </a:p>
          <a:p>
            <a:pPr marL="574675" lvl="2" indent="-342900"/>
            <a:r>
              <a:rPr lang="en-US" dirty="0" smtClean="0"/>
              <a:t>This amazing book applied the von </a:t>
            </a:r>
            <a:r>
              <a:rPr lang="en-US" dirty="0" err="1" smtClean="0"/>
              <a:t>Th</a:t>
            </a:r>
            <a:r>
              <a:rPr lang="en-US" dirty="0" err="1" smtClean="0">
                <a:cs typeface="Times New Roman"/>
              </a:rPr>
              <a:t>ünen</a:t>
            </a:r>
            <a:r>
              <a:rPr lang="en-US" dirty="0" smtClean="0">
                <a:cs typeface="Times New Roman"/>
              </a:rPr>
              <a:t> logic to the location of households in an urban area.</a:t>
            </a:r>
          </a:p>
          <a:p>
            <a:pPr marL="574675" lvl="2" indent="-342900"/>
            <a:endParaRPr lang="en-US" dirty="0">
              <a:cs typeface="Times New Roman"/>
            </a:endParaRPr>
          </a:p>
          <a:p>
            <a:pPr marL="830707" lvl="3" indent="-342900"/>
            <a:r>
              <a:rPr lang="en-US" dirty="0" smtClean="0">
                <a:cs typeface="Times New Roman"/>
              </a:rPr>
              <a:t>People all work in a central work site.</a:t>
            </a:r>
          </a:p>
          <a:p>
            <a:pPr marL="830707" lvl="3" indent="-342900"/>
            <a:endParaRPr lang="en-US" dirty="0">
              <a:cs typeface="Times New Roman"/>
            </a:endParaRPr>
          </a:p>
          <a:p>
            <a:pPr marL="830707" lvl="3" indent="-342900"/>
            <a:r>
              <a:rPr lang="en-US" dirty="0" smtClean="0">
                <a:cs typeface="Times New Roman"/>
              </a:rPr>
              <a:t>Each type of household bids on land in every location.</a:t>
            </a:r>
          </a:p>
          <a:p>
            <a:pPr marL="830707" lvl="3" indent="-342900"/>
            <a:endParaRPr lang="en-US" dirty="0">
              <a:cs typeface="Times New Roman"/>
            </a:endParaRPr>
          </a:p>
          <a:p>
            <a:pPr marL="830707" lvl="3" indent="-342900"/>
            <a:r>
              <a:rPr lang="en-US" dirty="0" smtClean="0">
                <a:cs typeface="Times New Roman"/>
              </a:rPr>
              <a:t>Household types sorted into different locations based on their bids, and types with steeper bid functions locate nearer to the center.</a:t>
            </a:r>
          </a:p>
          <a:p>
            <a:pPr marL="830707" lvl="3" indent="-342900"/>
            <a:endParaRPr lang="en-US" dirty="0">
              <a:cs typeface="Times New Roman"/>
            </a:endParaRPr>
          </a:p>
          <a:p>
            <a:pPr marL="574675" lvl="2" indent="-342900"/>
            <a:r>
              <a:rPr lang="en-US" dirty="0" smtClean="0">
                <a:cs typeface="Times New Roman"/>
              </a:rPr>
              <a:t>Alonso also anticipated many future developments in urban models.</a:t>
            </a:r>
            <a:endParaRPr lang="en-US" dirty="0" smtClean="0"/>
          </a:p>
          <a:p>
            <a:pPr lvl="2"/>
            <a:endParaRPr lang="en-US" dirty="0" smtClean="0"/>
          </a:p>
          <a:p>
            <a:pPr lvl="2">
              <a:buNone/>
            </a:pPr>
            <a:endParaRPr lang="en-US" dirty="0" smtClean="0"/>
          </a:p>
          <a:p>
            <a:pPr lvl="2">
              <a:buNone/>
            </a:pPr>
            <a:endParaRPr lang="en-US" dirty="0" smtClean="0"/>
          </a:p>
          <a:p>
            <a:pPr lvl="2"/>
            <a:endParaRPr lang="en-US" dirty="0"/>
          </a:p>
        </p:txBody>
      </p:sp>
      <p:pic>
        <p:nvPicPr>
          <p:cNvPr id="4" name="Picture 2" descr="C:\Program Files\Microsoft Office\MEDIA\CAGCAT10\j0205462.wmf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077200" y="457200"/>
            <a:ext cx="727497" cy="723839"/>
          </a:xfrm>
          <a:prstGeom prst="rect">
            <a:avLst/>
          </a:prstGeom>
          <a:noFill/>
        </p:spPr>
      </p:pic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1394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sz="2400" dirty="0" smtClean="0"/>
              <a:t> The Basic Urban Model</a:t>
            </a:r>
            <a:br>
              <a:rPr lang="en-US" sz="2400" dirty="0" smtClean="0"/>
            </a:br>
            <a:r>
              <a:rPr lang="en-US" sz="2400" dirty="0" smtClean="0"/>
              <a:t> 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6464"/>
            <a:ext cx="8229600" cy="5355336"/>
          </a:xfrm>
        </p:spPr>
        <p:txBody>
          <a:bodyPr>
            <a:normAutofit/>
          </a:bodyPr>
          <a:lstStyle/>
          <a:p>
            <a:pPr marL="231775" lvl="2" indent="0" algn="ctr">
              <a:buNone/>
            </a:pPr>
            <a:r>
              <a:rPr lang="en-US" sz="2800" b="1" dirty="0" smtClean="0">
                <a:solidFill>
                  <a:schemeClr val="accent2"/>
                </a:solidFill>
              </a:rPr>
              <a:t>Mills and </a:t>
            </a:r>
            <a:r>
              <a:rPr lang="en-US" sz="2800" b="1" dirty="0" err="1" smtClean="0">
                <a:solidFill>
                  <a:schemeClr val="accent2"/>
                </a:solidFill>
              </a:rPr>
              <a:t>Muth</a:t>
            </a:r>
            <a:endParaRPr lang="en-US" sz="2800" b="1" dirty="0" smtClean="0">
              <a:solidFill>
                <a:schemeClr val="accent2"/>
              </a:solidFill>
            </a:endParaRPr>
          </a:p>
          <a:p>
            <a:pPr marL="231775" lvl="2" indent="0">
              <a:buNone/>
            </a:pPr>
            <a:endParaRPr lang="en-US" dirty="0"/>
          </a:p>
          <a:p>
            <a:pPr marL="574675" lvl="2" indent="-342900"/>
            <a:r>
              <a:rPr lang="en-US" dirty="0" smtClean="0"/>
              <a:t>Edwin Mills (at Princeton and thesis adviser to many urban economists, including B. Hamilton, W. </a:t>
            </a:r>
            <a:r>
              <a:rPr lang="en-US" dirty="0" err="1" smtClean="0"/>
              <a:t>Fischel</a:t>
            </a:r>
            <a:r>
              <a:rPr lang="en-US" dirty="0" smtClean="0"/>
              <a:t>, P. Courant, M. White, J. Yinger, A. O’Sullivan, K-H. Kim) and Richard </a:t>
            </a:r>
            <a:r>
              <a:rPr lang="en-US" dirty="0" err="1" smtClean="0"/>
              <a:t>Muth</a:t>
            </a:r>
            <a:r>
              <a:rPr lang="en-US" dirty="0" smtClean="0"/>
              <a:t> (at Chicago) extended Alonso to consider housing at about the same time.</a:t>
            </a:r>
          </a:p>
          <a:p>
            <a:pPr marL="574675" lvl="2" indent="-342900"/>
            <a:endParaRPr lang="en-US" dirty="0"/>
          </a:p>
          <a:p>
            <a:pPr marL="830707" lvl="3" indent="-342900"/>
            <a:r>
              <a:rPr lang="en-US" dirty="0" smtClean="0"/>
              <a:t>Mills:  A 1967 publication (May </a:t>
            </a:r>
            <a:r>
              <a:rPr lang="en-US" i="1" dirty="0" smtClean="0"/>
              <a:t>AER</a:t>
            </a:r>
            <a:r>
              <a:rPr lang="en-US" dirty="0" smtClean="0"/>
              <a:t>), which cites a </a:t>
            </a:r>
            <a:r>
              <a:rPr lang="en-US" dirty="0" err="1" smtClean="0"/>
              <a:t>Muth</a:t>
            </a:r>
            <a:r>
              <a:rPr lang="en-US" dirty="0" smtClean="0"/>
              <a:t> working paper; a 1972 book (</a:t>
            </a:r>
            <a:r>
              <a:rPr lang="en-US" i="1" dirty="0" smtClean="0"/>
              <a:t>Studies in the Structure of the Urban Economy</a:t>
            </a:r>
            <a:r>
              <a:rPr lang="en-US" dirty="0" smtClean="0"/>
              <a:t>).</a:t>
            </a:r>
          </a:p>
          <a:p>
            <a:pPr marL="830707" lvl="3" indent="-342900"/>
            <a:endParaRPr lang="en-US" dirty="0"/>
          </a:p>
          <a:p>
            <a:pPr marL="830707" lvl="3" indent="-342900"/>
            <a:r>
              <a:rPr lang="en-US" dirty="0" err="1" smtClean="0"/>
              <a:t>Muth</a:t>
            </a:r>
            <a:r>
              <a:rPr lang="en-US" dirty="0" smtClean="0"/>
              <a:t>:  A 1969 book (</a:t>
            </a:r>
            <a:r>
              <a:rPr lang="en-US" i="1" dirty="0" smtClean="0"/>
              <a:t>Cities and Housing</a:t>
            </a:r>
            <a:r>
              <a:rPr lang="en-US" dirty="0" smtClean="0"/>
              <a:t>).</a:t>
            </a:r>
          </a:p>
          <a:p>
            <a:pPr lvl="2"/>
            <a:endParaRPr lang="en-US" dirty="0" smtClean="0"/>
          </a:p>
          <a:p>
            <a:pPr lvl="2">
              <a:buNone/>
            </a:pPr>
            <a:endParaRPr lang="en-US" dirty="0" smtClean="0"/>
          </a:p>
          <a:p>
            <a:pPr lvl="2">
              <a:buNone/>
            </a:pPr>
            <a:endParaRPr lang="en-US" dirty="0" smtClean="0"/>
          </a:p>
          <a:p>
            <a:pPr lvl="2"/>
            <a:endParaRPr lang="en-US" dirty="0"/>
          </a:p>
        </p:txBody>
      </p:sp>
      <p:pic>
        <p:nvPicPr>
          <p:cNvPr id="4" name="Picture 2" descr="C:\Program Files\Microsoft Office\MEDIA\CAGCAT10\j0205462.wmf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077200" y="457200"/>
            <a:ext cx="727497" cy="723839"/>
          </a:xfrm>
          <a:prstGeom prst="rect">
            <a:avLst/>
          </a:prstGeom>
          <a:noFill/>
        </p:spPr>
      </p:pic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14721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88696</TotalTime>
  <Words>2244</Words>
  <Application>Microsoft Office PowerPoint</Application>
  <PresentationFormat>On-screen Show (4:3)</PresentationFormat>
  <Paragraphs>500</Paragraphs>
  <Slides>40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7" baseType="lpstr">
      <vt:lpstr>Calibri</vt:lpstr>
      <vt:lpstr>Georgia</vt:lpstr>
      <vt:lpstr>Times New Roman</vt:lpstr>
      <vt:lpstr>Trebuchet MS</vt:lpstr>
      <vt:lpstr>Wingdings 2</vt:lpstr>
      <vt:lpstr>Urban</vt:lpstr>
      <vt:lpstr>Equation</vt:lpstr>
      <vt:lpstr>ECN741:  Urban Economics</vt:lpstr>
      <vt:lpstr> The Basic Urban Model   </vt:lpstr>
      <vt:lpstr> The Basic Urban Model   </vt:lpstr>
      <vt:lpstr> The Basic Urban Model   </vt:lpstr>
      <vt:lpstr> The Basic Urban Model   </vt:lpstr>
      <vt:lpstr> The Basic Urban Model   </vt:lpstr>
      <vt:lpstr> The Basic Urban Model   </vt:lpstr>
      <vt:lpstr> The Basic Urban Model   </vt:lpstr>
      <vt:lpstr> The Basic Urban Model   </vt:lpstr>
      <vt:lpstr> The Basic Urban Model   </vt:lpstr>
      <vt:lpstr> The Basic Urban Model   </vt:lpstr>
      <vt:lpstr> The Basic Urban Model   </vt:lpstr>
      <vt:lpstr> The Basic Urban Model   </vt:lpstr>
      <vt:lpstr> The Basic Urban Model   </vt:lpstr>
      <vt:lpstr> The Basic Urban Model   </vt:lpstr>
      <vt:lpstr> The Basic Urban Model   </vt:lpstr>
      <vt:lpstr> The Basic Urban Model   </vt:lpstr>
      <vt:lpstr> The Basic Urban Model   </vt:lpstr>
      <vt:lpstr> The Basic Urban Model   </vt:lpstr>
      <vt:lpstr> The Basic Urban Model   </vt:lpstr>
      <vt:lpstr> The Basic Urban Model   </vt:lpstr>
      <vt:lpstr> The Basic Urban Model   </vt:lpstr>
      <vt:lpstr> The Basic Urban Model   </vt:lpstr>
      <vt:lpstr> The Basic Urban Model   </vt:lpstr>
      <vt:lpstr> The Basic Urban Model   </vt:lpstr>
      <vt:lpstr> The Basic Urban Model   </vt:lpstr>
      <vt:lpstr> The Basic Urban Model   </vt:lpstr>
      <vt:lpstr> The Basic Urban Model   </vt:lpstr>
      <vt:lpstr> The Basic Urban Model   </vt:lpstr>
      <vt:lpstr> The Basic Urban Model   </vt:lpstr>
      <vt:lpstr> The Basic Urban Model   </vt:lpstr>
      <vt:lpstr> The Basic Urban Model   </vt:lpstr>
      <vt:lpstr> The Basic Urban Model   </vt:lpstr>
      <vt:lpstr> The Basic Urban Model   </vt:lpstr>
      <vt:lpstr> The Basic Urban Model   </vt:lpstr>
      <vt:lpstr> The Basic Urban Model   </vt:lpstr>
      <vt:lpstr> The Basic Urban Model   </vt:lpstr>
      <vt:lpstr> The Basic Urban Model   </vt:lpstr>
      <vt:lpstr> The Basic Urban Model   </vt:lpstr>
      <vt:lpstr> The Basic Urban Model   </vt:lpstr>
    </vt:vector>
  </TitlesOfParts>
  <Company>Syracuse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PPA786:  Urban Policy</dc:title>
  <dc:creator>joyinger</dc:creator>
  <cp:lastModifiedBy>Kathleen M Nasto</cp:lastModifiedBy>
  <cp:revision>752</cp:revision>
  <dcterms:created xsi:type="dcterms:W3CDTF">2008-01-08T18:11:56Z</dcterms:created>
  <dcterms:modified xsi:type="dcterms:W3CDTF">2018-10-03T13:00:20Z</dcterms:modified>
</cp:coreProperties>
</file>