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1"/>
  </p:notesMasterIdLst>
  <p:handoutMasterIdLst>
    <p:handoutMasterId r:id="rId62"/>
  </p:handoutMasterIdLst>
  <p:sldIdLst>
    <p:sldId id="256" r:id="rId2"/>
    <p:sldId id="258" r:id="rId3"/>
    <p:sldId id="339" r:id="rId4"/>
    <p:sldId id="338" r:id="rId5"/>
    <p:sldId id="316" r:id="rId6"/>
    <p:sldId id="340" r:id="rId7"/>
    <p:sldId id="315" r:id="rId8"/>
    <p:sldId id="335" r:id="rId9"/>
    <p:sldId id="336" r:id="rId10"/>
    <p:sldId id="259" r:id="rId11"/>
    <p:sldId id="262" r:id="rId12"/>
    <p:sldId id="341" r:id="rId13"/>
    <p:sldId id="314" r:id="rId14"/>
    <p:sldId id="263" r:id="rId15"/>
    <p:sldId id="337" r:id="rId16"/>
    <p:sldId id="264" r:id="rId17"/>
    <p:sldId id="268" r:id="rId18"/>
    <p:sldId id="334" r:id="rId19"/>
    <p:sldId id="269" r:id="rId20"/>
    <p:sldId id="275" r:id="rId21"/>
    <p:sldId id="342" r:id="rId22"/>
    <p:sldId id="273" r:id="rId23"/>
    <p:sldId id="276" r:id="rId24"/>
    <p:sldId id="274" r:id="rId25"/>
    <p:sldId id="277" r:id="rId26"/>
    <p:sldId id="278" r:id="rId27"/>
    <p:sldId id="282" r:id="rId28"/>
    <p:sldId id="343" r:id="rId29"/>
    <p:sldId id="283" r:id="rId30"/>
    <p:sldId id="284" r:id="rId31"/>
    <p:sldId id="317" r:id="rId32"/>
    <p:sldId id="285" r:id="rId33"/>
    <p:sldId id="344" r:id="rId34"/>
    <p:sldId id="288" r:id="rId35"/>
    <p:sldId id="318" r:id="rId36"/>
    <p:sldId id="289" r:id="rId37"/>
    <p:sldId id="290" r:id="rId38"/>
    <p:sldId id="319" r:id="rId39"/>
    <p:sldId id="320" r:id="rId40"/>
    <p:sldId id="321" r:id="rId41"/>
    <p:sldId id="323" r:id="rId42"/>
    <p:sldId id="322" r:id="rId43"/>
    <p:sldId id="333" r:id="rId44"/>
    <p:sldId id="345" r:id="rId45"/>
    <p:sldId id="324" r:id="rId46"/>
    <p:sldId id="325" r:id="rId47"/>
    <p:sldId id="291" r:id="rId48"/>
    <p:sldId id="326" r:id="rId49"/>
    <p:sldId id="327" r:id="rId50"/>
    <p:sldId id="328" r:id="rId51"/>
    <p:sldId id="292" r:id="rId52"/>
    <p:sldId id="293" r:id="rId53"/>
    <p:sldId id="329" r:id="rId54"/>
    <p:sldId id="330" r:id="rId55"/>
    <p:sldId id="294" r:id="rId56"/>
    <p:sldId id="332" r:id="rId57"/>
    <p:sldId id="331" r:id="rId58"/>
    <p:sldId id="295" r:id="rId59"/>
    <p:sldId id="296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88" autoAdjust="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42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17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50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69CED-9D6E-4F17-8EDF-30CFB2EBC12D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353F0-5EEB-495C-AF2A-E8D9EFBCC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65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BE6F5-C7D2-4A8B-8912-4C7619205A1B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47FC5-CCA6-4688-8E1D-7A5EB3243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09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47FC5-CCA6-4688-8E1D-7A5EB32438D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98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A9A13D1-E279-42DD-BB3C-1752E55AB318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9A13D1-E279-42DD-BB3C-1752E55AB318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A9A13D1-E279-42DD-BB3C-1752E55AB318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A9A13D1-E279-42DD-BB3C-1752E55AB318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4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6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image" Target="../media/image2.wmf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1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image" Target="../media/image2.wmf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6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image" Target="../media/image2.wmf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8.bin"/><Relationship Id="rId9" Type="http://schemas.openxmlformats.org/officeDocument/2006/relationships/image" Target="../media/image25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41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3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4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45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47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8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47.wmf"/><Relationship Id="rId4" Type="http://schemas.openxmlformats.org/officeDocument/2006/relationships/oleObject" Target="../embeddings/oleObject50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48.wmf"/><Relationship Id="rId4" Type="http://schemas.openxmlformats.org/officeDocument/2006/relationships/oleObject" Target="../embeddings/oleObject51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49.wmf"/><Relationship Id="rId4" Type="http://schemas.openxmlformats.org/officeDocument/2006/relationships/oleObject" Target="../embeddings/oleObject52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50.wmf"/><Relationship Id="rId4" Type="http://schemas.openxmlformats.org/officeDocument/2006/relationships/oleObject" Target="../embeddings/oleObject53.bin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image" Target="../media/image2.wmf"/><Relationship Id="rId7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54.wmf"/><Relationship Id="rId5" Type="http://schemas.openxmlformats.org/officeDocument/2006/relationships/image" Target="../media/image51.wmf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5.bin"/><Relationship Id="rId9" Type="http://schemas.openxmlformats.org/officeDocument/2006/relationships/image" Target="../media/image53.w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5" Type="http://schemas.openxmlformats.org/officeDocument/2006/relationships/image" Target="../media/image53.wmf"/><Relationship Id="rId4" Type="http://schemas.openxmlformats.org/officeDocument/2006/relationships/oleObject" Target="../embeddings/oleObject59.bin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5" Type="http://schemas.openxmlformats.org/officeDocument/2006/relationships/image" Target="../media/image55.wmf"/><Relationship Id="rId4" Type="http://schemas.openxmlformats.org/officeDocument/2006/relationships/oleObject" Target="../embeddings/oleObject60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62.bin"/><Relationship Id="rId5" Type="http://schemas.openxmlformats.org/officeDocument/2006/relationships/image" Target="../media/image56.wmf"/><Relationship Id="rId4" Type="http://schemas.openxmlformats.org/officeDocument/2006/relationships/oleObject" Target="../embeddings/oleObject61.bin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5" Type="http://schemas.openxmlformats.org/officeDocument/2006/relationships/image" Target="../media/image58.wmf"/><Relationship Id="rId4" Type="http://schemas.openxmlformats.org/officeDocument/2006/relationships/oleObject" Target="../embeddings/oleObject63.bin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65.bin"/><Relationship Id="rId5" Type="http://schemas.openxmlformats.org/officeDocument/2006/relationships/image" Target="../media/image59.wmf"/><Relationship Id="rId4" Type="http://schemas.openxmlformats.org/officeDocument/2006/relationships/oleObject" Target="../embeddings/oleObject6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2.wmf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ECN741:  Urban 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410200" cy="1752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Basic </a:t>
            </a:r>
            <a:r>
              <a:rPr lang="en-US" sz="4000" smtClean="0"/>
              <a:t>Urban Model 2: </a:t>
            </a:r>
            <a:r>
              <a:rPr lang="en-US" sz="4000" dirty="0" smtClean="0"/>
              <a:t>Solutions </a:t>
            </a:r>
            <a:endParaRPr lang="en-US" sz="4000" dirty="0"/>
          </a:p>
        </p:txBody>
      </p:sp>
      <p:pic>
        <p:nvPicPr>
          <p:cNvPr id="1026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629400" y="762000"/>
            <a:ext cx="1818742" cy="180959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60198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Professor John Yinger, The Maxwell School, Syracuse University</a:t>
            </a:r>
            <a:r>
              <a:rPr lang="en-US" smtClean="0"/>
              <a:t>,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Housing Demand, 4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Now add the first-order condition with respect to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:</a:t>
            </a:r>
            <a:r>
              <a:rPr lang="en-US" dirty="0" smtClean="0"/>
              <a:t> 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r>
              <a:rPr lang="en-US" dirty="0" smtClean="0"/>
              <a:t>Combining results: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marL="704088" lvl="2" indent="0">
              <a:buNone/>
            </a:pP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3553122"/>
              </p:ext>
            </p:extLst>
          </p:nvPr>
        </p:nvGraphicFramePr>
        <p:xfrm>
          <a:off x="2133601" y="2971800"/>
          <a:ext cx="5333999" cy="1083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" name="Equation" r:id="rId4" imgW="1968480" imgH="393480" progId="Equation.DSMT4">
                  <p:embed/>
                </p:oleObj>
              </mc:Choice>
              <mc:Fallback>
                <p:oleObj name="Equation" r:id="rId4" imgW="196848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1" y="2971800"/>
                        <a:ext cx="5333999" cy="10839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019675"/>
              </p:ext>
            </p:extLst>
          </p:nvPr>
        </p:nvGraphicFramePr>
        <p:xfrm>
          <a:off x="1600200" y="4906252"/>
          <a:ext cx="6310313" cy="1189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" name="Equation" r:id="rId6" imgW="2463480" imgH="457200" progId="Equation.DSMT4">
                  <p:embed/>
                </p:oleObj>
              </mc:Choice>
              <mc:Fallback>
                <p:oleObj name="Equation" r:id="rId6" imgW="246348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906252"/>
                        <a:ext cx="6310313" cy="11897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2349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Housing Demand, 5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These conditions imply that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31473"/>
              </p:ext>
            </p:extLst>
          </p:nvPr>
        </p:nvGraphicFramePr>
        <p:xfrm>
          <a:off x="3048000" y="4876800"/>
          <a:ext cx="3048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" name="Equation" r:id="rId4" imgW="1231366" imgH="253890" progId="Equation.DSMT4">
                  <p:embed/>
                </p:oleObj>
              </mc:Choice>
              <mc:Fallback>
                <p:oleObj name="Equation" r:id="rId4" imgW="1231366" imgH="25389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876800"/>
                        <a:ext cx="3048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075819"/>
              </p:ext>
            </p:extLst>
          </p:nvPr>
        </p:nvGraphicFramePr>
        <p:xfrm>
          <a:off x="3048000" y="2971800"/>
          <a:ext cx="307288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" name="Equation" r:id="rId6" imgW="990170" imgH="469696" progId="Equation.DSMT4">
                  <p:embed/>
                </p:oleObj>
              </mc:Choice>
              <mc:Fallback>
                <p:oleObj name="Equation" r:id="rId6" imgW="990170" imgH="469696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971800"/>
                        <a:ext cx="3072880" cy="1447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1461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1. Motivation for Urban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2. Housing Demand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>
                <a:solidFill>
                  <a:srgbClr val="FF0000"/>
                </a:solidFill>
              </a:rPr>
              <a:t>3. Deriving a Bid Function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4. Housing Supply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5. Anchoring Bid Functions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6. A Complete Urban Model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7. Solving Open and Closed </a:t>
            </a:r>
            <a:r>
              <a:rPr lang="en-US" dirty="0" smtClean="0"/>
              <a:t>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7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Deriving a Bid Function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A bid function,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dirty="0" smtClean="0"/>
              <a:t>can be derived in two different ways: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 smtClean="0"/>
              <a:t>The indirect utility function approach, pioneered by Robert </a:t>
            </a:r>
            <a:r>
              <a:rPr lang="en-US" dirty="0"/>
              <a:t>Solow (</a:t>
            </a:r>
            <a:r>
              <a:rPr lang="en-US" i="1" dirty="0"/>
              <a:t>Swedish J. of Econ.</a:t>
            </a:r>
            <a:r>
              <a:rPr lang="en-US" dirty="0"/>
              <a:t>, March 1972</a:t>
            </a:r>
            <a:r>
              <a:rPr lang="en-US" dirty="0" smtClean="0"/>
              <a:t>).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 smtClean="0"/>
              <a:t>The differential equation approach, in Alonso, </a:t>
            </a:r>
            <a:r>
              <a:rPr lang="en-US" dirty="0" err="1" smtClean="0"/>
              <a:t>Muth</a:t>
            </a:r>
            <a:r>
              <a:rPr lang="en-US" dirty="0" smtClean="0"/>
              <a:t>, Mills.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 smtClean="0"/>
              <a:t>The best approach depends on the context!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32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The Indirect Utility Function Approach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Substitute the demands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/>
              <a:t> into the exponential form for the utility function: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 smtClean="0"/>
              <a:t>      where</a:t>
            </a:r>
            <a:endParaRPr lang="en-US" dirty="0"/>
          </a:p>
          <a:p>
            <a:pPr marL="574675" lvl="2" indent="-342900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874790"/>
              </p:ext>
            </p:extLst>
          </p:nvPr>
        </p:nvGraphicFramePr>
        <p:xfrm>
          <a:off x="2971800" y="3429000"/>
          <a:ext cx="2590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8" name="Equation" r:id="rId4" imgW="863225" imgH="495085" progId="Equation.DSMT4">
                  <p:embed/>
                </p:oleObj>
              </mc:Choice>
              <mc:Fallback>
                <p:oleObj name="Equation" r:id="rId4" imgW="863225" imgH="49508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429000"/>
                        <a:ext cx="25908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63659"/>
              </p:ext>
            </p:extLst>
          </p:nvPr>
        </p:nvGraphicFramePr>
        <p:xfrm>
          <a:off x="3276600" y="5486400"/>
          <a:ext cx="2514600" cy="786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" name="Equation" r:id="rId6" imgW="1028700" imgH="279400" progId="Equation.DSMT4">
                  <p:embed/>
                </p:oleObj>
              </mc:Choice>
              <mc:Fallback>
                <p:oleObj name="Equation" r:id="rId6" imgW="1028700" imgH="279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486400"/>
                        <a:ext cx="2514600" cy="7863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0499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An Aside: Transformation of Utility Functions</a:t>
            </a:r>
          </a:p>
          <a:p>
            <a:pPr marL="231775" lvl="2" indent="0">
              <a:lnSpc>
                <a:spcPct val="50000"/>
              </a:lnSpc>
              <a:buNone/>
            </a:pPr>
            <a:endParaRPr lang="en-US" dirty="0"/>
          </a:p>
          <a:p>
            <a:pPr marL="574675" lvl="2" indent="-342900"/>
            <a:r>
              <a:rPr lang="en-US" sz="2000" dirty="0" smtClean="0"/>
              <a:t>Any positive monotonic transformation of a utility function is also a utility function that represents the same preferences.</a:t>
            </a:r>
          </a:p>
          <a:p>
            <a:pPr marL="574675" lvl="2" indent="-342900">
              <a:lnSpc>
                <a:spcPct val="50000"/>
              </a:lnSpc>
            </a:pPr>
            <a:endParaRPr lang="en-US" sz="2000" dirty="0"/>
          </a:p>
          <a:p>
            <a:pPr marL="574675" lvl="2" indent="-342900"/>
            <a:r>
              <a:rPr lang="en-US" sz="2000" dirty="0" smtClean="0"/>
              <a:t>Thus, demand functions are not affected by a positive monotonic transformation of the utility function.</a:t>
            </a:r>
          </a:p>
          <a:p>
            <a:pPr marL="574675" lvl="2" indent="-342900">
              <a:lnSpc>
                <a:spcPct val="50000"/>
              </a:lnSpc>
            </a:pPr>
            <a:endParaRPr lang="en-US" sz="2000" dirty="0"/>
          </a:p>
          <a:p>
            <a:pPr marL="574675" lvl="2" indent="-342900"/>
            <a:r>
              <a:rPr lang="en-US" sz="2000" dirty="0" smtClean="0"/>
              <a:t>For example, the following three utility functions yield the same demands: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581400" y="6067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73386"/>
              </p:ext>
            </p:extLst>
          </p:nvPr>
        </p:nvGraphicFramePr>
        <p:xfrm>
          <a:off x="2209800" y="4491038"/>
          <a:ext cx="4419600" cy="185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8" name="Equation" r:id="rId4" imgW="1701800" imgH="711200" progId="Equation.DSMT4">
                  <p:embed/>
                </p:oleObj>
              </mc:Choice>
              <mc:Fallback>
                <p:oleObj name="Equation" r:id="rId4" imgW="1701800" imgH="71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491038"/>
                        <a:ext cx="4419600" cy="1851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4226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Indirect </a:t>
            </a:r>
            <a:r>
              <a:rPr lang="en-US" sz="2800" b="1" dirty="0">
                <a:solidFill>
                  <a:schemeClr val="accent2"/>
                </a:solidFill>
              </a:rPr>
              <a:t>Utility Function </a:t>
            </a:r>
            <a:r>
              <a:rPr lang="en-US" sz="2800" b="1" dirty="0" smtClean="0">
                <a:solidFill>
                  <a:schemeClr val="accent2"/>
                </a:solidFill>
              </a:rPr>
              <a:t>Approach, 2</a:t>
            </a:r>
            <a:endParaRPr lang="en-US" sz="2800" b="1" dirty="0">
              <a:solidFill>
                <a:schemeClr val="accent2"/>
              </a:solidFill>
            </a:endParaRP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All household receive the same utility level,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U*</a:t>
            </a:r>
            <a:r>
              <a:rPr lang="en-US" dirty="0" smtClean="0"/>
              <a:t>, so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 smtClean="0"/>
              <a:t>	or</a:t>
            </a:r>
          </a:p>
          <a:p>
            <a:pPr marL="231775" lvl="2" indent="0">
              <a:buNone/>
            </a:pPr>
            <a:endParaRPr lang="en-US" dirty="0"/>
          </a:p>
          <a:p>
            <a:pPr marL="231775" lvl="2" indent="0">
              <a:buNone/>
            </a:pPr>
            <a:endParaRPr lang="en-US" dirty="0" smtClean="0"/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The height of the bid function, </a:t>
            </a:r>
            <a:r>
              <a:rPr lang="el-GR" i="1" dirty="0" smtClean="0">
                <a:latin typeface="Times New Roman"/>
                <a:cs typeface="Times New Roman"/>
              </a:rPr>
              <a:t>γ</a:t>
            </a:r>
            <a:r>
              <a:rPr lang="en-US" dirty="0" smtClean="0">
                <a:latin typeface="Times New Roman"/>
                <a:cs typeface="Times New Roman"/>
              </a:rPr>
              <a:t>,</a:t>
            </a:r>
            <a:r>
              <a:rPr lang="en-US" dirty="0" smtClean="0"/>
              <a:t> obviously depends on the utility level,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U*. </a:t>
            </a:r>
          </a:p>
          <a:p>
            <a:pPr marL="231775" lvl="2" indent="0">
              <a:buNone/>
            </a:pPr>
            <a:endParaRPr lang="en-US" dirty="0" smtClean="0"/>
          </a:p>
          <a:p>
            <a:pPr marL="574675" lvl="2" indent="-342900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734619"/>
              </p:ext>
            </p:extLst>
          </p:nvPr>
        </p:nvGraphicFramePr>
        <p:xfrm>
          <a:off x="2362200" y="2895600"/>
          <a:ext cx="49530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0" name="Equation" r:id="rId4" imgW="1625600" imgH="469900" progId="Equation.DSMT4">
                  <p:embed/>
                </p:oleObj>
              </mc:Choice>
              <mc:Fallback>
                <p:oleObj name="Equation" r:id="rId4" imgW="1625600" imgH="4699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895600"/>
                        <a:ext cx="49530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809565"/>
              </p:ext>
            </p:extLst>
          </p:nvPr>
        </p:nvGraphicFramePr>
        <p:xfrm>
          <a:off x="2743200" y="4607578"/>
          <a:ext cx="3903662" cy="802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1" name="Equation" r:id="rId6" imgW="1218960" imgH="279360" progId="Equation.DSMT4">
                  <p:embed/>
                </p:oleObj>
              </mc:Choice>
              <mc:Fallback>
                <p:oleObj name="Equation" r:id="rId6" imgW="1218960" imgH="2793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607578"/>
                        <a:ext cx="3903662" cy="802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0936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The Locational Equilibrium Condition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Remember from last class:  The price of housing adjusts so that, no matter where someone lives, savings in housing costs from moving one mile further out exactly offsets the increased commuting costs.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 The savings in housing costs is: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The increase in commuting costs is just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.  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154907"/>
              </p:ext>
            </p:extLst>
          </p:nvPr>
        </p:nvGraphicFramePr>
        <p:xfrm>
          <a:off x="3786188" y="4860925"/>
          <a:ext cx="1646237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3" name="Equation" r:id="rId4" imgW="647640" imgH="253800" progId="Equation.DSMT4">
                  <p:embed/>
                </p:oleObj>
              </mc:Choice>
              <mc:Fallback>
                <p:oleObj name="Equation" r:id="rId4" imgW="64764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4860925"/>
                        <a:ext cx="1646237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6207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The Differential Equation Approach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Thus, the locational equilibrium condition is: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Now substitute in the demand for housing to obtain the differential equation: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662641"/>
              </p:ext>
            </p:extLst>
          </p:nvPr>
        </p:nvGraphicFramePr>
        <p:xfrm>
          <a:off x="1314450" y="5029200"/>
          <a:ext cx="66865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42" name="Equation" r:id="rId4" imgW="2628720" imgH="469800" progId="Equation.DSMT4">
                  <p:embed/>
                </p:oleObj>
              </mc:Choice>
              <mc:Fallback>
                <p:oleObj name="Equation" r:id="rId4" imgW="262872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5029200"/>
                        <a:ext cx="6686550" cy="1295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000237"/>
              </p:ext>
            </p:extLst>
          </p:nvPr>
        </p:nvGraphicFramePr>
        <p:xfrm>
          <a:off x="3705225" y="2667000"/>
          <a:ext cx="1808163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43" name="Equation" r:id="rId6" imgW="711000" imgH="393480" progId="Equation.DSMT4">
                  <p:embed/>
                </p:oleObj>
              </mc:Choice>
              <mc:Fallback>
                <p:oleObj name="Equation" r:id="rId6" imgW="711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5225" y="2667000"/>
                        <a:ext cx="1808163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34983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Differential </a:t>
            </a:r>
            <a:r>
              <a:rPr lang="en-US" sz="2800" b="1" dirty="0">
                <a:solidFill>
                  <a:schemeClr val="accent2"/>
                </a:solidFill>
              </a:rPr>
              <a:t>Equation </a:t>
            </a:r>
            <a:r>
              <a:rPr lang="en-US" sz="2800" b="1" dirty="0" smtClean="0">
                <a:solidFill>
                  <a:schemeClr val="accent2"/>
                </a:solidFill>
              </a:rPr>
              <a:t>Approach, 2</a:t>
            </a:r>
            <a:endParaRPr lang="en-US" sz="2800" b="1" dirty="0">
              <a:solidFill>
                <a:schemeClr val="accent2"/>
              </a:solidFill>
            </a:endParaRPr>
          </a:p>
          <a:p>
            <a:pPr marL="231775" lvl="2" indent="0" algn="ctr">
              <a:buNone/>
            </a:pPr>
            <a:endParaRPr lang="en-US" sz="2800" b="1" dirty="0" smtClean="0">
              <a:solidFill>
                <a:schemeClr val="accent2"/>
              </a:solidFill>
            </a:endParaRPr>
          </a:p>
          <a:p>
            <a:pPr marL="574675" lvl="2" indent="-342900"/>
            <a:r>
              <a:rPr lang="en-US" dirty="0" smtClean="0"/>
              <a:t>This is an </a:t>
            </a:r>
            <a:r>
              <a:rPr lang="en-US" u="sng" dirty="0" smtClean="0"/>
              <a:t>exact</a:t>
            </a:r>
            <a:r>
              <a:rPr lang="en-US" dirty="0" smtClean="0"/>
              <a:t> differential equation.  It has the function,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on one side and the argument,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/>
              <a:t>, on the other.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It can be solved simply by integrating both sides.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The key integral is: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328369"/>
              </p:ext>
            </p:extLst>
          </p:nvPr>
        </p:nvGraphicFramePr>
        <p:xfrm>
          <a:off x="2426494" y="5410200"/>
          <a:ext cx="42910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5" name="Equation" r:id="rId4" imgW="1650960" imgH="469800" progId="Equation.DSMT4">
                  <p:embed/>
                </p:oleObj>
              </mc:Choice>
              <mc:Fallback>
                <p:oleObj name="Equation" r:id="rId4" imgW="1650960" imgH="469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6494" y="5410200"/>
                        <a:ext cx="4291012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0808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1. Motivation for Urban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2. Housing Demand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3. Deriving a Bid Function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4. Housing Supply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5. Anchoring Bid Functions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6. A Complete Urban Model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7. Solving Open and Closed </a:t>
            </a:r>
            <a:r>
              <a:rPr lang="en-US" dirty="0" smtClean="0"/>
              <a:t>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Differential </a:t>
            </a:r>
            <a:r>
              <a:rPr lang="en-US" sz="2800" b="1" dirty="0">
                <a:solidFill>
                  <a:schemeClr val="accent2"/>
                </a:solidFill>
              </a:rPr>
              <a:t>Equation Approach, </a:t>
            </a:r>
            <a:r>
              <a:rPr lang="en-US" sz="2800" b="1" dirty="0" smtClean="0">
                <a:solidFill>
                  <a:schemeClr val="accent2"/>
                </a:solidFill>
              </a:rPr>
              <a:t>3</a:t>
            </a:r>
            <a:endParaRPr lang="en-US" sz="2800" b="1" dirty="0">
              <a:solidFill>
                <a:schemeClr val="accent2"/>
              </a:solidFill>
            </a:endParaRP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The result:</a:t>
            </a:r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487807" lvl="3" indent="0">
              <a:buNone/>
            </a:pPr>
            <a:r>
              <a:rPr lang="en-US" dirty="0"/>
              <a:t> </a:t>
            </a:r>
            <a:r>
              <a:rPr lang="en-US" dirty="0" smtClean="0"/>
              <a:t> or</a:t>
            </a:r>
          </a:p>
          <a:p>
            <a:pPr marL="487807" lvl="3" indent="0">
              <a:buNone/>
            </a:pPr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marL="574675" lvl="2" indent="-342900"/>
            <a:r>
              <a:rPr lang="en-US" dirty="0" smtClean="0"/>
              <a:t>Not surprisingly, both approaches yield the same answer!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9205723"/>
              </p:ext>
            </p:extLst>
          </p:nvPr>
        </p:nvGraphicFramePr>
        <p:xfrm>
          <a:off x="2362200" y="2555875"/>
          <a:ext cx="493395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0" name="Equation" r:id="rId4" imgW="2082600" imgH="431640" progId="Equation.DSMT4">
                  <p:embed/>
                </p:oleObj>
              </mc:Choice>
              <mc:Fallback>
                <p:oleObj name="Equation" r:id="rId4" imgW="2082600" imgH="431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555875"/>
                        <a:ext cx="4933950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448089"/>
              </p:ext>
            </p:extLst>
          </p:nvPr>
        </p:nvGraphicFramePr>
        <p:xfrm>
          <a:off x="1166813" y="3962400"/>
          <a:ext cx="704056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1" name="Equation" r:id="rId6" imgW="2133360" imgH="279360" progId="Equation.DSMT4">
                  <p:embed/>
                </p:oleObj>
              </mc:Choice>
              <mc:Fallback>
                <p:oleObj name="Equation" r:id="rId6" imgW="2133360" imgH="2793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3" y="3962400"/>
                        <a:ext cx="704056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4687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1. Motivation for Urban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2. Housing Demand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3. Deriving a Bid Function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>
                <a:solidFill>
                  <a:srgbClr val="FF0000"/>
                </a:solidFill>
              </a:rPr>
              <a:t>4. Housing Supply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5. Anchoring Bid Functions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6. A Complete Urban Model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7. Solving Open and Closed </a:t>
            </a:r>
            <a:r>
              <a:rPr lang="en-US" dirty="0" smtClean="0"/>
              <a:t>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5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Housing Supply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The housing production function is assumed to take the Cobb-Douglas form:</a:t>
            </a:r>
            <a:endParaRPr lang="en-US" dirty="0"/>
          </a:p>
          <a:p>
            <a:pPr marL="574675" lvl="2" indent="-342900"/>
            <a:endParaRPr lang="en-US" dirty="0" smtClean="0"/>
          </a:p>
          <a:p>
            <a:pPr marL="231775" lvl="2" indent="0">
              <a:buNone/>
            </a:pPr>
            <a:endParaRPr lang="en-US" dirty="0"/>
          </a:p>
          <a:p>
            <a:pPr marL="231775" lvl="2" indent="0">
              <a:buNone/>
            </a:pPr>
            <a:endParaRPr lang="en-US" dirty="0" smtClean="0"/>
          </a:p>
          <a:p>
            <a:pPr marL="569913" lvl="2" indent="0">
              <a:buNone/>
            </a:pPr>
            <a:r>
              <a:rPr lang="en-US" dirty="0" smtClean="0"/>
              <a:t>where the “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/>
              <a:t>” subscript indicates aggregate supply at location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/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chemeClr val="accent3"/>
                </a:solidFill>
              </a:rPr>
              <a:t>capital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chemeClr val="accent3"/>
                </a:solidFill>
              </a:rPr>
              <a:t>land</a:t>
            </a:r>
            <a:r>
              <a:rPr lang="en-US" dirty="0" smtClean="0"/>
              <a:t>, both of which vary with location. 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Because this is a long-run model, the role of labor in housing construction is ignored.</a:t>
            </a:r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7363786"/>
              </p:ext>
            </p:extLst>
          </p:nvPr>
        </p:nvGraphicFramePr>
        <p:xfrm>
          <a:off x="2514601" y="3200400"/>
          <a:ext cx="4648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0" name="Equation" r:id="rId4" imgW="1574800" imgH="279400" progId="Equation.DSMT4">
                  <p:embed/>
                </p:oleObj>
              </mc:Choice>
              <mc:Fallback>
                <p:oleObj name="Equation" r:id="rId4" imgW="1574800" imgH="279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1" y="3200400"/>
                        <a:ext cx="4648200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10830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Input Demand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Profit-maximizing forms set the value of the marginal product of each input equal to its price: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Note that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 smtClean="0"/>
              <a:t> is the area’s capital rental rate,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 smtClean="0"/>
              <a:t>{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/>
              <a:t>} is rent per unit of land per unit of time at a location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/>
              <a:t> miles from the CBD.</a:t>
            </a:r>
          </a:p>
          <a:p>
            <a:pPr marL="574675" lvl="2" indent="-342900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102015"/>
              </p:ext>
            </p:extLst>
          </p:nvPr>
        </p:nvGraphicFramePr>
        <p:xfrm>
          <a:off x="2514600" y="4343400"/>
          <a:ext cx="4114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45" name="Equation" r:id="rId4" imgW="1358900" imgH="469900" progId="Equation.DSMT4">
                  <p:embed/>
                </p:oleObj>
              </mc:Choice>
              <mc:Fallback>
                <p:oleObj name="Equation" r:id="rId4" imgW="1358900" imgH="4699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343400"/>
                        <a:ext cx="4114800" cy="1219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051360"/>
              </p:ext>
            </p:extLst>
          </p:nvPr>
        </p:nvGraphicFramePr>
        <p:xfrm>
          <a:off x="1577975" y="2971800"/>
          <a:ext cx="57372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46" name="Equation" r:id="rId6" imgW="2095200" imgH="469800" progId="Equation.DSMT4">
                  <p:embed/>
                </p:oleObj>
              </mc:Choice>
              <mc:Fallback>
                <p:oleObj name="Equation" r:id="rId6" imgW="2095200" imgH="469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7975" y="2971800"/>
                        <a:ext cx="573722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15580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Note on Land Prices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Note that the demand for land is a </a:t>
            </a:r>
            <a:r>
              <a:rPr lang="en-US" u="sng" dirty="0" smtClean="0"/>
              <a:t>derived</a:t>
            </a:r>
            <a:r>
              <a:rPr lang="en-US" dirty="0" smtClean="0"/>
              <a:t> demand.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In residential use, the price of land is determined by the price of housing.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 smtClean="0"/>
              <a:t>Land at a given location has value because someone is willing to pay for housing there.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u="sng" dirty="0" smtClean="0"/>
              <a:t>It is not correct to say that someone has to pay a lot for housing because the price of land is high!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63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Solving for </a:t>
            </a:r>
            <a:r>
              <a:rPr lang="en-US" sz="2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Now solve the input market conditions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and plug the results into the production function: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723623"/>
              </p:ext>
            </p:extLst>
          </p:nvPr>
        </p:nvGraphicFramePr>
        <p:xfrm>
          <a:off x="1312652" y="3276600"/>
          <a:ext cx="668834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2" name="Equation" r:id="rId4" imgW="3251160" imgH="1091880" progId="Equation.DSMT4">
                  <p:embed/>
                </p:oleObj>
              </mc:Choice>
              <mc:Fallback>
                <p:oleObj name="Equation" r:id="rId4" imgW="3251160" imgH="10918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652" y="3276600"/>
                        <a:ext cx="6688348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39070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Solving for 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}, 2</a:t>
            </a:r>
            <a:endParaRPr lang="en-US" sz="2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Now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obviously cancels and we can solve for: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231775" lvl="2" indent="390525">
              <a:buNone/>
            </a:pPr>
            <a:r>
              <a:rPr lang="en-US" dirty="0" smtClean="0"/>
              <a:t>or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231775" lvl="2" indent="390525">
              <a:buNone/>
            </a:pPr>
            <a:r>
              <a:rPr lang="en-US" dirty="0" smtClean="0"/>
              <a:t>where</a:t>
            </a:r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8936769"/>
              </p:ext>
            </p:extLst>
          </p:nvPr>
        </p:nvGraphicFramePr>
        <p:xfrm>
          <a:off x="3048001" y="2895600"/>
          <a:ext cx="3428999" cy="819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8" name="Equation" r:id="rId4" imgW="1002865" imgH="279279" progId="Equation.DSMT4">
                  <p:embed/>
                </p:oleObj>
              </mc:Choice>
              <mc:Fallback>
                <p:oleObj name="Equation" r:id="rId4" imgW="1002865" imgH="27927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1" y="2895600"/>
                        <a:ext cx="3428999" cy="8199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339150"/>
              </p:ext>
            </p:extLst>
          </p:nvPr>
        </p:nvGraphicFramePr>
        <p:xfrm>
          <a:off x="3124200" y="3733800"/>
          <a:ext cx="3733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9" name="Equation" r:id="rId6" imgW="1167893" imgH="291973" progId="Equation.DSMT4">
                  <p:embed/>
                </p:oleObj>
              </mc:Choice>
              <mc:Fallback>
                <p:oleObj name="Equation" r:id="rId6" imgW="1167893" imgH="29197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733800"/>
                        <a:ext cx="3733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272863"/>
              </p:ext>
            </p:extLst>
          </p:nvPr>
        </p:nvGraphicFramePr>
        <p:xfrm>
          <a:off x="2989580" y="5205000"/>
          <a:ext cx="354584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0" name="Equation" r:id="rId8" imgW="1155700" imgH="469900" progId="Equation.DSMT4">
                  <p:embed/>
                </p:oleObj>
              </mc:Choice>
              <mc:Fallback>
                <p:oleObj name="Equation" r:id="rId8" imgW="1155700" imgH="4699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9580" y="5205000"/>
                        <a:ext cx="354584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88642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Solving for 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1775" lvl="2" indent="0" algn="ctr">
              <a:buNone/>
            </a:pPr>
            <a:endParaRPr lang="en-US" sz="2800" b="1" dirty="0" smtClean="0">
              <a:solidFill>
                <a:schemeClr val="accent2"/>
              </a:solidFill>
            </a:endParaRPr>
          </a:p>
          <a:p>
            <a:pPr marL="574675" lvl="2" indent="-342900"/>
            <a:r>
              <a:rPr lang="en-US" dirty="0" smtClean="0"/>
              <a:t>Combining this result with the earlier result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r>
              <a:rPr lang="en-US" dirty="0" smtClean="0"/>
              <a:t>This function obviously has the same shape as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, but with more curvature, because it has 2 forms of substitution—in production and in utility.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310263"/>
              </p:ext>
            </p:extLst>
          </p:nvPr>
        </p:nvGraphicFramePr>
        <p:xfrm>
          <a:off x="2374900" y="3048000"/>
          <a:ext cx="4814888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7" name="Equation" r:id="rId5" imgW="1714320" imgH="634680" progId="Equation.DSMT4">
                  <p:embed/>
                </p:oleObj>
              </mc:Choice>
              <mc:Fallback>
                <p:oleObj name="Equation" r:id="rId5" imgW="1714320" imgH="6346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900" y="3048000"/>
                        <a:ext cx="4814888" cy="1768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14379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1. Motivation for Urban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2. Housing Demand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3. Deriving a Bid Function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4. Housing Supply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>
                <a:solidFill>
                  <a:srgbClr val="FF0000"/>
                </a:solidFill>
              </a:rPr>
              <a:t>5. Anchoring Bid Functions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6. A Complete Urban Model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7. Solving Open and Closed </a:t>
            </a:r>
            <a:r>
              <a:rPr lang="en-US" dirty="0" smtClean="0"/>
              <a:t>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3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Anchoring </a:t>
            </a:r>
            <a:r>
              <a:rPr lang="en-US" sz="2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marL="231775" lvl="2" indent="0" algn="ctr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Recall that we have derived families of bid functions,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}.</a:t>
            </a: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easiest way to “anchor” them, that is, to pick a member of the family, is by introducing the agricultural rental rate,    ,  and the outer edge of the urban area,     :  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581708"/>
              </p:ext>
            </p:extLst>
          </p:nvPr>
        </p:nvGraphicFramePr>
        <p:xfrm>
          <a:off x="3642121" y="5334000"/>
          <a:ext cx="185975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89" name="Equation" r:id="rId4" imgW="672808" imgH="304668" progId="Equation.DSMT4">
                  <p:embed/>
                </p:oleObj>
              </mc:Choice>
              <mc:Fallback>
                <p:oleObj name="Equation" r:id="rId4" imgW="672808" imgH="304668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2121" y="5334000"/>
                        <a:ext cx="1859757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250505"/>
              </p:ext>
            </p:extLst>
          </p:nvPr>
        </p:nvGraphicFramePr>
        <p:xfrm>
          <a:off x="8229600" y="3851156"/>
          <a:ext cx="287548" cy="377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90" name="Equation" r:id="rId6" imgW="152268" imgH="203024" progId="Equation.DSMT4">
                  <p:embed/>
                </p:oleObj>
              </mc:Choice>
              <mc:Fallback>
                <p:oleObj name="Equation" r:id="rId6" imgW="152268" imgH="203024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3851156"/>
                        <a:ext cx="287548" cy="3774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024657"/>
              </p:ext>
            </p:extLst>
          </p:nvPr>
        </p:nvGraphicFramePr>
        <p:xfrm>
          <a:off x="5638800" y="4224507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91" name="Equation" r:id="rId8" imgW="126780" imgH="215526" progId="Equation.DSMT4">
                  <p:embed/>
                </p:oleObj>
              </mc:Choice>
              <mc:Fallback>
                <p:oleObj name="Equation" r:id="rId8" imgW="126780" imgH="215526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224507"/>
                        <a:ext cx="304800" cy="381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5880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>
                <a:solidFill>
                  <a:srgbClr val="FF0000"/>
                </a:solidFill>
              </a:rPr>
              <a:t>1. Motivation for Urban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2. Housing Demand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3. Deriving a Bid Function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4. Housing Supply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5. Anchoring Bid Functions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6. A Complete Urban Model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7. Solving Open and Closed </a:t>
            </a:r>
            <a:r>
              <a:rPr lang="en-US" dirty="0" smtClean="0"/>
              <a:t>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1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99246" y="1056125"/>
            <a:ext cx="8229600" cy="53553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Georgia"/>
              <a:buNone/>
            </a:pPr>
            <a:endParaRPr lang="en-US" dirty="0" smtClean="0"/>
          </a:p>
          <a:p>
            <a:pPr algn="ctr">
              <a:buFont typeface="Georgia"/>
              <a:buNone/>
            </a:pPr>
            <a:r>
              <a:rPr lang="en-US" dirty="0" smtClean="0"/>
              <a:t>Determining the Outer Edge of the Urban Area</a:t>
            </a:r>
            <a:endParaRPr lang="en-US" dirty="0"/>
          </a:p>
        </p:txBody>
      </p:sp>
      <p:pic>
        <p:nvPicPr>
          <p:cNvPr id="11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25112"/>
          </a:xfrm>
        </p:spPr>
        <p:txBody>
          <a:bodyPr/>
          <a:lstStyle/>
          <a:p>
            <a:pPr marL="109728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2514600" y="2626596"/>
            <a:ext cx="3802497" cy="2859804"/>
            <a:chOff x="1828801" y="2626596"/>
            <a:chExt cx="3802497" cy="2859804"/>
          </a:xfrm>
        </p:grpSpPr>
        <p:grpSp>
          <p:nvGrpSpPr>
            <p:cNvPr id="28" name="Group 27"/>
            <p:cNvGrpSpPr/>
            <p:nvPr/>
          </p:nvGrpSpPr>
          <p:grpSpPr>
            <a:xfrm>
              <a:off x="1828801" y="2626596"/>
              <a:ext cx="3802497" cy="2859804"/>
              <a:chOff x="0" y="276225"/>
              <a:chExt cx="2743200" cy="2085975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495300" y="276225"/>
                <a:ext cx="0" cy="178117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504825" y="2057400"/>
                <a:ext cx="223837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5" name="Freeform 34"/>
              <p:cNvSpPr/>
              <p:nvPr/>
            </p:nvSpPr>
            <p:spPr>
              <a:xfrm>
                <a:off x="514350" y="695325"/>
                <a:ext cx="1876425" cy="1276350"/>
              </a:xfrm>
              <a:custGeom>
                <a:avLst/>
                <a:gdLst>
                  <a:gd name="connsiteX0" fmla="*/ 0 w 1876425"/>
                  <a:gd name="connsiteY0" fmla="*/ 0 h 1123950"/>
                  <a:gd name="connsiteX1" fmla="*/ 209550 w 1876425"/>
                  <a:gd name="connsiteY1" fmla="*/ 466725 h 1123950"/>
                  <a:gd name="connsiteX2" fmla="*/ 571500 w 1876425"/>
                  <a:gd name="connsiteY2" fmla="*/ 790575 h 1123950"/>
                  <a:gd name="connsiteX3" fmla="*/ 1104900 w 1876425"/>
                  <a:gd name="connsiteY3" fmla="*/ 990600 h 1123950"/>
                  <a:gd name="connsiteX4" fmla="*/ 1876425 w 1876425"/>
                  <a:gd name="connsiteY4" fmla="*/ 1123950 h 1123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76425" h="1123950">
                    <a:moveTo>
                      <a:pt x="0" y="0"/>
                    </a:moveTo>
                    <a:cubicBezTo>
                      <a:pt x="57150" y="167481"/>
                      <a:pt x="114300" y="334963"/>
                      <a:pt x="209550" y="466725"/>
                    </a:cubicBezTo>
                    <a:cubicBezTo>
                      <a:pt x="304800" y="598487"/>
                      <a:pt x="422275" y="703263"/>
                      <a:pt x="571500" y="790575"/>
                    </a:cubicBezTo>
                    <a:cubicBezTo>
                      <a:pt x="720725" y="877887"/>
                      <a:pt x="887413" y="935038"/>
                      <a:pt x="1104900" y="990600"/>
                    </a:cubicBezTo>
                    <a:cubicBezTo>
                      <a:pt x="1322388" y="1046163"/>
                      <a:pt x="1599406" y="1085056"/>
                      <a:pt x="1876425" y="1123950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" name="Text Box 55"/>
              <p:cNvSpPr txBox="1"/>
              <p:nvPr/>
            </p:nvSpPr>
            <p:spPr>
              <a:xfrm>
                <a:off x="0" y="352425"/>
                <a:ext cx="533400" cy="371475"/>
              </a:xfrm>
              <a:prstGeom prst="rect">
                <a:avLst/>
              </a:prstGeom>
              <a:solidFill>
                <a:schemeClr val="lt1">
                  <a:alpha val="0"/>
                </a:schemeClr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lang="en-US" sz="16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{</a:t>
                </a:r>
                <a:r>
                  <a:rPr lang="en-US" sz="1600" i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</a:t>
                </a:r>
                <a:r>
                  <a:rPr lang="en-US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}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Text Box 56"/>
              <p:cNvSpPr txBox="1"/>
              <p:nvPr/>
            </p:nvSpPr>
            <p:spPr>
              <a:xfrm>
                <a:off x="2009775" y="2047875"/>
                <a:ext cx="361950" cy="304800"/>
              </a:xfrm>
              <a:prstGeom prst="rect">
                <a:avLst/>
              </a:prstGeom>
              <a:solidFill>
                <a:schemeClr val="lt1">
                  <a:alpha val="0"/>
                </a:schemeClr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Text Box 63"/>
              <p:cNvSpPr txBox="1"/>
              <p:nvPr/>
            </p:nvSpPr>
            <p:spPr>
              <a:xfrm>
                <a:off x="276225" y="2057400"/>
                <a:ext cx="542925" cy="304800"/>
              </a:xfrm>
              <a:prstGeom prst="rect">
                <a:avLst/>
              </a:prstGeom>
              <a:solidFill>
                <a:schemeClr val="lt1">
                  <a:alpha val="0"/>
                </a:schemeClr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CBD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9" name="Text Box 231"/>
            <p:cNvSpPr txBox="1"/>
            <p:nvPr/>
          </p:nvSpPr>
          <p:spPr>
            <a:xfrm>
              <a:off x="2201710" y="4393790"/>
              <a:ext cx="542925" cy="371475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50000"/>
                </a:lnSpc>
                <a:spcBef>
                  <a:spcPts val="0"/>
                </a:spcBef>
              </a:pPr>
              <a:r>
                <a:rPr lang="en-US" sz="1400" i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_</a:t>
              </a: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i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R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 Box 234"/>
            <p:cNvSpPr txBox="1"/>
            <p:nvPr/>
          </p:nvSpPr>
          <p:spPr>
            <a:xfrm>
              <a:off x="3599688" y="4962525"/>
              <a:ext cx="361950" cy="447675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50000"/>
                </a:lnSpc>
                <a:spcBef>
                  <a:spcPts val="0"/>
                </a:spcBef>
              </a:pPr>
              <a:r>
                <a:rPr lang="en-US" sz="14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_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i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u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2515363" y="4648200"/>
              <a:ext cx="311593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733800" y="4648200"/>
              <a:ext cx="0" cy="4203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209377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Anchoring  </a:t>
            </a:r>
            <a:r>
              <a:rPr lang="en-US" sz="2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sz="2800" b="1" dirty="0" smtClean="0">
                <a:solidFill>
                  <a:schemeClr val="accent2"/>
                </a:solidFill>
              </a:rPr>
              <a:t>, 2</a:t>
            </a:r>
            <a:endParaRPr lang="en-US" sz="2800" b="1" dirty="0">
              <a:solidFill>
                <a:schemeClr val="accent2"/>
              </a:solidFill>
            </a:endParaRP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This “outer-edge” condition can be substituted into the above expression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to obtain: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r>
              <a:rPr lang="en-US" dirty="0" smtClean="0"/>
              <a:t>With this constant, we find that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0306192"/>
              </p:ext>
            </p:extLst>
          </p:nvPr>
        </p:nvGraphicFramePr>
        <p:xfrm>
          <a:off x="2571750" y="3276600"/>
          <a:ext cx="39258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8" name="Equation" r:id="rId4" imgW="1282680" imgH="495000" progId="Equation.DSMT4">
                  <p:embed/>
                </p:oleObj>
              </mc:Choice>
              <mc:Fallback>
                <p:oleObj name="Equation" r:id="rId4" imgW="128268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3276600"/>
                        <a:ext cx="3925888" cy="1219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229867"/>
              </p:ext>
            </p:extLst>
          </p:nvPr>
        </p:nvGraphicFramePr>
        <p:xfrm>
          <a:off x="2514600" y="5334000"/>
          <a:ext cx="4114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9" name="Equation" r:id="rId6" imgW="1346200" imgH="469900" progId="Equation.DSMT4">
                  <p:embed/>
                </p:oleObj>
              </mc:Choice>
              <mc:Fallback>
                <p:oleObj name="Equation" r:id="rId6" imgW="1346200" imgH="4699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334000"/>
                        <a:ext cx="41148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50835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488809"/>
            <a:ext cx="8423697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Anchoring  </a:t>
            </a:r>
            <a:r>
              <a:rPr lang="en-US" sz="2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Now using the relationship between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en-US" dirty="0" smtClean="0">
                <a:cs typeface="Times New Roman" pitchFamily="18" charset="0"/>
              </a:rPr>
              <a:t>and</a:t>
            </a:r>
            <a:r>
              <a:rPr lang="en-US" dirty="0" smtClean="0"/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,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231775" lvl="2" indent="0">
              <a:buNone/>
            </a:pPr>
            <a:r>
              <a:rPr lang="en-US" dirty="0" smtClean="0"/>
              <a:t>      where the “opportunity cost of housing” is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212623"/>
              </p:ext>
            </p:extLst>
          </p:nvPr>
        </p:nvGraphicFramePr>
        <p:xfrm>
          <a:off x="2439955" y="2895600"/>
          <a:ext cx="380689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57" name="Equation" r:id="rId4" imgW="1295400" imgH="469900" progId="Equation.DSMT4">
                  <p:embed/>
                </p:oleObj>
              </mc:Choice>
              <mc:Fallback>
                <p:oleObj name="Equation" r:id="rId4" imgW="1295400" imgH="46990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55" y="2895600"/>
                        <a:ext cx="3806890" cy="1371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9707291"/>
              </p:ext>
            </p:extLst>
          </p:nvPr>
        </p:nvGraphicFramePr>
        <p:xfrm>
          <a:off x="3467100" y="5029200"/>
          <a:ext cx="1333500" cy="1230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58" name="Equation" r:id="rId6" imgW="495085" imgH="457002" progId="Equation.DSMT4">
                  <p:embed/>
                </p:oleObj>
              </mc:Choice>
              <mc:Fallback>
                <p:oleObj name="Equation" r:id="rId6" imgW="495085" imgH="457002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5029200"/>
                        <a:ext cx="1333500" cy="12309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1267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1. Motivation for Urban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2. Housing Demand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3. Deriving a Bid Function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4. Housing Supply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5. Anchoring Bid Functions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>
                <a:solidFill>
                  <a:srgbClr val="FF0000"/>
                </a:solidFill>
              </a:rPr>
              <a:t>6. A Complete Urban Model</a:t>
            </a:r>
          </a:p>
          <a:p>
            <a:pPr marL="574675" lvl="2" indent="-342900"/>
            <a:endParaRPr lang="en-US" dirty="0">
              <a:solidFill>
                <a:srgbClr val="FF0000"/>
              </a:solidFill>
            </a:endParaRPr>
          </a:p>
          <a:p>
            <a:pPr marL="574675" lvl="2" indent="-342900"/>
            <a:r>
              <a:rPr lang="en-US" dirty="0" smtClean="0"/>
              <a:t>7. Solving Open and Closed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5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A Complete Urban Model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So now we can pull equations together for the 6 markets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 smtClean="0"/>
              <a:t>Housing</a:t>
            </a:r>
          </a:p>
          <a:p>
            <a:pPr marL="830707" lvl="3" indent="-342900"/>
            <a:r>
              <a:rPr lang="en-US" dirty="0" smtClean="0"/>
              <a:t>Land</a:t>
            </a:r>
          </a:p>
          <a:p>
            <a:pPr marL="830707" lvl="3" indent="-342900"/>
            <a:r>
              <a:rPr lang="en-US" dirty="0" smtClean="0"/>
              <a:t>Capital</a:t>
            </a:r>
          </a:p>
          <a:p>
            <a:pPr marL="830707" lvl="3" indent="-342900"/>
            <a:r>
              <a:rPr lang="en-US" dirty="0" smtClean="0"/>
              <a:t>Transportation</a:t>
            </a:r>
          </a:p>
          <a:p>
            <a:pPr marL="830707" lvl="3" indent="-342900"/>
            <a:r>
              <a:rPr lang="en-US" dirty="0" smtClean="0"/>
              <a:t>Labor</a:t>
            </a:r>
          </a:p>
          <a:p>
            <a:pPr marL="830707" lvl="3" indent="-342900"/>
            <a:r>
              <a:rPr lang="en-US" dirty="0" smtClean="0"/>
              <a:t>Export Good</a:t>
            </a:r>
          </a:p>
          <a:p>
            <a:pPr marL="830707" lvl="3" indent="-342900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664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Housing</a:t>
            </a:r>
          </a:p>
          <a:p>
            <a:pPr marL="231775" lvl="2" indent="0">
              <a:lnSpc>
                <a:spcPct val="50000"/>
              </a:lnSpc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Demand: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r>
              <a:rPr lang="en-US" dirty="0" smtClean="0"/>
              <a:t>Supply: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= 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698119" lvl="4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where </a:t>
            </a:r>
            <a:r>
              <a:rPr lang="en-US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sz="2400" dirty="0" smtClean="0">
                <a:solidFill>
                  <a:schemeClr val="accent1"/>
                </a:solidFill>
              </a:rPr>
              <a:t> is the number of households living at location </a:t>
            </a:r>
            <a:r>
              <a:rPr lang="en-US" sz="24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dirty="0" smtClean="0">
                <a:solidFill>
                  <a:schemeClr val="accent1"/>
                </a:solidFill>
              </a:rPr>
              <a:t>.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082009"/>
              </p:ext>
            </p:extLst>
          </p:nvPr>
        </p:nvGraphicFramePr>
        <p:xfrm>
          <a:off x="2762250" y="4800600"/>
          <a:ext cx="3562350" cy="66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69" name="Equation" r:id="rId4" imgW="1231366" imgH="228501" progId="Equation.DSMT4">
                  <p:embed/>
                </p:oleObj>
              </mc:Choice>
              <mc:Fallback>
                <p:oleObj name="Equation" r:id="rId4" imgW="1231366" imgH="22850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0" y="4800600"/>
                        <a:ext cx="3562350" cy="662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4788"/>
              </p:ext>
            </p:extLst>
          </p:nvPr>
        </p:nvGraphicFramePr>
        <p:xfrm>
          <a:off x="3309938" y="2209800"/>
          <a:ext cx="2633662" cy="12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70" name="Equation" r:id="rId6" imgW="952200" imgH="469800" progId="Equation.DSMT4">
                  <p:embed/>
                </p:oleObj>
              </mc:Choice>
              <mc:Fallback>
                <p:oleObj name="Equation" r:id="rId6" imgW="952200" imgH="469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9938" y="2209800"/>
                        <a:ext cx="2633662" cy="129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551794"/>
              </p:ext>
            </p:extLst>
          </p:nvPr>
        </p:nvGraphicFramePr>
        <p:xfrm>
          <a:off x="2209800" y="3581400"/>
          <a:ext cx="4800600" cy="793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71" name="Equation" r:id="rId8" imgW="1574800" imgH="279400" progId="Equation.DSMT4">
                  <p:embed/>
                </p:oleObj>
              </mc:Choice>
              <mc:Fallback>
                <p:oleObj name="Equation" r:id="rId8" imgW="1574800" imgH="279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581400"/>
                        <a:ext cx="4800600" cy="7930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66465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Land</a:t>
            </a:r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r>
              <a:rPr lang="en-US" dirty="0" smtClean="0"/>
              <a:t>Demand: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r>
              <a:rPr lang="en-US" dirty="0" smtClean="0"/>
              <a:t>Supply: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[Ownership: Rents go to absentee landlords.]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729401"/>
              </p:ext>
            </p:extLst>
          </p:nvPr>
        </p:nvGraphicFramePr>
        <p:xfrm>
          <a:off x="3429000" y="4979068"/>
          <a:ext cx="2133600" cy="757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47" name="Equation" r:id="rId4" imgW="723586" imgH="253890" progId="Equation.DSMT4">
                  <p:embed/>
                </p:oleObj>
              </mc:Choice>
              <mc:Fallback>
                <p:oleObj name="Equation" r:id="rId4" imgW="723586" imgH="25389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979068"/>
                        <a:ext cx="2133600" cy="7579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137275"/>
              </p:ext>
            </p:extLst>
          </p:nvPr>
        </p:nvGraphicFramePr>
        <p:xfrm>
          <a:off x="2590800" y="2819400"/>
          <a:ext cx="4114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48" name="Equation" r:id="rId6" imgW="1358900" imgH="469900" progId="Equation.DSMT4">
                  <p:embed/>
                </p:oleObj>
              </mc:Choice>
              <mc:Fallback>
                <p:oleObj name="Equation" r:id="rId6" imgW="1358900" imgH="4699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819400"/>
                        <a:ext cx="41148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07595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26464"/>
            <a:ext cx="83058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The Capital Market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Demand: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Supply:   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/>
              <a:t> is constant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161765"/>
              </p:ext>
            </p:extLst>
          </p:nvPr>
        </p:nvGraphicFramePr>
        <p:xfrm>
          <a:off x="2541588" y="2971800"/>
          <a:ext cx="41894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4" name="Equation" r:id="rId4" imgW="1434960" imgH="469800" progId="Equation.DSMT4">
                  <p:embed/>
                </p:oleObj>
              </mc:Choice>
              <mc:Fallback>
                <p:oleObj name="Equation" r:id="rId4" imgW="1434960" imgH="469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1588" y="2971800"/>
                        <a:ext cx="4189412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75148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26464"/>
            <a:ext cx="83058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The Transportation Market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 =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dirty="0" smtClean="0"/>
              <a:t> = 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)u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Commuting cost per mile,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, does </a:t>
            </a:r>
            <a:r>
              <a:rPr lang="en-US" u="sng" dirty="0" smtClean="0"/>
              <a:t>not</a:t>
            </a:r>
            <a:r>
              <a:rPr lang="en-US" dirty="0" smtClean="0"/>
              <a:t> depend on </a:t>
            </a:r>
          </a:p>
          <a:p>
            <a:pPr marL="574675" lvl="2" indent="-342900"/>
            <a:endParaRPr lang="en-US" dirty="0"/>
          </a:p>
          <a:p>
            <a:pPr marL="1041019" lvl="4" indent="-342900"/>
            <a:r>
              <a:rPr lang="en-US" dirty="0" smtClean="0"/>
              <a:t>Direction</a:t>
            </a:r>
          </a:p>
          <a:p>
            <a:pPr marL="1041019" lvl="4" indent="-342900"/>
            <a:r>
              <a:rPr lang="en-US" dirty="0" smtClean="0"/>
              <a:t>Mode</a:t>
            </a:r>
          </a:p>
          <a:p>
            <a:pPr marL="1041019" lvl="4" indent="-342900"/>
            <a:r>
              <a:rPr lang="en-US" dirty="0" smtClean="0"/>
              <a:t>Road Capacity</a:t>
            </a:r>
          </a:p>
          <a:p>
            <a:pPr marL="1041019" lvl="4" indent="-342900"/>
            <a:r>
              <a:rPr lang="en-US" dirty="0" smtClean="0"/>
              <a:t>Number of Commuters.</a:t>
            </a:r>
          </a:p>
          <a:p>
            <a:pPr marL="1041019" lvl="4" indent="-342900"/>
            <a:endParaRPr lang="en-US" dirty="0"/>
          </a:p>
          <a:p>
            <a:pPr marL="574675" lvl="2" indent="-342900"/>
            <a:r>
              <a:rPr lang="en-US" dirty="0" smtClean="0"/>
              <a:t>These assumptions imply circular </a:t>
            </a:r>
            <a:r>
              <a:rPr lang="en-US" dirty="0" err="1" smtClean="0"/>
              <a:t>iso</a:t>
            </a:r>
            <a:r>
              <a:rPr lang="en-US" dirty="0" smtClean="0"/>
              <a:t>-commuting-cost lines—and a circular city.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827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26464"/>
            <a:ext cx="83058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Labor and Goods Markets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All jobs are in the CBD (with no unemployment).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Wage and hours worked are constant, producing income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. 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 smtClean="0"/>
              <a:t>This is consistent with perfectly elastic demand for workers—derived from export-good production.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 smtClean="0"/>
              <a:t>Each </a:t>
            </a:r>
            <a:r>
              <a:rPr lang="en-US" dirty="0"/>
              <a:t>household has one worker.</a:t>
            </a:r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250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Motivation for Urban Models</a:t>
            </a:r>
          </a:p>
          <a:p>
            <a:pPr marL="231775" lvl="2" indent="0">
              <a:buNone/>
            </a:pPr>
            <a:endParaRPr lang="en-US" dirty="0"/>
          </a:p>
          <a:p>
            <a:pPr marL="228600" lvl="2" indent="-228600"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Urban models are built on the following simple sentence:</a:t>
            </a:r>
          </a:p>
          <a:p>
            <a:pPr marL="914400" lvl="2" indent="-450850">
              <a:buFont typeface="Wingdings" pitchFamily="2" charset="2"/>
              <a:buChar char="Ø"/>
            </a:pPr>
            <a:endParaRPr lang="en-US" dirty="0"/>
          </a:p>
          <a:p>
            <a:pPr marL="457200" lvl="3" indent="-2286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People care about where they live because they must commute to work.</a:t>
            </a:r>
          </a:p>
          <a:p>
            <a:pPr marL="914400" lvl="2" indent="-450850">
              <a:buFont typeface="Wingdings" pitchFamily="2" charset="2"/>
              <a:buChar char="Ø"/>
            </a:pPr>
            <a:endParaRPr lang="en-US" dirty="0"/>
          </a:p>
          <a:p>
            <a:pPr marL="228600" lvl="3" indent="-228600"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This sentence contains elements of 6 markets:</a:t>
            </a:r>
          </a:p>
          <a:p>
            <a:pPr marL="914400" lvl="3" indent="-450850">
              <a:buFont typeface="Wingdings" pitchFamily="2" charset="2"/>
              <a:buChar char="Ø"/>
            </a:pPr>
            <a:endParaRPr lang="en-US" dirty="0"/>
          </a:p>
          <a:p>
            <a:pPr marL="914400" lvl="4" indent="-228600">
              <a:buFont typeface="Arial" panose="020B0604020202020204" pitchFamily="34" charset="0"/>
              <a:buChar char="•"/>
            </a:pPr>
            <a:r>
              <a:rPr lang="en-US" dirty="0"/>
              <a:t>Housing</a:t>
            </a:r>
          </a:p>
          <a:p>
            <a:pPr marL="914400" lvl="4" indent="-228600">
              <a:buFont typeface="Arial" panose="020B0604020202020204" pitchFamily="34" charset="0"/>
              <a:buChar char="•"/>
            </a:pPr>
            <a:r>
              <a:rPr lang="en-US" dirty="0"/>
              <a:t>Land</a:t>
            </a:r>
          </a:p>
          <a:p>
            <a:pPr marL="914400" lvl="4" indent="-228600">
              <a:buFont typeface="Arial" panose="020B0604020202020204" pitchFamily="34" charset="0"/>
              <a:buChar char="•"/>
            </a:pPr>
            <a:r>
              <a:rPr lang="en-US" dirty="0"/>
              <a:t>Capital</a:t>
            </a:r>
          </a:p>
          <a:p>
            <a:pPr marL="914400" lvl="4" indent="-228600">
              <a:buFont typeface="Arial" panose="020B0604020202020204" pitchFamily="34" charset="0"/>
              <a:buChar char="•"/>
            </a:pPr>
            <a:r>
              <a:rPr lang="en-US" dirty="0"/>
              <a:t>Transportation</a:t>
            </a:r>
          </a:p>
          <a:p>
            <a:pPr marL="914400" lvl="4" indent="-228600">
              <a:buFont typeface="Arial" panose="020B0604020202020204" pitchFamily="34" charset="0"/>
              <a:buChar char="•"/>
            </a:pPr>
            <a:r>
              <a:rPr lang="en-US" dirty="0"/>
              <a:t>Labor</a:t>
            </a:r>
          </a:p>
          <a:p>
            <a:pPr marL="914400" lvl="4" indent="-228600">
              <a:buFont typeface="Arial" panose="020B0604020202020204" pitchFamily="34" charset="0"/>
              <a:buChar char="•"/>
            </a:pPr>
            <a:r>
              <a:rPr lang="en-US" dirty="0"/>
              <a:t>Export good</a:t>
            </a:r>
          </a:p>
          <a:p>
            <a:pPr marL="574675" lvl="2" indent="-342900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2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26464"/>
            <a:ext cx="83058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Labor and Goods Markets,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is the number of households living a location </a:t>
            </a:r>
            <a:r>
              <a:rPr lang="en-US" i="1" dirty="0" smtClean="0"/>
              <a:t>u</a:t>
            </a:r>
            <a:r>
              <a:rPr lang="en-US" dirty="0" smtClean="0"/>
              <a:t>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The total number of jobs is </a:t>
            </a:r>
            <a:r>
              <a:rPr lang="en-US" i="1" dirty="0" smtClean="0"/>
              <a:t>N.</a:t>
            </a:r>
          </a:p>
          <a:p>
            <a:pPr marL="574675" lvl="2" indent="-342900"/>
            <a:endParaRPr lang="en-US" i="1" dirty="0"/>
          </a:p>
          <a:p>
            <a:pPr marL="574675" lvl="2" indent="-342900"/>
            <a:r>
              <a:rPr lang="en-US" dirty="0" smtClean="0"/>
              <a:t>So </a:t>
            </a:r>
          </a:p>
          <a:p>
            <a:pPr marL="830707" lvl="3" indent="-342900"/>
            <a:endParaRPr lang="en-US" dirty="0"/>
          </a:p>
          <a:p>
            <a:pPr marL="830707" lvl="3" indent="-342900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350934"/>
              </p:ext>
            </p:extLst>
          </p:nvPr>
        </p:nvGraphicFramePr>
        <p:xfrm>
          <a:off x="3038642" y="4343400"/>
          <a:ext cx="2904958" cy="1592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26" name="Equation" r:id="rId4" imgW="990170" imgH="545863" progId="Equation.DSMT4">
                  <p:embed/>
                </p:oleObj>
              </mc:Choice>
              <mc:Fallback>
                <p:oleObj name="Equation" r:id="rId4" imgW="990170" imgH="54586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8642" y="4343400"/>
                        <a:ext cx="2904958" cy="15921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19219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26464"/>
            <a:ext cx="83058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Locational Equilibrium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The bid function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The anchoring condition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830707" lvl="3" indent="-342900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4431663"/>
              </p:ext>
            </p:extLst>
          </p:nvPr>
        </p:nvGraphicFramePr>
        <p:xfrm>
          <a:off x="2209800" y="3025998"/>
          <a:ext cx="4597465" cy="1317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16" name="Equation" r:id="rId4" imgW="1625600" imgH="469900" progId="Equation.DSMT4">
                  <p:embed/>
                </p:oleObj>
              </mc:Choice>
              <mc:Fallback>
                <p:oleObj name="Equation" r:id="rId4" imgW="1625600" imgH="4699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025998"/>
                        <a:ext cx="4597465" cy="13174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804019"/>
              </p:ext>
            </p:extLst>
          </p:nvPr>
        </p:nvGraphicFramePr>
        <p:xfrm>
          <a:off x="3641725" y="5410200"/>
          <a:ext cx="18605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17" name="Equation" r:id="rId6" imgW="672808" imgH="304668" progId="Equation.DSMT4">
                  <p:embed/>
                </p:oleObj>
              </mc:Choice>
              <mc:Fallback>
                <p:oleObj name="Equation" r:id="rId6" imgW="672808" imgH="304668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1725" y="5410200"/>
                        <a:ext cx="18605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28915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The Complete Model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The complete model contains </a:t>
            </a:r>
            <a:r>
              <a:rPr lang="en-US" b="1" dirty="0" smtClean="0">
                <a:solidFill>
                  <a:schemeClr val="accent3"/>
                </a:solidFill>
              </a:rPr>
              <a:t>10 unknowns</a:t>
            </a:r>
            <a:r>
              <a:rPr lang="en-US" dirty="0" smtClean="0">
                <a:solidFill>
                  <a:schemeClr val="accent3"/>
                </a:solidFill>
              </a:rPr>
              <a:t>: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   </a:t>
            </a:r>
            <a:r>
              <a:rPr lang="en-US" dirty="0" smtClean="0"/>
              <a:t>,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U*</a:t>
            </a:r>
          </a:p>
          <a:p>
            <a:pPr marL="830707" lvl="3" indent="-342900"/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r>
              <a:rPr lang="en-US" dirty="0" smtClean="0">
                <a:cs typeface="Times New Roman" pitchFamily="18" charset="0"/>
              </a:rPr>
              <a:t>It also contains </a:t>
            </a:r>
            <a:r>
              <a:rPr lang="en-US" b="1" dirty="0" smtClean="0">
                <a:solidFill>
                  <a:schemeClr val="accent3"/>
                </a:solidFill>
                <a:cs typeface="Times New Roman" pitchFamily="18" charset="0"/>
              </a:rPr>
              <a:t>9 equations</a:t>
            </a:r>
            <a:r>
              <a:rPr lang="en-US" dirty="0" smtClean="0">
                <a:cs typeface="Times New Roman" pitchFamily="18" charset="0"/>
              </a:rPr>
              <a:t>:</a:t>
            </a:r>
          </a:p>
          <a:p>
            <a:pPr marL="574675" lvl="2" indent="-342900"/>
            <a:endParaRPr lang="en-US" dirty="0">
              <a:cs typeface="Times New Roman" pitchFamily="18" charset="0"/>
            </a:endParaRPr>
          </a:p>
          <a:p>
            <a:pPr marL="830707" lvl="3" indent="-342900"/>
            <a:r>
              <a:rPr lang="en-US" dirty="0" smtClean="0">
                <a:cs typeface="Times New Roman" pitchFamily="18" charset="0"/>
              </a:rPr>
              <a:t>(1) Housing demand, (2) housing supply, (3) housing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S=D</a:t>
            </a:r>
            <a:r>
              <a:rPr lang="en-US" dirty="0" smtClean="0">
                <a:cs typeface="Times New Roman" pitchFamily="18" charset="0"/>
              </a:rPr>
              <a:t>, (4) capital demand, (5) land demand, (6) land supply, (7) labor adding-up condition, (8) bid function, (9) anchoring condition.  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516264"/>
              </p:ext>
            </p:extLst>
          </p:nvPr>
        </p:nvGraphicFramePr>
        <p:xfrm>
          <a:off x="6896637" y="3085563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05" name="Equation" r:id="rId4" imgW="126780" imgH="215526" progId="Equation.DSMT4">
                  <p:embed/>
                </p:oleObj>
              </mc:Choice>
              <mc:Fallback>
                <p:oleObj name="Equation" r:id="rId4" imgW="126780" imgH="215526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6637" y="3085563"/>
                        <a:ext cx="304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0501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The Complete Model,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Note that 7 of the 10 variables in the model are actually functions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/>
              <a:t>. 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An urban model is designed to determine the residential spatial structure of an urban area, so the solutions vary over space.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In the basic model there is, of course, only one spatial dimension,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/>
              <a:t>, but we will later consider more complex models.  </a:t>
            </a:r>
            <a:endParaRPr lang="en-US" dirty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412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1. Motivation for Urban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2. Housing Demand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3. Deriving a Bid Function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4. Housing Supply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5. Anchoring Bid Functions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6. A Complete Urban Model</a:t>
            </a:r>
          </a:p>
          <a:p>
            <a:pPr marL="574675" lvl="2" indent="-342900"/>
            <a:endParaRPr lang="en-US" dirty="0">
              <a:solidFill>
                <a:srgbClr val="FF0000"/>
              </a:solidFill>
            </a:endParaRPr>
          </a:p>
          <a:p>
            <a:pPr marL="574675" lvl="2" indent="-342900"/>
            <a:r>
              <a:rPr lang="en-US" dirty="0" smtClean="0">
                <a:solidFill>
                  <a:srgbClr val="FF0000"/>
                </a:solidFill>
              </a:rPr>
              <a:t>7. Solving Open and Closed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0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Open and Closed Models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It is not generally possible to solve a model with 9 equations and 10 unknowns.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So urban economists have two choices: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b="1" dirty="0" smtClean="0">
                <a:solidFill>
                  <a:schemeClr val="accent3"/>
                </a:solidFill>
              </a:rPr>
              <a:t>Open Models</a:t>
            </a:r>
            <a:r>
              <a:rPr lang="en-US" dirty="0" smtClean="0">
                <a:solidFill>
                  <a:schemeClr val="accent3"/>
                </a:solidFill>
              </a:rPr>
              <a:t>:</a:t>
            </a:r>
          </a:p>
          <a:p>
            <a:pPr marL="574675" lvl="2" indent="-342900"/>
            <a:endParaRPr lang="en-US" dirty="0"/>
          </a:p>
          <a:p>
            <a:pPr marL="1041019" lvl="4" indent="-342900"/>
            <a:r>
              <a:rPr lang="en-US" dirty="0" smtClean="0"/>
              <a:t>Assume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U*</a:t>
            </a:r>
            <a:r>
              <a:rPr lang="en-US" dirty="0" smtClean="0"/>
              <a:t> is fixed and solve for </a:t>
            </a:r>
            <a:r>
              <a:rPr lang="en-US" i="1" dirty="0" smtClean="0"/>
              <a:t>N</a:t>
            </a:r>
            <a:r>
              <a:rPr lang="en-US" dirty="0" smtClean="0"/>
              <a:t>.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830707" lvl="3" indent="-342900"/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marL="830707" lvl="3" indent="-342900"/>
            <a:r>
              <a:rPr lang="en-US" b="1" dirty="0" smtClean="0">
                <a:solidFill>
                  <a:schemeClr val="accent3"/>
                </a:solidFill>
                <a:cs typeface="Times New Roman" pitchFamily="18" charset="0"/>
              </a:rPr>
              <a:t>Closed Models</a:t>
            </a:r>
            <a:r>
              <a:rPr lang="en-US" dirty="0" smtClean="0">
                <a:cs typeface="Times New Roman" pitchFamily="18" charset="0"/>
              </a:rPr>
              <a:t>:</a:t>
            </a:r>
          </a:p>
          <a:p>
            <a:pPr marL="574675" lvl="2" indent="-342900"/>
            <a:endParaRPr lang="en-US" dirty="0">
              <a:cs typeface="Times New Roman" pitchFamily="18" charset="0"/>
            </a:endParaRPr>
          </a:p>
          <a:p>
            <a:pPr marL="1041019" lvl="4" indent="-342900"/>
            <a:r>
              <a:rPr lang="en-US" dirty="0" smtClean="0">
                <a:cs typeface="Times New Roman" pitchFamily="18" charset="0"/>
              </a:rPr>
              <a:t>Assume </a:t>
            </a:r>
            <a:r>
              <a:rPr lang="en-US" i="1" dirty="0" smtClean="0">
                <a:cs typeface="Times New Roman" pitchFamily="18" charset="0"/>
              </a:rPr>
              <a:t>N</a:t>
            </a:r>
            <a:r>
              <a:rPr lang="en-US" dirty="0" smtClean="0">
                <a:cs typeface="Times New Roman" pitchFamily="18" charset="0"/>
              </a:rPr>
              <a:t> is fixed and solve for </a:t>
            </a:r>
            <a:r>
              <a:rPr lang="en-US" i="1" dirty="0" smtClean="0">
                <a:cs typeface="Times New Roman" pitchFamily="18" charset="0"/>
              </a:rPr>
              <a:t>U*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286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Open and Closed Models,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u="sng" dirty="0" smtClean="0"/>
              <a:t>Open models </a:t>
            </a:r>
            <a:r>
              <a:rPr lang="en-US" dirty="0" smtClean="0"/>
              <a:t>implicitly assume that an urban area is in a system of areas and that people are mobile across areas.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 smtClean="0"/>
              <a:t>Household mobility ensures that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U* </a:t>
            </a:r>
            <a:r>
              <a:rPr lang="en-US" dirty="0" smtClean="0"/>
              <a:t>is constant in the system of areas (just as within-area mobility holds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U* </a:t>
            </a:r>
            <a:r>
              <a:rPr lang="en-US" dirty="0" smtClean="0"/>
              <a:t>fixed within an area).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u="sng" dirty="0" smtClean="0"/>
              <a:t>Closed models </a:t>
            </a:r>
            <a:r>
              <a:rPr lang="en-US" dirty="0" smtClean="0"/>
              <a:t>implicitly assume either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 smtClean="0"/>
              <a:t>(1) that population is fixed and across-area mobility is impossible,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 smtClean="0"/>
              <a:t>or (2) that any changes being analyzed affect all urban areas equally, so that nobody is given an incentive to change areas.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5876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Solving a Closed Model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The trick to solving the model is to go through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}=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}/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Start with the housing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S=D</a:t>
            </a:r>
            <a:r>
              <a:rPr lang="en-US" dirty="0" smtClean="0"/>
              <a:t> and plug in expressions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}.   </a:t>
            </a: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30707" lvl="3" indent="-3429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}, use the demand function, but put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}=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/C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30707" lvl="3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30707" lvl="3" indent="-3429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}, plug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 (from its demand function) and the above expression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into the housing production function.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979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Solving a Closed Model,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These steps lead to: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r>
              <a:rPr lang="en-US" dirty="0" smtClean="0"/>
              <a:t>where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139851"/>
              </p:ext>
            </p:extLst>
          </p:nvPr>
        </p:nvGraphicFramePr>
        <p:xfrm>
          <a:off x="2514600" y="2971800"/>
          <a:ext cx="3810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59" name="Equation" r:id="rId4" imgW="1511300" imgH="279400" progId="Equation.DSMT4">
                  <p:embed/>
                </p:oleObj>
              </mc:Choice>
              <mc:Fallback>
                <p:oleObj name="Equation" r:id="rId4" imgW="15113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971800"/>
                        <a:ext cx="3810000" cy="76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026880"/>
              </p:ext>
            </p:extLst>
          </p:nvPr>
        </p:nvGraphicFramePr>
        <p:xfrm>
          <a:off x="3108063" y="4714874"/>
          <a:ext cx="2683137" cy="1228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60" name="Equation" r:id="rId6" imgW="1016000" imgH="469900" progId="Equation.DSMT4">
                  <p:embed/>
                </p:oleObj>
              </mc:Choice>
              <mc:Fallback>
                <p:oleObj name="Equation" r:id="rId6" imgW="1016000" imgH="4699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063" y="4714874"/>
                        <a:ext cx="2683137" cy="12287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82589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Solving a Closed Model, 3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Now plug in the supply function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 and the “anchored” form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 into the above.  Then the ratio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 t</a:t>
            </a:r>
            <a:r>
              <a:rPr lang="en-US" dirty="0" smtClean="0"/>
              <a:t>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/>
              <a:t> </a:t>
            </a:r>
            <a:r>
              <a:rPr lang="en-US" dirty="0" smtClean="0"/>
              <a:t>is: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0626343"/>
              </p:ext>
            </p:extLst>
          </p:nvPr>
        </p:nvGraphicFramePr>
        <p:xfrm>
          <a:off x="2514600" y="3657600"/>
          <a:ext cx="44958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5" name="Equation" r:id="rId4" imgW="1739900" imgH="584200" progId="Equation.DSMT4">
                  <p:embed/>
                </p:oleObj>
              </mc:Choice>
              <mc:Fallback>
                <p:oleObj name="Equation" r:id="rId4" imgW="1739900" imgH="584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657600"/>
                        <a:ext cx="44958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9265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Motivation for Urban Models, 2</a:t>
            </a:r>
          </a:p>
          <a:p>
            <a:pPr marL="231775" lvl="2" indent="0">
              <a:buNone/>
            </a:pPr>
            <a:endParaRPr lang="en-US" dirty="0"/>
          </a:p>
          <a:p>
            <a:pPr marL="228600" lvl="2" indent="-228600">
              <a:buSzPct val="110000"/>
              <a:buFont typeface="Arial" panose="020B0604020202020204" pitchFamily="34" charset="0"/>
              <a:buChar char="•"/>
            </a:pPr>
            <a:r>
              <a:rPr lang="en-US" dirty="0" smtClean="0"/>
              <a:t>So now we are going to write down equations for these 6 markets.</a:t>
            </a:r>
          </a:p>
          <a:p>
            <a:pPr marL="228600" lvl="2" indent="-228600">
              <a:buSzPct val="110000"/>
              <a:buFont typeface="Arial" panose="020B0604020202020204" pitchFamily="34" charset="0"/>
              <a:buChar char="•"/>
            </a:pPr>
            <a:endParaRPr lang="en-US" dirty="0"/>
          </a:p>
          <a:p>
            <a:pPr marL="228600" lvl="2" indent="-228600">
              <a:buSzPct val="110000"/>
              <a:buFont typeface="Arial" panose="020B0604020202020204" pitchFamily="34" charset="0"/>
              <a:buChar char="•"/>
            </a:pPr>
            <a:r>
              <a:rPr lang="en-US" dirty="0" smtClean="0"/>
              <a:t>It is difficult to solve a general equilibrium model with 6 markets.</a:t>
            </a:r>
          </a:p>
          <a:p>
            <a:pPr marL="914400" lvl="2" indent="-450850">
              <a:buFont typeface="Wingdings" pitchFamily="2" charset="2"/>
              <a:buChar char="Ø"/>
            </a:pPr>
            <a:endParaRPr lang="en-US" dirty="0"/>
          </a:p>
          <a:p>
            <a:pPr marL="571500" lvl="3" indent="-342900">
              <a:buFont typeface="Arial" panose="020B0604020202020204" pitchFamily="34" charset="0"/>
              <a:buChar char="•"/>
            </a:pPr>
            <a:r>
              <a:rPr lang="en-US" dirty="0" smtClean="0"/>
              <a:t>That is why we rely on the strong assumptions discussed in the previous class.</a:t>
            </a:r>
          </a:p>
          <a:p>
            <a:pPr marL="1170432" lvl="3" indent="-450850">
              <a:buFont typeface="Wingdings" pitchFamily="2" charset="2"/>
              <a:buChar char="Ø"/>
            </a:pPr>
            <a:endParaRPr lang="en-US" dirty="0"/>
          </a:p>
          <a:p>
            <a:pPr marL="342900" lvl="2" indent="-342900">
              <a:buSzPct val="110000"/>
              <a:buFont typeface="Arial" panose="020B0604020202020204" pitchFamily="34" charset="0"/>
              <a:buChar char="•"/>
            </a:pPr>
            <a:r>
              <a:rPr lang="en-US" dirty="0" smtClean="0"/>
              <a:t>Moreover, the best way to understand a complex system is to write down a simple version and then try to make it more general.</a:t>
            </a:r>
          </a:p>
          <a:p>
            <a:pPr marL="914400" lvl="2" indent="-450850">
              <a:buFont typeface="Wingdings" pitchFamily="2" charset="2"/>
              <a:buChar char="Ø"/>
            </a:pPr>
            <a:endParaRPr lang="en-US" dirty="0"/>
          </a:p>
          <a:p>
            <a:pPr marL="571500" lvl="3" indent="-342900">
              <a:buFont typeface="Arial" panose="020B0604020202020204" pitchFamily="34" charset="0"/>
              <a:buChar char="•"/>
            </a:pPr>
            <a:r>
              <a:rPr lang="en-US" dirty="0" smtClean="0"/>
              <a:t>That is what we will do throughout this course.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3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Solving a Closed Model, 4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Substituting this expression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 into the “adding up” condition gives us the integral:</a:t>
            </a: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r>
              <a:rPr lang="en-US" dirty="0" smtClean="0">
                <a:cs typeface="Times New Roman" pitchFamily="18" charset="0"/>
              </a:rPr>
              <a:t>Note:  I put a bar 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cs typeface="Times New Roman" pitchFamily="18" charset="0"/>
              </a:rPr>
              <a:t> to indicate that it is fixed.</a:t>
            </a:r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874541"/>
              </p:ext>
            </p:extLst>
          </p:nvPr>
        </p:nvGraphicFramePr>
        <p:xfrm>
          <a:off x="1614488" y="3676650"/>
          <a:ext cx="5395912" cy="159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1" name="Equation" r:id="rId4" imgW="1803240" imgH="533160" progId="Equation.DSMT4">
                  <p:embed/>
                </p:oleObj>
              </mc:Choice>
              <mc:Fallback>
                <p:oleObj name="Equation" r:id="rId4" imgW="1803240" imgH="5331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4488" y="3676650"/>
                        <a:ext cx="5395912" cy="1598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78331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The Integral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Here’s the integral we need: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 smtClean="0"/>
              <a:t>        where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-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,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/>
              <a:t> = [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(1/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)-1</a:t>
            </a:r>
            <a:r>
              <a:rPr lang="en-US" dirty="0" smtClean="0">
                <a:latin typeface="Times New Roman"/>
                <a:cs typeface="Times New Roman"/>
              </a:rPr>
              <a:t>].</a:t>
            </a:r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2555120"/>
              </p:ext>
            </p:extLst>
          </p:nvPr>
        </p:nvGraphicFramePr>
        <p:xfrm>
          <a:off x="449263" y="2819400"/>
          <a:ext cx="8161337" cy="244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3" name="Equation" r:id="rId4" imgW="3073320" imgH="927000" progId="Equation.DSMT4">
                  <p:embed/>
                </p:oleObj>
              </mc:Choice>
              <mc:Fallback>
                <p:oleObj name="Equation" r:id="rId4" imgW="3073320" imgH="9270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819400"/>
                        <a:ext cx="8161337" cy="2443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805886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The Integral,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Thus the answer is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231775" lvl="2" indent="0">
              <a:buNone/>
            </a:pPr>
            <a:r>
              <a:rPr lang="en-US" dirty="0"/>
              <a:t> </a:t>
            </a:r>
            <a:r>
              <a:rPr lang="en-US" dirty="0" smtClean="0"/>
              <a:t>     where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1/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/>
                <a:cs typeface="Times New Roman"/>
              </a:rPr>
              <a:t> and the right side must be evaluated at 0 </a:t>
            </a:r>
          </a:p>
          <a:p>
            <a:pPr marL="231775" lvl="2" indent="0"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  and    .</a:t>
            </a:r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422320"/>
              </p:ext>
            </p:extLst>
          </p:nvPr>
        </p:nvGraphicFramePr>
        <p:xfrm>
          <a:off x="942975" y="3048000"/>
          <a:ext cx="7286625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42" name="Equation" r:id="rId4" imgW="3403600" imgH="596900" progId="Equation.DSMT4">
                  <p:embed/>
                </p:oleObj>
              </mc:Choice>
              <mc:Fallback>
                <p:oleObj name="Equation" r:id="rId4" imgW="3403600" imgH="59690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3048000"/>
                        <a:ext cx="7286625" cy="1285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320848"/>
              </p:ext>
            </p:extLst>
          </p:nvPr>
        </p:nvGraphicFramePr>
        <p:xfrm>
          <a:off x="1752600" y="5544591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43" name="Equation" r:id="rId6" imgW="126780" imgH="215526" progId="Equation.DSMT4">
                  <p:embed/>
                </p:oleObj>
              </mc:Choice>
              <mc:Fallback>
                <p:oleObj name="Equation" r:id="rId6" imgW="126780" imgH="215526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544591"/>
                        <a:ext cx="304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395785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The Integral, 3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Evaluating this expression and setting it equal to     yields: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r>
              <a:rPr lang="en-US" dirty="0" smtClean="0"/>
              <a:t>A key problem: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 smtClean="0"/>
              <a:t>This equation is so nonlinear that one cannot solve for      (the variable) as a function of       (the parameter).</a:t>
            </a:r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643588"/>
              </p:ext>
            </p:extLst>
          </p:nvPr>
        </p:nvGraphicFramePr>
        <p:xfrm>
          <a:off x="7635875" y="2311758"/>
          <a:ext cx="4270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87" name="Equation" r:id="rId4" imgW="177480" imgH="215640" progId="Equation.DSMT4">
                  <p:embed/>
                </p:oleObj>
              </mc:Choice>
              <mc:Fallback>
                <p:oleObj name="Equation" r:id="rId4" imgW="177480" imgH="215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875" y="2311758"/>
                        <a:ext cx="4270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82475"/>
              </p:ext>
            </p:extLst>
          </p:nvPr>
        </p:nvGraphicFramePr>
        <p:xfrm>
          <a:off x="1511300" y="3255963"/>
          <a:ext cx="6149975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88" name="Equation" r:id="rId6" imgW="2946240" imgH="533160" progId="Equation.DSMT4">
                  <p:embed/>
                </p:oleObj>
              </mc:Choice>
              <mc:Fallback>
                <p:oleObj name="Equation" r:id="rId6" imgW="2946240" imgH="533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300" y="3255963"/>
                        <a:ext cx="6149975" cy="1106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099264"/>
              </p:ext>
            </p:extLst>
          </p:nvPr>
        </p:nvGraphicFramePr>
        <p:xfrm>
          <a:off x="8077200" y="5486400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89" name="Equation" r:id="rId8" imgW="126720" imgH="215640" progId="Equation.DSMT4">
                  <p:embed/>
                </p:oleObj>
              </mc:Choice>
              <mc:Fallback>
                <p:oleObj name="Equation" r:id="rId8" imgW="126720" imgH="215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5486400"/>
                        <a:ext cx="304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829783"/>
              </p:ext>
            </p:extLst>
          </p:nvPr>
        </p:nvGraphicFramePr>
        <p:xfrm>
          <a:off x="5105400" y="5810949"/>
          <a:ext cx="4270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90" name="Equation" r:id="rId10" imgW="177480" imgH="215640" progId="Equation.DSMT4">
                  <p:embed/>
                </p:oleObj>
              </mc:Choice>
              <mc:Fallback>
                <p:oleObj name="Equation" r:id="rId10" imgW="177480" imgH="215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810949"/>
                        <a:ext cx="4270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675314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The Problem with Closed Models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One feature of closed models is convenient: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 smtClean="0"/>
              <a:t>The utility level is not needed to find anything else. 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 smtClean="0"/>
              <a:t>But another feature makes life quite difficult: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 smtClean="0"/>
              <a:t>As just noted, the population integral cannot be explicitly solved for     .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 smtClean="0"/>
              <a:t>This fact (and even more complexity in fancier models) leads many urban economists to use simulation methods.</a:t>
            </a:r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392248"/>
              </p:ext>
            </p:extLst>
          </p:nvPr>
        </p:nvGraphicFramePr>
        <p:xfrm>
          <a:off x="2667000" y="4991637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19" name="Equation" r:id="rId4" imgW="126720" imgH="215640" progId="Equation.DSMT4">
                  <p:embed/>
                </p:oleObj>
              </mc:Choice>
              <mc:Fallback>
                <p:oleObj name="Equation" r:id="rId4" imgW="1267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991637"/>
                        <a:ext cx="304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554617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Solving an Open Model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The equations of open and closed models are all the same.  </a:t>
            </a:r>
          </a:p>
          <a:p>
            <a:pPr marL="574675" lvl="2" indent="-342900">
              <a:lnSpc>
                <a:spcPct val="50000"/>
              </a:lnSpc>
            </a:pPr>
            <a:endParaRPr lang="en-US" dirty="0"/>
          </a:p>
          <a:p>
            <a:pPr marL="574675" lvl="2" indent="-342900"/>
            <a:r>
              <a:rPr lang="en-US" dirty="0" smtClean="0"/>
              <a:t>However, one equation plays a much bigger role in an open model, namely, the key locational equilibrium condition, because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U* </a:t>
            </a:r>
            <a:r>
              <a:rPr lang="en-US" dirty="0" smtClean="0"/>
              <a:t>is now a parameter (hence the “bar”), not a variable.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714955"/>
              </p:ext>
            </p:extLst>
          </p:nvPr>
        </p:nvGraphicFramePr>
        <p:xfrm>
          <a:off x="2882900" y="5014913"/>
          <a:ext cx="3559175" cy="157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0" name="Equation" r:id="rId4" imgW="1815840" imgH="799920" progId="Equation.DSMT4">
                  <p:embed/>
                </p:oleObj>
              </mc:Choice>
              <mc:Fallback>
                <p:oleObj name="Equation" r:id="rId4" imgW="1815840" imgH="799920" progId="Equation.DSMT4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0" y="5014913"/>
                        <a:ext cx="3559175" cy="1576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046874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Solving an Open Model,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This equation can be solved for     as a function of parameters of the model.  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This makes life a lot easier!  This expression can be plugged into the solution to the integral to get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/>
              <a:t>, which is now a variable.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623439"/>
              </p:ext>
            </p:extLst>
          </p:nvPr>
        </p:nvGraphicFramePr>
        <p:xfrm>
          <a:off x="5334000" y="2248545"/>
          <a:ext cx="3810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11" name="Equation" r:id="rId4" imgW="126720" imgH="215640" progId="Equation.DSMT4">
                  <p:embed/>
                </p:oleObj>
              </mc:Choice>
              <mc:Fallback>
                <p:oleObj name="Equation" r:id="rId4" imgW="126720" imgH="2156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248545"/>
                        <a:ext cx="3810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595320"/>
              </p:ext>
            </p:extLst>
          </p:nvPr>
        </p:nvGraphicFramePr>
        <p:xfrm>
          <a:off x="2039938" y="3276600"/>
          <a:ext cx="4913312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12" name="Equation" r:id="rId6" imgW="1930320" imgH="634680" progId="Equation.DSMT4">
                  <p:embed/>
                </p:oleObj>
              </mc:Choice>
              <mc:Fallback>
                <p:oleObj name="Equation" r:id="rId6" imgW="1930320" imgH="63468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3276600"/>
                        <a:ext cx="4913312" cy="1625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844841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The Problem with Open Models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Open models are much easier to solve than are closed models.</a:t>
            </a:r>
          </a:p>
          <a:p>
            <a:pPr marL="487807" lvl="3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The problem is that they address a much narrower question, namely what happens when there is an event in one urban area but not in any other.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 smtClean="0"/>
              <a:t>Be careful to pick the model that answers the question you want to answer—not the model that is easier to solve!!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2727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26464"/>
            <a:ext cx="87630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Density Functions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A key urban variable is population density, which can be written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}/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}. </a:t>
            </a: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Our earlier results therefore imply that: </a:t>
            </a: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function has almost the same shape as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 and, as we will see, has been estimated by many studies.</a:t>
            </a:r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886946"/>
              </p:ext>
            </p:extLst>
          </p:nvPr>
        </p:nvGraphicFramePr>
        <p:xfrm>
          <a:off x="2895600" y="4038600"/>
          <a:ext cx="3234807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2" name="Equation" r:id="rId4" imgW="1231366" imgH="469696" progId="Equation.DSMT4">
                  <p:embed/>
                </p:oleObj>
              </mc:Choice>
              <mc:Fallback>
                <p:oleObj name="Equation" r:id="rId4" imgW="1231366" imgH="469696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038600"/>
                        <a:ext cx="3234807" cy="1228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745544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Building Height</a:t>
            </a:r>
          </a:p>
          <a:p>
            <a:pPr marL="231775" lvl="2" indent="0">
              <a:lnSpc>
                <a:spcPct val="50000"/>
              </a:lnSpc>
              <a:spcBef>
                <a:spcPts val="0"/>
              </a:spcBef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The model also predicts </a:t>
            </a:r>
            <a:r>
              <a:rPr lang="en-US" smtClean="0"/>
              <a:t>a residential </a:t>
            </a:r>
            <a:r>
              <a:rPr lang="en-US" b="1" dirty="0" smtClean="0">
                <a:solidFill>
                  <a:schemeClr val="accent3"/>
                </a:solidFill>
              </a:rPr>
              <a:t>skyline</a:t>
            </a:r>
            <a:r>
              <a:rPr lang="en-US" dirty="0" smtClean="0"/>
              <a:t> for housing, as measured by building height—a prediction upheld by observation!  </a:t>
            </a:r>
          </a:p>
          <a:p>
            <a:pPr marL="574675" lvl="2" indent="-342900">
              <a:lnSpc>
                <a:spcPct val="50000"/>
              </a:lnSpc>
              <a:spcBef>
                <a:spcPts val="0"/>
              </a:spcBef>
            </a:pPr>
            <a:endParaRPr lang="en-US" dirty="0"/>
          </a:p>
          <a:p>
            <a:pPr marL="574675" lvl="2" indent="-342900"/>
            <a:r>
              <a:rPr lang="en-US" dirty="0" smtClean="0"/>
              <a:t>One measure of building height is the capital/land ratio, 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}/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}, which can be shown to be</a:t>
            </a: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31775" lvl="2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where</a:t>
            </a:r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310956"/>
              </p:ext>
            </p:extLst>
          </p:nvPr>
        </p:nvGraphicFramePr>
        <p:xfrm>
          <a:off x="3352800" y="4343400"/>
          <a:ext cx="2286000" cy="110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08" name="Equation" r:id="rId4" imgW="965200" imgH="469900" progId="Equation.DSMT4">
                  <p:embed/>
                </p:oleObj>
              </mc:Choice>
              <mc:Fallback>
                <p:oleObj name="Equation" r:id="rId4" imgW="965200" imgH="46990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343400"/>
                        <a:ext cx="2286000" cy="1109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712158"/>
              </p:ext>
            </p:extLst>
          </p:nvPr>
        </p:nvGraphicFramePr>
        <p:xfrm>
          <a:off x="3200400" y="5562600"/>
          <a:ext cx="2286000" cy="1081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09" name="Equation" r:id="rId6" imgW="1066800" imgH="508000" progId="Equation.DSMT4">
                  <p:embed/>
                </p:oleObj>
              </mc:Choice>
              <mc:Fallback>
                <p:oleObj name="Equation" r:id="rId6" imgW="1066800" imgH="5080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562600"/>
                        <a:ext cx="2286000" cy="10817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0587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1. Motivation for Urban 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>
                <a:solidFill>
                  <a:srgbClr val="FF0000"/>
                </a:solidFill>
              </a:rPr>
              <a:t>2. Housing Demand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3. Deriving a Bid Function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4. Housing Supply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5. Anchoring Bid Functions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6. A Complete Urban Model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7. Solving Open and Closed </a:t>
            </a:r>
            <a:r>
              <a:rPr lang="en-US" dirty="0" smtClean="0"/>
              <a:t>Models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3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Housing Demand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A household maximizes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 smtClean="0"/>
              <a:t>Subject to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525300"/>
              </p:ext>
            </p:extLst>
          </p:nvPr>
        </p:nvGraphicFramePr>
        <p:xfrm>
          <a:off x="1774825" y="2971800"/>
          <a:ext cx="61150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00" name="Equation" r:id="rId4" imgW="1777680" imgH="253800" progId="Equation.DSMT4">
                  <p:embed/>
                </p:oleObj>
              </mc:Choice>
              <mc:Fallback>
                <p:oleObj name="Equation" r:id="rId4" imgW="1777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2971800"/>
                        <a:ext cx="6115050" cy="76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656677"/>
              </p:ext>
            </p:extLst>
          </p:nvPr>
        </p:nvGraphicFramePr>
        <p:xfrm>
          <a:off x="2627313" y="4572000"/>
          <a:ext cx="43561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01" name="Equation" r:id="rId6" imgW="1295280" imgH="253800" progId="Equation.DSMT4">
                  <p:embed/>
                </p:oleObj>
              </mc:Choice>
              <mc:Fallback>
                <p:oleObj name="Equation" r:id="rId6" imgW="129528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4572000"/>
                        <a:ext cx="4356100" cy="866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8670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Housing Demand,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Recall from the last class that the </a:t>
            </a:r>
            <a:r>
              <a:rPr lang="en-US" dirty="0" err="1" smtClean="0"/>
              <a:t>Lagrangian</a:t>
            </a:r>
            <a:r>
              <a:rPr lang="en-US" dirty="0" smtClean="0"/>
              <a:t> for this problem is: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r>
              <a:rPr lang="en-US" dirty="0" smtClean="0"/>
              <a:t>And the first-order conditions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/>
              <a:t> imply that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167291"/>
              </p:ext>
            </p:extLst>
          </p:nvPr>
        </p:nvGraphicFramePr>
        <p:xfrm>
          <a:off x="2112963" y="3248025"/>
          <a:ext cx="532923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61" name="Equation" r:id="rId4" imgW="2438280" imgH="253800" progId="Equation.DSMT4">
                  <p:embed/>
                </p:oleObj>
              </mc:Choice>
              <mc:Fallback>
                <p:oleObj name="Equation" r:id="rId4" imgW="243828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2963" y="3248025"/>
                        <a:ext cx="5329237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030339"/>
              </p:ext>
            </p:extLst>
          </p:nvPr>
        </p:nvGraphicFramePr>
        <p:xfrm>
          <a:off x="2971800" y="4495800"/>
          <a:ext cx="33528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62" name="Equation" r:id="rId6" imgW="1549080" imgH="393480" progId="Equation.DSMT4">
                  <p:embed/>
                </p:oleObj>
              </mc:Choice>
              <mc:Fallback>
                <p:oleObj name="Equation" r:id="rId6" imgW="154908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495800"/>
                        <a:ext cx="33528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5155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The Basic Urban Model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Housing Demand, 3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smtClean="0"/>
              <a:t>With a Cobb-Douglas utility function, 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marL="704088" lvl="2" indent="0">
              <a:buNone/>
            </a:pPr>
            <a:r>
              <a:rPr lang="en-US" dirty="0" smtClean="0"/>
              <a:t>and</a:t>
            </a:r>
          </a:p>
          <a:p>
            <a:pPr marL="704088" lvl="2" indent="0">
              <a:buNone/>
            </a:pPr>
            <a:endParaRPr lang="en-US" dirty="0"/>
          </a:p>
          <a:p>
            <a:pPr marL="704088" lvl="2" indent="0">
              <a:buNone/>
            </a:pPr>
            <a:endParaRPr lang="en-US" dirty="0" smtClean="0"/>
          </a:p>
          <a:p>
            <a:pPr marL="704088" lvl="2" indent="0">
              <a:buNone/>
            </a:pPr>
            <a:r>
              <a:rPr lang="en-US" dirty="0" smtClean="0"/>
              <a:t>so</a:t>
            </a:r>
            <a:endParaRPr lang="en-US" dirty="0"/>
          </a:p>
          <a:p>
            <a:pPr marL="704088" lvl="2" indent="0">
              <a:buNone/>
            </a:pP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169400"/>
              </p:ext>
            </p:extLst>
          </p:nvPr>
        </p:nvGraphicFramePr>
        <p:xfrm>
          <a:off x="3048000" y="4038600"/>
          <a:ext cx="3276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37" name="Equation" r:id="rId4" imgW="736600" imgH="419100" progId="Equation.DSMT4">
                  <p:embed/>
                </p:oleObj>
              </mc:Choice>
              <mc:Fallback>
                <p:oleObj name="Equation" r:id="rId4" imgW="7366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038600"/>
                        <a:ext cx="3276600" cy="1066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388192"/>
              </p:ext>
            </p:extLst>
          </p:nvPr>
        </p:nvGraphicFramePr>
        <p:xfrm>
          <a:off x="3355975" y="2743200"/>
          <a:ext cx="24320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38" name="Equation" r:id="rId6" imgW="583920" imgH="419040" progId="Equation.DSMT4">
                  <p:embed/>
                </p:oleObj>
              </mc:Choice>
              <mc:Fallback>
                <p:oleObj name="Equation" r:id="rId6" imgW="5839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5975" y="2743200"/>
                        <a:ext cx="24320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890817"/>
              </p:ext>
            </p:extLst>
          </p:nvPr>
        </p:nvGraphicFramePr>
        <p:xfrm>
          <a:off x="3200400" y="5474970"/>
          <a:ext cx="2819400" cy="1198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39" name="Equation" r:id="rId8" imgW="1231560" imgH="431640" progId="Equation.DSMT4">
                  <p:embed/>
                </p:oleObj>
              </mc:Choice>
              <mc:Fallback>
                <p:oleObj name="Equation" r:id="rId8" imgW="1231560" imgH="4316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474970"/>
                        <a:ext cx="2819400" cy="11982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86417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63080</TotalTime>
  <Words>2618</Words>
  <Application>Microsoft Office PowerPoint</Application>
  <PresentationFormat>On-screen Show (4:3)</PresentationFormat>
  <Paragraphs>771</Paragraphs>
  <Slides>59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8" baseType="lpstr">
      <vt:lpstr>Arial</vt:lpstr>
      <vt:lpstr>Calibri</vt:lpstr>
      <vt:lpstr>Georgia</vt:lpstr>
      <vt:lpstr>Times New Roman</vt:lpstr>
      <vt:lpstr>Trebuchet MS</vt:lpstr>
      <vt:lpstr>Wingdings</vt:lpstr>
      <vt:lpstr>Wingdings 2</vt:lpstr>
      <vt:lpstr>Urban</vt:lpstr>
      <vt:lpstr>Equation</vt:lpstr>
      <vt:lpstr>ECN741:  Urban Economics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</vt:vector>
  </TitlesOfParts>
  <Company>Syracuse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PPA786:  Urban Policy</dc:title>
  <dc:creator>joyinger</dc:creator>
  <cp:lastModifiedBy>Kathleen M Nasto</cp:lastModifiedBy>
  <cp:revision>802</cp:revision>
  <dcterms:created xsi:type="dcterms:W3CDTF">2008-01-08T18:11:56Z</dcterms:created>
  <dcterms:modified xsi:type="dcterms:W3CDTF">2018-10-03T13:00:51Z</dcterms:modified>
</cp:coreProperties>
</file>