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98" r:id="rId4"/>
    <p:sldId id="259" r:id="rId5"/>
    <p:sldId id="272" r:id="rId6"/>
    <p:sldId id="273" r:id="rId7"/>
    <p:sldId id="274" r:id="rId8"/>
    <p:sldId id="299" r:id="rId9"/>
    <p:sldId id="275" r:id="rId10"/>
    <p:sldId id="276" r:id="rId11"/>
    <p:sldId id="277" r:id="rId12"/>
    <p:sldId id="292" r:id="rId13"/>
    <p:sldId id="288" r:id="rId14"/>
    <p:sldId id="289" r:id="rId15"/>
    <p:sldId id="271" r:id="rId16"/>
    <p:sldId id="300" r:id="rId17"/>
    <p:sldId id="278" r:id="rId18"/>
    <p:sldId id="290" r:id="rId19"/>
    <p:sldId id="291" r:id="rId20"/>
    <p:sldId id="270" r:id="rId21"/>
    <p:sldId id="302" r:id="rId22"/>
    <p:sldId id="279" r:id="rId23"/>
    <p:sldId id="294" r:id="rId24"/>
    <p:sldId id="295" r:id="rId25"/>
    <p:sldId id="296" r:id="rId26"/>
    <p:sldId id="297"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3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2.wmf"/><Relationship Id="rId1" Type="http://schemas.openxmlformats.org/officeDocument/2006/relationships/image" Target="../media/image27.wmf"/><Relationship Id="rId6" Type="http://schemas.openxmlformats.org/officeDocument/2006/relationships/image" Target="../media/image26.wmf"/><Relationship Id="rId5" Type="http://schemas.openxmlformats.org/officeDocument/2006/relationships/image" Target="../media/image30.wmf"/><Relationship Id="rId4" Type="http://schemas.openxmlformats.org/officeDocument/2006/relationships/image" Target="../media/image29.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31.wmf"/><Relationship Id="rId7" Type="http://schemas.openxmlformats.org/officeDocument/2006/relationships/image" Target="../media/image34.wmf"/><Relationship Id="rId2" Type="http://schemas.openxmlformats.org/officeDocument/2006/relationships/image" Target="../media/image22.wmf"/><Relationship Id="rId1" Type="http://schemas.openxmlformats.org/officeDocument/2006/relationships/image" Target="../media/image27.wmf"/><Relationship Id="rId6"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22.wmf"/><Relationship Id="rId1" Type="http://schemas.openxmlformats.org/officeDocument/2006/relationships/image" Target="../media/image27.wmf"/><Relationship Id="rId6" Type="http://schemas.openxmlformats.org/officeDocument/2006/relationships/image" Target="../media/image26.wmf"/><Relationship Id="rId5" Type="http://schemas.openxmlformats.org/officeDocument/2006/relationships/image" Target="../media/image36.wmf"/><Relationship Id="rId4"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9.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A9A13D1-E279-42DD-BB3C-1752E55AB318}" type="datetimeFigureOut">
              <a:rPr lang="en-US" smtClean="0"/>
              <a:pPr/>
              <a:t>10/3/2018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4137C6D-94B2-4F08-ACBF-0D8EF6D4C2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9A13D1-E279-42DD-BB3C-1752E55AB318}"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A9A13D1-E279-42DD-BB3C-1752E55AB318}" type="datetimeFigureOut">
              <a:rPr lang="en-US" smtClean="0"/>
              <a:pPr/>
              <a:t>10/3/2018</a:t>
            </a:fld>
            <a:endParaRPr lang="en-US"/>
          </a:p>
        </p:txBody>
      </p:sp>
      <p:sp>
        <p:nvSpPr>
          <p:cNvPr id="27" name="Slide Number Placeholder 26"/>
          <p:cNvSpPr>
            <a:spLocks noGrp="1"/>
          </p:cNvSpPr>
          <p:nvPr>
            <p:ph type="sldNum" sz="quarter" idx="11"/>
          </p:nvPr>
        </p:nvSpPr>
        <p:spPr/>
        <p:txBody>
          <a:bodyPr rtlCol="0"/>
          <a:lstStyle/>
          <a:p>
            <a:fld id="{54137C6D-94B2-4F08-ACBF-0D8EF6D4C21D}"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A9A13D1-E279-42DD-BB3C-1752E55AB318}" type="datetimeFigureOut">
              <a:rPr lang="en-US" smtClean="0"/>
              <a:pPr/>
              <a:t>10/3/2018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4137C6D-94B2-4F08-ACBF-0D8EF6D4C2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A13D1-E279-42DD-BB3C-1752E55AB318}" type="datetimeFigureOut">
              <a:rPr lang="en-US" smtClean="0"/>
              <a:pPr/>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9A13D1-E279-42DD-BB3C-1752E55AB318}"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A9A13D1-E279-42DD-BB3C-1752E55AB318}" type="datetimeFigureOut">
              <a:rPr lang="en-US" smtClean="0"/>
              <a:pPr/>
              <a:t>10/3/2018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4137C6D-94B2-4F08-ACBF-0D8EF6D4C2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image" Target="../media/image2.wmf"/><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10.wmf"/><Relationship Id="rId4" Type="http://schemas.openxmlformats.org/officeDocument/2006/relationships/oleObject" Target="../embeddings/oleObject9.bin"/><Relationship Id="rId9" Type="http://schemas.openxmlformats.org/officeDocument/2006/relationships/image" Target="../media/image8.wmf"/></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image" Target="../media/image2.wmf"/><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image" Target="../media/image12.wmf"/><Relationship Id="rId10" Type="http://schemas.openxmlformats.org/officeDocument/2006/relationships/image" Target="../media/image13.wmf"/><Relationship Id="rId4" Type="http://schemas.openxmlformats.org/officeDocument/2006/relationships/oleObject" Target="../embeddings/oleObject12.bin"/><Relationship Id="rId9" Type="http://schemas.openxmlformats.org/officeDocument/2006/relationships/oleObject" Target="../embeddings/oleObject15.bin"/></Relationships>
</file>

<file path=ppt/slides/_rels/slide14.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2.wmf"/><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7.bin"/><Relationship Id="rId5" Type="http://schemas.openxmlformats.org/officeDocument/2006/relationships/image" Target="../media/image9.wmf"/><Relationship Id="rId10" Type="http://schemas.openxmlformats.org/officeDocument/2006/relationships/image" Target="../media/image15.wmf"/><Relationship Id="rId4" Type="http://schemas.openxmlformats.org/officeDocument/2006/relationships/oleObject" Target="../embeddings/oleObject16.bin"/><Relationship Id="rId9"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1.bin"/><Relationship Id="rId5" Type="http://schemas.openxmlformats.org/officeDocument/2006/relationships/image" Target="../media/image3.wmf"/><Relationship Id="rId4" Type="http://schemas.openxmlformats.org/officeDocument/2006/relationships/oleObject" Target="../embeddings/oleObject20.bin"/></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3.bin"/><Relationship Id="rId5" Type="http://schemas.openxmlformats.org/officeDocument/2006/relationships/image" Target="../media/image17.wmf"/><Relationship Id="rId4" Type="http://schemas.openxmlformats.org/officeDocument/2006/relationships/oleObject" Target="../embeddings/oleObject22.bin"/></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8.wmf"/><Relationship Id="rId4" Type="http://schemas.openxmlformats.org/officeDocument/2006/relationships/oleObject" Target="../embeddings/oleObject24.bin"/></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6.bin"/><Relationship Id="rId5" Type="http://schemas.openxmlformats.org/officeDocument/2006/relationships/image" Target="../media/image19.wmf"/><Relationship Id="rId4" Type="http://schemas.openxmlformats.org/officeDocument/2006/relationships/oleObject" Target="../embeddings/oleObject25.bin"/></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8.bin"/><Relationship Id="rId5" Type="http://schemas.openxmlformats.org/officeDocument/2006/relationships/image" Target="../media/image3.wmf"/><Relationship Id="rId4" Type="http://schemas.openxmlformats.org/officeDocument/2006/relationships/oleObject" Target="../embeddings/oleObject27.bin"/></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9.wmf"/><Relationship Id="rId4" Type="http://schemas.openxmlformats.org/officeDocument/2006/relationships/oleObject" Target="../embeddings/oleObject29.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2.bin"/><Relationship Id="rId13" Type="http://schemas.openxmlformats.org/officeDocument/2006/relationships/image" Target="../media/image25.wmf"/><Relationship Id="rId3" Type="http://schemas.openxmlformats.org/officeDocument/2006/relationships/image" Target="../media/image2.wmf"/><Relationship Id="rId7" Type="http://schemas.openxmlformats.org/officeDocument/2006/relationships/image" Target="../media/image22.wmf"/><Relationship Id="rId12"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31.bin"/><Relationship Id="rId11" Type="http://schemas.openxmlformats.org/officeDocument/2006/relationships/image" Target="../media/image24.wmf"/><Relationship Id="rId5" Type="http://schemas.openxmlformats.org/officeDocument/2006/relationships/image" Target="../media/image21.wmf"/><Relationship Id="rId15" Type="http://schemas.openxmlformats.org/officeDocument/2006/relationships/image" Target="../media/image26.wmf"/><Relationship Id="rId10" Type="http://schemas.openxmlformats.org/officeDocument/2006/relationships/oleObject" Target="../embeddings/oleObject33.bin"/><Relationship Id="rId4" Type="http://schemas.openxmlformats.org/officeDocument/2006/relationships/oleObject" Target="../embeddings/oleObject30.bin"/><Relationship Id="rId9" Type="http://schemas.openxmlformats.org/officeDocument/2006/relationships/image" Target="../media/image23.wmf"/><Relationship Id="rId14" Type="http://schemas.openxmlformats.org/officeDocument/2006/relationships/oleObject" Target="../embeddings/oleObject35.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image" Target="../media/image30.wmf"/><Relationship Id="rId3" Type="http://schemas.openxmlformats.org/officeDocument/2006/relationships/image" Target="../media/image2.wmf"/><Relationship Id="rId7" Type="http://schemas.openxmlformats.org/officeDocument/2006/relationships/image" Target="../media/image22.wmf"/><Relationship Id="rId12"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37.bin"/><Relationship Id="rId11" Type="http://schemas.openxmlformats.org/officeDocument/2006/relationships/image" Target="../media/image29.wmf"/><Relationship Id="rId5" Type="http://schemas.openxmlformats.org/officeDocument/2006/relationships/image" Target="../media/image27.wmf"/><Relationship Id="rId15" Type="http://schemas.openxmlformats.org/officeDocument/2006/relationships/image" Target="../media/image26.wmf"/><Relationship Id="rId10" Type="http://schemas.openxmlformats.org/officeDocument/2006/relationships/oleObject" Target="../embeddings/oleObject39.bin"/><Relationship Id="rId4" Type="http://schemas.openxmlformats.org/officeDocument/2006/relationships/oleObject" Target="../embeddings/oleObject36.bin"/><Relationship Id="rId9" Type="http://schemas.openxmlformats.org/officeDocument/2006/relationships/image" Target="../media/image28.wmf"/><Relationship Id="rId14" Type="http://schemas.openxmlformats.org/officeDocument/2006/relationships/oleObject" Target="../embeddings/oleObject41.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44.bin"/><Relationship Id="rId13" Type="http://schemas.openxmlformats.org/officeDocument/2006/relationships/image" Target="../media/image33.wmf"/><Relationship Id="rId18" Type="http://schemas.openxmlformats.org/officeDocument/2006/relationships/image" Target="../media/image34.wmf"/><Relationship Id="rId3" Type="http://schemas.openxmlformats.org/officeDocument/2006/relationships/image" Target="../media/image2.wmf"/><Relationship Id="rId7" Type="http://schemas.openxmlformats.org/officeDocument/2006/relationships/image" Target="../media/image22.wmf"/><Relationship Id="rId12" Type="http://schemas.openxmlformats.org/officeDocument/2006/relationships/oleObject" Target="../embeddings/oleObject46.bin"/><Relationship Id="rId17" Type="http://schemas.openxmlformats.org/officeDocument/2006/relationships/oleObject" Target="../embeddings/oleObject49.bin"/><Relationship Id="rId2" Type="http://schemas.openxmlformats.org/officeDocument/2006/relationships/slideLayout" Target="../slideLayouts/slideLayout2.xml"/><Relationship Id="rId16" Type="http://schemas.openxmlformats.org/officeDocument/2006/relationships/image" Target="../media/image29.wmf"/><Relationship Id="rId20" Type="http://schemas.openxmlformats.org/officeDocument/2006/relationships/image" Target="../media/image26.wmf"/><Relationship Id="rId1" Type="http://schemas.openxmlformats.org/officeDocument/2006/relationships/vmlDrawing" Target="../drawings/vmlDrawing17.vml"/><Relationship Id="rId6" Type="http://schemas.openxmlformats.org/officeDocument/2006/relationships/oleObject" Target="../embeddings/oleObject43.bin"/><Relationship Id="rId11" Type="http://schemas.openxmlformats.org/officeDocument/2006/relationships/image" Target="../media/image32.wmf"/><Relationship Id="rId5" Type="http://schemas.openxmlformats.org/officeDocument/2006/relationships/image" Target="../media/image27.wmf"/><Relationship Id="rId15" Type="http://schemas.openxmlformats.org/officeDocument/2006/relationships/oleObject" Target="../embeddings/oleObject48.bin"/><Relationship Id="rId10" Type="http://schemas.openxmlformats.org/officeDocument/2006/relationships/oleObject" Target="../embeddings/oleObject45.bin"/><Relationship Id="rId19" Type="http://schemas.openxmlformats.org/officeDocument/2006/relationships/oleObject" Target="../embeddings/oleObject50.bin"/><Relationship Id="rId4" Type="http://schemas.openxmlformats.org/officeDocument/2006/relationships/oleObject" Target="../embeddings/oleObject42.bin"/><Relationship Id="rId9" Type="http://schemas.openxmlformats.org/officeDocument/2006/relationships/image" Target="../media/image31.wmf"/><Relationship Id="rId14" Type="http://schemas.openxmlformats.org/officeDocument/2006/relationships/oleObject" Target="../embeddings/oleObject47.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53.bin"/><Relationship Id="rId13" Type="http://schemas.openxmlformats.org/officeDocument/2006/relationships/image" Target="../media/image36.wmf"/><Relationship Id="rId3" Type="http://schemas.openxmlformats.org/officeDocument/2006/relationships/image" Target="../media/image2.wmf"/><Relationship Id="rId7" Type="http://schemas.openxmlformats.org/officeDocument/2006/relationships/image" Target="../media/image22.wmf"/><Relationship Id="rId12"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52.bin"/><Relationship Id="rId11" Type="http://schemas.openxmlformats.org/officeDocument/2006/relationships/image" Target="../media/image29.wmf"/><Relationship Id="rId5" Type="http://schemas.openxmlformats.org/officeDocument/2006/relationships/image" Target="../media/image27.wmf"/><Relationship Id="rId15" Type="http://schemas.openxmlformats.org/officeDocument/2006/relationships/image" Target="../media/image26.wmf"/><Relationship Id="rId10" Type="http://schemas.openxmlformats.org/officeDocument/2006/relationships/oleObject" Target="../embeddings/oleObject54.bin"/><Relationship Id="rId4" Type="http://schemas.openxmlformats.org/officeDocument/2006/relationships/oleObject" Target="../embeddings/oleObject51.bin"/><Relationship Id="rId9" Type="http://schemas.openxmlformats.org/officeDocument/2006/relationships/image" Target="../media/image35.wmf"/><Relationship Id="rId14" Type="http://schemas.openxmlformats.org/officeDocument/2006/relationships/oleObject" Target="../embeddings/oleObject56.bin"/></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7.w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ECN741:  Urban Economics</a:t>
            </a:r>
            <a:endParaRPr lang="en-US" dirty="0"/>
          </a:p>
        </p:txBody>
      </p:sp>
      <p:sp>
        <p:nvSpPr>
          <p:cNvPr id="3" name="Subtitle 2"/>
          <p:cNvSpPr>
            <a:spLocks noGrp="1"/>
          </p:cNvSpPr>
          <p:nvPr>
            <p:ph type="subTitle" idx="1"/>
          </p:nvPr>
        </p:nvSpPr>
        <p:spPr>
          <a:xfrm>
            <a:off x="457200" y="3899938"/>
            <a:ext cx="5410200" cy="1752600"/>
          </a:xfrm>
        </p:spPr>
        <p:txBody>
          <a:bodyPr>
            <a:normAutofit lnSpcReduction="10000"/>
          </a:bodyPr>
          <a:lstStyle/>
          <a:p>
            <a:r>
              <a:rPr lang="en-US" sz="4000" dirty="0" smtClean="0"/>
              <a:t>The Basic Urban Model 3: Comparative Statics</a:t>
            </a:r>
            <a:endParaRPr lang="en-US" sz="4000" dirty="0"/>
          </a:p>
        </p:txBody>
      </p:sp>
      <p:pic>
        <p:nvPicPr>
          <p:cNvPr id="1026" name="Picture 2" descr="C:\Program Files\Microsoft Office\MEDIA\CAGCAT10\j0205462.wmf"/>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6629400" y="762000"/>
            <a:ext cx="1818742" cy="1809598"/>
          </a:xfrm>
          <a:prstGeom prst="rect">
            <a:avLst/>
          </a:prstGeom>
          <a:noFill/>
        </p:spPr>
      </p:pic>
      <p:sp>
        <p:nvSpPr>
          <p:cNvPr id="5" name="TextBox 4"/>
          <p:cNvSpPr txBox="1"/>
          <p:nvPr/>
        </p:nvSpPr>
        <p:spPr>
          <a:xfrm>
            <a:off x="533400" y="6019800"/>
            <a:ext cx="7315200" cy="369332"/>
          </a:xfrm>
          <a:prstGeom prst="rect">
            <a:avLst/>
          </a:prstGeom>
          <a:noFill/>
        </p:spPr>
        <p:txBody>
          <a:bodyPr wrap="square" rtlCol="0">
            <a:spAutoFit/>
          </a:bodyPr>
          <a:lstStyle/>
          <a:p>
            <a:r>
              <a:rPr lang="en-US" dirty="0" smtClean="0"/>
              <a:t>Professor John Yinger, The Maxwell School, Syracuse University</a:t>
            </a:r>
            <a:r>
              <a:rPr lang="en-US" smtClean="0"/>
              <a:t>, 2018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Open </a:t>
            </a:r>
            <a:r>
              <a:rPr lang="en-US" sz="2800" b="1" dirty="0">
                <a:solidFill>
                  <a:schemeClr val="accent2"/>
                </a:solidFill>
              </a:rPr>
              <a:t>Model Comparative </a:t>
            </a:r>
            <a:r>
              <a:rPr lang="en-US" sz="2800" b="1" dirty="0" smtClean="0">
                <a:solidFill>
                  <a:schemeClr val="accent2"/>
                </a:solidFill>
              </a:rPr>
              <a:t>Statics, 2</a:t>
            </a:r>
            <a:endParaRPr lang="en-US" sz="2800" b="1" dirty="0">
              <a:solidFill>
                <a:schemeClr val="accent2"/>
              </a:solidFill>
            </a:endParaRPr>
          </a:p>
          <a:p>
            <a:pPr marL="231775" lvl="2" indent="0" algn="ctr">
              <a:buNone/>
            </a:pPr>
            <a:endParaRPr lang="en-US" sz="2800" b="1" dirty="0" smtClean="0">
              <a:solidFill>
                <a:schemeClr val="accent2"/>
              </a:solidFill>
            </a:endParaRPr>
          </a:p>
          <a:p>
            <a:pPr marL="574675" lvl="2" indent="-342900"/>
            <a:r>
              <a:rPr lang="en-US" dirty="0" smtClean="0"/>
              <a:t>In this formulation,     is on the left side of the equation and all the key parameters are on the right.</a:t>
            </a:r>
          </a:p>
          <a:p>
            <a:pPr marL="574675" lvl="2" indent="-342900"/>
            <a:endParaRPr lang="en-US" dirty="0"/>
          </a:p>
          <a:p>
            <a:pPr marL="574675" lvl="2" indent="-342900"/>
            <a:r>
              <a:rPr lang="en-US" dirty="0" smtClean="0"/>
              <a:t>So it is straightforward to derive CS results for the impact of all these parameters on      .</a:t>
            </a:r>
          </a:p>
          <a:p>
            <a:pPr marL="574675" lvl="2" indent="-342900"/>
            <a:endParaRPr lang="en-US" dirty="0"/>
          </a:p>
          <a:p>
            <a:pPr marL="574675" lvl="2" indent="-342900"/>
            <a:r>
              <a:rPr lang="en-US" dirty="0" smtClean="0"/>
              <a:t>These results can then be inserted into the formula given earlier to find CS results for </a:t>
            </a: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a:t>
            </a:r>
            <a:r>
              <a:rPr lang="en-US" dirty="0" smtClean="0"/>
              <a:t> and other variables.</a:t>
            </a:r>
          </a:p>
          <a:p>
            <a:pPr marL="574675" lvl="2" indent="-342900"/>
            <a:endParaRPr lang="en-US" dirty="0"/>
          </a:p>
          <a:p>
            <a:pPr marL="574675" lvl="2" indent="-342900"/>
            <a:endParaRPr lang="en-US" dirty="0"/>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054983648"/>
              </p:ext>
            </p:extLst>
          </p:nvPr>
        </p:nvGraphicFramePr>
        <p:xfrm>
          <a:off x="3784242" y="2425521"/>
          <a:ext cx="309115" cy="362794"/>
        </p:xfrm>
        <a:graphic>
          <a:graphicData uri="http://schemas.openxmlformats.org/presentationml/2006/ole">
            <mc:AlternateContent xmlns:mc="http://schemas.openxmlformats.org/markup-compatibility/2006">
              <mc:Choice xmlns:v="urn:schemas-microsoft-com:vml" Requires="v">
                <p:oleObj spid="_x0000_s17496" name="Equation" r:id="rId4" imgW="139680" imgH="164880" progId="Equation.DSMT4">
                  <p:embed/>
                </p:oleObj>
              </mc:Choice>
              <mc:Fallback>
                <p:oleObj name="Equation" r:id="rId4" imgW="139680" imgH="16488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84242" y="2425521"/>
                        <a:ext cx="309115" cy="362794"/>
                      </a:xfrm>
                      <a:prstGeom prst="rect">
                        <a:avLst/>
                      </a:prstGeom>
                      <a:noFill/>
                      <a:ln>
                        <a:noFill/>
                      </a:ln>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609248875"/>
              </p:ext>
            </p:extLst>
          </p:nvPr>
        </p:nvGraphicFramePr>
        <p:xfrm>
          <a:off x="5646548" y="3967638"/>
          <a:ext cx="298217" cy="350004"/>
        </p:xfrm>
        <a:graphic>
          <a:graphicData uri="http://schemas.openxmlformats.org/presentationml/2006/ole">
            <mc:AlternateContent xmlns:mc="http://schemas.openxmlformats.org/markup-compatibility/2006">
              <mc:Choice xmlns:v="urn:schemas-microsoft-com:vml" Requires="v">
                <p:oleObj spid="_x0000_s17497" name="Equation" r:id="rId6" imgW="139680" imgH="164880" progId="Equation.DSMT4">
                  <p:embed/>
                </p:oleObj>
              </mc:Choice>
              <mc:Fallback>
                <p:oleObj name="Equation" r:id="rId6" imgW="139680" imgH="16488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46548" y="3967638"/>
                        <a:ext cx="298217" cy="350004"/>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844367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Open </a:t>
            </a:r>
            <a:r>
              <a:rPr lang="en-US" sz="2800" b="1" dirty="0">
                <a:solidFill>
                  <a:schemeClr val="accent2"/>
                </a:solidFill>
              </a:rPr>
              <a:t>Model Comparative Statics, </a:t>
            </a:r>
            <a:r>
              <a:rPr lang="en-US" sz="2800" b="1" dirty="0" smtClean="0">
                <a:solidFill>
                  <a:schemeClr val="accent2"/>
                </a:solidFill>
              </a:rPr>
              <a:t>3</a:t>
            </a:r>
            <a:endParaRPr lang="en-US" sz="2800" b="1" dirty="0">
              <a:solidFill>
                <a:schemeClr val="accent2"/>
              </a:solidFill>
            </a:endParaRPr>
          </a:p>
          <a:p>
            <a:pPr marL="231775" lvl="2" indent="0">
              <a:buNone/>
            </a:pPr>
            <a:endParaRPr lang="en-US" dirty="0"/>
          </a:p>
          <a:p>
            <a:pPr marL="574675" lvl="2" indent="-342900"/>
            <a:r>
              <a:rPr lang="en-US" dirty="0" smtClean="0"/>
              <a:t>From</a:t>
            </a:r>
          </a:p>
          <a:p>
            <a:pPr marL="574675" lvl="2" indent="-342900"/>
            <a:endParaRPr lang="en-US" dirty="0"/>
          </a:p>
          <a:p>
            <a:pPr marL="574675" lvl="2" indent="-342900"/>
            <a:endParaRPr lang="en-US" dirty="0" smtClean="0"/>
          </a:p>
          <a:p>
            <a:pPr marL="574675" lvl="2" indent="-342900"/>
            <a:endParaRPr lang="en-US" dirty="0"/>
          </a:p>
          <a:p>
            <a:pPr marL="574675" lvl="2" indent="-342900"/>
            <a:r>
              <a:rPr lang="en-US" dirty="0" smtClean="0"/>
              <a:t>We can see that</a:t>
            </a:r>
            <a:endParaRPr lang="en-US" dirty="0"/>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218018766"/>
              </p:ext>
            </p:extLst>
          </p:nvPr>
        </p:nvGraphicFramePr>
        <p:xfrm>
          <a:off x="1752600" y="4343400"/>
          <a:ext cx="5943600" cy="990600"/>
        </p:xfrm>
        <a:graphic>
          <a:graphicData uri="http://schemas.openxmlformats.org/presentationml/2006/ole">
            <mc:AlternateContent xmlns:mc="http://schemas.openxmlformats.org/markup-compatibility/2006">
              <mc:Choice xmlns:v="urn:schemas-microsoft-com:vml" Requires="v">
                <p:oleObj spid="_x0000_s18558" name="Equation" r:id="rId4" imgW="1803400" imgH="419100" progId="Equation.DSMT4">
                  <p:embed/>
                </p:oleObj>
              </mc:Choice>
              <mc:Fallback>
                <p:oleObj name="Equation" r:id="rId4" imgW="1803400" imgH="4191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4343400"/>
                        <a:ext cx="5943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67065952"/>
              </p:ext>
            </p:extLst>
          </p:nvPr>
        </p:nvGraphicFramePr>
        <p:xfrm>
          <a:off x="1638300" y="5562600"/>
          <a:ext cx="6134100" cy="1066800"/>
        </p:xfrm>
        <a:graphic>
          <a:graphicData uri="http://schemas.openxmlformats.org/presentationml/2006/ole">
            <mc:AlternateContent xmlns:mc="http://schemas.openxmlformats.org/markup-compatibility/2006">
              <mc:Choice xmlns:v="urn:schemas-microsoft-com:vml" Requires="v">
                <p:oleObj spid="_x0000_s18559" name="Equation" r:id="rId6" imgW="2667000" imgH="469900" progId="Equation.DSMT4">
                  <p:embed/>
                </p:oleObj>
              </mc:Choice>
              <mc:Fallback>
                <p:oleObj name="Equation" r:id="rId6" imgW="2667000" imgH="46990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38300" y="5562600"/>
                        <a:ext cx="61341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9726572"/>
              </p:ext>
            </p:extLst>
          </p:nvPr>
        </p:nvGraphicFramePr>
        <p:xfrm>
          <a:off x="2401888" y="2487613"/>
          <a:ext cx="4227512" cy="1398587"/>
        </p:xfrm>
        <a:graphic>
          <a:graphicData uri="http://schemas.openxmlformats.org/presentationml/2006/ole">
            <mc:AlternateContent xmlns:mc="http://schemas.openxmlformats.org/markup-compatibility/2006">
              <mc:Choice xmlns:v="urn:schemas-microsoft-com:vml" Requires="v">
                <p:oleObj spid="_x0000_s18560" name="Equation" r:id="rId8" imgW="1930400" imgH="635000" progId="Equation.DSMT4">
                  <p:embed/>
                </p:oleObj>
              </mc:Choice>
              <mc:Fallback>
                <p:oleObj name="Equation" r:id="rId8" imgW="1930400" imgH="63500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01888" y="2487613"/>
                        <a:ext cx="4227512" cy="139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32074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Open </a:t>
            </a:r>
            <a:r>
              <a:rPr lang="en-US" sz="2800" b="1" dirty="0">
                <a:solidFill>
                  <a:schemeClr val="accent2"/>
                </a:solidFill>
              </a:rPr>
              <a:t>Model Comparative Statics, 4</a:t>
            </a:r>
          </a:p>
          <a:p>
            <a:pPr marL="231775" lvl="2" indent="0">
              <a:buNone/>
            </a:pPr>
            <a:endParaRPr lang="en-US" dirty="0"/>
          </a:p>
          <a:p>
            <a:pPr marL="574675" lvl="2" indent="-342900"/>
            <a:r>
              <a:rPr lang="en-US" dirty="0" smtClean="0"/>
              <a:t>So the physical size of an urban area:</a:t>
            </a:r>
          </a:p>
          <a:p>
            <a:pPr marL="574675" lvl="2" indent="-342900"/>
            <a:endParaRPr lang="en-US" dirty="0"/>
          </a:p>
          <a:p>
            <a:pPr marL="830707" lvl="3" indent="-342900"/>
            <a:r>
              <a:rPr lang="en-US" dirty="0" smtClean="0"/>
              <a:t>Increases when income rises.</a:t>
            </a:r>
          </a:p>
          <a:p>
            <a:pPr marL="830707" lvl="3" indent="-342900"/>
            <a:endParaRPr lang="en-US" dirty="0"/>
          </a:p>
          <a:p>
            <a:pPr marL="830707" lvl="3" indent="-342900"/>
            <a:r>
              <a:rPr lang="en-US" dirty="0" smtClean="0"/>
              <a:t>Decreases when commuting costs rise.</a:t>
            </a:r>
          </a:p>
          <a:p>
            <a:pPr marL="830707" lvl="3" indent="-342900"/>
            <a:endParaRPr lang="en-US" dirty="0"/>
          </a:p>
          <a:p>
            <a:pPr marL="830707" lvl="3" indent="-342900"/>
            <a:r>
              <a:rPr lang="en-US" dirty="0" smtClean="0"/>
              <a:t>Decreases when opportunities improve elsewhere.</a:t>
            </a:r>
          </a:p>
          <a:p>
            <a:pPr marL="830707" lvl="3" indent="-342900"/>
            <a:endParaRPr lang="en-US" dirty="0"/>
          </a:p>
          <a:p>
            <a:pPr marL="830707" lvl="3" indent="-342900"/>
            <a:r>
              <a:rPr lang="en-US" dirty="0" smtClean="0"/>
              <a:t>Decreases when agriculture becomes more profitable.</a:t>
            </a:r>
            <a:endParaRPr lang="en-US" dirty="0"/>
          </a:p>
        </p:txBody>
      </p:sp>
      <p:pic>
        <p:nvPicPr>
          <p:cNvPr id="4" name="Picture 2" descr="C:\Program Files\Microsoft Office\MEDIA\CAGCAT10\j0205462.wmf"/>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13981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Open </a:t>
            </a:r>
            <a:r>
              <a:rPr lang="en-US" sz="2800" b="1" dirty="0">
                <a:solidFill>
                  <a:schemeClr val="accent2"/>
                </a:solidFill>
              </a:rPr>
              <a:t>Model Comparative Statics, </a:t>
            </a:r>
            <a:r>
              <a:rPr lang="en-US" sz="2800" b="1" dirty="0" smtClean="0">
                <a:solidFill>
                  <a:schemeClr val="accent2"/>
                </a:solidFill>
              </a:rPr>
              <a:t>5</a:t>
            </a:r>
            <a:endParaRPr lang="en-US" sz="2800" b="1" dirty="0">
              <a:solidFill>
                <a:schemeClr val="accent2"/>
              </a:solidFill>
            </a:endParaRPr>
          </a:p>
          <a:p>
            <a:pPr marL="231775" lvl="2" indent="0">
              <a:buNone/>
            </a:pPr>
            <a:endParaRPr lang="en-US" dirty="0"/>
          </a:p>
          <a:p>
            <a:pPr marL="574675" lvl="2" indent="-342900"/>
            <a:r>
              <a:rPr lang="en-US" dirty="0" smtClean="0"/>
              <a:t>Now take the expression for </a:t>
            </a: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a:t>
            </a:r>
          </a:p>
          <a:p>
            <a:pPr marL="574675" lvl="2" indent="-342900"/>
            <a:endParaRPr lang="en-US" dirty="0"/>
          </a:p>
          <a:p>
            <a:pPr marL="574675" lvl="2" indent="-342900"/>
            <a:endParaRPr lang="en-US" dirty="0" smtClean="0"/>
          </a:p>
          <a:p>
            <a:pPr marL="574675" lvl="2" indent="-342900"/>
            <a:endParaRPr lang="en-US" dirty="0"/>
          </a:p>
          <a:p>
            <a:pPr marL="574675" lvl="2" indent="-342900"/>
            <a:r>
              <a:rPr lang="en-US" dirty="0" smtClean="0"/>
              <a:t>To find the CS derivative for </a:t>
            </a:r>
            <a:r>
              <a:rPr lang="en-US" i="1" dirty="0" smtClean="0">
                <a:latin typeface="Times New Roman" pitchFamily="18" charset="0"/>
                <a:cs typeface="Times New Roman" pitchFamily="18" charset="0"/>
              </a:rPr>
              <a:t>Y</a:t>
            </a:r>
            <a:r>
              <a:rPr lang="en-US" dirty="0" smtClean="0"/>
              <a:t>, differentiate with respect to </a:t>
            </a:r>
            <a:r>
              <a:rPr lang="en-US" i="1" dirty="0" smtClean="0">
                <a:latin typeface="Times New Roman" pitchFamily="18" charset="0"/>
                <a:cs typeface="Times New Roman" pitchFamily="18" charset="0"/>
              </a:rPr>
              <a:t>Y</a:t>
            </a:r>
            <a:r>
              <a:rPr lang="en-US" dirty="0" smtClean="0"/>
              <a:t>, recognizing that </a:t>
            </a:r>
            <a:r>
              <a:rPr lang="en-US" i="1" dirty="0" smtClean="0">
                <a:latin typeface="Times New Roman" pitchFamily="18" charset="0"/>
                <a:cs typeface="Times New Roman" pitchFamily="18" charset="0"/>
              </a:rPr>
              <a:t>Y</a:t>
            </a:r>
            <a:r>
              <a:rPr lang="en-US" dirty="0" smtClean="0"/>
              <a:t> affects    , and plug in the above result for </a:t>
            </a:r>
            <a:r>
              <a:rPr lang="en-US" i="1" dirty="0" smtClean="0">
                <a:latin typeface="Times New Roman" pitchFamily="18" charset="0"/>
                <a:cs typeface="Times New Roman" pitchFamily="18" charset="0"/>
              </a:rPr>
              <a:t>d  /</a:t>
            </a:r>
            <a:r>
              <a:rPr lang="en-US" i="1" dirty="0" err="1" smtClean="0">
                <a:latin typeface="Times New Roman" pitchFamily="18" charset="0"/>
                <a:cs typeface="Times New Roman" pitchFamily="18" charset="0"/>
              </a:rPr>
              <a:t>dY</a:t>
            </a:r>
            <a:r>
              <a:rPr lang="en-US" dirty="0" err="1" smtClean="0"/>
              <a:t>.</a:t>
            </a:r>
            <a:r>
              <a:rPr lang="en-US" dirty="0" smtClean="0"/>
              <a:t>  The result:</a:t>
            </a:r>
            <a:endParaRPr lang="en-US" dirty="0"/>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889887154"/>
              </p:ext>
            </p:extLst>
          </p:nvPr>
        </p:nvGraphicFramePr>
        <p:xfrm>
          <a:off x="2743199" y="2743200"/>
          <a:ext cx="3733802" cy="1143000"/>
        </p:xfrm>
        <a:graphic>
          <a:graphicData uri="http://schemas.openxmlformats.org/presentationml/2006/ole">
            <mc:AlternateContent xmlns:mc="http://schemas.openxmlformats.org/markup-compatibility/2006">
              <mc:Choice xmlns:v="urn:schemas-microsoft-com:vml" Requires="v">
                <p:oleObj spid="_x0000_s19629" name="Equation" r:id="rId4" imgW="1346200" imgH="469900" progId="Equation.DSMT4">
                  <p:embed/>
                </p:oleObj>
              </mc:Choice>
              <mc:Fallback>
                <p:oleObj name="Equation" r:id="rId4" imgW="1346200" imgH="4699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199" y="2743200"/>
                        <a:ext cx="3733802" cy="1143000"/>
                      </a:xfrm>
                      <a:prstGeom prst="rect">
                        <a:avLst/>
                      </a:prstGeom>
                      <a:noFill/>
                      <a:ln>
                        <a:noFill/>
                      </a:ln>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078692"/>
              </p:ext>
            </p:extLst>
          </p:nvPr>
        </p:nvGraphicFramePr>
        <p:xfrm>
          <a:off x="6290713" y="4368188"/>
          <a:ext cx="262487" cy="308069"/>
        </p:xfrm>
        <a:graphic>
          <a:graphicData uri="http://schemas.openxmlformats.org/presentationml/2006/ole">
            <mc:AlternateContent xmlns:mc="http://schemas.openxmlformats.org/markup-compatibility/2006">
              <mc:Choice xmlns:v="urn:schemas-microsoft-com:vml" Requires="v">
                <p:oleObj spid="_x0000_s19630" name="Equation" r:id="rId6" imgW="139579" imgH="164957" progId="Equation.DSMT4">
                  <p:embed/>
                </p:oleObj>
              </mc:Choice>
              <mc:Fallback>
                <p:oleObj name="Equation" r:id="rId6" imgW="139579" imgH="164957"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90713" y="4368188"/>
                        <a:ext cx="262487" cy="308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308844362"/>
              </p:ext>
            </p:extLst>
          </p:nvPr>
        </p:nvGraphicFramePr>
        <p:xfrm>
          <a:off x="3935766" y="4736723"/>
          <a:ext cx="261937" cy="307975"/>
        </p:xfrm>
        <a:graphic>
          <a:graphicData uri="http://schemas.openxmlformats.org/presentationml/2006/ole">
            <mc:AlternateContent xmlns:mc="http://schemas.openxmlformats.org/markup-compatibility/2006">
              <mc:Choice xmlns:v="urn:schemas-microsoft-com:vml" Requires="v">
                <p:oleObj spid="_x0000_s19631" name="Equation" r:id="rId8" imgW="139579" imgH="164957" progId="Equation.DSMT4">
                  <p:embed/>
                </p:oleObj>
              </mc:Choice>
              <mc:Fallback>
                <p:oleObj name="Equation" r:id="rId8" imgW="139579" imgH="164957"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35766" y="4736723"/>
                        <a:ext cx="2619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1744174180"/>
              </p:ext>
            </p:extLst>
          </p:nvPr>
        </p:nvGraphicFramePr>
        <p:xfrm>
          <a:off x="2743199" y="5334000"/>
          <a:ext cx="3276601" cy="1076325"/>
        </p:xfrm>
        <a:graphic>
          <a:graphicData uri="http://schemas.openxmlformats.org/presentationml/2006/ole">
            <mc:AlternateContent xmlns:mc="http://schemas.openxmlformats.org/markup-compatibility/2006">
              <mc:Choice xmlns:v="urn:schemas-microsoft-com:vml" Requires="v">
                <p:oleObj spid="_x0000_s19632" name="Equation" r:id="rId9" imgW="1587500" imgH="469900" progId="Equation.DSMT4">
                  <p:embed/>
                </p:oleObj>
              </mc:Choice>
              <mc:Fallback>
                <p:oleObj name="Equation" r:id="rId9" imgW="1587500" imgH="469900" progId="Equation.DSMT4">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43199" y="5334000"/>
                        <a:ext cx="3276601" cy="1076325"/>
                      </a:xfrm>
                      <a:prstGeom prst="rect">
                        <a:avLst/>
                      </a:prstGeom>
                      <a:noFill/>
                    </p:spPr>
                  </p:pic>
                </p:oleObj>
              </mc:Fallback>
            </mc:AlternateContent>
          </a:graphicData>
        </a:graphic>
      </p:graphicFrame>
    </p:spTree>
    <p:extLst>
      <p:ext uri="{BB962C8B-B14F-4D97-AF65-F5344CB8AC3E}">
        <p14:creationId xmlns:p14="http://schemas.microsoft.com/office/powerpoint/2010/main" val="3924727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Open </a:t>
            </a:r>
            <a:r>
              <a:rPr lang="en-US" sz="2800" b="1" dirty="0">
                <a:solidFill>
                  <a:schemeClr val="accent2"/>
                </a:solidFill>
              </a:rPr>
              <a:t>Model Comparative Statics, </a:t>
            </a:r>
            <a:r>
              <a:rPr lang="en-US" sz="2800" b="1" dirty="0" smtClean="0">
                <a:solidFill>
                  <a:schemeClr val="accent2"/>
                </a:solidFill>
              </a:rPr>
              <a:t>5</a:t>
            </a:r>
            <a:endParaRPr lang="en-US" sz="2800" b="1" dirty="0">
              <a:solidFill>
                <a:schemeClr val="accent2"/>
              </a:solidFill>
            </a:endParaRPr>
          </a:p>
          <a:p>
            <a:pPr marL="231775" lvl="2" indent="0">
              <a:buNone/>
            </a:pPr>
            <a:endParaRPr lang="en-US" dirty="0"/>
          </a:p>
          <a:p>
            <a:pPr marL="574675" lvl="2" indent="-342900"/>
            <a:r>
              <a:rPr lang="en-US" dirty="0" smtClean="0"/>
              <a:t>Similarly, we can start with the expression for </a:t>
            </a:r>
            <a:r>
              <a:rPr lang="en-US" i="1" dirty="0" smtClean="0">
                <a:latin typeface="Times New Roman" pitchFamily="18" charset="0"/>
                <a:cs typeface="Times New Roman" pitchFamily="18" charset="0"/>
              </a:rPr>
              <a:t>N</a:t>
            </a:r>
          </a:p>
          <a:p>
            <a:pPr marL="574675" lvl="2" indent="-342900"/>
            <a:endParaRPr lang="en-US" dirty="0"/>
          </a:p>
          <a:p>
            <a:pPr marL="574675" lvl="2" indent="-342900"/>
            <a:endParaRPr lang="en-US" dirty="0" smtClean="0"/>
          </a:p>
          <a:p>
            <a:pPr marL="574675" lvl="2" indent="-342900"/>
            <a:endParaRPr lang="en-US" dirty="0"/>
          </a:p>
          <a:p>
            <a:pPr marL="574675" lvl="2" indent="-342900"/>
            <a:r>
              <a:rPr lang="en-US" dirty="0" smtClean="0"/>
              <a:t>Then we can differentiate with respect to </a:t>
            </a:r>
            <a:r>
              <a:rPr lang="en-US" i="1" dirty="0" smtClean="0">
                <a:latin typeface="Times New Roman" pitchFamily="18" charset="0"/>
                <a:cs typeface="Times New Roman" pitchFamily="18" charset="0"/>
              </a:rPr>
              <a:t>Y</a:t>
            </a:r>
            <a:r>
              <a:rPr lang="en-US" dirty="0" smtClean="0"/>
              <a:t>, recognizing that </a:t>
            </a:r>
            <a:r>
              <a:rPr lang="en-US" i="1" dirty="0" smtClean="0">
                <a:latin typeface="Times New Roman" pitchFamily="18" charset="0"/>
                <a:cs typeface="Times New Roman" pitchFamily="18" charset="0"/>
              </a:rPr>
              <a:t>Y</a:t>
            </a:r>
            <a:r>
              <a:rPr lang="en-US" dirty="0" smtClean="0"/>
              <a:t> affects    , and plug in the above result for </a:t>
            </a:r>
            <a:r>
              <a:rPr lang="en-US" i="1" dirty="0" smtClean="0">
                <a:latin typeface="Times New Roman" pitchFamily="18" charset="0"/>
                <a:cs typeface="Times New Roman" pitchFamily="18" charset="0"/>
              </a:rPr>
              <a:t>d  /</a:t>
            </a:r>
            <a:r>
              <a:rPr lang="en-US" i="1" dirty="0" err="1" smtClean="0">
                <a:latin typeface="Times New Roman" pitchFamily="18" charset="0"/>
                <a:cs typeface="Times New Roman" pitchFamily="18" charset="0"/>
              </a:rPr>
              <a:t>dY</a:t>
            </a:r>
            <a:r>
              <a:rPr lang="en-US" dirty="0" err="1" smtClean="0"/>
              <a:t>.</a:t>
            </a:r>
            <a:r>
              <a:rPr lang="en-US" dirty="0" smtClean="0"/>
              <a:t>  This yields:</a:t>
            </a:r>
            <a:endParaRPr lang="en-US" dirty="0"/>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661221182"/>
              </p:ext>
            </p:extLst>
          </p:nvPr>
        </p:nvGraphicFramePr>
        <p:xfrm>
          <a:off x="2895600" y="4368188"/>
          <a:ext cx="262487" cy="308069"/>
        </p:xfrm>
        <a:graphic>
          <a:graphicData uri="http://schemas.openxmlformats.org/presentationml/2006/ole">
            <mc:AlternateContent xmlns:mc="http://schemas.openxmlformats.org/markup-compatibility/2006">
              <mc:Choice xmlns:v="urn:schemas-microsoft-com:vml" Requires="v">
                <p:oleObj spid="_x0000_s30917" name="Equation" r:id="rId4" imgW="139579" imgH="164957" progId="Equation.DSMT4">
                  <p:embed/>
                </p:oleObj>
              </mc:Choice>
              <mc:Fallback>
                <p:oleObj name="Equation" r:id="rId4" imgW="139579" imgH="164957"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4368188"/>
                        <a:ext cx="262487" cy="308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811059843"/>
              </p:ext>
            </p:extLst>
          </p:nvPr>
        </p:nvGraphicFramePr>
        <p:xfrm>
          <a:off x="7696200" y="4374396"/>
          <a:ext cx="261937" cy="307975"/>
        </p:xfrm>
        <a:graphic>
          <a:graphicData uri="http://schemas.openxmlformats.org/presentationml/2006/ole">
            <mc:AlternateContent xmlns:mc="http://schemas.openxmlformats.org/markup-compatibility/2006">
              <mc:Choice xmlns:v="urn:schemas-microsoft-com:vml" Requires="v">
                <p:oleObj spid="_x0000_s30918" name="Equation" r:id="rId6" imgW="139579" imgH="164957" progId="Equation.DSMT4">
                  <p:embed/>
                </p:oleObj>
              </mc:Choice>
              <mc:Fallback>
                <p:oleObj name="Equation" r:id="rId6" imgW="139579" imgH="164957"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4374396"/>
                        <a:ext cx="2619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73694221"/>
              </p:ext>
            </p:extLst>
          </p:nvPr>
        </p:nvGraphicFramePr>
        <p:xfrm>
          <a:off x="1511300" y="2819400"/>
          <a:ext cx="6149975" cy="1106487"/>
        </p:xfrm>
        <a:graphic>
          <a:graphicData uri="http://schemas.openxmlformats.org/presentationml/2006/ole">
            <mc:AlternateContent xmlns:mc="http://schemas.openxmlformats.org/markup-compatibility/2006">
              <mc:Choice xmlns:v="urn:schemas-microsoft-com:vml" Requires="v">
                <p:oleObj spid="_x0000_s30919" name="Equation" r:id="rId7" imgW="2946240" imgH="533160" progId="Equation.DSMT4">
                  <p:embed/>
                </p:oleObj>
              </mc:Choice>
              <mc:Fallback>
                <p:oleObj name="Equation" r:id="rId7" imgW="2946240" imgH="533160" progId="Equation.DSMT4">
                  <p:embed/>
                  <p:pic>
                    <p:nvPicPr>
                      <p:cNvPr id="0" name="Object 11"/>
                      <p:cNvPicPr>
                        <a:picLocks noChangeAspect="1" noChangeArrowheads="1"/>
                      </p:cNvPicPr>
                      <p:nvPr/>
                    </p:nvPicPr>
                    <p:blipFill>
                      <a:blip r:embed="rId8"/>
                      <a:srcRect/>
                      <a:stretch>
                        <a:fillRect/>
                      </a:stretch>
                    </p:blipFill>
                    <p:spPr bwMode="auto">
                      <a:xfrm>
                        <a:off x="1511300" y="2819400"/>
                        <a:ext cx="61499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412533925"/>
              </p:ext>
            </p:extLst>
          </p:nvPr>
        </p:nvGraphicFramePr>
        <p:xfrm>
          <a:off x="2895600" y="5105400"/>
          <a:ext cx="3962400" cy="1219200"/>
        </p:xfrm>
        <a:graphic>
          <a:graphicData uri="http://schemas.openxmlformats.org/presentationml/2006/ole">
            <mc:AlternateContent xmlns:mc="http://schemas.openxmlformats.org/markup-compatibility/2006">
              <mc:Choice xmlns:v="urn:schemas-microsoft-com:vml" Requires="v">
                <p:oleObj spid="_x0000_s30920" name="Equation" r:id="rId9" imgW="1866600" imgH="533160" progId="Equation.DSMT4">
                  <p:embed/>
                </p:oleObj>
              </mc:Choice>
              <mc:Fallback>
                <p:oleObj name="Equation" r:id="rId9" imgW="1866600" imgH="533160" progId="Equation.DSMT4">
                  <p:embed/>
                  <p:pic>
                    <p:nvPicPr>
                      <p:cNvPr id="0" name="Object 3"/>
                      <p:cNvPicPr>
                        <a:picLocks noChangeAspect="1" noChangeArrowheads="1"/>
                      </p:cNvPicPr>
                      <p:nvPr/>
                    </p:nvPicPr>
                    <p:blipFill>
                      <a:blip r:embed="rId10"/>
                      <a:srcRect/>
                      <a:stretch>
                        <a:fillRect/>
                      </a:stretch>
                    </p:blipFill>
                    <p:spPr bwMode="auto">
                      <a:xfrm>
                        <a:off x="2895600" y="5105400"/>
                        <a:ext cx="3962400" cy="1219200"/>
                      </a:xfrm>
                      <a:prstGeom prst="rect">
                        <a:avLst/>
                      </a:prstGeom>
                      <a:noFill/>
                    </p:spPr>
                  </p:pic>
                </p:oleObj>
              </mc:Fallback>
            </mc:AlternateContent>
          </a:graphicData>
        </a:graphic>
      </p:graphicFrame>
    </p:spTree>
    <p:extLst>
      <p:ext uri="{BB962C8B-B14F-4D97-AF65-F5344CB8AC3E}">
        <p14:creationId xmlns:p14="http://schemas.microsoft.com/office/powerpoint/2010/main" val="1717430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Open Model Comparative Statics Table</a:t>
            </a:r>
          </a:p>
          <a:p>
            <a:pPr marL="231775" lvl="2" indent="0">
              <a:buNone/>
            </a:pPr>
            <a:endParaRPr lang="en-US" dirty="0" smtClean="0"/>
          </a:p>
          <a:p>
            <a:pPr lvl="2"/>
            <a:endParaRPr lang="en-US" dirty="0" smtClean="0"/>
          </a:p>
          <a:p>
            <a:pPr lvl="2">
              <a:buNone/>
            </a:pPr>
            <a:endParaRPr lang="en-US" dirty="0" smtClean="0"/>
          </a:p>
          <a:p>
            <a:pPr lvl="2">
              <a:buNone/>
            </a:pPr>
            <a:endParaRPr lang="en-US" dirty="0" smtClean="0"/>
          </a:p>
          <a:p>
            <a:pPr lvl="2"/>
            <a:endParaRPr lang="en-US" dirty="0"/>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3"/>
          <p:cNvSpPr>
            <a:spLocks noChangeArrowheads="1"/>
          </p:cNvSpPr>
          <p:nvPr/>
        </p:nvSpPr>
        <p:spPr bwMode="auto">
          <a:xfrm>
            <a:off x="1531938" y="35893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498572406"/>
              </p:ext>
            </p:extLst>
          </p:nvPr>
        </p:nvGraphicFramePr>
        <p:xfrm>
          <a:off x="457199" y="2133599"/>
          <a:ext cx="8229600" cy="3708400"/>
        </p:xfrm>
        <a:graphic>
          <a:graphicData uri="http://schemas.openxmlformats.org/drawingml/2006/table">
            <a:tbl>
              <a:tblPr firstRow="1" firstCol="1" bandRow="1"/>
              <a:tblGrid>
                <a:gridCol w="2645228">
                  <a:extLst>
                    <a:ext uri="{9D8B030D-6E8A-4147-A177-3AD203B41FA5}">
                      <a16:colId xmlns:a16="http://schemas.microsoft.com/office/drawing/2014/main" val="20000"/>
                    </a:ext>
                  </a:extLst>
                </a:gridCol>
                <a:gridCol w="1395663">
                  <a:extLst>
                    <a:ext uri="{9D8B030D-6E8A-4147-A177-3AD203B41FA5}">
                      <a16:colId xmlns:a16="http://schemas.microsoft.com/office/drawing/2014/main" val="20001"/>
                    </a:ext>
                  </a:extLst>
                </a:gridCol>
                <a:gridCol w="1396523">
                  <a:extLst>
                    <a:ext uri="{9D8B030D-6E8A-4147-A177-3AD203B41FA5}">
                      <a16:colId xmlns:a16="http://schemas.microsoft.com/office/drawing/2014/main" val="20002"/>
                    </a:ext>
                  </a:extLst>
                </a:gridCol>
                <a:gridCol w="1395663">
                  <a:extLst>
                    <a:ext uri="{9D8B030D-6E8A-4147-A177-3AD203B41FA5}">
                      <a16:colId xmlns:a16="http://schemas.microsoft.com/office/drawing/2014/main" val="20003"/>
                    </a:ext>
                  </a:extLst>
                </a:gridCol>
                <a:gridCol w="1396523">
                  <a:extLst>
                    <a:ext uri="{9D8B030D-6E8A-4147-A177-3AD203B41FA5}">
                      <a16:colId xmlns:a16="http://schemas.microsoft.com/office/drawing/2014/main" val="20004"/>
                    </a:ext>
                  </a:extLst>
                </a:gridCol>
              </a:tblGrid>
              <a:tr h="698500">
                <a:tc>
                  <a:txBody>
                    <a:bodyPr/>
                    <a:lstStyle/>
                    <a:p>
                      <a:pPr marL="0" marR="0">
                        <a:spcBef>
                          <a:spcPts val="0"/>
                        </a:spcBef>
                        <a:spcAft>
                          <a:spcPts val="0"/>
                        </a:spcAft>
                      </a:pPr>
                      <a:r>
                        <a:rPr lang="en-US" sz="2800" dirty="0">
                          <a:effectLst/>
                          <a:latin typeface="Times New Roman"/>
                          <a:ea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spcBef>
                          <a:spcPts val="0"/>
                        </a:spcBef>
                        <a:spcAft>
                          <a:spcPts val="0"/>
                        </a:spcAft>
                      </a:pPr>
                      <a:r>
                        <a:rPr lang="en-US" sz="2800">
                          <a:effectLst/>
                          <a:latin typeface="Times New Roman"/>
                          <a:ea typeface="Calibri"/>
                        </a:rPr>
                        <a:t>Parameter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98500">
                <a:tc>
                  <a:txBody>
                    <a:bodyPr/>
                    <a:lstStyle/>
                    <a:p>
                      <a:pPr marL="0" marR="0">
                        <a:spcBef>
                          <a:spcPts val="0"/>
                        </a:spcBef>
                        <a:spcAft>
                          <a:spcPts val="0"/>
                        </a:spcAft>
                      </a:pPr>
                      <a:r>
                        <a:rPr lang="en-US" sz="2800" dirty="0">
                          <a:effectLst/>
                          <a:latin typeface="Times New Roman"/>
                          <a:ea typeface="Calibri"/>
                        </a:rPr>
                        <a:t>Variable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i="1" dirty="0">
                          <a:effectLst/>
                          <a:latin typeface="Times New Roman"/>
                          <a:ea typeface="Calibri"/>
                        </a:rPr>
                        <a:t>Y</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i="1" dirty="0">
                          <a:effectLst/>
                          <a:latin typeface="Times New Roman"/>
                          <a:ea typeface="Calibri"/>
                        </a:rPr>
                        <a:t>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i="1" dirty="0">
                          <a:effectLst/>
                          <a:latin typeface="Times New Roman"/>
                          <a:ea typeface="Calibri"/>
                        </a:rPr>
                        <a:t>U*</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8500">
                <a:tc>
                  <a:txBody>
                    <a:bodyPr/>
                    <a:lstStyle/>
                    <a:p>
                      <a:pPr marL="0" marR="0">
                        <a:spcBef>
                          <a:spcPts val="0"/>
                        </a:spcBef>
                        <a:spcAft>
                          <a:spcPts val="0"/>
                        </a:spcAft>
                      </a:pPr>
                      <a:r>
                        <a:rPr lang="en-US" sz="2800" dirty="0">
                          <a:effectLst/>
                          <a:latin typeface="Times New Roman"/>
                          <a:ea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a:solidFill>
                            <a:srgbClr val="4F81BD"/>
                          </a:solidFill>
                          <a:effectLst/>
                          <a:latin typeface="Times New Roman"/>
                          <a:ea typeface="Calibri"/>
                        </a:rPr>
                        <a:t>-</a:t>
                      </a:r>
                      <a:endParaRPr lang="en-US" sz="28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14400">
                <a:tc>
                  <a:txBody>
                    <a:bodyPr/>
                    <a:lstStyle/>
                    <a:p>
                      <a:pPr marL="0" marR="0">
                        <a:spcBef>
                          <a:spcPts val="0"/>
                        </a:spcBef>
                        <a:spcAft>
                          <a:spcPts val="0"/>
                        </a:spcAft>
                      </a:pPr>
                      <a:r>
                        <a:rPr lang="en-US" sz="2800" i="1" dirty="0">
                          <a:effectLst/>
                          <a:latin typeface="Times New Roman"/>
                          <a:ea typeface="Calibri"/>
                        </a:rPr>
                        <a:t>R{u}</a:t>
                      </a:r>
                      <a:endParaRPr lang="en-US" sz="2800" dirty="0">
                        <a:effectLst/>
                        <a:latin typeface="Times New Roman"/>
                        <a:ea typeface="Calibri"/>
                      </a:endParaRPr>
                    </a:p>
                    <a:p>
                      <a:pPr marL="0" marR="0">
                        <a:spcBef>
                          <a:spcPts val="0"/>
                        </a:spcBef>
                        <a:spcAft>
                          <a:spcPts val="0"/>
                        </a:spcAft>
                      </a:pPr>
                      <a:r>
                        <a:rPr lang="en-US" sz="2800" i="1" dirty="0">
                          <a:effectLst/>
                          <a:latin typeface="Times New Roman"/>
                          <a:ea typeface="Calibri"/>
                        </a:rPr>
                        <a:t>or P{u} or D{u}</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FF0000"/>
                          </a:solidFill>
                          <a:effectLst/>
                          <a:latin typeface="Times New Roman"/>
                          <a:ea typeface="Calibri"/>
                        </a:rPr>
                        <a: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FF0000"/>
                          </a:solidFill>
                          <a:effectLst/>
                          <a:latin typeface="Times New Roman"/>
                          <a:ea typeface="Calibri"/>
                        </a:rPr>
                        <a: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FF0000"/>
                          </a:solidFill>
                          <a:effectLst/>
                          <a:latin typeface="Times New Roman"/>
                          <a:ea typeface="Calibri"/>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4F81BD"/>
                          </a:solidFill>
                          <a:effectLst/>
                          <a:latin typeface="Times New Roman"/>
                          <a:ea typeface="Calibri"/>
                        </a:rPr>
                        <a: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98500">
                <a:tc>
                  <a:txBody>
                    <a:bodyPr/>
                    <a:lstStyle/>
                    <a:p>
                      <a:pPr marL="0" marR="0">
                        <a:spcBef>
                          <a:spcPts val="0"/>
                        </a:spcBef>
                        <a:spcAft>
                          <a:spcPts val="0"/>
                        </a:spcAft>
                      </a:pPr>
                      <a:r>
                        <a:rPr lang="en-US" sz="2800" i="1">
                          <a:effectLst/>
                          <a:latin typeface="Times New Roman"/>
                          <a:ea typeface="Calibri"/>
                        </a:rPr>
                        <a:t>N</a:t>
                      </a:r>
                      <a:endParaRPr lang="en-US" sz="28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4F81BD"/>
                          </a:solidFill>
                          <a:effectLst/>
                          <a:latin typeface="Times New Roman"/>
                          <a:ea typeface="Calibri"/>
                        </a:rPr>
                        <a: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57092790"/>
              </p:ext>
            </p:extLst>
          </p:nvPr>
        </p:nvGraphicFramePr>
        <p:xfrm>
          <a:off x="6273084" y="2781837"/>
          <a:ext cx="381000" cy="472440"/>
        </p:xfrm>
        <a:graphic>
          <a:graphicData uri="http://schemas.openxmlformats.org/presentationml/2006/ole">
            <mc:AlternateContent xmlns:mc="http://schemas.openxmlformats.org/markup-compatibility/2006">
              <mc:Choice xmlns:v="urn:schemas-microsoft-com:vml" Requires="v">
                <p:oleObj spid="_x0000_s10338" name="Equation" r:id="rId4" imgW="152334" imgH="190417" progId="Equation.DSMT4">
                  <p:embed/>
                </p:oleObj>
              </mc:Choice>
              <mc:Fallback>
                <p:oleObj name="Equation" r:id="rId4" imgW="152334" imgH="190417"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73084" y="2781837"/>
                        <a:ext cx="381000" cy="472440"/>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689790884"/>
              </p:ext>
            </p:extLst>
          </p:nvPr>
        </p:nvGraphicFramePr>
        <p:xfrm>
          <a:off x="583842" y="3628309"/>
          <a:ext cx="381000" cy="424962"/>
        </p:xfrm>
        <a:graphic>
          <a:graphicData uri="http://schemas.openxmlformats.org/presentationml/2006/ole">
            <mc:AlternateContent xmlns:mc="http://schemas.openxmlformats.org/markup-compatibility/2006">
              <mc:Choice xmlns:v="urn:schemas-microsoft-com:vml" Requires="v">
                <p:oleObj spid="_x0000_s10339" name="Equation" r:id="rId6" imgW="139579" imgH="164957" progId="Equation.DSMT4">
                  <p:embed/>
                </p:oleObj>
              </mc:Choice>
              <mc:Fallback>
                <p:oleObj name="Equation" r:id="rId6" imgW="139579" imgH="164957"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3842" y="3628309"/>
                        <a:ext cx="381000" cy="424962"/>
                      </a:xfrm>
                      <a:prstGeom prst="rect">
                        <a:avLst/>
                      </a:prstGeom>
                      <a:noFill/>
                    </p:spPr>
                  </p:pic>
                </p:oleObj>
              </mc:Fallback>
            </mc:AlternateContent>
          </a:graphicData>
        </a:graphic>
      </p:graphicFrame>
      <p:cxnSp>
        <p:nvCxnSpPr>
          <p:cNvPr id="13" name="Straight Connector 12"/>
          <p:cNvCxnSpPr/>
          <p:nvPr/>
        </p:nvCxnSpPr>
        <p:spPr>
          <a:xfrm>
            <a:off x="3124200" y="3505200"/>
            <a:ext cx="55626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116249" y="3513151"/>
            <a:ext cx="0" cy="2286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686800" y="3505200"/>
            <a:ext cx="0" cy="2286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133482" y="5823004"/>
            <a:ext cx="55626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1878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Class Outline</a:t>
            </a:r>
          </a:p>
          <a:p>
            <a:pPr marL="231775" lvl="2" indent="0">
              <a:buNone/>
            </a:pPr>
            <a:endParaRPr lang="en-US" dirty="0"/>
          </a:p>
          <a:p>
            <a:pPr marL="574675" lvl="2" indent="-342900"/>
            <a:r>
              <a:rPr lang="en-US" dirty="0" smtClean="0"/>
              <a:t>1. The point of comparative </a:t>
            </a:r>
            <a:r>
              <a:rPr lang="en-US" dirty="0"/>
              <a:t>statics and how to do it</a:t>
            </a:r>
          </a:p>
          <a:p>
            <a:pPr marL="574675" lvl="2" indent="-342900"/>
            <a:endParaRPr lang="en-US" dirty="0"/>
          </a:p>
          <a:p>
            <a:pPr marL="574675" lvl="2" indent="-342900"/>
            <a:r>
              <a:rPr lang="en-US" dirty="0" smtClean="0"/>
              <a:t>2. Open model comparative statics results</a:t>
            </a:r>
          </a:p>
          <a:p>
            <a:pPr marL="574675" lvl="2" indent="-342900"/>
            <a:endParaRPr lang="en-US" dirty="0"/>
          </a:p>
          <a:p>
            <a:pPr marL="574675" lvl="2" indent="-342900"/>
            <a:r>
              <a:rPr lang="en-US" dirty="0" smtClean="0">
                <a:solidFill>
                  <a:srgbClr val="FF0000"/>
                </a:solidFill>
              </a:rPr>
              <a:t>3. Closed model comparative statics results</a:t>
            </a:r>
          </a:p>
          <a:p>
            <a:pPr marL="574675" lvl="2" indent="-342900"/>
            <a:endParaRPr lang="en-US" dirty="0"/>
          </a:p>
          <a:p>
            <a:pPr marL="574675" lvl="2" indent="-342900"/>
            <a:r>
              <a:rPr lang="en-US" dirty="0" smtClean="0"/>
              <a:t>4. Comparative statics graphs</a:t>
            </a:r>
          </a:p>
          <a:p>
            <a:pPr lvl="2"/>
            <a:endParaRPr lang="en-US" dirty="0" smtClean="0"/>
          </a:p>
          <a:p>
            <a:pPr lvl="2">
              <a:buNone/>
            </a:pPr>
            <a:endParaRPr lang="en-US" dirty="0" smtClean="0"/>
          </a:p>
          <a:p>
            <a:pPr lvl="2">
              <a:buNone/>
            </a:pPr>
            <a:endParaRPr lang="en-US" dirty="0" smtClean="0"/>
          </a:p>
          <a:p>
            <a:pPr lvl="2"/>
            <a:endParaRPr lang="en-US" dirty="0"/>
          </a:p>
        </p:txBody>
      </p:sp>
      <p:pic>
        <p:nvPicPr>
          <p:cNvPr id="4" name="Picture 2" descr="C:\Program Files\Microsoft Office\MEDIA\CAGCAT10\j0205462.wmf"/>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86873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Closed Model Comparative Statics</a:t>
            </a:r>
          </a:p>
          <a:p>
            <a:pPr marL="231775" lvl="2" indent="0">
              <a:buNone/>
            </a:pPr>
            <a:endParaRPr lang="en-US" dirty="0"/>
          </a:p>
          <a:p>
            <a:pPr marL="574675" lvl="2" indent="-342900"/>
            <a:r>
              <a:rPr lang="en-US" dirty="0" smtClean="0"/>
              <a:t>In a closed model, the derivatives of    with respect to the parameters come from the population equation, now with a bar over the </a:t>
            </a:r>
            <a:r>
              <a:rPr lang="en-US" i="1" dirty="0" smtClean="0">
                <a:latin typeface="Times New Roman" pitchFamily="18" charset="0"/>
                <a:cs typeface="Times New Roman" pitchFamily="18" charset="0"/>
              </a:rPr>
              <a:t>N</a:t>
            </a:r>
            <a:r>
              <a:rPr lang="en-US" dirty="0" smtClean="0"/>
              <a:t>:</a:t>
            </a:r>
          </a:p>
          <a:p>
            <a:pPr marL="574675" lvl="2" indent="-342900"/>
            <a:endParaRPr lang="en-US" dirty="0"/>
          </a:p>
          <a:p>
            <a:pPr marL="574675" lvl="2" indent="-342900"/>
            <a:endParaRPr lang="en-US" dirty="0" smtClean="0"/>
          </a:p>
          <a:p>
            <a:pPr marL="574675" lvl="2" indent="-342900"/>
            <a:endParaRPr lang="en-US" dirty="0"/>
          </a:p>
          <a:p>
            <a:pPr marL="574675" lvl="2" indent="-342900"/>
            <a:endParaRPr lang="en-US" dirty="0" smtClean="0"/>
          </a:p>
          <a:p>
            <a:pPr marL="574675" lvl="2" indent="-342900"/>
            <a:r>
              <a:rPr lang="en-US" dirty="0" smtClean="0"/>
              <a:t>This equation is messier than the one for an open model, but its nonlinearity does not get in the way of CS as it does for solving the model.</a:t>
            </a:r>
            <a:endParaRPr lang="en-US" dirty="0"/>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094282779"/>
              </p:ext>
            </p:extLst>
          </p:nvPr>
        </p:nvGraphicFramePr>
        <p:xfrm>
          <a:off x="1511300" y="3581400"/>
          <a:ext cx="6149975" cy="1106488"/>
        </p:xfrm>
        <a:graphic>
          <a:graphicData uri="http://schemas.openxmlformats.org/presentationml/2006/ole">
            <mc:AlternateContent xmlns:mc="http://schemas.openxmlformats.org/markup-compatibility/2006">
              <mc:Choice xmlns:v="urn:schemas-microsoft-com:vml" Requires="v">
                <p:oleObj spid="_x0000_s29762" name="Equation" r:id="rId4" imgW="2946240" imgH="533160" progId="Equation.DSMT4">
                  <p:embed/>
                </p:oleObj>
              </mc:Choice>
              <mc:Fallback>
                <p:oleObj name="Equation" r:id="rId4" imgW="2946240" imgH="533160" progId="Equation.DSMT4">
                  <p:embed/>
                  <p:pic>
                    <p:nvPicPr>
                      <p:cNvPr id="0" name="Object 5"/>
                      <p:cNvPicPr>
                        <a:picLocks noChangeAspect="1" noChangeArrowheads="1"/>
                      </p:cNvPicPr>
                      <p:nvPr/>
                    </p:nvPicPr>
                    <p:blipFill>
                      <a:blip r:embed="rId5"/>
                      <a:srcRect/>
                      <a:stretch>
                        <a:fillRect/>
                      </a:stretch>
                    </p:blipFill>
                    <p:spPr bwMode="auto">
                      <a:xfrm>
                        <a:off x="1511300" y="3581400"/>
                        <a:ext cx="6149975"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46455339"/>
              </p:ext>
            </p:extLst>
          </p:nvPr>
        </p:nvGraphicFramePr>
        <p:xfrm>
          <a:off x="6009394" y="2388833"/>
          <a:ext cx="261938" cy="307976"/>
        </p:xfrm>
        <a:graphic>
          <a:graphicData uri="http://schemas.openxmlformats.org/presentationml/2006/ole">
            <mc:AlternateContent xmlns:mc="http://schemas.openxmlformats.org/markup-compatibility/2006">
              <mc:Choice xmlns:v="urn:schemas-microsoft-com:vml" Requires="v">
                <p:oleObj spid="_x0000_s29763" name="Equation" r:id="rId6" imgW="139579" imgH="164957" progId="Equation.DSMT4">
                  <p:embed/>
                </p:oleObj>
              </mc:Choice>
              <mc:Fallback>
                <p:oleObj name="Equation" r:id="rId6" imgW="139579" imgH="164957"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09394" y="2388833"/>
                        <a:ext cx="261938" cy="307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19255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Closed Model Comparative Statics, 2</a:t>
            </a:r>
          </a:p>
          <a:p>
            <a:pPr marL="231775" lvl="2" indent="0">
              <a:buNone/>
            </a:pPr>
            <a:endParaRPr lang="en-US" dirty="0"/>
          </a:p>
          <a:p>
            <a:pPr marL="574675" lvl="2" indent="-342900"/>
            <a:r>
              <a:rPr lang="en-US" dirty="0" smtClean="0"/>
              <a:t>For example, after a little algebra one can show that:</a:t>
            </a:r>
          </a:p>
          <a:p>
            <a:pPr marL="574675" lvl="2" indent="-342900"/>
            <a:endParaRPr lang="en-US" dirty="0"/>
          </a:p>
          <a:p>
            <a:pPr marL="574675" lvl="2" indent="-342900"/>
            <a:endParaRPr lang="en-US" dirty="0" smtClean="0"/>
          </a:p>
          <a:p>
            <a:pPr marL="574675" lvl="2" indent="-342900"/>
            <a:endParaRPr lang="en-US" dirty="0"/>
          </a:p>
          <a:p>
            <a:pPr marL="574675" lvl="2" indent="-342900"/>
            <a:endParaRPr lang="en-US" dirty="0" smtClean="0"/>
          </a:p>
          <a:p>
            <a:pPr marL="574675" lvl="2" indent="-342900"/>
            <a:endParaRPr lang="en-US" dirty="0"/>
          </a:p>
          <a:p>
            <a:pPr marL="574675" lvl="2" indent="-342900"/>
            <a:r>
              <a:rPr lang="en-US" dirty="0" smtClean="0"/>
              <a:t>Not surprisingly, increasing agricultural rents shrinks the urban area.</a:t>
            </a:r>
          </a:p>
          <a:p>
            <a:pPr marL="574675" lvl="2" indent="-342900"/>
            <a:endParaRPr lang="en-US" dirty="0"/>
          </a:p>
          <a:p>
            <a:pPr marL="574675" lvl="2" indent="-342900"/>
            <a:r>
              <a:rPr lang="en-US" dirty="0" smtClean="0"/>
              <a:t>Recall:  </a:t>
            </a:r>
            <a:r>
              <a:rPr lang="en-US" i="1"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 1/</a:t>
            </a:r>
            <a:r>
              <a:rPr lang="en-US" i="1" dirty="0" smtClean="0">
                <a:latin typeface="Times New Roman" pitchFamily="18" charset="0"/>
                <a:cs typeface="Times New Roman" pitchFamily="18" charset="0"/>
              </a:rPr>
              <a:t>a</a:t>
            </a:r>
            <a:r>
              <a:rPr lang="el-GR" i="1" dirty="0" smtClean="0">
                <a:latin typeface="Times New Roman" pitchFamily="18" charset="0"/>
                <a:cs typeface="Times New Roman" pitchFamily="18" charset="0"/>
              </a:rPr>
              <a:t>α</a:t>
            </a:r>
            <a:r>
              <a:rPr lang="en-US" i="1" dirty="0" smtClean="0">
                <a:latin typeface="Times New Roman" pitchFamily="18" charset="0"/>
                <a:cs typeface="Times New Roman" pitchFamily="18" charset="0"/>
              </a:rPr>
              <a:t>.</a:t>
            </a:r>
            <a:endParaRPr lang="en-US" i="1" dirty="0">
              <a:latin typeface="Times New Roman" pitchFamily="18" charset="0"/>
              <a:cs typeface="Times New Roman" pitchFamily="18" charset="0"/>
            </a:endParaRPr>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496545970"/>
              </p:ext>
            </p:extLst>
          </p:nvPr>
        </p:nvGraphicFramePr>
        <p:xfrm>
          <a:off x="2209800" y="2914650"/>
          <a:ext cx="5486400" cy="1581150"/>
        </p:xfrm>
        <a:graphic>
          <a:graphicData uri="http://schemas.openxmlformats.org/presentationml/2006/ole">
            <mc:AlternateContent xmlns:mc="http://schemas.openxmlformats.org/markup-compatibility/2006">
              <mc:Choice xmlns:v="urn:schemas-microsoft-com:vml" Requires="v">
                <p:oleObj spid="_x0000_s31784" name="Equation" r:id="rId4" imgW="2247900" imgH="673100" progId="Equation.DSMT4">
                  <p:embed/>
                </p:oleObj>
              </mc:Choice>
              <mc:Fallback>
                <p:oleObj name="Equation" r:id="rId4" imgW="2247900" imgH="6731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2914650"/>
                        <a:ext cx="548640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78915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Closed Model Comparative Statics, 3</a:t>
            </a:r>
          </a:p>
          <a:p>
            <a:pPr marL="231775" lvl="2" indent="0">
              <a:buNone/>
            </a:pPr>
            <a:endParaRPr lang="en-US" dirty="0"/>
          </a:p>
          <a:p>
            <a:pPr marL="574675" lvl="2" indent="-342900"/>
            <a:r>
              <a:rPr lang="en-US" dirty="0" smtClean="0"/>
              <a:t>To find the CS derivative                 , we must substitute this result into:</a:t>
            </a:r>
          </a:p>
          <a:p>
            <a:pPr marL="574675" lvl="2" indent="-342900"/>
            <a:endParaRPr lang="en-US" dirty="0"/>
          </a:p>
          <a:p>
            <a:pPr marL="574675" lvl="2" indent="-342900"/>
            <a:endParaRPr lang="en-US" dirty="0" smtClean="0"/>
          </a:p>
          <a:p>
            <a:pPr marL="574675" lvl="2" indent="-342900"/>
            <a:endParaRPr lang="en-US" dirty="0"/>
          </a:p>
          <a:p>
            <a:pPr marL="574675" lvl="2" indent="-342900"/>
            <a:endParaRPr lang="en-US" dirty="0" smtClean="0"/>
          </a:p>
          <a:p>
            <a:pPr marL="574675" lvl="2" indent="-342900"/>
            <a:r>
              <a:rPr lang="en-US" dirty="0" smtClean="0"/>
              <a:t>The result (derive as an exercise) indicates, not surprisingly, that more competition for land squeezes an urban area and pushes up rents (and density) until there is enough room for the population in a smaller space.</a:t>
            </a:r>
            <a:endParaRPr lang="en-US" dirty="0"/>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766106577"/>
              </p:ext>
            </p:extLst>
          </p:nvPr>
        </p:nvGraphicFramePr>
        <p:xfrm>
          <a:off x="4429125" y="2316996"/>
          <a:ext cx="1285875" cy="427038"/>
        </p:xfrm>
        <a:graphic>
          <a:graphicData uri="http://schemas.openxmlformats.org/presentationml/2006/ole">
            <mc:AlternateContent xmlns:mc="http://schemas.openxmlformats.org/markup-compatibility/2006">
              <mc:Choice xmlns:v="urn:schemas-microsoft-com:vml" Requires="v">
                <p:oleObj spid="_x0000_s32845" name="Equation" r:id="rId4" imgW="685800" imgH="228600" progId="Equation.DSMT4">
                  <p:embed/>
                </p:oleObj>
              </mc:Choice>
              <mc:Fallback>
                <p:oleObj name="Equation" r:id="rId4" imgW="685800" imgH="228600" progId="Equation.DSMT4">
                  <p:embed/>
                  <p:pic>
                    <p:nvPicPr>
                      <p:cNvPr id="0" name="Object 8"/>
                      <p:cNvPicPr>
                        <a:picLocks noChangeAspect="1" noChangeArrowheads="1"/>
                      </p:cNvPicPr>
                      <p:nvPr/>
                    </p:nvPicPr>
                    <p:blipFill>
                      <a:blip r:embed="rId5"/>
                      <a:srcRect/>
                      <a:stretch>
                        <a:fillRect/>
                      </a:stretch>
                    </p:blipFill>
                    <p:spPr bwMode="auto">
                      <a:xfrm>
                        <a:off x="4429125" y="2316996"/>
                        <a:ext cx="12858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716406973"/>
              </p:ext>
            </p:extLst>
          </p:nvPr>
        </p:nvGraphicFramePr>
        <p:xfrm>
          <a:off x="1968500" y="3187700"/>
          <a:ext cx="5262563" cy="1079500"/>
        </p:xfrm>
        <a:graphic>
          <a:graphicData uri="http://schemas.openxmlformats.org/presentationml/2006/ole">
            <mc:AlternateContent xmlns:mc="http://schemas.openxmlformats.org/markup-compatibility/2006">
              <mc:Choice xmlns:v="urn:schemas-microsoft-com:vml" Requires="v">
                <p:oleObj spid="_x0000_s32846" name="Equation" r:id="rId6" imgW="2489040" imgH="507960" progId="Equation.DSMT4">
                  <p:embed/>
                </p:oleObj>
              </mc:Choice>
              <mc:Fallback>
                <p:oleObj name="Equation" r:id="rId6" imgW="2489040" imgH="507960" progId="Equation.DSMT4">
                  <p:embed/>
                  <p:pic>
                    <p:nvPicPr>
                      <p:cNvPr id="0" name="Object 5"/>
                      <p:cNvPicPr>
                        <a:picLocks noChangeAspect="1" noChangeArrowheads="1"/>
                      </p:cNvPicPr>
                      <p:nvPr/>
                    </p:nvPicPr>
                    <p:blipFill>
                      <a:blip r:embed="rId7"/>
                      <a:srcRect/>
                      <a:stretch>
                        <a:fillRect/>
                      </a:stretch>
                    </p:blipFill>
                    <p:spPr bwMode="auto">
                      <a:xfrm>
                        <a:off x="1968500" y="3187700"/>
                        <a:ext cx="5262563" cy="1079500"/>
                      </a:xfrm>
                      <a:prstGeom prst="rect">
                        <a:avLst/>
                      </a:prstGeom>
                      <a:noFill/>
                    </p:spPr>
                  </p:pic>
                </p:oleObj>
              </mc:Fallback>
            </mc:AlternateContent>
          </a:graphicData>
        </a:graphic>
      </p:graphicFrame>
    </p:spTree>
    <p:extLst>
      <p:ext uri="{BB962C8B-B14F-4D97-AF65-F5344CB8AC3E}">
        <p14:creationId xmlns:p14="http://schemas.microsoft.com/office/powerpoint/2010/main" val="2538025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Class Outline</a:t>
            </a:r>
          </a:p>
          <a:p>
            <a:pPr marL="231775" lvl="2" indent="0">
              <a:buNone/>
            </a:pPr>
            <a:endParaRPr lang="en-US" dirty="0"/>
          </a:p>
          <a:p>
            <a:pPr marL="574675" lvl="2" indent="-342900"/>
            <a:r>
              <a:rPr lang="en-US" dirty="0" smtClean="0"/>
              <a:t>1. The point of comparative statics and </a:t>
            </a:r>
            <a:r>
              <a:rPr lang="en-US" dirty="0"/>
              <a:t>how to do it</a:t>
            </a:r>
          </a:p>
          <a:p>
            <a:pPr marL="574675" lvl="2" indent="-342900"/>
            <a:endParaRPr lang="en-US" dirty="0" smtClean="0"/>
          </a:p>
          <a:p>
            <a:pPr marL="574675" lvl="2" indent="-342900"/>
            <a:r>
              <a:rPr lang="en-US" dirty="0" smtClean="0"/>
              <a:t>2. Open model comparative statics results</a:t>
            </a:r>
          </a:p>
          <a:p>
            <a:pPr marL="574675" lvl="2" indent="-342900"/>
            <a:endParaRPr lang="en-US" dirty="0"/>
          </a:p>
          <a:p>
            <a:pPr marL="574675" lvl="2" indent="-342900"/>
            <a:r>
              <a:rPr lang="en-US" dirty="0" smtClean="0"/>
              <a:t>3. Closed model comparative statics results</a:t>
            </a:r>
          </a:p>
          <a:p>
            <a:pPr marL="574675" lvl="2" indent="-342900"/>
            <a:endParaRPr lang="en-US" dirty="0"/>
          </a:p>
          <a:p>
            <a:pPr marL="574675" lvl="2" indent="-342900"/>
            <a:r>
              <a:rPr lang="en-US" dirty="0"/>
              <a:t>4</a:t>
            </a:r>
            <a:r>
              <a:rPr lang="en-US" dirty="0" smtClean="0"/>
              <a:t>. Comparative statics graphs</a:t>
            </a:r>
          </a:p>
          <a:p>
            <a:pPr lvl="2"/>
            <a:endParaRPr lang="en-US" dirty="0" smtClean="0"/>
          </a:p>
          <a:p>
            <a:pPr lvl="2">
              <a:buNone/>
            </a:pPr>
            <a:endParaRPr lang="en-US" dirty="0" smtClean="0"/>
          </a:p>
          <a:p>
            <a:pPr lvl="2">
              <a:buNone/>
            </a:pPr>
            <a:endParaRPr lang="en-US" dirty="0" smtClean="0"/>
          </a:p>
          <a:p>
            <a:pPr lvl="2"/>
            <a:endParaRPr lang="en-US" dirty="0"/>
          </a:p>
        </p:txBody>
      </p:sp>
      <p:pic>
        <p:nvPicPr>
          <p:cNvPr id="4" name="Picture 2" descr="C:\Program Files\Microsoft Office\MEDIA\CAGCAT10\j0205462.wmf"/>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Closed Model Comparative Statics Table</a:t>
            </a:r>
          </a:p>
          <a:p>
            <a:pPr marL="231775" lvl="2" indent="0">
              <a:buNone/>
            </a:pPr>
            <a:endParaRPr lang="en-US" dirty="0" smtClean="0"/>
          </a:p>
          <a:p>
            <a:pPr lvl="2">
              <a:buNone/>
            </a:pPr>
            <a:endParaRPr lang="en-US" dirty="0" smtClean="0"/>
          </a:p>
          <a:p>
            <a:pPr lvl="2">
              <a:buNone/>
            </a:pPr>
            <a:endParaRPr lang="en-US" dirty="0" smtClean="0"/>
          </a:p>
          <a:p>
            <a:pPr lvl="2"/>
            <a:endParaRPr lang="en-US" dirty="0"/>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013312969"/>
              </p:ext>
            </p:extLst>
          </p:nvPr>
        </p:nvGraphicFramePr>
        <p:xfrm>
          <a:off x="503926" y="2133600"/>
          <a:ext cx="8136148" cy="3270072"/>
        </p:xfrm>
        <a:graphic>
          <a:graphicData uri="http://schemas.openxmlformats.org/drawingml/2006/table">
            <a:tbl>
              <a:tblPr firstRow="1" firstCol="1" bandRow="1"/>
              <a:tblGrid>
                <a:gridCol w="2467874">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172474">
                  <a:extLst>
                    <a:ext uri="{9D8B030D-6E8A-4147-A177-3AD203B41FA5}">
                      <a16:colId xmlns:a16="http://schemas.microsoft.com/office/drawing/2014/main" val="20004"/>
                    </a:ext>
                  </a:extLst>
                </a:gridCol>
              </a:tblGrid>
              <a:tr h="566058">
                <a:tc>
                  <a:txBody>
                    <a:bodyPr/>
                    <a:lstStyle/>
                    <a:p>
                      <a:pPr marL="0" marR="0">
                        <a:spcBef>
                          <a:spcPts val="0"/>
                        </a:spcBef>
                        <a:spcAft>
                          <a:spcPts val="0"/>
                        </a:spcAft>
                      </a:pPr>
                      <a:r>
                        <a:rPr lang="en-US" sz="2800" dirty="0">
                          <a:effectLst/>
                          <a:latin typeface="Times New Roman"/>
                          <a:ea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spcBef>
                          <a:spcPts val="0"/>
                        </a:spcBef>
                        <a:spcAft>
                          <a:spcPts val="0"/>
                        </a:spcAft>
                      </a:pPr>
                      <a:r>
                        <a:rPr lang="en-US" sz="2800">
                          <a:effectLst/>
                          <a:latin typeface="Times New Roman"/>
                          <a:ea typeface="Calibri"/>
                        </a:rPr>
                        <a:t>Parameter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66058">
                <a:tc>
                  <a:txBody>
                    <a:bodyPr/>
                    <a:lstStyle/>
                    <a:p>
                      <a:pPr marL="0" marR="0">
                        <a:spcBef>
                          <a:spcPts val="0"/>
                        </a:spcBef>
                        <a:spcAft>
                          <a:spcPts val="0"/>
                        </a:spcAft>
                      </a:pPr>
                      <a:r>
                        <a:rPr lang="en-US" sz="2800" dirty="0">
                          <a:effectLst/>
                          <a:latin typeface="Times New Roman"/>
                          <a:ea typeface="Calibri"/>
                        </a:rPr>
                        <a:t>Variable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i="1">
                          <a:effectLst/>
                          <a:latin typeface="Times New Roman"/>
                          <a:ea typeface="Calibri"/>
                        </a:rPr>
                        <a:t>Y</a:t>
                      </a:r>
                      <a:endParaRPr lang="en-US" sz="28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i="1" dirty="0">
                          <a:effectLst/>
                          <a:latin typeface="Times New Roman"/>
                          <a:ea typeface="Calibri"/>
                        </a:rPr>
                        <a:t>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i="1">
                          <a:effectLst/>
                          <a:latin typeface="Times New Roman"/>
                          <a:ea typeface="Calibri"/>
                        </a:rPr>
                        <a:t>N</a:t>
                      </a:r>
                      <a:endParaRPr lang="en-US" sz="28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66058">
                <a:tc>
                  <a:txBody>
                    <a:bodyPr/>
                    <a:lstStyle/>
                    <a:p>
                      <a:pPr marL="0" marR="0">
                        <a:spcBef>
                          <a:spcPts val="0"/>
                        </a:spcBef>
                        <a:spcAft>
                          <a:spcPts val="0"/>
                        </a:spcAft>
                      </a:pPr>
                      <a:r>
                        <a:rPr lang="en-US" sz="2800" dirty="0">
                          <a:effectLst/>
                          <a:latin typeface="Times New Roman"/>
                          <a:ea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a:solidFill>
                            <a:srgbClr val="4F81BD"/>
                          </a:solidFill>
                          <a:effectLst/>
                          <a:latin typeface="Times New Roman"/>
                          <a:ea typeface="Calibri"/>
                        </a:rPr>
                        <a:t>+</a:t>
                      </a:r>
                      <a:endParaRPr lang="en-US" sz="28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05840">
                <a:tc>
                  <a:txBody>
                    <a:bodyPr/>
                    <a:lstStyle/>
                    <a:p>
                      <a:pPr marL="0" marR="0">
                        <a:spcBef>
                          <a:spcPts val="0"/>
                        </a:spcBef>
                        <a:spcAft>
                          <a:spcPts val="0"/>
                        </a:spcAft>
                      </a:pPr>
                      <a:r>
                        <a:rPr lang="en-US" sz="2800" i="1" dirty="0">
                          <a:effectLst/>
                          <a:latin typeface="Times New Roman"/>
                          <a:ea typeface="Calibri"/>
                        </a:rPr>
                        <a:t>R{u}</a:t>
                      </a:r>
                      <a:endParaRPr lang="en-US" sz="2800" dirty="0">
                        <a:effectLst/>
                        <a:latin typeface="Times New Roman"/>
                        <a:ea typeface="Calibri"/>
                      </a:endParaRPr>
                    </a:p>
                    <a:p>
                      <a:pPr marL="0" marR="0">
                        <a:spcBef>
                          <a:spcPts val="0"/>
                        </a:spcBef>
                        <a:spcAft>
                          <a:spcPts val="0"/>
                        </a:spcAft>
                      </a:pPr>
                      <a:r>
                        <a:rPr lang="en-US" sz="2800" i="1" dirty="0">
                          <a:effectLst/>
                          <a:latin typeface="Times New Roman"/>
                          <a:ea typeface="Calibri"/>
                        </a:rPr>
                        <a:t>or P{u} or D{u}</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b="1" dirty="0">
                          <a:solidFill>
                            <a:srgbClr val="FF0000"/>
                          </a:solidFill>
                          <a:effectLst/>
                          <a:latin typeface="Times New Roman"/>
                          <a:ea typeface="Calibri"/>
                        </a:rPr>
                        <a:t>small u</a:t>
                      </a:r>
                      <a:r>
                        <a:rPr lang="en-US" sz="2800" b="1" dirty="0" smtClean="0">
                          <a:solidFill>
                            <a:srgbClr val="FF0000"/>
                          </a:solidFill>
                          <a:effectLst/>
                          <a:latin typeface="Times New Roman"/>
                          <a:ea typeface="Calibri"/>
                        </a:rPr>
                        <a:t>:-</a:t>
                      </a:r>
                      <a:endParaRPr lang="en-US" sz="2800" dirty="0">
                        <a:effectLst/>
                        <a:latin typeface="Times New Roman"/>
                        <a:ea typeface="Calibri"/>
                      </a:endParaRPr>
                    </a:p>
                    <a:p>
                      <a:pPr marL="0" marR="0">
                        <a:spcBef>
                          <a:spcPts val="0"/>
                        </a:spcBef>
                        <a:spcAft>
                          <a:spcPts val="0"/>
                        </a:spcAft>
                      </a:pPr>
                      <a:r>
                        <a:rPr lang="en-US" sz="2800" b="1" dirty="0">
                          <a:solidFill>
                            <a:srgbClr val="FF0000"/>
                          </a:solidFill>
                          <a:effectLst/>
                          <a:latin typeface="Times New Roman"/>
                          <a:ea typeface="Calibri"/>
                        </a:rPr>
                        <a:t>large u</a:t>
                      </a:r>
                      <a:r>
                        <a:rPr lang="en-US" sz="2800" b="1" dirty="0" smtClean="0">
                          <a:solidFill>
                            <a:srgbClr val="FF0000"/>
                          </a:solidFill>
                          <a:effectLst/>
                          <a:latin typeface="Times New Roman"/>
                          <a:ea typeface="Calibri"/>
                        </a:rPr>
                        <a: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b="1" dirty="0">
                          <a:solidFill>
                            <a:srgbClr val="FF0000"/>
                          </a:solidFill>
                          <a:effectLst/>
                          <a:latin typeface="Times New Roman"/>
                          <a:ea typeface="Calibri"/>
                        </a:rPr>
                        <a:t>small u</a:t>
                      </a:r>
                      <a:r>
                        <a:rPr lang="en-US" sz="2800" b="1" dirty="0" smtClean="0">
                          <a:solidFill>
                            <a:srgbClr val="FF0000"/>
                          </a:solidFill>
                          <a:effectLst/>
                          <a:latin typeface="Times New Roman"/>
                          <a:ea typeface="Calibri"/>
                        </a:rPr>
                        <a:t>:+ large </a:t>
                      </a:r>
                      <a:r>
                        <a:rPr lang="en-US" sz="2800" b="1" dirty="0">
                          <a:solidFill>
                            <a:srgbClr val="FF0000"/>
                          </a:solidFill>
                          <a:effectLst/>
                          <a:latin typeface="Times New Roman"/>
                          <a:ea typeface="Calibri"/>
                        </a:rPr>
                        <a:t>u: </a:t>
                      </a:r>
                      <a:r>
                        <a:rPr lang="en-US" sz="2800" b="1" dirty="0" smtClean="0">
                          <a:solidFill>
                            <a:srgbClr val="FF0000"/>
                          </a:solidFill>
                          <a:effectLst/>
                          <a:latin typeface="Times New Roman"/>
                          <a:ea typeface="Calibri"/>
                        </a:rPr>
                        <a: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a:solidFill>
                            <a:srgbClr val="FF0000"/>
                          </a:solidFill>
                          <a:effectLst/>
                          <a:latin typeface="Times New Roman"/>
                          <a:ea typeface="Calibri"/>
                        </a:rPr>
                        <a:t>+</a:t>
                      </a:r>
                      <a:endParaRPr lang="en-US" sz="28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4F81BD"/>
                          </a:solidFill>
                          <a:effectLst/>
                          <a:latin typeface="Times New Roman"/>
                          <a:ea typeface="Calibri"/>
                        </a:rPr>
                        <a: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66058">
                <a:tc>
                  <a:txBody>
                    <a:bodyPr/>
                    <a:lstStyle/>
                    <a:p>
                      <a:pPr marL="0" marR="0">
                        <a:spcBef>
                          <a:spcPts val="0"/>
                        </a:spcBef>
                        <a:spcAft>
                          <a:spcPts val="0"/>
                        </a:spcAft>
                      </a:pPr>
                      <a:r>
                        <a:rPr lang="en-US" sz="2800" i="1" dirty="0">
                          <a:effectLst/>
                          <a:latin typeface="Times New Roman"/>
                          <a:ea typeface="Calibri"/>
                        </a:rPr>
                        <a:t>U*</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4F81BD"/>
                          </a:solidFill>
                          <a:effectLst/>
                          <a:latin typeface="Times New Roman"/>
                          <a:ea typeface="Calibri"/>
                        </a:rPr>
                        <a: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95085314"/>
              </p:ext>
            </p:extLst>
          </p:nvPr>
        </p:nvGraphicFramePr>
        <p:xfrm>
          <a:off x="6641690" y="2667000"/>
          <a:ext cx="368710" cy="457200"/>
        </p:xfrm>
        <a:graphic>
          <a:graphicData uri="http://schemas.openxmlformats.org/presentationml/2006/ole">
            <mc:AlternateContent xmlns:mc="http://schemas.openxmlformats.org/markup-compatibility/2006">
              <mc:Choice xmlns:v="urn:schemas-microsoft-com:vml" Requires="v">
                <p:oleObj spid="_x0000_s11359" name="Equation" r:id="rId4" imgW="152334" imgH="190417" progId="Equation.DSMT4">
                  <p:embed/>
                </p:oleObj>
              </mc:Choice>
              <mc:Fallback>
                <p:oleObj name="Equation" r:id="rId4" imgW="152334" imgH="19041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1690" y="2667000"/>
                        <a:ext cx="368710" cy="457200"/>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672960529"/>
              </p:ext>
            </p:extLst>
          </p:nvPr>
        </p:nvGraphicFramePr>
        <p:xfrm>
          <a:off x="609600" y="3352800"/>
          <a:ext cx="381000" cy="424962"/>
        </p:xfrm>
        <a:graphic>
          <a:graphicData uri="http://schemas.openxmlformats.org/presentationml/2006/ole">
            <mc:AlternateContent xmlns:mc="http://schemas.openxmlformats.org/markup-compatibility/2006">
              <mc:Choice xmlns:v="urn:schemas-microsoft-com:vml" Requires="v">
                <p:oleObj spid="_x0000_s11360" name="Equation" r:id="rId6" imgW="139579" imgH="164957" progId="Equation.DSMT4">
                  <p:embed/>
                </p:oleObj>
              </mc:Choice>
              <mc:Fallback>
                <p:oleObj name="Equation" r:id="rId6" imgW="139579" imgH="164957"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3352800"/>
                        <a:ext cx="381000" cy="424962"/>
                      </a:xfrm>
                      <a:prstGeom prst="rect">
                        <a:avLst/>
                      </a:prstGeom>
                      <a:noFill/>
                    </p:spPr>
                  </p:pic>
                </p:oleObj>
              </mc:Fallback>
            </mc:AlternateContent>
          </a:graphicData>
        </a:graphic>
      </p:graphicFrame>
      <p:cxnSp>
        <p:nvCxnSpPr>
          <p:cNvPr id="14" name="Straight Connector 13"/>
          <p:cNvCxnSpPr/>
          <p:nvPr/>
        </p:nvCxnSpPr>
        <p:spPr>
          <a:xfrm>
            <a:off x="2971800" y="3276600"/>
            <a:ext cx="5638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971800" y="3276600"/>
            <a:ext cx="0" cy="21336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971800" y="5410200"/>
            <a:ext cx="5638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633847" y="3281769"/>
            <a:ext cx="0" cy="213360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4805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Class Outline</a:t>
            </a:r>
          </a:p>
          <a:p>
            <a:pPr marL="231775" lvl="2" indent="0">
              <a:buNone/>
            </a:pPr>
            <a:endParaRPr lang="en-US" dirty="0"/>
          </a:p>
          <a:p>
            <a:pPr marL="574675" lvl="2" indent="-342900"/>
            <a:r>
              <a:rPr lang="en-US" dirty="0" smtClean="0"/>
              <a:t>1. The point of comparative </a:t>
            </a:r>
            <a:r>
              <a:rPr lang="en-US" dirty="0"/>
              <a:t>statics and how to do it</a:t>
            </a:r>
          </a:p>
          <a:p>
            <a:pPr marL="574675" lvl="2" indent="-342900"/>
            <a:endParaRPr lang="en-US" dirty="0"/>
          </a:p>
          <a:p>
            <a:pPr marL="574675" lvl="2" indent="-342900"/>
            <a:r>
              <a:rPr lang="en-US" dirty="0" smtClean="0"/>
              <a:t>2. Open model comparative statics results</a:t>
            </a:r>
          </a:p>
          <a:p>
            <a:pPr marL="574675" lvl="2" indent="-342900"/>
            <a:endParaRPr lang="en-US" dirty="0"/>
          </a:p>
          <a:p>
            <a:pPr marL="574675" lvl="2" indent="-342900"/>
            <a:r>
              <a:rPr lang="en-US" dirty="0" smtClean="0"/>
              <a:t>3. Closed model comparative statics results</a:t>
            </a:r>
          </a:p>
          <a:p>
            <a:pPr marL="574675" lvl="2" indent="-342900"/>
            <a:endParaRPr lang="en-US" dirty="0"/>
          </a:p>
          <a:p>
            <a:pPr marL="574675" lvl="2" indent="-342900"/>
            <a:r>
              <a:rPr lang="en-US" dirty="0" smtClean="0">
                <a:solidFill>
                  <a:srgbClr val="FF0000"/>
                </a:solidFill>
              </a:rPr>
              <a:t>4. Comparative statics graphs</a:t>
            </a:r>
          </a:p>
          <a:p>
            <a:pPr lvl="2"/>
            <a:endParaRPr lang="en-US" dirty="0" smtClean="0"/>
          </a:p>
          <a:p>
            <a:pPr lvl="2">
              <a:buNone/>
            </a:pPr>
            <a:endParaRPr lang="en-US" dirty="0" smtClean="0"/>
          </a:p>
          <a:p>
            <a:pPr lvl="2">
              <a:buNone/>
            </a:pPr>
            <a:endParaRPr lang="en-US" dirty="0" smtClean="0"/>
          </a:p>
          <a:p>
            <a:pPr lvl="2"/>
            <a:endParaRPr lang="en-US" dirty="0"/>
          </a:p>
        </p:txBody>
      </p:sp>
      <p:pic>
        <p:nvPicPr>
          <p:cNvPr id="4" name="Picture 2" descr="C:\Program Files\Microsoft Office\MEDIA\CAGCAT10\j0205462.wmf"/>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40116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Comparative Statics Intuition</a:t>
            </a:r>
          </a:p>
          <a:p>
            <a:pPr marL="231775" lvl="2" indent="0">
              <a:buNone/>
            </a:pPr>
            <a:endParaRPr lang="en-US" dirty="0"/>
          </a:p>
          <a:p>
            <a:pPr marL="574675" lvl="2" indent="-342900"/>
            <a:r>
              <a:rPr lang="en-US" dirty="0" smtClean="0"/>
              <a:t>We can develop an intuition for these results with some simple graphs for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smtClean="0">
                <a:latin typeface="Times New Roman" pitchFamily="18" charset="0"/>
                <a:cs typeface="Times New Roman" pitchFamily="18" charset="0"/>
              </a:rPr>
              <a:t>} </a:t>
            </a:r>
            <a:r>
              <a:rPr lang="en-US" dirty="0" smtClean="0"/>
              <a:t>(or </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smtClean="0"/>
              <a:t> or </a:t>
            </a:r>
            <a:r>
              <a:rPr lang="en-US" i="1" dirty="0" smtClean="0">
                <a:latin typeface="Times New Roman" pitchFamily="18" charset="0"/>
                <a:cs typeface="Times New Roman" pitchFamily="18" charset="0"/>
              </a:rPr>
              <a:t>D</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a:t>
            </a:r>
            <a:r>
              <a:rPr lang="en-US" dirty="0" smtClean="0"/>
              <a:t>).</a:t>
            </a:r>
          </a:p>
          <a:p>
            <a:pPr marL="574675" lvl="2" indent="-342900"/>
            <a:endParaRPr lang="en-US" dirty="0"/>
          </a:p>
          <a:p>
            <a:pPr marL="574675" lvl="2" indent="-342900"/>
            <a:r>
              <a:rPr lang="en-US" dirty="0" smtClean="0"/>
              <a:t>To interpret these graphs note that</a:t>
            </a:r>
          </a:p>
          <a:p>
            <a:pPr marL="574675" lvl="2" indent="-342900"/>
            <a:endParaRPr lang="en-US" dirty="0"/>
          </a:p>
          <a:p>
            <a:pPr marL="830707" lvl="3" indent="-342900"/>
            <a:r>
              <a:rPr lang="en-US" dirty="0" smtClean="0"/>
              <a:t>Population depends on density and urban size (=    ).</a:t>
            </a:r>
          </a:p>
          <a:p>
            <a:pPr marL="830707" lvl="3" indent="-342900"/>
            <a:endParaRPr lang="en-US" dirty="0"/>
          </a:p>
          <a:p>
            <a:pPr marL="830707" lvl="3" indent="-342900"/>
            <a:r>
              <a:rPr lang="en-US" dirty="0" smtClean="0"/>
              <a:t>A change in </a:t>
            </a:r>
            <a:r>
              <a:rPr lang="en-US" i="1" dirty="0" smtClean="0"/>
              <a:t>Y</a:t>
            </a:r>
            <a:r>
              <a:rPr lang="en-US" dirty="0" smtClean="0"/>
              <a:t> flattens </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}and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(remember, </a:t>
            </a:r>
            <a:r>
              <a:rPr lang="en-US" i="1" dirty="0" smtClean="0">
                <a:latin typeface="Times New Roman" pitchFamily="18" charset="0"/>
                <a:cs typeface="Times New Roman" pitchFamily="18" charset="0"/>
              </a:rPr>
              <a:t>P</a:t>
            </a:r>
            <a:r>
              <a:rPr lang="en-US" i="1" dirty="0" smtClean="0">
                <a:latin typeface="Times New Roman"/>
                <a:cs typeface="Times New Roman"/>
              </a:rPr>
              <a:t>ʹ</a:t>
            </a:r>
            <a:r>
              <a:rPr lang="en-US" dirty="0" smtClean="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 depends on </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a:t>
            </a:r>
          </a:p>
          <a:p>
            <a:pPr marL="830707" lvl="3" indent="-342900"/>
            <a:endParaRPr lang="en-US" dirty="0">
              <a:latin typeface="Times New Roman" pitchFamily="18" charset="0"/>
              <a:cs typeface="Times New Roman" pitchFamily="18" charset="0"/>
            </a:endParaRPr>
          </a:p>
          <a:p>
            <a:pPr marL="830707" lvl="3" indent="-342900"/>
            <a:r>
              <a:rPr lang="en-US" dirty="0" smtClean="0">
                <a:latin typeface="Times New Roman" pitchFamily="18" charset="0"/>
                <a:cs typeface="Times New Roman" pitchFamily="18" charset="0"/>
              </a:rPr>
              <a:t>An increase in </a:t>
            </a:r>
            <a:r>
              <a:rPr lang="en-US" i="1"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steepens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smtClean="0">
                <a:latin typeface="Times New Roman" pitchFamily="18" charset="0"/>
                <a:cs typeface="Times New Roman" pitchFamily="18" charset="0"/>
              </a:rPr>
              <a:t>}. </a:t>
            </a:r>
            <a:endParaRPr lang="en-US" dirty="0" smtClean="0"/>
          </a:p>
          <a:p>
            <a:pPr marL="830707" lvl="3" indent="-342900"/>
            <a:endParaRPr lang="en-US" dirty="0"/>
          </a:p>
          <a:p>
            <a:pPr marL="830707" lvl="3" indent="-342900"/>
            <a:endParaRPr lang="en-US" dirty="0" smtClean="0"/>
          </a:p>
          <a:p>
            <a:pPr marL="574675" lvl="2" indent="-342900"/>
            <a:endParaRPr lang="en-US" dirty="0"/>
          </a:p>
          <a:p>
            <a:pPr marL="574675" lvl="2" indent="-342900"/>
            <a:endParaRPr lang="en-US" dirty="0"/>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799594791"/>
              </p:ext>
            </p:extLst>
          </p:nvPr>
        </p:nvGraphicFramePr>
        <p:xfrm>
          <a:off x="7414647" y="4295257"/>
          <a:ext cx="310224" cy="364748"/>
        </p:xfrm>
        <a:graphic>
          <a:graphicData uri="http://schemas.openxmlformats.org/presentationml/2006/ole">
            <mc:AlternateContent xmlns:mc="http://schemas.openxmlformats.org/markup-compatibility/2006">
              <mc:Choice xmlns:v="urn:schemas-microsoft-com:vml" Requires="v">
                <p:oleObj spid="_x0000_s28705" name="Equation" r:id="rId4" imgW="139579" imgH="164957" progId="Equation.DSMT4">
                  <p:embed/>
                </p:oleObj>
              </mc:Choice>
              <mc:Fallback>
                <p:oleObj name="Equation" r:id="rId4" imgW="139579" imgH="164957" progId="Equation.DSMT4">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4647" y="4295257"/>
                        <a:ext cx="310224" cy="364748"/>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899988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304800" y="1426464"/>
            <a:ext cx="8382000" cy="5355336"/>
          </a:xfrm>
          <a:ln>
            <a:solidFill>
              <a:schemeClr val="tx1"/>
            </a:solidFill>
            <a:prstDash val="sysDot"/>
          </a:ln>
        </p:spPr>
        <p:txBody>
          <a:bodyPr>
            <a:normAutofit lnSpcReduction="10000"/>
          </a:bodyPr>
          <a:lstStyle/>
          <a:p>
            <a:pPr marL="231775" lvl="2" indent="0" algn="ctr">
              <a:buNone/>
            </a:pPr>
            <a:r>
              <a:rPr lang="en-US" sz="2800" b="1" dirty="0" smtClean="0">
                <a:solidFill>
                  <a:schemeClr val="accent2"/>
                </a:solidFill>
              </a:rPr>
              <a:t>CS Result for </a:t>
            </a:r>
            <a:r>
              <a:rPr lang="en-US" sz="2800" b="1" i="1" dirty="0" smtClean="0">
                <a:solidFill>
                  <a:schemeClr val="accent2"/>
                </a:solidFill>
                <a:latin typeface="Times New Roman" pitchFamily="18" charset="0"/>
                <a:cs typeface="Times New Roman" pitchFamily="18" charset="0"/>
              </a:rPr>
              <a:t>Y</a:t>
            </a:r>
          </a:p>
          <a:p>
            <a:pPr marL="231775" lvl="2" indent="0">
              <a:buNone/>
            </a:pPr>
            <a:endParaRPr lang="en-US" dirty="0"/>
          </a:p>
          <a:p>
            <a:pPr marL="231775" lvl="2" indent="0">
              <a:buNone/>
            </a:pPr>
            <a:r>
              <a:rPr lang="en-US" dirty="0" smtClean="0"/>
              <a:t>	  Open Model			        Closed Model</a:t>
            </a:r>
          </a:p>
          <a:p>
            <a:pPr marL="231775" lvl="2" indent="0">
              <a:buNone/>
            </a:pPr>
            <a:endParaRPr lang="en-US" dirty="0"/>
          </a:p>
          <a:p>
            <a:pPr marL="0" lvl="2" indent="115888">
              <a:buNone/>
            </a:pP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p>
          <a:p>
            <a:pPr marL="0" lvl="2" indent="0">
              <a:buNone/>
            </a:pPr>
            <a:endParaRPr lang="en-US" dirty="0" smtClean="0">
              <a:latin typeface="Times New Roman" pitchFamily="18" charset="0"/>
              <a:cs typeface="Times New Roman" pitchFamily="18" charset="0"/>
            </a:endParaRPr>
          </a:p>
          <a:p>
            <a:pPr marL="231775" lvl="2" indent="0">
              <a:buNone/>
            </a:pPr>
            <a:endParaRPr lang="en-US" dirty="0" smtClean="0"/>
          </a:p>
          <a:p>
            <a:pPr marL="231775" lvl="2" indent="0">
              <a:buNone/>
            </a:pPr>
            <a:endParaRPr lang="en-US" dirty="0"/>
          </a:p>
          <a:p>
            <a:pPr marL="231775" lvl="2" indent="0">
              <a:buNone/>
            </a:pPr>
            <a:endParaRPr lang="en-US" dirty="0" smtClean="0"/>
          </a:p>
          <a:p>
            <a:pPr marL="231775" lvl="2" indent="0">
              <a:buNone/>
            </a:pPr>
            <a:r>
              <a:rPr lang="en-US" dirty="0" smtClean="0"/>
              <a:t>                                                          </a:t>
            </a:r>
            <a:endParaRPr lang="en-US" dirty="0"/>
          </a:p>
          <a:p>
            <a:pPr marL="231775" lvl="2" indent="0">
              <a:buNone/>
            </a:pPr>
            <a:r>
              <a:rPr lang="en-US" i="1" dirty="0" smtClean="0">
                <a:latin typeface="Times New Roman" pitchFamily="18" charset="0"/>
                <a:cs typeface="Times New Roman" pitchFamily="18" charset="0"/>
              </a:rPr>
              <a:t>                                                   </a:t>
            </a:r>
            <a:endParaRPr lang="en-US" i="1" baseline="-25000" dirty="0" smtClean="0">
              <a:latin typeface="Times New Roman" pitchFamily="18" charset="0"/>
              <a:cs typeface="Times New Roman" pitchFamily="18" charset="0"/>
            </a:endParaRPr>
          </a:p>
          <a:p>
            <a:pPr marL="231775" lvl="2" indent="0">
              <a:buNone/>
            </a:pPr>
            <a:endParaRPr lang="en-US" dirty="0"/>
          </a:p>
          <a:p>
            <a:pPr marL="231775" lvl="2" indent="0">
              <a:buNone/>
            </a:pPr>
            <a:r>
              <a:rPr lang="en-US" dirty="0" smtClean="0"/>
              <a:t>            </a:t>
            </a:r>
          </a:p>
          <a:p>
            <a:pPr marL="231775" lvl="2" indent="0">
              <a:buNone/>
            </a:pPr>
            <a:r>
              <a:rPr lang="en-US" dirty="0"/>
              <a:t> </a:t>
            </a:r>
            <a:r>
              <a:rPr lang="en-US" dirty="0" smtClean="0"/>
              <a:t>     </a:t>
            </a:r>
            <a:r>
              <a:rPr lang="en-US" i="1" dirty="0" smtClean="0">
                <a:latin typeface="Times New Roman" pitchFamily="18" charset="0"/>
                <a:cs typeface="Times New Roman" pitchFamily="18" charset="0"/>
              </a:rPr>
              <a:t>                                   u                                                      </a:t>
            </a:r>
            <a:r>
              <a:rPr lang="en-US" i="1" dirty="0" err="1" smtClean="0">
                <a:latin typeface="Times New Roman" pitchFamily="18" charset="0"/>
                <a:cs typeface="Times New Roman" pitchFamily="18" charset="0"/>
              </a:rPr>
              <a:t>u</a:t>
            </a:r>
            <a:endParaRPr lang="en-US" i="1" dirty="0">
              <a:latin typeface="Times New Roman" pitchFamily="18" charset="0"/>
              <a:cs typeface="Times New Roman" pitchFamily="18" charset="0"/>
            </a:endParaRPr>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6" name="Straight Connector 5"/>
          <p:cNvCxnSpPr/>
          <p:nvPr/>
        </p:nvCxnSpPr>
        <p:spPr>
          <a:xfrm>
            <a:off x="1143000" y="26670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43000" y="6324600"/>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1157207" y="3200400"/>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5029200" y="26670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29200" y="6324600"/>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5029200" y="3124200"/>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2834898"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3" idx="4"/>
          </p:cNvCxnSpPr>
          <p:nvPr/>
        </p:nvCxnSpPr>
        <p:spPr>
          <a:xfrm>
            <a:off x="6579031" y="4942668"/>
            <a:ext cx="0" cy="1381932"/>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extLst>
              <p:ext uri="{D42A27DB-BD31-4B8C-83A1-F6EECF244321}">
                <p14:modId xmlns:p14="http://schemas.microsoft.com/office/powerpoint/2010/main" val="1482763064"/>
              </p:ext>
            </p:extLst>
          </p:nvPr>
        </p:nvGraphicFramePr>
        <p:xfrm>
          <a:off x="2732088" y="6230938"/>
          <a:ext cx="309562" cy="425450"/>
        </p:xfrm>
        <a:graphic>
          <a:graphicData uri="http://schemas.openxmlformats.org/presentationml/2006/ole">
            <mc:AlternateContent xmlns:mc="http://schemas.openxmlformats.org/markup-compatibility/2006">
              <mc:Choice xmlns:v="urn:schemas-microsoft-com:vml" Requires="v">
                <p:oleObj spid="_x0000_s34045" name="Equation" r:id="rId4" imgW="164880" imgH="228600" progId="Equation.DSMT4">
                  <p:embed/>
                </p:oleObj>
              </mc:Choice>
              <mc:Fallback>
                <p:oleObj name="Equation" r:id="rId4" imgW="164880" imgH="228600" progId="Equation.DSMT4">
                  <p:embed/>
                  <p:pic>
                    <p:nvPicPr>
                      <p:cNvPr id="0" name=""/>
                      <p:cNvPicPr>
                        <a:picLocks noChangeAspect="1" noChangeArrowheads="1"/>
                      </p:cNvPicPr>
                      <p:nvPr/>
                    </p:nvPicPr>
                    <p:blipFill>
                      <a:blip r:embed="rId5"/>
                      <a:srcRect/>
                      <a:stretch>
                        <a:fillRect/>
                      </a:stretch>
                    </p:blipFill>
                    <p:spPr bwMode="auto">
                      <a:xfrm>
                        <a:off x="2732088" y="6230938"/>
                        <a:ext cx="3095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2049263720"/>
              </p:ext>
            </p:extLst>
          </p:nvPr>
        </p:nvGraphicFramePr>
        <p:xfrm>
          <a:off x="5867400" y="6249611"/>
          <a:ext cx="285750" cy="425450"/>
        </p:xfrm>
        <a:graphic>
          <a:graphicData uri="http://schemas.openxmlformats.org/presentationml/2006/ole">
            <mc:AlternateContent xmlns:mc="http://schemas.openxmlformats.org/markup-compatibility/2006">
              <mc:Choice xmlns:v="urn:schemas-microsoft-com:vml" Requires="v">
                <p:oleObj spid="_x0000_s34046" name="Equation" r:id="rId6" imgW="152280" imgH="228600" progId="Equation.DSMT4">
                  <p:embed/>
                </p:oleObj>
              </mc:Choice>
              <mc:Fallback>
                <p:oleObj name="Equation" r:id="rId6" imgW="152280" imgH="228600" progId="Equation.DSMT4">
                  <p:embed/>
                  <p:pic>
                    <p:nvPicPr>
                      <p:cNvPr id="0" name=""/>
                      <p:cNvPicPr>
                        <a:picLocks noChangeAspect="1" noChangeArrowheads="1"/>
                      </p:cNvPicPr>
                      <p:nvPr/>
                    </p:nvPicPr>
                    <p:blipFill>
                      <a:blip r:embed="rId7"/>
                      <a:srcRect/>
                      <a:stretch>
                        <a:fillRect/>
                      </a:stretch>
                    </p:blipFill>
                    <p:spPr bwMode="auto">
                      <a:xfrm>
                        <a:off x="5867400" y="6249611"/>
                        <a:ext cx="2857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4" name="Straight Connector 23"/>
          <p:cNvCxnSpPr/>
          <p:nvPr/>
        </p:nvCxnSpPr>
        <p:spPr>
          <a:xfrm>
            <a:off x="5029200" y="4953000"/>
            <a:ext cx="2803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1" name="Object 10"/>
          <p:cNvGraphicFramePr>
            <a:graphicFrameLocks noChangeAspect="1"/>
          </p:cNvGraphicFramePr>
          <p:nvPr>
            <p:extLst>
              <p:ext uri="{D42A27DB-BD31-4B8C-83A1-F6EECF244321}">
                <p14:modId xmlns:p14="http://schemas.microsoft.com/office/powerpoint/2010/main" val="3535504496"/>
              </p:ext>
            </p:extLst>
          </p:nvPr>
        </p:nvGraphicFramePr>
        <p:xfrm>
          <a:off x="4659313" y="4770438"/>
          <a:ext cx="285750" cy="355600"/>
        </p:xfrm>
        <a:graphic>
          <a:graphicData uri="http://schemas.openxmlformats.org/presentationml/2006/ole">
            <mc:AlternateContent xmlns:mc="http://schemas.openxmlformats.org/markup-compatibility/2006">
              <mc:Choice xmlns:v="urn:schemas-microsoft-com:vml" Requires="v">
                <p:oleObj spid="_x0000_s34047" name="Equation" r:id="rId8" imgW="152280" imgH="190440" progId="Equation.DSMT4">
                  <p:embed/>
                </p:oleObj>
              </mc:Choice>
              <mc:Fallback>
                <p:oleObj name="Equation" r:id="rId8" imgW="152280" imgH="190440" progId="Equation.DSMT4">
                  <p:embed/>
                  <p:pic>
                    <p:nvPicPr>
                      <p:cNvPr id="0" name="Object 6"/>
                      <p:cNvPicPr>
                        <a:picLocks noChangeAspect="1" noChangeArrowheads="1"/>
                      </p:cNvPicPr>
                      <p:nvPr/>
                    </p:nvPicPr>
                    <p:blipFill>
                      <a:blip r:embed="rId9"/>
                      <a:srcRect/>
                      <a:stretch>
                        <a:fillRect/>
                      </a:stretch>
                    </p:blipFill>
                    <p:spPr bwMode="auto">
                      <a:xfrm>
                        <a:off x="4659313" y="4770438"/>
                        <a:ext cx="28575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829536367"/>
              </p:ext>
            </p:extLst>
          </p:nvPr>
        </p:nvGraphicFramePr>
        <p:xfrm>
          <a:off x="1855788" y="6248400"/>
          <a:ext cx="285750" cy="425450"/>
        </p:xfrm>
        <a:graphic>
          <a:graphicData uri="http://schemas.openxmlformats.org/presentationml/2006/ole">
            <mc:AlternateContent xmlns:mc="http://schemas.openxmlformats.org/markup-compatibility/2006">
              <mc:Choice xmlns:v="urn:schemas-microsoft-com:vml" Requires="v">
                <p:oleObj spid="_x0000_s34048" name="Equation" r:id="rId10" imgW="152280" imgH="228600" progId="Equation.DSMT4">
                  <p:embed/>
                </p:oleObj>
              </mc:Choice>
              <mc:Fallback>
                <p:oleObj name="Equation" r:id="rId10" imgW="152280" imgH="228600" progId="Equation.DSMT4">
                  <p:embed/>
                  <p:pic>
                    <p:nvPicPr>
                      <p:cNvPr id="0" name="Object 22"/>
                      <p:cNvPicPr>
                        <a:picLocks noChangeAspect="1" noChangeArrowheads="1"/>
                      </p:cNvPicPr>
                      <p:nvPr/>
                    </p:nvPicPr>
                    <p:blipFill>
                      <a:blip r:embed="rId11"/>
                      <a:srcRect/>
                      <a:stretch>
                        <a:fillRect/>
                      </a:stretch>
                    </p:blipFill>
                    <p:spPr bwMode="auto">
                      <a:xfrm>
                        <a:off x="1855788" y="6248400"/>
                        <a:ext cx="2857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5" name="Straight Connector 24"/>
          <p:cNvCxnSpPr/>
          <p:nvPr/>
        </p:nvCxnSpPr>
        <p:spPr>
          <a:xfrm>
            <a:off x="19812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58498" y="4954292"/>
            <a:ext cx="2803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1349597802"/>
              </p:ext>
            </p:extLst>
          </p:nvPr>
        </p:nvGraphicFramePr>
        <p:xfrm>
          <a:off x="773113" y="4770438"/>
          <a:ext cx="285750" cy="355600"/>
        </p:xfrm>
        <a:graphic>
          <a:graphicData uri="http://schemas.openxmlformats.org/presentationml/2006/ole">
            <mc:AlternateContent xmlns:mc="http://schemas.openxmlformats.org/markup-compatibility/2006">
              <mc:Choice xmlns:v="urn:schemas-microsoft-com:vml" Requires="v">
                <p:oleObj spid="_x0000_s34049" name="Equation" r:id="rId12" imgW="152280" imgH="190440" progId="Equation.DSMT4">
                  <p:embed/>
                </p:oleObj>
              </mc:Choice>
              <mc:Fallback>
                <p:oleObj name="Equation" r:id="rId12" imgW="152280" imgH="190440" progId="Equation.DSMT4">
                  <p:embed/>
                  <p:pic>
                    <p:nvPicPr>
                      <p:cNvPr id="0" name="Object 6"/>
                      <p:cNvPicPr>
                        <a:picLocks noChangeAspect="1" noChangeArrowheads="1"/>
                      </p:cNvPicPr>
                      <p:nvPr/>
                    </p:nvPicPr>
                    <p:blipFill>
                      <a:blip r:embed="rId13"/>
                      <a:srcRect/>
                      <a:stretch>
                        <a:fillRect/>
                      </a:stretch>
                    </p:blipFill>
                    <p:spPr bwMode="auto">
                      <a:xfrm>
                        <a:off x="773113" y="4770438"/>
                        <a:ext cx="28575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1" name="Straight Connector 30"/>
          <p:cNvCxnSpPr/>
          <p:nvPr/>
        </p:nvCxnSpPr>
        <p:spPr>
          <a:xfrm>
            <a:off x="59436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extLst>
              <p:ext uri="{D42A27DB-BD31-4B8C-83A1-F6EECF244321}">
                <p14:modId xmlns:p14="http://schemas.microsoft.com/office/powerpoint/2010/main" val="3947395442"/>
              </p:ext>
            </p:extLst>
          </p:nvPr>
        </p:nvGraphicFramePr>
        <p:xfrm>
          <a:off x="6529953" y="6248400"/>
          <a:ext cx="309562" cy="425450"/>
        </p:xfrm>
        <a:graphic>
          <a:graphicData uri="http://schemas.openxmlformats.org/presentationml/2006/ole">
            <mc:AlternateContent xmlns:mc="http://schemas.openxmlformats.org/markup-compatibility/2006">
              <mc:Choice xmlns:v="urn:schemas-microsoft-com:vml" Requires="v">
                <p:oleObj spid="_x0000_s34050" name="Equation" r:id="rId14" imgW="164880" imgH="228600" progId="Equation.DSMT4">
                  <p:embed/>
                </p:oleObj>
              </mc:Choice>
              <mc:Fallback>
                <p:oleObj name="Equation" r:id="rId14" imgW="164880" imgH="228600" progId="Equation.DSMT4">
                  <p:embed/>
                  <p:pic>
                    <p:nvPicPr>
                      <p:cNvPr id="0" name="Object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529953" y="6248400"/>
                        <a:ext cx="3095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 name="TextBox 27"/>
          <p:cNvSpPr txBox="1"/>
          <p:nvPr/>
        </p:nvSpPr>
        <p:spPr>
          <a:xfrm>
            <a:off x="5791200" y="2667000"/>
            <a:ext cx="2819400" cy="923330"/>
          </a:xfrm>
          <a:prstGeom prst="rect">
            <a:avLst/>
          </a:prstGeom>
          <a:noFill/>
        </p:spPr>
        <p:txBody>
          <a:bodyPr wrap="square" rtlCol="0">
            <a:spAutoFit/>
          </a:bodyPr>
          <a:lstStyle/>
          <a:p>
            <a:r>
              <a:rPr lang="en-US" dirty="0" smtClean="0"/>
              <a:t>With city size increase, density cannot increase at all locations</a:t>
            </a:r>
            <a:endParaRPr lang="en-US" dirty="0"/>
          </a:p>
        </p:txBody>
      </p:sp>
      <p:sp>
        <p:nvSpPr>
          <p:cNvPr id="34" name="TextBox 33"/>
          <p:cNvSpPr txBox="1"/>
          <p:nvPr/>
        </p:nvSpPr>
        <p:spPr>
          <a:xfrm>
            <a:off x="1524000" y="2743200"/>
            <a:ext cx="1905000" cy="923330"/>
          </a:xfrm>
          <a:prstGeom prst="rect">
            <a:avLst/>
          </a:prstGeom>
          <a:noFill/>
        </p:spPr>
        <p:txBody>
          <a:bodyPr wrap="square" rtlCol="0">
            <a:spAutoFit/>
          </a:bodyPr>
          <a:lstStyle/>
          <a:p>
            <a:r>
              <a:rPr lang="en-US" i="1" dirty="0" smtClean="0">
                <a:latin typeface="Times New Roman" pitchFamily="18" charset="0"/>
                <a:cs typeface="Times New Roman" pitchFamily="18" charset="0"/>
              </a:rPr>
              <a:t>R</a:t>
            </a:r>
            <a:r>
              <a:rPr lang="en-US" dirty="0" smtClean="0"/>
              <a:t> must rise at </a:t>
            </a:r>
            <a:r>
              <a:rPr lang="en-US" i="1" dirty="0" smtClean="0">
                <a:latin typeface="Times New Roman" pitchFamily="18" charset="0"/>
                <a:cs typeface="Times New Roman" pitchFamily="18" charset="0"/>
              </a:rPr>
              <a:t>u</a:t>
            </a:r>
            <a:r>
              <a:rPr lang="en-US" dirty="0" smtClean="0"/>
              <a:t>=0 because utility is fixed</a:t>
            </a:r>
            <a:endParaRPr lang="en-US" dirty="0"/>
          </a:p>
        </p:txBody>
      </p:sp>
      <p:cxnSp>
        <p:nvCxnSpPr>
          <p:cNvPr id="33" name="Straight Arrow Connector 32"/>
          <p:cNvCxnSpPr/>
          <p:nvPr/>
        </p:nvCxnSpPr>
        <p:spPr>
          <a:xfrm>
            <a:off x="5257800" y="3994577"/>
            <a:ext cx="0" cy="37207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9" name="Freeform 38"/>
          <p:cNvSpPr/>
          <p:nvPr/>
        </p:nvSpPr>
        <p:spPr>
          <a:xfrm rot="21142982">
            <a:off x="1291955" y="2841152"/>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5029200" y="4020519"/>
            <a:ext cx="2789695" cy="1053885"/>
          </a:xfrm>
          <a:custGeom>
            <a:avLst/>
            <a:gdLst>
              <a:gd name="connsiteX0" fmla="*/ 0 w 2789695"/>
              <a:gd name="connsiteY0" fmla="*/ 0 h 1053885"/>
              <a:gd name="connsiteX1" fmla="*/ 216976 w 2789695"/>
              <a:gd name="connsiteY1" fmla="*/ 356461 h 1053885"/>
              <a:gd name="connsiteX2" fmla="*/ 534692 w 2789695"/>
              <a:gd name="connsiteY2" fmla="*/ 573438 h 1053885"/>
              <a:gd name="connsiteX3" fmla="*/ 1046136 w 2789695"/>
              <a:gd name="connsiteY3" fmla="*/ 774916 h 1053885"/>
              <a:gd name="connsiteX4" fmla="*/ 1549831 w 2789695"/>
              <a:gd name="connsiteY4" fmla="*/ 922149 h 1053885"/>
              <a:gd name="connsiteX5" fmla="*/ 2038027 w 2789695"/>
              <a:gd name="connsiteY5" fmla="*/ 991892 h 1053885"/>
              <a:gd name="connsiteX6" fmla="*/ 2758698 w 2789695"/>
              <a:gd name="connsiteY6" fmla="*/ 1053885 h 1053885"/>
              <a:gd name="connsiteX7" fmla="*/ 2758698 w 2789695"/>
              <a:gd name="connsiteY7" fmla="*/ 1053885 h 1053885"/>
              <a:gd name="connsiteX8" fmla="*/ 2789695 w 2789695"/>
              <a:gd name="connsiteY8" fmla="*/ 1053885 h 1053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9695" h="1053885">
                <a:moveTo>
                  <a:pt x="0" y="0"/>
                </a:moveTo>
                <a:cubicBezTo>
                  <a:pt x="63930" y="130444"/>
                  <a:pt x="127861" y="260888"/>
                  <a:pt x="216976" y="356461"/>
                </a:cubicBezTo>
                <a:cubicBezTo>
                  <a:pt x="306091" y="452034"/>
                  <a:pt x="396499" y="503696"/>
                  <a:pt x="534692" y="573438"/>
                </a:cubicBezTo>
                <a:cubicBezTo>
                  <a:pt x="672885" y="643181"/>
                  <a:pt x="876946" y="716798"/>
                  <a:pt x="1046136" y="774916"/>
                </a:cubicBezTo>
                <a:cubicBezTo>
                  <a:pt x="1215326" y="833034"/>
                  <a:pt x="1384516" y="885986"/>
                  <a:pt x="1549831" y="922149"/>
                </a:cubicBezTo>
                <a:cubicBezTo>
                  <a:pt x="1715146" y="958312"/>
                  <a:pt x="1836549" y="969936"/>
                  <a:pt x="2038027" y="991892"/>
                </a:cubicBezTo>
                <a:cubicBezTo>
                  <a:pt x="2239505" y="1013848"/>
                  <a:pt x="2758698" y="1053885"/>
                  <a:pt x="2758698" y="1053885"/>
                </a:cubicBezTo>
                <a:lnTo>
                  <a:pt x="2758698" y="1053885"/>
                </a:lnTo>
                <a:lnTo>
                  <a:pt x="2789695" y="105388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5486400" y="3581400"/>
            <a:ext cx="1905000" cy="523220"/>
          </a:xfrm>
          <a:prstGeom prst="rect">
            <a:avLst/>
          </a:prstGeom>
          <a:noFill/>
        </p:spPr>
        <p:txBody>
          <a:bodyPr wrap="square" rtlCol="0">
            <a:spAutoFit/>
          </a:bodyPr>
          <a:lstStyle/>
          <a:p>
            <a:r>
              <a:rPr lang="en-US" sz="1400" dirty="0" smtClean="0"/>
              <a:t>Density declines near center</a:t>
            </a:r>
            <a:endParaRPr lang="en-US" sz="1400" dirty="0"/>
          </a:p>
        </p:txBody>
      </p:sp>
      <p:sp>
        <p:nvSpPr>
          <p:cNvPr id="51" name="TextBox 50"/>
          <p:cNvSpPr txBox="1"/>
          <p:nvPr/>
        </p:nvSpPr>
        <p:spPr>
          <a:xfrm>
            <a:off x="6629400" y="4306669"/>
            <a:ext cx="2667000" cy="523220"/>
          </a:xfrm>
          <a:prstGeom prst="rect">
            <a:avLst/>
          </a:prstGeom>
          <a:noFill/>
        </p:spPr>
        <p:txBody>
          <a:bodyPr wrap="square" rtlCol="0">
            <a:spAutoFit/>
          </a:bodyPr>
          <a:lstStyle/>
          <a:p>
            <a:r>
              <a:rPr lang="en-US" sz="1400" dirty="0" smtClean="0"/>
              <a:t>Density increases in suburbs, which grow</a:t>
            </a:r>
            <a:endParaRPr lang="en-US" sz="1400" dirty="0"/>
          </a:p>
        </p:txBody>
      </p:sp>
      <p:cxnSp>
        <p:nvCxnSpPr>
          <p:cNvPr id="52" name="Straight Arrow Connector 51"/>
          <p:cNvCxnSpPr/>
          <p:nvPr/>
        </p:nvCxnSpPr>
        <p:spPr>
          <a:xfrm flipV="1">
            <a:off x="7772400" y="5186766"/>
            <a:ext cx="0" cy="29963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6004302" y="5633634"/>
            <a:ext cx="559231" cy="516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2438400" y="4876800"/>
            <a:ext cx="0" cy="29963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2107769" y="5633634"/>
            <a:ext cx="559231" cy="516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9" name="Freeform 58"/>
          <p:cNvSpPr/>
          <p:nvPr/>
        </p:nvSpPr>
        <p:spPr>
          <a:xfrm>
            <a:off x="5038078" y="3124200"/>
            <a:ext cx="2795024" cy="1216617"/>
          </a:xfrm>
          <a:custGeom>
            <a:avLst/>
            <a:gdLst>
              <a:gd name="connsiteX0" fmla="*/ 0 w 2789695"/>
              <a:gd name="connsiteY0" fmla="*/ 0 h 1053885"/>
              <a:gd name="connsiteX1" fmla="*/ 216976 w 2789695"/>
              <a:gd name="connsiteY1" fmla="*/ 356461 h 1053885"/>
              <a:gd name="connsiteX2" fmla="*/ 534692 w 2789695"/>
              <a:gd name="connsiteY2" fmla="*/ 573438 h 1053885"/>
              <a:gd name="connsiteX3" fmla="*/ 1046136 w 2789695"/>
              <a:gd name="connsiteY3" fmla="*/ 774916 h 1053885"/>
              <a:gd name="connsiteX4" fmla="*/ 1549831 w 2789695"/>
              <a:gd name="connsiteY4" fmla="*/ 922149 h 1053885"/>
              <a:gd name="connsiteX5" fmla="*/ 2038027 w 2789695"/>
              <a:gd name="connsiteY5" fmla="*/ 991892 h 1053885"/>
              <a:gd name="connsiteX6" fmla="*/ 2758698 w 2789695"/>
              <a:gd name="connsiteY6" fmla="*/ 1053885 h 1053885"/>
              <a:gd name="connsiteX7" fmla="*/ 2758698 w 2789695"/>
              <a:gd name="connsiteY7" fmla="*/ 1053885 h 1053885"/>
              <a:gd name="connsiteX8" fmla="*/ 2789695 w 2789695"/>
              <a:gd name="connsiteY8" fmla="*/ 1053885 h 1053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9695" h="1053885">
                <a:moveTo>
                  <a:pt x="0" y="0"/>
                </a:moveTo>
                <a:cubicBezTo>
                  <a:pt x="63930" y="130444"/>
                  <a:pt x="127861" y="260888"/>
                  <a:pt x="216976" y="356461"/>
                </a:cubicBezTo>
                <a:cubicBezTo>
                  <a:pt x="306091" y="452034"/>
                  <a:pt x="396499" y="503696"/>
                  <a:pt x="534692" y="573438"/>
                </a:cubicBezTo>
                <a:cubicBezTo>
                  <a:pt x="672885" y="643181"/>
                  <a:pt x="876946" y="716798"/>
                  <a:pt x="1046136" y="774916"/>
                </a:cubicBezTo>
                <a:cubicBezTo>
                  <a:pt x="1215326" y="833034"/>
                  <a:pt x="1384516" y="885986"/>
                  <a:pt x="1549831" y="922149"/>
                </a:cubicBezTo>
                <a:cubicBezTo>
                  <a:pt x="1715146" y="958312"/>
                  <a:pt x="1836549" y="969936"/>
                  <a:pt x="2038027" y="991892"/>
                </a:cubicBezTo>
                <a:cubicBezTo>
                  <a:pt x="2239505" y="1013848"/>
                  <a:pt x="2758698" y="1053885"/>
                  <a:pt x="2758698" y="1053885"/>
                </a:cubicBezTo>
                <a:lnTo>
                  <a:pt x="2758698" y="1053885"/>
                </a:lnTo>
                <a:lnTo>
                  <a:pt x="2789695" y="1053885"/>
                </a:lnTo>
              </a:path>
            </a:pathLst>
          </a:cu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0827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304800" y="1426464"/>
            <a:ext cx="8382000" cy="5355336"/>
          </a:xfrm>
        </p:spPr>
        <p:txBody>
          <a:bodyPr>
            <a:normAutofit lnSpcReduction="10000"/>
          </a:bodyPr>
          <a:lstStyle/>
          <a:p>
            <a:pPr marL="231775" lvl="2" indent="0" algn="ctr">
              <a:buNone/>
            </a:pPr>
            <a:r>
              <a:rPr lang="en-US" sz="2800" b="1" dirty="0" smtClean="0">
                <a:solidFill>
                  <a:schemeClr val="accent2"/>
                </a:solidFill>
              </a:rPr>
              <a:t>CS Result for </a:t>
            </a:r>
            <a:r>
              <a:rPr lang="en-US" sz="2800" b="1" i="1" dirty="0" smtClean="0">
                <a:solidFill>
                  <a:schemeClr val="accent2"/>
                </a:solidFill>
                <a:latin typeface="Times New Roman" pitchFamily="18" charset="0"/>
                <a:cs typeface="Times New Roman" pitchFamily="18" charset="0"/>
              </a:rPr>
              <a:t>t</a:t>
            </a:r>
            <a:r>
              <a:rPr lang="en-US" sz="2800" b="1" dirty="0" smtClean="0">
                <a:solidFill>
                  <a:schemeClr val="accent2"/>
                </a:solidFill>
              </a:rPr>
              <a:t> </a:t>
            </a:r>
            <a:endParaRPr lang="en-US" sz="2800" b="1" i="1" dirty="0" smtClean="0">
              <a:solidFill>
                <a:schemeClr val="accent2"/>
              </a:solidFill>
              <a:latin typeface="Times New Roman" pitchFamily="18" charset="0"/>
              <a:cs typeface="Times New Roman" pitchFamily="18" charset="0"/>
            </a:endParaRPr>
          </a:p>
          <a:p>
            <a:pPr marL="231775" lvl="2" indent="0">
              <a:buNone/>
            </a:pPr>
            <a:endParaRPr lang="en-US" dirty="0"/>
          </a:p>
          <a:p>
            <a:pPr marL="231775" lvl="2" indent="0">
              <a:buNone/>
            </a:pPr>
            <a:r>
              <a:rPr lang="en-US" dirty="0" smtClean="0"/>
              <a:t>	  Open Model			        Closed Model</a:t>
            </a:r>
          </a:p>
          <a:p>
            <a:pPr marL="231775" lvl="2" indent="0">
              <a:buNone/>
            </a:pPr>
            <a:endParaRPr lang="en-US" dirty="0"/>
          </a:p>
          <a:p>
            <a:pPr marL="0" lvl="2" indent="115888">
              <a:buNone/>
            </a:pP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p>
          <a:p>
            <a:pPr marL="0" lvl="2" indent="0">
              <a:buNone/>
            </a:pPr>
            <a:endParaRPr lang="en-US" dirty="0" smtClean="0">
              <a:latin typeface="Times New Roman" pitchFamily="18" charset="0"/>
              <a:cs typeface="Times New Roman" pitchFamily="18" charset="0"/>
            </a:endParaRPr>
          </a:p>
          <a:p>
            <a:pPr marL="231775" lvl="2" indent="0">
              <a:buNone/>
            </a:pPr>
            <a:endParaRPr lang="en-US" dirty="0" smtClean="0"/>
          </a:p>
          <a:p>
            <a:pPr marL="231775" lvl="2" indent="0">
              <a:buNone/>
            </a:pPr>
            <a:endParaRPr lang="en-US" dirty="0"/>
          </a:p>
          <a:p>
            <a:pPr marL="231775" lvl="2" indent="0">
              <a:buNone/>
            </a:pPr>
            <a:endParaRPr lang="en-US" dirty="0" smtClean="0"/>
          </a:p>
          <a:p>
            <a:pPr marL="231775" lvl="2" indent="0">
              <a:buNone/>
            </a:pPr>
            <a:r>
              <a:rPr lang="en-US" dirty="0" smtClean="0"/>
              <a:t>                                                          </a:t>
            </a:r>
            <a:endParaRPr lang="en-US" dirty="0"/>
          </a:p>
          <a:p>
            <a:pPr marL="231775" lvl="2" indent="0">
              <a:buNone/>
            </a:pPr>
            <a:r>
              <a:rPr lang="en-US" i="1" dirty="0" smtClean="0">
                <a:latin typeface="Times New Roman" pitchFamily="18" charset="0"/>
                <a:cs typeface="Times New Roman" pitchFamily="18" charset="0"/>
              </a:rPr>
              <a:t>                                                   </a:t>
            </a:r>
            <a:endParaRPr lang="en-US" i="1" baseline="-25000" dirty="0" smtClean="0">
              <a:latin typeface="Times New Roman" pitchFamily="18" charset="0"/>
              <a:cs typeface="Times New Roman" pitchFamily="18" charset="0"/>
            </a:endParaRPr>
          </a:p>
          <a:p>
            <a:pPr marL="231775" lvl="2" indent="0">
              <a:buNone/>
            </a:pPr>
            <a:endParaRPr lang="en-US" dirty="0"/>
          </a:p>
          <a:p>
            <a:pPr marL="231775" lvl="2" indent="0">
              <a:buNone/>
            </a:pPr>
            <a:r>
              <a:rPr lang="en-US" dirty="0" smtClean="0"/>
              <a:t>            </a:t>
            </a:r>
          </a:p>
          <a:p>
            <a:pPr marL="231775" lvl="2" indent="0">
              <a:buNone/>
            </a:pPr>
            <a:r>
              <a:rPr lang="en-US" dirty="0"/>
              <a:t> </a:t>
            </a:r>
            <a:r>
              <a:rPr lang="en-US" dirty="0" smtClean="0"/>
              <a:t>     </a:t>
            </a:r>
            <a:r>
              <a:rPr lang="en-US" i="1" dirty="0" smtClean="0">
                <a:latin typeface="Times New Roman" pitchFamily="18" charset="0"/>
                <a:cs typeface="Times New Roman" pitchFamily="18" charset="0"/>
              </a:rPr>
              <a:t>                                   u                                                      </a:t>
            </a:r>
            <a:r>
              <a:rPr lang="en-US" i="1" dirty="0" err="1" smtClean="0">
                <a:latin typeface="Times New Roman" pitchFamily="18" charset="0"/>
                <a:cs typeface="Times New Roman" pitchFamily="18" charset="0"/>
              </a:rPr>
              <a:t>u</a:t>
            </a:r>
            <a:endParaRPr lang="en-US" i="1" dirty="0">
              <a:latin typeface="Times New Roman" pitchFamily="18" charset="0"/>
              <a:cs typeface="Times New Roman" pitchFamily="18" charset="0"/>
            </a:endParaRPr>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6" name="Straight Connector 5"/>
          <p:cNvCxnSpPr/>
          <p:nvPr/>
        </p:nvCxnSpPr>
        <p:spPr>
          <a:xfrm>
            <a:off x="1143000" y="26670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43000" y="6324600"/>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1157207" y="3434166"/>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5029200" y="26670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29200" y="6324600"/>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5029200" y="2895600"/>
            <a:ext cx="2819400" cy="2667000"/>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1775847"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0198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extLst>
              <p:ext uri="{D42A27DB-BD31-4B8C-83A1-F6EECF244321}">
                <p14:modId xmlns:p14="http://schemas.microsoft.com/office/powerpoint/2010/main" val="4173059477"/>
              </p:ext>
            </p:extLst>
          </p:nvPr>
        </p:nvGraphicFramePr>
        <p:xfrm>
          <a:off x="2362200" y="6246436"/>
          <a:ext cx="285750" cy="425450"/>
        </p:xfrm>
        <a:graphic>
          <a:graphicData uri="http://schemas.openxmlformats.org/presentationml/2006/ole">
            <mc:AlternateContent xmlns:mc="http://schemas.openxmlformats.org/markup-compatibility/2006">
              <mc:Choice xmlns:v="urn:schemas-microsoft-com:vml" Requires="v">
                <p:oleObj spid="_x0000_s36055" name="Equation" r:id="rId4" imgW="152280" imgH="228600" progId="Equation.DSMT4">
                  <p:embed/>
                </p:oleObj>
              </mc:Choice>
              <mc:Fallback>
                <p:oleObj name="Equation" r:id="rId4" imgW="152280" imgH="228600" progId="Equation.DSMT4">
                  <p:embed/>
                  <p:pic>
                    <p:nvPicPr>
                      <p:cNvPr id="0" name=""/>
                      <p:cNvPicPr>
                        <a:picLocks noChangeAspect="1" noChangeArrowheads="1"/>
                      </p:cNvPicPr>
                      <p:nvPr/>
                    </p:nvPicPr>
                    <p:blipFill>
                      <a:blip r:embed="rId5"/>
                      <a:srcRect/>
                      <a:stretch>
                        <a:fillRect/>
                      </a:stretch>
                    </p:blipFill>
                    <p:spPr bwMode="auto">
                      <a:xfrm>
                        <a:off x="2362200" y="6246436"/>
                        <a:ext cx="2857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2176313767"/>
              </p:ext>
            </p:extLst>
          </p:nvPr>
        </p:nvGraphicFramePr>
        <p:xfrm>
          <a:off x="6191250" y="6249611"/>
          <a:ext cx="285750" cy="425450"/>
        </p:xfrm>
        <a:graphic>
          <a:graphicData uri="http://schemas.openxmlformats.org/presentationml/2006/ole">
            <mc:AlternateContent xmlns:mc="http://schemas.openxmlformats.org/markup-compatibility/2006">
              <mc:Choice xmlns:v="urn:schemas-microsoft-com:vml" Requires="v">
                <p:oleObj spid="_x0000_s36056" name="Equation" r:id="rId6" imgW="152280" imgH="228600" progId="Equation.DSMT4">
                  <p:embed/>
                </p:oleObj>
              </mc:Choice>
              <mc:Fallback>
                <p:oleObj name="Equation" r:id="rId6" imgW="152280" imgH="228600" progId="Equation.DSMT4">
                  <p:embed/>
                  <p:pic>
                    <p:nvPicPr>
                      <p:cNvPr id="0" name=""/>
                      <p:cNvPicPr>
                        <a:picLocks noChangeAspect="1" noChangeArrowheads="1"/>
                      </p:cNvPicPr>
                      <p:nvPr/>
                    </p:nvPicPr>
                    <p:blipFill>
                      <a:blip r:embed="rId7"/>
                      <a:srcRect/>
                      <a:stretch>
                        <a:fillRect/>
                      </a:stretch>
                    </p:blipFill>
                    <p:spPr bwMode="auto">
                      <a:xfrm>
                        <a:off x="6191250" y="6249611"/>
                        <a:ext cx="2857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1982440"/>
              </p:ext>
            </p:extLst>
          </p:nvPr>
        </p:nvGraphicFramePr>
        <p:xfrm>
          <a:off x="4683125" y="4770438"/>
          <a:ext cx="285750" cy="355600"/>
        </p:xfrm>
        <a:graphic>
          <a:graphicData uri="http://schemas.openxmlformats.org/presentationml/2006/ole">
            <mc:AlternateContent xmlns:mc="http://schemas.openxmlformats.org/markup-compatibility/2006">
              <mc:Choice xmlns:v="urn:schemas-microsoft-com:vml" Requires="v">
                <p:oleObj spid="_x0000_s36057" name="Equation" r:id="rId8" imgW="152280" imgH="190440" progId="Equation.DSMT4">
                  <p:embed/>
                </p:oleObj>
              </mc:Choice>
              <mc:Fallback>
                <p:oleObj name="Equation" r:id="rId8" imgW="152280" imgH="190440" progId="Equation.DSMT4">
                  <p:embed/>
                  <p:pic>
                    <p:nvPicPr>
                      <p:cNvPr id="0" name=""/>
                      <p:cNvPicPr>
                        <a:picLocks noChangeAspect="1" noChangeArrowheads="1"/>
                      </p:cNvPicPr>
                      <p:nvPr/>
                    </p:nvPicPr>
                    <p:blipFill>
                      <a:blip r:embed="rId9"/>
                      <a:srcRect/>
                      <a:stretch>
                        <a:fillRect/>
                      </a:stretch>
                    </p:blipFill>
                    <p:spPr bwMode="auto">
                      <a:xfrm>
                        <a:off x="4683125" y="4770438"/>
                        <a:ext cx="28575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4" name="Straight Connector 23"/>
          <p:cNvCxnSpPr/>
          <p:nvPr/>
        </p:nvCxnSpPr>
        <p:spPr>
          <a:xfrm>
            <a:off x="5029200" y="4953000"/>
            <a:ext cx="2803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extLst>
              <p:ext uri="{D42A27DB-BD31-4B8C-83A1-F6EECF244321}">
                <p14:modId xmlns:p14="http://schemas.microsoft.com/office/powerpoint/2010/main" val="858346490"/>
              </p:ext>
            </p:extLst>
          </p:nvPr>
        </p:nvGraphicFramePr>
        <p:xfrm>
          <a:off x="1671638" y="6248400"/>
          <a:ext cx="309562" cy="425450"/>
        </p:xfrm>
        <a:graphic>
          <a:graphicData uri="http://schemas.openxmlformats.org/presentationml/2006/ole">
            <mc:AlternateContent xmlns:mc="http://schemas.openxmlformats.org/markup-compatibility/2006">
              <mc:Choice xmlns:v="urn:schemas-microsoft-com:vml" Requires="v">
                <p:oleObj spid="_x0000_s36058" name="Equation" r:id="rId10" imgW="164880" imgH="228600" progId="Equation.DSMT4">
                  <p:embed/>
                </p:oleObj>
              </mc:Choice>
              <mc:Fallback>
                <p:oleObj name="Equation" r:id="rId10" imgW="164880" imgH="228600" progId="Equation.DSMT4">
                  <p:embed/>
                  <p:pic>
                    <p:nvPicPr>
                      <p:cNvPr id="0" name=""/>
                      <p:cNvPicPr>
                        <a:picLocks noChangeAspect="1" noChangeArrowheads="1"/>
                      </p:cNvPicPr>
                      <p:nvPr/>
                    </p:nvPicPr>
                    <p:blipFill>
                      <a:blip r:embed="rId11"/>
                      <a:srcRect/>
                      <a:stretch>
                        <a:fillRect/>
                      </a:stretch>
                    </p:blipFill>
                    <p:spPr bwMode="auto">
                      <a:xfrm>
                        <a:off x="1671638" y="6248400"/>
                        <a:ext cx="3095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5" name="Straight Connector 24"/>
          <p:cNvCxnSpPr/>
          <p:nvPr/>
        </p:nvCxnSpPr>
        <p:spPr>
          <a:xfrm>
            <a:off x="25146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58498" y="4954292"/>
            <a:ext cx="2803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2055809938"/>
              </p:ext>
            </p:extLst>
          </p:nvPr>
        </p:nvGraphicFramePr>
        <p:xfrm>
          <a:off x="796925" y="4770438"/>
          <a:ext cx="285750" cy="355600"/>
        </p:xfrm>
        <a:graphic>
          <a:graphicData uri="http://schemas.openxmlformats.org/presentationml/2006/ole">
            <mc:AlternateContent xmlns:mc="http://schemas.openxmlformats.org/markup-compatibility/2006">
              <mc:Choice xmlns:v="urn:schemas-microsoft-com:vml" Requires="v">
                <p:oleObj spid="_x0000_s36059" name="Equation" r:id="rId12" imgW="152280" imgH="190440" progId="Equation.DSMT4">
                  <p:embed/>
                </p:oleObj>
              </mc:Choice>
              <mc:Fallback>
                <p:oleObj name="Equation" r:id="rId12" imgW="152280" imgH="190440" progId="Equation.DSMT4">
                  <p:embed/>
                  <p:pic>
                    <p:nvPicPr>
                      <p:cNvPr id="0" name=""/>
                      <p:cNvPicPr>
                        <a:picLocks noChangeAspect="1" noChangeArrowheads="1"/>
                      </p:cNvPicPr>
                      <p:nvPr/>
                    </p:nvPicPr>
                    <p:blipFill>
                      <a:blip r:embed="rId13"/>
                      <a:srcRect/>
                      <a:stretch>
                        <a:fillRect/>
                      </a:stretch>
                    </p:blipFill>
                    <p:spPr bwMode="auto">
                      <a:xfrm>
                        <a:off x="796925" y="4770438"/>
                        <a:ext cx="28575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1" name="Straight Connector 30"/>
          <p:cNvCxnSpPr/>
          <p:nvPr/>
        </p:nvCxnSpPr>
        <p:spPr>
          <a:xfrm>
            <a:off x="63246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extLst>
              <p:ext uri="{D42A27DB-BD31-4B8C-83A1-F6EECF244321}">
                <p14:modId xmlns:p14="http://schemas.microsoft.com/office/powerpoint/2010/main" val="3741292560"/>
              </p:ext>
            </p:extLst>
          </p:nvPr>
        </p:nvGraphicFramePr>
        <p:xfrm>
          <a:off x="5867400" y="6248400"/>
          <a:ext cx="309562" cy="425450"/>
        </p:xfrm>
        <a:graphic>
          <a:graphicData uri="http://schemas.openxmlformats.org/presentationml/2006/ole">
            <mc:AlternateContent xmlns:mc="http://schemas.openxmlformats.org/markup-compatibility/2006">
              <mc:Choice xmlns:v="urn:schemas-microsoft-com:vml" Requires="v">
                <p:oleObj spid="_x0000_s36060" name="Equation" r:id="rId14" imgW="164880" imgH="228600" progId="Equation.DSMT4">
                  <p:embed/>
                </p:oleObj>
              </mc:Choice>
              <mc:Fallback>
                <p:oleObj name="Equation" r:id="rId14" imgW="164880" imgH="2286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867400" y="6248400"/>
                        <a:ext cx="3095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 name="TextBox 27"/>
          <p:cNvSpPr txBox="1"/>
          <p:nvPr/>
        </p:nvSpPr>
        <p:spPr>
          <a:xfrm>
            <a:off x="5791200" y="2734270"/>
            <a:ext cx="2861097" cy="923330"/>
          </a:xfrm>
          <a:prstGeom prst="rect">
            <a:avLst/>
          </a:prstGeom>
          <a:noFill/>
        </p:spPr>
        <p:txBody>
          <a:bodyPr wrap="square" rtlCol="0">
            <a:spAutoFit/>
          </a:bodyPr>
          <a:lstStyle/>
          <a:p>
            <a:r>
              <a:rPr lang="en-US" dirty="0" smtClean="0"/>
              <a:t>With city size decrease, density cannot decrease at all locations</a:t>
            </a:r>
            <a:endParaRPr lang="en-US" dirty="0"/>
          </a:p>
        </p:txBody>
      </p:sp>
      <p:sp>
        <p:nvSpPr>
          <p:cNvPr id="34" name="TextBox 33"/>
          <p:cNvSpPr txBox="1"/>
          <p:nvPr/>
        </p:nvSpPr>
        <p:spPr>
          <a:xfrm>
            <a:off x="1219200" y="2819400"/>
            <a:ext cx="2209800" cy="646331"/>
          </a:xfrm>
          <a:prstGeom prst="rect">
            <a:avLst/>
          </a:prstGeom>
          <a:noFill/>
        </p:spPr>
        <p:txBody>
          <a:bodyPr wrap="square" rtlCol="0">
            <a:spAutoFit/>
          </a:bodyPr>
          <a:lstStyle/>
          <a:p>
            <a:r>
              <a:rPr lang="en-US" i="1" dirty="0" smtClean="0">
                <a:latin typeface="Times New Roman" pitchFamily="18" charset="0"/>
                <a:cs typeface="Times New Roman" pitchFamily="18" charset="0"/>
              </a:rPr>
              <a:t>R </a:t>
            </a:r>
            <a:r>
              <a:rPr lang="en-US" dirty="0" smtClean="0">
                <a:latin typeface="Times New Roman" pitchFamily="18" charset="0"/>
                <a:cs typeface="Times New Roman" pitchFamily="18" charset="0"/>
              </a:rPr>
              <a:t>does not change at </a:t>
            </a:r>
            <a:r>
              <a:rPr lang="en-US" i="1" dirty="0">
                <a:latin typeface="Times New Roman" pitchFamily="18" charset="0"/>
                <a:cs typeface="Times New Roman" pitchFamily="18" charset="0"/>
              </a:rPr>
              <a:t>u</a:t>
            </a:r>
            <a:r>
              <a:rPr lang="en-US" dirty="0" smtClean="0">
                <a:latin typeface="Times New Roman" pitchFamily="18" charset="0"/>
                <a:cs typeface="Times New Roman" pitchFamily="18" charset="0"/>
              </a:rPr>
              <a:t>=0 because </a:t>
            </a:r>
            <a:r>
              <a:rPr lang="en-US" i="1" dirty="0" err="1" smtClean="0">
                <a:latin typeface="Times New Roman" pitchFamily="18" charset="0"/>
                <a:cs typeface="Times New Roman" pitchFamily="18" charset="0"/>
              </a:rPr>
              <a:t>tu</a:t>
            </a:r>
            <a:r>
              <a:rPr lang="en-US" dirty="0" smtClean="0"/>
              <a:t>=0.</a:t>
            </a:r>
            <a:endParaRPr lang="en-US" dirty="0"/>
          </a:p>
        </p:txBody>
      </p:sp>
      <p:cxnSp>
        <p:nvCxnSpPr>
          <p:cNvPr id="33" name="Straight Arrow Connector 32"/>
          <p:cNvCxnSpPr/>
          <p:nvPr/>
        </p:nvCxnSpPr>
        <p:spPr>
          <a:xfrm flipV="1">
            <a:off x="5089902" y="3268851"/>
            <a:ext cx="0" cy="29963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943600" y="3856672"/>
            <a:ext cx="2362200" cy="738664"/>
          </a:xfrm>
          <a:prstGeom prst="rect">
            <a:avLst/>
          </a:prstGeom>
          <a:noFill/>
        </p:spPr>
        <p:txBody>
          <a:bodyPr wrap="square" rtlCol="0">
            <a:spAutoFit/>
          </a:bodyPr>
          <a:lstStyle/>
          <a:p>
            <a:r>
              <a:rPr lang="en-US" sz="1400" dirty="0" smtClean="0"/>
              <a:t>Density goes up in the center and down in the suburbs, which shrink.</a:t>
            </a:r>
            <a:endParaRPr lang="en-US" sz="1400" dirty="0"/>
          </a:p>
        </p:txBody>
      </p:sp>
      <p:sp>
        <p:nvSpPr>
          <p:cNvPr id="17" name="Freeform 16"/>
          <p:cNvSpPr/>
          <p:nvPr/>
        </p:nvSpPr>
        <p:spPr>
          <a:xfrm>
            <a:off x="1143000" y="3390255"/>
            <a:ext cx="2743200" cy="1867545"/>
          </a:xfrm>
          <a:custGeom>
            <a:avLst/>
            <a:gdLst>
              <a:gd name="connsiteX0" fmla="*/ 0 w 2743200"/>
              <a:gd name="connsiteY0" fmla="*/ 0 h 1867545"/>
              <a:gd name="connsiteX1" fmla="*/ 193728 w 2743200"/>
              <a:gd name="connsiteY1" fmla="*/ 457200 h 1867545"/>
              <a:gd name="connsiteX2" fmla="*/ 464949 w 2743200"/>
              <a:gd name="connsiteY2" fmla="*/ 867905 h 1867545"/>
              <a:gd name="connsiteX3" fmla="*/ 798162 w 2743200"/>
              <a:gd name="connsiteY3" fmla="*/ 1193369 h 1867545"/>
              <a:gd name="connsiteX4" fmla="*/ 1177871 w 2743200"/>
              <a:gd name="connsiteY4" fmla="*/ 1449091 h 1867545"/>
              <a:gd name="connsiteX5" fmla="*/ 1650569 w 2743200"/>
              <a:gd name="connsiteY5" fmla="*/ 1681566 h 1867545"/>
              <a:gd name="connsiteX6" fmla="*/ 2092271 w 2743200"/>
              <a:gd name="connsiteY6" fmla="*/ 1797803 h 1867545"/>
              <a:gd name="connsiteX7" fmla="*/ 2495227 w 2743200"/>
              <a:gd name="connsiteY7" fmla="*/ 1852047 h 1867545"/>
              <a:gd name="connsiteX8" fmla="*/ 2743200 w 2743200"/>
              <a:gd name="connsiteY8" fmla="*/ 1867545 h 186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0" h="1867545">
                <a:moveTo>
                  <a:pt x="0" y="0"/>
                </a:moveTo>
                <a:cubicBezTo>
                  <a:pt x="58118" y="156274"/>
                  <a:pt x="116237" y="312549"/>
                  <a:pt x="193728" y="457200"/>
                </a:cubicBezTo>
                <a:cubicBezTo>
                  <a:pt x="271219" y="601851"/>
                  <a:pt x="364210" y="745210"/>
                  <a:pt x="464949" y="867905"/>
                </a:cubicBezTo>
                <a:cubicBezTo>
                  <a:pt x="565688" y="990600"/>
                  <a:pt x="679342" y="1096505"/>
                  <a:pt x="798162" y="1193369"/>
                </a:cubicBezTo>
                <a:cubicBezTo>
                  <a:pt x="916982" y="1290233"/>
                  <a:pt x="1035803" y="1367725"/>
                  <a:pt x="1177871" y="1449091"/>
                </a:cubicBezTo>
                <a:cubicBezTo>
                  <a:pt x="1319939" y="1530457"/>
                  <a:pt x="1498169" y="1623447"/>
                  <a:pt x="1650569" y="1681566"/>
                </a:cubicBezTo>
                <a:cubicBezTo>
                  <a:pt x="1802969" y="1739685"/>
                  <a:pt x="1951495" y="1769390"/>
                  <a:pt x="2092271" y="1797803"/>
                </a:cubicBezTo>
                <a:cubicBezTo>
                  <a:pt x="2233047" y="1826216"/>
                  <a:pt x="2386739" y="1840423"/>
                  <a:pt x="2495227" y="1852047"/>
                </a:cubicBezTo>
                <a:cubicBezTo>
                  <a:pt x="2603715" y="1863671"/>
                  <a:pt x="2673457" y="1865608"/>
                  <a:pt x="2743200" y="186754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p:cNvCxnSpPr/>
          <p:nvPr/>
        </p:nvCxnSpPr>
        <p:spPr>
          <a:xfrm>
            <a:off x="2057400" y="4809530"/>
            <a:ext cx="0" cy="37207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2" name="Freeform 41"/>
          <p:cNvSpPr/>
          <p:nvPr/>
        </p:nvSpPr>
        <p:spPr>
          <a:xfrm>
            <a:off x="5029200" y="3429000"/>
            <a:ext cx="2743200" cy="1867545"/>
          </a:xfrm>
          <a:custGeom>
            <a:avLst/>
            <a:gdLst>
              <a:gd name="connsiteX0" fmla="*/ 0 w 2743200"/>
              <a:gd name="connsiteY0" fmla="*/ 0 h 1867545"/>
              <a:gd name="connsiteX1" fmla="*/ 193728 w 2743200"/>
              <a:gd name="connsiteY1" fmla="*/ 457200 h 1867545"/>
              <a:gd name="connsiteX2" fmla="*/ 464949 w 2743200"/>
              <a:gd name="connsiteY2" fmla="*/ 867905 h 1867545"/>
              <a:gd name="connsiteX3" fmla="*/ 798162 w 2743200"/>
              <a:gd name="connsiteY3" fmla="*/ 1193369 h 1867545"/>
              <a:gd name="connsiteX4" fmla="*/ 1177871 w 2743200"/>
              <a:gd name="connsiteY4" fmla="*/ 1449091 h 1867545"/>
              <a:gd name="connsiteX5" fmla="*/ 1650569 w 2743200"/>
              <a:gd name="connsiteY5" fmla="*/ 1681566 h 1867545"/>
              <a:gd name="connsiteX6" fmla="*/ 2092271 w 2743200"/>
              <a:gd name="connsiteY6" fmla="*/ 1797803 h 1867545"/>
              <a:gd name="connsiteX7" fmla="*/ 2495227 w 2743200"/>
              <a:gd name="connsiteY7" fmla="*/ 1852047 h 1867545"/>
              <a:gd name="connsiteX8" fmla="*/ 2743200 w 2743200"/>
              <a:gd name="connsiteY8" fmla="*/ 1867545 h 186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0" h="1867545">
                <a:moveTo>
                  <a:pt x="0" y="0"/>
                </a:moveTo>
                <a:cubicBezTo>
                  <a:pt x="58118" y="156274"/>
                  <a:pt x="116237" y="312549"/>
                  <a:pt x="193728" y="457200"/>
                </a:cubicBezTo>
                <a:cubicBezTo>
                  <a:pt x="271219" y="601851"/>
                  <a:pt x="364210" y="745210"/>
                  <a:pt x="464949" y="867905"/>
                </a:cubicBezTo>
                <a:cubicBezTo>
                  <a:pt x="565688" y="990600"/>
                  <a:pt x="679342" y="1096505"/>
                  <a:pt x="798162" y="1193369"/>
                </a:cubicBezTo>
                <a:cubicBezTo>
                  <a:pt x="916982" y="1290233"/>
                  <a:pt x="1035803" y="1367725"/>
                  <a:pt x="1177871" y="1449091"/>
                </a:cubicBezTo>
                <a:cubicBezTo>
                  <a:pt x="1319939" y="1530457"/>
                  <a:pt x="1498169" y="1623447"/>
                  <a:pt x="1650569" y="1681566"/>
                </a:cubicBezTo>
                <a:cubicBezTo>
                  <a:pt x="1802969" y="1739685"/>
                  <a:pt x="1951495" y="1769390"/>
                  <a:pt x="2092271" y="1797803"/>
                </a:cubicBezTo>
                <a:cubicBezTo>
                  <a:pt x="2233047" y="1826216"/>
                  <a:pt x="2386739" y="1840423"/>
                  <a:pt x="2495227" y="1852047"/>
                </a:cubicBezTo>
                <a:cubicBezTo>
                  <a:pt x="2603715" y="1863671"/>
                  <a:pt x="2673457" y="1865608"/>
                  <a:pt x="2743200" y="186754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p:cNvCxnSpPr/>
          <p:nvPr/>
        </p:nvCxnSpPr>
        <p:spPr>
          <a:xfrm flipH="1" flipV="1">
            <a:off x="1768098" y="5633634"/>
            <a:ext cx="746502" cy="516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flipV="1">
            <a:off x="6019800" y="5633634"/>
            <a:ext cx="228600" cy="516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2" name="Freeform 51"/>
          <p:cNvSpPr/>
          <p:nvPr/>
        </p:nvSpPr>
        <p:spPr>
          <a:xfrm>
            <a:off x="5029200" y="3446756"/>
            <a:ext cx="2795024" cy="2438400"/>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949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304800" y="1426464"/>
            <a:ext cx="8382000" cy="5355336"/>
          </a:xfrm>
        </p:spPr>
        <p:txBody>
          <a:bodyPr>
            <a:normAutofit lnSpcReduction="10000"/>
          </a:bodyPr>
          <a:lstStyle/>
          <a:p>
            <a:pPr marL="231775" lvl="2" indent="0" algn="ctr">
              <a:buNone/>
            </a:pPr>
            <a:r>
              <a:rPr lang="en-US" sz="2800" b="1" dirty="0" smtClean="0">
                <a:solidFill>
                  <a:schemeClr val="accent2"/>
                </a:solidFill>
              </a:rPr>
              <a:t>CS Result for </a:t>
            </a:r>
            <a:endParaRPr lang="en-US" sz="2800" b="1" i="1" dirty="0" smtClean="0">
              <a:solidFill>
                <a:schemeClr val="accent2"/>
              </a:solidFill>
              <a:latin typeface="Times New Roman" pitchFamily="18" charset="0"/>
              <a:cs typeface="Times New Roman" pitchFamily="18" charset="0"/>
            </a:endParaRPr>
          </a:p>
          <a:p>
            <a:pPr marL="231775" lvl="2" indent="0">
              <a:buNone/>
            </a:pPr>
            <a:endParaRPr lang="en-US" dirty="0"/>
          </a:p>
          <a:p>
            <a:pPr marL="231775" lvl="2" indent="0">
              <a:buNone/>
            </a:pPr>
            <a:r>
              <a:rPr lang="en-US" dirty="0" smtClean="0"/>
              <a:t>	  Open Model			        Closed Model</a:t>
            </a:r>
          </a:p>
          <a:p>
            <a:pPr marL="231775" lvl="2" indent="0">
              <a:buNone/>
            </a:pPr>
            <a:endParaRPr lang="en-US" dirty="0"/>
          </a:p>
          <a:p>
            <a:pPr marL="0" lvl="2" indent="115888">
              <a:buNone/>
            </a:pP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p>
          <a:p>
            <a:pPr marL="0" lvl="2" indent="0">
              <a:buNone/>
            </a:pPr>
            <a:endParaRPr lang="en-US" dirty="0" smtClean="0">
              <a:latin typeface="Times New Roman" pitchFamily="18" charset="0"/>
              <a:cs typeface="Times New Roman" pitchFamily="18" charset="0"/>
            </a:endParaRPr>
          </a:p>
          <a:p>
            <a:pPr marL="231775" lvl="2" indent="0">
              <a:buNone/>
            </a:pPr>
            <a:endParaRPr lang="en-US" dirty="0" smtClean="0"/>
          </a:p>
          <a:p>
            <a:pPr marL="231775" lvl="2" indent="0">
              <a:buNone/>
            </a:pPr>
            <a:endParaRPr lang="en-US" dirty="0"/>
          </a:p>
          <a:p>
            <a:pPr marL="231775" lvl="2" indent="0">
              <a:buNone/>
            </a:pPr>
            <a:endParaRPr lang="en-US" dirty="0" smtClean="0"/>
          </a:p>
          <a:p>
            <a:pPr marL="231775" lvl="2" indent="0">
              <a:buNone/>
            </a:pPr>
            <a:r>
              <a:rPr lang="en-US" dirty="0" smtClean="0"/>
              <a:t>                                                          </a:t>
            </a:r>
            <a:endParaRPr lang="en-US" dirty="0"/>
          </a:p>
          <a:p>
            <a:pPr marL="231775" lvl="2" indent="0">
              <a:buNone/>
            </a:pPr>
            <a:r>
              <a:rPr lang="en-US" i="1" dirty="0" smtClean="0">
                <a:latin typeface="Times New Roman" pitchFamily="18" charset="0"/>
                <a:cs typeface="Times New Roman" pitchFamily="18" charset="0"/>
              </a:rPr>
              <a:t>                                                   </a:t>
            </a:r>
            <a:endParaRPr lang="en-US" i="1" baseline="-25000" dirty="0" smtClean="0">
              <a:latin typeface="Times New Roman" pitchFamily="18" charset="0"/>
              <a:cs typeface="Times New Roman" pitchFamily="18" charset="0"/>
            </a:endParaRPr>
          </a:p>
          <a:p>
            <a:pPr marL="231775" lvl="2" indent="0">
              <a:buNone/>
            </a:pPr>
            <a:endParaRPr lang="en-US" dirty="0"/>
          </a:p>
          <a:p>
            <a:pPr marL="231775" lvl="2" indent="0">
              <a:buNone/>
            </a:pPr>
            <a:r>
              <a:rPr lang="en-US" dirty="0" smtClean="0"/>
              <a:t>            </a:t>
            </a:r>
          </a:p>
          <a:p>
            <a:pPr marL="231775" lvl="2" indent="0">
              <a:buNone/>
            </a:pPr>
            <a:r>
              <a:rPr lang="en-US" dirty="0"/>
              <a:t> </a:t>
            </a:r>
            <a:r>
              <a:rPr lang="en-US" dirty="0" smtClean="0"/>
              <a:t>     </a:t>
            </a:r>
            <a:r>
              <a:rPr lang="en-US" i="1" dirty="0" smtClean="0">
                <a:latin typeface="Times New Roman" pitchFamily="18" charset="0"/>
                <a:cs typeface="Times New Roman" pitchFamily="18" charset="0"/>
              </a:rPr>
              <a:t>                                   u                                                      </a:t>
            </a:r>
            <a:r>
              <a:rPr lang="en-US" i="1" dirty="0" err="1" smtClean="0">
                <a:latin typeface="Times New Roman" pitchFamily="18" charset="0"/>
                <a:cs typeface="Times New Roman" pitchFamily="18" charset="0"/>
              </a:rPr>
              <a:t>u</a:t>
            </a:r>
            <a:endParaRPr lang="en-US" i="1" dirty="0">
              <a:latin typeface="Times New Roman" pitchFamily="18" charset="0"/>
              <a:cs typeface="Times New Roman" pitchFamily="18" charset="0"/>
            </a:endParaRPr>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6" name="Straight Connector 5"/>
          <p:cNvCxnSpPr/>
          <p:nvPr/>
        </p:nvCxnSpPr>
        <p:spPr>
          <a:xfrm>
            <a:off x="1143000" y="26670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43000" y="6324600"/>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1157207" y="3200400"/>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5029200" y="26670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29200" y="6324600"/>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5029200" y="3124200"/>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5029200" y="5425698"/>
            <a:ext cx="280390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158498" y="5486400"/>
            <a:ext cx="280390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124200" y="5486400"/>
            <a:ext cx="0" cy="8382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010400" y="5425698"/>
            <a:ext cx="0" cy="898902"/>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extLst>
              <p:ext uri="{D42A27DB-BD31-4B8C-83A1-F6EECF244321}">
                <p14:modId xmlns:p14="http://schemas.microsoft.com/office/powerpoint/2010/main" val="2399297357"/>
              </p:ext>
            </p:extLst>
          </p:nvPr>
        </p:nvGraphicFramePr>
        <p:xfrm>
          <a:off x="3003550" y="6246436"/>
          <a:ext cx="285750" cy="425450"/>
        </p:xfrm>
        <a:graphic>
          <a:graphicData uri="http://schemas.openxmlformats.org/presentationml/2006/ole">
            <mc:AlternateContent xmlns:mc="http://schemas.openxmlformats.org/markup-compatibility/2006">
              <mc:Choice xmlns:v="urn:schemas-microsoft-com:vml" Requires="v">
                <p:oleObj spid="_x0000_s37136" name="Equation" r:id="rId4" imgW="152280" imgH="228600" progId="Equation.DSMT4">
                  <p:embed/>
                </p:oleObj>
              </mc:Choice>
              <mc:Fallback>
                <p:oleObj name="Equation" r:id="rId4" imgW="152280" imgH="228600" progId="Equation.DSMT4">
                  <p:embed/>
                  <p:pic>
                    <p:nvPicPr>
                      <p:cNvPr id="0" name=""/>
                      <p:cNvPicPr>
                        <a:picLocks noChangeAspect="1" noChangeArrowheads="1"/>
                      </p:cNvPicPr>
                      <p:nvPr/>
                    </p:nvPicPr>
                    <p:blipFill>
                      <a:blip r:embed="rId5"/>
                      <a:srcRect/>
                      <a:stretch>
                        <a:fillRect/>
                      </a:stretch>
                    </p:blipFill>
                    <p:spPr bwMode="auto">
                      <a:xfrm>
                        <a:off x="3003550" y="6246436"/>
                        <a:ext cx="2857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139596144"/>
              </p:ext>
            </p:extLst>
          </p:nvPr>
        </p:nvGraphicFramePr>
        <p:xfrm>
          <a:off x="6895455" y="6249611"/>
          <a:ext cx="285750" cy="425450"/>
        </p:xfrm>
        <a:graphic>
          <a:graphicData uri="http://schemas.openxmlformats.org/presentationml/2006/ole">
            <mc:AlternateContent xmlns:mc="http://schemas.openxmlformats.org/markup-compatibility/2006">
              <mc:Choice xmlns:v="urn:schemas-microsoft-com:vml" Requires="v">
                <p:oleObj spid="_x0000_s37137" name="Equation" r:id="rId6" imgW="152280" imgH="228600" progId="Equation.DSMT4">
                  <p:embed/>
                </p:oleObj>
              </mc:Choice>
              <mc:Fallback>
                <p:oleObj name="Equation" r:id="rId6" imgW="152280" imgH="228600" progId="Equation.DSMT4">
                  <p:embed/>
                  <p:pic>
                    <p:nvPicPr>
                      <p:cNvPr id="0" name=""/>
                      <p:cNvPicPr>
                        <a:picLocks noChangeAspect="1" noChangeArrowheads="1"/>
                      </p:cNvPicPr>
                      <p:nvPr/>
                    </p:nvPicPr>
                    <p:blipFill>
                      <a:blip r:embed="rId7"/>
                      <a:srcRect/>
                      <a:stretch>
                        <a:fillRect/>
                      </a:stretch>
                    </p:blipFill>
                    <p:spPr bwMode="auto">
                      <a:xfrm>
                        <a:off x="6895455" y="6249611"/>
                        <a:ext cx="2857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323921747"/>
              </p:ext>
            </p:extLst>
          </p:nvPr>
        </p:nvGraphicFramePr>
        <p:xfrm>
          <a:off x="5822950" y="1399774"/>
          <a:ext cx="349250" cy="434622"/>
        </p:xfrm>
        <a:graphic>
          <a:graphicData uri="http://schemas.openxmlformats.org/presentationml/2006/ole">
            <mc:AlternateContent xmlns:mc="http://schemas.openxmlformats.org/markup-compatibility/2006">
              <mc:Choice xmlns:v="urn:schemas-microsoft-com:vml" Requires="v">
                <p:oleObj spid="_x0000_s37138" name="Equation" r:id="rId8" imgW="152280" imgH="190440" progId="Equation.DSMT4">
                  <p:embed/>
                </p:oleObj>
              </mc:Choice>
              <mc:Fallback>
                <p:oleObj name="Equation" r:id="rId8" imgW="152280" imgH="190440" progId="Equation.DSMT4">
                  <p:embed/>
                  <p:pic>
                    <p:nvPicPr>
                      <p:cNvPr id="0" name=""/>
                      <p:cNvPicPr>
                        <a:picLocks noChangeAspect="1" noChangeArrowheads="1"/>
                      </p:cNvPicPr>
                      <p:nvPr/>
                    </p:nvPicPr>
                    <p:blipFill>
                      <a:blip r:embed="rId9"/>
                      <a:srcRect/>
                      <a:stretch>
                        <a:fillRect/>
                      </a:stretch>
                    </p:blipFill>
                    <p:spPr bwMode="auto">
                      <a:xfrm>
                        <a:off x="5822950" y="1399774"/>
                        <a:ext cx="349250" cy="43462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35122759"/>
              </p:ext>
            </p:extLst>
          </p:nvPr>
        </p:nvGraphicFramePr>
        <p:xfrm>
          <a:off x="4648200" y="4724400"/>
          <a:ext cx="357188" cy="449263"/>
        </p:xfrm>
        <a:graphic>
          <a:graphicData uri="http://schemas.openxmlformats.org/presentationml/2006/ole">
            <mc:AlternateContent xmlns:mc="http://schemas.openxmlformats.org/markup-compatibility/2006">
              <mc:Choice xmlns:v="urn:schemas-microsoft-com:vml" Requires="v">
                <p:oleObj spid="_x0000_s37139" name="Equation" r:id="rId10" imgW="190440" imgH="241200" progId="Equation.DSMT4">
                  <p:embed/>
                </p:oleObj>
              </mc:Choice>
              <mc:Fallback>
                <p:oleObj name="Equation" r:id="rId10" imgW="190440" imgH="241200" progId="Equation.DSMT4">
                  <p:embed/>
                  <p:pic>
                    <p:nvPicPr>
                      <p:cNvPr id="0" name=""/>
                      <p:cNvPicPr>
                        <a:picLocks noChangeAspect="1" noChangeArrowheads="1"/>
                      </p:cNvPicPr>
                      <p:nvPr/>
                    </p:nvPicPr>
                    <p:blipFill>
                      <a:blip r:embed="rId11"/>
                      <a:srcRect/>
                      <a:stretch>
                        <a:fillRect/>
                      </a:stretch>
                    </p:blipFill>
                    <p:spPr bwMode="auto">
                      <a:xfrm>
                        <a:off x="4648200" y="4724400"/>
                        <a:ext cx="357188"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679281188"/>
              </p:ext>
            </p:extLst>
          </p:nvPr>
        </p:nvGraphicFramePr>
        <p:xfrm>
          <a:off x="757238" y="5257800"/>
          <a:ext cx="309562" cy="449262"/>
        </p:xfrm>
        <a:graphic>
          <a:graphicData uri="http://schemas.openxmlformats.org/presentationml/2006/ole">
            <mc:AlternateContent xmlns:mc="http://schemas.openxmlformats.org/markup-compatibility/2006">
              <mc:Choice xmlns:v="urn:schemas-microsoft-com:vml" Requires="v">
                <p:oleObj spid="_x0000_s37140" name="Equation" r:id="rId12" imgW="164880" imgH="241200" progId="Equation.DSMT4">
                  <p:embed/>
                </p:oleObj>
              </mc:Choice>
              <mc:Fallback>
                <p:oleObj name="Equation" r:id="rId12" imgW="164880" imgH="241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7238" y="5257800"/>
                        <a:ext cx="3095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4" name="Straight Connector 23"/>
          <p:cNvCxnSpPr/>
          <p:nvPr/>
        </p:nvCxnSpPr>
        <p:spPr>
          <a:xfrm>
            <a:off x="5029200" y="4953000"/>
            <a:ext cx="2803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1" name="Object 10"/>
          <p:cNvGraphicFramePr>
            <a:graphicFrameLocks noChangeAspect="1"/>
          </p:cNvGraphicFramePr>
          <p:nvPr>
            <p:extLst>
              <p:ext uri="{D42A27DB-BD31-4B8C-83A1-F6EECF244321}">
                <p14:modId xmlns:p14="http://schemas.microsoft.com/office/powerpoint/2010/main" val="1120772908"/>
              </p:ext>
            </p:extLst>
          </p:nvPr>
        </p:nvGraphicFramePr>
        <p:xfrm>
          <a:off x="4648200" y="5202238"/>
          <a:ext cx="309562" cy="449262"/>
        </p:xfrm>
        <a:graphic>
          <a:graphicData uri="http://schemas.openxmlformats.org/presentationml/2006/ole">
            <mc:AlternateContent xmlns:mc="http://schemas.openxmlformats.org/markup-compatibility/2006">
              <mc:Choice xmlns:v="urn:schemas-microsoft-com:vml" Requires="v">
                <p:oleObj spid="_x0000_s37141" name="Equation" r:id="rId14" imgW="164880" imgH="241200" progId="Equation.DSMT4">
                  <p:embed/>
                </p:oleObj>
              </mc:Choice>
              <mc:Fallback>
                <p:oleObj name="Equation" r:id="rId14" imgW="164880" imgH="241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48200" y="5202238"/>
                        <a:ext cx="3095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233661649"/>
              </p:ext>
            </p:extLst>
          </p:nvPr>
        </p:nvGraphicFramePr>
        <p:xfrm>
          <a:off x="1844298" y="6248400"/>
          <a:ext cx="309562" cy="425450"/>
        </p:xfrm>
        <a:graphic>
          <a:graphicData uri="http://schemas.openxmlformats.org/presentationml/2006/ole">
            <mc:AlternateContent xmlns:mc="http://schemas.openxmlformats.org/markup-compatibility/2006">
              <mc:Choice xmlns:v="urn:schemas-microsoft-com:vml" Requires="v">
                <p:oleObj spid="_x0000_s37142" name="Equation" r:id="rId15" imgW="164880" imgH="228600" progId="Equation.DSMT4">
                  <p:embed/>
                </p:oleObj>
              </mc:Choice>
              <mc:Fallback>
                <p:oleObj name="Equation" r:id="rId15" imgW="164880" imgH="228600" progId="Equation.DSMT4">
                  <p:embed/>
                  <p:pic>
                    <p:nvPicPr>
                      <p:cNvPr id="0" name=""/>
                      <p:cNvPicPr>
                        <a:picLocks noChangeAspect="1" noChangeArrowheads="1"/>
                      </p:cNvPicPr>
                      <p:nvPr/>
                    </p:nvPicPr>
                    <p:blipFill>
                      <a:blip r:embed="rId16"/>
                      <a:srcRect/>
                      <a:stretch>
                        <a:fillRect/>
                      </a:stretch>
                    </p:blipFill>
                    <p:spPr bwMode="auto">
                      <a:xfrm>
                        <a:off x="1844298" y="6248400"/>
                        <a:ext cx="3095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5" name="Straight Connector 24"/>
          <p:cNvCxnSpPr/>
          <p:nvPr/>
        </p:nvCxnSpPr>
        <p:spPr>
          <a:xfrm>
            <a:off x="19812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58498" y="4954292"/>
            <a:ext cx="2803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1180895373"/>
              </p:ext>
            </p:extLst>
          </p:nvPr>
        </p:nvGraphicFramePr>
        <p:xfrm>
          <a:off x="762000" y="4724400"/>
          <a:ext cx="357188" cy="449263"/>
        </p:xfrm>
        <a:graphic>
          <a:graphicData uri="http://schemas.openxmlformats.org/presentationml/2006/ole">
            <mc:AlternateContent xmlns:mc="http://schemas.openxmlformats.org/markup-compatibility/2006">
              <mc:Choice xmlns:v="urn:schemas-microsoft-com:vml" Requires="v">
                <p:oleObj spid="_x0000_s37143" name="Equation" r:id="rId17" imgW="190440" imgH="241200" progId="Equation.DSMT4">
                  <p:embed/>
                </p:oleObj>
              </mc:Choice>
              <mc:Fallback>
                <p:oleObj name="Equation" r:id="rId17" imgW="190440" imgH="2412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62000" y="4724400"/>
                        <a:ext cx="357188"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 name="Freeform 29"/>
          <p:cNvSpPr/>
          <p:nvPr/>
        </p:nvSpPr>
        <p:spPr>
          <a:xfrm>
            <a:off x="5029200" y="2748366"/>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66294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extLst>
              <p:ext uri="{D42A27DB-BD31-4B8C-83A1-F6EECF244321}">
                <p14:modId xmlns:p14="http://schemas.microsoft.com/office/powerpoint/2010/main" val="1901425227"/>
              </p:ext>
            </p:extLst>
          </p:nvPr>
        </p:nvGraphicFramePr>
        <p:xfrm>
          <a:off x="6529953" y="6248400"/>
          <a:ext cx="309562" cy="425450"/>
        </p:xfrm>
        <a:graphic>
          <a:graphicData uri="http://schemas.openxmlformats.org/presentationml/2006/ole">
            <mc:AlternateContent xmlns:mc="http://schemas.openxmlformats.org/markup-compatibility/2006">
              <mc:Choice xmlns:v="urn:schemas-microsoft-com:vml" Requires="v">
                <p:oleObj spid="_x0000_s37144" name="Equation" r:id="rId19" imgW="164880" imgH="228600" progId="Equation.DSMT4">
                  <p:embed/>
                </p:oleObj>
              </mc:Choice>
              <mc:Fallback>
                <p:oleObj name="Equation" r:id="rId19" imgW="164880" imgH="2286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529953" y="6248400"/>
                        <a:ext cx="3095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 name="TextBox 27"/>
          <p:cNvSpPr txBox="1"/>
          <p:nvPr/>
        </p:nvSpPr>
        <p:spPr>
          <a:xfrm>
            <a:off x="5943600" y="2743200"/>
            <a:ext cx="1905000" cy="1200329"/>
          </a:xfrm>
          <a:prstGeom prst="rect">
            <a:avLst/>
          </a:prstGeom>
          <a:noFill/>
        </p:spPr>
        <p:txBody>
          <a:bodyPr wrap="square" rtlCol="0">
            <a:spAutoFit/>
          </a:bodyPr>
          <a:lstStyle/>
          <a:p>
            <a:r>
              <a:rPr lang="en-US" dirty="0" smtClean="0"/>
              <a:t>City size and density cannot both move in the same direction</a:t>
            </a:r>
            <a:endParaRPr lang="en-US" dirty="0"/>
          </a:p>
        </p:txBody>
      </p:sp>
      <p:sp>
        <p:nvSpPr>
          <p:cNvPr id="34" name="TextBox 33"/>
          <p:cNvSpPr txBox="1"/>
          <p:nvPr/>
        </p:nvSpPr>
        <p:spPr>
          <a:xfrm>
            <a:off x="1828800" y="2819400"/>
            <a:ext cx="1905000" cy="1200329"/>
          </a:xfrm>
          <a:prstGeom prst="rect">
            <a:avLst/>
          </a:prstGeom>
          <a:noFill/>
        </p:spPr>
        <p:txBody>
          <a:bodyPr wrap="square" rtlCol="0">
            <a:spAutoFit/>
          </a:bodyPr>
          <a:lstStyle/>
          <a:p>
            <a:r>
              <a:rPr lang="en-US" dirty="0" smtClean="0"/>
              <a:t>Utility level (indexed by height of </a:t>
            </a: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 </a:t>
            </a:r>
            <a:r>
              <a:rPr lang="en-US" dirty="0" smtClean="0"/>
              <a:t>cannot change</a:t>
            </a:r>
            <a:endParaRPr lang="en-US" dirty="0"/>
          </a:p>
        </p:txBody>
      </p:sp>
      <p:cxnSp>
        <p:nvCxnSpPr>
          <p:cNvPr id="33" name="Straight Arrow Connector 32"/>
          <p:cNvCxnSpPr/>
          <p:nvPr/>
        </p:nvCxnSpPr>
        <p:spPr>
          <a:xfrm flipV="1">
            <a:off x="7772400" y="5186766"/>
            <a:ext cx="0" cy="29963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7848600" y="4800600"/>
            <a:ext cx="1905000" cy="1477328"/>
          </a:xfrm>
          <a:prstGeom prst="rect">
            <a:avLst/>
          </a:prstGeom>
          <a:noFill/>
        </p:spPr>
        <p:txBody>
          <a:bodyPr wrap="square" rtlCol="0">
            <a:spAutoFit/>
          </a:bodyPr>
          <a:lstStyle/>
          <a:p>
            <a:r>
              <a:rPr lang="en-US" dirty="0" smtClean="0"/>
              <a:t>Implies </a:t>
            </a:r>
          </a:p>
          <a:p>
            <a:r>
              <a:rPr lang="en-US" dirty="0" smtClean="0"/>
              <a:t>higher </a:t>
            </a:r>
          </a:p>
          <a:p>
            <a:r>
              <a:rPr lang="en-US" dirty="0"/>
              <a:t>d</a:t>
            </a:r>
            <a:r>
              <a:rPr lang="en-US" dirty="0" smtClean="0"/>
              <a:t>ensity</a:t>
            </a:r>
          </a:p>
          <a:p>
            <a:r>
              <a:rPr lang="en-US" dirty="0" smtClean="0"/>
              <a:t>every-</a:t>
            </a:r>
          </a:p>
          <a:p>
            <a:r>
              <a:rPr lang="en-US" dirty="0" smtClean="0"/>
              <a:t>where</a:t>
            </a:r>
            <a:endParaRPr lang="en-US" dirty="0"/>
          </a:p>
        </p:txBody>
      </p:sp>
      <p:cxnSp>
        <p:nvCxnSpPr>
          <p:cNvPr id="35" name="Straight Arrow Connector 34"/>
          <p:cNvCxnSpPr/>
          <p:nvPr/>
        </p:nvCxnSpPr>
        <p:spPr>
          <a:xfrm flipH="1" flipV="1">
            <a:off x="1996698" y="5786034"/>
            <a:ext cx="1051302" cy="516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6705600" y="5786034"/>
            <a:ext cx="228600" cy="516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9436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2397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304800" y="1426464"/>
            <a:ext cx="8382000" cy="5355336"/>
          </a:xfrm>
        </p:spPr>
        <p:txBody>
          <a:bodyPr>
            <a:normAutofit lnSpcReduction="10000"/>
          </a:bodyPr>
          <a:lstStyle/>
          <a:p>
            <a:pPr marL="231775" lvl="2" indent="0" algn="ctr">
              <a:buNone/>
            </a:pPr>
            <a:r>
              <a:rPr lang="en-US" sz="2800" b="1" dirty="0" smtClean="0">
                <a:solidFill>
                  <a:schemeClr val="accent2"/>
                </a:solidFill>
              </a:rPr>
              <a:t>Other CS Results </a:t>
            </a:r>
            <a:endParaRPr lang="en-US" sz="2800" b="1" i="1" dirty="0" smtClean="0">
              <a:solidFill>
                <a:schemeClr val="accent2"/>
              </a:solidFill>
              <a:latin typeface="Times New Roman" pitchFamily="18" charset="0"/>
              <a:cs typeface="Times New Roman" pitchFamily="18" charset="0"/>
            </a:endParaRPr>
          </a:p>
          <a:p>
            <a:pPr marL="231775" lvl="2" indent="0">
              <a:buNone/>
            </a:pPr>
            <a:endParaRPr lang="en-US" dirty="0"/>
          </a:p>
          <a:p>
            <a:pPr marL="231775" lvl="2" indent="0">
              <a:buNone/>
            </a:pPr>
            <a:r>
              <a:rPr lang="en-US" dirty="0" smtClean="0"/>
              <a:t>	  Open Model	 (</a:t>
            </a:r>
            <a:r>
              <a:rPr lang="en-US" i="1" dirty="0" smtClean="0">
                <a:latin typeface="Times New Roman" pitchFamily="18" charset="0"/>
                <a:cs typeface="Times New Roman" pitchFamily="18" charset="0"/>
              </a:rPr>
              <a:t>U*</a:t>
            </a:r>
            <a:r>
              <a:rPr lang="en-US" dirty="0" smtClean="0"/>
              <a:t>)		        Closed Model (</a:t>
            </a:r>
            <a:r>
              <a:rPr lang="en-US" i="1" dirty="0" smtClean="0">
                <a:latin typeface="Times New Roman" pitchFamily="18" charset="0"/>
                <a:cs typeface="Times New Roman" pitchFamily="18" charset="0"/>
              </a:rPr>
              <a:t>N</a:t>
            </a:r>
            <a:r>
              <a:rPr lang="en-US" dirty="0" smtClean="0"/>
              <a:t>)</a:t>
            </a:r>
          </a:p>
          <a:p>
            <a:pPr marL="231775" lvl="2" indent="0">
              <a:buNone/>
            </a:pPr>
            <a:endParaRPr lang="en-US" dirty="0"/>
          </a:p>
          <a:p>
            <a:pPr marL="0" lvl="2" indent="115888">
              <a:buNone/>
            </a:pP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p>
          <a:p>
            <a:pPr marL="0" lvl="2" indent="0">
              <a:buNone/>
            </a:pPr>
            <a:endParaRPr lang="en-US" dirty="0" smtClean="0">
              <a:latin typeface="Times New Roman" pitchFamily="18" charset="0"/>
              <a:cs typeface="Times New Roman" pitchFamily="18" charset="0"/>
            </a:endParaRPr>
          </a:p>
          <a:p>
            <a:pPr marL="231775" lvl="2" indent="0">
              <a:buNone/>
            </a:pPr>
            <a:endParaRPr lang="en-US" dirty="0" smtClean="0"/>
          </a:p>
          <a:p>
            <a:pPr marL="231775" lvl="2" indent="0">
              <a:buNone/>
            </a:pPr>
            <a:endParaRPr lang="en-US" dirty="0"/>
          </a:p>
          <a:p>
            <a:pPr marL="231775" lvl="2" indent="0">
              <a:buNone/>
            </a:pPr>
            <a:endParaRPr lang="en-US" dirty="0" smtClean="0"/>
          </a:p>
          <a:p>
            <a:pPr marL="231775" lvl="2" indent="0">
              <a:buNone/>
            </a:pPr>
            <a:r>
              <a:rPr lang="en-US" dirty="0" smtClean="0"/>
              <a:t>                                                          </a:t>
            </a:r>
            <a:endParaRPr lang="en-US" dirty="0"/>
          </a:p>
          <a:p>
            <a:pPr marL="231775" lvl="2" indent="0">
              <a:buNone/>
            </a:pPr>
            <a:r>
              <a:rPr lang="en-US" i="1" dirty="0" smtClean="0">
                <a:latin typeface="Times New Roman" pitchFamily="18" charset="0"/>
                <a:cs typeface="Times New Roman" pitchFamily="18" charset="0"/>
              </a:rPr>
              <a:t>                                                   </a:t>
            </a:r>
            <a:endParaRPr lang="en-US" i="1" baseline="-25000" dirty="0" smtClean="0">
              <a:latin typeface="Times New Roman" pitchFamily="18" charset="0"/>
              <a:cs typeface="Times New Roman" pitchFamily="18" charset="0"/>
            </a:endParaRPr>
          </a:p>
          <a:p>
            <a:pPr marL="231775" lvl="2" indent="0">
              <a:buNone/>
            </a:pPr>
            <a:endParaRPr lang="en-US" dirty="0"/>
          </a:p>
          <a:p>
            <a:pPr marL="231775" lvl="2" indent="0">
              <a:buNone/>
            </a:pPr>
            <a:r>
              <a:rPr lang="en-US" dirty="0" smtClean="0"/>
              <a:t>            </a:t>
            </a:r>
          </a:p>
          <a:p>
            <a:pPr marL="231775" lvl="2" indent="0">
              <a:buNone/>
            </a:pPr>
            <a:r>
              <a:rPr lang="en-US" dirty="0"/>
              <a:t> </a:t>
            </a:r>
            <a:r>
              <a:rPr lang="en-US" dirty="0" smtClean="0"/>
              <a:t>     </a:t>
            </a:r>
            <a:r>
              <a:rPr lang="en-US" i="1" dirty="0" smtClean="0">
                <a:latin typeface="Times New Roman" pitchFamily="18" charset="0"/>
                <a:cs typeface="Times New Roman" pitchFamily="18" charset="0"/>
              </a:rPr>
              <a:t>                                   u                                                      </a:t>
            </a:r>
            <a:r>
              <a:rPr lang="en-US" i="1" dirty="0" err="1" smtClean="0">
                <a:latin typeface="Times New Roman" pitchFamily="18" charset="0"/>
                <a:cs typeface="Times New Roman" pitchFamily="18" charset="0"/>
              </a:rPr>
              <a:t>u</a:t>
            </a:r>
            <a:endParaRPr lang="en-US" i="1" dirty="0">
              <a:latin typeface="Times New Roman" pitchFamily="18" charset="0"/>
              <a:cs typeface="Times New Roman" pitchFamily="18" charset="0"/>
            </a:endParaRPr>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6" name="Straight Connector 5"/>
          <p:cNvCxnSpPr/>
          <p:nvPr/>
        </p:nvCxnSpPr>
        <p:spPr>
          <a:xfrm>
            <a:off x="1143000" y="26670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43000" y="6324600"/>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1157207" y="3200400"/>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5029200" y="26670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29200" y="6324600"/>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5029200" y="3124200"/>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28194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5" idx="2"/>
          </p:cNvCxnSpPr>
          <p:nvPr/>
        </p:nvCxnSpPr>
        <p:spPr>
          <a:xfrm>
            <a:off x="59436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extLst>
              <p:ext uri="{D42A27DB-BD31-4B8C-83A1-F6EECF244321}">
                <p14:modId xmlns:p14="http://schemas.microsoft.com/office/powerpoint/2010/main" val="1197917047"/>
              </p:ext>
            </p:extLst>
          </p:nvPr>
        </p:nvGraphicFramePr>
        <p:xfrm>
          <a:off x="2690247" y="6246436"/>
          <a:ext cx="285750" cy="425450"/>
        </p:xfrm>
        <a:graphic>
          <a:graphicData uri="http://schemas.openxmlformats.org/presentationml/2006/ole">
            <mc:AlternateContent xmlns:mc="http://schemas.openxmlformats.org/markup-compatibility/2006">
              <mc:Choice xmlns:v="urn:schemas-microsoft-com:vml" Requires="v">
                <p:oleObj spid="_x0000_s38071" name="Equation" r:id="rId4" imgW="152280" imgH="228600" progId="Equation.DSMT4">
                  <p:embed/>
                </p:oleObj>
              </mc:Choice>
              <mc:Fallback>
                <p:oleObj name="Equation" r:id="rId4" imgW="152280" imgH="228600" progId="Equation.DSMT4">
                  <p:embed/>
                  <p:pic>
                    <p:nvPicPr>
                      <p:cNvPr id="0" name=""/>
                      <p:cNvPicPr>
                        <a:picLocks noChangeAspect="1" noChangeArrowheads="1"/>
                      </p:cNvPicPr>
                      <p:nvPr/>
                    </p:nvPicPr>
                    <p:blipFill>
                      <a:blip r:embed="rId5"/>
                      <a:srcRect/>
                      <a:stretch>
                        <a:fillRect/>
                      </a:stretch>
                    </p:blipFill>
                    <p:spPr bwMode="auto">
                      <a:xfrm>
                        <a:off x="2690247" y="6246436"/>
                        <a:ext cx="2857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79635059"/>
              </p:ext>
            </p:extLst>
          </p:nvPr>
        </p:nvGraphicFramePr>
        <p:xfrm>
          <a:off x="5791200" y="6249611"/>
          <a:ext cx="285750" cy="425450"/>
        </p:xfrm>
        <a:graphic>
          <a:graphicData uri="http://schemas.openxmlformats.org/presentationml/2006/ole">
            <mc:AlternateContent xmlns:mc="http://schemas.openxmlformats.org/markup-compatibility/2006">
              <mc:Choice xmlns:v="urn:schemas-microsoft-com:vml" Requires="v">
                <p:oleObj spid="_x0000_s38072" name="Equation" r:id="rId6" imgW="152280" imgH="228600" progId="Equation.DSMT4">
                  <p:embed/>
                </p:oleObj>
              </mc:Choice>
              <mc:Fallback>
                <p:oleObj name="Equation" r:id="rId6" imgW="152280" imgH="228600" progId="Equation.DSMT4">
                  <p:embed/>
                  <p:pic>
                    <p:nvPicPr>
                      <p:cNvPr id="0" name=""/>
                      <p:cNvPicPr>
                        <a:picLocks noChangeAspect="1" noChangeArrowheads="1"/>
                      </p:cNvPicPr>
                      <p:nvPr/>
                    </p:nvPicPr>
                    <p:blipFill>
                      <a:blip r:embed="rId7"/>
                      <a:srcRect/>
                      <a:stretch>
                        <a:fillRect/>
                      </a:stretch>
                    </p:blipFill>
                    <p:spPr bwMode="auto">
                      <a:xfrm>
                        <a:off x="5791200" y="6249611"/>
                        <a:ext cx="2857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254384695"/>
              </p:ext>
            </p:extLst>
          </p:nvPr>
        </p:nvGraphicFramePr>
        <p:xfrm>
          <a:off x="4683125" y="4770438"/>
          <a:ext cx="285750" cy="355600"/>
        </p:xfrm>
        <a:graphic>
          <a:graphicData uri="http://schemas.openxmlformats.org/presentationml/2006/ole">
            <mc:AlternateContent xmlns:mc="http://schemas.openxmlformats.org/markup-compatibility/2006">
              <mc:Choice xmlns:v="urn:schemas-microsoft-com:vml" Requires="v">
                <p:oleObj spid="_x0000_s38073" name="Equation" r:id="rId8" imgW="152280" imgH="190440" progId="Equation.DSMT4">
                  <p:embed/>
                </p:oleObj>
              </mc:Choice>
              <mc:Fallback>
                <p:oleObj name="Equation" r:id="rId8" imgW="152280" imgH="190440" progId="Equation.DSMT4">
                  <p:embed/>
                  <p:pic>
                    <p:nvPicPr>
                      <p:cNvPr id="0" name=""/>
                      <p:cNvPicPr>
                        <a:picLocks noChangeAspect="1" noChangeArrowheads="1"/>
                      </p:cNvPicPr>
                      <p:nvPr/>
                    </p:nvPicPr>
                    <p:blipFill>
                      <a:blip r:embed="rId9"/>
                      <a:srcRect/>
                      <a:stretch>
                        <a:fillRect/>
                      </a:stretch>
                    </p:blipFill>
                    <p:spPr bwMode="auto">
                      <a:xfrm>
                        <a:off x="4683125" y="4770438"/>
                        <a:ext cx="28575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4" name="Straight Connector 23"/>
          <p:cNvCxnSpPr/>
          <p:nvPr/>
        </p:nvCxnSpPr>
        <p:spPr>
          <a:xfrm>
            <a:off x="5029200" y="4953000"/>
            <a:ext cx="2803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extLst>
              <p:ext uri="{D42A27DB-BD31-4B8C-83A1-F6EECF244321}">
                <p14:modId xmlns:p14="http://schemas.microsoft.com/office/powerpoint/2010/main" val="2019874540"/>
              </p:ext>
            </p:extLst>
          </p:nvPr>
        </p:nvGraphicFramePr>
        <p:xfrm>
          <a:off x="1844298" y="6248400"/>
          <a:ext cx="309562" cy="425450"/>
        </p:xfrm>
        <a:graphic>
          <a:graphicData uri="http://schemas.openxmlformats.org/presentationml/2006/ole">
            <mc:AlternateContent xmlns:mc="http://schemas.openxmlformats.org/markup-compatibility/2006">
              <mc:Choice xmlns:v="urn:schemas-microsoft-com:vml" Requires="v">
                <p:oleObj spid="_x0000_s38074" name="Equation" r:id="rId10" imgW="164880" imgH="228600" progId="Equation.DSMT4">
                  <p:embed/>
                </p:oleObj>
              </mc:Choice>
              <mc:Fallback>
                <p:oleObj name="Equation" r:id="rId10" imgW="164880" imgH="228600" progId="Equation.DSMT4">
                  <p:embed/>
                  <p:pic>
                    <p:nvPicPr>
                      <p:cNvPr id="0" name=""/>
                      <p:cNvPicPr>
                        <a:picLocks noChangeAspect="1" noChangeArrowheads="1"/>
                      </p:cNvPicPr>
                      <p:nvPr/>
                    </p:nvPicPr>
                    <p:blipFill>
                      <a:blip r:embed="rId11"/>
                      <a:srcRect/>
                      <a:stretch>
                        <a:fillRect/>
                      </a:stretch>
                    </p:blipFill>
                    <p:spPr bwMode="auto">
                      <a:xfrm>
                        <a:off x="1844298" y="6248400"/>
                        <a:ext cx="3095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5" name="Straight Connector 24"/>
          <p:cNvCxnSpPr/>
          <p:nvPr/>
        </p:nvCxnSpPr>
        <p:spPr>
          <a:xfrm>
            <a:off x="19812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58498" y="4954292"/>
            <a:ext cx="2803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3056031230"/>
              </p:ext>
            </p:extLst>
          </p:nvPr>
        </p:nvGraphicFramePr>
        <p:xfrm>
          <a:off x="796925" y="4770438"/>
          <a:ext cx="285750" cy="355600"/>
        </p:xfrm>
        <a:graphic>
          <a:graphicData uri="http://schemas.openxmlformats.org/presentationml/2006/ole">
            <mc:AlternateContent xmlns:mc="http://schemas.openxmlformats.org/markup-compatibility/2006">
              <mc:Choice xmlns:v="urn:schemas-microsoft-com:vml" Requires="v">
                <p:oleObj spid="_x0000_s38075" name="Equation" r:id="rId12" imgW="152280" imgH="190440" progId="Equation.DSMT4">
                  <p:embed/>
                </p:oleObj>
              </mc:Choice>
              <mc:Fallback>
                <p:oleObj name="Equation" r:id="rId12" imgW="152280" imgH="190440" progId="Equation.DSMT4">
                  <p:embed/>
                  <p:pic>
                    <p:nvPicPr>
                      <p:cNvPr id="0" name=""/>
                      <p:cNvPicPr>
                        <a:picLocks noChangeAspect="1" noChangeArrowheads="1"/>
                      </p:cNvPicPr>
                      <p:nvPr/>
                    </p:nvPicPr>
                    <p:blipFill>
                      <a:blip r:embed="rId13"/>
                      <a:srcRect/>
                      <a:stretch>
                        <a:fillRect/>
                      </a:stretch>
                    </p:blipFill>
                    <p:spPr bwMode="auto">
                      <a:xfrm>
                        <a:off x="796925" y="4770438"/>
                        <a:ext cx="28575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 name="Freeform 29"/>
          <p:cNvSpPr/>
          <p:nvPr/>
        </p:nvSpPr>
        <p:spPr>
          <a:xfrm>
            <a:off x="5029200" y="2748366"/>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66294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extLst>
              <p:ext uri="{D42A27DB-BD31-4B8C-83A1-F6EECF244321}">
                <p14:modId xmlns:p14="http://schemas.microsoft.com/office/powerpoint/2010/main" val="63193402"/>
              </p:ext>
            </p:extLst>
          </p:nvPr>
        </p:nvGraphicFramePr>
        <p:xfrm>
          <a:off x="6529953" y="6248400"/>
          <a:ext cx="309562" cy="425450"/>
        </p:xfrm>
        <a:graphic>
          <a:graphicData uri="http://schemas.openxmlformats.org/presentationml/2006/ole">
            <mc:AlternateContent xmlns:mc="http://schemas.openxmlformats.org/markup-compatibility/2006">
              <mc:Choice xmlns:v="urn:schemas-microsoft-com:vml" Requires="v">
                <p:oleObj spid="_x0000_s38076" name="Equation" r:id="rId14" imgW="164880" imgH="228600" progId="Equation.DSMT4">
                  <p:embed/>
                </p:oleObj>
              </mc:Choice>
              <mc:Fallback>
                <p:oleObj name="Equation" r:id="rId14" imgW="164880" imgH="2286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529953" y="6248400"/>
                        <a:ext cx="3095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 name="TextBox 27"/>
          <p:cNvSpPr txBox="1"/>
          <p:nvPr/>
        </p:nvSpPr>
        <p:spPr>
          <a:xfrm>
            <a:off x="6019800" y="3124200"/>
            <a:ext cx="2514600" cy="646331"/>
          </a:xfrm>
          <a:prstGeom prst="rect">
            <a:avLst/>
          </a:prstGeom>
          <a:noFill/>
        </p:spPr>
        <p:txBody>
          <a:bodyPr wrap="square" rtlCol="0">
            <a:spAutoFit/>
          </a:bodyPr>
          <a:lstStyle/>
          <a:p>
            <a:r>
              <a:rPr lang="en-US" dirty="0" smtClean="0"/>
              <a:t>City grows and becomes more dense</a:t>
            </a:r>
            <a:endParaRPr lang="en-US" dirty="0"/>
          </a:p>
        </p:txBody>
      </p:sp>
      <p:cxnSp>
        <p:nvCxnSpPr>
          <p:cNvPr id="33" name="Straight Arrow Connector 32"/>
          <p:cNvCxnSpPr/>
          <p:nvPr/>
        </p:nvCxnSpPr>
        <p:spPr>
          <a:xfrm flipV="1">
            <a:off x="7772400" y="5186766"/>
            <a:ext cx="0" cy="29963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6" name="Freeform 35"/>
          <p:cNvSpPr/>
          <p:nvPr/>
        </p:nvSpPr>
        <p:spPr>
          <a:xfrm>
            <a:off x="1143000" y="2743200"/>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1752600" y="3124200"/>
            <a:ext cx="2362200" cy="646331"/>
          </a:xfrm>
          <a:prstGeom prst="rect">
            <a:avLst/>
          </a:prstGeom>
          <a:noFill/>
        </p:spPr>
        <p:txBody>
          <a:bodyPr wrap="square" rtlCol="0">
            <a:spAutoFit/>
          </a:bodyPr>
          <a:lstStyle/>
          <a:p>
            <a:r>
              <a:rPr lang="en-US" dirty="0" smtClean="0"/>
              <a:t>City shrinks and becomes less dense</a:t>
            </a:r>
            <a:endParaRPr lang="en-US" dirty="0"/>
          </a:p>
        </p:txBody>
      </p:sp>
      <p:cxnSp>
        <p:nvCxnSpPr>
          <p:cNvPr id="39" name="Straight Arrow Connector 38"/>
          <p:cNvCxnSpPr/>
          <p:nvPr/>
        </p:nvCxnSpPr>
        <p:spPr>
          <a:xfrm>
            <a:off x="2438400" y="4877981"/>
            <a:ext cx="0" cy="37207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0744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smtClean="0">
                <a:solidFill>
                  <a:schemeClr val="accent2"/>
                </a:solidFill>
              </a:rPr>
              <a:t>Informal Tests of CS Results</a:t>
            </a:r>
          </a:p>
          <a:p>
            <a:pPr marL="231775" lvl="2" indent="0">
              <a:buNone/>
            </a:pPr>
            <a:endParaRPr lang="en-US" dirty="0"/>
          </a:p>
          <a:p>
            <a:pPr marL="574675" lvl="2" indent="-342900"/>
            <a:r>
              <a:rPr lang="en-US" dirty="0" smtClean="0"/>
              <a:t>These results predict that cities will get less dense in the center, more dense in the suburbs, and larger as incomes rise and transportation costs fall.</a:t>
            </a:r>
          </a:p>
          <a:p>
            <a:pPr marL="574675" lvl="2" indent="-342900"/>
            <a:endParaRPr lang="en-US" dirty="0"/>
          </a:p>
          <a:p>
            <a:pPr marL="574675" lvl="2" indent="-342900"/>
            <a:r>
              <a:rPr lang="en-US" dirty="0" smtClean="0"/>
              <a:t>Many estimates of population density functions for cities around the world find this to be true.</a:t>
            </a:r>
          </a:p>
          <a:p>
            <a:pPr marL="574675" lvl="2" indent="-342900"/>
            <a:endParaRPr lang="en-US" dirty="0"/>
          </a:p>
          <a:p>
            <a:pPr marL="574675" lvl="2" indent="-342900"/>
            <a:r>
              <a:rPr lang="en-US" dirty="0" smtClean="0"/>
              <a:t>But the models have only one worksite and many other simplifications. </a:t>
            </a:r>
          </a:p>
          <a:p>
            <a:pPr marL="574675" lvl="2" indent="-342900"/>
            <a:endParaRPr lang="en-US" dirty="0"/>
          </a:p>
          <a:p>
            <a:pPr marL="830707" lvl="3" indent="-342900"/>
            <a:r>
              <a:rPr lang="en-US" b="1" dirty="0" smtClean="0">
                <a:solidFill>
                  <a:schemeClr val="accent3"/>
                </a:solidFill>
              </a:rPr>
              <a:t>Is this just a lucky coincidence or do the models capture something fundamental?</a:t>
            </a:r>
            <a:endParaRPr lang="en-US" b="1" dirty="0">
              <a:solidFill>
                <a:schemeClr val="accent3"/>
              </a:solidFill>
            </a:endParaRPr>
          </a:p>
        </p:txBody>
      </p:sp>
      <p:pic>
        <p:nvPicPr>
          <p:cNvPr id="4" name="Picture 2" descr="C:\Program Files\Microsoft Office\MEDIA\CAGCAT10\j0205462.wmf"/>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14865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Class Outline</a:t>
            </a:r>
          </a:p>
          <a:p>
            <a:pPr marL="231775" lvl="2" indent="0">
              <a:buNone/>
            </a:pPr>
            <a:endParaRPr lang="en-US" dirty="0">
              <a:solidFill>
                <a:srgbClr val="FF0000"/>
              </a:solidFill>
            </a:endParaRPr>
          </a:p>
          <a:p>
            <a:pPr marL="574675" lvl="2" indent="-342900"/>
            <a:r>
              <a:rPr lang="en-US" dirty="0" smtClean="0">
                <a:solidFill>
                  <a:srgbClr val="FF0000"/>
                </a:solidFill>
              </a:rPr>
              <a:t>1. The point of comparative statics </a:t>
            </a:r>
            <a:r>
              <a:rPr lang="en-US" dirty="0">
                <a:solidFill>
                  <a:srgbClr val="FF0000"/>
                </a:solidFill>
              </a:rPr>
              <a:t>and how to do it</a:t>
            </a:r>
          </a:p>
          <a:p>
            <a:pPr marL="574675" lvl="2" indent="-342900"/>
            <a:endParaRPr lang="en-US" dirty="0"/>
          </a:p>
          <a:p>
            <a:pPr marL="574675" lvl="2" indent="-342900"/>
            <a:r>
              <a:rPr lang="en-US" dirty="0" smtClean="0"/>
              <a:t>2. Open model comparative statics results</a:t>
            </a:r>
          </a:p>
          <a:p>
            <a:pPr marL="574675" lvl="2" indent="-342900"/>
            <a:endParaRPr lang="en-US" dirty="0"/>
          </a:p>
          <a:p>
            <a:pPr marL="574675" lvl="2" indent="-342900"/>
            <a:r>
              <a:rPr lang="en-US" dirty="0" smtClean="0"/>
              <a:t>3. Closed model comparative statics results</a:t>
            </a:r>
          </a:p>
          <a:p>
            <a:pPr marL="574675" lvl="2" indent="-342900"/>
            <a:endParaRPr lang="en-US" dirty="0"/>
          </a:p>
          <a:p>
            <a:pPr marL="574675" lvl="2" indent="-342900"/>
            <a:r>
              <a:rPr lang="en-US" dirty="0" smtClean="0"/>
              <a:t>4. Comparative statics graphs</a:t>
            </a:r>
          </a:p>
          <a:p>
            <a:pPr lvl="2"/>
            <a:endParaRPr lang="en-US" dirty="0" smtClean="0"/>
          </a:p>
          <a:p>
            <a:pPr lvl="2">
              <a:buNone/>
            </a:pPr>
            <a:endParaRPr lang="en-US" dirty="0" smtClean="0"/>
          </a:p>
          <a:p>
            <a:pPr lvl="2">
              <a:buNone/>
            </a:pPr>
            <a:endParaRPr lang="en-US" dirty="0" smtClean="0"/>
          </a:p>
          <a:p>
            <a:pPr lvl="2"/>
            <a:endParaRPr lang="en-US" dirty="0"/>
          </a:p>
        </p:txBody>
      </p:sp>
      <p:pic>
        <p:nvPicPr>
          <p:cNvPr id="4" name="Picture 2" descr="C:\Program Files\Microsoft Office\MEDIA\CAGCAT10\j0205462.wmf"/>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00259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Why Comparative Statics?</a:t>
            </a:r>
          </a:p>
          <a:p>
            <a:pPr marL="231775" lvl="2" indent="0">
              <a:buNone/>
            </a:pPr>
            <a:endParaRPr lang="en-US" dirty="0"/>
          </a:p>
          <a:p>
            <a:pPr marL="574675" lvl="2" indent="-342900"/>
            <a:r>
              <a:rPr lang="en-US" dirty="0" smtClean="0"/>
              <a:t>Urban models describe urban residential structure when (simplified!) models of 6 markets are combined.</a:t>
            </a:r>
          </a:p>
          <a:p>
            <a:pPr marL="574675" lvl="2" indent="-342900"/>
            <a:endParaRPr lang="en-US" dirty="0"/>
          </a:p>
          <a:p>
            <a:pPr marL="574675" lvl="2" indent="-342900"/>
            <a:r>
              <a:rPr lang="en-US" dirty="0" smtClean="0"/>
              <a:t>A key set of questions involves the way urban residential structure changes when one of the parameters of the model changes.</a:t>
            </a:r>
          </a:p>
          <a:p>
            <a:pPr marL="574675" lvl="2" indent="-342900"/>
            <a:endParaRPr lang="en-US" dirty="0"/>
          </a:p>
          <a:p>
            <a:pPr marL="574675" lvl="2" indent="-342900"/>
            <a:r>
              <a:rPr lang="en-US" dirty="0" smtClean="0"/>
              <a:t>Comparative statics is a method to find the derivatives of the variables in the model with respect to key parameters—accounting for interactions across markets.</a:t>
            </a:r>
          </a:p>
          <a:p>
            <a:pPr lvl="2"/>
            <a:endParaRPr lang="en-US" dirty="0" smtClean="0"/>
          </a:p>
          <a:p>
            <a:pPr lvl="2">
              <a:buNone/>
            </a:pPr>
            <a:endParaRPr lang="en-US" dirty="0" smtClean="0"/>
          </a:p>
          <a:p>
            <a:pPr lvl="2">
              <a:buNone/>
            </a:pPr>
            <a:endParaRPr lang="en-US" dirty="0" smtClean="0"/>
          </a:p>
          <a:p>
            <a:pPr lvl="2"/>
            <a:endParaRPr lang="en-US" dirty="0"/>
          </a:p>
        </p:txBody>
      </p:sp>
      <p:pic>
        <p:nvPicPr>
          <p:cNvPr id="4" name="Picture 2" descr="C:\Program Files\Microsoft Office\MEDIA\CAGCAT10\j0205462.wmf"/>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512349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smtClean="0">
                <a:solidFill>
                  <a:schemeClr val="accent2"/>
                </a:solidFill>
              </a:rPr>
              <a:t>Why Comparative Statics, 2?</a:t>
            </a:r>
          </a:p>
          <a:p>
            <a:pPr marL="231775" lvl="2" indent="0">
              <a:buNone/>
            </a:pPr>
            <a:endParaRPr lang="en-US" dirty="0"/>
          </a:p>
          <a:p>
            <a:pPr marL="574675" lvl="2" indent="-342900"/>
            <a:r>
              <a:rPr lang="en-US" dirty="0" smtClean="0"/>
              <a:t>Key parameters include </a:t>
            </a:r>
            <a:r>
              <a:rPr lang="en-US" i="1" dirty="0" smtClean="0">
                <a:latin typeface="Times New Roman" pitchFamily="18" charset="0"/>
                <a:cs typeface="Times New Roman" pitchFamily="18" charset="0"/>
              </a:rPr>
              <a:t>Y, t,    , U*  </a:t>
            </a:r>
            <a:r>
              <a:rPr lang="en-US" dirty="0" smtClean="0"/>
              <a:t>(open), and </a:t>
            </a:r>
            <a:r>
              <a:rPr lang="en-US" i="1" dirty="0" smtClean="0">
                <a:latin typeface="Times New Roman" pitchFamily="18" charset="0"/>
                <a:cs typeface="Times New Roman" pitchFamily="18" charset="0"/>
              </a:rPr>
              <a:t>N </a:t>
            </a:r>
            <a:r>
              <a:rPr lang="en-US" dirty="0" smtClean="0"/>
              <a:t>(closed).</a:t>
            </a:r>
          </a:p>
          <a:p>
            <a:pPr marL="574675" lvl="2" indent="-342900"/>
            <a:endParaRPr lang="en-US" dirty="0"/>
          </a:p>
          <a:p>
            <a:pPr marL="574675" lvl="2" indent="-342900"/>
            <a:r>
              <a:rPr lang="en-US" dirty="0" smtClean="0"/>
              <a:t>With the basic model we can ask what happens to urban residential structure when</a:t>
            </a:r>
          </a:p>
          <a:p>
            <a:pPr marL="574675" lvl="2" indent="-342900"/>
            <a:endParaRPr lang="en-US" dirty="0"/>
          </a:p>
          <a:p>
            <a:pPr marL="830707" lvl="3" indent="-342900"/>
            <a:r>
              <a:rPr lang="en-US" dirty="0" smtClean="0"/>
              <a:t>incomes rise over time;</a:t>
            </a:r>
          </a:p>
          <a:p>
            <a:pPr marL="830707" lvl="3" indent="-342900"/>
            <a:r>
              <a:rPr lang="en-US" dirty="0" smtClean="0"/>
              <a:t>transportation innovation or investment takes place;</a:t>
            </a:r>
          </a:p>
          <a:p>
            <a:pPr marL="830707" lvl="3" indent="-342900"/>
            <a:r>
              <a:rPr lang="en-US" dirty="0" smtClean="0"/>
              <a:t>the cost of non-urban activity (e.g. agriculture) changes;</a:t>
            </a:r>
          </a:p>
          <a:p>
            <a:pPr marL="830707" lvl="3" indent="-342900"/>
            <a:r>
              <a:rPr lang="en-US" dirty="0" smtClean="0"/>
              <a:t>the situation in one city changes (or the opportunities in other cities change); or</a:t>
            </a:r>
          </a:p>
          <a:p>
            <a:pPr marL="830707" lvl="3" indent="-342900"/>
            <a:r>
              <a:rPr lang="en-US" dirty="0" smtClean="0"/>
              <a:t>population increases everywhere (or in one city where out- migration does not occur).</a:t>
            </a:r>
          </a:p>
          <a:p>
            <a:pPr lvl="2"/>
            <a:endParaRPr lang="en-US" dirty="0" smtClean="0"/>
          </a:p>
          <a:p>
            <a:pPr lvl="2">
              <a:buNone/>
            </a:pPr>
            <a:endParaRPr lang="en-US" dirty="0" smtClean="0"/>
          </a:p>
          <a:p>
            <a:pPr lvl="2">
              <a:buNone/>
            </a:pPr>
            <a:endParaRPr lang="en-US" dirty="0" smtClean="0"/>
          </a:p>
          <a:p>
            <a:pPr lvl="2"/>
            <a:endParaRPr lang="en-US" dirty="0"/>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553094430"/>
              </p:ext>
            </p:extLst>
          </p:nvPr>
        </p:nvGraphicFramePr>
        <p:xfrm>
          <a:off x="4816098" y="2206413"/>
          <a:ext cx="289302" cy="359134"/>
        </p:xfrm>
        <a:graphic>
          <a:graphicData uri="http://schemas.openxmlformats.org/presentationml/2006/ole">
            <mc:AlternateContent xmlns:mc="http://schemas.openxmlformats.org/markup-compatibility/2006">
              <mc:Choice xmlns:v="urn:schemas-microsoft-com:vml" Requires="v">
                <p:oleObj spid="_x0000_s13372" name="Equation" r:id="rId4" imgW="152334" imgH="190417" progId="Equation.DSMT4">
                  <p:embed/>
                </p:oleObj>
              </mc:Choice>
              <mc:Fallback>
                <p:oleObj name="Equation" r:id="rId4" imgW="152334" imgH="190417"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6098" y="2206413"/>
                        <a:ext cx="289302" cy="35913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1318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How To Do Comparative Statics</a:t>
            </a:r>
          </a:p>
          <a:p>
            <a:pPr marL="231775" lvl="2" indent="0">
              <a:buNone/>
            </a:pPr>
            <a:endParaRPr lang="en-US" dirty="0"/>
          </a:p>
          <a:p>
            <a:pPr marL="574675" lvl="2" indent="-342900"/>
            <a:r>
              <a:rPr lang="en-US" dirty="0" smtClean="0"/>
              <a:t>Comparative statics (CS) results are based on total derivatives, not partial derivatives.</a:t>
            </a:r>
          </a:p>
          <a:p>
            <a:pPr marL="574675" lvl="2" indent="-342900"/>
            <a:endParaRPr lang="en-US" dirty="0"/>
          </a:p>
          <a:p>
            <a:pPr marL="830707" lvl="3" indent="-342900"/>
            <a:r>
              <a:rPr lang="en-US" dirty="0" smtClean="0"/>
              <a:t>CS results must account for all the variables in one of the equations we have derived.</a:t>
            </a:r>
          </a:p>
          <a:p>
            <a:pPr marL="830707" lvl="3" indent="-342900"/>
            <a:endParaRPr lang="en-US" dirty="0"/>
          </a:p>
          <a:p>
            <a:pPr marL="574675" lvl="2" indent="-342900"/>
            <a:r>
              <a:rPr lang="en-US" dirty="0" smtClean="0"/>
              <a:t>For example, many of the equations in the model, including equations for </a:t>
            </a: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P</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and D</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a:t>
            </a:r>
            <a:r>
              <a:rPr lang="en-US" dirty="0" smtClean="0"/>
              <a:t>can be expressed as a function of the parameters and only one variable, namely,    .</a:t>
            </a:r>
          </a:p>
          <a:p>
            <a:pPr lvl="2"/>
            <a:endParaRPr lang="en-US" dirty="0"/>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616778262"/>
              </p:ext>
            </p:extLst>
          </p:nvPr>
        </p:nvGraphicFramePr>
        <p:xfrm>
          <a:off x="3449261" y="5738247"/>
          <a:ext cx="265112" cy="311150"/>
        </p:xfrm>
        <a:graphic>
          <a:graphicData uri="http://schemas.openxmlformats.org/presentationml/2006/ole">
            <mc:AlternateContent xmlns:mc="http://schemas.openxmlformats.org/markup-compatibility/2006">
              <mc:Choice xmlns:v="urn:schemas-microsoft-com:vml" Requires="v">
                <p:oleObj spid="_x0000_s14380" name="Equation" r:id="rId4" imgW="139680" imgH="164880" progId="Equation.DSMT4">
                  <p:embed/>
                </p:oleObj>
              </mc:Choice>
              <mc:Fallback>
                <p:oleObj name="Equation" r:id="rId4" imgW="139680" imgH="164880" progId="Equation.DSMT4">
                  <p:embed/>
                  <p:pic>
                    <p:nvPicPr>
                      <p:cNvPr id="0" name="Object 4"/>
                      <p:cNvPicPr>
                        <a:picLocks noChangeAspect="1" noChangeArrowheads="1"/>
                      </p:cNvPicPr>
                      <p:nvPr/>
                    </p:nvPicPr>
                    <p:blipFill>
                      <a:blip r:embed="rId5"/>
                      <a:srcRect/>
                      <a:stretch>
                        <a:fillRect/>
                      </a:stretch>
                    </p:blipFill>
                    <p:spPr bwMode="auto">
                      <a:xfrm>
                        <a:off x="3449261" y="5738247"/>
                        <a:ext cx="265112"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08713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smtClean="0">
                <a:solidFill>
                  <a:schemeClr val="accent2"/>
                </a:solidFill>
              </a:rPr>
              <a:t>How to Do Comparative Statics, 2</a:t>
            </a:r>
          </a:p>
          <a:p>
            <a:pPr marL="231775" lvl="2" indent="0">
              <a:buNone/>
            </a:pPr>
            <a:endParaRPr lang="en-US" dirty="0"/>
          </a:p>
          <a:p>
            <a:pPr marL="574675" lvl="2" indent="-342900"/>
            <a:r>
              <a:rPr lang="en-US" dirty="0" smtClean="0"/>
              <a:t>In these cases, CS derivations are based on equation like this one for </a:t>
            </a: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a:t>
            </a:r>
          </a:p>
          <a:p>
            <a:pPr marL="574675" lvl="2" indent="-342900"/>
            <a:endParaRPr lang="en-US" dirty="0">
              <a:latin typeface="Times New Roman" pitchFamily="18" charset="0"/>
              <a:cs typeface="Times New Roman" pitchFamily="18" charset="0"/>
            </a:endParaRPr>
          </a:p>
          <a:p>
            <a:pPr marL="574675" lvl="2" indent="-342900"/>
            <a:endParaRPr lang="en-US" dirty="0" smtClean="0">
              <a:latin typeface="Times New Roman" pitchFamily="18" charset="0"/>
              <a:cs typeface="Times New Roman" pitchFamily="18" charset="0"/>
            </a:endParaRPr>
          </a:p>
          <a:p>
            <a:pPr marL="574675" lvl="2" indent="-342900"/>
            <a:endParaRPr lang="en-US" dirty="0">
              <a:latin typeface="Times New Roman" pitchFamily="18" charset="0"/>
              <a:cs typeface="Times New Roman" pitchFamily="18" charset="0"/>
            </a:endParaRPr>
          </a:p>
          <a:p>
            <a:pPr marL="574675" lvl="2" indent="-342900"/>
            <a:endParaRPr lang="en-US" dirty="0" smtClean="0">
              <a:latin typeface="Times New Roman" pitchFamily="18" charset="0"/>
              <a:cs typeface="Times New Roman" pitchFamily="18" charset="0"/>
            </a:endParaRPr>
          </a:p>
          <a:p>
            <a:pPr marL="574675" lvl="2" indent="-342900"/>
            <a:r>
              <a:rPr lang="en-US" dirty="0" smtClean="0">
                <a:cs typeface="Times New Roman" pitchFamily="18" charset="0"/>
              </a:rPr>
              <a:t>In this equation, </a:t>
            </a:r>
            <a:r>
              <a:rPr lang="el-GR" i="1" dirty="0" smtClean="0">
                <a:latin typeface="Times New Roman"/>
                <a:cs typeface="Times New Roman"/>
              </a:rPr>
              <a:t>δ</a:t>
            </a:r>
            <a:r>
              <a:rPr lang="en-US" i="1" dirty="0" smtClean="0">
                <a:latin typeface="Times New Roman"/>
                <a:cs typeface="Times New Roman"/>
              </a:rPr>
              <a:t> </a:t>
            </a:r>
            <a:r>
              <a:rPr lang="en-US" dirty="0" smtClean="0">
                <a:cs typeface="Times New Roman" pitchFamily="18" charset="0"/>
              </a:rPr>
              <a:t>can be any of the model’s parameters (at least any of the ones that appear in t</a:t>
            </a:r>
            <a:r>
              <a:rPr lang="en-US" dirty="0" smtClean="0">
                <a:latin typeface="Times New Roman" pitchFamily="18" charset="0"/>
                <a:cs typeface="Times New Roman" pitchFamily="18" charset="0"/>
              </a:rPr>
              <a:t>he </a:t>
            </a: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 </a:t>
            </a:r>
            <a:r>
              <a:rPr lang="en-US" dirty="0" smtClean="0">
                <a:cs typeface="Times New Roman" pitchFamily="18" charset="0"/>
              </a:rPr>
              <a:t>equation!).</a:t>
            </a:r>
          </a:p>
          <a:p>
            <a:pPr marL="574675" lvl="2" indent="-342900"/>
            <a:endParaRPr lang="en-US" i="1" dirty="0">
              <a:latin typeface="Times New Roman" pitchFamily="18" charset="0"/>
              <a:cs typeface="Times New Roman" pitchFamily="18" charset="0"/>
            </a:endParaRPr>
          </a:p>
          <a:p>
            <a:pPr marL="574675" lvl="2" indent="-342900"/>
            <a:r>
              <a:rPr lang="en-US" dirty="0"/>
              <a:t>A</a:t>
            </a:r>
            <a:r>
              <a:rPr lang="en-US" dirty="0" smtClean="0"/>
              <a:t> key to finding many CS derivatives, therefore, is to find the impact of the relevant parameter on    .</a:t>
            </a:r>
            <a:endParaRPr lang="en-US" i="1" dirty="0">
              <a:latin typeface="Times New Roman" pitchFamily="18" charset="0"/>
              <a:cs typeface="Times New Roman" pitchFamily="18" charset="0"/>
            </a:endParaRPr>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276524088"/>
              </p:ext>
            </p:extLst>
          </p:nvPr>
        </p:nvGraphicFramePr>
        <p:xfrm>
          <a:off x="1905000" y="3095624"/>
          <a:ext cx="5562600" cy="1158875"/>
        </p:xfrm>
        <a:graphic>
          <a:graphicData uri="http://schemas.openxmlformats.org/presentationml/2006/ole">
            <mc:AlternateContent xmlns:mc="http://schemas.openxmlformats.org/markup-compatibility/2006">
              <mc:Choice xmlns:v="urn:schemas-microsoft-com:vml" Requires="v">
                <p:oleObj spid="_x0000_s15448" name="Equation" r:id="rId4" imgW="2095200" imgH="482400" progId="Equation.DSMT4">
                  <p:embed/>
                </p:oleObj>
              </mc:Choice>
              <mc:Fallback>
                <p:oleObj name="Equation" r:id="rId4" imgW="2095200" imgH="4824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3095624"/>
                        <a:ext cx="5562600" cy="1158875"/>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9290317"/>
              </p:ext>
            </p:extLst>
          </p:nvPr>
        </p:nvGraphicFramePr>
        <p:xfrm>
          <a:off x="7126288" y="6165850"/>
          <a:ext cx="265112" cy="311150"/>
        </p:xfrm>
        <a:graphic>
          <a:graphicData uri="http://schemas.openxmlformats.org/presentationml/2006/ole">
            <mc:AlternateContent xmlns:mc="http://schemas.openxmlformats.org/markup-compatibility/2006">
              <mc:Choice xmlns:v="urn:schemas-microsoft-com:vml" Requires="v">
                <p:oleObj spid="_x0000_s15449" name="Equation" r:id="rId6" imgW="139680" imgH="164880" progId="Equation.DSMT4">
                  <p:embed/>
                </p:oleObj>
              </mc:Choice>
              <mc:Fallback>
                <p:oleObj name="Equation" r:id="rId6" imgW="139680" imgH="164880" progId="Equation.DSMT4">
                  <p:embed/>
                  <p:pic>
                    <p:nvPicPr>
                      <p:cNvPr id="0" name="Object 5"/>
                      <p:cNvPicPr>
                        <a:picLocks noChangeAspect="1" noChangeArrowheads="1"/>
                      </p:cNvPicPr>
                      <p:nvPr/>
                    </p:nvPicPr>
                    <p:blipFill>
                      <a:blip r:embed="rId7"/>
                      <a:srcRect/>
                      <a:stretch>
                        <a:fillRect/>
                      </a:stretch>
                    </p:blipFill>
                    <p:spPr bwMode="auto">
                      <a:xfrm>
                        <a:off x="7126288" y="6165850"/>
                        <a:ext cx="265112"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31951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Class Outline</a:t>
            </a:r>
          </a:p>
          <a:p>
            <a:pPr marL="231775" lvl="2" indent="0">
              <a:buNone/>
            </a:pPr>
            <a:endParaRPr lang="en-US" dirty="0"/>
          </a:p>
          <a:p>
            <a:pPr marL="574675" lvl="2" indent="-342900"/>
            <a:r>
              <a:rPr lang="en-US" dirty="0" smtClean="0"/>
              <a:t>1. The point of comparative statics and how to do it</a:t>
            </a:r>
          </a:p>
          <a:p>
            <a:pPr marL="574675" lvl="2" indent="-342900"/>
            <a:endParaRPr lang="en-US" dirty="0"/>
          </a:p>
          <a:p>
            <a:pPr marL="574675" lvl="2" indent="-342900"/>
            <a:r>
              <a:rPr lang="en-US" dirty="0" smtClean="0">
                <a:solidFill>
                  <a:srgbClr val="FF0000"/>
                </a:solidFill>
              </a:rPr>
              <a:t>2. Open model comparative statics results</a:t>
            </a:r>
          </a:p>
          <a:p>
            <a:pPr marL="574675" lvl="2" indent="-342900"/>
            <a:endParaRPr lang="en-US" dirty="0"/>
          </a:p>
          <a:p>
            <a:pPr marL="574675" lvl="2" indent="-342900"/>
            <a:r>
              <a:rPr lang="en-US" dirty="0" smtClean="0"/>
              <a:t>3. Closed model comparative statics results</a:t>
            </a:r>
          </a:p>
          <a:p>
            <a:pPr marL="574675" lvl="2" indent="-342900"/>
            <a:endParaRPr lang="en-US" dirty="0"/>
          </a:p>
          <a:p>
            <a:pPr marL="574675" lvl="2" indent="-342900"/>
            <a:r>
              <a:rPr lang="en-US" dirty="0" smtClean="0"/>
              <a:t>4. Comparative statics graphs</a:t>
            </a:r>
          </a:p>
          <a:p>
            <a:pPr lvl="2"/>
            <a:endParaRPr lang="en-US" dirty="0" smtClean="0"/>
          </a:p>
          <a:p>
            <a:pPr lvl="2">
              <a:buNone/>
            </a:pPr>
            <a:endParaRPr lang="en-US" dirty="0" smtClean="0"/>
          </a:p>
          <a:p>
            <a:pPr lvl="2">
              <a:buNone/>
            </a:pPr>
            <a:endParaRPr lang="en-US" dirty="0" smtClean="0"/>
          </a:p>
          <a:p>
            <a:pPr lvl="2"/>
            <a:endParaRPr lang="en-US" dirty="0"/>
          </a:p>
        </p:txBody>
      </p:sp>
      <p:pic>
        <p:nvPicPr>
          <p:cNvPr id="4" name="Picture 2" descr="C:\Program Files\Microsoft Office\MEDIA\CAGCAT10\j0205462.wmf"/>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72335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r>
              <a:rPr lang="en-US" sz="2400" dirty="0" smtClean="0"/>
              <a:t> The Basic Urban Model</a:t>
            </a:r>
            <a:br>
              <a:rPr lang="en-US" sz="2400" dirty="0" smtClean="0"/>
            </a:br>
            <a:r>
              <a:rPr lang="en-US" sz="2400" dirty="0" smtClean="0"/>
              <a:t>  </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231775" lvl="2" indent="0" algn="ctr">
              <a:buNone/>
            </a:pPr>
            <a:r>
              <a:rPr lang="en-US" sz="2800" b="1" dirty="0" smtClean="0">
                <a:solidFill>
                  <a:schemeClr val="accent2"/>
                </a:solidFill>
              </a:rPr>
              <a:t>Open Model Comparative Statics</a:t>
            </a:r>
          </a:p>
          <a:p>
            <a:pPr marL="231775" lvl="2" indent="0">
              <a:buNone/>
            </a:pPr>
            <a:endParaRPr lang="en-US" dirty="0"/>
          </a:p>
          <a:p>
            <a:pPr marL="574675" lvl="2" indent="-342900"/>
            <a:r>
              <a:rPr lang="en-US" dirty="0" smtClean="0"/>
              <a:t>Most CS results are relatively easy to obtain with an open model because of the form taken by the indirect utility function:</a:t>
            </a:r>
          </a:p>
          <a:p>
            <a:pPr marL="574675" lvl="2" indent="-342900"/>
            <a:endParaRPr lang="en-US" dirty="0"/>
          </a:p>
          <a:p>
            <a:pPr marL="574675" lvl="2" indent="-342900"/>
            <a:endParaRPr lang="en-US" dirty="0" smtClean="0"/>
          </a:p>
          <a:p>
            <a:pPr marL="574675" lvl="2" indent="-342900"/>
            <a:endParaRPr lang="en-US" dirty="0"/>
          </a:p>
          <a:p>
            <a:pPr marL="231775" lvl="2" indent="0">
              <a:buNone/>
            </a:pPr>
            <a:r>
              <a:rPr lang="en-US" dirty="0"/>
              <a:t> </a:t>
            </a:r>
            <a:r>
              <a:rPr lang="en-US" dirty="0" smtClean="0"/>
              <a:t>     or</a:t>
            </a:r>
            <a:endParaRPr lang="en-US" dirty="0"/>
          </a:p>
        </p:txBody>
      </p:sp>
      <p:pic>
        <p:nvPicPr>
          <p:cNvPr id="4" name="Picture 2" descr="C:\Program Files\Microsoft Office\MEDIA\CAGCAT10\j0205462.wmf"/>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689034015"/>
              </p:ext>
            </p:extLst>
          </p:nvPr>
        </p:nvGraphicFramePr>
        <p:xfrm>
          <a:off x="2743200" y="3376613"/>
          <a:ext cx="3559175" cy="1576387"/>
        </p:xfrm>
        <a:graphic>
          <a:graphicData uri="http://schemas.openxmlformats.org/presentationml/2006/ole">
            <mc:AlternateContent xmlns:mc="http://schemas.openxmlformats.org/markup-compatibility/2006">
              <mc:Choice xmlns:v="urn:schemas-microsoft-com:vml" Requires="v">
                <p:oleObj spid="_x0000_s16475" name="Equation" r:id="rId4" imgW="1815840" imgH="799920" progId="Equation.DSMT4">
                  <p:embed/>
                </p:oleObj>
              </mc:Choice>
              <mc:Fallback>
                <p:oleObj name="Equation" r:id="rId4" imgW="1815840" imgH="79992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3376613"/>
                        <a:ext cx="3559175" cy="157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29620295"/>
              </p:ext>
            </p:extLst>
          </p:nvPr>
        </p:nvGraphicFramePr>
        <p:xfrm>
          <a:off x="2401888" y="5154500"/>
          <a:ext cx="4227512" cy="1398699"/>
        </p:xfrm>
        <a:graphic>
          <a:graphicData uri="http://schemas.openxmlformats.org/presentationml/2006/ole">
            <mc:AlternateContent xmlns:mc="http://schemas.openxmlformats.org/markup-compatibility/2006">
              <mc:Choice xmlns:v="urn:schemas-microsoft-com:vml" Requires="v">
                <p:oleObj spid="_x0000_s16476" name="Equation" r:id="rId6" imgW="1930320" imgH="634680" progId="Equation.DSMT4">
                  <p:embed/>
                </p:oleObj>
              </mc:Choice>
              <mc:Fallback>
                <p:oleObj name="Equation" r:id="rId6" imgW="1930320" imgH="634680"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01888" y="5154500"/>
                        <a:ext cx="4227512" cy="139869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930670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43535</TotalTime>
  <Words>1367</Words>
  <Application>Microsoft Office PowerPoint</Application>
  <PresentationFormat>On-screen Show (4:3)</PresentationFormat>
  <Paragraphs>342</Paragraphs>
  <Slides>27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Arial</vt:lpstr>
      <vt:lpstr>Calibri</vt:lpstr>
      <vt:lpstr>Georgia</vt:lpstr>
      <vt:lpstr>Times New Roman</vt:lpstr>
      <vt:lpstr>Trebuchet MS</vt:lpstr>
      <vt:lpstr>Wingdings 2</vt:lpstr>
      <vt:lpstr>Urban</vt:lpstr>
      <vt:lpstr>Equation</vt:lpstr>
      <vt:lpstr>ECN741:  Urban Economics</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PPA786:  Urban Policy</dc:title>
  <dc:creator>joyinger</dc:creator>
  <cp:lastModifiedBy>Kathleen M Nasto</cp:lastModifiedBy>
  <cp:revision>732</cp:revision>
  <dcterms:created xsi:type="dcterms:W3CDTF">2008-01-08T18:11:56Z</dcterms:created>
  <dcterms:modified xsi:type="dcterms:W3CDTF">2018-10-03T13:01:31Z</dcterms:modified>
</cp:coreProperties>
</file>