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67"/>
  </p:notesMasterIdLst>
  <p:sldIdLst>
    <p:sldId id="256" r:id="rId2"/>
    <p:sldId id="257" r:id="rId3"/>
    <p:sldId id="371" r:id="rId4"/>
    <p:sldId id="356" r:id="rId5"/>
    <p:sldId id="357" r:id="rId6"/>
    <p:sldId id="358" r:id="rId7"/>
    <p:sldId id="372" r:id="rId8"/>
    <p:sldId id="330" r:id="rId9"/>
    <p:sldId id="333" r:id="rId10"/>
    <p:sldId id="331" r:id="rId11"/>
    <p:sldId id="332" r:id="rId12"/>
    <p:sldId id="373" r:id="rId13"/>
    <p:sldId id="290" r:id="rId14"/>
    <p:sldId id="319" r:id="rId15"/>
    <p:sldId id="291" r:id="rId16"/>
    <p:sldId id="375" r:id="rId17"/>
    <p:sldId id="320" r:id="rId18"/>
    <p:sldId id="314" r:id="rId19"/>
    <p:sldId id="315" r:id="rId20"/>
    <p:sldId id="292" r:id="rId21"/>
    <p:sldId id="328" r:id="rId22"/>
    <p:sldId id="342" r:id="rId23"/>
    <p:sldId id="327" r:id="rId24"/>
    <p:sldId id="321" r:id="rId25"/>
    <p:sldId id="343" r:id="rId26"/>
    <p:sldId id="344" r:id="rId27"/>
    <p:sldId id="346" r:id="rId28"/>
    <p:sldId id="345" r:id="rId29"/>
    <p:sldId id="347" r:id="rId30"/>
    <p:sldId id="348" r:id="rId31"/>
    <p:sldId id="374" r:id="rId32"/>
    <p:sldId id="326" r:id="rId33"/>
    <p:sldId id="349" r:id="rId34"/>
    <p:sldId id="339" r:id="rId35"/>
    <p:sldId id="341" r:id="rId36"/>
    <p:sldId id="380" r:id="rId37"/>
    <p:sldId id="294" r:id="rId38"/>
    <p:sldId id="379" r:id="rId39"/>
    <p:sldId id="329" r:id="rId40"/>
    <p:sldId id="382" r:id="rId41"/>
    <p:sldId id="350" r:id="rId42"/>
    <p:sldId id="381" r:id="rId43"/>
    <p:sldId id="316" r:id="rId44"/>
    <p:sldId id="317" r:id="rId45"/>
    <p:sldId id="352" r:id="rId46"/>
    <p:sldId id="318" r:id="rId47"/>
    <p:sldId id="296" r:id="rId48"/>
    <p:sldId id="298" r:id="rId49"/>
    <p:sldId id="354" r:id="rId50"/>
    <p:sldId id="355" r:id="rId51"/>
    <p:sldId id="353" r:id="rId52"/>
    <p:sldId id="376" r:id="rId53"/>
    <p:sldId id="359" r:id="rId54"/>
    <p:sldId id="370" r:id="rId55"/>
    <p:sldId id="360" r:id="rId56"/>
    <p:sldId id="361" r:id="rId57"/>
    <p:sldId id="362" r:id="rId58"/>
    <p:sldId id="363" r:id="rId59"/>
    <p:sldId id="364" r:id="rId60"/>
    <p:sldId id="365" r:id="rId61"/>
    <p:sldId id="366" r:id="rId62"/>
    <p:sldId id="377" r:id="rId63"/>
    <p:sldId id="367" r:id="rId64"/>
    <p:sldId id="368" r:id="rId65"/>
    <p:sldId id="369" r:id="rId6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3"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http://www2.census.gov/govs/cog/2012/formatted_prelim_counts_23jul2012_2.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oleObject" Target="file:///\\shared.ad.syr.edu\drive\MAX-Filer\Collab\Research-joyinger-F07\Admin\Kitty\WEB\E-Books\Housing%20and%20Commuting\2016\ManuscriptStyle\Figure%206.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[formatted_prelim_counts_23jul2012_2.xls]Sheet2!$A$25</c:f>
              <c:strCache>
                <c:ptCount val="1"/>
                <c:pt idx="0">
                  <c:v>Counties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[formatted_prelim_counts_23jul2012_2.xls]Sheet2!$B$24:$C$24</c:f>
              <c:numCache>
                <c:formatCode>General</c:formatCode>
                <c:ptCount val="2"/>
                <c:pt idx="0">
                  <c:v>1952</c:v>
                </c:pt>
                <c:pt idx="1">
                  <c:v>2012</c:v>
                </c:pt>
              </c:numCache>
            </c:numRef>
          </c:cat>
          <c:val>
            <c:numRef>
              <c:f>[formatted_prelim_counts_23jul2012_2.xls]Sheet2!$B$25:$C$25</c:f>
              <c:numCache>
                <c:formatCode>General</c:formatCode>
                <c:ptCount val="2"/>
                <c:pt idx="0">
                  <c:v>3052</c:v>
                </c:pt>
                <c:pt idx="1">
                  <c:v>3031</c:v>
                </c:pt>
              </c:numCache>
            </c:numRef>
          </c:val>
          <c:extLst>
            <c:ext xmlns:c16="http://schemas.microsoft.com/office/drawing/2014/chart" uri="{C3380CC4-5D6E-409C-BE32-E72D297353CC}">
              <c16:uniqueId val="{00000000-103C-48AC-A9E5-665DA43F7F00}"/>
            </c:ext>
          </c:extLst>
        </c:ser>
        <c:ser>
          <c:idx val="1"/>
          <c:order val="1"/>
          <c:tx>
            <c:strRef>
              <c:f>[formatted_prelim_counts_23jul2012_2.xls]Sheet2!$A$26</c:f>
              <c:strCache>
                <c:ptCount val="1"/>
                <c:pt idx="0">
                  <c:v>Municipalities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[formatted_prelim_counts_23jul2012_2.xls]Sheet2!$B$24:$C$24</c:f>
              <c:numCache>
                <c:formatCode>General</c:formatCode>
                <c:ptCount val="2"/>
                <c:pt idx="0">
                  <c:v>1952</c:v>
                </c:pt>
                <c:pt idx="1">
                  <c:v>2012</c:v>
                </c:pt>
              </c:numCache>
            </c:numRef>
          </c:cat>
          <c:val>
            <c:numRef>
              <c:f>[formatted_prelim_counts_23jul2012_2.xls]Sheet2!$B$26:$C$26</c:f>
              <c:numCache>
                <c:formatCode>General</c:formatCode>
                <c:ptCount val="2"/>
                <c:pt idx="0">
                  <c:v>16807</c:v>
                </c:pt>
                <c:pt idx="1">
                  <c:v>19522</c:v>
                </c:pt>
              </c:numCache>
            </c:numRef>
          </c:val>
          <c:extLst>
            <c:ext xmlns:c16="http://schemas.microsoft.com/office/drawing/2014/chart" uri="{C3380CC4-5D6E-409C-BE32-E72D297353CC}">
              <c16:uniqueId val="{00000001-103C-48AC-A9E5-665DA43F7F00}"/>
            </c:ext>
          </c:extLst>
        </c:ser>
        <c:ser>
          <c:idx val="2"/>
          <c:order val="2"/>
          <c:tx>
            <c:strRef>
              <c:f>[formatted_prelim_counts_23jul2012_2.xls]Sheet2!$A$27</c:f>
              <c:strCache>
                <c:ptCount val="1"/>
                <c:pt idx="0">
                  <c:v>Townships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[formatted_prelim_counts_23jul2012_2.xls]Sheet2!$B$24:$C$24</c:f>
              <c:numCache>
                <c:formatCode>General</c:formatCode>
                <c:ptCount val="2"/>
                <c:pt idx="0">
                  <c:v>1952</c:v>
                </c:pt>
                <c:pt idx="1">
                  <c:v>2012</c:v>
                </c:pt>
              </c:numCache>
            </c:numRef>
          </c:cat>
          <c:val>
            <c:numRef>
              <c:f>[formatted_prelim_counts_23jul2012_2.xls]Sheet2!$B$27:$C$27</c:f>
              <c:numCache>
                <c:formatCode>General</c:formatCode>
                <c:ptCount val="2"/>
                <c:pt idx="0">
                  <c:v>17202</c:v>
                </c:pt>
                <c:pt idx="1">
                  <c:v>16364</c:v>
                </c:pt>
              </c:numCache>
            </c:numRef>
          </c:val>
          <c:extLst>
            <c:ext xmlns:c16="http://schemas.microsoft.com/office/drawing/2014/chart" uri="{C3380CC4-5D6E-409C-BE32-E72D297353CC}">
              <c16:uniqueId val="{00000002-103C-48AC-A9E5-665DA43F7F00}"/>
            </c:ext>
          </c:extLst>
        </c:ser>
        <c:ser>
          <c:idx val="3"/>
          <c:order val="3"/>
          <c:tx>
            <c:strRef>
              <c:f>[formatted_prelim_counts_23jul2012_2.xls]Sheet2!$A$28</c:f>
              <c:strCache>
                <c:ptCount val="1"/>
                <c:pt idx="0">
                  <c:v>Special Districts</c:v>
                </c:pt>
              </c:strCache>
            </c:strRef>
          </c:tx>
          <c:spPr>
            <a:solidFill>
              <a:schemeClr val="bg2">
                <a:lumMod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[formatted_prelim_counts_23jul2012_2.xls]Sheet2!$B$24:$C$24</c:f>
              <c:numCache>
                <c:formatCode>General</c:formatCode>
                <c:ptCount val="2"/>
                <c:pt idx="0">
                  <c:v>1952</c:v>
                </c:pt>
                <c:pt idx="1">
                  <c:v>2012</c:v>
                </c:pt>
              </c:numCache>
            </c:numRef>
          </c:cat>
          <c:val>
            <c:numRef>
              <c:f>[formatted_prelim_counts_23jul2012_2.xls]Sheet2!$B$28:$C$28</c:f>
              <c:numCache>
                <c:formatCode>General</c:formatCode>
                <c:ptCount val="2"/>
                <c:pt idx="0">
                  <c:v>12340</c:v>
                </c:pt>
                <c:pt idx="1">
                  <c:v>37203</c:v>
                </c:pt>
              </c:numCache>
            </c:numRef>
          </c:val>
          <c:extLst>
            <c:ext xmlns:c16="http://schemas.microsoft.com/office/drawing/2014/chart" uri="{C3380CC4-5D6E-409C-BE32-E72D297353CC}">
              <c16:uniqueId val="{00000003-103C-48AC-A9E5-665DA43F7F00}"/>
            </c:ext>
          </c:extLst>
        </c:ser>
        <c:ser>
          <c:idx val="4"/>
          <c:order val="4"/>
          <c:tx>
            <c:strRef>
              <c:f>[formatted_prelim_counts_23jul2012_2.xls]Sheet2!$A$29</c:f>
              <c:strCache>
                <c:ptCount val="1"/>
                <c:pt idx="0">
                  <c:v>School Districts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[formatted_prelim_counts_23jul2012_2.xls]Sheet2!$B$24:$C$24</c:f>
              <c:numCache>
                <c:formatCode>General</c:formatCode>
                <c:ptCount val="2"/>
                <c:pt idx="0">
                  <c:v>1952</c:v>
                </c:pt>
                <c:pt idx="1">
                  <c:v>2012</c:v>
                </c:pt>
              </c:numCache>
            </c:numRef>
          </c:cat>
          <c:val>
            <c:numRef>
              <c:f>[formatted_prelim_counts_23jul2012_2.xls]Sheet2!$B$29:$C$29</c:f>
              <c:numCache>
                <c:formatCode>General</c:formatCode>
                <c:ptCount val="2"/>
                <c:pt idx="0">
                  <c:v>67355</c:v>
                </c:pt>
                <c:pt idx="1">
                  <c:v>12884</c:v>
                </c:pt>
              </c:numCache>
            </c:numRef>
          </c:val>
          <c:extLst>
            <c:ext xmlns:c16="http://schemas.microsoft.com/office/drawing/2014/chart" uri="{C3380CC4-5D6E-409C-BE32-E72D297353CC}">
              <c16:uniqueId val="{00000004-103C-48AC-A9E5-665DA43F7F00}"/>
            </c:ext>
          </c:extLst>
        </c:ser>
        <c:dLbls>
          <c:showLegendKey val="0"/>
          <c:showVal val="1"/>
          <c:showCatName val="0"/>
          <c:showSerName val="0"/>
          <c:showPercent val="0"/>
          <c:showBubbleSize val="0"/>
        </c:dLbls>
        <c:gapWidth val="150"/>
        <c:shape val="box"/>
        <c:axId val="355314272"/>
        <c:axId val="355313880"/>
        <c:axId val="0"/>
      </c:bar3DChart>
      <c:catAx>
        <c:axId val="355314272"/>
        <c:scaling>
          <c:orientation val="minMax"/>
        </c:scaling>
        <c:delete val="0"/>
        <c:axPos val="b"/>
        <c:numFmt formatCode="General" sourceLinked="1"/>
        <c:majorTickMark val="out"/>
        <c:minorTickMark val="none"/>
        <c:tickLblPos val="nextTo"/>
        <c:txPr>
          <a:bodyPr/>
          <a:lstStyle/>
          <a:p>
            <a:pPr>
              <a:defRPr sz="1600"/>
            </a:pPr>
            <a:endParaRPr lang="en-US"/>
          </a:p>
        </c:txPr>
        <c:crossAx val="355313880"/>
        <c:crosses val="autoZero"/>
        <c:auto val="1"/>
        <c:lblAlgn val="ctr"/>
        <c:lblOffset val="100"/>
        <c:noMultiLvlLbl val="0"/>
      </c:catAx>
      <c:valAx>
        <c:axId val="355313880"/>
        <c:scaling>
          <c:orientation val="minMax"/>
        </c:scaling>
        <c:delete val="0"/>
        <c:axPos val="l"/>
        <c:majorGridlines/>
        <c:numFmt formatCode="General" sourceLinked="1"/>
        <c:majorTickMark val="out"/>
        <c:minorTickMark val="none"/>
        <c:tickLblPos val="nextTo"/>
        <c:txPr>
          <a:bodyPr/>
          <a:lstStyle/>
          <a:p>
            <a:pPr>
              <a:defRPr sz="1600"/>
            </a:pPr>
            <a:endParaRPr lang="en-US"/>
          </a:p>
        </c:txPr>
        <c:crossAx val="355314272"/>
        <c:crosses val="autoZero"/>
        <c:crossBetween val="between"/>
      </c:valAx>
    </c:plotArea>
    <c:legend>
      <c:legendPos val="b"/>
      <c:overlay val="0"/>
      <c:txPr>
        <a:bodyPr/>
        <a:lstStyle/>
        <a:p>
          <a:pPr>
            <a:defRPr sz="1800"/>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aseline="0" dirty="0" smtClean="0">
                <a:solidFill>
                  <a:sysClr val="windowText" lastClr="000000"/>
                </a:solidFill>
                <a:latin typeface="Times New Roman" panose="02020603050405020304" pitchFamily="18" charset="0"/>
                <a:cs typeface="Times New Roman" panose="02020603050405020304" pitchFamily="18" charset="0"/>
              </a:rPr>
              <a:t> </a:t>
            </a:r>
            <a:endParaRPr lang="en-US" sz="1200" dirty="0">
              <a:solidFill>
                <a:sysClr val="windowText" lastClr="000000"/>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9999105225483181E-2"/>
          <c:y val="7.0804743142286478E-2"/>
          <c:w val="0.93081907659269869"/>
          <c:h val="0.8004379247114658"/>
        </c:manualLayout>
      </c:layout>
      <c:scatterChart>
        <c:scatterStyle val="smoothMarker"/>
        <c:varyColors val="0"/>
        <c:ser>
          <c:idx val="0"/>
          <c:order val="0"/>
          <c:spPr>
            <a:ln w="19050" cap="rnd">
              <a:solidFill>
                <a:schemeClr val="accent1"/>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Data!$B$16:$B$91</c:f>
              <c:numCache>
                <c:formatCode>General</c:formatCode>
                <c:ptCount val="76"/>
                <c:pt idx="0">
                  <c:v>18.159806542611875</c:v>
                </c:pt>
                <c:pt idx="1">
                  <c:v>18.327172015517455</c:v>
                </c:pt>
                <c:pt idx="2">
                  <c:v>18.479614901801842</c:v>
                </c:pt>
                <c:pt idx="3">
                  <c:v>18.619232201381546</c:v>
                </c:pt>
                <c:pt idx="4">
                  <c:v>18.747729997019736</c:v>
                </c:pt>
                <c:pt idx="5">
                  <c:v>18.86651245334555</c:v>
                </c:pt>
                <c:pt idx="6">
                  <c:v>18.976747236060461</c:v>
                </c:pt>
                <c:pt idx="7">
                  <c:v>19.079414396898208</c:v>
                </c:pt>
                <c:pt idx="8">
                  <c:v>19.175343447165471</c:v>
                </c:pt>
                <c:pt idx="9">
                  <c:v>19.265241851379848</c:v>
                </c:pt>
                <c:pt idx="10">
                  <c:v>19.349717193417394</c:v>
                </c:pt>
                <c:pt idx="11">
                  <c:v>19.429294611677204</c:v>
                </c:pt>
                <c:pt idx="12">
                  <c:v>19.504430652271086</c:v>
                </c:pt>
                <c:pt idx="13">
                  <c:v>19.575524378802196</c:v>
                </c:pt>
                <c:pt idx="14">
                  <c:v>19.642926358619754</c:v>
                </c:pt>
                <c:pt idx="15">
                  <c:v>19.706945989225904</c:v>
                </c:pt>
                <c:pt idx="16">
                  <c:v>19.767857515468584</c:v>
                </c:pt>
                <c:pt idx="17">
                  <c:v>19.82590500536643</c:v>
                </c:pt>
                <c:pt idx="18">
                  <c:v>19.881306491103665</c:v>
                </c:pt>
                <c:pt idx="19">
                  <c:v>19.934257435859923</c:v>
                </c:pt>
                <c:pt idx="20">
                  <c:v>19.984933652483111</c:v>
                </c:pt>
                <c:pt idx="21">
                  <c:v>20.033493773593506</c:v>
                </c:pt>
                <c:pt idx="22">
                  <c:v>20.080081352395119</c:v>
                </c:pt>
                <c:pt idx="23">
                  <c:v>20.124826657730061</c:v>
                </c:pt>
                <c:pt idx="24">
                  <c:v>20.167848214621909</c:v>
                </c:pt>
                <c:pt idx="25">
                  <c:v>20.209254131891623</c:v>
                </c:pt>
                <c:pt idx="26">
                  <c:v>20.249143250780907</c:v>
                </c:pt>
                <c:pt idx="27">
                  <c:v>20.287606142426245</c:v>
                </c:pt>
                <c:pt idx="28">
                  <c:v>20.324725977145235</c:v>
                </c:pt>
                <c:pt idx="29">
                  <c:v>20.360579284563453</c:v>
                </c:pt>
                <c:pt idx="30">
                  <c:v>20.395236620423233</c:v>
                </c:pt>
                <c:pt idx="31">
                  <c:v>20.428763153320698</c:v>
                </c:pt>
                <c:pt idx="32">
                  <c:v>20.461219182493814</c:v>
                </c:pt>
                <c:pt idx="33">
                  <c:v>20.49266059603864</c:v>
                </c:pt>
                <c:pt idx="34">
                  <c:v>20.523139277489172</c:v>
                </c:pt>
                <c:pt idx="35">
                  <c:v>20.552703467501082</c:v>
                </c:pt>
                <c:pt idx="36">
                  <c:v>20.581398086384034</c:v>
                </c:pt>
                <c:pt idx="37">
                  <c:v>20.609265022395565</c:v>
                </c:pt>
                <c:pt idx="38">
                  <c:v>20.636343390011401</c:v>
                </c:pt>
                <c:pt idx="39">
                  <c:v>20.662669761799524</c:v>
                </c:pt>
                <c:pt idx="40">
                  <c:v>20.688278377028691</c:v>
                </c:pt>
                <c:pt idx="41">
                  <c:v>20.713201329721397</c:v>
                </c:pt>
                <c:pt idx="42">
                  <c:v>20.737468738503342</c:v>
                </c:pt>
                <c:pt idx="43">
                  <c:v>20.761108900296261</c:v>
                </c:pt>
                <c:pt idx="44">
                  <c:v>20.784148429639895</c:v>
                </c:pt>
                <c:pt idx="45">
                  <c:v>20.806612385204907</c:v>
                </c:pt>
                <c:pt idx="46">
                  <c:v>20.828524384865933</c:v>
                </c:pt>
                <c:pt idx="47">
                  <c:v>20.849906710537677</c:v>
                </c:pt>
                <c:pt idx="48">
                  <c:v>20.870780403833489</c:v>
                </c:pt>
                <c:pt idx="49">
                  <c:v>20.891165353481135</c:v>
                </c:pt>
                <c:pt idx="50">
                  <c:v>20.911080375322467</c:v>
                </c:pt>
                <c:pt idx="51">
                  <c:v>20.930543285629323</c:v>
                </c:pt>
                <c:pt idx="52">
                  <c:v>20.949570968385931</c:v>
                </c:pt>
                <c:pt idx="53">
                  <c:v>20.96817943711601</c:v>
                </c:pt>
                <c:pt idx="54">
                  <c:v>20.986383891769865</c:v>
                </c:pt>
                <c:pt idx="55">
                  <c:v>21.004198771131335</c:v>
                </c:pt>
                <c:pt idx="56">
                  <c:v>21.021637801155784</c:v>
                </c:pt>
                <c:pt idx="57">
                  <c:v>21.038714039607385</c:v>
                </c:pt>
                <c:pt idx="58">
                  <c:v>21.055439917325959</c:v>
                </c:pt>
                <c:pt idx="59">
                  <c:v>21.071827276420187</c:v>
                </c:pt>
                <c:pt idx="60">
                  <c:v>21.087887405654108</c:v>
                </c:pt>
                <c:pt idx="61">
                  <c:v>21.10363107326755</c:v>
                </c:pt>
                <c:pt idx="62">
                  <c:v>21.119068557447587</c:v>
                </c:pt>
                <c:pt idx="63">
                  <c:v>21.134209674647153</c:v>
                </c:pt>
                <c:pt idx="64">
                  <c:v>21.14906380592835</c:v>
                </c:pt>
                <c:pt idx="65">
                  <c:v>21.16363992149131</c:v>
                </c:pt>
                <c:pt idx="66">
                  <c:v>21.177946603534426</c:v>
                </c:pt>
                <c:pt idx="67">
                  <c:v>21.191992067578568</c:v>
                </c:pt>
                <c:pt idx="68">
                  <c:v>21.205784182375783</c:v>
                </c:pt>
                <c:pt idx="69">
                  <c:v>21.219330488512199</c:v>
                </c:pt>
                <c:pt idx="70">
                  <c:v>21.232638215805231</c:v>
                </c:pt>
                <c:pt idx="71">
                  <c:v>21.245714299586307</c:v>
                </c:pt>
                <c:pt idx="72">
                  <c:v>21.258565395952637</c:v>
                </c:pt>
                <c:pt idx="73">
                  <c:v>21.271197896064187</c:v>
                </c:pt>
                <c:pt idx="74">
                  <c:v>21.283617939555832</c:v>
                </c:pt>
                <c:pt idx="75">
                  <c:v>21.295831427128611</c:v>
                </c:pt>
              </c:numCache>
            </c:numRef>
          </c:yVal>
          <c:smooth val="1"/>
          <c:extLst>
            <c:ext xmlns:c16="http://schemas.microsoft.com/office/drawing/2014/chart" uri="{C3380CC4-5D6E-409C-BE32-E72D297353CC}">
              <c16:uniqueId val="{00000000-1617-4B8D-B082-F523A54D0FBB}"/>
            </c:ext>
          </c:extLst>
        </c:ser>
        <c:ser>
          <c:idx val="1"/>
          <c:order val="1"/>
          <c:spPr>
            <a:ln w="19050" cap="rnd">
              <a:solidFill>
                <a:schemeClr val="accent2"/>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Data!$C$16:$C$91</c:f>
              <c:numCache>
                <c:formatCode>General</c:formatCode>
                <c:ptCount val="76"/>
                <c:pt idx="0">
                  <c:v>18.314284555233542</c:v>
                </c:pt>
                <c:pt idx="1">
                  <c:v>18.565332764591908</c:v>
                </c:pt>
                <c:pt idx="2">
                  <c:v>18.793997094018486</c:v>
                </c:pt>
                <c:pt idx="3">
                  <c:v>19.003423043388047</c:v>
                </c:pt>
                <c:pt idx="4">
                  <c:v>19.196169736845331</c:v>
                </c:pt>
                <c:pt idx="5">
                  <c:v>19.374343421334054</c:v>
                </c:pt>
                <c:pt idx="6">
                  <c:v>19.539695595406414</c:v>
                </c:pt>
                <c:pt idx="7">
                  <c:v>19.693696336663042</c:v>
                </c:pt>
                <c:pt idx="8">
                  <c:v>19.837589912063933</c:v>
                </c:pt>
                <c:pt idx="9">
                  <c:v>19.972437518385497</c:v>
                </c:pt>
                <c:pt idx="10">
                  <c:v>20.099150531441818</c:v>
                </c:pt>
                <c:pt idx="11">
                  <c:v>20.218516658831529</c:v>
                </c:pt>
                <c:pt idx="12">
                  <c:v>20.331220719722356</c:v>
                </c:pt>
                <c:pt idx="13">
                  <c:v>20.437861309519022</c:v>
                </c:pt>
                <c:pt idx="14">
                  <c:v>20.538964279245359</c:v>
                </c:pt>
                <c:pt idx="15">
                  <c:v>20.634993725154583</c:v>
                </c:pt>
                <c:pt idx="16">
                  <c:v>20.726361014518602</c:v>
                </c:pt>
                <c:pt idx="17">
                  <c:v>20.81343224936537</c:v>
                </c:pt>
                <c:pt idx="18">
                  <c:v>20.896534477971223</c:v>
                </c:pt>
                <c:pt idx="19">
                  <c:v>20.975960895105608</c:v>
                </c:pt>
                <c:pt idx="20">
                  <c:v>21.051975220040394</c:v>
                </c:pt>
                <c:pt idx="21">
                  <c:v>21.12481540170598</c:v>
                </c:pt>
                <c:pt idx="22">
                  <c:v>21.194696769908404</c:v>
                </c:pt>
                <c:pt idx="23">
                  <c:v>21.261814727910814</c:v>
                </c:pt>
                <c:pt idx="24">
                  <c:v>21.326347063248591</c:v>
                </c:pt>
                <c:pt idx="25">
                  <c:v>21.388455939153161</c:v>
                </c:pt>
                <c:pt idx="26">
                  <c:v>21.448289617487085</c:v>
                </c:pt>
                <c:pt idx="27">
                  <c:v>21.505983954955095</c:v>
                </c:pt>
                <c:pt idx="28">
                  <c:v>21.561663707033578</c:v>
                </c:pt>
                <c:pt idx="29">
                  <c:v>21.615443668160903</c:v>
                </c:pt>
                <c:pt idx="30">
                  <c:v>21.667429671950579</c:v>
                </c:pt>
                <c:pt idx="31">
                  <c:v>21.717719471296771</c:v>
                </c:pt>
                <c:pt idx="32">
                  <c:v>21.766403515056449</c:v>
                </c:pt>
                <c:pt idx="33">
                  <c:v>21.813565635373685</c:v>
                </c:pt>
                <c:pt idx="34">
                  <c:v>21.859283657549483</c:v>
                </c:pt>
                <c:pt idx="35">
                  <c:v>21.903629942567349</c:v>
                </c:pt>
                <c:pt idx="36">
                  <c:v>21.946671870891777</c:v>
                </c:pt>
                <c:pt idx="37">
                  <c:v>21.988472274909071</c:v>
                </c:pt>
                <c:pt idx="38">
                  <c:v>22.029089826332829</c:v>
                </c:pt>
                <c:pt idx="39">
                  <c:v>22.06857938401501</c:v>
                </c:pt>
                <c:pt idx="40">
                  <c:v>22.106992306858761</c:v>
                </c:pt>
                <c:pt idx="41">
                  <c:v>22.144376735897819</c:v>
                </c:pt>
                <c:pt idx="42">
                  <c:v>22.18077784907074</c:v>
                </c:pt>
                <c:pt idx="43">
                  <c:v>22.216238091760118</c:v>
                </c:pt>
                <c:pt idx="44">
                  <c:v>22.250797385775567</c:v>
                </c:pt>
                <c:pt idx="45">
                  <c:v>22.284493319123087</c:v>
                </c:pt>
                <c:pt idx="46">
                  <c:v>22.317361318614623</c:v>
                </c:pt>
                <c:pt idx="47">
                  <c:v>22.349434807122243</c:v>
                </c:pt>
                <c:pt idx="48">
                  <c:v>22.380745347065961</c:v>
                </c:pt>
                <c:pt idx="49">
                  <c:v>22.411322771537428</c:v>
                </c:pt>
                <c:pt idx="50">
                  <c:v>22.441195304299423</c:v>
                </c:pt>
                <c:pt idx="51">
                  <c:v>22.470389669759708</c:v>
                </c:pt>
                <c:pt idx="52">
                  <c:v>22.49893119389462</c:v>
                </c:pt>
                <c:pt idx="53">
                  <c:v>22.526843896989742</c:v>
                </c:pt>
                <c:pt idx="54">
                  <c:v>22.554150578970525</c:v>
                </c:pt>
                <c:pt idx="55">
                  <c:v>22.580872898012728</c:v>
                </c:pt>
                <c:pt idx="56">
                  <c:v>22.607031443049404</c:v>
                </c:pt>
                <c:pt idx="57">
                  <c:v>22.632645800726802</c:v>
                </c:pt>
                <c:pt idx="58">
                  <c:v>22.657734617304666</c:v>
                </c:pt>
                <c:pt idx="59">
                  <c:v>22.68231565594601</c:v>
                </c:pt>
                <c:pt idx="60">
                  <c:v>22.706405849796887</c:v>
                </c:pt>
                <c:pt idx="61">
                  <c:v>22.730021351217051</c:v>
                </c:pt>
                <c:pt idx="62">
                  <c:v>22.753177577487108</c:v>
                </c:pt>
                <c:pt idx="63">
                  <c:v>22.775889253286451</c:v>
                </c:pt>
                <c:pt idx="64">
                  <c:v>22.798170450208254</c:v>
                </c:pt>
                <c:pt idx="65">
                  <c:v>22.820034623552694</c:v>
                </c:pt>
                <c:pt idx="66">
                  <c:v>22.841494646617367</c:v>
                </c:pt>
                <c:pt idx="67">
                  <c:v>22.862562842683577</c:v>
                </c:pt>
                <c:pt idx="68">
                  <c:v>22.883251014879399</c:v>
                </c:pt>
                <c:pt idx="69">
                  <c:v>22.903570474084024</c:v>
                </c:pt>
                <c:pt idx="70">
                  <c:v>22.923532065023572</c:v>
                </c:pt>
                <c:pt idx="71">
                  <c:v>22.943146190695188</c:v>
                </c:pt>
                <c:pt idx="72">
                  <c:v>22.962422835244681</c:v>
                </c:pt>
                <c:pt idx="73">
                  <c:v>22.981371585412006</c:v>
                </c:pt>
                <c:pt idx="74">
                  <c:v>23.00000165064947</c:v>
                </c:pt>
                <c:pt idx="75">
                  <c:v>23.018321882008639</c:v>
                </c:pt>
              </c:numCache>
            </c:numRef>
          </c:yVal>
          <c:smooth val="1"/>
          <c:extLst>
            <c:ext xmlns:c16="http://schemas.microsoft.com/office/drawing/2014/chart" uri="{C3380CC4-5D6E-409C-BE32-E72D297353CC}">
              <c16:uniqueId val="{00000001-1617-4B8D-B082-F523A54D0FBB}"/>
            </c:ext>
          </c:extLst>
        </c:ser>
        <c:ser>
          <c:idx val="2"/>
          <c:order val="2"/>
          <c:spPr>
            <a:ln w="19050" cap="rnd">
              <a:solidFill>
                <a:schemeClr val="accent3"/>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Data!$D$16:$D$91</c:f>
              <c:numCache>
                <c:formatCode>General</c:formatCode>
                <c:ptCount val="76"/>
                <c:pt idx="0">
                  <c:v>18.057239644051595</c:v>
                </c:pt>
                <c:pt idx="1">
                  <c:v>18.391970589862751</c:v>
                </c:pt>
                <c:pt idx="2">
                  <c:v>18.696856362431525</c:v>
                </c:pt>
                <c:pt idx="3">
                  <c:v>18.976090961590941</c:v>
                </c:pt>
                <c:pt idx="4">
                  <c:v>19.233086552867316</c:v>
                </c:pt>
                <c:pt idx="5">
                  <c:v>19.470651465518948</c:v>
                </c:pt>
                <c:pt idx="6">
                  <c:v>19.691121030948764</c:v>
                </c:pt>
                <c:pt idx="7">
                  <c:v>19.896455352624265</c:v>
                </c:pt>
                <c:pt idx="8">
                  <c:v>20.088313453158786</c:v>
                </c:pt>
                <c:pt idx="9">
                  <c:v>20.268110261587537</c:v>
                </c:pt>
                <c:pt idx="10">
                  <c:v>20.437060945662637</c:v>
                </c:pt>
                <c:pt idx="11">
                  <c:v>20.596215782182249</c:v>
                </c:pt>
                <c:pt idx="12">
                  <c:v>20.746487863370021</c:v>
                </c:pt>
                <c:pt idx="13">
                  <c:v>20.888675316432241</c:v>
                </c:pt>
                <c:pt idx="14">
                  <c:v>21.023479276067356</c:v>
                </c:pt>
                <c:pt idx="15">
                  <c:v>21.151518537279653</c:v>
                </c:pt>
                <c:pt idx="16">
                  <c:v>21.273341589765018</c:v>
                </c:pt>
                <c:pt idx="17">
                  <c:v>21.389436569560701</c:v>
                </c:pt>
                <c:pt idx="18">
                  <c:v>21.500239541035171</c:v>
                </c:pt>
                <c:pt idx="19">
                  <c:v>21.606141430547687</c:v>
                </c:pt>
                <c:pt idx="20">
                  <c:v>21.70749386379407</c:v>
                </c:pt>
                <c:pt idx="21">
                  <c:v>21.804614106014853</c:v>
                </c:pt>
                <c:pt idx="22">
                  <c:v>21.897789263618087</c:v>
                </c:pt>
                <c:pt idx="23">
                  <c:v>21.987279874287964</c:v>
                </c:pt>
                <c:pt idx="24">
                  <c:v>22.073322988071666</c:v>
                </c:pt>
                <c:pt idx="25">
                  <c:v>22.15613482261109</c:v>
                </c:pt>
                <c:pt idx="26">
                  <c:v>22.23591306038966</c:v>
                </c:pt>
                <c:pt idx="27">
                  <c:v>22.312838843680336</c:v>
                </c:pt>
                <c:pt idx="28">
                  <c:v>22.387078513118315</c:v>
                </c:pt>
                <c:pt idx="29">
                  <c:v>22.458785127954748</c:v>
                </c:pt>
                <c:pt idx="30">
                  <c:v>22.528099799674315</c:v>
                </c:pt>
                <c:pt idx="31">
                  <c:v>22.595152865469238</c:v>
                </c:pt>
                <c:pt idx="32">
                  <c:v>22.660064923815476</c:v>
                </c:pt>
                <c:pt idx="33">
                  <c:v>22.722947750905121</c:v>
                </c:pt>
                <c:pt idx="34">
                  <c:v>22.783905113806188</c:v>
                </c:pt>
                <c:pt idx="35">
                  <c:v>22.84303349383001</c:v>
                </c:pt>
                <c:pt idx="36">
                  <c:v>22.900422731595917</c:v>
                </c:pt>
                <c:pt idx="37">
                  <c:v>22.956156603618972</c:v>
                </c:pt>
                <c:pt idx="38">
                  <c:v>23.010313338850647</c:v>
                </c:pt>
                <c:pt idx="39">
                  <c:v>23.062966082426893</c:v>
                </c:pt>
                <c:pt idx="40">
                  <c:v>23.114183312885224</c:v>
                </c:pt>
                <c:pt idx="41">
                  <c:v>23.164029218270635</c:v>
                </c:pt>
                <c:pt idx="42">
                  <c:v>23.212564035834529</c:v>
                </c:pt>
                <c:pt idx="43">
                  <c:v>23.25984435942037</c:v>
                </c:pt>
                <c:pt idx="44">
                  <c:v>23.305923418107632</c:v>
                </c:pt>
                <c:pt idx="45">
                  <c:v>23.35085132923766</c:v>
                </c:pt>
                <c:pt idx="46">
                  <c:v>23.39467532855971</c:v>
                </c:pt>
                <c:pt idx="47">
                  <c:v>23.4374399799032</c:v>
                </c:pt>
                <c:pt idx="48">
                  <c:v>23.479187366494823</c:v>
                </c:pt>
                <c:pt idx="49">
                  <c:v>23.519957265790119</c:v>
                </c:pt>
                <c:pt idx="50">
                  <c:v>23.559787309472775</c:v>
                </c:pt>
                <c:pt idx="51">
                  <c:v>23.598713130086487</c:v>
                </c:pt>
                <c:pt idx="52">
                  <c:v>23.636768495599703</c:v>
                </c:pt>
                <c:pt idx="53">
                  <c:v>23.673985433059869</c:v>
                </c:pt>
                <c:pt idx="54">
                  <c:v>23.710394342367579</c:v>
                </c:pt>
                <c:pt idx="55">
                  <c:v>23.746024101090516</c:v>
                </c:pt>
                <c:pt idx="56">
                  <c:v>23.780902161139416</c:v>
                </c:pt>
                <c:pt idx="57">
                  <c:v>23.815054638042614</c:v>
                </c:pt>
                <c:pt idx="58">
                  <c:v>23.848506393479767</c:v>
                </c:pt>
                <c:pt idx="59">
                  <c:v>23.881281111668223</c:v>
                </c:pt>
                <c:pt idx="60">
                  <c:v>23.913401370136057</c:v>
                </c:pt>
                <c:pt idx="61">
                  <c:v>23.944888705362946</c:v>
                </c:pt>
                <c:pt idx="62">
                  <c:v>23.975763673723019</c:v>
                </c:pt>
                <c:pt idx="63">
                  <c:v>24.006045908122147</c:v>
                </c:pt>
                <c:pt idx="64">
                  <c:v>24.035754170684548</c:v>
                </c:pt>
                <c:pt idx="65">
                  <c:v>24.064906401810468</c:v>
                </c:pt>
                <c:pt idx="66">
                  <c:v>24.093519765896698</c:v>
                </c:pt>
                <c:pt idx="67">
                  <c:v>24.121610693984984</c:v>
                </c:pt>
                <c:pt idx="68">
                  <c:v>24.149194923579408</c:v>
                </c:pt>
                <c:pt idx="69">
                  <c:v>24.176287535852243</c:v>
                </c:pt>
                <c:pt idx="70">
                  <c:v>24.202902990438304</c:v>
                </c:pt>
                <c:pt idx="71">
                  <c:v>24.229055158000463</c:v>
                </c:pt>
                <c:pt idx="72">
                  <c:v>24.254757350733122</c:v>
                </c:pt>
                <c:pt idx="73">
                  <c:v>24.280022350956219</c:v>
                </c:pt>
                <c:pt idx="74">
                  <c:v>24.304862437939505</c:v>
                </c:pt>
                <c:pt idx="75">
                  <c:v>24.329289413085064</c:v>
                </c:pt>
              </c:numCache>
            </c:numRef>
          </c:yVal>
          <c:smooth val="1"/>
          <c:extLst>
            <c:ext xmlns:c16="http://schemas.microsoft.com/office/drawing/2014/chart" uri="{C3380CC4-5D6E-409C-BE32-E72D297353CC}">
              <c16:uniqueId val="{00000002-1617-4B8D-B082-F523A54D0FBB}"/>
            </c:ext>
          </c:extLst>
        </c:ser>
        <c:ser>
          <c:idx val="3"/>
          <c:order val="3"/>
          <c:spPr>
            <a:ln w="19050" cap="rnd">
              <a:solidFill>
                <a:schemeClr val="accent4"/>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Data!$E$16:$E$91</c:f>
              <c:numCache>
                <c:formatCode>General</c:formatCode>
                <c:ptCount val="76"/>
                <c:pt idx="0">
                  <c:v>17.529627403745344</c:v>
                </c:pt>
                <c:pt idx="1">
                  <c:v>17.94804108600929</c:v>
                </c:pt>
                <c:pt idx="2">
                  <c:v>18.329148301720256</c:v>
                </c:pt>
                <c:pt idx="3">
                  <c:v>18.678191550669524</c:v>
                </c:pt>
                <c:pt idx="4">
                  <c:v>18.999436039764994</c:v>
                </c:pt>
                <c:pt idx="5">
                  <c:v>19.296392180579531</c:v>
                </c:pt>
                <c:pt idx="6">
                  <c:v>19.571979137366803</c:v>
                </c:pt>
                <c:pt idx="7">
                  <c:v>19.828647039461181</c:v>
                </c:pt>
                <c:pt idx="8">
                  <c:v>20.068469665129332</c:v>
                </c:pt>
                <c:pt idx="9">
                  <c:v>20.293215675665273</c:v>
                </c:pt>
                <c:pt idx="10">
                  <c:v>20.50440403075914</c:v>
                </c:pt>
                <c:pt idx="11">
                  <c:v>20.70334757640866</c:v>
                </c:pt>
                <c:pt idx="12">
                  <c:v>20.89118767789337</c:v>
                </c:pt>
                <c:pt idx="13">
                  <c:v>21.068921994221149</c:v>
                </c:pt>
                <c:pt idx="14">
                  <c:v>21.237426943765044</c:v>
                </c:pt>
                <c:pt idx="15">
                  <c:v>21.397476020280415</c:v>
                </c:pt>
                <c:pt idx="16">
                  <c:v>21.549754835887118</c:v>
                </c:pt>
                <c:pt idx="17">
                  <c:v>21.694873560631724</c:v>
                </c:pt>
                <c:pt idx="18">
                  <c:v>21.833377274974815</c:v>
                </c:pt>
                <c:pt idx="19">
                  <c:v>21.965754636865459</c:v>
                </c:pt>
                <c:pt idx="20">
                  <c:v>22.092445178423432</c:v>
                </c:pt>
                <c:pt idx="21">
                  <c:v>22.213845481199414</c:v>
                </c:pt>
                <c:pt idx="22">
                  <c:v>22.330314428203454</c:v>
                </c:pt>
                <c:pt idx="23">
                  <c:v>22.442177691540802</c:v>
                </c:pt>
                <c:pt idx="24">
                  <c:v>22.549731583770431</c:v>
                </c:pt>
                <c:pt idx="25">
                  <c:v>22.653246376944711</c:v>
                </c:pt>
                <c:pt idx="26">
                  <c:v>22.752969174167923</c:v>
                </c:pt>
                <c:pt idx="27">
                  <c:v>22.849126403281268</c:v>
                </c:pt>
                <c:pt idx="28">
                  <c:v>22.94192599007874</c:v>
                </c:pt>
                <c:pt idx="29">
                  <c:v>23.031559258624284</c:v>
                </c:pt>
                <c:pt idx="30">
                  <c:v>23.11820259827374</c:v>
                </c:pt>
                <c:pt idx="31">
                  <c:v>23.202018930517397</c:v>
                </c:pt>
                <c:pt idx="32">
                  <c:v>23.283159003450194</c:v>
                </c:pt>
                <c:pt idx="33">
                  <c:v>23.361762537312249</c:v>
                </c:pt>
                <c:pt idx="34">
                  <c:v>23.437959240938582</c:v>
                </c:pt>
                <c:pt idx="35">
                  <c:v>23.511869715968359</c:v>
                </c:pt>
                <c:pt idx="36">
                  <c:v>23.583606263175742</c:v>
                </c:pt>
                <c:pt idx="37">
                  <c:v>23.653273603204564</c:v>
                </c:pt>
                <c:pt idx="38">
                  <c:v>23.720969522244157</c:v>
                </c:pt>
                <c:pt idx="39">
                  <c:v>23.786785451714465</c:v>
                </c:pt>
                <c:pt idx="40">
                  <c:v>23.85080698978738</c:v>
                </c:pt>
                <c:pt idx="41">
                  <c:v>23.913114371519143</c:v>
                </c:pt>
                <c:pt idx="42">
                  <c:v>23.973782893474009</c:v>
                </c:pt>
                <c:pt idx="43">
                  <c:v>24.03288329795631</c:v>
                </c:pt>
                <c:pt idx="44">
                  <c:v>24.090482121315389</c:v>
                </c:pt>
                <c:pt idx="45">
                  <c:v>24.146642010227922</c:v>
                </c:pt>
                <c:pt idx="46">
                  <c:v>24.201422009380487</c:v>
                </c:pt>
                <c:pt idx="47">
                  <c:v>24.254877823559848</c:v>
                </c:pt>
                <c:pt idx="48">
                  <c:v>24.307062056799378</c:v>
                </c:pt>
                <c:pt idx="49">
                  <c:v>24.358024430918494</c:v>
                </c:pt>
                <c:pt idx="50">
                  <c:v>24.407811985521818</c:v>
                </c:pt>
                <c:pt idx="51">
                  <c:v>24.456469261288959</c:v>
                </c:pt>
                <c:pt idx="52">
                  <c:v>24.504038468180479</c:v>
                </c:pt>
                <c:pt idx="53">
                  <c:v>24.55055964000568</c:v>
                </c:pt>
                <c:pt idx="54">
                  <c:v>24.596070776640317</c:v>
                </c:pt>
                <c:pt idx="55">
                  <c:v>24.640607975043991</c:v>
                </c:pt>
                <c:pt idx="56">
                  <c:v>24.684205550105116</c:v>
                </c:pt>
                <c:pt idx="57">
                  <c:v>24.726896146234115</c:v>
                </c:pt>
                <c:pt idx="58">
                  <c:v>24.768710840530552</c:v>
                </c:pt>
                <c:pt idx="59">
                  <c:v>24.809679238266124</c:v>
                </c:pt>
                <c:pt idx="60">
                  <c:v>24.849829561350923</c:v>
                </c:pt>
                <c:pt idx="61">
                  <c:v>24.889188730384529</c:v>
                </c:pt>
                <c:pt idx="62">
                  <c:v>24.927782440834623</c:v>
                </c:pt>
                <c:pt idx="63">
                  <c:v>24.965635233833531</c:v>
                </c:pt>
                <c:pt idx="64">
                  <c:v>25.002770562036531</c:v>
                </c:pt>
                <c:pt idx="65">
                  <c:v>25.039210850943931</c:v>
                </c:pt>
                <c:pt idx="66">
                  <c:v>25.074977556051721</c:v>
                </c:pt>
                <c:pt idx="67">
                  <c:v>25.110091216162076</c:v>
                </c:pt>
                <c:pt idx="68">
                  <c:v>25.14457150315511</c:v>
                </c:pt>
                <c:pt idx="69">
                  <c:v>25.178437268496154</c:v>
                </c:pt>
                <c:pt idx="70">
                  <c:v>25.211706586728731</c:v>
                </c:pt>
                <c:pt idx="71">
                  <c:v>25.244396796181427</c:v>
                </c:pt>
                <c:pt idx="72">
                  <c:v>25.276524537097249</c:v>
                </c:pt>
                <c:pt idx="73">
                  <c:v>25.308105787376121</c:v>
                </c:pt>
                <c:pt idx="74">
                  <c:v>25.339155896105229</c:v>
                </c:pt>
                <c:pt idx="75">
                  <c:v>25.369689615037178</c:v>
                </c:pt>
              </c:numCache>
            </c:numRef>
          </c:yVal>
          <c:smooth val="1"/>
          <c:extLst>
            <c:ext xmlns:c16="http://schemas.microsoft.com/office/drawing/2014/chart" uri="{C3380CC4-5D6E-409C-BE32-E72D297353CC}">
              <c16:uniqueId val="{00000003-1617-4B8D-B082-F523A54D0FBB}"/>
            </c:ext>
          </c:extLst>
        </c:ser>
        <c:ser>
          <c:idx val="4"/>
          <c:order val="4"/>
          <c:spPr>
            <a:ln w="19050" cap="rnd">
              <a:solidFill>
                <a:schemeClr val="accent5"/>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Data!$F$16:$F$91</c:f>
              <c:numCache>
                <c:formatCode>General</c:formatCode>
                <c:ptCount val="76"/>
                <c:pt idx="0">
                  <c:v>16.806541652609855</c:v>
                </c:pt>
                <c:pt idx="1">
                  <c:v>17.308638071326587</c:v>
                </c:pt>
                <c:pt idx="2">
                  <c:v>17.765966730179748</c:v>
                </c:pt>
                <c:pt idx="3">
                  <c:v>18.184818628918869</c:v>
                </c:pt>
                <c:pt idx="4">
                  <c:v>18.570312015833437</c:v>
                </c:pt>
                <c:pt idx="5">
                  <c:v>18.926659384810879</c:v>
                </c:pt>
                <c:pt idx="6">
                  <c:v>19.257363732955607</c:v>
                </c:pt>
                <c:pt idx="7">
                  <c:v>19.565365215468859</c:v>
                </c:pt>
                <c:pt idx="8">
                  <c:v>19.853152366270642</c:v>
                </c:pt>
                <c:pt idx="9">
                  <c:v>20.12284757891377</c:v>
                </c:pt>
                <c:pt idx="10">
                  <c:v>20.376273605026412</c:v>
                </c:pt>
                <c:pt idx="11">
                  <c:v>20.615005859805834</c:v>
                </c:pt>
                <c:pt idx="12">
                  <c:v>20.840413981587488</c:v>
                </c:pt>
                <c:pt idx="13">
                  <c:v>21.053695161180819</c:v>
                </c:pt>
                <c:pt idx="14">
                  <c:v>21.255901100633494</c:v>
                </c:pt>
                <c:pt idx="15">
                  <c:v>21.447959992451942</c:v>
                </c:pt>
                <c:pt idx="16">
                  <c:v>21.630694571179983</c:v>
                </c:pt>
                <c:pt idx="17">
                  <c:v>21.804837040873512</c:v>
                </c:pt>
                <c:pt idx="18">
                  <c:v>21.971041498085217</c:v>
                </c:pt>
                <c:pt idx="19">
                  <c:v>22.129894332353992</c:v>
                </c:pt>
                <c:pt idx="20">
                  <c:v>22.281922982223563</c:v>
                </c:pt>
                <c:pt idx="21">
                  <c:v>22.427603345554736</c:v>
                </c:pt>
                <c:pt idx="22">
                  <c:v>22.567366081959587</c:v>
                </c:pt>
                <c:pt idx="23">
                  <c:v>22.701601997964403</c:v>
                </c:pt>
                <c:pt idx="24">
                  <c:v>22.830666668639957</c:v>
                </c:pt>
                <c:pt idx="25">
                  <c:v>22.954884420449098</c:v>
                </c:pt>
                <c:pt idx="26">
                  <c:v>23.074551777116948</c:v>
                </c:pt>
                <c:pt idx="27">
                  <c:v>23.189940452052966</c:v>
                </c:pt>
                <c:pt idx="28">
                  <c:v>23.301299956209931</c:v>
                </c:pt>
                <c:pt idx="29">
                  <c:v>23.408859878464582</c:v>
                </c:pt>
                <c:pt idx="30">
                  <c:v>23.512831886043934</c:v>
                </c:pt>
                <c:pt idx="31">
                  <c:v>23.613411484736318</c:v>
                </c:pt>
                <c:pt idx="32">
                  <c:v>23.710779572255674</c:v>
                </c:pt>
                <c:pt idx="33">
                  <c:v>23.805103812890142</c:v>
                </c:pt>
                <c:pt idx="34">
                  <c:v>23.896539857241741</c:v>
                </c:pt>
                <c:pt idx="35">
                  <c:v>23.985232427277474</c:v>
                </c:pt>
                <c:pt idx="36">
                  <c:v>24.071316283926333</c:v>
                </c:pt>
                <c:pt idx="37">
                  <c:v>24.154917091960918</c:v>
                </c:pt>
                <c:pt idx="38">
                  <c:v>24.236152194808433</c:v>
                </c:pt>
                <c:pt idx="39">
                  <c:v>24.315131310172799</c:v>
                </c:pt>
                <c:pt idx="40">
                  <c:v>24.391957155860297</c:v>
                </c:pt>
                <c:pt idx="41">
                  <c:v>24.466726013938413</c:v>
                </c:pt>
                <c:pt idx="42">
                  <c:v>24.539528240284255</c:v>
                </c:pt>
                <c:pt idx="43">
                  <c:v>24.610448725663012</c:v>
                </c:pt>
                <c:pt idx="44">
                  <c:v>24.679567313693909</c:v>
                </c:pt>
                <c:pt idx="45">
                  <c:v>24.746959180388949</c:v>
                </c:pt>
                <c:pt idx="46">
                  <c:v>24.812695179372025</c:v>
                </c:pt>
                <c:pt idx="47">
                  <c:v>24.876842156387259</c:v>
                </c:pt>
                <c:pt idx="48">
                  <c:v>24.939463236274698</c:v>
                </c:pt>
                <c:pt idx="49">
                  <c:v>25.000618085217635</c:v>
                </c:pt>
                <c:pt idx="50">
                  <c:v>25.060363150741622</c:v>
                </c:pt>
                <c:pt idx="51">
                  <c:v>25.118751881662192</c:v>
                </c:pt>
                <c:pt idx="52">
                  <c:v>25.175834929932016</c:v>
                </c:pt>
                <c:pt idx="53">
                  <c:v>25.23166033612226</c:v>
                </c:pt>
                <c:pt idx="54">
                  <c:v>25.286273700083825</c:v>
                </c:pt>
                <c:pt idx="55">
                  <c:v>25.339718338168232</c:v>
                </c:pt>
                <c:pt idx="56">
                  <c:v>25.392035428241581</c:v>
                </c:pt>
                <c:pt idx="57">
                  <c:v>25.44326414359638</c:v>
                </c:pt>
                <c:pt idx="58">
                  <c:v>25.493441776752107</c:v>
                </c:pt>
                <c:pt idx="59">
                  <c:v>25.542603854034791</c:v>
                </c:pt>
                <c:pt idx="60">
                  <c:v>25.590784241736547</c:v>
                </c:pt>
                <c:pt idx="61">
                  <c:v>25.638015244576877</c:v>
                </c:pt>
                <c:pt idx="62">
                  <c:v>25.684327697116991</c:v>
                </c:pt>
                <c:pt idx="63">
                  <c:v>25.729751048715681</c:v>
                </c:pt>
                <c:pt idx="64">
                  <c:v>25.774313442559279</c:v>
                </c:pt>
                <c:pt idx="65">
                  <c:v>25.818041789248163</c:v>
                </c:pt>
                <c:pt idx="66">
                  <c:v>25.860961835377505</c:v>
                </c:pt>
                <c:pt idx="67">
                  <c:v>25.903098227509933</c:v>
                </c:pt>
                <c:pt idx="68">
                  <c:v>25.944474571901573</c:v>
                </c:pt>
                <c:pt idx="69">
                  <c:v>25.985113490310823</c:v>
                </c:pt>
                <c:pt idx="70">
                  <c:v>26.02503667218992</c:v>
                </c:pt>
                <c:pt idx="71">
                  <c:v>26.064264923533152</c:v>
                </c:pt>
                <c:pt idx="72">
                  <c:v>26.10281821263214</c:v>
                </c:pt>
                <c:pt idx="73">
                  <c:v>26.140715712966788</c:v>
                </c:pt>
                <c:pt idx="74">
                  <c:v>26.177975843441715</c:v>
                </c:pt>
                <c:pt idx="75">
                  <c:v>26.214616306160057</c:v>
                </c:pt>
              </c:numCache>
            </c:numRef>
          </c:yVal>
          <c:smooth val="1"/>
          <c:extLst>
            <c:ext xmlns:c16="http://schemas.microsoft.com/office/drawing/2014/chart" uri="{C3380CC4-5D6E-409C-BE32-E72D297353CC}">
              <c16:uniqueId val="{00000004-1617-4B8D-B082-F523A54D0FBB}"/>
            </c:ext>
          </c:extLst>
        </c:ser>
        <c:ser>
          <c:idx val="5"/>
          <c:order val="5"/>
          <c:spPr>
            <a:ln w="19050" cap="rnd">
              <a:solidFill>
                <a:schemeClr val="accent6"/>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Data!$G$16:$G$91</c:f>
              <c:numCache>
                <c:formatCode>General</c:formatCode>
                <c:ptCount val="76"/>
                <c:pt idx="0">
                  <c:v>15.933638030319301</c:v>
                </c:pt>
                <c:pt idx="1">
                  <c:v>16.519417185488827</c:v>
                </c:pt>
                <c:pt idx="2">
                  <c:v>17.052967287484179</c:v>
                </c:pt>
                <c:pt idx="3">
                  <c:v>17.541627836013156</c:v>
                </c:pt>
                <c:pt idx="4">
                  <c:v>17.991370120746815</c:v>
                </c:pt>
                <c:pt idx="5">
                  <c:v>18.407108717887166</c:v>
                </c:pt>
                <c:pt idx="6">
                  <c:v>18.792930457389346</c:v>
                </c:pt>
                <c:pt idx="7">
                  <c:v>19.152265520321475</c:v>
                </c:pt>
                <c:pt idx="8">
                  <c:v>19.488017196256884</c:v>
                </c:pt>
                <c:pt idx="9">
                  <c:v>19.802661611007203</c:v>
                </c:pt>
                <c:pt idx="10">
                  <c:v>20.09832530813862</c:v>
                </c:pt>
                <c:pt idx="11">
                  <c:v>20.376846272047949</c:v>
                </c:pt>
                <c:pt idx="12">
                  <c:v>20.639822414126545</c:v>
                </c:pt>
                <c:pt idx="13">
                  <c:v>20.888650456985431</c:v>
                </c:pt>
                <c:pt idx="14">
                  <c:v>21.124557386346883</c:v>
                </c:pt>
                <c:pt idx="15">
                  <c:v>21.348626093468404</c:v>
                </c:pt>
                <c:pt idx="16">
                  <c:v>21.561816435317787</c:v>
                </c:pt>
                <c:pt idx="17">
                  <c:v>21.764982649960238</c:v>
                </c:pt>
                <c:pt idx="18">
                  <c:v>21.958887850040561</c:v>
                </c:pt>
                <c:pt idx="19">
                  <c:v>22.144216156687463</c:v>
                </c:pt>
                <c:pt idx="20">
                  <c:v>22.321582914868628</c:v>
                </c:pt>
                <c:pt idx="21">
                  <c:v>22.491543338755001</c:v>
                </c:pt>
                <c:pt idx="22">
                  <c:v>22.654599864560659</c:v>
                </c:pt>
                <c:pt idx="23">
                  <c:v>22.811208433232949</c:v>
                </c:pt>
                <c:pt idx="24">
                  <c:v>22.961783882354425</c:v>
                </c:pt>
                <c:pt idx="25">
                  <c:v>23.106704592798419</c:v>
                </c:pt>
                <c:pt idx="26">
                  <c:v>23.246316508910915</c:v>
                </c:pt>
                <c:pt idx="27">
                  <c:v>23.380936629669598</c:v>
                </c:pt>
                <c:pt idx="28">
                  <c:v>23.51085605118606</c:v>
                </c:pt>
                <c:pt idx="29">
                  <c:v>23.636342627149823</c:v>
                </c:pt>
                <c:pt idx="30">
                  <c:v>23.757643302659062</c:v>
                </c:pt>
                <c:pt idx="31">
                  <c:v>23.874986167800181</c:v>
                </c:pt>
                <c:pt idx="32">
                  <c:v>23.988582269906093</c:v>
                </c:pt>
                <c:pt idx="33">
                  <c:v>24.098627217312973</c:v>
                </c:pt>
                <c:pt idx="34">
                  <c:v>24.205302602389839</c:v>
                </c:pt>
                <c:pt idx="35">
                  <c:v>24.308777267431527</c:v>
                </c:pt>
                <c:pt idx="36">
                  <c:v>24.409208433521862</c:v>
                </c:pt>
                <c:pt idx="37">
                  <c:v>24.506742709562211</c:v>
                </c:pt>
                <c:pt idx="38">
                  <c:v>24.601516996217644</c:v>
                </c:pt>
                <c:pt idx="39">
                  <c:v>24.693659297476074</c:v>
                </c:pt>
                <c:pt idx="40">
                  <c:v>24.783289450778152</c:v>
                </c:pt>
                <c:pt idx="41">
                  <c:v>24.870519785202625</c:v>
                </c:pt>
                <c:pt idx="42">
                  <c:v>24.955455715939436</c:v>
                </c:pt>
                <c:pt idx="43">
                  <c:v>25.038196282214656</c:v>
                </c:pt>
                <c:pt idx="44">
                  <c:v>25.118834634917366</c:v>
                </c:pt>
                <c:pt idx="45">
                  <c:v>25.197458479394911</c:v>
                </c:pt>
                <c:pt idx="46">
                  <c:v>25.274150478208504</c:v>
                </c:pt>
                <c:pt idx="47">
                  <c:v>25.348988618059607</c:v>
                </c:pt>
                <c:pt idx="48">
                  <c:v>25.422046544594952</c:v>
                </c:pt>
                <c:pt idx="49">
                  <c:v>25.493393868361714</c:v>
                </c:pt>
                <c:pt idx="50">
                  <c:v>25.563096444806366</c:v>
                </c:pt>
                <c:pt idx="51">
                  <c:v>25.631216630880363</c:v>
                </c:pt>
                <c:pt idx="52">
                  <c:v>25.697813520528491</c:v>
                </c:pt>
                <c:pt idx="53">
                  <c:v>25.762943161083776</c:v>
                </c:pt>
                <c:pt idx="54">
                  <c:v>25.826658752372268</c:v>
                </c:pt>
                <c:pt idx="55">
                  <c:v>25.889010830137412</c:v>
                </c:pt>
                <c:pt idx="56">
                  <c:v>25.950047435222984</c:v>
                </c:pt>
                <c:pt idx="57">
                  <c:v>26.009814269803584</c:v>
                </c:pt>
                <c:pt idx="58">
                  <c:v>26.068354841818596</c:v>
                </c:pt>
                <c:pt idx="59">
                  <c:v>26.125710598648396</c:v>
                </c:pt>
                <c:pt idx="60">
                  <c:v>26.181921050967112</c:v>
                </c:pt>
                <c:pt idx="61">
                  <c:v>26.237023887614164</c:v>
                </c:pt>
                <c:pt idx="62">
                  <c:v>26.291055082244295</c:v>
                </c:pt>
                <c:pt idx="63">
                  <c:v>26.344048992442765</c:v>
                </c:pt>
                <c:pt idx="64">
                  <c:v>26.39603845192697</c:v>
                </c:pt>
                <c:pt idx="65">
                  <c:v>26.44705485639733</c:v>
                </c:pt>
                <c:pt idx="66">
                  <c:v>26.497128243548232</c:v>
                </c:pt>
                <c:pt idx="67">
                  <c:v>26.546287367702728</c:v>
                </c:pt>
                <c:pt idx="68">
                  <c:v>26.594559769492975</c:v>
                </c:pt>
                <c:pt idx="69">
                  <c:v>26.641971840970434</c:v>
                </c:pt>
                <c:pt idx="70">
                  <c:v>26.688548886496044</c:v>
                </c:pt>
                <c:pt idx="71">
                  <c:v>26.734315179729819</c:v>
                </c:pt>
                <c:pt idx="72">
                  <c:v>26.779294017011971</c:v>
                </c:pt>
                <c:pt idx="73">
                  <c:v>26.823507767402397</c:v>
                </c:pt>
                <c:pt idx="74">
                  <c:v>26.866977919623142</c:v>
                </c:pt>
                <c:pt idx="75">
                  <c:v>26.909725126127874</c:v>
                </c:pt>
              </c:numCache>
            </c:numRef>
          </c:yVal>
          <c:smooth val="1"/>
          <c:extLst>
            <c:ext xmlns:c16="http://schemas.microsoft.com/office/drawing/2014/chart" uri="{C3380CC4-5D6E-409C-BE32-E72D297353CC}">
              <c16:uniqueId val="{00000005-1617-4B8D-B082-F523A54D0FBB}"/>
            </c:ext>
          </c:extLst>
        </c:ser>
        <c:ser>
          <c:idx val="6"/>
          <c:order val="6"/>
          <c:spPr>
            <a:ln w="19050" cap="rnd">
              <a:solidFill>
                <a:schemeClr val="accent1">
                  <a:lumMod val="6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Data!$H$16:$H$91</c:f>
              <c:numCache>
                <c:formatCode>General</c:formatCode>
                <c:ptCount val="76"/>
                <c:pt idx="0">
                  <c:v>14.941138508886581</c:v>
                </c:pt>
                <c:pt idx="1">
                  <c:v>15.610600400508897</c:v>
                </c:pt>
                <c:pt idx="2">
                  <c:v>16.220371945646445</c:v>
                </c:pt>
                <c:pt idx="3">
                  <c:v>16.77884114396527</c:v>
                </c:pt>
                <c:pt idx="4">
                  <c:v>17.292832326518024</c:v>
                </c:pt>
                <c:pt idx="5">
                  <c:v>17.767962151821283</c:v>
                </c:pt>
                <c:pt idx="6">
                  <c:v>18.20890128268092</c:v>
                </c:pt>
                <c:pt idx="7">
                  <c:v>18.619569926031922</c:v>
                </c:pt>
                <c:pt idx="8">
                  <c:v>19.003286127100964</c:v>
                </c:pt>
                <c:pt idx="9">
                  <c:v>19.362879743958469</c:v>
                </c:pt>
                <c:pt idx="10">
                  <c:v>19.700781112108661</c:v>
                </c:pt>
                <c:pt idx="11">
                  <c:v>20.019090785147892</c:v>
                </c:pt>
                <c:pt idx="12">
                  <c:v>20.319634947523429</c:v>
                </c:pt>
                <c:pt idx="13">
                  <c:v>20.604009853647874</c:v>
                </c:pt>
                <c:pt idx="14">
                  <c:v>20.873617772918102</c:v>
                </c:pt>
                <c:pt idx="15">
                  <c:v>21.129696295342697</c:v>
                </c:pt>
                <c:pt idx="16">
                  <c:v>21.373342400313422</c:v>
                </c:pt>
                <c:pt idx="17">
                  <c:v>21.605532359904792</c:v>
                </c:pt>
                <c:pt idx="18">
                  <c:v>21.827138302853733</c:v>
                </c:pt>
                <c:pt idx="19">
                  <c:v>22.038942081878766</c:v>
                </c:pt>
                <c:pt idx="20">
                  <c:v>22.241646948371528</c:v>
                </c:pt>
                <c:pt idx="21">
                  <c:v>22.435887432813097</c:v>
                </c:pt>
                <c:pt idx="22">
                  <c:v>22.622237748019561</c:v>
                </c:pt>
                <c:pt idx="23">
                  <c:v>22.801218969359319</c:v>
                </c:pt>
                <c:pt idx="24">
                  <c:v>22.97330519692672</c:v>
                </c:pt>
                <c:pt idx="25">
                  <c:v>23.138928866005571</c:v>
                </c:pt>
                <c:pt idx="26">
                  <c:v>23.29848534156271</c:v>
                </c:pt>
                <c:pt idx="27">
                  <c:v>23.452336908144062</c:v>
                </c:pt>
                <c:pt idx="28">
                  <c:v>23.60081624702002</c:v>
                </c:pt>
                <c:pt idx="29">
                  <c:v>23.74422947669289</c:v>
                </c:pt>
                <c:pt idx="30">
                  <c:v>23.882858820132022</c:v>
                </c:pt>
                <c:pt idx="31">
                  <c:v>24.016964951721871</c:v>
                </c:pt>
                <c:pt idx="32">
                  <c:v>24.146789068414343</c:v>
                </c:pt>
                <c:pt idx="33">
                  <c:v>24.272554722593632</c:v>
                </c:pt>
                <c:pt idx="34">
                  <c:v>24.394469448395768</c:v>
                </c:pt>
                <c:pt idx="35">
                  <c:v>24.512726208443411</c:v>
                </c:pt>
                <c:pt idx="36">
                  <c:v>24.627504683975225</c:v>
                </c:pt>
                <c:pt idx="37">
                  <c:v>24.738972428021338</c:v>
                </c:pt>
                <c:pt idx="38">
                  <c:v>24.847285898484685</c:v>
                </c:pt>
                <c:pt idx="39">
                  <c:v>24.952591385637177</c:v>
                </c:pt>
                <c:pt idx="40">
                  <c:v>25.055025846553839</c:v>
                </c:pt>
                <c:pt idx="41">
                  <c:v>25.154717657324664</c:v>
                </c:pt>
                <c:pt idx="42">
                  <c:v>25.251787292452448</c:v>
                </c:pt>
                <c:pt idx="43">
                  <c:v>25.346347939624131</c:v>
                </c:pt>
                <c:pt idx="44">
                  <c:v>25.438506056998655</c:v>
                </c:pt>
                <c:pt idx="45">
                  <c:v>25.528361879258711</c:v>
                </c:pt>
                <c:pt idx="46">
                  <c:v>25.616009877902812</c:v>
                </c:pt>
                <c:pt idx="47">
                  <c:v>25.701539180589791</c:v>
                </c:pt>
                <c:pt idx="48">
                  <c:v>25.785033953773038</c:v>
                </c:pt>
                <c:pt idx="49">
                  <c:v>25.866573752363625</c:v>
                </c:pt>
                <c:pt idx="50">
                  <c:v>25.94623383972894</c:v>
                </c:pt>
                <c:pt idx="51">
                  <c:v>26.024085480956366</c:v>
                </c:pt>
                <c:pt idx="52">
                  <c:v>26.100196211982798</c:v>
                </c:pt>
                <c:pt idx="53">
                  <c:v>26.174630086903125</c:v>
                </c:pt>
                <c:pt idx="54">
                  <c:v>26.247447905518548</c:v>
                </c:pt>
                <c:pt idx="55">
                  <c:v>26.318707422964422</c:v>
                </c:pt>
                <c:pt idx="56">
                  <c:v>26.388463543062223</c:v>
                </c:pt>
                <c:pt idx="57">
                  <c:v>26.456768496868619</c:v>
                </c:pt>
                <c:pt idx="58">
                  <c:v>26.52367200774292</c:v>
                </c:pt>
                <c:pt idx="59">
                  <c:v>26.589221444119836</c:v>
                </c:pt>
                <c:pt idx="60">
                  <c:v>26.653461961055509</c:v>
                </c:pt>
                <c:pt idx="61">
                  <c:v>26.716436631509282</c:v>
                </c:pt>
                <c:pt idx="62">
                  <c:v>26.77818656822943</c:v>
                </c:pt>
                <c:pt idx="63">
                  <c:v>26.838751037027684</c:v>
                </c:pt>
                <c:pt idx="64">
                  <c:v>26.898167562152487</c:v>
                </c:pt>
                <c:pt idx="65">
                  <c:v>26.956472024404327</c:v>
                </c:pt>
                <c:pt idx="66">
                  <c:v>27.013698752576786</c:v>
                </c:pt>
                <c:pt idx="67">
                  <c:v>27.069880608753355</c:v>
                </c:pt>
                <c:pt idx="68">
                  <c:v>27.125049067942207</c:v>
                </c:pt>
                <c:pt idx="69">
                  <c:v>27.179234292487877</c:v>
                </c:pt>
                <c:pt idx="70">
                  <c:v>27.232465201660002</c:v>
                </c:pt>
                <c:pt idx="71">
                  <c:v>27.284769536784317</c:v>
                </c:pt>
                <c:pt idx="72">
                  <c:v>27.336173922249632</c:v>
                </c:pt>
                <c:pt idx="73">
                  <c:v>27.38670392269583</c:v>
                </c:pt>
                <c:pt idx="74">
                  <c:v>27.436384096662401</c:v>
                </c:pt>
                <c:pt idx="75">
                  <c:v>27.485238046953519</c:v>
                </c:pt>
              </c:numCache>
            </c:numRef>
          </c:yVal>
          <c:smooth val="1"/>
          <c:extLst>
            <c:ext xmlns:c16="http://schemas.microsoft.com/office/drawing/2014/chart" uri="{C3380CC4-5D6E-409C-BE32-E72D297353CC}">
              <c16:uniqueId val="{00000006-1617-4B8D-B082-F523A54D0FBB}"/>
            </c:ext>
          </c:extLst>
        </c:ser>
        <c:ser>
          <c:idx val="7"/>
          <c:order val="7"/>
          <c:spPr>
            <a:ln w="19050" cap="rnd">
              <a:solidFill>
                <a:schemeClr val="accent2">
                  <a:lumMod val="6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Data!$I$16:$I$91</c:f>
              <c:numCache>
                <c:formatCode>General</c:formatCode>
                <c:ptCount val="76"/>
                <c:pt idx="0">
                  <c:v>13.850280162007927</c:v>
                </c:pt>
                <c:pt idx="1">
                  <c:v>14.603424790083029</c:v>
                </c:pt>
                <c:pt idx="2">
                  <c:v>15.289417778362772</c:v>
                </c:pt>
                <c:pt idx="3">
                  <c:v>15.917695626471453</c:v>
                </c:pt>
                <c:pt idx="4">
                  <c:v>16.495935706843301</c:v>
                </c:pt>
                <c:pt idx="5">
                  <c:v>17.030456760309466</c:v>
                </c:pt>
                <c:pt idx="6">
                  <c:v>17.526513282526558</c:v>
                </c:pt>
                <c:pt idx="7">
                  <c:v>17.988515506296437</c:v>
                </c:pt>
                <c:pt idx="8">
                  <c:v>18.420196232499109</c:v>
                </c:pt>
                <c:pt idx="9">
                  <c:v>18.824739051463801</c:v>
                </c:pt>
                <c:pt idx="10">
                  <c:v>19.204878090632764</c:v>
                </c:pt>
                <c:pt idx="11">
                  <c:v>19.562976472801903</c:v>
                </c:pt>
                <c:pt idx="12">
                  <c:v>19.901088655474382</c:v>
                </c:pt>
                <c:pt idx="13">
                  <c:v>20.221010424864378</c:v>
                </c:pt>
                <c:pt idx="14">
                  <c:v>20.524319334043387</c:v>
                </c:pt>
                <c:pt idx="15">
                  <c:v>20.812407671771059</c:v>
                </c:pt>
                <c:pt idx="16">
                  <c:v>21.086509539863123</c:v>
                </c:pt>
                <c:pt idx="17">
                  <c:v>21.347723244403415</c:v>
                </c:pt>
                <c:pt idx="18">
                  <c:v>21.597029930220973</c:v>
                </c:pt>
                <c:pt idx="19">
                  <c:v>21.835309181624137</c:v>
                </c:pt>
                <c:pt idx="20">
                  <c:v>22.063352156428493</c:v>
                </c:pt>
                <c:pt idx="21">
                  <c:v>22.281872701425257</c:v>
                </c:pt>
                <c:pt idx="22">
                  <c:v>22.491516806032529</c:v>
                </c:pt>
                <c:pt idx="23">
                  <c:v>22.692870680039753</c:v>
                </c:pt>
                <c:pt idx="24">
                  <c:v>22.886467686053084</c:v>
                </c:pt>
                <c:pt idx="25">
                  <c:v>23.072794313766792</c:v>
                </c:pt>
                <c:pt idx="26">
                  <c:v>23.25229534876857</c:v>
                </c:pt>
                <c:pt idx="27">
                  <c:v>23.425378361172594</c:v>
                </c:pt>
                <c:pt idx="28">
                  <c:v>23.592417617408046</c:v>
                </c:pt>
                <c:pt idx="29">
                  <c:v>23.753757500790023</c:v>
                </c:pt>
                <c:pt idx="30">
                  <c:v>23.909715512159046</c:v>
                </c:pt>
                <c:pt idx="31">
                  <c:v>24.060584910197626</c:v>
                </c:pt>
                <c:pt idx="32">
                  <c:v>24.206637041476657</c:v>
                </c:pt>
                <c:pt idx="33">
                  <c:v>24.348123402428364</c:v>
                </c:pt>
                <c:pt idx="34">
                  <c:v>24.485277468955761</c:v>
                </c:pt>
                <c:pt idx="35">
                  <c:v>24.61831632400936</c:v>
                </c:pt>
                <c:pt idx="36">
                  <c:v>24.747442108982646</c:v>
                </c:pt>
                <c:pt idx="37">
                  <c:v>24.872843321034527</c:v>
                </c:pt>
                <c:pt idx="38">
                  <c:v>24.994695975305795</c:v>
                </c:pt>
                <c:pt idx="39">
                  <c:v>25.113164648352345</c:v>
                </c:pt>
                <c:pt idx="40">
                  <c:v>25.228403416883594</c:v>
                </c:pt>
                <c:pt idx="41">
                  <c:v>25.340556704000768</c:v>
                </c:pt>
                <c:pt idx="42">
                  <c:v>25.449760043519529</c:v>
                </c:pt>
                <c:pt idx="43">
                  <c:v>25.556140771587671</c:v>
                </c:pt>
                <c:pt idx="44">
                  <c:v>25.659818653634012</c:v>
                </c:pt>
                <c:pt idx="45">
                  <c:v>25.760906453676569</c:v>
                </c:pt>
                <c:pt idx="46">
                  <c:v>25.859510452151184</c:v>
                </c:pt>
                <c:pt idx="47">
                  <c:v>25.955730917674039</c:v>
                </c:pt>
                <c:pt idx="48">
                  <c:v>26.049662537505192</c:v>
                </c:pt>
                <c:pt idx="49">
                  <c:v>26.1413948109196</c:v>
                </c:pt>
                <c:pt idx="50">
                  <c:v>26.231012409205583</c:v>
                </c:pt>
                <c:pt idx="51">
                  <c:v>26.318595505586437</c:v>
                </c:pt>
                <c:pt idx="52">
                  <c:v>26.40422007799117</c:v>
                </c:pt>
                <c:pt idx="53">
                  <c:v>26.48795818727654</c:v>
                </c:pt>
                <c:pt idx="54">
                  <c:v>26.569878233218887</c:v>
                </c:pt>
                <c:pt idx="55">
                  <c:v>26.650045190345498</c:v>
                </c:pt>
                <c:pt idx="56">
                  <c:v>26.728520825455519</c:v>
                </c:pt>
                <c:pt idx="57">
                  <c:v>26.805363898487716</c:v>
                </c:pt>
                <c:pt idx="58">
                  <c:v>26.88063034822131</c:v>
                </c:pt>
                <c:pt idx="59">
                  <c:v>26.954373464145334</c:v>
                </c:pt>
                <c:pt idx="60">
                  <c:v>27.026644045697971</c:v>
                </c:pt>
                <c:pt idx="61">
                  <c:v>27.097490549958462</c:v>
                </c:pt>
                <c:pt idx="62">
                  <c:v>27.166959228768633</c:v>
                </c:pt>
                <c:pt idx="63">
                  <c:v>27.235094256166668</c:v>
                </c:pt>
                <c:pt idx="64">
                  <c:v>27.30193784693207</c:v>
                </c:pt>
                <c:pt idx="65">
                  <c:v>27.36753036696539</c:v>
                </c:pt>
                <c:pt idx="66">
                  <c:v>27.431910436159406</c:v>
                </c:pt>
                <c:pt idx="67">
                  <c:v>27.495115024358046</c:v>
                </c:pt>
                <c:pt idx="68">
                  <c:v>27.557179540945508</c:v>
                </c:pt>
                <c:pt idx="69">
                  <c:v>27.618137918559384</c:v>
                </c:pt>
                <c:pt idx="70">
                  <c:v>27.678022691378025</c:v>
                </c:pt>
                <c:pt idx="71">
                  <c:v>27.736865068392877</c:v>
                </c:pt>
                <c:pt idx="72">
                  <c:v>27.794695002041358</c:v>
                </c:pt>
                <c:pt idx="73">
                  <c:v>27.851541252543335</c:v>
                </c:pt>
                <c:pt idx="74">
                  <c:v>27.907431448255721</c:v>
                </c:pt>
                <c:pt idx="75">
                  <c:v>27.962392142333233</c:v>
                </c:pt>
              </c:numCache>
            </c:numRef>
          </c:yVal>
          <c:smooth val="1"/>
          <c:extLst>
            <c:ext xmlns:c16="http://schemas.microsoft.com/office/drawing/2014/chart" uri="{C3380CC4-5D6E-409C-BE32-E72D297353CC}">
              <c16:uniqueId val="{00000007-1617-4B8D-B082-F523A54D0FBB}"/>
            </c:ext>
          </c:extLst>
        </c:ser>
        <c:ser>
          <c:idx val="8"/>
          <c:order val="8"/>
          <c:spPr>
            <a:ln w="19050" cap="rnd">
              <a:solidFill>
                <a:schemeClr val="accent3">
                  <a:lumMod val="6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Data!$J$16:$J$91</c:f>
              <c:numCache>
                <c:formatCode>General</c:formatCode>
                <c:ptCount val="76"/>
                <c:pt idx="0">
                  <c:v>12.676663891598029</c:v>
                </c:pt>
                <c:pt idx="1">
                  <c:v>13.513491256125921</c:v>
                </c:pt>
                <c:pt idx="2">
                  <c:v>14.275705687547855</c:v>
                </c:pt>
                <c:pt idx="3">
                  <c:v>14.973792185446388</c:v>
                </c:pt>
                <c:pt idx="4">
                  <c:v>15.616281163637332</c:v>
                </c:pt>
                <c:pt idx="5">
                  <c:v>16.210193445266405</c:v>
                </c:pt>
                <c:pt idx="6">
                  <c:v>16.76136735884095</c:v>
                </c:pt>
                <c:pt idx="7">
                  <c:v>17.274703163029706</c:v>
                </c:pt>
                <c:pt idx="8">
                  <c:v>17.754348414366007</c:v>
                </c:pt>
                <c:pt idx="9">
                  <c:v>18.20384043543789</c:v>
                </c:pt>
                <c:pt idx="10">
                  <c:v>18.626217145625624</c:v>
                </c:pt>
                <c:pt idx="11">
                  <c:v>19.024104236924668</c:v>
                </c:pt>
                <c:pt idx="12">
                  <c:v>19.399784439894088</c:v>
                </c:pt>
                <c:pt idx="13">
                  <c:v>19.755253072549642</c:v>
                </c:pt>
                <c:pt idx="14">
                  <c:v>20.092262971637428</c:v>
                </c:pt>
                <c:pt idx="15">
                  <c:v>20.412361124668173</c:v>
                </c:pt>
                <c:pt idx="16">
                  <c:v>20.716918755881579</c:v>
                </c:pt>
                <c:pt idx="17">
                  <c:v>21.007156205370791</c:v>
                </c:pt>
                <c:pt idx="18">
                  <c:v>21.28416363405697</c:v>
                </c:pt>
                <c:pt idx="19">
                  <c:v>21.548918357838261</c:v>
                </c:pt>
                <c:pt idx="20">
                  <c:v>21.802299440954211</c:v>
                </c:pt>
                <c:pt idx="21">
                  <c:v>22.045100046506171</c:v>
                </c:pt>
                <c:pt idx="22">
                  <c:v>22.278037940514253</c:v>
                </c:pt>
                <c:pt idx="23">
                  <c:v>22.501764467188949</c:v>
                </c:pt>
                <c:pt idx="24">
                  <c:v>22.716872251648201</c:v>
                </c:pt>
                <c:pt idx="25">
                  <c:v>22.923901837996766</c:v>
                </c:pt>
                <c:pt idx="26">
                  <c:v>23.123347432443186</c:v>
                </c:pt>
                <c:pt idx="27">
                  <c:v>23.31566189066988</c:v>
                </c:pt>
                <c:pt idx="28">
                  <c:v>23.501261064264824</c:v>
                </c:pt>
                <c:pt idx="29">
                  <c:v>23.680527601355912</c:v>
                </c:pt>
                <c:pt idx="30">
                  <c:v>23.853814280654827</c:v>
                </c:pt>
                <c:pt idx="31">
                  <c:v>24.021446945142138</c:v>
                </c:pt>
                <c:pt idx="32">
                  <c:v>24.183727091007729</c:v>
                </c:pt>
                <c:pt idx="33">
                  <c:v>24.340934158731841</c:v>
                </c:pt>
                <c:pt idx="34">
                  <c:v>24.493327565984508</c:v>
                </c:pt>
                <c:pt idx="35">
                  <c:v>24.641148516044062</c:v>
                </c:pt>
                <c:pt idx="36">
                  <c:v>24.784621610458828</c:v>
                </c:pt>
                <c:pt idx="37">
                  <c:v>24.923956290516472</c:v>
                </c:pt>
                <c:pt idx="38">
                  <c:v>25.059348128595659</c:v>
                </c:pt>
                <c:pt idx="39">
                  <c:v>25.19097998753627</c:v>
                </c:pt>
                <c:pt idx="40">
                  <c:v>25.319023063682103</c:v>
                </c:pt>
                <c:pt idx="41">
                  <c:v>25.443637827145629</c:v>
                </c:pt>
                <c:pt idx="42">
                  <c:v>25.564974871055362</c:v>
                </c:pt>
                <c:pt idx="43">
                  <c:v>25.683175680019964</c:v>
                </c:pt>
                <c:pt idx="44">
                  <c:v>25.798373326738123</c:v>
                </c:pt>
                <c:pt idx="45">
                  <c:v>25.910693104563187</c:v>
                </c:pt>
                <c:pt idx="46">
                  <c:v>26.020253102868313</c:v>
                </c:pt>
                <c:pt idx="47">
                  <c:v>26.12716473122704</c:v>
                </c:pt>
                <c:pt idx="48">
                  <c:v>26.231533197706099</c:v>
                </c:pt>
                <c:pt idx="49">
                  <c:v>26.333457945944332</c:v>
                </c:pt>
                <c:pt idx="50">
                  <c:v>26.433033055150979</c:v>
                </c:pt>
                <c:pt idx="51">
                  <c:v>26.530347606685257</c:v>
                </c:pt>
                <c:pt idx="52">
                  <c:v>26.625486020468301</c:v>
                </c:pt>
                <c:pt idx="53">
                  <c:v>26.718528364118704</c:v>
                </c:pt>
                <c:pt idx="54">
                  <c:v>26.809550637387982</c:v>
                </c:pt>
                <c:pt idx="55">
                  <c:v>26.898625034195327</c:v>
                </c:pt>
                <c:pt idx="56">
                  <c:v>26.985820184317575</c:v>
                </c:pt>
                <c:pt idx="57">
                  <c:v>27.071201376575573</c:v>
                </c:pt>
                <c:pt idx="58">
                  <c:v>27.154830765168448</c:v>
                </c:pt>
                <c:pt idx="59">
                  <c:v>27.236767560639592</c:v>
                </c:pt>
                <c:pt idx="60">
                  <c:v>27.317068206809186</c:v>
                </c:pt>
                <c:pt idx="61">
                  <c:v>27.395786544876401</c:v>
                </c:pt>
                <c:pt idx="62">
                  <c:v>27.472973965776589</c:v>
                </c:pt>
                <c:pt idx="63">
                  <c:v>27.548679551774406</c:v>
                </c:pt>
                <c:pt idx="64">
                  <c:v>27.622950208180406</c:v>
                </c:pt>
                <c:pt idx="65">
                  <c:v>27.695830785995206</c:v>
                </c:pt>
                <c:pt idx="66">
                  <c:v>27.767364196210785</c:v>
                </c:pt>
                <c:pt idx="67">
                  <c:v>27.837591516431495</c:v>
                </c:pt>
                <c:pt idx="68">
                  <c:v>27.906552090417563</c:v>
                </c:pt>
                <c:pt idx="69">
                  <c:v>27.974283621099648</c:v>
                </c:pt>
                <c:pt idx="70">
                  <c:v>28.040822257564805</c:v>
                </c:pt>
                <c:pt idx="71">
                  <c:v>28.106202676470197</c:v>
                </c:pt>
                <c:pt idx="72">
                  <c:v>28.170458158301841</c:v>
                </c:pt>
                <c:pt idx="73">
                  <c:v>28.233620658859589</c:v>
                </c:pt>
                <c:pt idx="74">
                  <c:v>28.295720876317802</c:v>
                </c:pt>
                <c:pt idx="75">
                  <c:v>28.356788314181699</c:v>
                </c:pt>
              </c:numCache>
            </c:numRef>
          </c:yVal>
          <c:smooth val="1"/>
          <c:extLst>
            <c:ext xmlns:c16="http://schemas.microsoft.com/office/drawing/2014/chart" uri="{C3380CC4-5D6E-409C-BE32-E72D297353CC}">
              <c16:uniqueId val="{00000008-1617-4B8D-B082-F523A54D0FBB}"/>
            </c:ext>
          </c:extLst>
        </c:ser>
        <c:ser>
          <c:idx val="9"/>
          <c:order val="9"/>
          <c:spPr>
            <a:ln w="19050" cap="rnd">
              <a:solidFill>
                <a:schemeClr val="accent4">
                  <a:lumMod val="6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Data!$K$16:$K$91</c:f>
              <c:numCache>
                <c:formatCode>General</c:formatCode>
                <c:ptCount val="76"/>
                <c:pt idx="0">
                  <c:v>11.432150840892351</c:v>
                </c:pt>
                <c:pt idx="1">
                  <c:v>12.352660941873033</c:v>
                </c:pt>
                <c:pt idx="2">
                  <c:v>13.19109681643716</c:v>
                </c:pt>
                <c:pt idx="3">
                  <c:v>13.958991964125548</c:v>
                </c:pt>
                <c:pt idx="4">
                  <c:v>14.665729840135587</c:v>
                </c:pt>
                <c:pt idx="5">
                  <c:v>15.319033349927565</c:v>
                </c:pt>
                <c:pt idx="6">
                  <c:v>15.925324654859565</c:v>
                </c:pt>
                <c:pt idx="7">
                  <c:v>16.489994039467195</c:v>
                </c:pt>
                <c:pt idx="8">
                  <c:v>17.017603815937125</c:v>
                </c:pt>
                <c:pt idx="9">
                  <c:v>17.512045039116199</c:v>
                </c:pt>
                <c:pt idx="10">
                  <c:v>17.976659420322708</c:v>
                </c:pt>
                <c:pt idx="11">
                  <c:v>18.414335220751653</c:v>
                </c:pt>
                <c:pt idx="12">
                  <c:v>18.827583444018018</c:v>
                </c:pt>
                <c:pt idx="13">
                  <c:v>19.218598939939124</c:v>
                </c:pt>
                <c:pt idx="14">
                  <c:v>19.58930982893569</c:v>
                </c:pt>
                <c:pt idx="15">
                  <c:v>19.941417797269509</c:v>
                </c:pt>
                <c:pt idx="16">
                  <c:v>20.276431191604257</c:v>
                </c:pt>
                <c:pt idx="17">
                  <c:v>20.595692386042391</c:v>
                </c:pt>
                <c:pt idx="18">
                  <c:v>20.900400557597187</c:v>
                </c:pt>
                <c:pt idx="19">
                  <c:v>21.191630753756606</c:v>
                </c:pt>
                <c:pt idx="20">
                  <c:v>21.47034994518415</c:v>
                </c:pt>
                <c:pt idx="21">
                  <c:v>21.737430611291309</c:v>
                </c:pt>
                <c:pt idx="22">
                  <c:v>21.993662294700197</c:v>
                </c:pt>
                <c:pt idx="23">
                  <c:v>22.239761474042364</c:v>
                </c:pt>
                <c:pt idx="24">
                  <c:v>22.476380036947543</c:v>
                </c:pt>
                <c:pt idx="25">
                  <c:v>22.704112581930964</c:v>
                </c:pt>
                <c:pt idx="26">
                  <c:v>22.923502735822023</c:v>
                </c:pt>
                <c:pt idx="27">
                  <c:v>23.135048639871389</c:v>
                </c:pt>
                <c:pt idx="28">
                  <c:v>23.339207730825827</c:v>
                </c:pt>
                <c:pt idx="29">
                  <c:v>23.536400921626026</c:v>
                </c:pt>
                <c:pt idx="30">
                  <c:v>23.727016268854829</c:v>
                </c:pt>
                <c:pt idx="31">
                  <c:v>23.91141219979087</c:v>
                </c:pt>
                <c:pt idx="32">
                  <c:v>24.089920360243021</c:v>
                </c:pt>
                <c:pt idx="33">
                  <c:v>24.262848134739546</c:v>
                </c:pt>
                <c:pt idx="34">
                  <c:v>24.430480882717482</c:v>
                </c:pt>
                <c:pt idx="35">
                  <c:v>24.593083927782988</c:v>
                </c:pt>
                <c:pt idx="36">
                  <c:v>24.75090433163923</c:v>
                </c:pt>
                <c:pt idx="37">
                  <c:v>24.904172479702638</c:v>
                </c:pt>
                <c:pt idx="38">
                  <c:v>25.053103501589742</c:v>
                </c:pt>
                <c:pt idx="39">
                  <c:v>25.197898546424419</c:v>
                </c:pt>
                <c:pt idx="40">
                  <c:v>25.338745930184832</c:v>
                </c:pt>
                <c:pt idx="41">
                  <c:v>25.475822169994714</c:v>
                </c:pt>
                <c:pt idx="42">
                  <c:v>25.60929291829542</c:v>
                </c:pt>
                <c:pt idx="43">
                  <c:v>25.739313808156478</c:v>
                </c:pt>
                <c:pt idx="44">
                  <c:v>25.86603121954645</c:v>
                </c:pt>
                <c:pt idx="45">
                  <c:v>25.989582975154022</c:v>
                </c:pt>
                <c:pt idx="46">
                  <c:v>26.110098973289666</c:v>
                </c:pt>
                <c:pt idx="47">
                  <c:v>26.227701764484262</c:v>
                </c:pt>
                <c:pt idx="48">
                  <c:v>26.342507077611231</c:v>
                </c:pt>
                <c:pt idx="49">
                  <c:v>26.454624300673281</c:v>
                </c:pt>
                <c:pt idx="50">
                  <c:v>26.564156920800592</c:v>
                </c:pt>
                <c:pt idx="51">
                  <c:v>26.671202927488302</c:v>
                </c:pt>
                <c:pt idx="52">
                  <c:v>26.77585518264965</c:v>
                </c:pt>
                <c:pt idx="53">
                  <c:v>26.878201760665096</c:v>
                </c:pt>
                <c:pt idx="54">
                  <c:v>26.978326261261302</c:v>
                </c:pt>
                <c:pt idx="55">
                  <c:v>27.076308097749379</c:v>
                </c:pt>
                <c:pt idx="56">
                  <c:v>27.172222762883855</c:v>
                </c:pt>
                <c:pt idx="57">
                  <c:v>27.26614207436765</c:v>
                </c:pt>
                <c:pt idx="58">
                  <c:v>27.358134401819814</c:v>
                </c:pt>
                <c:pt idx="59">
                  <c:v>27.448264876838071</c:v>
                </c:pt>
                <c:pt idx="60">
                  <c:v>27.536595587624625</c:v>
                </c:pt>
                <c:pt idx="61">
                  <c:v>27.623185759498561</c:v>
                </c:pt>
                <c:pt idx="62">
                  <c:v>27.708091922488769</c:v>
                </c:pt>
                <c:pt idx="63">
                  <c:v>27.791368067086367</c:v>
                </c:pt>
                <c:pt idx="64">
                  <c:v>27.873065789132966</c:v>
                </c:pt>
                <c:pt idx="65">
                  <c:v>27.953234424729246</c:v>
                </c:pt>
                <c:pt idx="66">
                  <c:v>28.031921175966382</c:v>
                </c:pt>
                <c:pt idx="67">
                  <c:v>28.109171228209163</c:v>
                </c:pt>
                <c:pt idx="68">
                  <c:v>28.185027859593838</c:v>
                </c:pt>
                <c:pt idx="69">
                  <c:v>28.259532543344132</c:v>
                </c:pt>
                <c:pt idx="70">
                  <c:v>28.332725043455802</c:v>
                </c:pt>
                <c:pt idx="71">
                  <c:v>28.404643504251734</c:v>
                </c:pt>
                <c:pt idx="72">
                  <c:v>28.475324534266541</c:v>
                </c:pt>
                <c:pt idx="73">
                  <c:v>28.544803284880068</c:v>
                </c:pt>
                <c:pt idx="74">
                  <c:v>28.613113524084099</c:v>
                </c:pt>
                <c:pt idx="75">
                  <c:v>28.68028770573439</c:v>
                </c:pt>
              </c:numCache>
            </c:numRef>
          </c:yVal>
          <c:smooth val="1"/>
          <c:extLst>
            <c:ext xmlns:c16="http://schemas.microsoft.com/office/drawing/2014/chart" uri="{C3380CC4-5D6E-409C-BE32-E72D297353CC}">
              <c16:uniqueId val="{00000009-1617-4B8D-B082-F523A54D0FBB}"/>
            </c:ext>
          </c:extLst>
        </c:ser>
        <c:ser>
          <c:idx val="10"/>
          <c:order val="10"/>
          <c:spPr>
            <a:ln w="19050" cap="rnd">
              <a:solidFill>
                <a:schemeClr val="accent5">
                  <a:lumMod val="6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Data!$L$16:$L$91</c:f>
              <c:numCache>
                <c:formatCode>General</c:formatCode>
                <c:ptCount val="76"/>
                <c:pt idx="0">
                  <c:v>10.126009425798557</c:v>
                </c:pt>
                <c:pt idx="1">
                  <c:v>11.130202263232022</c:v>
                </c:pt>
                <c:pt idx="2">
                  <c:v>12.044859580938347</c:v>
                </c:pt>
                <c:pt idx="3">
                  <c:v>12.882563378416584</c:v>
                </c:pt>
                <c:pt idx="4">
                  <c:v>13.653550152245717</c:v>
                </c:pt>
                <c:pt idx="5">
                  <c:v>14.366244890200605</c:v>
                </c:pt>
                <c:pt idx="6">
                  <c:v>15.027653586490061</c:v>
                </c:pt>
                <c:pt idx="7">
                  <c:v>15.643656551516564</c:v>
                </c:pt>
                <c:pt idx="8">
                  <c:v>16.219230853120127</c:v>
                </c:pt>
                <c:pt idx="9">
                  <c:v>16.758621278406387</c:v>
                </c:pt>
                <c:pt idx="10">
                  <c:v>17.265473330631668</c:v>
                </c:pt>
                <c:pt idx="11">
                  <c:v>17.742937840190518</c:v>
                </c:pt>
                <c:pt idx="12">
                  <c:v>18.193754083753827</c:v>
                </c:pt>
                <c:pt idx="13">
                  <c:v>18.620316442940489</c:v>
                </c:pt>
                <c:pt idx="14">
                  <c:v>19.024728321845835</c:v>
                </c:pt>
                <c:pt idx="15">
                  <c:v>19.408846105482727</c:v>
                </c:pt>
                <c:pt idx="16">
                  <c:v>19.774315262938813</c:v>
                </c:pt>
                <c:pt idx="17">
                  <c:v>20.12260020232587</c:v>
                </c:pt>
                <c:pt idx="18">
                  <c:v>20.455009116749281</c:v>
                </c:pt>
                <c:pt idx="19">
                  <c:v>20.77271478528683</c:v>
                </c:pt>
                <c:pt idx="20">
                  <c:v>21.076772085025972</c:v>
                </c:pt>
                <c:pt idx="21">
                  <c:v>21.368132811688323</c:v>
                </c:pt>
                <c:pt idx="22">
                  <c:v>21.647658284498021</c:v>
                </c:pt>
                <c:pt idx="23">
                  <c:v>21.916130116507656</c:v>
                </c:pt>
                <c:pt idx="24">
                  <c:v>22.17425945785876</c:v>
                </c:pt>
                <c:pt idx="25">
                  <c:v>22.422694961477038</c:v>
                </c:pt>
                <c:pt idx="26">
                  <c:v>22.662029674812743</c:v>
                </c:pt>
                <c:pt idx="27">
                  <c:v>22.892807024684775</c:v>
                </c:pt>
                <c:pt idx="28">
                  <c:v>23.115526032998709</c:v>
                </c:pt>
                <c:pt idx="29">
                  <c:v>23.330645877508015</c:v>
                </c:pt>
                <c:pt idx="30">
                  <c:v>23.53858989266671</c:v>
                </c:pt>
                <c:pt idx="31">
                  <c:v>23.739749090051486</c:v>
                </c:pt>
                <c:pt idx="32">
                  <c:v>23.934485265090192</c:v>
                </c:pt>
                <c:pt idx="33">
                  <c:v>24.12313374635913</c:v>
                </c:pt>
                <c:pt idx="34">
                  <c:v>24.306005835062333</c:v>
                </c:pt>
                <c:pt idx="35">
                  <c:v>24.483390975133794</c:v>
                </c:pt>
                <c:pt idx="36">
                  <c:v>24.655558688431512</c:v>
                </c:pt>
                <c:pt idx="37">
                  <c:v>24.822760304500687</c:v>
                </c:pt>
                <c:pt idx="38">
                  <c:v>24.985230510195709</c:v>
                </c:pt>
                <c:pt idx="39">
                  <c:v>25.143188740924444</c:v>
                </c:pt>
                <c:pt idx="40">
                  <c:v>25.29684043229944</c:v>
                </c:pt>
                <c:pt idx="41">
                  <c:v>25.446378148455675</c:v>
                </c:pt>
                <c:pt idx="42">
                  <c:v>25.591982601147354</c:v>
                </c:pt>
                <c:pt idx="43">
                  <c:v>25.733823571904875</c:v>
                </c:pt>
                <c:pt idx="44">
                  <c:v>25.872060747966664</c:v>
                </c:pt>
                <c:pt idx="45">
                  <c:v>26.006844481356744</c:v>
                </c:pt>
                <c:pt idx="46">
                  <c:v>26.138316479322896</c:v>
                </c:pt>
                <c:pt idx="47">
                  <c:v>26.266610433353364</c:v>
                </c:pt>
                <c:pt idx="48">
                  <c:v>26.391852593128238</c:v>
                </c:pt>
                <c:pt idx="49">
                  <c:v>26.514162291014117</c:v>
                </c:pt>
                <c:pt idx="50">
                  <c:v>26.633652422062092</c:v>
                </c:pt>
                <c:pt idx="51">
                  <c:v>26.75042988390323</c:v>
                </c:pt>
                <c:pt idx="52">
                  <c:v>26.864595980442878</c:v>
                </c:pt>
                <c:pt idx="53">
                  <c:v>26.976246792823368</c:v>
                </c:pt>
                <c:pt idx="54">
                  <c:v>27.085473520746497</c:v>
                </c:pt>
                <c:pt idx="55">
                  <c:v>27.192362796915312</c:v>
                </c:pt>
                <c:pt idx="56">
                  <c:v>27.296996977062008</c:v>
                </c:pt>
                <c:pt idx="57">
                  <c:v>27.399454407771604</c:v>
                </c:pt>
                <c:pt idx="58">
                  <c:v>27.49980967408306</c:v>
                </c:pt>
                <c:pt idx="59">
                  <c:v>27.598133828648429</c:v>
                </c:pt>
                <c:pt idx="60">
                  <c:v>27.69449460405194</c:v>
                </c:pt>
                <c:pt idx="61">
                  <c:v>27.788956609732598</c:v>
                </c:pt>
                <c:pt idx="62">
                  <c:v>27.881581514812826</c:v>
                </c:pt>
                <c:pt idx="63">
                  <c:v>27.972428218010208</c:v>
                </c:pt>
                <c:pt idx="64">
                  <c:v>28.061553005697405</c:v>
                </c:pt>
                <c:pt idx="65">
                  <c:v>28.149009699075169</c:v>
                </c:pt>
                <c:pt idx="66">
                  <c:v>28.234849791333858</c:v>
                </c:pt>
                <c:pt idx="67">
                  <c:v>28.319122575598712</c:v>
                </c:pt>
                <c:pt idx="68">
                  <c:v>28.401875264381992</c:v>
                </c:pt>
                <c:pt idx="69">
                  <c:v>28.483153101200497</c:v>
                </c:pt>
                <c:pt idx="70">
                  <c:v>28.562999464958683</c:v>
                </c:pt>
                <c:pt idx="71">
                  <c:v>28.64145596764515</c:v>
                </c:pt>
                <c:pt idx="72">
                  <c:v>28.718562545843128</c:v>
                </c:pt>
                <c:pt idx="73">
                  <c:v>28.794357546512426</c:v>
                </c:pt>
                <c:pt idx="74">
                  <c:v>28.86887780746228</c:v>
                </c:pt>
                <c:pt idx="75">
                  <c:v>28.94215873289896</c:v>
                </c:pt>
              </c:numCache>
            </c:numRef>
          </c:yVal>
          <c:smooth val="1"/>
          <c:extLst>
            <c:ext xmlns:c16="http://schemas.microsoft.com/office/drawing/2014/chart" uri="{C3380CC4-5D6E-409C-BE32-E72D297353CC}">
              <c16:uniqueId val="{0000000A-1617-4B8D-B082-F523A54D0FBB}"/>
            </c:ext>
          </c:extLst>
        </c:ser>
        <c:ser>
          <c:idx val="11"/>
          <c:order val="11"/>
          <c:spPr>
            <a:ln w="19050" cap="rnd">
              <a:solidFill>
                <a:schemeClr val="accent6">
                  <a:lumMod val="6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Data!$M$16:$M$91</c:f>
              <c:numCache>
                <c:formatCode>General</c:formatCode>
                <c:ptCount val="76"/>
                <c:pt idx="0">
                  <c:v>8.7656460216653116</c:v>
                </c:pt>
                <c:pt idx="1">
                  <c:v>9.8535215955515696</c:v>
                </c:pt>
                <c:pt idx="2">
                  <c:v>10.844400356400079</c:v>
                </c:pt>
                <c:pt idx="3">
                  <c:v>11.751912803668176</c:v>
                </c:pt>
                <c:pt idx="4">
                  <c:v>12.587148475316404</c:v>
                </c:pt>
                <c:pt idx="5">
                  <c:v>13.359234441434197</c:v>
                </c:pt>
                <c:pt idx="6">
                  <c:v>14.075760529081105</c:v>
                </c:pt>
                <c:pt idx="7">
                  <c:v>14.743097074526485</c:v>
                </c:pt>
                <c:pt idx="8">
                  <c:v>15.366635901263678</c:v>
                </c:pt>
                <c:pt idx="9">
                  <c:v>15.950975528657125</c:v>
                </c:pt>
                <c:pt idx="10">
                  <c:v>16.500065251901184</c:v>
                </c:pt>
                <c:pt idx="11">
                  <c:v>17.017318470589938</c:v>
                </c:pt>
                <c:pt idx="12">
                  <c:v>17.505702734450185</c:v>
                </c:pt>
                <c:pt idx="13">
                  <c:v>17.967811956902402</c:v>
                </c:pt>
                <c:pt idx="14">
                  <c:v>18.405924825716529</c:v>
                </c:pt>
                <c:pt idx="15">
                  <c:v>18.822052424656494</c:v>
                </c:pt>
                <c:pt idx="16">
                  <c:v>19.217977345233923</c:v>
                </c:pt>
                <c:pt idx="17">
                  <c:v>19.595286029569898</c:v>
                </c:pt>
                <c:pt idx="18">
                  <c:v>19.95539568686193</c:v>
                </c:pt>
                <c:pt idx="19">
                  <c:v>20.299576827777607</c:v>
                </c:pt>
                <c:pt idx="20">
                  <c:v>20.628972235828346</c:v>
                </c:pt>
                <c:pt idx="21">
                  <c:v>20.944613023045893</c:v>
                </c:pt>
                <c:pt idx="22">
                  <c:v>21.247432285256398</c:v>
                </c:pt>
                <c:pt idx="23">
                  <c:v>21.538276769933503</c:v>
                </c:pt>
                <c:pt idx="24">
                  <c:v>21.817916889730533</c:v>
                </c:pt>
                <c:pt idx="25">
                  <c:v>22.087055351983668</c:v>
                </c:pt>
                <c:pt idx="26">
                  <c:v>22.346334624764012</c:v>
                </c:pt>
                <c:pt idx="27">
                  <c:v>22.596343420458716</c:v>
                </c:pt>
                <c:pt idx="28">
                  <c:v>22.837622346132143</c:v>
                </c:pt>
                <c:pt idx="29">
                  <c:v>23.070668844350557</c:v>
                </c:pt>
                <c:pt idx="30">
                  <c:v>23.295941527439147</c:v>
                </c:pt>
                <c:pt idx="31">
                  <c:v>23.51386399127265</c:v>
                </c:pt>
                <c:pt idx="32">
                  <c:v>23.724828180897916</c:v>
                </c:pt>
                <c:pt idx="33">
                  <c:v>23.929197368939267</c:v>
                </c:pt>
                <c:pt idx="34">
                  <c:v>24.127308798367736</c:v>
                </c:pt>
                <c:pt idx="35">
                  <c:v>24.319476033445152</c:v>
                </c:pt>
                <c:pt idx="36">
                  <c:v>24.505991056184346</c:v>
                </c:pt>
                <c:pt idx="37">
                  <c:v>24.687126140259284</c:v>
                </c:pt>
                <c:pt idx="38">
                  <c:v>24.863135529762225</c:v>
                </c:pt>
                <c:pt idx="39">
                  <c:v>25.034256946385021</c:v>
                </c:pt>
                <c:pt idx="40">
                  <c:v>25.200712945374601</c:v>
                </c:pt>
                <c:pt idx="41">
                  <c:v>25.362712137877189</c:v>
                </c:pt>
                <c:pt idx="42">
                  <c:v>25.520450294959844</c:v>
                </c:pt>
                <c:pt idx="43">
                  <c:v>25.67411134661382</c:v>
                </c:pt>
                <c:pt idx="44">
                  <c:v>25.823868287347427</c:v>
                </c:pt>
                <c:pt idx="45">
                  <c:v>25.969883998520011</c:v>
                </c:pt>
                <c:pt idx="46">
                  <c:v>26.112311996316677</c:v>
                </c:pt>
                <c:pt idx="47">
                  <c:v>26.251297113183021</c:v>
                </c:pt>
                <c:pt idx="48">
                  <c:v>26.386976119605798</c:v>
                </c:pt>
                <c:pt idx="49">
                  <c:v>26.519478292315501</c:v>
                </c:pt>
                <c:pt idx="50">
                  <c:v>26.64892593428414</c:v>
                </c:pt>
                <c:pt idx="51">
                  <c:v>26.775434851278707</c:v>
                </c:pt>
                <c:pt idx="52">
                  <c:v>26.899114789196659</c:v>
                </c:pt>
                <c:pt idx="53">
                  <c:v>27.020069835942188</c:v>
                </c:pt>
                <c:pt idx="54">
                  <c:v>27.138398791192248</c:v>
                </c:pt>
                <c:pt idx="55">
                  <c:v>27.254195507041796</c:v>
                </c:pt>
                <c:pt idx="56">
                  <c:v>27.367549202200721</c:v>
                </c:pt>
                <c:pt idx="57">
                  <c:v>27.478544752136113</c:v>
                </c:pt>
                <c:pt idx="58">
                  <c:v>27.587262957306855</c:v>
                </c:pt>
                <c:pt idx="59">
                  <c:v>27.693780791419343</c:v>
                </c:pt>
                <c:pt idx="60">
                  <c:v>27.798171631439814</c:v>
                </c:pt>
                <c:pt idx="61">
                  <c:v>27.90050547092719</c:v>
                </c:pt>
                <c:pt idx="62">
                  <c:v>28.000849118097435</c:v>
                </c:pt>
                <c:pt idx="63">
                  <c:v>28.099266379894601</c:v>
                </c:pt>
                <c:pt idx="64">
                  <c:v>28.195818233222401</c:v>
                </c:pt>
                <c:pt idx="65">
                  <c:v>28.290562984381641</c:v>
                </c:pt>
                <c:pt idx="66">
                  <c:v>28.38355641766189</c:v>
                </c:pt>
                <c:pt idx="67">
                  <c:v>28.474851933948813</c:v>
                </c:pt>
                <c:pt idx="68">
                  <c:v>28.564500680130699</c:v>
                </c:pt>
                <c:pt idx="69">
                  <c:v>28.652551670017413</c:v>
                </c:pt>
                <c:pt idx="70">
                  <c:v>28.739051897422115</c:v>
                </c:pt>
                <c:pt idx="71">
                  <c:v>28.824046441999123</c:v>
                </c:pt>
                <c:pt idx="72">
                  <c:v>28.907578568380263</c:v>
                </c:pt>
                <c:pt idx="73">
                  <c:v>28.989689819105337</c:v>
                </c:pt>
                <c:pt idx="74">
                  <c:v>29.070420101801012</c:v>
                </c:pt>
                <c:pt idx="75">
                  <c:v>29.149807771024079</c:v>
                </c:pt>
              </c:numCache>
            </c:numRef>
          </c:yVal>
          <c:smooth val="1"/>
          <c:extLst>
            <c:ext xmlns:c16="http://schemas.microsoft.com/office/drawing/2014/chart" uri="{C3380CC4-5D6E-409C-BE32-E72D297353CC}">
              <c16:uniqueId val="{0000000B-1617-4B8D-B082-F523A54D0FBB}"/>
            </c:ext>
          </c:extLst>
        </c:ser>
        <c:ser>
          <c:idx val="12"/>
          <c:order val="12"/>
          <c:spPr>
            <a:ln w="19050" cap="rnd">
              <a:solidFill>
                <a:schemeClr val="accent1">
                  <a:lumMod val="80000"/>
                  <a:lumOff val="2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Data!$N$16:$N$91</c:f>
              <c:numCache>
                <c:formatCode>General</c:formatCode>
                <c:ptCount val="76"/>
                <c:pt idx="0">
                  <c:v>7.3570903735926265</c:v>
                </c:pt>
                <c:pt idx="1">
                  <c:v>8.528648683931678</c:v>
                </c:pt>
                <c:pt idx="2">
                  <c:v>9.5957488879223831</c:v>
                </c:pt>
                <c:pt idx="3">
                  <c:v>10.573069984980336</c:v>
                </c:pt>
                <c:pt idx="4">
                  <c:v>11.472554554447655</c:v>
                </c:pt>
                <c:pt idx="5">
                  <c:v>12.304031748728356</c:v>
                </c:pt>
                <c:pt idx="6">
                  <c:v>13.07567522773272</c:v>
                </c:pt>
                <c:pt idx="7">
                  <c:v>13.794345353596974</c:v>
                </c:pt>
                <c:pt idx="8">
                  <c:v>14.465848705467796</c:v>
                </c:pt>
                <c:pt idx="9">
                  <c:v>15.095137534968433</c:v>
                </c:pt>
                <c:pt idx="10">
                  <c:v>15.686464929231263</c:v>
                </c:pt>
                <c:pt idx="11">
                  <c:v>16.243506857049923</c:v>
                </c:pt>
                <c:pt idx="12">
                  <c:v>16.769459141207115</c:v>
                </c:pt>
                <c:pt idx="13">
                  <c:v>17.267115226924886</c:v>
                </c:pt>
                <c:pt idx="14">
                  <c:v>17.73892908564779</c:v>
                </c:pt>
                <c:pt idx="15">
                  <c:v>18.187066499890832</c:v>
                </c:pt>
                <c:pt idx="16">
                  <c:v>18.613447183589599</c:v>
                </c:pt>
                <c:pt idx="17">
                  <c:v>19.019779612874498</c:v>
                </c:pt>
                <c:pt idx="18">
                  <c:v>19.407590013035147</c:v>
                </c:pt>
                <c:pt idx="19">
                  <c:v>19.778246626328954</c:v>
                </c:pt>
                <c:pt idx="20">
                  <c:v>20.132980142691284</c:v>
                </c:pt>
                <c:pt idx="21">
                  <c:v>20.472900990464026</c:v>
                </c:pt>
                <c:pt idx="22">
                  <c:v>20.799014042075342</c:v>
                </c:pt>
                <c:pt idx="23">
                  <c:v>21.112231179419918</c:v>
                </c:pt>
                <c:pt idx="24">
                  <c:v>21.41338207766287</c:v>
                </c:pt>
                <c:pt idx="25">
                  <c:v>21.703223498550862</c:v>
                </c:pt>
                <c:pt idx="26">
                  <c:v>21.982447330775852</c:v>
                </c:pt>
                <c:pt idx="27">
                  <c:v>22.251687572293221</c:v>
                </c:pt>
                <c:pt idx="28">
                  <c:v>22.511526415326141</c:v>
                </c:pt>
                <c:pt idx="29">
                  <c:v>22.762499567253666</c:v>
                </c:pt>
                <c:pt idx="30">
                  <c:v>23.005100918272149</c:v>
                </c:pt>
                <c:pt idx="31">
                  <c:v>23.239786648554382</c:v>
                </c:pt>
                <c:pt idx="32">
                  <c:v>23.466978852766211</c:v>
                </c:pt>
                <c:pt idx="33">
                  <c:v>23.687068747579971</c:v>
                </c:pt>
                <c:pt idx="34">
                  <c:v>23.900419517733702</c:v>
                </c:pt>
                <c:pt idx="35">
                  <c:v>24.107368847817078</c:v>
                </c:pt>
                <c:pt idx="36">
                  <c:v>24.308231179997748</c:v>
                </c:pt>
                <c:pt idx="37">
                  <c:v>24.50329973207845</c:v>
                </c:pt>
                <c:pt idx="38">
                  <c:v>24.692848305389312</c:v>
                </c:pt>
                <c:pt idx="39">
                  <c:v>24.877132907906169</c:v>
                </c:pt>
                <c:pt idx="40">
                  <c:v>25.056393214510329</c:v>
                </c:pt>
                <c:pt idx="41">
                  <c:v>25.23085388335927</c:v>
                </c:pt>
                <c:pt idx="42">
                  <c:v>25.400725744832897</c:v>
                </c:pt>
                <c:pt idx="43">
                  <c:v>25.566206877383337</c:v>
                </c:pt>
                <c:pt idx="44">
                  <c:v>25.727483582788757</c:v>
                </c:pt>
                <c:pt idx="45">
                  <c:v>25.884731271743849</c:v>
                </c:pt>
                <c:pt idx="46">
                  <c:v>26.03811526937103</c:v>
                </c:pt>
                <c:pt idx="47">
                  <c:v>26.187791549073243</c:v>
                </c:pt>
                <c:pt idx="48">
                  <c:v>26.333907402143929</c:v>
                </c:pt>
                <c:pt idx="49">
                  <c:v>26.476602049677453</c:v>
                </c:pt>
                <c:pt idx="50">
                  <c:v>26.616007202566756</c:v>
                </c:pt>
                <c:pt idx="51">
                  <c:v>26.752247574714751</c:v>
                </c:pt>
                <c:pt idx="52">
                  <c:v>26.885441354011007</c:v>
                </c:pt>
                <c:pt idx="53">
                  <c:v>27.015700635121579</c:v>
                </c:pt>
                <c:pt idx="54">
                  <c:v>27.143131817698563</c:v>
                </c:pt>
                <c:pt idx="55">
                  <c:v>27.267835973228848</c:v>
                </c:pt>
                <c:pt idx="56">
                  <c:v>27.389909183399997</c:v>
                </c:pt>
                <c:pt idx="57">
                  <c:v>27.50944285256119</c:v>
                </c:pt>
                <c:pt idx="58">
                  <c:v>27.626523996591217</c:v>
                </c:pt>
                <c:pt idx="59">
                  <c:v>27.741235510250821</c:v>
                </c:pt>
                <c:pt idx="60">
                  <c:v>27.853656414888249</c:v>
                </c:pt>
                <c:pt idx="61">
                  <c:v>27.963862088182349</c:v>
                </c:pt>
                <c:pt idx="62">
                  <c:v>28.071924477442614</c:v>
                </c:pt>
                <c:pt idx="63">
                  <c:v>28.177912297839558</c:v>
                </c:pt>
                <c:pt idx="64">
                  <c:v>28.28189121680796</c:v>
                </c:pt>
                <c:pt idx="65">
                  <c:v>28.38392402574868</c:v>
                </c:pt>
                <c:pt idx="66">
                  <c:v>28.484070800050485</c:v>
                </c:pt>
                <c:pt idx="67">
                  <c:v>28.582389048359481</c:v>
                </c:pt>
                <c:pt idx="68">
                  <c:v>28.678933851939977</c:v>
                </c:pt>
                <c:pt idx="69">
                  <c:v>28.773757994894897</c:v>
                </c:pt>
                <c:pt idx="70">
                  <c:v>28.866912085946112</c:v>
                </c:pt>
                <c:pt idx="71">
                  <c:v>28.958444672413663</c:v>
                </c:pt>
                <c:pt idx="72">
                  <c:v>29.048402346977966</c:v>
                </c:pt>
                <c:pt idx="73">
                  <c:v>29.136829847758818</c:v>
                </c:pt>
                <c:pt idx="74">
                  <c:v>29.223770152200309</c:v>
                </c:pt>
                <c:pt idx="75">
                  <c:v>29.309264565209769</c:v>
                </c:pt>
              </c:numCache>
            </c:numRef>
          </c:yVal>
          <c:smooth val="1"/>
          <c:extLst>
            <c:ext xmlns:c16="http://schemas.microsoft.com/office/drawing/2014/chart" uri="{C3380CC4-5D6E-409C-BE32-E72D297353CC}">
              <c16:uniqueId val="{0000000C-1617-4B8D-B082-F523A54D0FBB}"/>
            </c:ext>
          </c:extLst>
        </c:ser>
        <c:ser>
          <c:idx val="13"/>
          <c:order val="13"/>
          <c:spPr>
            <a:ln w="19050" cap="rnd">
              <a:solidFill>
                <a:schemeClr val="accent2">
                  <a:lumMod val="80000"/>
                  <a:lumOff val="2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Data!$O$16:$O$91</c:f>
              <c:numCache>
                <c:formatCode>General</c:formatCode>
                <c:ptCount val="76"/>
                <c:pt idx="0">
                  <c:v>5.905329449240277</c:v>
                </c:pt>
                <c:pt idx="1">
                  <c:v>7.1605704960321148</c:v>
                </c:pt>
                <c:pt idx="2">
                  <c:v>8.3038921431650223</c:v>
                </c:pt>
                <c:pt idx="3">
                  <c:v>9.3510218900128166</c:v>
                </c:pt>
                <c:pt idx="4">
                  <c:v>10.314755357299234</c:v>
                </c:pt>
                <c:pt idx="5">
                  <c:v>11.205623779742844</c:v>
                </c:pt>
                <c:pt idx="6">
                  <c:v>12.03238465010466</c:v>
                </c:pt>
                <c:pt idx="7">
                  <c:v>12.802388356387794</c:v>
                </c:pt>
                <c:pt idx="8">
                  <c:v>13.521856233392242</c:v>
                </c:pt>
                <c:pt idx="9">
                  <c:v>14.19609426500007</c:v>
                </c:pt>
                <c:pt idx="10">
                  <c:v>14.829659330281675</c:v>
                </c:pt>
                <c:pt idx="11">
                  <c:v>15.426489967230236</c:v>
                </c:pt>
                <c:pt idx="12">
                  <c:v>15.990010271684369</c:v>
                </c:pt>
                <c:pt idx="13">
                  <c:v>16.523213220667699</c:v>
                </c:pt>
                <c:pt idx="14">
                  <c:v>17.02872806929938</c:v>
                </c:pt>
                <c:pt idx="15">
                  <c:v>17.508875298845496</c:v>
                </c:pt>
                <c:pt idx="16">
                  <c:v>17.965711745665605</c:v>
                </c:pt>
                <c:pt idx="17">
                  <c:v>18.401067919899425</c:v>
                </c:pt>
                <c:pt idx="18">
                  <c:v>18.816579062928692</c:v>
                </c:pt>
                <c:pt idx="19">
                  <c:v>19.213711148600627</c:v>
                </c:pt>
                <c:pt idx="20">
                  <c:v>19.593782773274555</c:v>
                </c:pt>
                <c:pt idx="21">
                  <c:v>19.957983681602492</c:v>
                </c:pt>
                <c:pt idx="22">
                  <c:v>20.307390522614615</c:v>
                </c:pt>
                <c:pt idx="23">
                  <c:v>20.642980312626658</c:v>
                </c:pt>
                <c:pt idx="24">
                  <c:v>20.965641989315539</c:v>
                </c:pt>
                <c:pt idx="25">
                  <c:v>21.276186368838388</c:v>
                </c:pt>
                <c:pt idx="26">
                  <c:v>21.575354760508016</c:v>
                </c:pt>
                <c:pt idx="27">
                  <c:v>21.863826447848059</c:v>
                </c:pt>
                <c:pt idx="28">
                  <c:v>22.142225208240472</c:v>
                </c:pt>
                <c:pt idx="29">
                  <c:v>22.411125013877108</c:v>
                </c:pt>
                <c:pt idx="30">
                  <c:v>22.671055032825478</c:v>
                </c:pt>
                <c:pt idx="31">
                  <c:v>22.922504029556446</c:v>
                </c:pt>
                <c:pt idx="32">
                  <c:v>23.16592424835483</c:v>
                </c:pt>
                <c:pt idx="33">
                  <c:v>23.401734849941001</c:v>
                </c:pt>
                <c:pt idx="34">
                  <c:v>23.630324960820001</c:v>
                </c:pt>
                <c:pt idx="35">
                  <c:v>23.852056385909332</c:v>
                </c:pt>
                <c:pt idx="36">
                  <c:v>24.067266027531481</c:v>
                </c:pt>
                <c:pt idx="37">
                  <c:v>24.276268047617947</c:v>
                </c:pt>
                <c:pt idx="38">
                  <c:v>24.479355804736723</c:v>
                </c:pt>
                <c:pt idx="39">
                  <c:v>24.676803593147643</c:v>
                </c:pt>
                <c:pt idx="40">
                  <c:v>24.86886820736639</c:v>
                </c:pt>
                <c:pt idx="41">
                  <c:v>25.055790352561683</c:v>
                </c:pt>
                <c:pt idx="42">
                  <c:v>25.237795918426283</c:v>
                </c:pt>
                <c:pt idx="43">
                  <c:v>25.415097131873182</c:v>
                </c:pt>
                <c:pt idx="44">
                  <c:v>25.58789360195042</c:v>
                </c:pt>
                <c:pt idx="45">
                  <c:v>25.756373268688016</c:v>
                </c:pt>
                <c:pt idx="46">
                  <c:v>25.920713266145707</c:v>
                </c:pt>
                <c:pt idx="47">
                  <c:v>26.081080708683796</c:v>
                </c:pt>
                <c:pt idx="48">
                  <c:v>26.237633408402385</c:v>
                </c:pt>
                <c:pt idx="49">
                  <c:v>26.390520530759733</c:v>
                </c:pt>
                <c:pt idx="50">
                  <c:v>26.539883194569704</c:v>
                </c:pt>
                <c:pt idx="51">
                  <c:v>26.685855021871124</c:v>
                </c:pt>
                <c:pt idx="52">
                  <c:v>26.828562642545688</c:v>
                </c:pt>
                <c:pt idx="53">
                  <c:v>26.968126158021295</c:v>
                </c:pt>
                <c:pt idx="54">
                  <c:v>27.104659567925211</c:v>
                </c:pt>
                <c:pt idx="55">
                  <c:v>27.238271163136229</c:v>
                </c:pt>
                <c:pt idx="56">
                  <c:v>27.369063888319602</c:v>
                </c:pt>
                <c:pt idx="57">
                  <c:v>27.497135676706595</c:v>
                </c:pt>
                <c:pt idx="58">
                  <c:v>27.622579759595911</c:v>
                </c:pt>
                <c:pt idx="59">
                  <c:v>27.745484952802627</c:v>
                </c:pt>
                <c:pt idx="60">
                  <c:v>27.865935922057016</c:v>
                </c:pt>
                <c:pt idx="61">
                  <c:v>27.984013429157837</c:v>
                </c:pt>
                <c:pt idx="62">
                  <c:v>28.099794560508123</c:v>
                </c:pt>
                <c:pt idx="63">
                  <c:v>28.213352939504848</c:v>
                </c:pt>
                <c:pt idx="64">
                  <c:v>28.324758924113848</c:v>
                </c:pt>
                <c:pt idx="65">
                  <c:v>28.434079790836048</c:v>
                </c:pt>
                <c:pt idx="66">
                  <c:v>28.541379906159413</c:v>
                </c:pt>
                <c:pt idx="67">
                  <c:v>28.646720886490478</c:v>
                </c:pt>
                <c:pt idx="68">
                  <c:v>28.75016174746958</c:v>
                </c:pt>
                <c:pt idx="69">
                  <c:v>28.851759043492709</c:v>
                </c:pt>
                <c:pt idx="70">
                  <c:v>28.95156699819044</c:v>
                </c:pt>
                <c:pt idx="71">
                  <c:v>29.049637626548527</c:v>
                </c:pt>
                <c:pt idx="72">
                  <c:v>29.146020849295997</c:v>
                </c:pt>
                <c:pt idx="73">
                  <c:v>29.240764600132621</c:v>
                </c:pt>
                <c:pt idx="74">
                  <c:v>29.333914926319938</c:v>
                </c:pt>
                <c:pt idx="75">
                  <c:v>29.425516083115788</c:v>
                </c:pt>
              </c:numCache>
            </c:numRef>
          </c:yVal>
          <c:smooth val="1"/>
          <c:extLst>
            <c:ext xmlns:c16="http://schemas.microsoft.com/office/drawing/2014/chart" uri="{C3380CC4-5D6E-409C-BE32-E72D297353CC}">
              <c16:uniqueId val="{0000000D-1617-4B8D-B082-F523A54D0FBB}"/>
            </c:ext>
          </c:extLst>
        </c:ser>
        <c:ser>
          <c:idx val="14"/>
          <c:order val="14"/>
          <c:spPr>
            <a:ln w="19050" cap="rnd">
              <a:solidFill>
                <a:schemeClr val="accent3">
                  <a:lumMod val="80000"/>
                  <a:lumOff val="2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Data!$P$16:$P$91</c:f>
              <c:numCache>
                <c:formatCode>General</c:formatCode>
                <c:ptCount val="76"/>
                <c:pt idx="0">
                  <c:v>4.4145438562918216</c:v>
                </c:pt>
                <c:pt idx="1">
                  <c:v>5.7534676395364528</c:v>
                </c:pt>
                <c:pt idx="2">
                  <c:v>6.9730107298115485</c:v>
                </c:pt>
                <c:pt idx="3">
                  <c:v>8.0899491264491985</c:v>
                </c:pt>
                <c:pt idx="4">
                  <c:v>9.1179314915547067</c:v>
                </c:pt>
                <c:pt idx="5">
                  <c:v>10.068191142161226</c:v>
                </c:pt>
                <c:pt idx="6">
                  <c:v>10.950069403880498</c:v>
                </c:pt>
                <c:pt idx="7">
                  <c:v>11.771406690582502</c:v>
                </c:pt>
                <c:pt idx="8">
                  <c:v>12.538839092720586</c:v>
                </c:pt>
                <c:pt idx="9">
                  <c:v>13.258026326435598</c:v>
                </c:pt>
                <c:pt idx="10">
                  <c:v>13.933829062735981</c:v>
                </c:pt>
                <c:pt idx="11">
                  <c:v>14.570448408814443</c:v>
                </c:pt>
                <c:pt idx="12">
                  <c:v>15.171536733565517</c:v>
                </c:pt>
                <c:pt idx="13">
                  <c:v>15.740286545814403</c:v>
                </c:pt>
                <c:pt idx="14">
                  <c:v>16.279502384354863</c:v>
                </c:pt>
                <c:pt idx="15">
                  <c:v>16.791659429204056</c:v>
                </c:pt>
                <c:pt idx="16">
                  <c:v>17.278951639145504</c:v>
                </c:pt>
                <c:pt idx="17">
                  <c:v>17.743331558328247</c:v>
                </c:pt>
                <c:pt idx="18">
                  <c:v>18.186543444226128</c:v>
                </c:pt>
                <c:pt idx="19">
                  <c:v>18.610151002276194</c:v>
                </c:pt>
                <c:pt idx="20">
                  <c:v>19.015560735261715</c:v>
                </c:pt>
                <c:pt idx="21">
                  <c:v>19.404041704144852</c:v>
                </c:pt>
                <c:pt idx="22">
                  <c:v>19.776742334557781</c:v>
                </c:pt>
                <c:pt idx="23">
                  <c:v>20.134704777237296</c:v>
                </c:pt>
                <c:pt idx="24">
                  <c:v>20.478877232372099</c:v>
                </c:pt>
                <c:pt idx="25">
                  <c:v>20.810124570529805</c:v>
                </c:pt>
                <c:pt idx="26">
                  <c:v>21.129237521644075</c:v>
                </c:pt>
                <c:pt idx="27">
                  <c:v>21.436940654806786</c:v>
                </c:pt>
                <c:pt idx="28">
                  <c:v>21.733899332558696</c:v>
                </c:pt>
                <c:pt idx="29">
                  <c:v>22.020725791904439</c:v>
                </c:pt>
                <c:pt idx="30">
                  <c:v>22.297984478782702</c:v>
                </c:pt>
                <c:pt idx="31">
                  <c:v>22.566196741962401</c:v>
                </c:pt>
                <c:pt idx="32">
                  <c:v>22.825844975347344</c:v>
                </c:pt>
                <c:pt idx="33">
                  <c:v>23.077376283705927</c:v>
                </c:pt>
                <c:pt idx="34">
                  <c:v>23.321205735310194</c:v>
                </c:pt>
                <c:pt idx="35">
                  <c:v>23.55771925540548</c:v>
                </c:pt>
                <c:pt idx="36">
                  <c:v>23.787276206469105</c:v>
                </c:pt>
                <c:pt idx="37">
                  <c:v>24.010211694561335</c:v>
                </c:pt>
                <c:pt idx="38">
                  <c:v>24.226838635488033</c:v>
                </c:pt>
                <c:pt idx="39">
                  <c:v>24.43744960979301</c:v>
                </c:pt>
                <c:pt idx="40">
                  <c:v>24.642318531626341</c:v>
                </c:pt>
                <c:pt idx="41">
                  <c:v>24.841702153167986</c:v>
                </c:pt>
                <c:pt idx="42">
                  <c:v>25.035841423423559</c:v>
                </c:pt>
                <c:pt idx="43">
                  <c:v>25.224962717766918</c:v>
                </c:pt>
                <c:pt idx="44">
                  <c:v>25.409278952515972</c:v>
                </c:pt>
                <c:pt idx="45">
                  <c:v>25.588990597036076</c:v>
                </c:pt>
                <c:pt idx="46">
                  <c:v>25.764286594324282</c:v>
                </c:pt>
                <c:pt idx="47">
                  <c:v>25.93534519969824</c:v>
                </c:pt>
                <c:pt idx="48">
                  <c:v>26.102334746064738</c:v>
                </c:pt>
                <c:pt idx="49">
                  <c:v>26.265414343245908</c:v>
                </c:pt>
                <c:pt idx="50">
                  <c:v>26.424734517976542</c:v>
                </c:pt>
                <c:pt idx="51">
                  <c:v>26.580437800431394</c:v>
                </c:pt>
                <c:pt idx="52">
                  <c:v>26.732659262484258</c:v>
                </c:pt>
                <c:pt idx="53">
                  <c:v>26.881527012324909</c:v>
                </c:pt>
                <c:pt idx="54">
                  <c:v>27.027162649555752</c:v>
                </c:pt>
                <c:pt idx="55">
                  <c:v>27.169681684447504</c:v>
                </c:pt>
                <c:pt idx="56">
                  <c:v>27.3091939246431</c:v>
                </c:pt>
                <c:pt idx="57">
                  <c:v>27.445803832255894</c:v>
                </c:pt>
                <c:pt idx="58">
                  <c:v>27.5796108540045</c:v>
                </c:pt>
                <c:pt idx="59">
                  <c:v>27.710709726758328</c:v>
                </c:pt>
                <c:pt idx="60">
                  <c:v>27.839190760629677</c:v>
                </c:pt>
                <c:pt idx="61">
                  <c:v>27.965140101537219</c:v>
                </c:pt>
                <c:pt idx="62">
                  <c:v>28.088639974977522</c:v>
                </c:pt>
                <c:pt idx="63">
                  <c:v>28.209768912574031</c:v>
                </c:pt>
                <c:pt idx="64">
                  <c:v>28.32860196282363</c:v>
                </c:pt>
                <c:pt idx="65">
                  <c:v>28.445210887327313</c:v>
                </c:pt>
                <c:pt idx="66">
                  <c:v>28.559664343672232</c:v>
                </c:pt>
                <c:pt idx="67">
                  <c:v>28.672028056025368</c:v>
                </c:pt>
                <c:pt idx="68">
                  <c:v>28.782364974403077</c:v>
                </c:pt>
                <c:pt idx="69">
                  <c:v>28.890735423494416</c:v>
                </c:pt>
                <c:pt idx="70">
                  <c:v>28.997197241838663</c:v>
                </c:pt>
                <c:pt idx="71">
                  <c:v>29.10180591208729</c:v>
                </c:pt>
                <c:pt idx="72">
                  <c:v>29.204614683017923</c:v>
                </c:pt>
                <c:pt idx="73">
                  <c:v>29.305674683910322</c:v>
                </c:pt>
                <c:pt idx="74">
                  <c:v>29.405035031843461</c:v>
                </c:pt>
                <c:pt idx="75">
                  <c:v>29.502742932425697</c:v>
                </c:pt>
              </c:numCache>
            </c:numRef>
          </c:yVal>
          <c:smooth val="1"/>
          <c:extLst>
            <c:ext xmlns:c16="http://schemas.microsoft.com/office/drawing/2014/chart" uri="{C3380CC4-5D6E-409C-BE32-E72D297353CC}">
              <c16:uniqueId val="{0000000E-1617-4B8D-B082-F523A54D0FBB}"/>
            </c:ext>
          </c:extLst>
        </c:ser>
        <c:ser>
          <c:idx val="15"/>
          <c:order val="15"/>
          <c:spPr>
            <a:ln w="19050" cap="rnd">
              <a:solidFill>
                <a:schemeClr val="accent4">
                  <a:lumMod val="80000"/>
                  <a:lumOff val="20000"/>
                </a:schemeClr>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Data!$Q$16:$Q$91</c:f>
              <c:numCache>
                <c:formatCode>General</c:formatCode>
                <c:ptCount val="76"/>
                <c:pt idx="0">
                  <c:v>2.8882794853080185</c:v>
                </c:pt>
                <c:pt idx="1">
                  <c:v>4.3108860050054361</c:v>
                </c:pt>
                <c:pt idx="2">
                  <c:v>5.606650538422727</c:v>
                </c:pt>
                <c:pt idx="3">
                  <c:v>6.7933975848502328</c:v>
                </c:pt>
                <c:pt idx="4">
                  <c:v>7.8856288477748393</c:v>
                </c:pt>
                <c:pt idx="5">
                  <c:v>8.8952797265442598</c:v>
                </c:pt>
                <c:pt idx="6">
                  <c:v>9.8322753796209881</c:v>
                </c:pt>
                <c:pt idx="7">
                  <c:v>10.704946246741869</c:v>
                </c:pt>
                <c:pt idx="8">
                  <c:v>11.520343174013583</c:v>
                </c:pt>
                <c:pt idx="9">
                  <c:v>12.284479609835785</c:v>
                </c:pt>
                <c:pt idx="10">
                  <c:v>13.002520017154936</c:v>
                </c:pt>
                <c:pt idx="11">
                  <c:v>13.678928072363306</c:v>
                </c:pt>
                <c:pt idx="12">
                  <c:v>14.317584417411325</c:v>
                </c:pt>
                <c:pt idx="13">
                  <c:v>14.921881092925759</c:v>
                </c:pt>
                <c:pt idx="14">
                  <c:v>15.494797921375003</c:v>
                </c:pt>
                <c:pt idx="15">
                  <c:v>16.03896478152727</c:v>
                </c:pt>
                <c:pt idx="16">
                  <c:v>16.556712754590055</c:v>
                </c:pt>
                <c:pt idx="17">
                  <c:v>17.050116418721718</c:v>
                </c:pt>
                <c:pt idx="18">
                  <c:v>17.52102904748822</c:v>
                </c:pt>
                <c:pt idx="19">
                  <c:v>17.971112077916413</c:v>
                </c:pt>
                <c:pt idx="20">
                  <c:v>18.401859919213532</c:v>
                </c:pt>
                <c:pt idx="21">
                  <c:v>18.814620948651861</c:v>
                </c:pt>
                <c:pt idx="22">
                  <c:v>19.2106153684656</c:v>
                </c:pt>
                <c:pt idx="23">
                  <c:v>19.590950463812586</c:v>
                </c:pt>
                <c:pt idx="24">
                  <c:v>19.956633697393315</c:v>
                </c:pt>
                <c:pt idx="25">
                  <c:v>20.308583994185877</c:v>
                </c:pt>
                <c:pt idx="26">
                  <c:v>20.64764150474479</c:v>
                </c:pt>
                <c:pt idx="27">
                  <c:v>20.974576083730167</c:v>
                </c:pt>
                <c:pt idx="28">
                  <c:v>21.290094678841573</c:v>
                </c:pt>
                <c:pt idx="29">
                  <c:v>21.594847791896424</c:v>
                </c:pt>
                <c:pt idx="30">
                  <c:v>21.889435146704578</c:v>
                </c:pt>
                <c:pt idx="31">
                  <c:v>22.174410676333007</c:v>
                </c:pt>
                <c:pt idx="32">
                  <c:v>22.45028692430451</c:v>
                </c:pt>
                <c:pt idx="33">
                  <c:v>22.717538939435507</c:v>
                </c:pt>
                <c:pt idx="34">
                  <c:v>22.976607731765039</c:v>
                </c:pt>
                <c:pt idx="35">
                  <c:v>23.227903346866281</c:v>
                </c:pt>
                <c:pt idx="36">
                  <c:v>23.471807607371382</c:v>
                </c:pt>
                <c:pt idx="37">
                  <c:v>23.708676563469375</c:v>
                </c:pt>
                <c:pt idx="38">
                  <c:v>23.938842688203991</c:v>
                </c:pt>
                <c:pt idx="39">
                  <c:v>24.162616848403033</c:v>
                </c:pt>
                <c:pt idx="40">
                  <c:v>24.380290077850944</c:v>
                </c:pt>
                <c:pt idx="41">
                  <c:v>24.592135175738942</c:v>
                </c:pt>
                <c:pt idx="42">
                  <c:v>24.798408150385491</c:v>
                </c:pt>
                <c:pt idx="43">
                  <c:v>24.999349525625309</c:v>
                </c:pt>
                <c:pt idx="44">
                  <c:v>25.195185525046178</c:v>
                </c:pt>
                <c:pt idx="45">
                  <c:v>25.38612914734879</c:v>
                </c:pt>
                <c:pt idx="46">
                  <c:v>25.572381144467506</c:v>
                </c:pt>
                <c:pt idx="47">
                  <c:v>25.75413091267734</c:v>
                </c:pt>
                <c:pt idx="48">
                  <c:v>25.93155730569174</c:v>
                </c:pt>
                <c:pt idx="49">
                  <c:v>26.104829377696735</c:v>
                </c:pt>
                <c:pt idx="50">
                  <c:v>26.274107063348033</c:v>
                </c:pt>
                <c:pt idx="51">
                  <c:v>26.439541800956313</c:v>
                </c:pt>
                <c:pt idx="52">
                  <c:v>26.601277104387481</c:v>
                </c:pt>
                <c:pt idx="53">
                  <c:v>26.759449088593172</c:v>
                </c:pt>
                <c:pt idx="54">
                  <c:v>26.914186953150942</c:v>
                </c:pt>
                <c:pt idx="55">
                  <c:v>27.065613427723431</c:v>
                </c:pt>
                <c:pt idx="56">
                  <c:v>27.213845182931252</c:v>
                </c:pt>
                <c:pt idx="57">
                  <c:v>27.358993209769846</c:v>
                </c:pt>
                <c:pt idx="58">
                  <c:v>27.501163170377737</c:v>
                </c:pt>
                <c:pt idx="59">
                  <c:v>27.640455722678681</c:v>
                </c:pt>
                <c:pt idx="60">
                  <c:v>27.77696682116699</c:v>
                </c:pt>
                <c:pt idx="61">
                  <c:v>27.91078799588125</c:v>
                </c:pt>
                <c:pt idx="62">
                  <c:v>28.042006611411576</c:v>
                </c:pt>
                <c:pt idx="63">
                  <c:v>28.170706107607867</c:v>
                </c:pt>
                <c:pt idx="64">
                  <c:v>28.296966223498064</c:v>
                </c:pt>
                <c:pt idx="65">
                  <c:v>28.420863205783228</c:v>
                </c:pt>
                <c:pt idx="66">
                  <c:v>28.542470003149706</c:v>
                </c:pt>
                <c:pt idx="67">
                  <c:v>28.661856447524912</c:v>
                </c:pt>
                <c:pt idx="68">
                  <c:v>28.779089423301226</c:v>
                </c:pt>
                <c:pt idx="69">
                  <c:v>28.894233025460775</c:v>
                </c:pt>
                <c:pt idx="70">
                  <c:v>29.007348707451538</c:v>
                </c:pt>
                <c:pt idx="71">
                  <c:v>29.118495419590705</c:v>
                </c:pt>
                <c:pt idx="72">
                  <c:v>29.2277297387045</c:v>
                </c:pt>
                <c:pt idx="73">
                  <c:v>29.335105989652675</c:v>
                </c:pt>
                <c:pt idx="74">
                  <c:v>29.440676359331636</c:v>
                </c:pt>
                <c:pt idx="75">
                  <c:v>29.544491003700262</c:v>
                </c:pt>
              </c:numCache>
            </c:numRef>
          </c:yVal>
          <c:smooth val="1"/>
          <c:extLst>
            <c:ext xmlns:c16="http://schemas.microsoft.com/office/drawing/2014/chart" uri="{C3380CC4-5D6E-409C-BE32-E72D297353CC}">
              <c16:uniqueId val="{0000000F-1617-4B8D-B082-F523A54D0FBB}"/>
            </c:ext>
          </c:extLst>
        </c:ser>
        <c:ser>
          <c:idx val="16"/>
          <c:order val="16"/>
          <c:spPr>
            <a:ln w="31750" cap="rnd">
              <a:solidFill>
                <a:schemeClr val="tx1"/>
              </a:solidFill>
              <a:round/>
            </a:ln>
            <a:effectLst/>
          </c:spPr>
          <c:marker>
            <c:symbol val="none"/>
          </c:marker>
          <c:xVal>
            <c:numRef>
              <c:f>Data!$A$16:$A$91</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Data!$R$16:$R$91</c:f>
              <c:numCache>
                <c:formatCode>General</c:formatCode>
                <c:ptCount val="76"/>
                <c:pt idx="0">
                  <c:v>18.322787164556118</c:v>
                </c:pt>
                <c:pt idx="1">
                  <c:v>18.565332764591908</c:v>
                </c:pt>
                <c:pt idx="2">
                  <c:v>18.801504299415463</c:v>
                </c:pt>
                <c:pt idx="3">
                  <c:v>19.031773592932456</c:v>
                </c:pt>
                <c:pt idx="4">
                  <c:v>19.256558328605578</c:v>
                </c:pt>
                <c:pt idx="5">
                  <c:v>19.476230096545372</c:v>
                </c:pt>
                <c:pt idx="6">
                  <c:v>19.691121030948764</c:v>
                </c:pt>
                <c:pt idx="7">
                  <c:v>19.901529309374084</c:v>
                </c:pt>
                <c:pt idx="8">
                  <c:v>20.10772373211443</c:v>
                </c:pt>
                <c:pt idx="9">
                  <c:v>20.309947555801955</c:v>
                </c:pt>
                <c:pt idx="10">
                  <c:v>20.508421719876978</c:v>
                </c:pt>
                <c:pt idx="11">
                  <c:v>20.70334757640866</c:v>
                </c:pt>
                <c:pt idx="12">
                  <c:v>20.894909211575147</c:v>
                </c:pt>
                <c:pt idx="13">
                  <c:v>21.083275429662038</c:v>
                </c:pt>
                <c:pt idx="14">
                  <c:v>21.268601456696231</c:v>
                </c:pt>
                <c:pt idx="15">
                  <c:v>21.451030409979012</c:v>
                </c:pt>
                <c:pt idx="16">
                  <c:v>21.630694571179973</c:v>
                </c:pt>
                <c:pt idx="17">
                  <c:v>21.807716493804037</c:v>
                </c:pt>
                <c:pt idx="18">
                  <c:v>21.98220997036665</c:v>
                </c:pt>
                <c:pt idx="19">
                  <c:v>22.154280880209711</c:v>
                </c:pt>
                <c:pt idx="20">
                  <c:v>22.324027935336016</c:v>
                </c:pt>
                <c:pt idx="21">
                  <c:v>22.491543338755001</c:v>
                </c:pt>
                <c:pt idx="22">
                  <c:v>22.656913367480531</c:v>
                </c:pt>
                <c:pt idx="23">
                  <c:v>22.820218890394809</c:v>
                </c:pt>
                <c:pt idx="24">
                  <c:v>22.981535829606777</c:v>
                </c:pt>
                <c:pt idx="25">
                  <c:v>23.140935572623192</c:v>
                </c:pt>
                <c:pt idx="26">
                  <c:v>23.298485341562706</c:v>
                </c:pt>
                <c:pt idx="27">
                  <c:v>23.454248524736663</c:v>
                </c:pt>
                <c:pt idx="28">
                  <c:v>23.608284975161773</c:v>
                </c:pt>
                <c:pt idx="29">
                  <c:v>23.76065127993245</c:v>
                </c:pt>
                <c:pt idx="30">
                  <c:v>23.911401003843309</c:v>
                </c:pt>
                <c:pt idx="31">
                  <c:v>24.060584910197623</c:v>
                </c:pt>
                <c:pt idx="32">
                  <c:v>24.208251161351502</c:v>
                </c:pt>
                <c:pt idx="33">
                  <c:v>24.354445501214673</c:v>
                </c:pt>
                <c:pt idx="34">
                  <c:v>24.499211421647576</c:v>
                </c:pt>
                <c:pt idx="35">
                  <c:v>24.642590314453741</c:v>
                </c:pt>
                <c:pt idx="36">
                  <c:v>24.784621610458828</c:v>
                </c:pt>
                <c:pt idx="37">
                  <c:v>24.925342906989556</c:v>
                </c:pt>
                <c:pt idx="38">
                  <c:v>25.06479008491074</c:v>
                </c:pt>
                <c:pt idx="39">
                  <c:v>25.202997416245122</c:v>
                </c:pt>
                <c:pt idx="40">
                  <c:v>25.339997663283896</c:v>
                </c:pt>
                <c:pt idx="41">
                  <c:v>25.475822169994707</c:v>
                </c:pt>
                <c:pt idx="42">
                  <c:v>25.610500946444887</c:v>
                </c:pt>
                <c:pt idx="43">
                  <c:v>25.744062746880402</c:v>
                </c:pt>
                <c:pt idx="44">
                  <c:v>25.876535142032711</c:v>
                </c:pt>
                <c:pt idx="45">
                  <c:v>26.00794458616577</c:v>
                </c:pt>
                <c:pt idx="46">
                  <c:v>26.138316479322881</c:v>
                </c:pt>
                <c:pt idx="47">
                  <c:v>26.267675225186082</c:v>
                </c:pt>
                <c:pt idx="48">
                  <c:v>26.39604428491991</c:v>
                </c:pt>
                <c:pt idx="49">
                  <c:v>26.523446227334432</c:v>
                </c:pt>
                <c:pt idx="50">
                  <c:v>26.649902775670199</c:v>
                </c:pt>
                <c:pt idx="51">
                  <c:v>26.7754348512787</c:v>
                </c:pt>
                <c:pt idx="52">
                  <c:v>26.900062614446178</c:v>
                </c:pt>
                <c:pt idx="53">
                  <c:v>27.023805502585702</c:v>
                </c:pt>
                <c:pt idx="54">
                  <c:v>27.146682266001605</c:v>
                </c:pt>
                <c:pt idx="55">
                  <c:v>27.268711001412207</c:v>
                </c:pt>
                <c:pt idx="56">
                  <c:v>27.389909183399986</c:v>
                </c:pt>
                <c:pt idx="57">
                  <c:v>27.510293693943513</c:v>
                </c:pt>
                <c:pt idx="58">
                  <c:v>27.629880850172253</c:v>
                </c:pt>
                <c:pt idx="59">
                  <c:v>27.748686430472926</c:v>
                </c:pt>
                <c:pt idx="60">
                  <c:v>27.866725699065647</c:v>
                </c:pt>
                <c:pt idx="61">
                  <c:v>27.984013429157827</c:v>
                </c:pt>
                <c:pt idx="62">
                  <c:v>28.100563924775088</c:v>
                </c:pt>
                <c:pt idx="63">
                  <c:v>28.216391041360563</c:v>
                </c:pt>
                <c:pt idx="64">
                  <c:v>28.331508205226118</c:v>
                </c:pt>
                <c:pt idx="65">
                  <c:v>28.445928431932892</c:v>
                </c:pt>
                <c:pt idx="66">
                  <c:v>28.559664343672221</c:v>
                </c:pt>
                <c:pt idx="67">
                  <c:v>28.67272818571255</c:v>
                </c:pt>
                <c:pt idx="68">
                  <c:v>28.785131841972934</c:v>
                </c:pt>
                <c:pt idx="69">
                  <c:v>28.896886849779122</c:v>
                </c:pt>
                <c:pt idx="70">
                  <c:v>29.008004413854064</c:v>
                </c:pt>
                <c:pt idx="71">
                  <c:v>29.118495419590708</c:v>
                </c:pt>
                <c:pt idx="72">
                  <c:v>29.228370445651784</c:v>
                </c:pt>
                <c:pt idx="73">
                  <c:v>29.337639775937451</c:v>
                </c:pt>
                <c:pt idx="74">
                  <c:v>29.446313410959512</c:v>
                </c:pt>
                <c:pt idx="75">
                  <c:v>29.554401078657534</c:v>
                </c:pt>
              </c:numCache>
            </c:numRef>
          </c:yVal>
          <c:smooth val="1"/>
          <c:extLst>
            <c:ext xmlns:c16="http://schemas.microsoft.com/office/drawing/2014/chart" uri="{C3380CC4-5D6E-409C-BE32-E72D297353CC}">
              <c16:uniqueId val="{00000010-1617-4B8D-B082-F523A54D0FBB}"/>
            </c:ext>
          </c:extLst>
        </c:ser>
        <c:dLbls>
          <c:showLegendKey val="0"/>
          <c:showVal val="0"/>
          <c:showCatName val="0"/>
          <c:showSerName val="0"/>
          <c:showPercent val="0"/>
          <c:showBubbleSize val="0"/>
        </c:dLbls>
        <c:axId val="275617432"/>
        <c:axId val="275619000"/>
      </c:scatterChart>
      <c:valAx>
        <c:axId val="275617432"/>
        <c:scaling>
          <c:orientation val="minMax"/>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sz="1200">
                    <a:solidFill>
                      <a:sysClr val="windowText" lastClr="000000"/>
                    </a:solidFill>
                    <a:latin typeface="Times New Roman" panose="02020603050405020304" pitchFamily="18" charset="0"/>
                    <a:cs typeface="Times New Roman" panose="02020603050405020304" pitchFamily="18" charset="0"/>
                  </a:rPr>
                  <a:t>Amenity (e.g. School Test Passing Rate)</a:t>
                </a:r>
              </a:p>
            </c:rich>
          </c:tx>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5619000"/>
        <c:crosses val="autoZero"/>
        <c:crossBetween val="midCat"/>
      </c:valAx>
      <c:valAx>
        <c:axId val="275619000"/>
        <c:scaling>
          <c:orientation val="minMax"/>
          <c:min val="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sz="1200">
                    <a:solidFill>
                      <a:sysClr val="windowText" lastClr="000000"/>
                    </a:solidFill>
                    <a:latin typeface="Times New Roman" panose="02020603050405020304" pitchFamily="18" charset="0"/>
                    <a:cs typeface="Times New Roman" panose="02020603050405020304" pitchFamily="18" charset="0"/>
                  </a:rPr>
                  <a:t>Bid per Unit of Housing Services (Log)</a:t>
                </a: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5617432"/>
        <c:crosses val="autoZero"/>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wmf"/></Relationships>
</file>

<file path=ppt/drawings/drawing1.xml><?xml version="1.0" encoding="utf-8"?>
<c:userShapes xmlns:c="http://schemas.openxmlformats.org/drawingml/2006/chart">
  <cdr:relSizeAnchor xmlns:cdr="http://schemas.openxmlformats.org/drawingml/2006/chartDrawing">
    <cdr:from>
      <cdr:x>0.14108</cdr:x>
      <cdr:y>0.45906</cdr:y>
    </cdr:from>
    <cdr:to>
      <cdr:x>0.17615</cdr:x>
      <cdr:y>0.81958</cdr:y>
    </cdr:to>
    <cdr:sp macro="" textlink="">
      <cdr:nvSpPr>
        <cdr:cNvPr id="2" name="Left Brace 1"/>
        <cdr:cNvSpPr/>
      </cdr:nvSpPr>
      <cdr:spPr>
        <a:xfrm xmlns:a="http://schemas.openxmlformats.org/drawingml/2006/main">
          <a:off x="788355" y="1915184"/>
          <a:ext cx="195971" cy="1504071"/>
        </a:xfrm>
        <a:prstGeom xmlns:a="http://schemas.openxmlformats.org/drawingml/2006/main" prst="lef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0.03701</cdr:x>
      <cdr:y>0.62018</cdr:y>
    </cdr:from>
    <cdr:to>
      <cdr:x>0.17386</cdr:x>
      <cdr:y>0.7858</cdr:y>
    </cdr:to>
    <cdr:sp macro="" textlink="">
      <cdr:nvSpPr>
        <cdr:cNvPr id="3" name="TextBox 2"/>
        <cdr:cNvSpPr txBox="1"/>
      </cdr:nvSpPr>
      <cdr:spPr>
        <a:xfrm xmlns:a="http://schemas.openxmlformats.org/drawingml/2006/main">
          <a:off x="206812" y="2587360"/>
          <a:ext cx="764738" cy="69095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latin typeface="Times New Roman" panose="02020603050405020304" pitchFamily="18" charset="0"/>
              <a:cs typeface="Times New Roman" panose="02020603050405020304" pitchFamily="18" charset="0"/>
            </a:rPr>
            <a:t>Bid Functions</a:t>
          </a:r>
        </a:p>
      </cdr:txBody>
    </cdr:sp>
  </cdr:relSizeAnchor>
  <cdr:relSizeAnchor xmlns:cdr="http://schemas.openxmlformats.org/drawingml/2006/chartDrawing">
    <cdr:from>
      <cdr:x>0.17459</cdr:x>
      <cdr:y>0.20114</cdr:y>
    </cdr:from>
    <cdr:to>
      <cdr:x>0.38192</cdr:x>
      <cdr:y>0.32725</cdr:y>
    </cdr:to>
    <cdr:sp macro="" textlink="">
      <cdr:nvSpPr>
        <cdr:cNvPr id="4" name="TextBox 3"/>
        <cdr:cNvSpPr txBox="1"/>
      </cdr:nvSpPr>
      <cdr:spPr>
        <a:xfrm xmlns:a="http://schemas.openxmlformats.org/drawingml/2006/main">
          <a:off x="975609" y="816428"/>
          <a:ext cx="1158560" cy="51185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latin typeface="Times New Roman" panose="02020603050405020304" pitchFamily="18" charset="0"/>
              <a:cs typeface="Times New Roman" panose="02020603050405020304" pitchFamily="18" charset="0"/>
            </a:rPr>
            <a:t>Hedonic Envelope</a:t>
          </a:r>
        </a:p>
        <a:p xmlns:a="http://schemas.openxmlformats.org/drawingml/2006/main">
          <a:endParaRPr lang="en-US" sz="1100"/>
        </a:p>
      </cdr:txBody>
    </cdr:sp>
  </cdr:relSizeAnchor>
  <cdr:relSizeAnchor xmlns:cdr="http://schemas.openxmlformats.org/drawingml/2006/chartDrawing">
    <cdr:from>
      <cdr:x>0.23139</cdr:x>
      <cdr:y>0.30324</cdr:y>
    </cdr:from>
    <cdr:to>
      <cdr:x>0.26023</cdr:x>
      <cdr:y>0.40624</cdr:y>
    </cdr:to>
    <cdr:cxnSp macro="">
      <cdr:nvCxnSpPr>
        <cdr:cNvPr id="6" name="Straight Arrow Connector 5"/>
        <cdr:cNvCxnSpPr/>
      </cdr:nvCxnSpPr>
      <cdr:spPr>
        <a:xfrm xmlns:a="http://schemas.openxmlformats.org/drawingml/2006/main">
          <a:off x="1293023" y="1265105"/>
          <a:ext cx="161157" cy="429711"/>
        </a:xfrm>
        <a:prstGeom xmlns:a="http://schemas.openxmlformats.org/drawingml/2006/main" prst="straightConnector1">
          <a:avLst/>
        </a:prstGeom>
        <a:ln xmlns:a="http://schemas.openxmlformats.org/drawingml/2006/main" w="25400">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223397-69A3-46A1-B628-21810A27E6DA}" type="datetimeFigureOut">
              <a:rPr lang="en-US" smtClean="0"/>
              <a:t>10/3/2018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1AFEF0-664A-4D42-B307-75A9910D1661}" type="slidenum">
              <a:rPr lang="en-US" smtClean="0"/>
              <a:t>‹#›</a:t>
            </a:fld>
            <a:endParaRPr lang="en-US"/>
          </a:p>
        </p:txBody>
      </p:sp>
    </p:spTree>
    <p:extLst>
      <p:ext uri="{BB962C8B-B14F-4D97-AF65-F5344CB8AC3E}">
        <p14:creationId xmlns:p14="http://schemas.microsoft.com/office/powerpoint/2010/main" val="1106626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1AFEF0-664A-4D42-B307-75A9910D1661}" type="slidenum">
              <a:rPr lang="en-US" smtClean="0"/>
              <a:t>48</a:t>
            </a:fld>
            <a:endParaRPr lang="en-US"/>
          </a:p>
        </p:txBody>
      </p:sp>
    </p:spTree>
    <p:extLst>
      <p:ext uri="{BB962C8B-B14F-4D97-AF65-F5344CB8AC3E}">
        <p14:creationId xmlns:p14="http://schemas.microsoft.com/office/powerpoint/2010/main" val="2384820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1AFEF0-664A-4D42-B307-75A9910D1661}" type="slidenum">
              <a:rPr lang="en-US" smtClean="0"/>
              <a:t>49</a:t>
            </a:fld>
            <a:endParaRPr lang="en-US"/>
          </a:p>
        </p:txBody>
      </p:sp>
    </p:spTree>
    <p:extLst>
      <p:ext uri="{BB962C8B-B14F-4D97-AF65-F5344CB8AC3E}">
        <p14:creationId xmlns:p14="http://schemas.microsoft.com/office/powerpoint/2010/main" val="2384820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1AFEF0-664A-4D42-B307-75A9910D1661}" type="slidenum">
              <a:rPr lang="en-US" smtClean="0"/>
              <a:t>50</a:t>
            </a:fld>
            <a:endParaRPr lang="en-US"/>
          </a:p>
        </p:txBody>
      </p:sp>
    </p:spTree>
    <p:extLst>
      <p:ext uri="{BB962C8B-B14F-4D97-AF65-F5344CB8AC3E}">
        <p14:creationId xmlns:p14="http://schemas.microsoft.com/office/powerpoint/2010/main" val="2384820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1AFEF0-664A-4D42-B307-75A9910D1661}" type="slidenum">
              <a:rPr lang="en-US" smtClean="0"/>
              <a:t>51</a:t>
            </a:fld>
            <a:endParaRPr lang="en-US"/>
          </a:p>
        </p:txBody>
      </p:sp>
    </p:spTree>
    <p:extLst>
      <p:ext uri="{BB962C8B-B14F-4D97-AF65-F5344CB8AC3E}">
        <p14:creationId xmlns:p14="http://schemas.microsoft.com/office/powerpoint/2010/main" val="23848209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lt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lt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1EE2100F-936E-4C06-8A5C-49DDFE4F2F63}" type="slidenum">
              <a:rPr lang="en-US" altLang="en-US" smtClean="0"/>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2172031-C6BB-48CD-A070-B7D6FDC08CD9}"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F0B64B5-2AB0-4BF3-BFAD-B476F3C187A1}"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9B452B-F98E-4E29-9DEB-D1CDACCAB576}" type="slidenum">
              <a:rPr lang="en-US" altLang="en-US" smtClean="0"/>
              <a:pPr>
                <a:defRPr/>
              </a:pPr>
              <a:t>‹#›</a:t>
            </a:fld>
            <a:endParaRPr lang="en-US" alt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A72AD81-8BBD-4038-9466-DAD7F065684E}" type="slidenum">
              <a:rPr lang="en-US" altLang="en-US" smtClean="0"/>
              <a:pPr>
                <a:defRPr/>
              </a:pPr>
              <a:t>‹#›</a:t>
            </a:fld>
            <a:endParaRPr lang="en-US" alt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92048741-ACDC-43BB-8CC0-426426BBF3EB}" type="slidenum">
              <a:rPr lang="en-US" altLang="en-US" smtClean="0"/>
              <a:pPr>
                <a:defRPr/>
              </a:pPr>
              <a:t>‹#›</a:t>
            </a:fld>
            <a:endParaRPr lang="en-US" alt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D3018A8-2EC1-4F11-BF0A-9EC33055BC13}"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72D9A33F-4CD1-4779-8B45-B68516611BB1}" type="slidenum">
              <a:rPr lang="en-US" altLang="en-US" smtClean="0"/>
              <a:pPr>
                <a:defRPr/>
              </a:pPr>
              <a:t>‹#›</a:t>
            </a:fld>
            <a:endParaRPr lang="en-US" alt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54FDC87F-326D-4855-B35D-CF26E4087144}"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313BB956-882F-4DB8-8188-897ED1351999}"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lt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1918FADA-9385-4A18-9482-E0585B27D974}" type="slidenum">
              <a:rPr lang="en-US" altLang="en-US" smtClean="0"/>
              <a:pPr>
                <a:defRPr/>
              </a:pPr>
              <a:t>‹#›</a:t>
            </a:fld>
            <a:endParaRPr lang="en-US" alt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lt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lt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22A6501-522C-4817-ABA5-1A24A3ACA138}"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11" Type="http://schemas.openxmlformats.org/officeDocument/2006/relationships/image" Target="../media/image2.wmf"/><Relationship Id="rId5" Type="http://schemas.openxmlformats.org/officeDocument/2006/relationships/oleObject" Target="../embeddings/oleObject6.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10.bin"/><Relationship Id="rId4" Type="http://schemas.openxmlformats.org/officeDocument/2006/relationships/image" Target="../media/image11.wmf"/></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wmf"/><Relationship Id="rId4" Type="http://schemas.openxmlformats.org/officeDocument/2006/relationships/image" Target="../media/image13.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2.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5.wmf"/><Relationship Id="rId5" Type="http://schemas.openxmlformats.org/officeDocument/2006/relationships/oleObject" Target="../embeddings/oleObject13.bin"/><Relationship Id="rId4" Type="http://schemas.openxmlformats.org/officeDocument/2006/relationships/image" Target="../media/image14.wmf"/></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4.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7.wmf"/><Relationship Id="rId5" Type="http://schemas.openxmlformats.org/officeDocument/2006/relationships/oleObject" Target="../embeddings/oleObject15.bin"/><Relationship Id="rId4" Type="http://schemas.openxmlformats.org/officeDocument/2006/relationships/image" Target="../media/image16.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wmf"/><Relationship Id="rId4" Type="http://schemas.openxmlformats.org/officeDocument/2006/relationships/image" Target="../media/image18.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wmf"/><Relationship Id="rId4" Type="http://schemas.openxmlformats.org/officeDocument/2006/relationships/image" Target="../media/image19.wmf"/></Relationships>
</file>

<file path=ppt/slides/_rels/slide2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8.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1.wmf"/><Relationship Id="rId5" Type="http://schemas.openxmlformats.org/officeDocument/2006/relationships/oleObject" Target="../embeddings/oleObject19.bin"/><Relationship Id="rId4" Type="http://schemas.openxmlformats.org/officeDocument/2006/relationships/image" Target="../media/image20.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0.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3.wmf"/><Relationship Id="rId5" Type="http://schemas.openxmlformats.org/officeDocument/2006/relationships/oleObject" Target="../embeddings/oleObject21.bin"/><Relationship Id="rId4" Type="http://schemas.openxmlformats.org/officeDocument/2006/relationships/image" Target="../media/image22.wmf"/></Relationships>
</file>

<file path=ppt/slides/_rels/slide2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2.wmf"/><Relationship Id="rId4" Type="http://schemas.openxmlformats.org/officeDocument/2006/relationships/image" Target="../media/image24.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3.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6.wmf"/><Relationship Id="rId5" Type="http://schemas.openxmlformats.org/officeDocument/2006/relationships/oleObject" Target="../embeddings/oleObject24.bin"/><Relationship Id="rId4" Type="http://schemas.openxmlformats.org/officeDocument/2006/relationships/image" Target="../media/image25.wmf"/></Relationships>
</file>

<file path=ppt/slides/_rels/slide29.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8.wmf"/><Relationship Id="rId5" Type="http://schemas.openxmlformats.org/officeDocument/2006/relationships/oleObject" Target="../embeddings/oleObject26.bin"/><Relationship Id="rId4" Type="http://schemas.openxmlformats.org/officeDocument/2006/relationships/image" Target="../media/image27.wmf"/><Relationship Id="rId9" Type="http://schemas.openxmlformats.org/officeDocument/2006/relationships/image" Target="../media/image2.wmf"/></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wmf"/><Relationship Id="rId5" Type="http://schemas.openxmlformats.org/officeDocument/2006/relationships/oleObject" Target="../embeddings/oleObject29.bin"/><Relationship Id="rId4" Type="http://schemas.openxmlformats.org/officeDocument/2006/relationships/image" Target="../media/image20.wmf"/></Relationships>
</file>

<file path=ppt/slides/_rels/slide3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2.wmf"/><Relationship Id="rId4" Type="http://schemas.openxmlformats.org/officeDocument/2006/relationships/image" Target="../media/image31.wmf"/></Relationships>
</file>

<file path=ppt/slides/_rels/slide4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2.wmf"/><Relationship Id="rId4" Type="http://schemas.openxmlformats.org/officeDocument/2006/relationships/image" Target="../media/image32.w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2.wmf"/><Relationship Id="rId4" Type="http://schemas.openxmlformats.org/officeDocument/2006/relationships/image" Target="../media/image33.wmf"/></Relationships>
</file>

<file path=ppt/slides/_rels/slide47.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35.wmf"/><Relationship Id="rId5" Type="http://schemas.openxmlformats.org/officeDocument/2006/relationships/oleObject" Target="../embeddings/oleObject34.bin"/><Relationship Id="rId4" Type="http://schemas.openxmlformats.org/officeDocument/2006/relationships/image" Target="../media/image34.wmf"/><Relationship Id="rId9" Type="http://schemas.openxmlformats.org/officeDocument/2006/relationships/image" Target="../media/image2.wmf"/></Relationships>
</file>

<file path=ppt/slides/_rels/slide4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812801" y="1143000"/>
            <a:ext cx="7624233" cy="1790700"/>
          </a:xfrm>
        </p:spPr>
        <p:txBody>
          <a:bodyPr>
            <a:normAutofit fontScale="90000"/>
          </a:bodyPr>
          <a:lstStyle/>
          <a:p>
            <a:pPr fontAlgn="auto">
              <a:spcAft>
                <a:spcPts val="0"/>
              </a:spcAft>
              <a:defRPr/>
            </a:pPr>
            <a:r>
              <a:rPr lang="en-US" sz="2700" b="1" dirty="0" smtClean="0">
                <a:solidFill>
                  <a:schemeClr val="tx2">
                    <a:satMod val="130000"/>
                  </a:schemeClr>
                </a:solidFill>
              </a:rPr>
              <a:t/>
            </a:r>
            <a:br>
              <a:rPr lang="en-US" sz="2700" b="1" dirty="0" smtClean="0">
                <a:solidFill>
                  <a:schemeClr val="tx2">
                    <a:satMod val="130000"/>
                  </a:schemeClr>
                </a:solidFill>
              </a:rPr>
            </a:br>
            <a:r>
              <a:rPr lang="en-US" sz="4400" dirty="0" smtClean="0">
                <a:solidFill>
                  <a:schemeClr val="tx2">
                    <a:satMod val="130000"/>
                  </a:schemeClr>
                </a:solidFill>
              </a:rPr>
              <a:t>Bidding and Sorting:</a:t>
            </a:r>
            <a:r>
              <a:rPr lang="en-US" dirty="0" smtClean="0">
                <a:solidFill>
                  <a:schemeClr val="tx2">
                    <a:satMod val="130000"/>
                  </a:schemeClr>
                </a:solidFill>
              </a:rPr>
              <a:t/>
            </a:r>
            <a:br>
              <a:rPr lang="en-US" dirty="0" smtClean="0">
                <a:solidFill>
                  <a:schemeClr val="tx2">
                    <a:satMod val="130000"/>
                  </a:schemeClr>
                </a:solidFill>
              </a:rPr>
            </a:br>
            <a:r>
              <a:rPr lang="en-US" sz="3600" dirty="0" smtClean="0">
                <a:solidFill>
                  <a:schemeClr val="tx2">
                    <a:satMod val="130000"/>
                  </a:schemeClr>
                </a:solidFill>
              </a:rPr>
              <a:t>  The Theory of Local Public Finance</a:t>
            </a:r>
            <a:endParaRPr lang="en-US" sz="3600" b="1" dirty="0" smtClean="0">
              <a:solidFill>
                <a:schemeClr val="tx2">
                  <a:satMod val="130000"/>
                </a:schemeClr>
              </a:solidFill>
            </a:endParaRPr>
          </a:p>
        </p:txBody>
      </p:sp>
      <p:sp>
        <p:nvSpPr>
          <p:cNvPr id="10243" name="Rectangle 3"/>
          <p:cNvSpPr>
            <a:spLocks noGrp="1" noChangeArrowheads="1"/>
          </p:cNvSpPr>
          <p:nvPr>
            <p:ph type="subTitle" idx="1"/>
          </p:nvPr>
        </p:nvSpPr>
        <p:spPr>
          <a:xfrm>
            <a:off x="2032000" y="3276600"/>
            <a:ext cx="6553200" cy="1809750"/>
          </a:xfrm>
        </p:spPr>
        <p:txBody>
          <a:bodyPr>
            <a:normAutofit/>
          </a:bodyPr>
          <a:lstStyle/>
          <a:p>
            <a:pPr marR="36576" lvl="0">
              <a:spcBef>
                <a:spcPts val="0"/>
              </a:spcBef>
              <a:buSzPct val="80000"/>
              <a:defRPr/>
            </a:pPr>
            <a:r>
              <a:rPr lang="en-US" sz="2400" b="1" dirty="0" smtClean="0">
                <a:ln>
                  <a:solidFill>
                    <a:schemeClr val="bg2"/>
                  </a:solidFill>
                </a:ln>
                <a:solidFill>
                  <a:schemeClr val="accent5"/>
                </a:solidFill>
              </a:rPr>
              <a:t>ECN 741, Urban Economics</a:t>
            </a:r>
          </a:p>
        </p:txBody>
      </p:sp>
      <p:sp>
        <p:nvSpPr>
          <p:cNvPr id="4" name="TextBox 3"/>
          <p:cNvSpPr txBox="1"/>
          <p:nvPr/>
        </p:nvSpPr>
        <p:spPr>
          <a:xfrm>
            <a:off x="533400" y="6019800"/>
            <a:ext cx="7696200" cy="369332"/>
          </a:xfrm>
          <a:prstGeom prst="rect">
            <a:avLst/>
          </a:prstGeom>
          <a:noFill/>
        </p:spPr>
        <p:txBody>
          <a:bodyPr wrap="square" rtlCol="0">
            <a:spAutoFit/>
          </a:bodyPr>
          <a:lstStyle/>
          <a:p>
            <a:r>
              <a:rPr lang="en-US" dirty="0" smtClean="0"/>
              <a:t>Professor John Yinger, The Maxwell School, Syracuse University</a:t>
            </a:r>
            <a:r>
              <a:rPr lang="en-US" smtClean="0"/>
              <a:t>, 2018</a:t>
            </a:r>
            <a:endParaRPr lang="en-US" dirty="0"/>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5689600" y="304800"/>
            <a:ext cx="2424989" cy="135719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946231"/>
            <a:ext cx="8229600" cy="5600699"/>
          </a:xfrm>
        </p:spPr>
        <p:txBody>
          <a:bodyPr>
            <a:normAutofit fontScale="85000" lnSpcReduction="20000"/>
          </a:bodyPr>
          <a:lstStyle/>
          <a:p>
            <a:pPr marL="365760" indent="-283464" algn="ctr" fontAlgn="auto">
              <a:spcAft>
                <a:spcPts val="0"/>
              </a:spcAft>
              <a:buFont typeface="Wingdings" pitchFamily="2" charset="2"/>
              <a:buNone/>
              <a:defRPr/>
            </a:pPr>
            <a:r>
              <a:rPr lang="en-US" b="1" dirty="0" smtClean="0">
                <a:solidFill>
                  <a:schemeClr val="accent5"/>
                </a:solidFill>
              </a:rPr>
              <a:t>Key Assumptions</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This class focuses on a post-Tiebout consensus model for the first question based on 5 assumptions:</a:t>
            </a:r>
          </a:p>
          <a:p>
            <a:pPr marL="365760" indent="-283464" fontAlgn="auto">
              <a:lnSpc>
                <a:spcPct val="5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smtClean="0"/>
              <a:t>1. Household utility depends on a composite good (</a:t>
            </a:r>
            <a:r>
              <a:rPr lang="en-US" i="1" dirty="0" smtClean="0">
                <a:latin typeface="Times New Roman" pitchFamily="18" charset="0"/>
                <a:cs typeface="Times New Roman" pitchFamily="18" charset="0"/>
              </a:rPr>
              <a:t>Z</a:t>
            </a:r>
            <a:r>
              <a:rPr lang="en-US" dirty="0" smtClean="0"/>
              <a:t>), housing (</a:t>
            </a:r>
            <a:r>
              <a:rPr lang="en-US" i="1" dirty="0" smtClean="0">
                <a:latin typeface="Times New Roman" pitchFamily="18" charset="0"/>
                <a:cs typeface="Times New Roman" pitchFamily="18" charset="0"/>
              </a:rPr>
              <a:t>H</a:t>
            </a:r>
            <a:r>
              <a:rPr lang="en-US" dirty="0" smtClean="0"/>
              <a:t>), and public services (</a:t>
            </a:r>
            <a:r>
              <a:rPr lang="en-US" i="1" dirty="0" smtClean="0">
                <a:latin typeface="Times New Roman" pitchFamily="18" charset="0"/>
                <a:cs typeface="Times New Roman" pitchFamily="18" charset="0"/>
              </a:rPr>
              <a:t>S</a:t>
            </a:r>
            <a:r>
              <a:rPr lang="en-US" dirty="0" smtClean="0"/>
              <a:t>).</a:t>
            </a:r>
          </a:p>
          <a:p>
            <a:pPr marL="640398" lvl="1" indent="-283464" fontAlgn="auto">
              <a:spcAft>
                <a:spcPts val="0"/>
              </a:spcAft>
              <a:buFont typeface="Wingdings 2"/>
              <a:buChar char=""/>
              <a:defRPr/>
            </a:pPr>
            <a:endParaRPr lang="en-US" dirty="0" smtClean="0"/>
          </a:p>
          <a:p>
            <a:pPr marL="640398" lvl="1" indent="-283464" fontAlgn="auto">
              <a:spcAft>
                <a:spcPts val="0"/>
              </a:spcAft>
              <a:buFont typeface="Wingdings 2"/>
              <a:buChar char=""/>
              <a:defRPr/>
            </a:pPr>
            <a:r>
              <a:rPr lang="en-US" dirty="0" smtClean="0"/>
              <a:t>2. Households differ in income, </a:t>
            </a:r>
            <a:r>
              <a:rPr lang="en-US" i="1" dirty="0" smtClean="0">
                <a:latin typeface="Times New Roman" pitchFamily="18" charset="0"/>
                <a:cs typeface="Times New Roman" pitchFamily="18" charset="0"/>
              </a:rPr>
              <a:t>Y</a:t>
            </a:r>
            <a:r>
              <a:rPr lang="en-US" dirty="0" smtClean="0"/>
              <a:t>, and preferences, but fall into homogeneous income-taste classes.</a:t>
            </a:r>
          </a:p>
          <a:p>
            <a:pPr marL="640398" lvl="1" indent="-283464" fontAlgn="auto">
              <a:spcAft>
                <a:spcPts val="0"/>
              </a:spcAft>
              <a:buFont typeface="Wingdings 2"/>
              <a:buChar char=""/>
              <a:defRPr/>
            </a:pPr>
            <a:endParaRPr lang="en-US" dirty="0" smtClean="0"/>
          </a:p>
          <a:p>
            <a:pPr marL="640398" lvl="1" indent="-283464" fontAlgn="auto">
              <a:spcAft>
                <a:spcPts val="0"/>
              </a:spcAft>
              <a:buFont typeface="Wingdings 2"/>
              <a:buChar char=""/>
              <a:defRPr/>
            </a:pPr>
            <a:r>
              <a:rPr lang="en-US" dirty="0" smtClean="0"/>
              <a:t>3. Households are mobile, so utility is constant within a class.</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smtClean="0"/>
              <a:t>4. All households in a jurisdiction receive the same </a:t>
            </a:r>
            <a:r>
              <a:rPr lang="en-US" i="1" dirty="0" smtClean="0">
                <a:latin typeface="Times New Roman" pitchFamily="18" charset="0"/>
                <a:cs typeface="Times New Roman" pitchFamily="18" charset="0"/>
              </a:rPr>
              <a:t>S</a:t>
            </a:r>
            <a:r>
              <a:rPr lang="en-US" dirty="0" smtClean="0"/>
              <a:t> (and a household must live in a jurisdiction to receive its services).</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smtClean="0"/>
              <a:t>5. A metropolitan area has many local jurisdictions with fixed boundaries and varying levels of </a:t>
            </a:r>
            <a:r>
              <a:rPr lang="en-US" i="1" dirty="0" smtClean="0">
                <a:latin typeface="Times New Roman" pitchFamily="18" charset="0"/>
                <a:cs typeface="Times New Roman" pitchFamily="18" charset="0"/>
              </a:rPr>
              <a:t>S</a:t>
            </a:r>
            <a:r>
              <a:rPr lang="en-US" dirty="0" smtClean="0"/>
              <a:t>.</a:t>
            </a:r>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5"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 </a:t>
            </a:r>
          </a:p>
        </p:txBody>
      </p:sp>
      <p:sp>
        <p:nvSpPr>
          <p:cNvPr id="6"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7"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3067583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1143000"/>
            <a:ext cx="8229600" cy="5086350"/>
          </a:xfrm>
        </p:spPr>
        <p:txBody>
          <a:bodyPr>
            <a:normAutofit fontScale="92500" lnSpcReduction="20000"/>
          </a:bodyPr>
          <a:lstStyle/>
          <a:p>
            <a:pPr marL="365760" indent="-283464" algn="ctr" fontAlgn="auto">
              <a:spcAft>
                <a:spcPts val="0"/>
              </a:spcAft>
              <a:buFont typeface="Wingdings" pitchFamily="2" charset="2"/>
              <a:buNone/>
              <a:defRPr/>
            </a:pPr>
            <a:r>
              <a:rPr lang="en-US" b="1" dirty="0" smtClean="0">
                <a:solidFill>
                  <a:schemeClr val="accent5"/>
                </a:solidFill>
              </a:rPr>
              <a:t>Additional Assumptions</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Most models use 2 more assumptions:</a:t>
            </a:r>
          </a:p>
          <a:p>
            <a:pPr marL="365760" indent="-283464" fontAlgn="auto">
              <a:lnSpc>
                <a:spcPct val="5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smtClean="0"/>
              <a:t>6. Local public services are financed with a property tax with assessed value (</a:t>
            </a:r>
            <a:r>
              <a:rPr lang="en-US" i="1" dirty="0" smtClean="0">
                <a:latin typeface="Times New Roman" pitchFamily="18" charset="0"/>
                <a:cs typeface="Times New Roman" pitchFamily="18" charset="0"/>
              </a:rPr>
              <a:t>A</a:t>
            </a:r>
            <a:r>
              <a:rPr lang="en-US" dirty="0" smtClean="0"/>
              <a:t>) equal to market value (</a:t>
            </a:r>
            <a:r>
              <a:rPr lang="en-US" i="1" dirty="0" smtClean="0">
                <a:latin typeface="Times New Roman" pitchFamily="18" charset="0"/>
                <a:cs typeface="Times New Roman" pitchFamily="18" charset="0"/>
              </a:rPr>
              <a:t>V = PH/r</a:t>
            </a:r>
            <a:r>
              <a:rPr lang="en-US" dirty="0" smtClean="0"/>
              <a:t>, where </a:t>
            </a:r>
            <a:r>
              <a:rPr lang="en-US" i="1" dirty="0" smtClean="0">
                <a:latin typeface="Times New Roman" panose="02020603050405020304" pitchFamily="18" charset="0"/>
                <a:cs typeface="Times New Roman" panose="02020603050405020304" pitchFamily="18" charset="0"/>
              </a:rPr>
              <a:t>r</a:t>
            </a:r>
            <a:r>
              <a:rPr lang="en-US" dirty="0" smtClean="0"/>
              <a:t> is the discount rate).</a:t>
            </a:r>
          </a:p>
          <a:p>
            <a:pPr marL="356934" lvl="1" indent="0" fontAlgn="auto">
              <a:lnSpc>
                <a:spcPct val="70000"/>
              </a:lnSpc>
              <a:spcAft>
                <a:spcPts val="0"/>
              </a:spcAft>
              <a:buNone/>
              <a:defRPr/>
            </a:pPr>
            <a:endParaRPr lang="en-US" dirty="0" smtClean="0"/>
          </a:p>
          <a:p>
            <a:pPr marL="886460" lvl="2" indent="-283464" fontAlgn="auto">
              <a:spcAft>
                <a:spcPts val="0"/>
              </a:spcAft>
              <a:buFont typeface="Wingdings 2"/>
              <a:buChar char=""/>
              <a:defRPr/>
            </a:pPr>
            <a:r>
              <a:rPr lang="en-US" dirty="0" smtClean="0"/>
              <a:t>Let </a:t>
            </a:r>
            <a:r>
              <a:rPr lang="en-US" i="1" dirty="0" smtClean="0">
                <a:latin typeface="Times New Roman" pitchFamily="18" charset="0"/>
                <a:cs typeface="Times New Roman" pitchFamily="18" charset="0"/>
              </a:rPr>
              <a:t>m</a:t>
            </a:r>
            <a:r>
              <a:rPr lang="en-US" dirty="0" smtClean="0"/>
              <a:t> be the legal tax rate and </a:t>
            </a:r>
            <a:r>
              <a:rPr lang="el-GR" i="1" dirty="0" smtClean="0">
                <a:latin typeface="Times New Roman"/>
                <a:cs typeface="Times New Roman"/>
              </a:rPr>
              <a:t>τ</a:t>
            </a:r>
            <a:r>
              <a:rPr lang="en-US" dirty="0" smtClean="0"/>
              <a:t> the effective rate, then tax payment, </a:t>
            </a:r>
            <a:r>
              <a:rPr lang="en-US" i="1" dirty="0" smtClean="0">
                <a:latin typeface="Times New Roman" pitchFamily="18" charset="0"/>
                <a:cs typeface="Times New Roman" pitchFamily="18" charset="0"/>
              </a:rPr>
              <a:t>T</a:t>
            </a:r>
            <a:r>
              <a:rPr lang="en-US" dirty="0" smtClean="0"/>
              <a:t>, is</a:t>
            </a:r>
          </a:p>
          <a:p>
            <a:pPr marL="602996" lvl="2" indent="0" fontAlgn="auto">
              <a:spcAft>
                <a:spcPts val="0"/>
              </a:spcAft>
              <a:buNone/>
              <a:defRPr/>
            </a:pPr>
            <a:endParaRPr lang="en-US" dirty="0" smtClean="0"/>
          </a:p>
          <a:p>
            <a:pPr marL="602996" lvl="2" indent="0" fontAlgn="auto">
              <a:spcAft>
                <a:spcPts val="0"/>
              </a:spcAft>
              <a:buNone/>
              <a:defRPr/>
            </a:pPr>
            <a:r>
              <a:rPr lang="en-US" dirty="0" smtClean="0"/>
              <a:t>   </a:t>
            </a:r>
          </a:p>
          <a:p>
            <a:pPr marL="602996" lvl="2" indent="0" fontAlgn="auto">
              <a:spcAft>
                <a:spcPts val="0"/>
              </a:spcAft>
              <a:buNone/>
              <a:defRPr/>
            </a:pPr>
            <a:r>
              <a:rPr lang="en-US" dirty="0"/>
              <a:t> </a:t>
            </a:r>
            <a:r>
              <a:rPr lang="en-US" dirty="0" smtClean="0"/>
              <a:t>   and</a:t>
            </a:r>
          </a:p>
          <a:p>
            <a:pPr marL="640398" lvl="1" indent="-283464" fontAlgn="auto">
              <a:spcAft>
                <a:spcPts val="0"/>
              </a:spcAft>
              <a:buFont typeface="Wingdings 2"/>
              <a:buChar char=""/>
              <a:defRPr/>
            </a:pPr>
            <a:endParaRPr lang="en-US" dirty="0" smtClean="0"/>
          </a:p>
          <a:p>
            <a:pPr marL="640398" lvl="1" indent="-283464" fontAlgn="auto">
              <a:spcAft>
                <a:spcPts val="0"/>
              </a:spcAft>
              <a:buFont typeface="Wingdings 2"/>
              <a:buChar char=""/>
              <a:defRPr/>
            </a:pPr>
            <a:endParaRPr lang="en-US" dirty="0" smtClean="0"/>
          </a:p>
          <a:p>
            <a:pPr marL="356934" lvl="1" indent="0" fontAlgn="auto">
              <a:spcAft>
                <a:spcPts val="0"/>
              </a:spcAft>
              <a:buNone/>
              <a:defRPr/>
            </a:pPr>
            <a:endParaRPr lang="en-US" dirty="0"/>
          </a:p>
          <a:p>
            <a:pPr marL="640398" lvl="1" indent="-283464" fontAlgn="auto">
              <a:spcAft>
                <a:spcPts val="0"/>
              </a:spcAft>
              <a:buFont typeface="Wingdings 2"/>
              <a:buChar char=""/>
              <a:defRPr/>
            </a:pPr>
            <a:r>
              <a:rPr lang="en-US" dirty="0" smtClean="0"/>
              <a:t>7. All households are homeowners </a:t>
            </a:r>
            <a:r>
              <a:rPr lang="en-US" b="1" dirty="0" smtClean="0"/>
              <a:t>or</a:t>
            </a:r>
            <a:r>
              <a:rPr lang="en-US" dirty="0" smtClean="0"/>
              <a:t> households are renters and the property tax is fully shifted onto them.</a:t>
            </a:r>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2" name="Rectangle 2"/>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4004362589"/>
              </p:ext>
            </p:extLst>
          </p:nvPr>
        </p:nvGraphicFramePr>
        <p:xfrm>
          <a:off x="3509435" y="3752850"/>
          <a:ext cx="1595965" cy="285750"/>
        </p:xfrm>
        <a:graphic>
          <a:graphicData uri="http://schemas.openxmlformats.org/presentationml/2006/ole">
            <mc:AlternateContent xmlns:mc="http://schemas.openxmlformats.org/markup-compatibility/2006">
              <mc:Choice xmlns:v="urn:schemas-microsoft-com:vml" Requires="v">
                <p:oleObj spid="_x0000_s22759" name="Equation" r:id="rId3" imgW="825480" imgH="177480" progId="Equation.DSMT4">
                  <p:embed/>
                </p:oleObj>
              </mc:Choice>
              <mc:Fallback>
                <p:oleObj name="Equation" r:id="rId3" imgW="825480" imgH="177480" progId="Equation.DSMT4">
                  <p:embed/>
                  <p:pic>
                    <p:nvPicPr>
                      <p:cNvPr id="0" name="Object 1"/>
                      <p:cNvPicPr>
                        <a:picLocks noChangeAspect="1" noChangeArrowheads="1"/>
                      </p:cNvPicPr>
                      <p:nvPr/>
                    </p:nvPicPr>
                    <p:blipFill>
                      <a:blip r:embed="rId4"/>
                      <a:srcRect/>
                      <a:stretch>
                        <a:fillRect/>
                      </a:stretch>
                    </p:blipFill>
                    <p:spPr bwMode="auto">
                      <a:xfrm>
                        <a:off x="3509435" y="3752850"/>
                        <a:ext cx="1595965" cy="285750"/>
                      </a:xfrm>
                      <a:prstGeom prst="rect">
                        <a:avLst/>
                      </a:prstGeom>
                      <a:noFill/>
                    </p:spPr>
                  </p:pic>
                </p:oleObj>
              </mc:Fallback>
            </mc:AlternateContent>
          </a:graphicData>
        </a:graphic>
      </p:graphicFrame>
      <p:sp>
        <p:nvSpPr>
          <p:cNvPr id="4" name="Rectangle 4"/>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517710930"/>
              </p:ext>
            </p:extLst>
          </p:nvPr>
        </p:nvGraphicFramePr>
        <p:xfrm>
          <a:off x="3420533" y="4518421"/>
          <a:ext cx="1837267" cy="663179"/>
        </p:xfrm>
        <a:graphic>
          <a:graphicData uri="http://schemas.openxmlformats.org/presentationml/2006/ole">
            <mc:AlternateContent xmlns:mc="http://schemas.openxmlformats.org/markup-compatibility/2006">
              <mc:Choice xmlns:v="urn:schemas-microsoft-com:vml" Requires="v">
                <p:oleObj spid="_x0000_s22760" name="Equation" r:id="rId5" imgW="952200" imgH="431640" progId="Equation.DSMT4">
                  <p:embed/>
                </p:oleObj>
              </mc:Choice>
              <mc:Fallback>
                <p:oleObj name="Equation" r:id="rId5" imgW="952200" imgH="431640" progId="Equation.DSMT4">
                  <p:embed/>
                  <p:pic>
                    <p:nvPicPr>
                      <p:cNvPr id="0" name="Object 3"/>
                      <p:cNvPicPr>
                        <a:picLocks noChangeAspect="1" noChangeArrowheads="1"/>
                      </p:cNvPicPr>
                      <p:nvPr/>
                    </p:nvPicPr>
                    <p:blipFill>
                      <a:blip r:embed="rId6"/>
                      <a:srcRect/>
                      <a:stretch>
                        <a:fillRect/>
                      </a:stretch>
                    </p:blipFill>
                    <p:spPr bwMode="auto">
                      <a:xfrm>
                        <a:off x="3420533" y="4518421"/>
                        <a:ext cx="1837267" cy="663179"/>
                      </a:xfrm>
                      <a:prstGeom prst="rect">
                        <a:avLst/>
                      </a:prstGeom>
                      <a:noFill/>
                    </p:spPr>
                  </p:pic>
                </p:oleObj>
              </mc:Fallback>
            </mc:AlternateContent>
          </a:graphicData>
        </a:graphic>
      </p:graphicFrame>
      <p:sp>
        <p:nvSpPr>
          <p:cNvPr id="9"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 </a:t>
            </a:r>
          </a:p>
        </p:txBody>
      </p:sp>
      <p:sp>
        <p:nvSpPr>
          <p:cNvPr id="10"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11" name="Picture 2" descr="C:\Program Files\Microsoft Office\MEDIA\CAGCAT10\j0205462.wmf"/>
          <p:cNvPicPr>
            <a:picLocks noChangeAspect="1" noChangeArrowheads="1"/>
          </p:cNvPicPr>
          <p:nvPr/>
        </p:nvPicPr>
        <p:blipFill>
          <a:blip r:embed="rId7"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4095892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1007420"/>
            <a:ext cx="8229600" cy="5086350"/>
          </a:xfrm>
        </p:spPr>
        <p:txBody>
          <a:bodyPr>
            <a:normAutofit/>
          </a:bodyPr>
          <a:lstStyle/>
          <a:p>
            <a:pPr marL="365760" indent="-283464" algn="ctr" fontAlgn="auto">
              <a:spcAft>
                <a:spcPts val="0"/>
              </a:spcAft>
              <a:buFont typeface="Wingdings" pitchFamily="2" charset="2"/>
              <a:buNone/>
              <a:defRPr/>
            </a:pPr>
            <a:r>
              <a:rPr lang="en-US" sz="3200" b="1" dirty="0" smtClean="0">
                <a:solidFill>
                  <a:schemeClr val="accent5"/>
                </a:solidFill>
              </a:rPr>
              <a:t>Class Outline</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The U.S. Federal System</a:t>
            </a:r>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The Consensus Model of Local Public Finance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solidFill>
                  <a:srgbClr val="FF0000"/>
                </a:solidFill>
              </a:rPr>
              <a:t>Deriving a Bid Function</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Residential Sorting</a:t>
            </a:r>
          </a:p>
          <a:p>
            <a:pPr indent="-283464">
              <a:buFont typeface="Wingdings 2"/>
              <a:buChar char=""/>
              <a:defRPr/>
            </a:pPr>
            <a:endParaRPr lang="en-US" dirty="0"/>
          </a:p>
          <a:p>
            <a:pPr indent="-283464">
              <a:buFont typeface="Wingdings 2"/>
              <a:buChar char=""/>
              <a:defRPr/>
            </a:pPr>
            <a:r>
              <a:rPr lang="en-US" dirty="0"/>
              <a:t>Is the U.S. Federal System Efficient?</a:t>
            </a:r>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400" dirty="0" smtClean="0"/>
              <a:t>Intro</a:t>
            </a:r>
            <a:r>
              <a:rPr lang="en-US" sz="1600" dirty="0" smtClean="0"/>
              <a:t>duction</a:t>
            </a:r>
            <a:endParaRPr lang="en-US" sz="1600"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1834287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90525" y="1070482"/>
            <a:ext cx="8229600" cy="5086350"/>
          </a:xfrm>
        </p:spPr>
        <p:txBody>
          <a:bodyPr>
            <a:normAutofit/>
          </a:bodyPr>
          <a:lstStyle/>
          <a:p>
            <a:pPr marL="82550" indent="0" algn="ctr">
              <a:buNone/>
            </a:pPr>
            <a:r>
              <a:rPr lang="en-US" sz="3200" b="1" dirty="0">
                <a:solidFill>
                  <a:schemeClr val="accent5"/>
                </a:solidFill>
              </a:rPr>
              <a:t>The </a:t>
            </a:r>
            <a:r>
              <a:rPr lang="en-US" sz="3200" b="1" dirty="0" smtClean="0">
                <a:solidFill>
                  <a:schemeClr val="accent5"/>
                </a:solidFill>
              </a:rPr>
              <a:t>Household Problem</a:t>
            </a:r>
            <a:endParaRPr lang="en-US" sz="3200" b="1" dirty="0">
              <a:solidFill>
                <a:schemeClr val="accent5"/>
              </a:solidFill>
            </a:endParaRPr>
          </a:p>
          <a:p>
            <a:pPr lvl="1">
              <a:lnSpc>
                <a:spcPct val="50000"/>
              </a:lnSpc>
            </a:pPr>
            <a:endParaRPr lang="en-US" b="1" dirty="0"/>
          </a:p>
          <a:p>
            <a:r>
              <a:rPr lang="en-US" dirty="0"/>
              <a:t>The household budget </a:t>
            </a:r>
            <a:r>
              <a:rPr lang="en-US" dirty="0" smtClean="0"/>
              <a:t>constraint is</a:t>
            </a:r>
          </a:p>
          <a:p>
            <a:endParaRPr lang="en-US" dirty="0"/>
          </a:p>
          <a:p>
            <a:endParaRPr lang="en-US" dirty="0" smtClean="0"/>
          </a:p>
          <a:p>
            <a:endParaRPr lang="en-US" dirty="0" smtClean="0"/>
          </a:p>
          <a:p>
            <a:pPr marL="109728" indent="0">
              <a:buNone/>
            </a:pPr>
            <a:r>
              <a:rPr lang="en-US" dirty="0"/>
              <a:t> </a:t>
            </a:r>
            <a:r>
              <a:rPr lang="en-US" dirty="0" smtClean="0"/>
              <a:t>   </a:t>
            </a:r>
          </a:p>
          <a:p>
            <a:pPr marL="109728" indent="0">
              <a:buNone/>
            </a:pPr>
            <a:r>
              <a:rPr lang="en-US" dirty="0" smtClean="0"/>
              <a:t>   where </a:t>
            </a:r>
            <a:r>
              <a:rPr lang="el-GR" i="1" dirty="0" smtClean="0">
                <a:latin typeface="Times New Roman" panose="02020603050405020304" pitchFamily="18" charset="0"/>
                <a:cs typeface="Times New Roman" panose="02020603050405020304" pitchFamily="18" charset="0"/>
              </a:rPr>
              <a:t>τ</a:t>
            </a:r>
            <a:r>
              <a:rPr lang="en-US" dirty="0" smtClean="0">
                <a:latin typeface="Times New Roman" panose="02020603050405020304" pitchFamily="18" charset="0"/>
                <a:cs typeface="Times New Roman" panose="02020603050405020304" pitchFamily="18" charset="0"/>
              </a:rPr>
              <a:t>* is defined to be </a:t>
            </a:r>
            <a:r>
              <a:rPr lang="el-GR" i="1" dirty="0" smtClean="0">
                <a:latin typeface="Times New Roman" panose="02020603050405020304" pitchFamily="18" charset="0"/>
                <a:cs typeface="Times New Roman" panose="02020603050405020304" pitchFamily="18" charset="0"/>
              </a:rPr>
              <a:t>τ</a:t>
            </a:r>
            <a:r>
              <a:rPr lang="en-US" i="1" dirty="0" smtClean="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a:t>
            </a:r>
            <a:endParaRPr lang="en-US" dirty="0"/>
          </a:p>
          <a:p>
            <a:endParaRPr lang="en-US" dirty="0" smtClean="0"/>
          </a:p>
          <a:p>
            <a:r>
              <a:rPr lang="en-US" dirty="0" smtClean="0"/>
              <a:t>The </a:t>
            </a:r>
            <a:r>
              <a:rPr lang="en-US" dirty="0"/>
              <a:t>household </a:t>
            </a:r>
            <a:r>
              <a:rPr lang="en-US" dirty="0" smtClean="0"/>
              <a:t>utility function is:</a:t>
            </a:r>
            <a:endParaRPr lang="en-US" dirty="0" smtClean="0">
              <a:solidFill>
                <a:schemeClr val="tx2"/>
              </a:solidFill>
            </a:endParaRP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graphicFrame>
        <p:nvGraphicFramePr>
          <p:cNvPr id="2" name="Object 1"/>
          <p:cNvGraphicFramePr>
            <a:graphicFrameLocks noChangeAspect="1"/>
          </p:cNvGraphicFramePr>
          <p:nvPr>
            <p:extLst>
              <p:ext uri="{D42A27DB-BD31-4B8C-83A1-F6EECF244321}">
                <p14:modId xmlns:p14="http://schemas.microsoft.com/office/powerpoint/2010/main" val="648843634"/>
              </p:ext>
            </p:extLst>
          </p:nvPr>
        </p:nvGraphicFramePr>
        <p:xfrm>
          <a:off x="2285999" y="2509837"/>
          <a:ext cx="4438651" cy="1223963"/>
        </p:xfrm>
        <a:graphic>
          <a:graphicData uri="http://schemas.openxmlformats.org/presentationml/2006/ole">
            <mc:AlternateContent xmlns:mc="http://schemas.openxmlformats.org/markup-compatibility/2006">
              <mc:Choice xmlns:v="urn:schemas-microsoft-com:vml" Requires="v">
                <p:oleObj spid="_x0000_s1310" name="Equation" r:id="rId3" imgW="2247840" imgH="660240" progId="Equation.DSMT4">
                  <p:embed/>
                </p:oleObj>
              </mc:Choice>
              <mc:Fallback>
                <p:oleObj name="Equation" r:id="rId3" imgW="2247840" imgH="660240" progId="Equation.DSMT4">
                  <p:embed/>
                  <p:pic>
                    <p:nvPicPr>
                      <p:cNvPr id="0" name="Object 1"/>
                      <p:cNvPicPr>
                        <a:picLocks noChangeAspect="1" noChangeArrowheads="1"/>
                      </p:cNvPicPr>
                      <p:nvPr/>
                    </p:nvPicPr>
                    <p:blipFill>
                      <a:blip r:embed="rId4"/>
                      <a:srcRect/>
                      <a:stretch>
                        <a:fillRect/>
                      </a:stretch>
                    </p:blipFill>
                    <p:spPr bwMode="auto">
                      <a:xfrm>
                        <a:off x="2285999" y="2509837"/>
                        <a:ext cx="4438651" cy="1223963"/>
                      </a:xfrm>
                      <a:prstGeom prst="rect">
                        <a:avLst/>
                      </a:prstGeom>
                      <a:noFill/>
                      <a:ln>
                        <a:noFill/>
                      </a:ln>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28881451"/>
              </p:ext>
            </p:extLst>
          </p:nvPr>
        </p:nvGraphicFramePr>
        <p:xfrm>
          <a:off x="3200400" y="5638800"/>
          <a:ext cx="2031999" cy="533400"/>
        </p:xfrm>
        <a:graphic>
          <a:graphicData uri="http://schemas.openxmlformats.org/presentationml/2006/ole">
            <mc:AlternateContent xmlns:mc="http://schemas.openxmlformats.org/markup-compatibility/2006">
              <mc:Choice xmlns:v="urn:schemas-microsoft-com:vml" Requires="v">
                <p:oleObj spid="_x0000_s1311" name="Equation" r:id="rId5" imgW="749160" imgH="203040" progId="Equation.DSMT4">
                  <p:embed/>
                </p:oleObj>
              </mc:Choice>
              <mc:Fallback>
                <p:oleObj name="Equation" r:id="rId5" imgW="749160" imgH="20304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5638800"/>
                        <a:ext cx="2031999" cy="533400"/>
                      </a:xfrm>
                      <a:prstGeom prst="rect">
                        <a:avLst/>
                      </a:prstGeom>
                      <a:noFill/>
                      <a:ln>
                        <a:noFill/>
                      </a:ln>
                      <a:extLst/>
                    </p:spPr>
                  </p:pic>
                </p:oleObj>
              </mc:Fallback>
            </mc:AlternateContent>
          </a:graphicData>
        </a:graphic>
      </p:graphicFrame>
      <p:sp>
        <p:nvSpPr>
          <p:cNvPr id="8"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 </a:t>
            </a:r>
          </a:p>
        </p:txBody>
      </p:sp>
      <p:sp>
        <p:nvSpPr>
          <p:cNvPr id="7"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9" name="Picture 2" descr="C:\Program Files\Microsoft Office\MEDIA\CAGCAT10\j0205462.wmf"/>
          <p:cNvPicPr>
            <a:picLocks noChangeAspect="1" noChangeArrowheads="1"/>
          </p:cNvPicPr>
          <p:nvPr/>
        </p:nvPicPr>
        <p:blipFill>
          <a:blip r:embed="rId7"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2232847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966872"/>
            <a:ext cx="8229600" cy="5086350"/>
          </a:xfrm>
        </p:spPr>
        <p:txBody>
          <a:bodyPr>
            <a:normAutofit/>
          </a:bodyPr>
          <a:lstStyle/>
          <a:p>
            <a:pPr marL="82550" indent="0" algn="ctr">
              <a:buNone/>
            </a:pPr>
            <a:r>
              <a:rPr lang="en-US" sz="3200" b="1" dirty="0">
                <a:solidFill>
                  <a:schemeClr val="accent5"/>
                </a:solidFill>
              </a:rPr>
              <a:t>The </a:t>
            </a:r>
            <a:r>
              <a:rPr lang="en-US" sz="3200" b="1" dirty="0" smtClean="0">
                <a:solidFill>
                  <a:schemeClr val="accent5"/>
                </a:solidFill>
              </a:rPr>
              <a:t>Household Problem 2</a:t>
            </a:r>
            <a:endParaRPr lang="en-US" sz="3200" b="1" dirty="0">
              <a:solidFill>
                <a:schemeClr val="accent5"/>
              </a:solidFill>
            </a:endParaRPr>
          </a:p>
          <a:p>
            <a:pPr lvl="1">
              <a:lnSpc>
                <a:spcPct val="50000"/>
              </a:lnSpc>
            </a:pPr>
            <a:endParaRPr lang="en-US" b="1" dirty="0"/>
          </a:p>
          <a:p>
            <a:r>
              <a:rPr lang="en-US" dirty="0"/>
              <a:t>The </a:t>
            </a:r>
            <a:r>
              <a:rPr lang="en-US" dirty="0" err="1" smtClean="0"/>
              <a:t>Lagrangian</a:t>
            </a:r>
            <a:r>
              <a:rPr lang="en-US" dirty="0" smtClean="0"/>
              <a:t>:</a:t>
            </a:r>
          </a:p>
          <a:p>
            <a:endParaRPr lang="en-US" b="1" dirty="0"/>
          </a:p>
          <a:p>
            <a:endParaRPr lang="en-US" b="1" dirty="0" smtClean="0"/>
          </a:p>
          <a:p>
            <a:pPr>
              <a:lnSpc>
                <a:spcPct val="50000"/>
              </a:lnSpc>
            </a:pPr>
            <a:endParaRPr lang="en-US" b="1" dirty="0"/>
          </a:p>
          <a:p>
            <a:r>
              <a:rPr lang="en-US" dirty="0" smtClean="0"/>
              <a:t>The first-order conditions:</a:t>
            </a:r>
            <a:endParaRPr lang="en-US" dirty="0" smtClean="0">
              <a:solidFill>
                <a:schemeClr val="tx2"/>
              </a:solidFill>
            </a:endParaRP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graphicFrame>
        <p:nvGraphicFramePr>
          <p:cNvPr id="3" name="Object 2"/>
          <p:cNvGraphicFramePr>
            <a:graphicFrameLocks noChangeAspect="1"/>
          </p:cNvGraphicFramePr>
          <p:nvPr>
            <p:extLst>
              <p:ext uri="{D42A27DB-BD31-4B8C-83A1-F6EECF244321}">
                <p14:modId xmlns:p14="http://schemas.microsoft.com/office/powerpoint/2010/main" val="3560232594"/>
              </p:ext>
            </p:extLst>
          </p:nvPr>
        </p:nvGraphicFramePr>
        <p:xfrm>
          <a:off x="2084388" y="2208213"/>
          <a:ext cx="4725987" cy="992187"/>
        </p:xfrm>
        <a:graphic>
          <a:graphicData uri="http://schemas.openxmlformats.org/presentationml/2006/ole">
            <mc:AlternateContent xmlns:mc="http://schemas.openxmlformats.org/markup-compatibility/2006">
              <mc:Choice xmlns:v="urn:schemas-microsoft-com:vml" Requires="v">
                <p:oleObj spid="_x0000_s14854" name="Equation" r:id="rId3" imgW="2095200" imgH="482400" progId="Equation.DSMT4">
                  <p:embed/>
                </p:oleObj>
              </mc:Choice>
              <mc:Fallback>
                <p:oleObj name="Equation" r:id="rId3" imgW="2095200" imgH="482400" progId="Equation.DSMT4">
                  <p:embed/>
                  <p:pic>
                    <p:nvPicPr>
                      <p:cNvPr id="0" name=""/>
                      <p:cNvPicPr>
                        <a:picLocks noChangeAspect="1" noChangeArrowheads="1"/>
                      </p:cNvPicPr>
                      <p:nvPr/>
                    </p:nvPicPr>
                    <p:blipFill>
                      <a:blip r:embed="rId4"/>
                      <a:srcRect/>
                      <a:stretch>
                        <a:fillRect/>
                      </a:stretch>
                    </p:blipFill>
                    <p:spPr bwMode="auto">
                      <a:xfrm>
                        <a:off x="2084388" y="2208213"/>
                        <a:ext cx="4725987" cy="992187"/>
                      </a:xfrm>
                      <a:prstGeom prst="rect">
                        <a:avLst/>
                      </a:prstGeom>
                      <a:noFill/>
                      <a:ln>
                        <a:noFill/>
                      </a:ln>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704099452"/>
              </p:ext>
            </p:extLst>
          </p:nvPr>
        </p:nvGraphicFramePr>
        <p:xfrm>
          <a:off x="2131484" y="3837385"/>
          <a:ext cx="4345516" cy="658415"/>
        </p:xfrm>
        <a:graphic>
          <a:graphicData uri="http://schemas.openxmlformats.org/presentationml/2006/ole">
            <mc:AlternateContent xmlns:mc="http://schemas.openxmlformats.org/markup-compatibility/2006">
              <mc:Choice xmlns:v="urn:schemas-microsoft-com:vml" Requires="v">
                <p:oleObj spid="_x0000_s14855" name="Equation" r:id="rId5" imgW="1511280" imgH="253800" progId="Equation.DSMT4">
                  <p:embed/>
                </p:oleObj>
              </mc:Choice>
              <mc:Fallback>
                <p:oleObj name="Equation" r:id="rId5" imgW="1511280" imgH="253800" progId="Equation.DSMT4">
                  <p:embed/>
                  <p:pic>
                    <p:nvPicPr>
                      <p:cNvPr id="0" name="Object 1"/>
                      <p:cNvPicPr>
                        <a:picLocks noChangeAspect="1" noChangeArrowheads="1"/>
                      </p:cNvPicPr>
                      <p:nvPr/>
                    </p:nvPicPr>
                    <p:blipFill>
                      <a:blip r:embed="rId6"/>
                      <a:srcRect/>
                      <a:stretch>
                        <a:fillRect/>
                      </a:stretch>
                    </p:blipFill>
                    <p:spPr bwMode="auto">
                      <a:xfrm>
                        <a:off x="2131484" y="3837385"/>
                        <a:ext cx="4345516" cy="658415"/>
                      </a:xfrm>
                      <a:prstGeom prst="rect">
                        <a:avLst/>
                      </a:prstGeom>
                      <a:noFill/>
                      <a:ln>
                        <a:noFill/>
                      </a:ln>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14061305"/>
              </p:ext>
            </p:extLst>
          </p:nvPr>
        </p:nvGraphicFramePr>
        <p:xfrm>
          <a:off x="3196166" y="4664869"/>
          <a:ext cx="1909234" cy="592931"/>
        </p:xfrm>
        <a:graphic>
          <a:graphicData uri="http://schemas.openxmlformats.org/presentationml/2006/ole">
            <mc:AlternateContent xmlns:mc="http://schemas.openxmlformats.org/markup-compatibility/2006">
              <mc:Choice xmlns:v="urn:schemas-microsoft-com:vml" Requires="v">
                <p:oleObj spid="_x0000_s14856" name="Equation" r:id="rId7" imgW="685800" imgH="228600" progId="Equation.DSMT4">
                  <p:embed/>
                </p:oleObj>
              </mc:Choice>
              <mc:Fallback>
                <p:oleObj name="Equation" r:id="rId7" imgW="685800" imgH="228600" progId="Equation.DSMT4">
                  <p:embed/>
                  <p:pic>
                    <p:nvPicPr>
                      <p:cNvPr id="0" name=""/>
                      <p:cNvPicPr>
                        <a:picLocks noChangeAspect="1" noChangeArrowheads="1"/>
                      </p:cNvPicPr>
                      <p:nvPr/>
                    </p:nvPicPr>
                    <p:blipFill>
                      <a:blip r:embed="rId8"/>
                      <a:srcRect/>
                      <a:stretch>
                        <a:fillRect/>
                      </a:stretch>
                    </p:blipFill>
                    <p:spPr bwMode="auto">
                      <a:xfrm>
                        <a:off x="3196166" y="4664869"/>
                        <a:ext cx="1909234" cy="592931"/>
                      </a:xfrm>
                      <a:prstGeom prst="rect">
                        <a:avLst/>
                      </a:prstGeom>
                      <a:noFill/>
                      <a:ln>
                        <a:noFill/>
                      </a:ln>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530022507"/>
              </p:ext>
            </p:extLst>
          </p:nvPr>
        </p:nvGraphicFramePr>
        <p:xfrm>
          <a:off x="1981200" y="5274367"/>
          <a:ext cx="4572000" cy="1050233"/>
        </p:xfrm>
        <a:graphic>
          <a:graphicData uri="http://schemas.openxmlformats.org/presentationml/2006/ole">
            <mc:AlternateContent xmlns:mc="http://schemas.openxmlformats.org/markup-compatibility/2006">
              <mc:Choice xmlns:v="urn:schemas-microsoft-com:vml" Requires="v">
                <p:oleObj spid="_x0000_s14857" name="Equation" r:id="rId9" imgW="1701720" imgH="431640" progId="Equation.DSMT4">
                  <p:embed/>
                </p:oleObj>
              </mc:Choice>
              <mc:Fallback>
                <p:oleObj name="Equation" r:id="rId9" imgW="1701720" imgH="431640" progId="Equation.DSMT4">
                  <p:embed/>
                  <p:pic>
                    <p:nvPicPr>
                      <p:cNvPr id="0" name=""/>
                      <p:cNvPicPr>
                        <a:picLocks noChangeAspect="1" noChangeArrowheads="1"/>
                      </p:cNvPicPr>
                      <p:nvPr/>
                    </p:nvPicPr>
                    <p:blipFill>
                      <a:blip r:embed="rId10"/>
                      <a:srcRect/>
                      <a:stretch>
                        <a:fillRect/>
                      </a:stretch>
                    </p:blipFill>
                    <p:spPr bwMode="auto">
                      <a:xfrm>
                        <a:off x="1981200" y="5274367"/>
                        <a:ext cx="4572000" cy="1050233"/>
                      </a:xfrm>
                      <a:prstGeom prst="rect">
                        <a:avLst/>
                      </a:prstGeom>
                      <a:noFill/>
                      <a:ln>
                        <a:noFill/>
                      </a:ln>
                      <a:extLst/>
                    </p:spPr>
                  </p:pic>
                </p:oleObj>
              </mc:Fallback>
            </mc:AlternateContent>
          </a:graphicData>
        </a:graphic>
      </p:graphicFrame>
      <p:sp>
        <p:nvSpPr>
          <p:cNvPr id="10"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 </a:t>
            </a:r>
          </a:p>
        </p:txBody>
      </p:sp>
      <p:sp>
        <p:nvSpPr>
          <p:cNvPr id="9"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11" name="Picture 2" descr="C:\Program Files\Microsoft Office\MEDIA\CAGCAT10\j0205462.wmf"/>
          <p:cNvPicPr>
            <a:picLocks noChangeAspect="1" noChangeArrowheads="1"/>
          </p:cNvPicPr>
          <p:nvPr/>
        </p:nvPicPr>
        <p:blipFill>
          <a:blip r:embed="rId11"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2455437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904845"/>
            <a:ext cx="8229600" cy="5086350"/>
          </a:xfrm>
        </p:spPr>
        <p:txBody>
          <a:bodyPr>
            <a:normAutofit/>
          </a:bodyPr>
          <a:lstStyle/>
          <a:p>
            <a:pPr marL="365760" indent="-283464" algn="ctr" fontAlgn="auto">
              <a:spcAft>
                <a:spcPts val="0"/>
              </a:spcAft>
              <a:buFont typeface="Wingdings" pitchFamily="2" charset="2"/>
              <a:buNone/>
              <a:defRPr/>
            </a:pPr>
            <a:r>
              <a:rPr lang="en-US" sz="3200" b="1" dirty="0" smtClean="0">
                <a:solidFill>
                  <a:schemeClr val="accent5"/>
                </a:solidFill>
              </a:rPr>
              <a:t>The First-Order Conditions</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The 1</a:t>
            </a:r>
            <a:r>
              <a:rPr lang="en-US" baseline="30000" dirty="0" smtClean="0"/>
              <a:t>st</a:t>
            </a:r>
            <a:r>
              <a:rPr lang="en-US" dirty="0" smtClean="0"/>
              <a:t> and 2</a:t>
            </a:r>
            <a:r>
              <a:rPr lang="en-US" baseline="30000" dirty="0" smtClean="0"/>
              <a:t>nd</a:t>
            </a:r>
            <a:r>
              <a:rPr lang="en-US" dirty="0" smtClean="0"/>
              <a:t> conditions imply</a:t>
            </a:r>
            <a:r>
              <a:rPr lang="en-US" dirty="0" smtClean="0">
                <a:latin typeface="Times New Roman" pitchFamily="18" charset="0"/>
                <a:cs typeface="Times New Roman" pitchFamily="18" charset="0"/>
              </a:rPr>
              <a:t>:</a:t>
            </a:r>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The 3</a:t>
            </a:r>
            <a:r>
              <a:rPr lang="en-US" baseline="30000" dirty="0" smtClean="0"/>
              <a:t>rd</a:t>
            </a:r>
            <a:r>
              <a:rPr lang="en-US" dirty="0" smtClean="0"/>
              <a:t> condition simplifies to:</a:t>
            </a:r>
            <a:endParaRPr lang="en-US" dirty="0">
              <a:latin typeface="Times New Roman" pitchFamily="18" charset="0"/>
              <a:cs typeface="Times New Roman" pitchFamily="18" charset="0"/>
            </a:endParaRPr>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graphicFrame>
        <p:nvGraphicFramePr>
          <p:cNvPr id="2" name="Object 1"/>
          <p:cNvGraphicFramePr>
            <a:graphicFrameLocks noChangeAspect="1"/>
          </p:cNvGraphicFramePr>
          <p:nvPr>
            <p:extLst>
              <p:ext uri="{D42A27DB-BD31-4B8C-83A1-F6EECF244321}">
                <p14:modId xmlns:p14="http://schemas.microsoft.com/office/powerpoint/2010/main" val="671227358"/>
              </p:ext>
            </p:extLst>
          </p:nvPr>
        </p:nvGraphicFramePr>
        <p:xfrm>
          <a:off x="2133600" y="2343150"/>
          <a:ext cx="4445000" cy="1085850"/>
        </p:xfrm>
        <a:graphic>
          <a:graphicData uri="http://schemas.openxmlformats.org/presentationml/2006/ole">
            <mc:AlternateContent xmlns:mc="http://schemas.openxmlformats.org/markup-compatibility/2006">
              <mc:Choice xmlns:v="urn:schemas-microsoft-com:vml" Requires="v">
                <p:oleObj spid="_x0000_s3360" name="Equation" r:id="rId3" imgW="1676400" imgH="419100" progId="Equation.DSMT4">
                  <p:embed/>
                </p:oleObj>
              </mc:Choice>
              <mc:Fallback>
                <p:oleObj name="Equation" r:id="rId3" imgW="1676400" imgH="4191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343150"/>
                        <a:ext cx="4445000" cy="1085850"/>
                      </a:xfrm>
                      <a:prstGeom prst="rect">
                        <a:avLst/>
                      </a:prstGeom>
                      <a:noFill/>
                      <a:ln>
                        <a:noFill/>
                      </a:ln>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322482063"/>
              </p:ext>
            </p:extLst>
          </p:nvPr>
        </p:nvGraphicFramePr>
        <p:xfrm>
          <a:off x="2646892" y="4789228"/>
          <a:ext cx="3418416" cy="1154372"/>
        </p:xfrm>
        <a:graphic>
          <a:graphicData uri="http://schemas.openxmlformats.org/presentationml/2006/ole">
            <mc:AlternateContent xmlns:mc="http://schemas.openxmlformats.org/markup-compatibility/2006">
              <mc:Choice xmlns:v="urn:schemas-microsoft-com:vml" Requires="v">
                <p:oleObj spid="_x0000_s3361" name="Equation" r:id="rId5" imgW="1549080" imgH="419040" progId="Equation.DSMT4">
                  <p:embed/>
                </p:oleObj>
              </mc:Choice>
              <mc:Fallback>
                <p:oleObj name="Equation" r:id="rId5" imgW="1549080" imgH="419040" progId="Equation.DSMT4">
                  <p:embed/>
                  <p:pic>
                    <p:nvPicPr>
                      <p:cNvPr id="0" name="Object 3"/>
                      <p:cNvPicPr>
                        <a:picLocks noChangeAspect="1" noChangeArrowheads="1"/>
                      </p:cNvPicPr>
                      <p:nvPr/>
                    </p:nvPicPr>
                    <p:blipFill>
                      <a:blip r:embed="rId6"/>
                      <a:srcRect/>
                      <a:stretch>
                        <a:fillRect/>
                      </a:stretch>
                    </p:blipFill>
                    <p:spPr bwMode="auto">
                      <a:xfrm>
                        <a:off x="2646892" y="4789228"/>
                        <a:ext cx="3418416" cy="1154372"/>
                      </a:xfrm>
                      <a:prstGeom prst="rect">
                        <a:avLst/>
                      </a:prstGeom>
                      <a:noFill/>
                      <a:ln>
                        <a:noFill/>
                      </a:ln>
                      <a:extLst/>
                    </p:spPr>
                  </p:pic>
                </p:oleObj>
              </mc:Fallback>
            </mc:AlternateContent>
          </a:graphicData>
        </a:graphic>
      </p:graphicFrame>
      <p:sp>
        <p:nvSpPr>
          <p:cNvPr id="7"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 </a:t>
            </a:r>
          </a:p>
        </p:txBody>
      </p:sp>
      <p:sp>
        <p:nvSpPr>
          <p:cNvPr id="8"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9" name="Picture 2" descr="C:\Program Files\Microsoft Office\MEDIA\CAGCAT10\j0205462.wmf"/>
          <p:cNvPicPr>
            <a:picLocks noChangeAspect="1" noChangeArrowheads="1"/>
          </p:cNvPicPr>
          <p:nvPr/>
        </p:nvPicPr>
        <p:blipFill>
          <a:blip r:embed="rId7"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3282352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1429544"/>
            <a:ext cx="8229600" cy="5086350"/>
          </a:xfrm>
        </p:spPr>
        <p:txBody>
          <a:bodyPr>
            <a:normAutofit/>
          </a:bodyPr>
          <a:lstStyle/>
          <a:p>
            <a:pPr marL="365760" indent="-283464" algn="ctr" fontAlgn="auto">
              <a:spcAft>
                <a:spcPts val="0"/>
              </a:spcAft>
              <a:buFont typeface="Wingdings" pitchFamily="2" charset="2"/>
              <a:buNone/>
              <a:defRPr/>
            </a:pPr>
            <a:r>
              <a:rPr lang="en-US" sz="3200" b="1" dirty="0" smtClean="0">
                <a:solidFill>
                  <a:schemeClr val="accent5"/>
                </a:solidFill>
              </a:rPr>
              <a:t>The First-Order Conditions, 2</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The simplification in the first equation should be familiar from earlier topics in the class.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Because </a:t>
            </a:r>
            <a:r>
              <a:rPr lang="en-US" i="1" dirty="0" smtClean="0">
                <a:latin typeface="Times New Roman" panose="02020603050405020304" pitchFamily="18" charset="0"/>
                <a:cs typeface="Times New Roman" panose="02020603050405020304" pitchFamily="18" charset="0"/>
              </a:rPr>
              <a:t>Z</a:t>
            </a:r>
            <a:r>
              <a:rPr lang="en-US" dirty="0" smtClean="0"/>
              <a:t> has a price of unity, the marginal rate of substitution between </a:t>
            </a:r>
            <a:r>
              <a:rPr lang="en-US" i="1" dirty="0" smtClean="0">
                <a:latin typeface="Times New Roman" panose="02020603050405020304" pitchFamily="18" charset="0"/>
                <a:cs typeface="Times New Roman" panose="02020603050405020304" pitchFamily="18" charset="0"/>
              </a:rPr>
              <a:t>S</a:t>
            </a:r>
            <a:r>
              <a:rPr lang="en-US" dirty="0" smtClean="0"/>
              <a:t> and </a:t>
            </a:r>
            <a:r>
              <a:rPr lang="en-US" i="1" dirty="0" smtClean="0">
                <a:latin typeface="Times New Roman" panose="02020603050405020304" pitchFamily="18" charset="0"/>
                <a:cs typeface="Times New Roman" panose="02020603050405020304" pitchFamily="18" charset="0"/>
              </a:rPr>
              <a:t>Z</a:t>
            </a:r>
            <a:r>
              <a:rPr lang="en-US" dirty="0" smtClean="0"/>
              <a:t>, </a:t>
            </a:r>
            <a:r>
              <a:rPr lang="en-US" i="1" dirty="0" smtClean="0">
                <a:latin typeface="Times New Roman" panose="02020603050405020304" pitchFamily="18" charset="0"/>
                <a:cs typeface="Times New Roman" panose="02020603050405020304" pitchFamily="18" charset="0"/>
              </a:rPr>
              <a:t>U</a:t>
            </a:r>
            <a:r>
              <a:rPr lang="en-US" i="1" baseline="-25000" dirty="0" smtClean="0">
                <a:latin typeface="Times New Roman" panose="02020603050405020304" pitchFamily="18" charset="0"/>
                <a:cs typeface="Times New Roman" panose="02020603050405020304" pitchFamily="18" charset="0"/>
              </a:rPr>
              <a:t>S</a:t>
            </a:r>
            <a:r>
              <a:rPr lang="en-US" i="1" dirty="0" smtClean="0">
                <a:latin typeface="Times New Roman" panose="02020603050405020304" pitchFamily="18" charset="0"/>
                <a:cs typeface="Times New Roman" panose="02020603050405020304" pitchFamily="18" charset="0"/>
              </a:rPr>
              <a:t>/U</a:t>
            </a:r>
            <a:r>
              <a:rPr lang="en-US" i="1" baseline="-25000" dirty="0" smtClean="0">
                <a:latin typeface="Times New Roman" panose="02020603050405020304" pitchFamily="18" charset="0"/>
                <a:cs typeface="Times New Roman" panose="02020603050405020304" pitchFamily="18" charset="0"/>
              </a:rPr>
              <a:t>Z</a:t>
            </a:r>
            <a:r>
              <a:rPr lang="en-US" dirty="0" smtClean="0"/>
              <a:t>,  is the marginal benefit of </a:t>
            </a:r>
            <a:r>
              <a:rPr lang="en-US" i="1" dirty="0" smtClean="0">
                <a:latin typeface="Times New Roman" panose="02020603050405020304" pitchFamily="18" charset="0"/>
                <a:cs typeface="Times New Roman" panose="02020603050405020304" pitchFamily="18" charset="0"/>
              </a:rPr>
              <a:t>S</a:t>
            </a:r>
            <a:r>
              <a:rPr lang="en-US" dirty="0" smtClean="0"/>
              <a:t> in dollar terms, or </a:t>
            </a:r>
            <a:r>
              <a:rPr lang="en-US" i="1" dirty="0" smtClean="0">
                <a:latin typeface="Times New Roman" panose="02020603050405020304" pitchFamily="18" charset="0"/>
                <a:cs typeface="Times New Roman" panose="02020603050405020304" pitchFamily="18" charset="0"/>
              </a:rPr>
              <a:t>MB</a:t>
            </a:r>
            <a:r>
              <a:rPr lang="en-US" i="1" baseline="-25000" dirty="0" smtClean="0">
                <a:latin typeface="Times New Roman" panose="02020603050405020304" pitchFamily="18" charset="0"/>
                <a:cs typeface="Times New Roman" panose="02020603050405020304" pitchFamily="18" charset="0"/>
              </a:rPr>
              <a:t>S</a:t>
            </a:r>
            <a:r>
              <a:rPr lang="en-US" dirty="0" smtClean="0"/>
              <a:t>.</a:t>
            </a:r>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7"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 </a:t>
            </a:r>
          </a:p>
        </p:txBody>
      </p:sp>
      <p:sp>
        <p:nvSpPr>
          <p:cNvPr id="8"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9"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3327473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959865"/>
            <a:ext cx="8229600" cy="5581649"/>
          </a:xfrm>
        </p:spPr>
        <p:txBody>
          <a:bodyPr>
            <a:normAutofit fontScale="85000" lnSpcReduction="20000"/>
          </a:bodyPr>
          <a:lstStyle/>
          <a:p>
            <a:pPr marL="365760" indent="-283464" algn="ctr" fontAlgn="auto">
              <a:spcAft>
                <a:spcPts val="0"/>
              </a:spcAft>
              <a:buFont typeface="Wingdings" pitchFamily="2" charset="2"/>
              <a:buNone/>
              <a:defRPr/>
            </a:pPr>
            <a:r>
              <a:rPr lang="en-US" sz="3300" b="1" dirty="0" smtClean="0">
                <a:solidFill>
                  <a:schemeClr val="accent5"/>
                </a:solidFill>
              </a:rPr>
              <a:t>The Market Interpretation</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These conditions indicate the values of </a:t>
            </a:r>
            <a:r>
              <a:rPr lang="en-US" i="1" dirty="0" smtClean="0">
                <a:latin typeface="Times New Roman" pitchFamily="18" charset="0"/>
                <a:cs typeface="Times New Roman" pitchFamily="18" charset="0"/>
              </a:rPr>
              <a:t>S</a:t>
            </a:r>
            <a:r>
              <a:rPr lang="en-US" dirty="0" smtClean="0"/>
              <a:t> and </a:t>
            </a:r>
            <a:r>
              <a:rPr lang="el-GR" i="1" dirty="0" smtClean="0">
                <a:latin typeface="Times New Roman"/>
                <a:cs typeface="Times New Roman"/>
              </a:rPr>
              <a:t>τ</a:t>
            </a:r>
            <a:r>
              <a:rPr lang="en-US" dirty="0" smtClean="0"/>
              <a:t> that a household will select.</a:t>
            </a:r>
          </a:p>
          <a:p>
            <a:pPr marL="365760" indent="-283464" fontAlgn="auto">
              <a:lnSpc>
                <a:spcPct val="7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But all households cannot select the same </a:t>
            </a:r>
            <a:r>
              <a:rPr lang="en-US" i="1" dirty="0">
                <a:latin typeface="Times New Roman" pitchFamily="18" charset="0"/>
                <a:cs typeface="Times New Roman" pitchFamily="18" charset="0"/>
              </a:rPr>
              <a:t>S</a:t>
            </a:r>
            <a:r>
              <a:rPr lang="en-US" dirty="0"/>
              <a:t> and </a:t>
            </a:r>
            <a:r>
              <a:rPr lang="el-GR" i="1" dirty="0">
                <a:latin typeface="Times New Roman"/>
                <a:cs typeface="Times New Roman"/>
              </a:rPr>
              <a:t>τ</a:t>
            </a:r>
            <a:r>
              <a:rPr lang="en-US" dirty="0" smtClean="0"/>
              <a:t>!  </a:t>
            </a:r>
          </a:p>
          <a:p>
            <a:pPr marL="365760" indent="-283464" fontAlgn="auto">
              <a:lnSpc>
                <a:spcPct val="7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Thus, these conditions must hold at all observed values of </a:t>
            </a:r>
            <a:r>
              <a:rPr lang="en-US" i="1" dirty="0">
                <a:latin typeface="Times New Roman" pitchFamily="18" charset="0"/>
                <a:cs typeface="Times New Roman" pitchFamily="18" charset="0"/>
              </a:rPr>
              <a:t>S</a:t>
            </a:r>
            <a:r>
              <a:rPr lang="en-US" dirty="0"/>
              <a:t> and </a:t>
            </a:r>
            <a:r>
              <a:rPr lang="el-GR" i="1" dirty="0" smtClean="0">
                <a:latin typeface="Times New Roman"/>
                <a:cs typeface="Times New Roman"/>
              </a:rPr>
              <a:t>τ</a:t>
            </a:r>
            <a:r>
              <a:rPr lang="en-US" dirty="0" smtClean="0"/>
              <a:t>, that is, in all communities.</a:t>
            </a:r>
          </a:p>
          <a:p>
            <a:pPr marL="365760" indent="-283464" fontAlgn="auto">
              <a:lnSpc>
                <a:spcPct val="70000"/>
              </a:lnSpc>
              <a:spcAft>
                <a:spcPts val="0"/>
              </a:spcAft>
              <a:buFont typeface="Wingdings 2"/>
              <a:buChar char=""/>
              <a:defRPr/>
            </a:pPr>
            <a:endParaRPr lang="en-US" dirty="0"/>
          </a:p>
          <a:p>
            <a:pPr marL="365760" indent="-283464" fontAlgn="auto">
              <a:spcAft>
                <a:spcPts val="0"/>
              </a:spcAft>
              <a:buFont typeface="Wingdings 2"/>
              <a:buChar char=""/>
              <a:defRPr/>
            </a:pPr>
            <a:r>
              <a:rPr lang="en-US" dirty="0" smtClean="0"/>
              <a:t>As in an urban model, this is called, of course, </a:t>
            </a:r>
            <a:r>
              <a:rPr lang="en-US" b="1" dirty="0" smtClean="0">
                <a:solidFill>
                  <a:schemeClr val="accent1"/>
                </a:solidFill>
              </a:rPr>
              <a:t>locational equilibrium.</a:t>
            </a:r>
          </a:p>
          <a:p>
            <a:pPr marL="365760"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smtClean="0"/>
              <a:t>No household has an incentive to move because lower housing prices exactly compensate them for relatively low values of </a:t>
            </a:r>
            <a:r>
              <a:rPr lang="en-US" i="1" dirty="0">
                <a:latin typeface="Times New Roman" pitchFamily="18" charset="0"/>
                <a:cs typeface="Times New Roman" pitchFamily="18" charset="0"/>
              </a:rPr>
              <a:t>S</a:t>
            </a:r>
            <a:r>
              <a:rPr lang="en-US" dirty="0"/>
              <a:t> </a:t>
            </a:r>
            <a:r>
              <a:rPr lang="en-US" dirty="0" smtClean="0"/>
              <a:t>or relatively high values of </a:t>
            </a:r>
            <a:r>
              <a:rPr lang="el-GR" i="1" dirty="0">
                <a:latin typeface="Times New Roman"/>
                <a:cs typeface="Times New Roman"/>
              </a:rPr>
              <a:t>τ</a:t>
            </a:r>
            <a:r>
              <a:rPr lang="en-US" dirty="0" smtClean="0"/>
              <a:t>.</a:t>
            </a:r>
          </a:p>
          <a:p>
            <a:pPr marL="640398" lvl="1"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smtClean="0"/>
              <a:t>This is, of course, the issue that arises with commuting costs in a basic urban model.</a:t>
            </a:r>
            <a:endParaRPr lang="en-US" dirty="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 </a:t>
            </a:r>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360247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918639"/>
            <a:ext cx="8229600" cy="5543549"/>
          </a:xfrm>
        </p:spPr>
        <p:txBody>
          <a:bodyPr>
            <a:normAutofit/>
          </a:bodyPr>
          <a:lstStyle/>
          <a:p>
            <a:pPr marL="82550" indent="0" algn="ctr">
              <a:buNone/>
            </a:pPr>
            <a:r>
              <a:rPr lang="en-US" b="1" dirty="0" smtClean="0">
                <a:solidFill>
                  <a:schemeClr val="accent5"/>
                </a:solidFill>
              </a:rPr>
              <a:t>Alternative Approach</a:t>
            </a:r>
            <a:endParaRPr lang="en-US" b="1" dirty="0">
              <a:solidFill>
                <a:schemeClr val="accent5"/>
              </a:solidFill>
            </a:endParaRPr>
          </a:p>
          <a:p>
            <a:pPr lvl="1">
              <a:lnSpc>
                <a:spcPct val="50000"/>
              </a:lnSpc>
            </a:pPr>
            <a:endParaRPr lang="en-US" b="1" dirty="0"/>
          </a:p>
          <a:p>
            <a:r>
              <a:rPr lang="en-US" dirty="0" smtClean="0"/>
              <a:t>Solve the budget constraint for </a:t>
            </a:r>
            <a:r>
              <a:rPr lang="en-US" i="1" dirty="0" smtClean="0">
                <a:latin typeface="Times New Roman" pitchFamily="18" charset="0"/>
                <a:cs typeface="Times New Roman" pitchFamily="18" charset="0"/>
              </a:rPr>
              <a:t>P</a:t>
            </a:r>
            <a:r>
              <a:rPr lang="en-US" b="1" dirty="0"/>
              <a:t> </a:t>
            </a:r>
            <a:r>
              <a:rPr lang="en-US" dirty="0" smtClean="0"/>
              <a:t>and</a:t>
            </a:r>
            <a:r>
              <a:rPr lang="en-US" b="1" dirty="0" smtClean="0"/>
              <a:t> </a:t>
            </a:r>
            <a:r>
              <a:rPr lang="en-US" dirty="0" smtClean="0"/>
              <a:t>find the most a household is willing to pay per unit of  </a:t>
            </a:r>
            <a:r>
              <a:rPr lang="en-US" i="1" dirty="0" smtClean="0">
                <a:latin typeface="Times New Roman" pitchFamily="18" charset="0"/>
                <a:cs typeface="Times New Roman" pitchFamily="18" charset="0"/>
              </a:rPr>
              <a:t>H</a:t>
            </a:r>
            <a:r>
              <a:rPr lang="en-US" b="1" dirty="0" smtClean="0"/>
              <a:t> </a:t>
            </a:r>
            <a:r>
              <a:rPr lang="en-US" dirty="0" smtClean="0"/>
              <a:t>at a given utility level</a:t>
            </a:r>
          </a:p>
          <a:p>
            <a:endParaRPr lang="en-US" b="1" dirty="0"/>
          </a:p>
          <a:p>
            <a:endParaRPr lang="en-US" b="1" dirty="0" smtClean="0"/>
          </a:p>
          <a:p>
            <a:endParaRPr lang="en-US" b="1" dirty="0"/>
          </a:p>
          <a:p>
            <a:endParaRPr lang="en-US" b="1" dirty="0" smtClean="0"/>
          </a:p>
          <a:p>
            <a:endParaRPr lang="en-US" b="1" dirty="0"/>
          </a:p>
          <a:p>
            <a:r>
              <a:rPr lang="en-US" dirty="0" smtClean="0"/>
              <a:t>Now</a:t>
            </a:r>
            <a:r>
              <a:rPr lang="en-US" b="1" dirty="0" smtClean="0"/>
              <a:t> </a:t>
            </a:r>
            <a:r>
              <a:rPr lang="en-US" i="1" dirty="0" smtClean="0">
                <a:latin typeface="Times New Roman" pitchFamily="18" charset="0"/>
                <a:cs typeface="Times New Roman" pitchFamily="18" charset="0"/>
              </a:rPr>
              <a:t>P</a:t>
            </a:r>
            <a:r>
              <a:rPr lang="en-US" i="1" baseline="-25000" dirty="0" smtClean="0">
                <a:latin typeface="Times New Roman" pitchFamily="18" charset="0"/>
                <a:cs typeface="Times New Roman" pitchFamily="18" charset="0"/>
              </a:rPr>
              <a:t>S</a:t>
            </a:r>
            <a:r>
              <a:rPr lang="en-US" i="1" dirty="0" smtClean="0">
                <a:latin typeface="Times New Roman" pitchFamily="18" charset="0"/>
                <a:cs typeface="Times New Roman" pitchFamily="18" charset="0"/>
              </a:rPr>
              <a:t> </a:t>
            </a:r>
            <a:r>
              <a:rPr lang="en-US" dirty="0" smtClean="0"/>
              <a:t>and</a:t>
            </a:r>
            <a:r>
              <a:rPr lang="en-US" i="1" dirty="0" smtClean="0">
                <a:latin typeface="Times New Roman" pitchFamily="18" charset="0"/>
                <a:cs typeface="Times New Roman" pitchFamily="18" charset="0"/>
              </a:rPr>
              <a:t> P</a:t>
            </a:r>
            <a:r>
              <a:rPr lang="el-GR" i="1" baseline="-25000" dirty="0" smtClean="0">
                <a:latin typeface="Times New Roman"/>
                <a:cs typeface="Times New Roman"/>
              </a:rPr>
              <a:t>τ</a:t>
            </a:r>
            <a:r>
              <a:rPr lang="en-US" i="1" dirty="0" smtClean="0">
                <a:latin typeface="Times New Roman" pitchFamily="18" charset="0"/>
                <a:cs typeface="Times New Roman" pitchFamily="18" charset="0"/>
              </a:rPr>
              <a:t> </a:t>
            </a:r>
            <a:r>
              <a:rPr lang="en-US" dirty="0" smtClean="0"/>
              <a:t>can be found using the envelope theorem</a:t>
            </a:r>
            <a:r>
              <a:rPr lang="en-US" b="1" dirty="0" smtClean="0"/>
              <a:t>.  </a:t>
            </a:r>
            <a:r>
              <a:rPr lang="en-US" dirty="0" smtClean="0"/>
              <a:t>The results are the same!</a:t>
            </a:r>
            <a:endParaRPr lang="en-US" b="1" dirty="0" smtClean="0"/>
          </a:p>
          <a:p>
            <a:endParaRPr lang="en-US" b="1" dirty="0"/>
          </a:p>
          <a:p>
            <a:pPr marL="365760" indent="-283464" algn="ctr" fontAlgn="auto">
              <a:spcAft>
                <a:spcPts val="0"/>
              </a:spcAft>
              <a:buFont typeface="Wingdings" pitchFamily="2" charset="2"/>
              <a:buNone/>
              <a:defRPr/>
            </a:pPr>
            <a:endParaRPr lang="en-US" dirty="0" smtClean="0">
              <a:solidFill>
                <a:schemeClr val="tx2"/>
              </a:solidFill>
            </a:endParaRP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graphicFrame>
        <p:nvGraphicFramePr>
          <p:cNvPr id="2" name="Object 1"/>
          <p:cNvGraphicFramePr>
            <a:graphicFrameLocks noChangeAspect="1"/>
          </p:cNvGraphicFramePr>
          <p:nvPr>
            <p:extLst>
              <p:ext uri="{D42A27DB-BD31-4B8C-83A1-F6EECF244321}">
                <p14:modId xmlns:p14="http://schemas.microsoft.com/office/powerpoint/2010/main" val="2318803997"/>
              </p:ext>
            </p:extLst>
          </p:nvPr>
        </p:nvGraphicFramePr>
        <p:xfrm>
          <a:off x="2514600" y="2951560"/>
          <a:ext cx="3962400" cy="1849040"/>
        </p:xfrm>
        <a:graphic>
          <a:graphicData uri="http://schemas.openxmlformats.org/presentationml/2006/ole">
            <mc:AlternateContent xmlns:mc="http://schemas.openxmlformats.org/markup-compatibility/2006">
              <mc:Choice xmlns:v="urn:schemas-microsoft-com:vml" Requires="v">
                <p:oleObj spid="_x0000_s2191" name="Equation" r:id="rId3" imgW="1765300" imgH="901700" progId="Equation.DSMT4">
                  <p:embed/>
                </p:oleObj>
              </mc:Choice>
              <mc:Fallback>
                <p:oleObj name="Equation" r:id="rId3" imgW="1765300" imgH="9017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2951560"/>
                        <a:ext cx="3962400" cy="1849040"/>
                      </a:xfrm>
                      <a:prstGeom prst="rect">
                        <a:avLst/>
                      </a:prstGeom>
                      <a:noFill/>
                      <a:ln>
                        <a:noFill/>
                      </a:ln>
                      <a:extLst/>
                    </p:spPr>
                  </p:pic>
                </p:oleObj>
              </mc:Fallback>
            </mc:AlternateContent>
          </a:graphicData>
        </a:graphic>
      </p:graphicFrame>
      <p:sp>
        <p:nvSpPr>
          <p:cNvPr id="5"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a:t>
            </a:r>
          </a:p>
        </p:txBody>
      </p:sp>
      <p:sp>
        <p:nvSpPr>
          <p:cNvPr id="6"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7" name="Picture 2" descr="C:\Program Files\Microsoft Office\MEDIA\CAGCAT10\j0205462.wmf"/>
          <p:cNvPicPr>
            <a:picLocks noChangeAspect="1" noChangeArrowheads="1"/>
          </p:cNvPicPr>
          <p:nvPr/>
        </p:nvPicPr>
        <p:blipFill>
          <a:blip r:embed="rId5"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866407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6400" y="742951"/>
            <a:ext cx="8229600" cy="5772149"/>
          </a:xfrm>
        </p:spPr>
        <p:txBody>
          <a:bodyPr>
            <a:normAutofit lnSpcReduction="10000"/>
          </a:bodyPr>
          <a:lstStyle/>
          <a:p>
            <a:pPr marL="365760" indent="-283464" algn="ctr" fontAlgn="auto">
              <a:spcAft>
                <a:spcPts val="0"/>
              </a:spcAft>
              <a:buFont typeface="Wingdings" pitchFamily="2" charset="2"/>
              <a:buNone/>
              <a:defRPr/>
            </a:pPr>
            <a:r>
              <a:rPr lang="en-US" b="1" dirty="0" smtClean="0">
                <a:solidFill>
                  <a:schemeClr val="accent5"/>
                </a:solidFill>
              </a:rPr>
              <a:t>Bidding for Property Tax Rates</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These two conditions are differential equations. </a:t>
            </a:r>
          </a:p>
          <a:p>
            <a:pPr marL="365760" indent="-283464" fontAlgn="auto">
              <a:lnSpc>
                <a:spcPct val="5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smtClean="0"/>
              <a:t>The tax-rate equation can be written as </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endParaRPr lang="en-US" dirty="0" smtClean="0"/>
          </a:p>
          <a:p>
            <a:pPr marL="640398" lvl="1" indent="-283464" fontAlgn="auto">
              <a:spcAft>
                <a:spcPts val="0"/>
              </a:spcAft>
              <a:buFont typeface="Wingdings 2"/>
              <a:buChar char=""/>
              <a:defRPr/>
            </a:pPr>
            <a:endParaRPr lang="en-US" dirty="0" smtClean="0"/>
          </a:p>
          <a:p>
            <a:pPr marL="356934" lvl="1" indent="0" fontAlgn="auto">
              <a:spcAft>
                <a:spcPts val="0"/>
              </a:spcAft>
              <a:buNone/>
              <a:defRPr/>
            </a:pPr>
            <a:endParaRPr lang="en-US" dirty="0" smtClean="0"/>
          </a:p>
          <a:p>
            <a:pPr marL="640398" lvl="1" indent="-283464" fontAlgn="auto">
              <a:spcAft>
                <a:spcPts val="0"/>
              </a:spcAft>
              <a:buFont typeface="Wingdings 2"/>
              <a:buChar char=""/>
              <a:defRPr/>
            </a:pPr>
            <a:r>
              <a:rPr lang="en-US" dirty="0" smtClean="0"/>
              <a:t>This is an exact differential equation which can be solved by integrating both sides to get:</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endParaRPr lang="en-US" dirty="0" smtClean="0"/>
          </a:p>
          <a:p>
            <a:pPr marL="640398" lvl="1" indent="-283464" fontAlgn="auto">
              <a:spcAft>
                <a:spcPts val="0"/>
              </a:spcAft>
              <a:buFont typeface="Wingdings 2"/>
              <a:buChar char=""/>
              <a:defRPr/>
            </a:pPr>
            <a:endParaRPr lang="en-US" dirty="0"/>
          </a:p>
          <a:p>
            <a:pPr marL="356934" lvl="1" indent="0" fontAlgn="auto">
              <a:spcAft>
                <a:spcPts val="0"/>
              </a:spcAft>
              <a:buNone/>
              <a:defRPr/>
            </a:pPr>
            <a:r>
              <a:rPr lang="en-US" dirty="0" smtClean="0"/>
              <a:t>   where </a:t>
            </a:r>
            <a:r>
              <a:rPr lang="en-US" b="1" i="1" dirty="0" smtClean="0">
                <a:latin typeface="Times New Roman" pitchFamily="18" charset="0"/>
                <a:cs typeface="Times New Roman" pitchFamily="18" charset="0"/>
              </a:rPr>
              <a:t>C</a:t>
            </a:r>
            <a:r>
              <a:rPr lang="en-US" dirty="0" smtClean="0"/>
              <a:t> is a constant of integration.</a:t>
            </a:r>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graphicFrame>
        <p:nvGraphicFramePr>
          <p:cNvPr id="2" name="Object 1"/>
          <p:cNvGraphicFramePr>
            <a:graphicFrameLocks noChangeAspect="1"/>
          </p:cNvGraphicFramePr>
          <p:nvPr>
            <p:extLst>
              <p:ext uri="{D42A27DB-BD31-4B8C-83A1-F6EECF244321}">
                <p14:modId xmlns:p14="http://schemas.microsoft.com/office/powerpoint/2010/main" val="2589978731"/>
              </p:ext>
            </p:extLst>
          </p:nvPr>
        </p:nvGraphicFramePr>
        <p:xfrm>
          <a:off x="1964266" y="5029200"/>
          <a:ext cx="5198534" cy="566738"/>
        </p:xfrm>
        <a:graphic>
          <a:graphicData uri="http://schemas.openxmlformats.org/presentationml/2006/ole">
            <mc:AlternateContent xmlns:mc="http://schemas.openxmlformats.org/markup-compatibility/2006">
              <mc:Choice xmlns:v="urn:schemas-microsoft-com:vml" Requires="v">
                <p:oleObj spid="_x0000_s5396" name="Equation" r:id="rId3" imgW="1612800" imgH="203040" progId="Equation.DSMT4">
                  <p:embed/>
                </p:oleObj>
              </mc:Choice>
              <mc:Fallback>
                <p:oleObj name="Equation" r:id="rId3" imgW="1612800" imgH="203040" progId="Equation.DSMT4">
                  <p:embed/>
                  <p:pic>
                    <p:nvPicPr>
                      <p:cNvPr id="0" name=""/>
                      <p:cNvPicPr>
                        <a:picLocks noChangeAspect="1" noChangeArrowheads="1"/>
                      </p:cNvPicPr>
                      <p:nvPr/>
                    </p:nvPicPr>
                    <p:blipFill>
                      <a:blip r:embed="rId4"/>
                      <a:srcRect/>
                      <a:stretch>
                        <a:fillRect/>
                      </a:stretch>
                    </p:blipFill>
                    <p:spPr bwMode="auto">
                      <a:xfrm>
                        <a:off x="1964266" y="5029200"/>
                        <a:ext cx="5198534" cy="566738"/>
                      </a:xfrm>
                      <a:prstGeom prst="rect">
                        <a:avLst/>
                      </a:prstGeom>
                      <a:noFill/>
                      <a:ln>
                        <a:noFill/>
                      </a:ln>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830542197"/>
              </p:ext>
            </p:extLst>
          </p:nvPr>
        </p:nvGraphicFramePr>
        <p:xfrm>
          <a:off x="2971800" y="2774482"/>
          <a:ext cx="2667000" cy="1111718"/>
        </p:xfrm>
        <a:graphic>
          <a:graphicData uri="http://schemas.openxmlformats.org/presentationml/2006/ole">
            <mc:AlternateContent xmlns:mc="http://schemas.openxmlformats.org/markup-compatibility/2006">
              <mc:Choice xmlns:v="urn:schemas-microsoft-com:vml" Requires="v">
                <p:oleObj spid="_x0000_s5397" name="Equation" r:id="rId5" imgW="863280" imgH="419040" progId="Equation.DSMT4">
                  <p:embed/>
                </p:oleObj>
              </mc:Choice>
              <mc:Fallback>
                <p:oleObj name="Equation" r:id="rId5" imgW="863280" imgH="419040" progId="Equation.DSMT4">
                  <p:embed/>
                  <p:pic>
                    <p:nvPicPr>
                      <p:cNvPr id="0" name="Object 2"/>
                      <p:cNvPicPr>
                        <a:picLocks noChangeAspect="1" noChangeArrowheads="1"/>
                      </p:cNvPicPr>
                      <p:nvPr/>
                    </p:nvPicPr>
                    <p:blipFill>
                      <a:blip r:embed="rId6"/>
                      <a:srcRect/>
                      <a:stretch>
                        <a:fillRect/>
                      </a:stretch>
                    </p:blipFill>
                    <p:spPr bwMode="auto">
                      <a:xfrm>
                        <a:off x="2971800" y="2774482"/>
                        <a:ext cx="2667000" cy="1111718"/>
                      </a:xfrm>
                      <a:prstGeom prst="rect">
                        <a:avLst/>
                      </a:prstGeom>
                      <a:noFill/>
                      <a:ln>
                        <a:noFill/>
                      </a:ln>
                      <a:extLst/>
                    </p:spPr>
                  </p:pic>
                </p:oleObj>
              </mc:Fallback>
            </mc:AlternateContent>
          </a:graphicData>
        </a:graphic>
      </p:graphicFrame>
      <p:sp>
        <p:nvSpPr>
          <p:cNvPr id="6"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 </a:t>
            </a:r>
          </a:p>
        </p:txBody>
      </p:sp>
      <p:sp>
        <p:nvSpPr>
          <p:cNvPr id="7"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8" name="Picture 2" descr="C:\Program Files\Microsoft Office\MEDIA\CAGCAT10\j0205462.wmf"/>
          <p:cNvPicPr>
            <a:picLocks noChangeAspect="1" noChangeArrowheads="1"/>
          </p:cNvPicPr>
          <p:nvPr/>
        </p:nvPicPr>
        <p:blipFill>
          <a:blip r:embed="rId7"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2071169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1048805"/>
            <a:ext cx="8229600" cy="5086350"/>
          </a:xfrm>
        </p:spPr>
        <p:txBody>
          <a:bodyPr>
            <a:normAutofit/>
          </a:bodyPr>
          <a:lstStyle/>
          <a:p>
            <a:pPr marL="365760" indent="-283464" algn="ctr" fontAlgn="auto">
              <a:spcAft>
                <a:spcPts val="0"/>
              </a:spcAft>
              <a:buFont typeface="Wingdings" pitchFamily="2" charset="2"/>
              <a:buNone/>
              <a:defRPr/>
            </a:pPr>
            <a:r>
              <a:rPr lang="en-US" sz="3200" b="1" dirty="0" smtClean="0">
                <a:solidFill>
                  <a:schemeClr val="accent5"/>
                </a:solidFill>
              </a:rPr>
              <a:t>Class Outline</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The U.S. Federal System</a:t>
            </a:r>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The Consensus Model of Local Public Finance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Deriving a Bid Function</a:t>
            </a:r>
          </a:p>
          <a:p>
            <a:pPr marL="365760" indent="-283464" fontAlgn="auto">
              <a:spcAft>
                <a:spcPts val="0"/>
              </a:spcAft>
              <a:buFont typeface="Wingdings 2"/>
              <a:buChar char=""/>
              <a:defRPr/>
            </a:pPr>
            <a:endParaRPr lang="en-US" dirty="0"/>
          </a:p>
          <a:p>
            <a:pPr indent="-283464">
              <a:buFont typeface="Wingdings 2"/>
              <a:buChar char=""/>
              <a:defRPr/>
            </a:pPr>
            <a:r>
              <a:rPr lang="en-US" dirty="0" smtClean="0"/>
              <a:t>Residential Sorting</a:t>
            </a:r>
          </a:p>
          <a:p>
            <a:pPr indent="-283464">
              <a:buFont typeface="Wingdings 2"/>
              <a:buChar char=""/>
              <a:defRPr/>
            </a:pPr>
            <a:endParaRPr lang="en-US" dirty="0"/>
          </a:p>
          <a:p>
            <a:pPr indent="-283464">
              <a:buFont typeface="Wingdings 2"/>
              <a:buChar char=""/>
              <a:defRPr/>
            </a:pPr>
            <a:r>
              <a:rPr lang="en-US" dirty="0"/>
              <a:t>Is the U.S. Federal System Efficient?</a:t>
            </a:r>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771525" y="300655"/>
            <a:ext cx="4562476" cy="410765"/>
          </a:xfrm>
        </p:spPr>
        <p:txBody>
          <a:bodyPr>
            <a:normAutofit/>
          </a:bodyPr>
          <a:lstStyle/>
          <a:p>
            <a:pPr fontAlgn="auto">
              <a:spcAft>
                <a:spcPts val="0"/>
              </a:spcAft>
              <a:defRPr/>
            </a:pPr>
            <a:r>
              <a:rPr lang="en-US" sz="1800" b="1" dirty="0" smtClean="0">
                <a:solidFill>
                  <a:schemeClr val="tx2">
                    <a:satMod val="130000"/>
                  </a:schemeClr>
                </a:solidFill>
              </a:rPr>
              <a:t> The Theory of Local Public Finance</a:t>
            </a:r>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400" dirty="0" smtClean="0"/>
              <a:t>Intro</a:t>
            </a:r>
            <a:r>
              <a:rPr lang="en-US" sz="1600" dirty="0" smtClean="0"/>
              <a:t>duction</a:t>
            </a:r>
            <a:endParaRPr lang="en-US" sz="1600" dirty="0"/>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6400" y="742951"/>
            <a:ext cx="8229600" cy="5086350"/>
          </a:xfrm>
        </p:spPr>
        <p:txBody>
          <a:bodyPr>
            <a:normAutofit/>
          </a:bodyPr>
          <a:lstStyle/>
          <a:p>
            <a:pPr marL="365760" indent="-283464" algn="ctr" fontAlgn="auto">
              <a:spcAft>
                <a:spcPts val="0"/>
              </a:spcAft>
              <a:buFont typeface="Wingdings" pitchFamily="2" charset="2"/>
              <a:buNone/>
              <a:defRPr/>
            </a:pPr>
            <a:r>
              <a:rPr lang="en-US" b="1" dirty="0" smtClean="0">
                <a:solidFill>
                  <a:schemeClr val="accent5"/>
                </a:solidFill>
              </a:rPr>
              <a:t>Property Tax Rates, 2</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We can solve for </a:t>
            </a:r>
            <a:r>
              <a:rPr lang="en-US" i="1" dirty="0">
                <a:latin typeface="Times New Roman" pitchFamily="18" charset="0"/>
                <a:cs typeface="Times New Roman" pitchFamily="18" charset="0"/>
              </a:rPr>
              <a:t>C </a:t>
            </a:r>
            <a:r>
              <a:rPr lang="en-US" dirty="0" smtClean="0"/>
              <a:t>by introducing the notion of a before-tax bid, sometimes called the bid “net of taxes” and indicated with a “hat”: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Substituting this condition into the above (after </a:t>
            </a:r>
            <a:r>
              <a:rPr lang="en-US" dirty="0" err="1" smtClean="0"/>
              <a:t>exponentiating</a:t>
            </a:r>
            <a:r>
              <a:rPr lang="en-US" dirty="0" smtClean="0"/>
              <a:t>) yields: </a:t>
            </a:r>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graphicFrame>
        <p:nvGraphicFramePr>
          <p:cNvPr id="2" name="Object 1"/>
          <p:cNvGraphicFramePr>
            <a:graphicFrameLocks noChangeAspect="1"/>
          </p:cNvGraphicFramePr>
          <p:nvPr>
            <p:extLst>
              <p:ext uri="{D42A27DB-BD31-4B8C-83A1-F6EECF244321}">
                <p14:modId xmlns:p14="http://schemas.microsoft.com/office/powerpoint/2010/main" val="3041920017"/>
              </p:ext>
            </p:extLst>
          </p:nvPr>
        </p:nvGraphicFramePr>
        <p:xfrm>
          <a:off x="2209800" y="2895600"/>
          <a:ext cx="4569885" cy="671513"/>
        </p:xfrm>
        <a:graphic>
          <a:graphicData uri="http://schemas.openxmlformats.org/presentationml/2006/ole">
            <mc:AlternateContent xmlns:mc="http://schemas.openxmlformats.org/markup-compatibility/2006">
              <mc:Choice xmlns:v="urn:schemas-microsoft-com:vml" Requires="v">
                <p:oleObj spid="_x0000_s4372" name="Equation" r:id="rId3" imgW="1676160" imgH="241200" progId="Equation.DSMT4">
                  <p:embed/>
                </p:oleObj>
              </mc:Choice>
              <mc:Fallback>
                <p:oleObj name="Equation" r:id="rId3" imgW="1676160" imgH="241200" progId="Equation.DSMT4">
                  <p:embed/>
                  <p:pic>
                    <p:nvPicPr>
                      <p:cNvPr id="0" name="Object 4"/>
                      <p:cNvPicPr>
                        <a:picLocks noChangeAspect="1" noChangeArrowheads="1"/>
                      </p:cNvPicPr>
                      <p:nvPr/>
                    </p:nvPicPr>
                    <p:blipFill>
                      <a:blip r:embed="rId4"/>
                      <a:srcRect/>
                      <a:stretch>
                        <a:fillRect/>
                      </a:stretch>
                    </p:blipFill>
                    <p:spPr bwMode="auto">
                      <a:xfrm>
                        <a:off x="2209800" y="2895600"/>
                        <a:ext cx="4569885" cy="671513"/>
                      </a:xfrm>
                      <a:prstGeom prst="rect">
                        <a:avLst/>
                      </a:prstGeom>
                      <a:noFill/>
                      <a:ln>
                        <a:noFill/>
                      </a:ln>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917105880"/>
              </p:ext>
            </p:extLst>
          </p:nvPr>
        </p:nvGraphicFramePr>
        <p:xfrm>
          <a:off x="2046815" y="4724400"/>
          <a:ext cx="4887385" cy="1273969"/>
        </p:xfrm>
        <a:graphic>
          <a:graphicData uri="http://schemas.openxmlformats.org/presentationml/2006/ole">
            <mc:AlternateContent xmlns:mc="http://schemas.openxmlformats.org/markup-compatibility/2006">
              <mc:Choice xmlns:v="urn:schemas-microsoft-com:vml" Requires="v">
                <p:oleObj spid="_x0000_s4373" name="Equation" r:id="rId5" imgW="1650960" imgH="457200" progId="Equation.DSMT4">
                  <p:embed/>
                </p:oleObj>
              </mc:Choice>
              <mc:Fallback>
                <p:oleObj name="Equation" r:id="rId5" imgW="1650960" imgH="457200" progId="Equation.DSMT4">
                  <p:embed/>
                  <p:pic>
                    <p:nvPicPr>
                      <p:cNvPr id="0" name="Object 4"/>
                      <p:cNvPicPr>
                        <a:picLocks noChangeAspect="1" noChangeArrowheads="1"/>
                      </p:cNvPicPr>
                      <p:nvPr/>
                    </p:nvPicPr>
                    <p:blipFill>
                      <a:blip r:embed="rId6"/>
                      <a:srcRect/>
                      <a:stretch>
                        <a:fillRect/>
                      </a:stretch>
                    </p:blipFill>
                    <p:spPr bwMode="auto">
                      <a:xfrm>
                        <a:off x="2046815" y="4724400"/>
                        <a:ext cx="4887385" cy="1273969"/>
                      </a:xfrm>
                      <a:prstGeom prst="rect">
                        <a:avLst/>
                      </a:prstGeom>
                      <a:noFill/>
                      <a:ln>
                        <a:noFill/>
                      </a:ln>
                      <a:extLst/>
                    </p:spPr>
                  </p:pic>
                </p:oleObj>
              </mc:Fallback>
            </mc:AlternateContent>
          </a:graphicData>
        </a:graphic>
      </p:graphicFrame>
      <p:sp>
        <p:nvSpPr>
          <p:cNvPr id="6"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a:t>
            </a:r>
          </a:p>
        </p:txBody>
      </p:sp>
      <p:sp>
        <p:nvSpPr>
          <p:cNvPr id="7"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8" name="Picture 2" descr="C:\Program Files\Microsoft Office\MEDIA\CAGCAT10\j0205462.wmf"/>
          <p:cNvPicPr>
            <a:picLocks noChangeAspect="1" noChangeArrowheads="1"/>
          </p:cNvPicPr>
          <p:nvPr/>
        </p:nvPicPr>
        <p:blipFill>
          <a:blip r:embed="rId7"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630938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1015303"/>
            <a:ext cx="8229600" cy="5086350"/>
          </a:xfrm>
        </p:spPr>
        <p:txBody>
          <a:bodyPr>
            <a:normAutofit fontScale="92500" lnSpcReduction="10000"/>
          </a:bodyPr>
          <a:lstStyle/>
          <a:p>
            <a:pPr marL="365760" indent="-283464" algn="ctr" fontAlgn="auto">
              <a:spcAft>
                <a:spcPts val="0"/>
              </a:spcAft>
              <a:buFont typeface="Wingdings" pitchFamily="2" charset="2"/>
              <a:buNone/>
              <a:defRPr/>
            </a:pPr>
            <a:r>
              <a:rPr lang="en-US" sz="3000" b="1" dirty="0" smtClean="0">
                <a:solidFill>
                  <a:schemeClr val="accent5"/>
                </a:solidFill>
              </a:rPr>
              <a:t>Property Tax Rates, 3</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Note for future reference that we can differentiate this result with respect to </a:t>
            </a:r>
            <a:r>
              <a:rPr lang="en-US" i="1" dirty="0" smtClean="0">
                <a:latin typeface="Times New Roman" pitchFamily="18" charset="0"/>
                <a:cs typeface="Times New Roman" pitchFamily="18" charset="0"/>
              </a:rPr>
              <a:t>S</a:t>
            </a:r>
            <a:r>
              <a:rPr lang="en-US" dirty="0" smtClean="0"/>
              <a:t>, which gives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This result makes it easy to switch back an forth from before-tax to after-tax bid-function slopes (with respect to </a:t>
            </a:r>
            <a:r>
              <a:rPr lang="en-US" i="1" dirty="0" smtClean="0">
                <a:latin typeface="Times New Roman" pitchFamily="18" charset="0"/>
                <a:cs typeface="Times New Roman" pitchFamily="18" charset="0"/>
              </a:rPr>
              <a:t>S</a:t>
            </a:r>
            <a:r>
              <a:rPr lang="en-US" dirty="0" smtClean="0"/>
              <a:t>).</a:t>
            </a:r>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graphicFrame>
        <p:nvGraphicFramePr>
          <p:cNvPr id="3" name="Object 2"/>
          <p:cNvGraphicFramePr>
            <a:graphicFrameLocks noChangeAspect="1"/>
          </p:cNvGraphicFramePr>
          <p:nvPr>
            <p:extLst>
              <p:ext uri="{D42A27DB-BD31-4B8C-83A1-F6EECF244321}">
                <p14:modId xmlns:p14="http://schemas.microsoft.com/office/powerpoint/2010/main" val="2581192718"/>
              </p:ext>
            </p:extLst>
          </p:nvPr>
        </p:nvGraphicFramePr>
        <p:xfrm>
          <a:off x="2997200" y="2764631"/>
          <a:ext cx="2413000" cy="1273969"/>
        </p:xfrm>
        <a:graphic>
          <a:graphicData uri="http://schemas.openxmlformats.org/presentationml/2006/ole">
            <mc:AlternateContent xmlns:mc="http://schemas.openxmlformats.org/markup-compatibility/2006">
              <mc:Choice xmlns:v="urn:schemas-microsoft-com:vml" Requires="v">
                <p:oleObj spid="_x0000_s21619" name="Equation" r:id="rId3" imgW="799920" imgH="457200" progId="Equation.DSMT4">
                  <p:embed/>
                </p:oleObj>
              </mc:Choice>
              <mc:Fallback>
                <p:oleObj name="Equation" r:id="rId3" imgW="799920" imgH="457200" progId="Equation.DSMT4">
                  <p:embed/>
                  <p:pic>
                    <p:nvPicPr>
                      <p:cNvPr id="0" name=""/>
                      <p:cNvPicPr>
                        <a:picLocks noChangeAspect="1" noChangeArrowheads="1"/>
                      </p:cNvPicPr>
                      <p:nvPr/>
                    </p:nvPicPr>
                    <p:blipFill>
                      <a:blip r:embed="rId4"/>
                      <a:srcRect/>
                      <a:stretch>
                        <a:fillRect/>
                      </a:stretch>
                    </p:blipFill>
                    <p:spPr bwMode="auto">
                      <a:xfrm>
                        <a:off x="2997200" y="2764631"/>
                        <a:ext cx="2413000" cy="1273969"/>
                      </a:xfrm>
                      <a:prstGeom prst="rect">
                        <a:avLst/>
                      </a:prstGeom>
                      <a:noFill/>
                      <a:ln>
                        <a:noFill/>
                      </a:ln>
                      <a:extLst/>
                    </p:spPr>
                  </p:pic>
                </p:oleObj>
              </mc:Fallback>
            </mc:AlternateContent>
          </a:graphicData>
        </a:graphic>
      </p:graphicFrame>
      <p:sp>
        <p:nvSpPr>
          <p:cNvPr id="5"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 </a:t>
            </a:r>
          </a:p>
        </p:txBody>
      </p:sp>
      <p:sp>
        <p:nvSpPr>
          <p:cNvPr id="6"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7" name="Picture 2" descr="C:\Program Files\Microsoft Office\MEDIA\CAGCAT10\j0205462.wmf"/>
          <p:cNvPicPr>
            <a:picLocks noChangeAspect="1" noChangeArrowheads="1"/>
          </p:cNvPicPr>
          <p:nvPr/>
        </p:nvPicPr>
        <p:blipFill>
          <a:blip r:embed="rId5"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1737178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1070482"/>
            <a:ext cx="8229600" cy="5086350"/>
          </a:xfrm>
        </p:spPr>
        <p:txBody>
          <a:bodyPr>
            <a:normAutofit fontScale="92500" lnSpcReduction="10000"/>
          </a:bodyPr>
          <a:lstStyle/>
          <a:p>
            <a:pPr marL="365760" indent="-283464" algn="ctr" fontAlgn="auto">
              <a:spcAft>
                <a:spcPts val="0"/>
              </a:spcAft>
              <a:buFont typeface="Wingdings" pitchFamily="2" charset="2"/>
              <a:buNone/>
              <a:defRPr/>
            </a:pPr>
            <a:r>
              <a:rPr lang="en-US" sz="3500" b="1" dirty="0" smtClean="0">
                <a:solidFill>
                  <a:schemeClr val="accent5"/>
                </a:solidFill>
              </a:rPr>
              <a:t>The House-Value Equation</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To test this theory, we want to estimate an equation of the following form:</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The dependent variable is house value, </a:t>
            </a:r>
            <a:r>
              <a:rPr lang="en-US" i="1" dirty="0" smtClean="0">
                <a:latin typeface="Times New Roman" pitchFamily="18" charset="0"/>
                <a:cs typeface="Times New Roman" pitchFamily="18" charset="0"/>
              </a:rPr>
              <a:t>V</a:t>
            </a:r>
            <a:r>
              <a:rPr lang="en-US" dirty="0" smtClean="0"/>
              <a:t>, or it could be apartment rent.</a:t>
            </a:r>
          </a:p>
          <a:p>
            <a:pPr marL="365760" indent="-283464" fontAlgn="auto">
              <a:spcAft>
                <a:spcPts val="0"/>
              </a:spcAft>
              <a:buFont typeface="Wingdings 2"/>
              <a:buChar char=""/>
              <a:defRPr/>
            </a:pPr>
            <a:endParaRPr lang="en-US" dirty="0"/>
          </a:p>
          <a:p>
            <a:pPr indent="-283464">
              <a:buFont typeface="Wingdings 2"/>
              <a:buChar char=""/>
              <a:defRPr/>
            </a:pPr>
            <a:r>
              <a:rPr lang="en-US" dirty="0" smtClean="0"/>
              <a:t>The key explanatory variables are measures of public services, </a:t>
            </a:r>
            <a:r>
              <a:rPr lang="en-US" i="1" dirty="0" smtClean="0">
                <a:latin typeface="Times New Roman" pitchFamily="18" charset="0"/>
                <a:cs typeface="Times New Roman" pitchFamily="18" charset="0"/>
              </a:rPr>
              <a:t>S</a:t>
            </a:r>
            <a:r>
              <a:rPr lang="en-US" dirty="0" smtClean="0"/>
              <a:t>, property tax rates, </a:t>
            </a:r>
            <a:r>
              <a:rPr lang="el-GR" i="1" dirty="0" smtClean="0">
                <a:latin typeface="Times New Roman"/>
                <a:cs typeface="Times New Roman"/>
              </a:rPr>
              <a:t>τ</a:t>
            </a:r>
            <a:r>
              <a:rPr lang="en-US" dirty="0" smtClean="0"/>
              <a:t>, and housing characteristics, </a:t>
            </a:r>
            <a:r>
              <a:rPr lang="en-US" i="1" dirty="0" smtClean="0">
                <a:latin typeface="Times New Roman" pitchFamily="18" charset="0"/>
                <a:cs typeface="Times New Roman" pitchFamily="18" charset="0"/>
              </a:rPr>
              <a:t>X</a:t>
            </a:r>
            <a:r>
              <a:rPr lang="en-US" dirty="0" smtClean="0"/>
              <a:t>.</a:t>
            </a:r>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graphicFrame>
        <p:nvGraphicFramePr>
          <p:cNvPr id="2" name="Object 1"/>
          <p:cNvGraphicFramePr>
            <a:graphicFrameLocks noChangeAspect="1"/>
          </p:cNvGraphicFramePr>
          <p:nvPr>
            <p:extLst>
              <p:ext uri="{D42A27DB-BD31-4B8C-83A1-F6EECF244321}">
                <p14:modId xmlns:p14="http://schemas.microsoft.com/office/powerpoint/2010/main" val="393433077"/>
              </p:ext>
            </p:extLst>
          </p:nvPr>
        </p:nvGraphicFramePr>
        <p:xfrm>
          <a:off x="2161116" y="2514600"/>
          <a:ext cx="4849284" cy="914400"/>
        </p:xfrm>
        <a:graphic>
          <a:graphicData uri="http://schemas.openxmlformats.org/presentationml/2006/ole">
            <mc:AlternateContent xmlns:mc="http://schemas.openxmlformats.org/markup-compatibility/2006">
              <mc:Choice xmlns:v="urn:schemas-microsoft-com:vml" Requires="v">
                <p:oleObj spid="_x0000_s24662" name="Equation" r:id="rId3" imgW="2006280" imgH="431640" progId="Equation.DSMT4">
                  <p:embed/>
                </p:oleObj>
              </mc:Choice>
              <mc:Fallback>
                <p:oleObj name="Equation" r:id="rId3" imgW="2006280" imgH="431640" progId="Equation.DSMT4">
                  <p:embed/>
                  <p:pic>
                    <p:nvPicPr>
                      <p:cNvPr id="0" name=""/>
                      <p:cNvPicPr>
                        <a:picLocks noChangeAspect="1" noChangeArrowheads="1"/>
                      </p:cNvPicPr>
                      <p:nvPr/>
                    </p:nvPicPr>
                    <p:blipFill>
                      <a:blip r:embed="rId4"/>
                      <a:srcRect/>
                      <a:stretch>
                        <a:fillRect/>
                      </a:stretch>
                    </p:blipFill>
                    <p:spPr bwMode="auto">
                      <a:xfrm>
                        <a:off x="2161116" y="2514600"/>
                        <a:ext cx="4849284" cy="914400"/>
                      </a:xfrm>
                      <a:prstGeom prst="rect">
                        <a:avLst/>
                      </a:prstGeom>
                      <a:noFill/>
                      <a:ln>
                        <a:noFill/>
                      </a:ln>
                      <a:extLst/>
                    </p:spPr>
                  </p:pic>
                </p:oleObj>
              </mc:Fallback>
            </mc:AlternateContent>
          </a:graphicData>
        </a:graphic>
      </p:graphicFrame>
      <p:sp>
        <p:nvSpPr>
          <p:cNvPr id="6"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a:t>
            </a:r>
          </a:p>
        </p:txBody>
      </p:sp>
      <p:sp>
        <p:nvSpPr>
          <p:cNvPr id="7"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8" name="Picture 2" descr="C:\Program Files\Microsoft Office\MEDIA\CAGCAT10\j0205462.wmf"/>
          <p:cNvPicPr>
            <a:picLocks noChangeAspect="1" noChangeArrowheads="1"/>
          </p:cNvPicPr>
          <p:nvPr/>
        </p:nvPicPr>
        <p:blipFill>
          <a:blip r:embed="rId5"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2265944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1044862"/>
            <a:ext cx="8229600" cy="5086350"/>
          </a:xfrm>
        </p:spPr>
        <p:txBody>
          <a:bodyPr>
            <a:normAutofit/>
          </a:bodyPr>
          <a:lstStyle/>
          <a:p>
            <a:pPr marL="365760" indent="-283464" algn="ctr" fontAlgn="auto">
              <a:spcAft>
                <a:spcPts val="0"/>
              </a:spcAft>
              <a:buFont typeface="Wingdings" pitchFamily="2" charset="2"/>
              <a:buNone/>
              <a:defRPr/>
            </a:pPr>
            <a:r>
              <a:rPr lang="en-US" sz="3200" b="1" dirty="0" smtClean="0">
                <a:solidFill>
                  <a:schemeClr val="accent5"/>
                </a:solidFill>
              </a:rPr>
              <a:t>Capitalization</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In this equation, the impact of </a:t>
            </a:r>
            <a:r>
              <a:rPr lang="el-GR" i="1" dirty="0" smtClean="0">
                <a:latin typeface="Times New Roman"/>
                <a:cs typeface="Times New Roman"/>
              </a:rPr>
              <a:t>τ</a:t>
            </a:r>
            <a:r>
              <a:rPr lang="en-US" i="1" dirty="0" smtClean="0">
                <a:latin typeface="Times New Roman"/>
                <a:cs typeface="Times New Roman"/>
              </a:rPr>
              <a:t> </a:t>
            </a:r>
            <a:r>
              <a:rPr lang="en-US" dirty="0" smtClean="0"/>
              <a:t>on </a:t>
            </a:r>
            <a:r>
              <a:rPr lang="en-US" i="1" dirty="0" smtClean="0">
                <a:latin typeface="Times New Roman"/>
                <a:cs typeface="Times New Roman"/>
              </a:rPr>
              <a:t>V </a:t>
            </a:r>
            <a:r>
              <a:rPr lang="en-US" dirty="0" smtClean="0"/>
              <a:t>is called “</a:t>
            </a:r>
            <a:r>
              <a:rPr lang="en-US" b="1" dirty="0" smtClean="0">
                <a:solidFill>
                  <a:schemeClr val="accent1"/>
                </a:solidFill>
              </a:rPr>
              <a:t>property tax capitalization</a:t>
            </a:r>
            <a:r>
              <a:rPr lang="en-US" dirty="0" smtClean="0"/>
              <a:t>.”</a:t>
            </a:r>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r>
              <a:rPr lang="en-US" dirty="0"/>
              <a:t>The impact of </a:t>
            </a:r>
            <a:r>
              <a:rPr lang="en-US" i="1" dirty="0" smtClean="0">
                <a:latin typeface="Times New Roman"/>
                <a:cs typeface="Times New Roman"/>
              </a:rPr>
              <a:t>S </a:t>
            </a:r>
            <a:r>
              <a:rPr lang="en-US" dirty="0"/>
              <a:t>on </a:t>
            </a:r>
            <a:r>
              <a:rPr lang="en-US" i="1" dirty="0">
                <a:latin typeface="Times New Roman"/>
                <a:cs typeface="Times New Roman"/>
              </a:rPr>
              <a:t>V </a:t>
            </a:r>
            <a:r>
              <a:rPr lang="en-US" dirty="0"/>
              <a:t>is called </a:t>
            </a:r>
            <a:r>
              <a:rPr lang="en-US" dirty="0" smtClean="0"/>
              <a:t>“</a:t>
            </a:r>
            <a:r>
              <a:rPr lang="en-US" b="1" dirty="0" smtClean="0">
                <a:solidFill>
                  <a:schemeClr val="accent1"/>
                </a:solidFill>
              </a:rPr>
              <a:t>public service capitalization</a:t>
            </a:r>
            <a:r>
              <a:rPr lang="en-US" dirty="0" smtClean="0"/>
              <a: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These terms reflect the fact that these concepts involve the translation of an annual flow (</a:t>
            </a:r>
            <a:r>
              <a:rPr lang="en-US" i="1" dirty="0" smtClean="0">
                <a:latin typeface="Times New Roman"/>
                <a:cs typeface="Times New Roman"/>
              </a:rPr>
              <a:t>T </a:t>
            </a:r>
            <a:r>
              <a:rPr lang="en-US" dirty="0" smtClean="0"/>
              <a:t>or </a:t>
            </a:r>
            <a:r>
              <a:rPr lang="en-US" i="1" dirty="0" smtClean="0">
                <a:latin typeface="Times New Roman"/>
                <a:cs typeface="Times New Roman"/>
              </a:rPr>
              <a:t>S</a:t>
            </a:r>
            <a:r>
              <a:rPr lang="en-US" dirty="0" smtClean="0"/>
              <a:t>)  into an asset or capital value (</a:t>
            </a:r>
            <a:r>
              <a:rPr lang="en-US" i="1" dirty="0">
                <a:latin typeface="Times New Roman"/>
                <a:cs typeface="Times New Roman"/>
              </a:rPr>
              <a:t>V</a:t>
            </a:r>
            <a:r>
              <a:rPr lang="en-US" dirty="0" smtClean="0"/>
              <a:t>).</a:t>
            </a:r>
            <a:endParaRPr lang="en-US" dirty="0"/>
          </a:p>
          <a:p>
            <a:pPr marL="82296" indent="0" fontAlgn="auto">
              <a:spcAft>
                <a:spcPts val="0"/>
              </a:spcAft>
              <a:buNone/>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a:t>
            </a:r>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2999693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754255"/>
            <a:ext cx="8229600" cy="5772149"/>
          </a:xfrm>
        </p:spPr>
        <p:txBody>
          <a:bodyPr>
            <a:normAutofit fontScale="92500" lnSpcReduction="10000"/>
          </a:bodyPr>
          <a:lstStyle/>
          <a:p>
            <a:pPr marL="365760" indent="-283464" algn="ctr" fontAlgn="auto">
              <a:spcAft>
                <a:spcPts val="0"/>
              </a:spcAft>
              <a:buFont typeface="Wingdings" pitchFamily="2" charset="2"/>
              <a:buNone/>
              <a:defRPr/>
            </a:pPr>
            <a:r>
              <a:rPr lang="en-US" sz="3300" b="1" dirty="0" smtClean="0">
                <a:solidFill>
                  <a:schemeClr val="accent5"/>
                </a:solidFill>
              </a:rPr>
              <a:t>Finding a Functional Form</a:t>
            </a:r>
          </a:p>
          <a:p>
            <a:pPr marL="365760" indent="-283464" algn="ctr" fontAlgn="auto">
              <a:lnSpc>
                <a:spcPct val="60000"/>
              </a:lnSpc>
              <a:spcAft>
                <a:spcPts val="0"/>
              </a:spcAft>
              <a:buFont typeface="Wingdings" pitchFamily="2" charset="2"/>
              <a:buNone/>
              <a:defRPr/>
            </a:pPr>
            <a:endParaRPr lang="en-US" dirty="0" smtClean="0"/>
          </a:p>
          <a:p>
            <a:pPr marL="365760" indent="-283464" fontAlgn="auto">
              <a:spcAft>
                <a:spcPts val="0"/>
              </a:spcAft>
              <a:buFont typeface="Wingdings 2"/>
              <a:buChar char=""/>
              <a:defRPr/>
            </a:pPr>
            <a:r>
              <a:rPr lang="en-US" dirty="0" smtClean="0"/>
              <a:t>This house value equation cannot be estimated without a form for          .  To derive a form we must solve the above differential equation for </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t>
            </a:r>
          </a:p>
          <a:p>
            <a:pPr marL="365760" indent="-283464" fontAlgn="auto">
              <a:spcAft>
                <a:spcPts val="0"/>
              </a:spcAft>
              <a:buFont typeface="Wingdings 2"/>
              <a:buChar char=""/>
              <a:defRPr/>
            </a:pPr>
            <a:endParaRPr lang="en-US" i="1" dirty="0">
              <a:latin typeface="Times New Roman" pitchFamily="18" charset="0"/>
              <a:cs typeface="Times New Roman" pitchFamily="18" charset="0"/>
            </a:endParaRPr>
          </a:p>
          <a:p>
            <a:pPr marL="365760" indent="-283464" fontAlgn="auto">
              <a:spcAft>
                <a:spcPts val="0"/>
              </a:spcAft>
              <a:buFont typeface="Wingdings 2"/>
              <a:buChar char=""/>
              <a:defRPr/>
            </a:pPr>
            <a:endParaRPr lang="en-US" i="1" dirty="0" smtClean="0">
              <a:latin typeface="Times New Roman" pitchFamily="18" charset="0"/>
              <a:cs typeface="Times New Roman" pitchFamily="18" charset="0"/>
            </a:endParaRPr>
          </a:p>
          <a:p>
            <a:pPr marL="365760" indent="-283464" fontAlgn="auto">
              <a:spcAft>
                <a:spcPts val="0"/>
              </a:spcAft>
              <a:buFont typeface="Wingdings 2"/>
              <a:buChar char=""/>
              <a:defRPr/>
            </a:pPr>
            <a:r>
              <a:rPr lang="en-US" dirty="0" smtClean="0"/>
              <a:t>To solve this equation, we obviously need expressions for </a:t>
            </a:r>
            <a:r>
              <a:rPr lang="en-US" i="1" dirty="0" smtClean="0">
                <a:latin typeface="Times New Roman" pitchFamily="18" charset="0"/>
                <a:cs typeface="Times New Roman" pitchFamily="18" charset="0"/>
              </a:rPr>
              <a:t>MB</a:t>
            </a:r>
            <a:r>
              <a:rPr lang="en-US" i="1" baseline="-25000" dirty="0" smtClean="0">
                <a:latin typeface="Times New Roman" pitchFamily="18" charset="0"/>
                <a:cs typeface="Times New Roman" pitchFamily="18" charset="0"/>
              </a:rPr>
              <a:t>S</a:t>
            </a:r>
            <a:r>
              <a:rPr lang="en-US" dirty="0" smtClean="0"/>
              <a:t> </a:t>
            </a:r>
            <a:r>
              <a:rPr lang="en-US" dirty="0"/>
              <a:t>and </a:t>
            </a:r>
            <a:r>
              <a:rPr lang="en-US" i="1" dirty="0" smtClean="0">
                <a:latin typeface="Times New Roman"/>
                <a:cs typeface="Times New Roman"/>
              </a:rPr>
              <a:t>H</a:t>
            </a:r>
            <a:r>
              <a:rPr lang="en-US" dirty="0" smtClean="0"/>
              <a:t>. </a:t>
            </a:r>
          </a:p>
          <a:p>
            <a:pPr marL="365760" indent="-283464" fontAlgn="auto">
              <a:lnSpc>
                <a:spcPct val="60000"/>
              </a:lnSpc>
              <a:spcAft>
                <a:spcPts val="0"/>
              </a:spcAft>
              <a:buFont typeface="Wingdings 2"/>
              <a:buChar char=""/>
              <a:defRPr/>
            </a:pPr>
            <a:endParaRPr lang="en-US" dirty="0"/>
          </a:p>
          <a:p>
            <a:pPr marL="365760" indent="-283464" fontAlgn="auto">
              <a:spcAft>
                <a:spcPts val="0"/>
              </a:spcAft>
              <a:buFont typeface="Wingdings 2"/>
              <a:buChar char=""/>
              <a:defRPr/>
            </a:pPr>
            <a:r>
              <a:rPr lang="en-US" dirty="0" smtClean="0"/>
              <a:t>As in an urban model, these expressions require assumptions about the form of the utility function (which implies a demand function) or about the form of the demand function directly.</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6"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Deriving a Bid Function </a:t>
            </a:r>
            <a:endParaRPr lang="en-US" sz="1600" dirty="0"/>
          </a:p>
        </p:txBody>
      </p:sp>
      <p:graphicFrame>
        <p:nvGraphicFramePr>
          <p:cNvPr id="2" name="Object 1"/>
          <p:cNvGraphicFramePr>
            <a:graphicFrameLocks noChangeAspect="1"/>
          </p:cNvGraphicFramePr>
          <p:nvPr>
            <p:extLst>
              <p:ext uri="{D42A27DB-BD31-4B8C-83A1-F6EECF244321}">
                <p14:modId xmlns:p14="http://schemas.microsoft.com/office/powerpoint/2010/main" val="2646831843"/>
              </p:ext>
            </p:extLst>
          </p:nvPr>
        </p:nvGraphicFramePr>
        <p:xfrm>
          <a:off x="3746500" y="1761836"/>
          <a:ext cx="901700" cy="484187"/>
        </p:xfrm>
        <a:graphic>
          <a:graphicData uri="http://schemas.openxmlformats.org/presentationml/2006/ole">
            <mc:AlternateContent xmlns:mc="http://schemas.openxmlformats.org/markup-compatibility/2006">
              <mc:Choice xmlns:v="urn:schemas-microsoft-com:vml" Requires="v">
                <p:oleObj spid="_x0000_s15630" name="Equation" r:id="rId3" imgW="355320" imgH="241200" progId="Equation.DSMT4">
                  <p:embed/>
                </p:oleObj>
              </mc:Choice>
              <mc:Fallback>
                <p:oleObj name="Equation" r:id="rId3" imgW="355320" imgH="2412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6500" y="1761836"/>
                        <a:ext cx="901700"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955878496"/>
              </p:ext>
            </p:extLst>
          </p:nvPr>
        </p:nvGraphicFramePr>
        <p:xfrm>
          <a:off x="3124200" y="2590800"/>
          <a:ext cx="2492375" cy="1085850"/>
        </p:xfrm>
        <a:graphic>
          <a:graphicData uri="http://schemas.openxmlformats.org/presentationml/2006/ole">
            <mc:AlternateContent xmlns:mc="http://schemas.openxmlformats.org/markup-compatibility/2006">
              <mc:Choice xmlns:v="urn:schemas-microsoft-com:vml" Requires="v">
                <p:oleObj spid="_x0000_s15631" name="Equation" r:id="rId5" imgW="939600" imgH="419040" progId="Equation.DSMT4">
                  <p:embed/>
                </p:oleObj>
              </mc:Choice>
              <mc:Fallback>
                <p:oleObj name="Equation" r:id="rId5" imgW="939600" imgH="419040" progId="Equation.DSMT4">
                  <p:embed/>
                  <p:pic>
                    <p:nvPicPr>
                      <p:cNvPr id="0" name="Object 1"/>
                      <p:cNvPicPr>
                        <a:picLocks noChangeAspect="1" noChangeArrowheads="1"/>
                      </p:cNvPicPr>
                      <p:nvPr/>
                    </p:nvPicPr>
                    <p:blipFill>
                      <a:blip r:embed="rId6"/>
                      <a:srcRect/>
                      <a:stretch>
                        <a:fillRect/>
                      </a:stretch>
                    </p:blipFill>
                    <p:spPr bwMode="auto">
                      <a:xfrm>
                        <a:off x="3124200" y="2590800"/>
                        <a:ext cx="2492375"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8" name="Picture 2" descr="C:\Program Files\Microsoft Office\MEDIA\CAGCAT10\j0205462.wmf"/>
          <p:cNvPicPr>
            <a:picLocks noChangeAspect="1" noChangeArrowheads="1"/>
          </p:cNvPicPr>
          <p:nvPr/>
        </p:nvPicPr>
        <p:blipFill>
          <a:blip r:embed="rId7"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479014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84981" y="976584"/>
            <a:ext cx="8229600" cy="5772149"/>
          </a:xfrm>
        </p:spPr>
        <p:txBody>
          <a:bodyPr>
            <a:normAutofit/>
          </a:bodyPr>
          <a:lstStyle/>
          <a:p>
            <a:pPr marL="365760" indent="-283464" algn="ctr" fontAlgn="auto">
              <a:spcAft>
                <a:spcPts val="0"/>
              </a:spcAft>
              <a:buFont typeface="Wingdings" pitchFamily="2" charset="2"/>
              <a:buNone/>
              <a:defRPr/>
            </a:pPr>
            <a:r>
              <a:rPr lang="en-US" sz="3200" b="1" dirty="0" smtClean="0">
                <a:solidFill>
                  <a:schemeClr val="accent5"/>
                </a:solidFill>
              </a:rPr>
              <a:t>Finding a Functional Form 2</a:t>
            </a:r>
          </a:p>
          <a:p>
            <a:pPr marL="82296" indent="0" fontAlgn="auto">
              <a:spcAft>
                <a:spcPts val="0"/>
              </a:spcAft>
              <a:buNone/>
              <a:defRPr/>
            </a:pPr>
            <a:endParaRPr lang="en-US" dirty="0"/>
          </a:p>
          <a:p>
            <a:pPr marL="365760" indent="-283464" fontAlgn="auto">
              <a:spcAft>
                <a:spcPts val="0"/>
              </a:spcAft>
              <a:buFont typeface="Wingdings 2"/>
              <a:buChar char=""/>
              <a:defRPr/>
            </a:pPr>
            <a:r>
              <a:rPr lang="en-US" dirty="0" smtClean="0"/>
              <a:t>One possibility is to use constant elasticity forms:</a:t>
            </a:r>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a:p>
            <a:pPr marL="82296" indent="0" fontAlgn="auto">
              <a:spcAft>
                <a:spcPts val="0"/>
              </a:spcAft>
              <a:buNone/>
              <a:defRPr/>
            </a:pPr>
            <a:r>
              <a:rPr lang="en-US" dirty="0"/>
              <a:t> </a:t>
            </a:r>
            <a:r>
              <a:rPr lang="en-US" dirty="0" smtClean="0"/>
              <a:t>  where the </a:t>
            </a:r>
            <a:r>
              <a:rPr lang="en-US" i="1" dirty="0" smtClean="0">
                <a:latin typeface="Times New Roman" pitchFamily="18" charset="0"/>
                <a:cs typeface="Times New Roman" pitchFamily="18" charset="0"/>
              </a:rPr>
              <a:t>K</a:t>
            </a:r>
            <a:r>
              <a:rPr lang="en-US" dirty="0" smtClean="0"/>
              <a:t>s indicate vectors of demand</a:t>
            </a:r>
          </a:p>
          <a:p>
            <a:pPr marL="82296" indent="0" fontAlgn="auto">
              <a:spcAft>
                <a:spcPts val="0"/>
              </a:spcAft>
              <a:buNone/>
              <a:defRPr/>
            </a:pPr>
            <a:r>
              <a:rPr lang="en-US" dirty="0" smtClean="0"/>
              <a:t>   determinants other than income and price, </a:t>
            </a:r>
          </a:p>
          <a:p>
            <a:pPr marL="82296" indent="0" fontAlgn="auto">
              <a:spcAft>
                <a:spcPts val="0"/>
              </a:spcAft>
              <a:buNone/>
              <a:defRPr/>
            </a:pPr>
            <a:r>
              <a:rPr lang="en-US" dirty="0" smtClean="0"/>
              <a:t>   and </a:t>
            </a:r>
            <a:r>
              <a:rPr lang="en-US" i="1" dirty="0" smtClean="0">
                <a:latin typeface="Times New Roman" pitchFamily="18" charset="0"/>
                <a:cs typeface="Times New Roman" pitchFamily="18" charset="0"/>
              </a:rPr>
              <a:t>W</a:t>
            </a:r>
            <a:r>
              <a:rPr lang="en-US" dirty="0" smtClean="0"/>
              <a:t> is the price of another unit of </a:t>
            </a:r>
            <a:r>
              <a:rPr lang="en-US" i="1" dirty="0" smtClean="0">
                <a:latin typeface="Times New Roman" pitchFamily="18" charset="0"/>
                <a:cs typeface="Times New Roman" pitchFamily="18" charset="0"/>
              </a:rPr>
              <a:t>S</a:t>
            </a:r>
            <a:r>
              <a:rPr lang="en-US" dirty="0" smtClean="0"/>
              <a:t>.</a:t>
            </a:r>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graphicFrame>
        <p:nvGraphicFramePr>
          <p:cNvPr id="4" name="Object 3"/>
          <p:cNvGraphicFramePr>
            <a:graphicFrameLocks noChangeAspect="1"/>
          </p:cNvGraphicFramePr>
          <p:nvPr>
            <p:extLst>
              <p:ext uri="{D42A27DB-BD31-4B8C-83A1-F6EECF244321}">
                <p14:modId xmlns:p14="http://schemas.microsoft.com/office/powerpoint/2010/main" val="2524177125"/>
              </p:ext>
            </p:extLst>
          </p:nvPr>
        </p:nvGraphicFramePr>
        <p:xfrm>
          <a:off x="3065463" y="2887662"/>
          <a:ext cx="2579687" cy="693738"/>
        </p:xfrm>
        <a:graphic>
          <a:graphicData uri="http://schemas.openxmlformats.org/presentationml/2006/ole">
            <mc:AlternateContent xmlns:mc="http://schemas.openxmlformats.org/markup-compatibility/2006">
              <mc:Choice xmlns:v="urn:schemas-microsoft-com:vml" Requires="v">
                <p:oleObj spid="_x0000_s25770" name="Equation" r:id="rId3" imgW="825480" imgH="241200" progId="Equation.DSMT4">
                  <p:embed/>
                </p:oleObj>
              </mc:Choice>
              <mc:Fallback>
                <p:oleObj name="Equation" r:id="rId3" imgW="825480" imgH="241200" progId="Equation.DSMT4">
                  <p:embed/>
                  <p:pic>
                    <p:nvPicPr>
                      <p:cNvPr id="0" name=""/>
                      <p:cNvPicPr>
                        <a:picLocks noChangeAspect="1" noChangeArrowheads="1"/>
                      </p:cNvPicPr>
                      <p:nvPr/>
                    </p:nvPicPr>
                    <p:blipFill>
                      <a:blip r:embed="rId4"/>
                      <a:srcRect/>
                      <a:stretch>
                        <a:fillRect/>
                      </a:stretch>
                    </p:blipFill>
                    <p:spPr bwMode="auto">
                      <a:xfrm>
                        <a:off x="3065463" y="2887662"/>
                        <a:ext cx="2579687" cy="693738"/>
                      </a:xfrm>
                      <a:prstGeom prst="rect">
                        <a:avLst/>
                      </a:prstGeom>
                      <a:noFill/>
                      <a:ln>
                        <a:noFill/>
                      </a:ln>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88704290"/>
              </p:ext>
            </p:extLst>
          </p:nvPr>
        </p:nvGraphicFramePr>
        <p:xfrm>
          <a:off x="1198563" y="3609975"/>
          <a:ext cx="6802437" cy="809625"/>
        </p:xfrm>
        <a:graphic>
          <a:graphicData uri="http://schemas.openxmlformats.org/presentationml/2006/ole">
            <mc:AlternateContent xmlns:mc="http://schemas.openxmlformats.org/markup-compatibility/2006">
              <mc:Choice xmlns:v="urn:schemas-microsoft-com:vml" Requires="v">
                <p:oleObj spid="_x0000_s25771" name="Equation" r:id="rId5" imgW="2095200" imgH="279360" progId="Equation.DSMT4">
                  <p:embed/>
                </p:oleObj>
              </mc:Choice>
              <mc:Fallback>
                <p:oleObj name="Equation" r:id="rId5" imgW="2095200" imgH="279360" progId="Equation.DSMT4">
                  <p:embed/>
                  <p:pic>
                    <p:nvPicPr>
                      <p:cNvPr id="0" name=""/>
                      <p:cNvPicPr>
                        <a:picLocks noChangeAspect="1" noChangeArrowheads="1"/>
                      </p:cNvPicPr>
                      <p:nvPr/>
                    </p:nvPicPr>
                    <p:blipFill>
                      <a:blip r:embed="rId6"/>
                      <a:srcRect/>
                      <a:stretch>
                        <a:fillRect/>
                      </a:stretch>
                    </p:blipFill>
                    <p:spPr bwMode="auto">
                      <a:xfrm>
                        <a:off x="1198563" y="3609975"/>
                        <a:ext cx="6802437" cy="809625"/>
                      </a:xfrm>
                      <a:prstGeom prst="rect">
                        <a:avLst/>
                      </a:prstGeom>
                      <a:noFill/>
                      <a:ln>
                        <a:noFill/>
                      </a:ln>
                      <a:extLst/>
                    </p:spPr>
                  </p:pic>
                </p:oleObj>
              </mc:Fallback>
            </mc:AlternateContent>
          </a:graphicData>
        </a:graphic>
      </p:graphicFrame>
      <p:sp>
        <p:nvSpPr>
          <p:cNvPr id="6"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Deriving a Bid Function </a:t>
            </a:r>
          </a:p>
        </p:txBody>
      </p:sp>
      <p:sp>
        <p:nvSpPr>
          <p:cNvPr id="7"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8" name="Picture 2" descr="C:\Program Files\Microsoft Office\MEDIA\CAGCAT10\j0205462.wmf"/>
          <p:cNvPicPr>
            <a:picLocks noChangeAspect="1" noChangeArrowheads="1"/>
          </p:cNvPicPr>
          <p:nvPr/>
        </p:nvPicPr>
        <p:blipFill>
          <a:blip r:embed="rId7"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125660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1085851"/>
            <a:ext cx="8229600" cy="5772149"/>
          </a:xfrm>
        </p:spPr>
        <p:txBody>
          <a:bodyPr>
            <a:normAutofit fontScale="77500" lnSpcReduction="20000"/>
          </a:bodyPr>
          <a:lstStyle/>
          <a:p>
            <a:pPr marL="365760" indent="-283464" algn="ctr" fontAlgn="auto">
              <a:spcAft>
                <a:spcPts val="0"/>
              </a:spcAft>
              <a:buFont typeface="Wingdings" pitchFamily="2" charset="2"/>
              <a:buNone/>
              <a:defRPr/>
            </a:pPr>
            <a:r>
              <a:rPr lang="en-US" sz="3300" b="1" dirty="0" smtClean="0">
                <a:solidFill>
                  <a:schemeClr val="accent5"/>
                </a:solidFill>
              </a:rPr>
              <a:t>Finding a Functional Form 3</a:t>
            </a:r>
          </a:p>
          <a:p>
            <a:pPr marL="82296" indent="0" fontAlgn="auto">
              <a:spcAft>
                <a:spcPts val="0"/>
              </a:spcAft>
              <a:buNone/>
              <a:defRPr/>
            </a:pPr>
            <a:endParaRPr lang="en-US" dirty="0"/>
          </a:p>
          <a:p>
            <a:pPr marL="365760" indent="-283464" fontAlgn="auto">
              <a:spcAft>
                <a:spcPts val="0"/>
              </a:spcAft>
              <a:buFont typeface="Wingdings 2"/>
              <a:buChar char=""/>
              <a:defRPr/>
            </a:pPr>
            <a:r>
              <a:rPr lang="en-US" dirty="0" smtClean="0"/>
              <a:t>These forms are appealing for three reasons: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1. They have been successfully used in many empirical studies.</a:t>
            </a:r>
          </a:p>
          <a:p>
            <a:pPr marL="537210" lvl="1" indent="0">
              <a:lnSpc>
                <a:spcPct val="70000"/>
              </a:lnSpc>
              <a:buNone/>
            </a:pPr>
            <a:endParaRPr lang="en-US" dirty="0"/>
          </a:p>
          <a:p>
            <a:pPr lvl="1"/>
            <a:r>
              <a:rPr lang="en-US" dirty="0"/>
              <a:t>Duncombe/Yinger (</a:t>
            </a:r>
            <a:r>
              <a:rPr lang="en-US" i="1" dirty="0"/>
              <a:t>ITPF</a:t>
            </a:r>
            <a:r>
              <a:rPr lang="en-US" dirty="0"/>
              <a:t> 2011), community demand for education</a:t>
            </a:r>
          </a:p>
          <a:p>
            <a:pPr lvl="1"/>
            <a:r>
              <a:rPr lang="en-US" dirty="0" err="1"/>
              <a:t>Zabel</a:t>
            </a:r>
            <a:r>
              <a:rPr lang="en-US" dirty="0"/>
              <a:t> (</a:t>
            </a:r>
            <a:r>
              <a:rPr lang="en-US" i="1" dirty="0"/>
              <a:t>JHE</a:t>
            </a:r>
            <a:r>
              <a:rPr lang="en-US" dirty="0"/>
              <a:t> 2004), demand for housing</a:t>
            </a:r>
          </a:p>
          <a:p>
            <a:pPr marL="365760" indent="-283464" fontAlgn="auto">
              <a:spcAft>
                <a:spcPts val="0"/>
              </a:spcAft>
              <a:buFont typeface="Wingdings 2"/>
              <a:buChar char=""/>
              <a:defRPr/>
            </a:pPr>
            <a:endParaRPr lang="en-US" dirty="0"/>
          </a:p>
          <a:p>
            <a:r>
              <a:rPr lang="en-US" dirty="0" smtClean="0"/>
              <a:t>2. They </a:t>
            </a:r>
            <a:r>
              <a:rPr lang="en-US" dirty="0"/>
              <a:t>can be derived from a utility function.</a:t>
            </a:r>
          </a:p>
          <a:p>
            <a:pPr>
              <a:lnSpc>
                <a:spcPct val="70000"/>
              </a:lnSpc>
            </a:pPr>
            <a:endParaRPr lang="en-US" dirty="0"/>
          </a:p>
          <a:p>
            <a:pPr lvl="1"/>
            <a:r>
              <a:rPr lang="en-US" dirty="0" smtClean="0"/>
              <a:t>The derivation assumes a </a:t>
            </a:r>
            <a:r>
              <a:rPr lang="en-US" dirty="0"/>
              <a:t>composite good (=an “incomplete demand </a:t>
            </a:r>
            <a:r>
              <a:rPr lang="en-US" dirty="0" smtClean="0"/>
              <a:t>system”), </a:t>
            </a:r>
            <a:r>
              <a:rPr lang="en-US" dirty="0"/>
              <a:t>zero cross-price elasticities, and modest restrictions on income </a:t>
            </a:r>
            <a:r>
              <a:rPr lang="en-US" dirty="0" smtClean="0"/>
              <a:t>elasticities [LaFrance </a:t>
            </a:r>
            <a:r>
              <a:rPr lang="en-US" dirty="0"/>
              <a:t>(</a:t>
            </a:r>
            <a:r>
              <a:rPr lang="en-US" i="1" dirty="0" smtClean="0"/>
              <a:t>Journal of Agricultural Economics, </a:t>
            </a:r>
            <a:r>
              <a:rPr lang="en-US" dirty="0" smtClean="0"/>
              <a:t>August </a:t>
            </a:r>
            <a:r>
              <a:rPr lang="en-US" dirty="0"/>
              <a:t>1986)].</a:t>
            </a:r>
          </a:p>
          <a:p>
            <a:pPr lvl="1"/>
            <a:endParaRPr lang="en-US" dirty="0"/>
          </a:p>
          <a:p>
            <a:r>
              <a:rPr lang="en-US" dirty="0"/>
              <a:t>3. They are tractable!</a:t>
            </a:r>
          </a:p>
          <a:p>
            <a:endParaRPr lang="en-US" dirty="0"/>
          </a:p>
          <a:p>
            <a:pPr marL="82296" indent="0" fontAlgn="auto">
              <a:spcAft>
                <a:spcPts val="0"/>
              </a:spcAft>
              <a:buNone/>
              <a:defRPr/>
            </a:pPr>
            <a:r>
              <a:rPr lang="en-US" dirty="0" smtClean="0"/>
              <a:t> </a:t>
            </a:r>
          </a:p>
          <a:p>
            <a:pPr marL="82296" indent="0" fontAlgn="auto">
              <a:spcAft>
                <a:spcPts val="0"/>
              </a:spcAft>
              <a:buNone/>
              <a:defRPr/>
            </a:pPr>
            <a:endParaRPr lang="en-US" dirty="0" smtClean="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6"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Deriving a Bid Function </a:t>
            </a:r>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7"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3753241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1085851"/>
            <a:ext cx="8229600" cy="5772149"/>
          </a:xfrm>
        </p:spPr>
        <p:txBody>
          <a:bodyPr>
            <a:normAutofit/>
          </a:bodyPr>
          <a:lstStyle/>
          <a:p>
            <a:pPr marL="365760" indent="-283464" algn="ctr" fontAlgn="auto">
              <a:spcAft>
                <a:spcPts val="0"/>
              </a:spcAft>
              <a:buFont typeface="Wingdings" pitchFamily="2" charset="2"/>
              <a:buNone/>
              <a:defRPr/>
            </a:pPr>
            <a:r>
              <a:rPr lang="en-US" sz="3300" b="1" dirty="0" smtClean="0">
                <a:solidFill>
                  <a:schemeClr val="accent5"/>
                </a:solidFill>
              </a:rPr>
              <a:t>Finding a Functional Form 4</a:t>
            </a:r>
          </a:p>
          <a:p>
            <a:pPr marL="82296" indent="0" fontAlgn="auto">
              <a:lnSpc>
                <a:spcPct val="50000"/>
              </a:lnSpc>
              <a:spcAft>
                <a:spcPts val="0"/>
              </a:spcAft>
              <a:buNone/>
              <a:defRPr/>
            </a:pPr>
            <a:endParaRPr lang="en-US" dirty="0" smtClean="0"/>
          </a:p>
          <a:p>
            <a:pPr marL="365760" indent="-283464" fontAlgn="auto">
              <a:spcAft>
                <a:spcPts val="0"/>
              </a:spcAft>
              <a:buFont typeface="Wingdings 2"/>
              <a:buChar char=""/>
              <a:defRPr/>
            </a:pPr>
            <a:r>
              <a:rPr lang="en-US" dirty="0" smtClean="0"/>
              <a:t>Note that the demand function for </a:t>
            </a:r>
            <a:r>
              <a:rPr lang="en-US" i="1" dirty="0" smtClean="0">
                <a:latin typeface="Times New Roman" pitchFamily="18" charset="0"/>
                <a:cs typeface="Times New Roman" pitchFamily="18" charset="0"/>
              </a:rPr>
              <a:t>S</a:t>
            </a:r>
            <a:r>
              <a:rPr lang="en-US" dirty="0" smtClean="0"/>
              <a:t> can be inverted to yield:</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This is, of course, the form in which it appears in earlier derivations.</a:t>
            </a:r>
          </a:p>
          <a:p>
            <a:pPr marL="82296" indent="0" fontAlgn="auto">
              <a:spcAft>
                <a:spcPts val="0"/>
              </a:spcAft>
              <a:buNone/>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6"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Deriving a Bid Function </a:t>
            </a:r>
          </a:p>
        </p:txBody>
      </p:sp>
      <p:graphicFrame>
        <p:nvGraphicFramePr>
          <p:cNvPr id="2" name="Object 1"/>
          <p:cNvGraphicFramePr>
            <a:graphicFrameLocks noChangeAspect="1"/>
          </p:cNvGraphicFramePr>
          <p:nvPr>
            <p:extLst>
              <p:ext uri="{D42A27DB-BD31-4B8C-83A1-F6EECF244321}">
                <p14:modId xmlns:p14="http://schemas.microsoft.com/office/powerpoint/2010/main" val="925317803"/>
              </p:ext>
            </p:extLst>
          </p:nvPr>
        </p:nvGraphicFramePr>
        <p:xfrm>
          <a:off x="2438400" y="2916237"/>
          <a:ext cx="4441825" cy="1579563"/>
        </p:xfrm>
        <a:graphic>
          <a:graphicData uri="http://schemas.openxmlformats.org/presentationml/2006/ole">
            <mc:AlternateContent xmlns:mc="http://schemas.openxmlformats.org/markup-compatibility/2006">
              <mc:Choice xmlns:v="urn:schemas-microsoft-com:vml" Requires="v">
                <p:oleObj spid="_x0000_s29782" name="Equation" r:id="rId3" imgW="1422400" imgH="508000" progId="Equation.DSMT4">
                  <p:embed/>
                </p:oleObj>
              </mc:Choice>
              <mc:Fallback>
                <p:oleObj name="Equation" r:id="rId3" imgW="1422400" imgH="5080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2916237"/>
                        <a:ext cx="4441825" cy="157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8" name="Picture 2" descr="C:\Program Files\Microsoft Office\MEDIA\CAGCAT10\j0205462.wmf"/>
          <p:cNvPicPr>
            <a:picLocks noChangeAspect="1" noChangeArrowheads="1"/>
          </p:cNvPicPr>
          <p:nvPr/>
        </p:nvPicPr>
        <p:blipFill>
          <a:blip r:embed="rId5"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40237402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1012074"/>
            <a:ext cx="8229600" cy="5772149"/>
          </a:xfrm>
        </p:spPr>
        <p:txBody>
          <a:bodyPr>
            <a:normAutofit/>
          </a:bodyPr>
          <a:lstStyle/>
          <a:p>
            <a:pPr marL="365760" indent="-283464" algn="ctr" fontAlgn="auto">
              <a:spcAft>
                <a:spcPts val="0"/>
              </a:spcAft>
              <a:buFont typeface="Wingdings" pitchFamily="2" charset="2"/>
              <a:buNone/>
              <a:defRPr/>
            </a:pPr>
            <a:r>
              <a:rPr lang="en-US" sz="3300" b="1" dirty="0" smtClean="0">
                <a:solidFill>
                  <a:schemeClr val="accent5"/>
                </a:solidFill>
              </a:rPr>
              <a:t>Finding a Functional Form 5</a:t>
            </a:r>
          </a:p>
          <a:p>
            <a:pPr marL="82296" indent="0" fontAlgn="auto">
              <a:spcAft>
                <a:spcPts val="0"/>
              </a:spcAft>
              <a:buNone/>
              <a:defRPr/>
            </a:pPr>
            <a:endParaRPr lang="en-US" dirty="0"/>
          </a:p>
          <a:p>
            <a:pPr marL="365760" indent="-283464" fontAlgn="auto">
              <a:spcAft>
                <a:spcPts val="0"/>
              </a:spcAft>
              <a:buFont typeface="Wingdings 2"/>
              <a:buChar char=""/>
              <a:defRPr/>
            </a:pPr>
            <a:r>
              <a:rPr lang="en-US" dirty="0" smtClean="0"/>
              <a:t>Now substituting the inverse demand function for </a:t>
            </a:r>
            <a:r>
              <a:rPr lang="en-US" i="1" dirty="0" smtClean="0">
                <a:latin typeface="Times New Roman" pitchFamily="18" charset="0"/>
                <a:cs typeface="Times New Roman" pitchFamily="18" charset="0"/>
              </a:rPr>
              <a:t>S</a:t>
            </a:r>
            <a:r>
              <a:rPr lang="en-US" dirty="0" smtClean="0"/>
              <a:t> and the demand function for </a:t>
            </a:r>
            <a:r>
              <a:rPr lang="en-US" i="1" dirty="0" smtClean="0">
                <a:latin typeface="Times New Roman" pitchFamily="18" charset="0"/>
                <a:cs typeface="Times New Roman" pitchFamily="18" charset="0"/>
              </a:rPr>
              <a:t>H</a:t>
            </a:r>
            <a:r>
              <a:rPr lang="en-US" dirty="0" smtClean="0"/>
              <a:t> into the differential equation yields: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a:p>
          <a:p>
            <a:pPr marL="82296" indent="0" fontAlgn="auto">
              <a:spcAft>
                <a:spcPts val="0"/>
              </a:spcAft>
              <a:buNone/>
              <a:defRPr/>
            </a:pPr>
            <a:r>
              <a:rPr lang="en-US" dirty="0" smtClean="0"/>
              <a:t>   where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a:p>
            <a:pPr marL="82296" indent="0" fontAlgn="auto">
              <a:spcAft>
                <a:spcPts val="0"/>
              </a:spcAft>
              <a:buNone/>
              <a:defRPr/>
            </a:pPr>
            <a:r>
              <a:rPr lang="en-US" dirty="0" smtClean="0"/>
              <a:t>   </a:t>
            </a:r>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6"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Deriving a Bid Function</a:t>
            </a:r>
          </a:p>
        </p:txBody>
      </p:sp>
      <p:sp>
        <p:nvSpPr>
          <p:cNvPr id="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553357439"/>
              </p:ext>
            </p:extLst>
          </p:nvPr>
        </p:nvGraphicFramePr>
        <p:xfrm>
          <a:off x="1905000" y="3381375"/>
          <a:ext cx="5184610" cy="1190625"/>
        </p:xfrm>
        <a:graphic>
          <a:graphicData uri="http://schemas.openxmlformats.org/presentationml/2006/ole">
            <mc:AlternateContent xmlns:mc="http://schemas.openxmlformats.org/markup-compatibility/2006">
              <mc:Choice xmlns:v="urn:schemas-microsoft-com:vml" Requires="v">
                <p:oleObj spid="_x0000_s26802" name="Equation" r:id="rId3" imgW="2209680" imgH="495000" progId="Equation.DSMT4">
                  <p:embed/>
                </p:oleObj>
              </mc:Choice>
              <mc:Fallback>
                <p:oleObj name="Equation" r:id="rId3" imgW="2209680" imgH="495000" progId="Equation.DSMT4">
                  <p:embed/>
                  <p:pic>
                    <p:nvPicPr>
                      <p:cNvPr id="0" name="Object 8"/>
                      <p:cNvPicPr>
                        <a:picLocks noChangeAspect="1" noChangeArrowheads="1"/>
                      </p:cNvPicPr>
                      <p:nvPr/>
                    </p:nvPicPr>
                    <p:blipFill>
                      <a:blip r:embed="rId4"/>
                      <a:srcRect/>
                      <a:stretch>
                        <a:fillRect/>
                      </a:stretch>
                    </p:blipFill>
                    <p:spPr bwMode="auto">
                      <a:xfrm>
                        <a:off x="1905000" y="3381375"/>
                        <a:ext cx="5184610" cy="1190625"/>
                      </a:xfrm>
                      <a:prstGeom prst="rect">
                        <a:avLst/>
                      </a:prstGeom>
                      <a:noFill/>
                    </p:spPr>
                  </p:pic>
                </p:oleObj>
              </mc:Fallback>
            </mc:AlternateContent>
          </a:graphicData>
        </a:graphic>
      </p:graphicFrame>
      <p:sp>
        <p:nvSpPr>
          <p:cNvPr id="8"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2518275703"/>
              </p:ext>
            </p:extLst>
          </p:nvPr>
        </p:nvGraphicFramePr>
        <p:xfrm>
          <a:off x="2492375" y="5213350"/>
          <a:ext cx="3683000" cy="765175"/>
        </p:xfrm>
        <a:graphic>
          <a:graphicData uri="http://schemas.openxmlformats.org/presentationml/2006/ole">
            <mc:AlternateContent xmlns:mc="http://schemas.openxmlformats.org/markup-compatibility/2006">
              <mc:Choice xmlns:v="urn:schemas-microsoft-com:vml" Requires="v">
                <p:oleObj spid="_x0000_s26803" name="Equation" r:id="rId5" imgW="1701720" imgH="355320" progId="Equation.DSMT4">
                  <p:embed/>
                </p:oleObj>
              </mc:Choice>
              <mc:Fallback>
                <p:oleObj name="Equation" r:id="rId5" imgW="1701720" imgH="355320" progId="Equation.DSMT4">
                  <p:embed/>
                  <p:pic>
                    <p:nvPicPr>
                      <p:cNvPr id="0" name="Object 10"/>
                      <p:cNvPicPr>
                        <a:picLocks noChangeAspect="1" noChangeArrowheads="1"/>
                      </p:cNvPicPr>
                      <p:nvPr/>
                    </p:nvPicPr>
                    <p:blipFill>
                      <a:blip r:embed="rId6"/>
                      <a:srcRect/>
                      <a:stretch>
                        <a:fillRect/>
                      </a:stretch>
                    </p:blipFill>
                    <p:spPr bwMode="auto">
                      <a:xfrm>
                        <a:off x="2492375" y="5213350"/>
                        <a:ext cx="3683000" cy="765175"/>
                      </a:xfrm>
                      <a:prstGeom prst="rect">
                        <a:avLst/>
                      </a:prstGeom>
                      <a:noFill/>
                    </p:spPr>
                  </p:pic>
                </p:oleObj>
              </mc:Fallback>
            </mc:AlternateContent>
          </a:graphicData>
        </a:graphic>
      </p:graphicFrame>
      <p:sp>
        <p:nvSpPr>
          <p:cNvPr id="10"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11" name="Picture 2" descr="C:\Program Files\Microsoft Office\MEDIA\CAGCAT10\j0205462.wmf"/>
          <p:cNvPicPr>
            <a:picLocks noChangeAspect="1" noChangeArrowheads="1"/>
          </p:cNvPicPr>
          <p:nvPr/>
        </p:nvPicPr>
        <p:blipFill>
          <a:blip r:embed="rId7"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2561575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990397"/>
            <a:ext cx="8229600" cy="5772149"/>
          </a:xfrm>
        </p:spPr>
        <p:txBody>
          <a:bodyPr>
            <a:normAutofit/>
          </a:bodyPr>
          <a:lstStyle/>
          <a:p>
            <a:pPr marL="365760" indent="-283464" algn="ctr" fontAlgn="auto">
              <a:spcAft>
                <a:spcPts val="0"/>
              </a:spcAft>
              <a:buFont typeface="Wingdings" pitchFamily="2" charset="2"/>
              <a:buNone/>
              <a:defRPr/>
            </a:pPr>
            <a:r>
              <a:rPr lang="en-US" sz="3300" b="1" dirty="0" smtClean="0">
                <a:solidFill>
                  <a:schemeClr val="accent5"/>
                </a:solidFill>
              </a:rPr>
              <a:t>Finding a Functional Form 6</a:t>
            </a:r>
          </a:p>
          <a:p>
            <a:pPr marL="82296" indent="0" fontAlgn="auto">
              <a:lnSpc>
                <a:spcPct val="50000"/>
              </a:lnSpc>
              <a:spcAft>
                <a:spcPts val="0"/>
              </a:spcAft>
              <a:buNone/>
              <a:defRPr/>
            </a:pPr>
            <a:endParaRPr lang="en-US" dirty="0"/>
          </a:p>
          <a:p>
            <a:pPr marL="365760" indent="-283464" fontAlgn="auto">
              <a:spcAft>
                <a:spcPts val="0"/>
              </a:spcAft>
              <a:buFont typeface="Wingdings 2"/>
              <a:buChar char=""/>
              <a:defRPr/>
            </a:pPr>
            <a:r>
              <a:rPr lang="en-US" dirty="0" smtClean="0"/>
              <a:t>The solution to this differential equation is:</a:t>
            </a:r>
            <a:endParaRPr lang="en-US" dirty="0"/>
          </a:p>
          <a:p>
            <a:pPr marL="365760" indent="-283464" fontAlgn="auto">
              <a:spcAft>
                <a:spcPts val="0"/>
              </a:spcAft>
              <a:buFont typeface="Wingdings 2"/>
              <a:buChar char=""/>
              <a:defRPr/>
            </a:pPr>
            <a:endParaRPr lang="en-US" dirty="0" smtClean="0"/>
          </a:p>
          <a:p>
            <a:pPr marL="82296" indent="0" fontAlgn="auto">
              <a:spcAft>
                <a:spcPts val="0"/>
              </a:spcAft>
              <a:buNone/>
              <a:defRPr/>
            </a:pPr>
            <a:r>
              <a:rPr lang="en-US" dirty="0" smtClean="0"/>
              <a:t>   </a:t>
            </a:r>
          </a:p>
          <a:p>
            <a:pPr marL="82296" indent="0" fontAlgn="auto">
              <a:spcAft>
                <a:spcPts val="0"/>
              </a:spcAft>
              <a:buNone/>
              <a:defRPr/>
            </a:pPr>
            <a:r>
              <a:rPr lang="en-US" dirty="0" smtClean="0"/>
              <a:t>   where </a:t>
            </a:r>
            <a:r>
              <a:rPr lang="en-US" i="1" dirty="0" smtClean="0">
                <a:latin typeface="Times New Roman" pitchFamily="18" charset="0"/>
                <a:cs typeface="Times New Roman" pitchFamily="18" charset="0"/>
              </a:rPr>
              <a:t>C</a:t>
            </a:r>
            <a:r>
              <a:rPr lang="en-US" dirty="0" smtClean="0"/>
              <a:t> is a constant of integration and the</a:t>
            </a:r>
          </a:p>
          <a:p>
            <a:pPr marL="82296" indent="0" fontAlgn="auto">
              <a:spcAft>
                <a:spcPts val="0"/>
              </a:spcAft>
              <a:buNone/>
              <a:defRPr/>
            </a:pPr>
            <a:r>
              <a:rPr lang="en-US" dirty="0" smtClean="0"/>
              <a:t>   parentheses indicate a Box-Cox form, or, </a:t>
            </a:r>
          </a:p>
          <a:p>
            <a:pPr marL="82296" indent="0" fontAlgn="auto">
              <a:spcAft>
                <a:spcPts val="0"/>
              </a:spcAft>
              <a:buNone/>
              <a:defRPr/>
            </a:pPr>
            <a:endParaRPr lang="en-US" dirty="0"/>
          </a:p>
          <a:p>
            <a:pPr marL="82296" indent="0" fontAlgn="auto">
              <a:spcAft>
                <a:spcPts val="0"/>
              </a:spcAft>
              <a:buNone/>
              <a:defRPr/>
            </a:pPr>
            <a:endParaRPr lang="en-US" dirty="0" smtClean="0"/>
          </a:p>
          <a:p>
            <a:pPr marL="82296" indent="0" fontAlgn="auto">
              <a:spcAft>
                <a:spcPts val="0"/>
              </a:spcAft>
              <a:buNone/>
              <a:defRPr/>
            </a:pPr>
            <a:r>
              <a:rPr lang="en-US" dirty="0" smtClean="0"/>
              <a:t>   and</a:t>
            </a:r>
            <a:endParaRPr lang="en-US" dirty="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6"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Deriving a Bid Function</a:t>
            </a:r>
          </a:p>
        </p:txBody>
      </p:sp>
      <p:sp>
        <p:nvSpPr>
          <p:cNvPr id="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3053594184"/>
              </p:ext>
            </p:extLst>
          </p:nvPr>
        </p:nvGraphicFramePr>
        <p:xfrm>
          <a:off x="2514600" y="2209942"/>
          <a:ext cx="4419600" cy="820596"/>
        </p:xfrm>
        <a:graphic>
          <a:graphicData uri="http://schemas.openxmlformats.org/presentationml/2006/ole">
            <mc:AlternateContent xmlns:mc="http://schemas.openxmlformats.org/markup-compatibility/2006">
              <mc:Choice xmlns:v="urn:schemas-microsoft-com:vml" Requires="v">
                <p:oleObj spid="_x0000_s30975" name="Equation" r:id="rId3" imgW="1320480" imgH="241200" progId="Equation.DSMT4">
                  <p:embed/>
                </p:oleObj>
              </mc:Choice>
              <mc:Fallback>
                <p:oleObj name="Equation" r:id="rId3" imgW="1320480" imgH="241200" progId="Equation.DSMT4">
                  <p:embed/>
                  <p:pic>
                    <p:nvPicPr>
                      <p:cNvPr id="0" name=""/>
                      <p:cNvPicPr>
                        <a:picLocks noChangeAspect="1" noChangeArrowheads="1"/>
                      </p:cNvPicPr>
                      <p:nvPr/>
                    </p:nvPicPr>
                    <p:blipFill>
                      <a:blip r:embed="rId4"/>
                      <a:srcRect/>
                      <a:stretch>
                        <a:fillRect/>
                      </a:stretch>
                    </p:blipFill>
                    <p:spPr bwMode="auto">
                      <a:xfrm>
                        <a:off x="2514600" y="2209942"/>
                        <a:ext cx="4419600" cy="820596"/>
                      </a:xfrm>
                      <a:prstGeom prst="rect">
                        <a:avLst/>
                      </a:prstGeom>
                      <a:noFill/>
                    </p:spPr>
                  </p:pic>
                </p:oleObj>
              </mc:Fallback>
            </mc:AlternateContent>
          </a:graphicData>
        </a:graphic>
      </p:graphicFrame>
      <p:sp>
        <p:nvSpPr>
          <p:cNvPr id="2"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515387660"/>
              </p:ext>
            </p:extLst>
          </p:nvPr>
        </p:nvGraphicFramePr>
        <p:xfrm>
          <a:off x="1058863" y="4035425"/>
          <a:ext cx="6851650" cy="1069975"/>
        </p:xfrm>
        <a:graphic>
          <a:graphicData uri="http://schemas.openxmlformats.org/presentationml/2006/ole">
            <mc:AlternateContent xmlns:mc="http://schemas.openxmlformats.org/markup-compatibility/2006">
              <mc:Choice xmlns:v="urn:schemas-microsoft-com:vml" Requires="v">
                <p:oleObj spid="_x0000_s30976" name="Equation" r:id="rId5" imgW="2692080" imgH="419040" progId="Equation.DSMT4">
                  <p:embed/>
                </p:oleObj>
              </mc:Choice>
              <mc:Fallback>
                <p:oleObj name="Equation" r:id="rId5" imgW="2692080" imgH="419040" progId="Equation.DSMT4">
                  <p:embed/>
                  <p:pic>
                    <p:nvPicPr>
                      <p:cNvPr id="0" name="Object 2"/>
                      <p:cNvPicPr>
                        <a:picLocks noChangeAspect="1" noChangeArrowheads="1"/>
                      </p:cNvPicPr>
                      <p:nvPr/>
                    </p:nvPicPr>
                    <p:blipFill>
                      <a:blip r:embed="rId6"/>
                      <a:srcRect/>
                      <a:stretch>
                        <a:fillRect/>
                      </a:stretch>
                    </p:blipFill>
                    <p:spPr bwMode="auto">
                      <a:xfrm>
                        <a:off x="1058863" y="4035425"/>
                        <a:ext cx="6851650" cy="1069975"/>
                      </a:xfrm>
                      <a:prstGeom prst="rect">
                        <a:avLst/>
                      </a:prstGeom>
                      <a:noFill/>
                    </p:spPr>
                  </p:pic>
                </p:oleObj>
              </mc:Fallback>
            </mc:AlternateContent>
          </a:graphicData>
        </a:graphic>
      </p:graphicFrame>
      <p:sp>
        <p:nvSpPr>
          <p:cNvPr id="7"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893621443"/>
              </p:ext>
            </p:extLst>
          </p:nvPr>
        </p:nvGraphicFramePr>
        <p:xfrm>
          <a:off x="3124200" y="5508703"/>
          <a:ext cx="3041072" cy="815897"/>
        </p:xfrm>
        <a:graphic>
          <a:graphicData uri="http://schemas.openxmlformats.org/presentationml/2006/ole">
            <mc:AlternateContent xmlns:mc="http://schemas.openxmlformats.org/markup-compatibility/2006">
              <mc:Choice xmlns:v="urn:schemas-microsoft-com:vml" Requires="v">
                <p:oleObj spid="_x0000_s30977" name="Equation" r:id="rId7" imgW="1562100" imgH="419100" progId="Equation.DSMT4">
                  <p:embed/>
                </p:oleObj>
              </mc:Choice>
              <mc:Fallback>
                <p:oleObj name="Equation" r:id="rId7" imgW="1562100" imgH="419100" progId="Equation.DSMT4">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4200" y="5508703"/>
                        <a:ext cx="3041072" cy="815897"/>
                      </a:xfrm>
                      <a:prstGeom prst="rect">
                        <a:avLst/>
                      </a:prstGeom>
                      <a:noFill/>
                    </p:spPr>
                  </p:pic>
                </p:oleObj>
              </mc:Fallback>
            </mc:AlternateContent>
          </a:graphicData>
        </a:graphic>
      </p:graphicFrame>
      <p:sp>
        <p:nvSpPr>
          <p:cNvPr id="11"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12" name="Picture 2" descr="C:\Program Files\Microsoft Office\MEDIA\CAGCAT10\j0205462.wmf"/>
          <p:cNvPicPr>
            <a:picLocks noChangeAspect="1" noChangeArrowheads="1"/>
          </p:cNvPicPr>
          <p:nvPr/>
        </p:nvPicPr>
        <p:blipFill>
          <a:blip r:embed="rId9"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2678613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966872"/>
            <a:ext cx="8229600" cy="5086350"/>
          </a:xfrm>
        </p:spPr>
        <p:txBody>
          <a:bodyPr>
            <a:normAutofit lnSpcReduction="10000"/>
          </a:bodyPr>
          <a:lstStyle/>
          <a:p>
            <a:pPr marL="365760" indent="-283464" algn="ctr" fontAlgn="auto">
              <a:spcAft>
                <a:spcPts val="0"/>
              </a:spcAft>
              <a:buFont typeface="Wingdings" pitchFamily="2" charset="2"/>
              <a:buNone/>
              <a:defRPr/>
            </a:pPr>
            <a:r>
              <a:rPr lang="en-US" sz="3200" b="1" dirty="0" smtClean="0">
                <a:solidFill>
                  <a:schemeClr val="accent5"/>
                </a:solidFill>
              </a:rPr>
              <a:t>Class Outline</a:t>
            </a:r>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r>
              <a:rPr lang="en-US" dirty="0">
                <a:solidFill>
                  <a:srgbClr val="FF0000"/>
                </a:solidFill>
              </a:rPr>
              <a:t>T</a:t>
            </a:r>
            <a:r>
              <a:rPr lang="en-US" dirty="0" smtClean="0">
                <a:solidFill>
                  <a:srgbClr val="FF0000"/>
                </a:solidFill>
              </a:rPr>
              <a:t>he U.S. Federal System</a:t>
            </a:r>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The Consensus Model of Local Public Finance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Deriving a Bid Function</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Residential Sorting</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Is the U.S. Federal System Efficient?</a:t>
            </a:r>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400" dirty="0" smtClean="0"/>
              <a:t>Intro</a:t>
            </a:r>
            <a:r>
              <a:rPr lang="en-US" sz="1600" dirty="0" smtClean="0"/>
              <a:t>duction</a:t>
            </a:r>
            <a:endParaRPr lang="en-US" sz="1600"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34789589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1085851"/>
            <a:ext cx="8229600" cy="5772149"/>
          </a:xfrm>
        </p:spPr>
        <p:txBody>
          <a:bodyPr>
            <a:normAutofit/>
          </a:bodyPr>
          <a:lstStyle/>
          <a:p>
            <a:pPr marL="365760" indent="-283464" algn="ctr" fontAlgn="auto">
              <a:spcAft>
                <a:spcPts val="0"/>
              </a:spcAft>
              <a:buFont typeface="Wingdings" pitchFamily="2" charset="2"/>
              <a:buNone/>
              <a:defRPr/>
            </a:pPr>
            <a:r>
              <a:rPr lang="en-US" sz="3300" b="1" dirty="0" smtClean="0">
                <a:solidFill>
                  <a:schemeClr val="accent5"/>
                </a:solidFill>
              </a:rPr>
              <a:t>Finding a Functional Form 7</a:t>
            </a:r>
          </a:p>
          <a:p>
            <a:pPr marL="82296" indent="0" fontAlgn="auto">
              <a:lnSpc>
                <a:spcPct val="50000"/>
              </a:lnSpc>
              <a:spcAft>
                <a:spcPts val="0"/>
              </a:spcAft>
              <a:buNone/>
              <a:defRPr/>
            </a:pPr>
            <a:endParaRPr lang="en-US" dirty="0"/>
          </a:p>
          <a:p>
            <a:pPr marL="365760" indent="-283464" fontAlgn="auto">
              <a:spcAft>
                <a:spcPts val="0"/>
              </a:spcAft>
              <a:buFont typeface="Wingdings 2"/>
              <a:buChar char=""/>
              <a:defRPr/>
            </a:pPr>
            <a:r>
              <a:rPr lang="en-US" dirty="0" smtClean="0"/>
              <a:t>This equation is, of course, a “bid function.”</a:t>
            </a:r>
          </a:p>
          <a:p>
            <a:pPr marL="82296" indent="0" fontAlgn="auto">
              <a:lnSpc>
                <a:spcPct val="50000"/>
              </a:lnSpc>
              <a:spcAft>
                <a:spcPts val="0"/>
              </a:spcAft>
              <a:buNone/>
              <a:defRPr/>
            </a:pPr>
            <a:endParaRPr lang="en-US" dirty="0">
              <a:cs typeface="Times New Roman"/>
            </a:endParaRPr>
          </a:p>
          <a:p>
            <a:pPr marL="365760" indent="-283464" fontAlgn="auto">
              <a:spcAft>
                <a:spcPts val="0"/>
              </a:spcAft>
              <a:buFont typeface="Wingdings 2"/>
              <a:buChar char=""/>
              <a:defRPr/>
            </a:pPr>
            <a:r>
              <a:rPr lang="en-US" dirty="0" smtClean="0">
                <a:cs typeface="Times New Roman"/>
              </a:rPr>
              <a:t>It indicates how much a given type of household would pay for a unit of </a:t>
            </a:r>
            <a:r>
              <a:rPr lang="en-US" i="1" dirty="0" smtClean="0">
                <a:latin typeface="Times New Roman" pitchFamily="18" charset="0"/>
                <a:cs typeface="Times New Roman" pitchFamily="18" charset="0"/>
              </a:rPr>
              <a:t>H</a:t>
            </a:r>
            <a:r>
              <a:rPr lang="en-US" dirty="0" smtClean="0">
                <a:cs typeface="Times New Roman"/>
              </a:rPr>
              <a:t> in a location with a given level of </a:t>
            </a:r>
            <a:r>
              <a:rPr lang="en-US" i="1" dirty="0" smtClean="0">
                <a:latin typeface="Times New Roman" pitchFamily="18" charset="0"/>
                <a:cs typeface="Times New Roman" pitchFamily="18" charset="0"/>
              </a:rPr>
              <a:t>S</a:t>
            </a:r>
            <a:r>
              <a:rPr lang="en-US" dirty="0" smtClean="0">
                <a:cs typeface="Times New Roman"/>
              </a:rPr>
              <a:t>.</a:t>
            </a:r>
          </a:p>
          <a:p>
            <a:pPr marL="365760" indent="-283464" fontAlgn="auto">
              <a:lnSpc>
                <a:spcPct val="50000"/>
              </a:lnSpc>
              <a:spcAft>
                <a:spcPts val="0"/>
              </a:spcAft>
              <a:buFont typeface="Wingdings 2"/>
              <a:buChar char=""/>
              <a:defRPr/>
            </a:pPr>
            <a:endParaRPr lang="en-US" dirty="0">
              <a:cs typeface="Times New Roman"/>
            </a:endParaRPr>
          </a:p>
          <a:p>
            <a:pPr marL="365760" indent="-283464" fontAlgn="auto">
              <a:spcAft>
                <a:spcPts val="0"/>
              </a:spcAft>
              <a:buFont typeface="Wingdings 2"/>
              <a:buChar char=""/>
              <a:defRPr/>
            </a:pPr>
            <a:r>
              <a:rPr lang="en-US" dirty="0" smtClean="0">
                <a:cs typeface="Times New Roman"/>
              </a:rPr>
              <a:t>It is analogous to the bid functions in a basic urban model—it indicates how much a household would pay at different locations (=levels of </a:t>
            </a:r>
            <a:r>
              <a:rPr lang="en-US" i="1" dirty="0" smtClean="0">
                <a:latin typeface="Times New Roman" pitchFamily="18" charset="0"/>
                <a:cs typeface="Times New Roman" pitchFamily="18" charset="0"/>
              </a:rPr>
              <a:t>S</a:t>
            </a:r>
            <a:r>
              <a:rPr lang="en-US" dirty="0" smtClean="0">
                <a:cs typeface="Times New Roman"/>
              </a:rPr>
              <a:t>) holding utility constant.</a:t>
            </a: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6"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Deriving a Bid Function </a:t>
            </a:r>
          </a:p>
        </p:txBody>
      </p:sp>
      <p:sp>
        <p:nvSpPr>
          <p:cNvPr id="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9"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20673116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966872"/>
            <a:ext cx="8229600" cy="5086350"/>
          </a:xfrm>
        </p:spPr>
        <p:txBody>
          <a:bodyPr>
            <a:normAutofit lnSpcReduction="10000"/>
          </a:bodyPr>
          <a:lstStyle/>
          <a:p>
            <a:pPr marL="365760" indent="-283464" algn="ctr" fontAlgn="auto">
              <a:spcAft>
                <a:spcPts val="0"/>
              </a:spcAft>
              <a:buFont typeface="Wingdings" pitchFamily="2" charset="2"/>
              <a:buNone/>
              <a:defRPr/>
            </a:pPr>
            <a:r>
              <a:rPr lang="en-US" sz="3200" b="1" dirty="0" smtClean="0">
                <a:solidFill>
                  <a:schemeClr val="accent5"/>
                </a:solidFill>
              </a:rPr>
              <a:t>Class Outline</a:t>
            </a:r>
            <a:endParaRPr lang="en-US" dirty="0" smtClean="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r>
              <a:rPr lang="en-US" dirty="0"/>
              <a:t>T</a:t>
            </a:r>
            <a:r>
              <a:rPr lang="en-US" dirty="0" smtClean="0"/>
              <a:t>he U.S. Federal System</a:t>
            </a:r>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The Consensus Model of Local Public Finance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Deriving a Bid Function</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solidFill>
                  <a:srgbClr val="FF0000"/>
                </a:solidFill>
              </a:rPr>
              <a:t>Residential Sorting</a:t>
            </a:r>
          </a:p>
          <a:p>
            <a:pPr indent="-283464">
              <a:buFont typeface="Wingdings 2"/>
              <a:buChar char=""/>
              <a:defRPr/>
            </a:pPr>
            <a:endParaRPr lang="en-US" dirty="0"/>
          </a:p>
          <a:p>
            <a:pPr indent="-283464">
              <a:buFont typeface="Wingdings 2"/>
              <a:buChar char=""/>
              <a:defRPr/>
            </a:pPr>
            <a:r>
              <a:rPr lang="en-US" dirty="0"/>
              <a:t>Is the U.S. Federal System Efficient?</a:t>
            </a:r>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400" dirty="0" smtClean="0"/>
              <a:t>Intro</a:t>
            </a:r>
            <a:r>
              <a:rPr lang="en-US" sz="1600" dirty="0" smtClean="0"/>
              <a:t>duction</a:t>
            </a:r>
            <a:endParaRPr lang="en-US" sz="1600"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39212803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935341"/>
            <a:ext cx="8229600" cy="5086350"/>
          </a:xfrm>
        </p:spPr>
        <p:txBody>
          <a:bodyPr>
            <a:normAutofit fontScale="92500" lnSpcReduction="10000"/>
          </a:bodyPr>
          <a:lstStyle/>
          <a:p>
            <a:pPr marL="365760" indent="-283464" algn="ctr" fontAlgn="auto">
              <a:spcAft>
                <a:spcPts val="0"/>
              </a:spcAft>
              <a:buFont typeface="Wingdings" pitchFamily="2" charset="2"/>
              <a:buNone/>
              <a:defRPr/>
            </a:pPr>
            <a:r>
              <a:rPr lang="en-US" sz="3500" b="1" dirty="0" smtClean="0">
                <a:solidFill>
                  <a:schemeClr val="accent5"/>
                </a:solidFill>
              </a:rPr>
              <a:t>Sorting</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It is tempting to stop here—to plug this form into the house value equation and estimate.</a:t>
            </a:r>
          </a:p>
          <a:p>
            <a:pPr marL="365760" indent="-283464" fontAlgn="auto">
              <a:spcAft>
                <a:spcPts val="0"/>
              </a:spcAft>
              <a:buFont typeface="Wingdings 2"/>
              <a:buChar char=""/>
              <a:defRPr/>
            </a:pPr>
            <a:endParaRPr lang="en-US" dirty="0"/>
          </a:p>
          <a:p>
            <a:pPr lvl="1" indent="-283464">
              <a:buFont typeface="Wingdings 2"/>
              <a:buChar char=""/>
              <a:defRPr/>
            </a:pPr>
            <a:r>
              <a:rPr lang="en-US" dirty="0" smtClean="0"/>
              <a:t>As we will see, many studies proceed, incorrectly, in exactly this manner.</a:t>
            </a:r>
          </a:p>
          <a:p>
            <a:pPr marL="365760" indent="-283464" fontAlgn="auto">
              <a:spcAft>
                <a:spcPts val="0"/>
              </a:spcAft>
              <a:buFont typeface="Wingdings 2"/>
              <a:buChar char=""/>
              <a:defRPr/>
            </a:pPr>
            <a:endParaRPr lang="en-US" dirty="0"/>
          </a:p>
          <a:p>
            <a:pPr indent="-283464">
              <a:buFont typeface="Wingdings 2"/>
              <a:buChar char=""/>
              <a:defRPr/>
            </a:pPr>
            <a:r>
              <a:rPr lang="en-US" dirty="0" smtClean="0"/>
              <a:t>But we have left out something important: </a:t>
            </a:r>
            <a:r>
              <a:rPr lang="en-US" b="1" dirty="0" smtClean="0">
                <a:solidFill>
                  <a:schemeClr val="accent1"/>
                </a:solidFill>
              </a:rPr>
              <a:t>sorting</a:t>
            </a:r>
            <a:r>
              <a:rPr lang="en-US" dirty="0" smtClean="0"/>
              <a:t>.</a:t>
            </a:r>
          </a:p>
          <a:p>
            <a:pPr indent="-283464">
              <a:buFont typeface="Wingdings 2"/>
              <a:buChar char=""/>
              <a:defRPr/>
            </a:pPr>
            <a:endParaRPr lang="en-US" dirty="0"/>
          </a:p>
          <a:p>
            <a:pPr indent="-283464">
              <a:buFont typeface="Wingdings 2"/>
              <a:buChar char=""/>
              <a:defRPr/>
            </a:pPr>
            <a:r>
              <a:rPr lang="en-US" dirty="0" smtClean="0"/>
              <a:t>To put it another way, we have not recognized that households are heterogeneous and compete with each other for entry into desirable locations.</a:t>
            </a:r>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3"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Sorting</a:t>
            </a:r>
            <a:endParaRPr lang="en-US" sz="1600" dirty="0"/>
          </a:p>
        </p:txBody>
      </p:sp>
      <p:sp>
        <p:nvSpPr>
          <p:cNvPr id="6"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7"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29714013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1025415"/>
            <a:ext cx="8229600" cy="5086350"/>
          </a:xfrm>
        </p:spPr>
        <p:txBody>
          <a:bodyPr>
            <a:normAutofit fontScale="92500" lnSpcReduction="20000"/>
          </a:bodyPr>
          <a:lstStyle/>
          <a:p>
            <a:pPr marL="365760" indent="-283464" algn="ctr" fontAlgn="auto">
              <a:spcAft>
                <a:spcPts val="0"/>
              </a:spcAft>
              <a:buFont typeface="Wingdings" pitchFamily="2" charset="2"/>
              <a:buNone/>
              <a:defRPr/>
            </a:pPr>
            <a:r>
              <a:rPr lang="en-US" sz="3500" b="1" dirty="0" smtClean="0">
                <a:solidFill>
                  <a:schemeClr val="accent5"/>
                </a:solidFill>
              </a:rPr>
              <a:t>Sorting 2</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b="1" dirty="0" smtClean="0">
                <a:solidFill>
                  <a:schemeClr val="accent1"/>
                </a:solidFill>
              </a:rPr>
              <a:t>Sorting</a:t>
            </a:r>
            <a:r>
              <a:rPr lang="en-US" dirty="0" smtClean="0"/>
              <a:t> in this context is the separation of different household types into different jurisdictions.</a:t>
            </a:r>
          </a:p>
          <a:p>
            <a:pPr marL="82296" indent="0" fontAlgn="auto">
              <a:spcAft>
                <a:spcPts val="0"/>
              </a:spcAft>
              <a:buNone/>
              <a:defRPr/>
            </a:pPr>
            <a:endParaRPr lang="en-US" dirty="0"/>
          </a:p>
          <a:p>
            <a:pPr marL="365760" indent="-283464" fontAlgn="auto">
              <a:spcAft>
                <a:spcPts val="0"/>
              </a:spcAft>
              <a:buFont typeface="Wingdings 2"/>
              <a:buChar char=""/>
              <a:defRPr/>
            </a:pPr>
            <a:r>
              <a:rPr lang="en-US" dirty="0" smtClean="0"/>
              <a:t>As in an urban model, the key conceptual step to analyze sorting is to focus on </a:t>
            </a:r>
            <a:r>
              <a:rPr lang="en-US" i="1" dirty="0" smtClean="0">
                <a:latin typeface="Times New Roman" pitchFamily="18" charset="0"/>
                <a:cs typeface="Times New Roman" pitchFamily="18" charset="0"/>
              </a:rPr>
              <a:t>P</a:t>
            </a:r>
            <a:r>
              <a:rPr lang="en-US" dirty="0" smtClean="0"/>
              <a:t>, the price per unit of </a:t>
            </a:r>
            <a:r>
              <a:rPr lang="en-US" i="1" dirty="0" smtClean="0">
                <a:latin typeface="Times New Roman" pitchFamily="18" charset="0"/>
                <a:cs typeface="Times New Roman" pitchFamily="18" charset="0"/>
              </a:rPr>
              <a:t>H</a:t>
            </a:r>
            <a:r>
              <a:rPr lang="en-US" dirty="0" smtClean="0"/>
              <a:t>, not on </a:t>
            </a:r>
            <a:r>
              <a:rPr lang="en-US" i="1" dirty="0" smtClean="0">
                <a:latin typeface="Times New Roman" pitchFamily="18" charset="0"/>
                <a:cs typeface="Times New Roman" pitchFamily="18" charset="0"/>
              </a:rPr>
              <a:t>V</a:t>
            </a:r>
            <a:r>
              <a:rPr lang="en-US" dirty="0" smtClean="0"/>
              <a:t>, the total bid.</a:t>
            </a:r>
          </a:p>
          <a:p>
            <a:pPr marL="365760" indent="-283464" fontAlgn="auto">
              <a:spcAft>
                <a:spcPts val="0"/>
              </a:spcAft>
              <a:buFont typeface="Wingdings 2"/>
              <a:buChar char=""/>
              <a:defRPr/>
            </a:pPr>
            <a:endParaRPr lang="en-US" dirty="0"/>
          </a:p>
          <a:p>
            <a:pPr lvl="1" indent="-283464">
              <a:buFont typeface="Wingdings 2"/>
              <a:buChar char=""/>
              <a:defRPr/>
            </a:pPr>
            <a:r>
              <a:rPr lang="en-US" dirty="0" smtClean="0"/>
              <a:t>In the long run, the amount of </a:t>
            </a:r>
            <a:r>
              <a:rPr lang="en-US" i="1" dirty="0" smtClean="0">
                <a:latin typeface="Times New Roman" pitchFamily="18" charset="0"/>
                <a:cs typeface="Times New Roman" pitchFamily="18" charset="0"/>
              </a:rPr>
              <a:t>H</a:t>
            </a:r>
            <a:r>
              <a:rPr lang="en-US" dirty="0" smtClean="0"/>
              <a:t> can be altered to fit a household’s preferences.</a:t>
            </a:r>
          </a:p>
          <a:p>
            <a:pPr lvl="1" indent="-283464">
              <a:buFont typeface="Wingdings 2"/>
              <a:buChar char=""/>
              <a:defRPr/>
            </a:pPr>
            <a:endParaRPr lang="en-US" dirty="0"/>
          </a:p>
          <a:p>
            <a:pPr lvl="1" indent="-283464">
              <a:buFont typeface="Wingdings 2"/>
              <a:buChar char=""/>
              <a:defRPr/>
            </a:pPr>
            <a:r>
              <a:rPr lang="en-US" dirty="0" smtClean="0"/>
              <a:t>A seller wants to make as much as possible on each unit of </a:t>
            </a:r>
            <a:r>
              <a:rPr lang="en-US" i="1" dirty="0" smtClean="0">
                <a:latin typeface="Times New Roman" pitchFamily="18" charset="0"/>
                <a:cs typeface="Times New Roman" pitchFamily="18" charset="0"/>
              </a:rPr>
              <a:t>H</a:t>
            </a:r>
            <a:r>
              <a:rPr lang="en-US" dirty="0" smtClean="0"/>
              <a:t> that it supplies.</a:t>
            </a:r>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3"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itle 1"/>
          <p:cNvSpPr txBox="1">
            <a:spLocks/>
          </p:cNvSpPr>
          <p:nvPr/>
        </p:nvSpPr>
        <p:spPr>
          <a:xfrm>
            <a:off x="76200" y="6477000"/>
            <a:ext cx="8229600" cy="457200"/>
          </a:xfrm>
          <a:prstGeom prst="rect">
            <a:avLst/>
          </a:prstGeom>
        </p:spPr>
        <p:txBody>
          <a:bodyPr vert="horz" rtlCol="0" anchor="ctr">
            <a:normAutofit fontScale="850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800" dirty="0"/>
              <a:t>Sorting</a:t>
            </a:r>
          </a:p>
          <a:p>
            <a:r>
              <a:rPr lang="en-US" sz="1600" dirty="0" smtClean="0"/>
              <a:t> </a:t>
            </a:r>
            <a:endParaRPr lang="en-US" sz="1600" dirty="0"/>
          </a:p>
        </p:txBody>
      </p:sp>
      <p:sp>
        <p:nvSpPr>
          <p:cNvPr id="6"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7"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9209816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1070482"/>
            <a:ext cx="8229600" cy="5086350"/>
          </a:xfrm>
        </p:spPr>
        <p:txBody>
          <a:bodyPr>
            <a:normAutofit lnSpcReduction="10000"/>
          </a:bodyPr>
          <a:lstStyle/>
          <a:p>
            <a:pPr marL="365760" indent="-283464" algn="ctr" fontAlgn="auto">
              <a:spcAft>
                <a:spcPts val="0"/>
              </a:spcAft>
              <a:buFont typeface="Wingdings" pitchFamily="2" charset="2"/>
              <a:buNone/>
              <a:defRPr/>
            </a:pPr>
            <a:r>
              <a:rPr lang="en-US" sz="3200" b="1" dirty="0" smtClean="0">
                <a:solidFill>
                  <a:schemeClr val="accent5"/>
                </a:solidFill>
              </a:rPr>
              <a:t>Sorting 3</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This framing leads to a standard picture in which          is on the vertical axis and </a:t>
            </a:r>
            <a:r>
              <a:rPr lang="en-US" i="1" dirty="0" smtClean="0">
                <a:latin typeface="Times New Roman" panose="02020603050405020304" pitchFamily="18" charset="0"/>
                <a:cs typeface="Times New Roman" panose="02020603050405020304" pitchFamily="18" charset="0"/>
              </a:rPr>
              <a:t>S</a:t>
            </a:r>
            <a:r>
              <a:rPr lang="en-US" dirty="0" smtClean="0"/>
              <a:t> is on the horizontal axis.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Each household type has its own bid function; that is, its own         .  </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The household that wins the competition for housing in a given jurisdiction is the one that bids the most there.</a:t>
            </a:r>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3"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Sorting </a:t>
            </a:r>
            <a:endParaRPr lang="en-US" sz="1600" dirty="0"/>
          </a:p>
        </p:txBody>
      </p:sp>
      <p:graphicFrame>
        <p:nvGraphicFramePr>
          <p:cNvPr id="2" name="Object 1"/>
          <p:cNvGraphicFramePr>
            <a:graphicFrameLocks noChangeAspect="1"/>
          </p:cNvGraphicFramePr>
          <p:nvPr>
            <p:extLst>
              <p:ext uri="{D42A27DB-BD31-4B8C-83A1-F6EECF244321}">
                <p14:modId xmlns:p14="http://schemas.microsoft.com/office/powerpoint/2010/main" val="393392489"/>
              </p:ext>
            </p:extLst>
          </p:nvPr>
        </p:nvGraphicFramePr>
        <p:xfrm>
          <a:off x="1917700" y="2098729"/>
          <a:ext cx="901700" cy="484188"/>
        </p:xfrm>
        <a:graphic>
          <a:graphicData uri="http://schemas.openxmlformats.org/presentationml/2006/ole">
            <mc:AlternateContent xmlns:mc="http://schemas.openxmlformats.org/markup-compatibility/2006">
              <mc:Choice xmlns:v="urn:schemas-microsoft-com:vml" Requires="v">
                <p:oleObj spid="_x0000_s31907" name="Equation" r:id="rId3" imgW="355446" imgH="241195" progId="Equation.DSMT4">
                  <p:embed/>
                </p:oleObj>
              </mc:Choice>
              <mc:Fallback>
                <p:oleObj name="Equation" r:id="rId3" imgW="355446" imgH="241195"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7700" y="2098729"/>
                        <a:ext cx="901700"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794988436"/>
              </p:ext>
            </p:extLst>
          </p:nvPr>
        </p:nvGraphicFramePr>
        <p:xfrm>
          <a:off x="3429000" y="3670027"/>
          <a:ext cx="901700" cy="484188"/>
        </p:xfrm>
        <a:graphic>
          <a:graphicData uri="http://schemas.openxmlformats.org/presentationml/2006/ole">
            <mc:AlternateContent xmlns:mc="http://schemas.openxmlformats.org/markup-compatibility/2006">
              <mc:Choice xmlns:v="urn:schemas-microsoft-com:vml" Requires="v">
                <p:oleObj spid="_x0000_s31908" name="Equation" r:id="rId5" imgW="355446" imgH="241195" progId="Equation.DSMT4">
                  <p:embed/>
                </p:oleObj>
              </mc:Choice>
              <mc:Fallback>
                <p:oleObj name="Equation" r:id="rId5" imgW="355446" imgH="241195"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670027"/>
                        <a:ext cx="901700"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9" name="Picture 2" descr="C:\Program Files\Microsoft Office\MEDIA\CAGCAT10\j0205462.wmf"/>
          <p:cNvPicPr>
            <a:picLocks noChangeAspect="1" noChangeArrowheads="1"/>
          </p:cNvPicPr>
          <p:nvPr/>
        </p:nvPicPr>
        <p:blipFill>
          <a:blip r:embed="rId6"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3586966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6400" y="742951"/>
            <a:ext cx="8229600" cy="5086350"/>
          </a:xfrm>
        </p:spPr>
        <p:txBody>
          <a:bodyPr>
            <a:normAutofit/>
          </a:bodyPr>
          <a:lstStyle/>
          <a:p>
            <a:pPr indent="-283464" algn="ctr">
              <a:buNone/>
              <a:defRPr/>
            </a:pPr>
            <a:r>
              <a:rPr lang="en-US" sz="3200" b="1" dirty="0" smtClean="0">
                <a:solidFill>
                  <a:schemeClr val="accent5"/>
                </a:solidFill>
              </a:rPr>
              <a:t>Sorting 4</a:t>
            </a:r>
            <a:endParaRPr lang="en-US" sz="3200" b="1" dirty="0">
              <a:solidFill>
                <a:schemeClr val="accent5"/>
              </a:solidFill>
            </a:endParaRPr>
          </a:p>
          <a:p>
            <a:pPr indent="-283464">
              <a:lnSpc>
                <a:spcPct val="50000"/>
              </a:lnSpc>
              <a:buFont typeface="Wingdings 2"/>
              <a:buChar char=""/>
              <a:defRPr/>
            </a:pPr>
            <a:endParaRPr lang="en-US" dirty="0"/>
          </a:p>
          <a:p>
            <a:pPr indent="-283464">
              <a:buFont typeface="Wingdings 2"/>
              <a:buChar char=""/>
              <a:defRPr/>
            </a:pPr>
            <a:r>
              <a:rPr lang="en-US" dirty="0" smtClean="0"/>
              <a:t>Yinger (</a:t>
            </a:r>
            <a:r>
              <a:rPr lang="en-US" i="1" dirty="0" smtClean="0"/>
              <a:t>JPE</a:t>
            </a:r>
            <a:r>
              <a:rPr lang="en-US" dirty="0" smtClean="0"/>
              <a:t>, September 1982) was an early user of this picture (although not the inventor).  His version (with </a:t>
            </a:r>
            <a:r>
              <a:rPr lang="en-US" i="1" dirty="0" smtClean="0">
                <a:latin typeface="Times New Roman" pitchFamily="18" charset="0"/>
                <a:cs typeface="Times New Roman" pitchFamily="18" charset="0"/>
              </a:rPr>
              <a:t>E</a:t>
            </a:r>
            <a:r>
              <a:rPr lang="en-US" dirty="0" smtClean="0"/>
              <a:t> instead of </a:t>
            </a:r>
            <a:r>
              <a:rPr lang="en-US" i="1" dirty="0" smtClean="0">
                <a:latin typeface="Times New Roman" pitchFamily="18" charset="0"/>
                <a:cs typeface="Times New Roman" pitchFamily="18" charset="0"/>
              </a:rPr>
              <a:t>S</a:t>
            </a:r>
            <a:r>
              <a:rPr lang="en-US" dirty="0" smtClean="0"/>
              <a:t>):</a:t>
            </a:r>
            <a:endParaRPr lang="en-US" b="1" dirty="0" smtClean="0">
              <a:solidFill>
                <a:schemeClr val="tx2"/>
              </a:solidFill>
            </a:endParaRPr>
          </a:p>
          <a:p>
            <a:pPr marL="365760" indent="-283464" algn="ctr" fontAlgn="auto">
              <a:spcAft>
                <a:spcPts val="0"/>
              </a:spcAft>
              <a:buFont typeface="Wingdings" pitchFamily="2" charset="2"/>
              <a:buNone/>
              <a:defRPr/>
            </a:pPr>
            <a:endParaRPr lang="en-US" sz="2400" b="1" dirty="0" smtClean="0">
              <a:solidFill>
                <a:schemeClr val="accent1"/>
              </a:solidFill>
            </a:endParaRPr>
          </a:p>
          <a:p>
            <a:pPr marL="82296" indent="0" fontAlgn="auto">
              <a:lnSpc>
                <a:spcPct val="50000"/>
              </a:lnSpc>
              <a:spcAft>
                <a:spcPts val="0"/>
              </a:spcAft>
              <a:buNone/>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3"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Sorting </a:t>
            </a:r>
            <a:endParaRPr lang="en-US" sz="1600" dirty="0"/>
          </a:p>
        </p:txBody>
      </p:sp>
      <p:pic>
        <p:nvPicPr>
          <p:cNvPr id="7"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3117532"/>
            <a:ext cx="4419599" cy="3130868"/>
          </a:xfrm>
          <a:prstGeom prst="rect">
            <a:avLst/>
          </a:prstGeom>
          <a:noFill/>
          <a:ln>
            <a:noFill/>
          </a:ln>
        </p:spPr>
      </p:pic>
      <p:sp>
        <p:nvSpPr>
          <p:cNvPr id="8" name="TextBox 7"/>
          <p:cNvSpPr txBox="1"/>
          <p:nvPr/>
        </p:nvSpPr>
        <p:spPr>
          <a:xfrm>
            <a:off x="1828800" y="3135868"/>
            <a:ext cx="914400" cy="276999"/>
          </a:xfrm>
          <a:prstGeom prst="rect">
            <a:avLst/>
          </a:prstGeom>
          <a:noFill/>
        </p:spPr>
        <p:txBody>
          <a:bodyPr wrap="square" rtlCol="0">
            <a:spAutoFit/>
          </a:bodyPr>
          <a:lstStyle/>
          <a:p>
            <a:r>
              <a:rPr lang="en-US" sz="1200" b="1" dirty="0" smtClean="0"/>
              <a:t>P(</a:t>
            </a:r>
            <a:r>
              <a:rPr lang="en-US" sz="1200" b="1" dirty="0" err="1" smtClean="0"/>
              <a:t>E,</a:t>
            </a:r>
            <a:r>
              <a:rPr lang="en-US" sz="1200" b="1" dirty="0" err="1" smtClean="0">
                <a:latin typeface="Times New Roman" pitchFamily="18" charset="0"/>
                <a:cs typeface="Times New Roman" pitchFamily="18" charset="0"/>
              </a:rPr>
              <a:t>t</a:t>
            </a:r>
            <a:r>
              <a:rPr lang="en-US" sz="1200" b="1" dirty="0" smtClean="0"/>
              <a:t>*)</a:t>
            </a:r>
            <a:endParaRPr lang="en-US" sz="1200" b="1" dirty="0"/>
          </a:p>
        </p:txBody>
      </p:sp>
      <p:sp>
        <p:nvSpPr>
          <p:cNvPr id="9"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10" name="Picture 2" descr="C:\Program Files\Microsoft Office\MEDIA\CAGCAT10\j0205462.wmf"/>
          <p:cNvPicPr>
            <a:picLocks noChangeAspect="1" noChangeArrowheads="1"/>
          </p:cNvPicPr>
          <p:nvPr/>
        </p:nvPicPr>
        <p:blipFill>
          <a:blip r:embed="rId3"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39540537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6400" y="742951"/>
            <a:ext cx="8229600" cy="5086350"/>
          </a:xfrm>
        </p:spPr>
        <p:txBody>
          <a:bodyPr>
            <a:normAutofit/>
          </a:bodyPr>
          <a:lstStyle/>
          <a:p>
            <a:pPr indent="-283464" algn="ctr">
              <a:buNone/>
              <a:defRPr/>
            </a:pPr>
            <a:r>
              <a:rPr lang="en-US" sz="3200" b="1" dirty="0" smtClean="0">
                <a:solidFill>
                  <a:schemeClr val="accent5"/>
                </a:solidFill>
              </a:rPr>
              <a:t>Sorting 5</a:t>
            </a:r>
            <a:endParaRPr lang="en-US" sz="3200" b="1" dirty="0">
              <a:solidFill>
                <a:schemeClr val="accent5"/>
              </a:solidFill>
            </a:endParaRPr>
          </a:p>
          <a:p>
            <a:pPr indent="-283464">
              <a:lnSpc>
                <a:spcPct val="50000"/>
              </a:lnSpc>
              <a:buFont typeface="Wingdings 2"/>
              <a:buChar char=""/>
              <a:defRPr/>
            </a:pPr>
            <a:endParaRPr lang="en-US" dirty="0"/>
          </a:p>
          <a:p>
            <a:pPr indent="-283464">
              <a:buFont typeface="Wingdings 2"/>
              <a:buChar char=""/>
              <a:defRPr/>
            </a:pPr>
            <a:r>
              <a:rPr lang="en-US" dirty="0" smtClean="0"/>
              <a:t>Any sorting picture must distinguish between bid functions and envelopes.  Here is another example:</a:t>
            </a:r>
            <a:endParaRPr lang="en-US" sz="2400" b="1" dirty="0" smtClean="0">
              <a:solidFill>
                <a:schemeClr val="accent1"/>
              </a:solidFill>
            </a:endParaRPr>
          </a:p>
          <a:p>
            <a:pPr marL="82296" indent="0" fontAlgn="auto">
              <a:lnSpc>
                <a:spcPct val="50000"/>
              </a:lnSpc>
              <a:spcAft>
                <a:spcPts val="0"/>
              </a:spcAft>
              <a:buNone/>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3"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Sorting </a:t>
            </a:r>
            <a:endParaRPr lang="en-US" sz="1600" dirty="0"/>
          </a:p>
        </p:txBody>
      </p:sp>
      <p:sp>
        <p:nvSpPr>
          <p:cNvPr id="9"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10"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2" name="TextBox 1"/>
          <p:cNvSpPr txBox="1"/>
          <p:nvPr/>
        </p:nvSpPr>
        <p:spPr>
          <a:xfrm>
            <a:off x="914400" y="3048000"/>
            <a:ext cx="2209800" cy="2862322"/>
          </a:xfrm>
          <a:prstGeom prst="rect">
            <a:avLst/>
          </a:prstGeom>
          <a:noFill/>
        </p:spPr>
        <p:txBody>
          <a:bodyPr wrap="square" rtlCol="0">
            <a:spAutoFit/>
          </a:bodyPr>
          <a:lstStyle/>
          <a:p>
            <a:pPr>
              <a:buFont typeface="Wingdings 2"/>
              <a:buNone/>
            </a:pPr>
            <a:r>
              <a:rPr lang="en-US" b="1">
                <a:solidFill>
                  <a:schemeClr val="accent5"/>
                </a:solidFill>
              </a:rPr>
              <a:t>The envelope must slope upwards, but its second derivative, which reflects the balance between bidding and sorting, could be positive or negative .</a:t>
            </a:r>
            <a:endParaRPr lang="en-US" b="1" dirty="0">
              <a:solidFill>
                <a:schemeClr val="accent5"/>
              </a:solidFill>
            </a:endParaRPr>
          </a:p>
        </p:txBody>
      </p:sp>
      <p:graphicFrame>
        <p:nvGraphicFramePr>
          <p:cNvPr id="12" name="Chart 11"/>
          <p:cNvGraphicFramePr/>
          <p:nvPr>
            <p:extLst>
              <p:ext uri="{D42A27DB-BD31-4B8C-83A1-F6EECF244321}">
                <p14:modId xmlns:p14="http://schemas.microsoft.com/office/powerpoint/2010/main" val="1231341013"/>
              </p:ext>
            </p:extLst>
          </p:nvPr>
        </p:nvGraphicFramePr>
        <p:xfrm>
          <a:off x="3328164" y="2334800"/>
          <a:ext cx="5588000" cy="41719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52333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6400" y="742951"/>
            <a:ext cx="8229600" cy="5086350"/>
          </a:xfrm>
        </p:spPr>
        <p:txBody>
          <a:bodyPr>
            <a:normAutofit/>
          </a:bodyPr>
          <a:lstStyle/>
          <a:p>
            <a:pPr marL="365760" indent="-283464" algn="ctr" fontAlgn="auto">
              <a:spcAft>
                <a:spcPts val="0"/>
              </a:spcAft>
              <a:buFont typeface="Wingdings" pitchFamily="2" charset="2"/>
              <a:buNone/>
              <a:defRPr/>
            </a:pPr>
            <a:r>
              <a:rPr lang="en-US" sz="3200" b="1" dirty="0" smtClean="0">
                <a:solidFill>
                  <a:schemeClr val="accent5"/>
                </a:solidFill>
              </a:rPr>
              <a:t>Sorting 6</a:t>
            </a:r>
          </a:p>
          <a:p>
            <a:pPr marL="365760" indent="-283464" fontAlgn="auto">
              <a:lnSpc>
                <a:spcPct val="4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The logic of this picture leads to several key theorems.  </a:t>
            </a:r>
          </a:p>
          <a:p>
            <a:pPr marL="365760" indent="-283464" fontAlgn="auto">
              <a:lnSpc>
                <a:spcPct val="3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1. Household types with steeper bid function end up in higher-</a:t>
            </a:r>
            <a:r>
              <a:rPr lang="en-US" i="1" dirty="0" smtClean="0">
                <a:latin typeface="Times New Roman" pitchFamily="18" charset="0"/>
                <a:cs typeface="Times New Roman" pitchFamily="18" charset="0"/>
              </a:rPr>
              <a:t>S</a:t>
            </a:r>
            <a:r>
              <a:rPr lang="en-US" dirty="0" smtClean="0"/>
              <a:t> jurisdictions.</a:t>
            </a:r>
          </a:p>
          <a:p>
            <a:pPr marL="365760" indent="-283464" fontAlgn="auto">
              <a:spcAft>
                <a:spcPts val="0"/>
              </a:spcAft>
              <a:buFont typeface="Wingdings 2"/>
              <a:buChar char=""/>
              <a:defRPr/>
            </a:pPr>
            <a:endParaRPr lang="en-US" dirty="0"/>
          </a:p>
          <a:p>
            <a:pPr lvl="2" indent="-283464">
              <a:buFont typeface="Wingdings 2"/>
              <a:buChar char=""/>
              <a:defRPr/>
            </a:pPr>
            <a:r>
              <a:rPr lang="en-US" dirty="0" smtClean="0"/>
              <a:t>This important theorem indicates that sorting is determined by the </a:t>
            </a:r>
            <a:r>
              <a:rPr lang="en-US" u="sng" dirty="0" smtClean="0"/>
              <a:t>slopes</a:t>
            </a:r>
            <a:r>
              <a:rPr lang="en-US" dirty="0" smtClean="0"/>
              <a:t> of bid functions.  </a:t>
            </a:r>
          </a:p>
          <a:p>
            <a:pPr lvl="2" indent="-283464">
              <a:buFont typeface="Wingdings 2"/>
              <a:buChar char=""/>
              <a:defRPr/>
            </a:pPr>
            <a:endParaRPr lang="en-US" dirty="0"/>
          </a:p>
          <a:p>
            <a:pPr lvl="2" indent="-283464">
              <a:buFont typeface="Wingdings 2"/>
              <a:buChar char=""/>
              <a:defRPr/>
            </a:pPr>
            <a:r>
              <a:rPr lang="en-US" dirty="0" smtClean="0"/>
              <a:t>It is illustrated in the following figure.</a:t>
            </a:r>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3"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Sorting </a:t>
            </a:r>
            <a:endParaRPr lang="en-US" sz="1600" dirty="0"/>
          </a:p>
        </p:txBody>
      </p:sp>
      <p:sp>
        <p:nvSpPr>
          <p:cNvPr id="10"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11"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13426455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6400" y="742951"/>
            <a:ext cx="8229600" cy="5086350"/>
          </a:xfrm>
        </p:spPr>
        <p:txBody>
          <a:bodyPr>
            <a:normAutofit/>
          </a:bodyPr>
          <a:lstStyle/>
          <a:p>
            <a:pPr marL="365760" indent="-283464" algn="ctr" fontAlgn="auto">
              <a:spcAft>
                <a:spcPts val="0"/>
              </a:spcAft>
              <a:buFont typeface="Wingdings" pitchFamily="2" charset="2"/>
              <a:buNone/>
              <a:defRPr/>
            </a:pPr>
            <a:endParaRPr lang="en-US" sz="3200" b="1" dirty="0" smtClean="0">
              <a:solidFill>
                <a:schemeClr val="accent5"/>
              </a:solidFill>
            </a:endParaRPr>
          </a:p>
          <a:p>
            <a:pPr marL="365760" indent="-283464" fontAlgn="auto">
              <a:lnSpc>
                <a:spcPct val="40000"/>
              </a:lnSpc>
              <a:spcAft>
                <a:spcPts val="0"/>
              </a:spcAft>
              <a:buFont typeface="Wingdings 2"/>
              <a:buChar char=""/>
              <a:defRPr/>
            </a:pPr>
            <a:endParaRPr lang="en-US" dirty="0" smtClean="0"/>
          </a:p>
          <a:p>
            <a:pPr marL="82296" indent="0" fontAlgn="auto">
              <a:spcAft>
                <a:spcPts val="0"/>
              </a:spcAft>
              <a:buNone/>
              <a:defRPr/>
            </a:pPr>
            <a:r>
              <a:rPr lang="en-US" dirty="0"/>
              <a:t> </a:t>
            </a:r>
            <a:r>
              <a:rPr lang="en-US" dirty="0" smtClean="0"/>
              <a:t> </a:t>
            </a:r>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3"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Sorting </a:t>
            </a:r>
            <a:endParaRPr lang="en-US" sz="1600" dirty="0"/>
          </a:p>
        </p:txBody>
      </p:sp>
      <p:sp>
        <p:nvSpPr>
          <p:cNvPr id="2" name="TextBox 1"/>
          <p:cNvSpPr txBox="1"/>
          <p:nvPr/>
        </p:nvSpPr>
        <p:spPr>
          <a:xfrm>
            <a:off x="6705600" y="4724400"/>
            <a:ext cx="1905000" cy="923330"/>
          </a:xfrm>
          <a:prstGeom prst="rect">
            <a:avLst/>
          </a:prstGeom>
          <a:noFill/>
        </p:spPr>
        <p:txBody>
          <a:bodyPr wrap="square" rtlCol="0">
            <a:spAutoFit/>
          </a:bodyPr>
          <a:lstStyle/>
          <a:p>
            <a:r>
              <a:rPr lang="en-US" dirty="0" smtClean="0"/>
              <a:t>Group 2 lives in jurisdictions with this range of S.</a:t>
            </a:r>
          </a:p>
        </p:txBody>
      </p:sp>
      <p:sp>
        <p:nvSpPr>
          <p:cNvPr id="4" name="Right Brace 3"/>
          <p:cNvSpPr/>
          <p:nvPr/>
        </p:nvSpPr>
        <p:spPr>
          <a:xfrm rot="16200000">
            <a:off x="4432399" y="5662021"/>
            <a:ext cx="323644" cy="100151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Arrow Connector 8"/>
          <p:cNvCxnSpPr>
            <a:stCxn id="2" idx="1"/>
            <a:endCxn id="4" idx="1"/>
          </p:cNvCxnSpPr>
          <p:nvPr/>
        </p:nvCxnSpPr>
        <p:spPr>
          <a:xfrm flipH="1">
            <a:off x="4594221" y="5186065"/>
            <a:ext cx="2111379" cy="8148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11"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12" name="Rectangle 3"/>
          <p:cNvSpPr txBox="1">
            <a:spLocks noChangeArrowheads="1"/>
          </p:cNvSpPr>
          <p:nvPr/>
        </p:nvSpPr>
        <p:spPr>
          <a:xfrm>
            <a:off x="844140" y="802239"/>
            <a:ext cx="8229600" cy="508635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82296" indent="0" fontAlgn="auto">
              <a:lnSpc>
                <a:spcPct val="50000"/>
              </a:lnSpc>
              <a:buFont typeface="Wingdings 3"/>
              <a:buNone/>
              <a:defRPr/>
            </a:pPr>
            <a:endParaRPr lang="en-US" dirty="0" smtClean="0">
              <a:solidFill>
                <a:schemeClr val="tx2"/>
              </a:solidFill>
            </a:endParaRPr>
          </a:p>
          <a:p>
            <a:pPr marL="82296" indent="0" algn="ctr" fontAlgn="auto">
              <a:lnSpc>
                <a:spcPct val="50000"/>
              </a:lnSpc>
              <a:buFont typeface="Wingdings 3"/>
              <a:buNone/>
              <a:defRPr/>
            </a:pPr>
            <a:r>
              <a:rPr lang="en-US" sz="2400" b="1" dirty="0" smtClean="0"/>
              <a:t>Consensus Bidding and Sorting</a:t>
            </a:r>
            <a:endParaRPr lang="en-US" sz="2400" dirty="0" smtClean="0"/>
          </a:p>
          <a:p>
            <a:pPr marL="82296" indent="0" fontAlgn="auto">
              <a:buFont typeface="Wingdings 3"/>
              <a:buNone/>
              <a:defRPr/>
            </a:pPr>
            <a:endParaRPr lang="en-US" dirty="0" smtClean="0"/>
          </a:p>
          <a:p>
            <a:pPr marL="82296" indent="0" fontAlgn="auto">
              <a:buFont typeface="Wingdings 3"/>
              <a:buNone/>
              <a:defRPr/>
            </a:pPr>
            <a:endParaRPr lang="en-US" dirty="0" smtClean="0"/>
          </a:p>
        </p:txBody>
      </p:sp>
      <p:cxnSp>
        <p:nvCxnSpPr>
          <p:cNvPr id="13" name="Straight Connector 12"/>
          <p:cNvCxnSpPr/>
          <p:nvPr/>
        </p:nvCxnSpPr>
        <p:spPr>
          <a:xfrm>
            <a:off x="2412460" y="1748856"/>
            <a:ext cx="19455" cy="4513635"/>
          </a:xfrm>
          <a:prstGeom prst="line">
            <a:avLst/>
          </a:prstGeom>
          <a:ln w="25400"/>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2431915" y="6262491"/>
            <a:ext cx="538912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148082" y="3044598"/>
            <a:ext cx="4" cy="323714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5116314" y="3853922"/>
            <a:ext cx="2" cy="242888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4079994" y="4494002"/>
            <a:ext cx="4554" cy="181173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2422187" y="3054513"/>
            <a:ext cx="3745146" cy="946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2431915" y="3833603"/>
            <a:ext cx="2684399" cy="2031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2369345" y="4503676"/>
            <a:ext cx="1715203" cy="2031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828800" y="1740642"/>
            <a:ext cx="528320" cy="461665"/>
          </a:xfrm>
          <a:prstGeom prst="rect">
            <a:avLst/>
          </a:prstGeom>
          <a:noFill/>
        </p:spPr>
        <p:txBody>
          <a:bodyPr wrap="square" rtlCol="0">
            <a:spAutoFit/>
          </a:bodyPr>
          <a:lstStyle/>
          <a:p>
            <a:r>
              <a:rPr lang="en-US" sz="2400" dirty="0" smtClean="0"/>
              <a:t>P</a:t>
            </a:r>
            <a:endParaRPr lang="en-US" sz="2400" dirty="0"/>
          </a:p>
        </p:txBody>
      </p:sp>
      <p:sp>
        <p:nvSpPr>
          <p:cNvPr id="22" name="TextBox 21"/>
          <p:cNvSpPr txBox="1"/>
          <p:nvPr/>
        </p:nvSpPr>
        <p:spPr>
          <a:xfrm>
            <a:off x="7156527" y="6282162"/>
            <a:ext cx="528320" cy="461665"/>
          </a:xfrm>
          <a:prstGeom prst="rect">
            <a:avLst/>
          </a:prstGeom>
          <a:noFill/>
        </p:spPr>
        <p:txBody>
          <a:bodyPr wrap="square" rtlCol="0">
            <a:spAutoFit/>
          </a:bodyPr>
          <a:lstStyle/>
          <a:p>
            <a:r>
              <a:rPr lang="en-US" sz="2400" dirty="0" smtClean="0"/>
              <a:t>S</a:t>
            </a:r>
            <a:endParaRPr lang="en-US" sz="2400" dirty="0"/>
          </a:p>
        </p:txBody>
      </p:sp>
      <p:sp>
        <p:nvSpPr>
          <p:cNvPr id="23" name="TextBox 22"/>
          <p:cNvSpPr txBox="1"/>
          <p:nvPr/>
        </p:nvSpPr>
        <p:spPr>
          <a:xfrm>
            <a:off x="2040759" y="2833342"/>
            <a:ext cx="528320" cy="369332"/>
          </a:xfrm>
          <a:prstGeom prst="rect">
            <a:avLst/>
          </a:prstGeom>
          <a:noFill/>
        </p:spPr>
        <p:txBody>
          <a:bodyPr wrap="square" rtlCol="0">
            <a:spAutoFit/>
          </a:bodyPr>
          <a:lstStyle/>
          <a:p>
            <a:r>
              <a:rPr lang="en-US" dirty="0" smtClean="0"/>
              <a:t>P</a:t>
            </a:r>
            <a:r>
              <a:rPr lang="en-US" baseline="-25000" dirty="0" smtClean="0"/>
              <a:t>3</a:t>
            </a:r>
            <a:endParaRPr lang="en-US" baseline="-25000" dirty="0"/>
          </a:p>
        </p:txBody>
      </p:sp>
      <p:sp>
        <p:nvSpPr>
          <p:cNvPr id="24" name="TextBox 23"/>
          <p:cNvSpPr txBox="1"/>
          <p:nvPr/>
        </p:nvSpPr>
        <p:spPr>
          <a:xfrm>
            <a:off x="2050921" y="3636341"/>
            <a:ext cx="528320" cy="369332"/>
          </a:xfrm>
          <a:prstGeom prst="rect">
            <a:avLst/>
          </a:prstGeom>
          <a:noFill/>
        </p:spPr>
        <p:txBody>
          <a:bodyPr wrap="square" rtlCol="0">
            <a:spAutoFit/>
          </a:bodyPr>
          <a:lstStyle/>
          <a:p>
            <a:r>
              <a:rPr lang="en-US" dirty="0" smtClean="0"/>
              <a:t>P</a:t>
            </a:r>
            <a:r>
              <a:rPr lang="en-US" baseline="-25000" dirty="0" smtClean="0"/>
              <a:t>2</a:t>
            </a:r>
            <a:endParaRPr lang="en-US" baseline="-25000" dirty="0"/>
          </a:p>
        </p:txBody>
      </p:sp>
      <p:sp>
        <p:nvSpPr>
          <p:cNvPr id="25" name="TextBox 24"/>
          <p:cNvSpPr txBox="1"/>
          <p:nvPr/>
        </p:nvSpPr>
        <p:spPr>
          <a:xfrm>
            <a:off x="2031355" y="4309336"/>
            <a:ext cx="528320" cy="369332"/>
          </a:xfrm>
          <a:prstGeom prst="rect">
            <a:avLst/>
          </a:prstGeom>
          <a:noFill/>
        </p:spPr>
        <p:txBody>
          <a:bodyPr wrap="square" rtlCol="0">
            <a:spAutoFit/>
          </a:bodyPr>
          <a:lstStyle/>
          <a:p>
            <a:r>
              <a:rPr lang="en-US" dirty="0" smtClean="0"/>
              <a:t>P</a:t>
            </a:r>
            <a:r>
              <a:rPr lang="en-US" baseline="-25000" dirty="0" smtClean="0"/>
              <a:t>1</a:t>
            </a:r>
            <a:endParaRPr lang="en-US" baseline="-25000" dirty="0"/>
          </a:p>
        </p:txBody>
      </p:sp>
      <p:sp>
        <p:nvSpPr>
          <p:cNvPr id="26" name="TextBox 25"/>
          <p:cNvSpPr txBox="1"/>
          <p:nvPr/>
        </p:nvSpPr>
        <p:spPr>
          <a:xfrm>
            <a:off x="3961319" y="6277528"/>
            <a:ext cx="528320" cy="369332"/>
          </a:xfrm>
          <a:prstGeom prst="rect">
            <a:avLst/>
          </a:prstGeom>
          <a:noFill/>
        </p:spPr>
        <p:txBody>
          <a:bodyPr wrap="square" rtlCol="0">
            <a:spAutoFit/>
          </a:bodyPr>
          <a:lstStyle/>
          <a:p>
            <a:r>
              <a:rPr lang="en-US" dirty="0" smtClean="0"/>
              <a:t>S</a:t>
            </a:r>
            <a:r>
              <a:rPr lang="en-US" baseline="-25000" dirty="0" smtClean="0"/>
              <a:t>1</a:t>
            </a:r>
            <a:endParaRPr lang="en-US" baseline="-25000" dirty="0"/>
          </a:p>
        </p:txBody>
      </p:sp>
      <p:sp>
        <p:nvSpPr>
          <p:cNvPr id="27" name="TextBox 26"/>
          <p:cNvSpPr txBox="1"/>
          <p:nvPr/>
        </p:nvSpPr>
        <p:spPr>
          <a:xfrm>
            <a:off x="4958940" y="6272888"/>
            <a:ext cx="528320" cy="369332"/>
          </a:xfrm>
          <a:prstGeom prst="rect">
            <a:avLst/>
          </a:prstGeom>
          <a:noFill/>
        </p:spPr>
        <p:txBody>
          <a:bodyPr wrap="square" rtlCol="0">
            <a:spAutoFit/>
          </a:bodyPr>
          <a:lstStyle/>
          <a:p>
            <a:r>
              <a:rPr lang="en-US" dirty="0" smtClean="0"/>
              <a:t>S</a:t>
            </a:r>
            <a:r>
              <a:rPr lang="en-US" baseline="-25000" dirty="0" smtClean="0"/>
              <a:t>2</a:t>
            </a:r>
            <a:endParaRPr lang="en-US" baseline="-25000" dirty="0"/>
          </a:p>
        </p:txBody>
      </p:sp>
      <p:sp>
        <p:nvSpPr>
          <p:cNvPr id="28" name="TextBox 27"/>
          <p:cNvSpPr txBox="1"/>
          <p:nvPr/>
        </p:nvSpPr>
        <p:spPr>
          <a:xfrm>
            <a:off x="6001527" y="6257208"/>
            <a:ext cx="528320" cy="369332"/>
          </a:xfrm>
          <a:prstGeom prst="rect">
            <a:avLst/>
          </a:prstGeom>
          <a:noFill/>
        </p:spPr>
        <p:txBody>
          <a:bodyPr wrap="square" rtlCol="0">
            <a:spAutoFit/>
          </a:bodyPr>
          <a:lstStyle/>
          <a:p>
            <a:r>
              <a:rPr lang="en-US" dirty="0" smtClean="0"/>
              <a:t>S</a:t>
            </a:r>
            <a:r>
              <a:rPr lang="en-US" baseline="-25000" dirty="0" smtClean="0"/>
              <a:t>2</a:t>
            </a:r>
            <a:endParaRPr lang="en-US" baseline="-25000" dirty="0"/>
          </a:p>
        </p:txBody>
      </p:sp>
      <p:sp>
        <p:nvSpPr>
          <p:cNvPr id="29" name="Arc 28"/>
          <p:cNvSpPr/>
          <p:nvPr/>
        </p:nvSpPr>
        <p:spPr>
          <a:xfrm rot="18962644">
            <a:off x="1485284" y="4564221"/>
            <a:ext cx="6022540" cy="2750691"/>
          </a:xfrm>
          <a:prstGeom prst="arc">
            <a:avLst>
              <a:gd name="adj1" fmla="val 16200000"/>
              <a:gd name="adj2" fmla="val 2071101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Arc 29"/>
          <p:cNvSpPr/>
          <p:nvPr/>
        </p:nvSpPr>
        <p:spPr>
          <a:xfrm rot="18737352">
            <a:off x="2761107" y="3755889"/>
            <a:ext cx="6022540" cy="2750691"/>
          </a:xfrm>
          <a:prstGeom prst="arc">
            <a:avLst>
              <a:gd name="adj1" fmla="val 16200000"/>
              <a:gd name="adj2" fmla="val 2071101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Arc 30"/>
          <p:cNvSpPr/>
          <p:nvPr/>
        </p:nvSpPr>
        <p:spPr>
          <a:xfrm rot="19324552">
            <a:off x="447880" y="5061567"/>
            <a:ext cx="6022540" cy="2750691"/>
          </a:xfrm>
          <a:prstGeom prst="arc">
            <a:avLst>
              <a:gd name="adj1" fmla="val 16200000"/>
              <a:gd name="adj2" fmla="val 2071101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Arc 31"/>
          <p:cNvSpPr/>
          <p:nvPr/>
        </p:nvSpPr>
        <p:spPr>
          <a:xfrm rot="18206969">
            <a:off x="3906908" y="2933991"/>
            <a:ext cx="6022540" cy="2750691"/>
          </a:xfrm>
          <a:prstGeom prst="arc">
            <a:avLst>
              <a:gd name="adj1" fmla="val 16200000"/>
              <a:gd name="adj2" fmla="val 2071101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458387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04800" y="742951"/>
            <a:ext cx="8737600" cy="5086350"/>
          </a:xfrm>
        </p:spPr>
        <p:txBody>
          <a:bodyPr>
            <a:normAutofit/>
          </a:bodyPr>
          <a:lstStyle/>
          <a:p>
            <a:pPr marL="365760" indent="-283464" algn="ctr" fontAlgn="auto">
              <a:spcAft>
                <a:spcPts val="0"/>
              </a:spcAft>
              <a:buFont typeface="Wingdings" pitchFamily="2" charset="2"/>
              <a:buNone/>
              <a:defRPr/>
            </a:pPr>
            <a:r>
              <a:rPr lang="en-US" sz="3200" b="1" dirty="0" smtClean="0">
                <a:solidFill>
                  <a:schemeClr val="accent5"/>
                </a:solidFill>
              </a:rPr>
              <a:t>Sorting 6</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This theorem depends on a “single crossing” assumption, namely, that if a household type’s bid function is steeper at one value of </a:t>
            </a:r>
            <a:r>
              <a:rPr lang="en-US" i="1" dirty="0" smtClean="0">
                <a:latin typeface="Times New Roman" pitchFamily="18" charset="0"/>
                <a:cs typeface="Times New Roman" pitchFamily="18" charset="0"/>
              </a:rPr>
              <a:t>S</a:t>
            </a:r>
            <a:r>
              <a:rPr lang="en-US" dirty="0" smtClean="0"/>
              <a:t>, it is also steeper at other values of </a:t>
            </a:r>
            <a:r>
              <a:rPr lang="en-US" i="1" dirty="0" smtClean="0">
                <a:latin typeface="Times New Roman" pitchFamily="18" charset="0"/>
                <a:cs typeface="Times New Roman" pitchFamily="18" charset="0"/>
              </a:rPr>
              <a:t>S</a:t>
            </a:r>
            <a:r>
              <a:rPr lang="en-US" dirty="0" smtClean="0"/>
              <a: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This is a type of regularity condition on utility functions.</a:t>
            </a:r>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3"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Sorting </a:t>
            </a:r>
            <a:endParaRPr lang="en-US" sz="1600" dirty="0"/>
          </a:p>
        </p:txBody>
      </p:sp>
      <p:sp>
        <p:nvSpPr>
          <p:cNvPr id="7"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8"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3741629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1048805"/>
            <a:ext cx="8229600" cy="5086350"/>
          </a:xfrm>
        </p:spPr>
        <p:txBody>
          <a:bodyPr>
            <a:normAutofit fontScale="85000" lnSpcReduction="20000"/>
          </a:bodyPr>
          <a:lstStyle/>
          <a:p>
            <a:pPr marL="365760" indent="-283464" algn="ctr" fontAlgn="auto">
              <a:spcAft>
                <a:spcPts val="0"/>
              </a:spcAft>
              <a:buFont typeface="Wingdings" pitchFamily="2" charset="2"/>
              <a:buNone/>
              <a:defRPr/>
            </a:pPr>
            <a:r>
              <a:rPr lang="en-US" sz="3200" b="1" dirty="0" smtClean="0">
                <a:solidFill>
                  <a:schemeClr val="accent5"/>
                </a:solidFill>
              </a:rPr>
              <a:t>The U.S. Federal System</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a:p>
            <a:r>
              <a:rPr lang="en-US" sz="2600" b="1" dirty="0" smtClean="0">
                <a:solidFill>
                  <a:schemeClr val="accent1"/>
                </a:solidFill>
              </a:rPr>
              <a:t>Constitutions and Politics</a:t>
            </a:r>
            <a:endParaRPr lang="en-US" sz="2600" b="1" dirty="0">
              <a:solidFill>
                <a:schemeClr val="accent1"/>
              </a:solidFill>
            </a:endParaRPr>
          </a:p>
          <a:p>
            <a:pPr lvl="1"/>
            <a:r>
              <a:rPr lang="en-US" sz="2200" dirty="0"/>
              <a:t>Broad outlines defined by </a:t>
            </a:r>
            <a:r>
              <a:rPr lang="en-US" sz="2200" b="1" u="sng" dirty="0">
                <a:solidFill>
                  <a:schemeClr val="tx2"/>
                </a:solidFill>
              </a:rPr>
              <a:t>constitutions</a:t>
            </a:r>
          </a:p>
          <a:p>
            <a:pPr lvl="1"/>
            <a:r>
              <a:rPr lang="en-US" sz="2200" dirty="0"/>
              <a:t>Details determined by politics</a:t>
            </a:r>
          </a:p>
          <a:p>
            <a:pPr lvl="1"/>
            <a:endParaRPr lang="en-US" sz="2200" dirty="0"/>
          </a:p>
          <a:p>
            <a:r>
              <a:rPr lang="en-US" sz="2600" b="1" dirty="0">
                <a:solidFill>
                  <a:schemeClr val="accent1"/>
                </a:solidFill>
              </a:rPr>
              <a:t>Units Defined by U.S. Constitution</a:t>
            </a:r>
          </a:p>
          <a:p>
            <a:pPr lvl="1"/>
            <a:r>
              <a:rPr lang="en-US" sz="2200" dirty="0"/>
              <a:t>The Federal Government</a:t>
            </a:r>
          </a:p>
          <a:p>
            <a:pPr lvl="1"/>
            <a:r>
              <a:rPr lang="en-US" sz="2200" dirty="0"/>
              <a:t>State Governments</a:t>
            </a:r>
          </a:p>
          <a:p>
            <a:pPr lvl="1">
              <a:buNone/>
            </a:pPr>
            <a:endParaRPr lang="en-US" sz="2200" dirty="0"/>
          </a:p>
          <a:p>
            <a:r>
              <a:rPr lang="en-US" sz="2600" b="1" dirty="0">
                <a:solidFill>
                  <a:schemeClr val="accent1"/>
                </a:solidFill>
              </a:rPr>
              <a:t>Units Defined by State Constitutions</a:t>
            </a:r>
          </a:p>
          <a:p>
            <a:pPr lvl="1"/>
            <a:r>
              <a:rPr lang="en-US" sz="2200" dirty="0"/>
              <a:t>The State Government</a:t>
            </a:r>
          </a:p>
          <a:p>
            <a:pPr lvl="1"/>
            <a:r>
              <a:rPr lang="en-US" sz="2200" dirty="0"/>
              <a:t>Counties and (usually) Townships</a:t>
            </a:r>
          </a:p>
          <a:p>
            <a:pPr lvl="1"/>
            <a:r>
              <a:rPr lang="en-US" sz="2200" dirty="0"/>
              <a:t>Municipalities (Cities and Villages)</a:t>
            </a:r>
          </a:p>
          <a:p>
            <a:pPr lvl="1"/>
            <a:r>
              <a:rPr lang="en-US" sz="2200" dirty="0"/>
              <a:t>School Districts</a:t>
            </a:r>
          </a:p>
          <a:p>
            <a:pPr lvl="1"/>
            <a:r>
              <a:rPr lang="en-US" sz="2200" dirty="0"/>
              <a:t>Special Districts</a:t>
            </a:r>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400" dirty="0" smtClean="0"/>
              <a:t>The U.S. Federal System</a:t>
            </a:r>
            <a:endParaRPr lang="en-US" sz="1600"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4698376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04800" y="742951"/>
            <a:ext cx="8737600" cy="5086350"/>
          </a:xfrm>
        </p:spPr>
        <p:txBody>
          <a:bodyPr>
            <a:normAutofit/>
          </a:bodyPr>
          <a:lstStyle/>
          <a:p>
            <a:pPr marL="365760" indent="-283464" algn="ctr" fontAlgn="auto">
              <a:spcAft>
                <a:spcPts val="0"/>
              </a:spcAft>
              <a:buFont typeface="Wingdings" pitchFamily="2" charset="2"/>
              <a:buNone/>
              <a:defRPr/>
            </a:pPr>
            <a:r>
              <a:rPr lang="en-US" sz="3200" b="1" dirty="0" smtClean="0">
                <a:solidFill>
                  <a:schemeClr val="accent5"/>
                </a:solidFill>
              </a:rPr>
              <a:t>Sorting 7</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2. Some jurisdictions may be very homogeneous in their demand for the amenity.</a:t>
            </a:r>
          </a:p>
          <a:p>
            <a:pPr marL="365760" indent="-283464" fontAlgn="auto">
              <a:spcAft>
                <a:spcPts val="0"/>
              </a:spcAft>
              <a:buFont typeface="Wingdings 2"/>
              <a:buChar char=""/>
              <a:defRPr/>
            </a:pPr>
            <a:endParaRPr lang="en-US" dirty="0"/>
          </a:p>
          <a:p>
            <a:pPr lvl="1" indent="-283464">
              <a:buFont typeface="Wingdings 2"/>
              <a:buChar char=""/>
              <a:defRPr/>
            </a:pPr>
            <a:r>
              <a:rPr lang="en-US" dirty="0" smtClean="0"/>
              <a:t>Sorting tends to separate households with different amenity demands.</a:t>
            </a:r>
          </a:p>
          <a:p>
            <a:pPr lvl="1" indent="-283464">
              <a:buFont typeface="Wingdings 2"/>
              <a:buChar char=""/>
              <a:defRPr/>
            </a:pPr>
            <a:endParaRPr lang="en-US" dirty="0"/>
          </a:p>
          <a:p>
            <a:pPr lvl="1" indent="-283464">
              <a:buFont typeface="Wingdings 2"/>
              <a:buChar char=""/>
              <a:defRPr/>
            </a:pPr>
            <a:r>
              <a:rPr lang="en-US" dirty="0" smtClean="0"/>
              <a:t>This is clear in the above figure.</a:t>
            </a:r>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3"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Sorting </a:t>
            </a:r>
            <a:endParaRPr lang="en-US" sz="1600" dirty="0"/>
          </a:p>
        </p:txBody>
      </p:sp>
      <p:sp>
        <p:nvSpPr>
          <p:cNvPr id="8"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9"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39115787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04800" y="742951"/>
            <a:ext cx="8737600" cy="5086350"/>
          </a:xfrm>
        </p:spPr>
        <p:txBody>
          <a:bodyPr>
            <a:normAutofit/>
          </a:bodyPr>
          <a:lstStyle/>
          <a:p>
            <a:pPr marL="365760" indent="-283464" algn="ctr" fontAlgn="auto">
              <a:spcAft>
                <a:spcPts val="0"/>
              </a:spcAft>
              <a:buFont typeface="Wingdings" pitchFamily="2" charset="2"/>
              <a:buNone/>
              <a:defRPr/>
            </a:pPr>
            <a:r>
              <a:rPr lang="en-US" sz="3200" b="1" dirty="0" smtClean="0">
                <a:solidFill>
                  <a:schemeClr val="accent5"/>
                </a:solidFill>
              </a:rPr>
              <a:t>Sorting 8</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a:t>3</a:t>
            </a:r>
            <a:r>
              <a:rPr lang="en-US" dirty="0" smtClean="0"/>
              <a:t>. But other jurisdictions may be very heterogeneous in their demand for the amenity.</a:t>
            </a:r>
          </a:p>
          <a:p>
            <a:pPr marL="365760" indent="-283464" fontAlgn="auto">
              <a:spcAft>
                <a:spcPts val="0"/>
              </a:spcAft>
              <a:buFont typeface="Wingdings 2"/>
              <a:buChar char=""/>
              <a:defRPr/>
            </a:pPr>
            <a:endParaRPr lang="en-US" dirty="0"/>
          </a:p>
          <a:p>
            <a:pPr lvl="1" indent="-283464">
              <a:buFont typeface="Wingdings 2"/>
              <a:buChar char=""/>
              <a:defRPr/>
            </a:pPr>
            <a:r>
              <a:rPr lang="en-US" dirty="0" smtClean="0"/>
              <a:t>In the standard picture, these jurisdictions may include those at the intersections between bid functions.</a:t>
            </a:r>
          </a:p>
          <a:p>
            <a:pPr lvl="1" indent="-283464">
              <a:buFont typeface="Wingdings 2"/>
              <a:buChar char=""/>
              <a:defRPr/>
            </a:pPr>
            <a:endParaRPr lang="en-US" dirty="0"/>
          </a:p>
          <a:p>
            <a:pPr lvl="1" indent="-283464">
              <a:buFont typeface="Wingdings 2"/>
              <a:buChar char=""/>
              <a:defRPr/>
            </a:pPr>
            <a:r>
              <a:rPr lang="en-US" dirty="0" smtClean="0"/>
              <a:t>Or large cities may contain many household types. See the following figure. </a:t>
            </a:r>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3"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Sorting </a:t>
            </a:r>
            <a:endParaRPr lang="en-US" sz="1600" dirty="0"/>
          </a:p>
        </p:txBody>
      </p:sp>
      <p:sp>
        <p:nvSpPr>
          <p:cNvPr id="8"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9"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20487204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18008" y="768571"/>
            <a:ext cx="8737600" cy="5086350"/>
          </a:xfrm>
        </p:spPr>
        <p:txBody>
          <a:bodyPr>
            <a:normAutofit/>
          </a:bodyPr>
          <a:lstStyle/>
          <a:p>
            <a:pPr marL="365760" indent="-283464" algn="ctr" fontAlgn="auto">
              <a:spcAft>
                <a:spcPts val="0"/>
              </a:spcAft>
              <a:buFont typeface="Wingdings" pitchFamily="2" charset="2"/>
              <a:buNone/>
              <a:defRPr/>
            </a:pPr>
            <a:r>
              <a:rPr lang="en-US" dirty="0" smtClean="0"/>
              <a:t> </a:t>
            </a:r>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3"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Sorting </a:t>
            </a:r>
            <a:endParaRPr lang="en-US" sz="1600" dirty="0"/>
          </a:p>
        </p:txBody>
      </p:sp>
      <p:sp>
        <p:nvSpPr>
          <p:cNvPr id="8"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9"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
        <p:nvSpPr>
          <p:cNvPr id="10" name="Rectangle 3"/>
          <p:cNvSpPr txBox="1">
            <a:spLocks noChangeArrowheads="1"/>
          </p:cNvSpPr>
          <p:nvPr/>
        </p:nvSpPr>
        <p:spPr>
          <a:xfrm>
            <a:off x="609600" y="742951"/>
            <a:ext cx="8458200" cy="508635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82296" indent="0" fontAlgn="auto">
              <a:lnSpc>
                <a:spcPct val="50000"/>
              </a:lnSpc>
              <a:buFont typeface="Wingdings 3"/>
              <a:buNone/>
              <a:defRPr/>
            </a:pPr>
            <a:endParaRPr lang="en-US" dirty="0" smtClean="0">
              <a:solidFill>
                <a:schemeClr val="tx2"/>
              </a:solidFill>
            </a:endParaRPr>
          </a:p>
          <a:p>
            <a:pPr marL="82296" indent="0" algn="ctr" fontAlgn="auto">
              <a:spcBef>
                <a:spcPts val="0"/>
              </a:spcBef>
              <a:buFont typeface="Wingdings 3"/>
              <a:buNone/>
              <a:defRPr/>
            </a:pPr>
            <a:r>
              <a:rPr lang="en-US" sz="2400" b="1" dirty="0" smtClean="0"/>
              <a:t>A Heterogeneous Jurisdiction</a:t>
            </a:r>
            <a:endParaRPr lang="en-US" dirty="0" smtClean="0"/>
          </a:p>
          <a:p>
            <a:pPr marL="82296" indent="0" fontAlgn="auto">
              <a:buFont typeface="Wingdings 3"/>
              <a:buNone/>
              <a:defRPr/>
            </a:pPr>
            <a:endParaRPr lang="en-US" dirty="0" smtClean="0"/>
          </a:p>
        </p:txBody>
      </p:sp>
      <p:cxnSp>
        <p:nvCxnSpPr>
          <p:cNvPr id="11" name="Straight Connector 10"/>
          <p:cNvCxnSpPr/>
          <p:nvPr/>
        </p:nvCxnSpPr>
        <p:spPr>
          <a:xfrm>
            <a:off x="2412460" y="1844415"/>
            <a:ext cx="19455" cy="4513635"/>
          </a:xfrm>
          <a:prstGeom prst="line">
            <a:avLst/>
          </a:prstGeom>
          <a:ln w="25400"/>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431915" y="6358050"/>
            <a:ext cx="538912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148082" y="3140157"/>
            <a:ext cx="4" cy="323714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5116314" y="3949481"/>
            <a:ext cx="2" cy="242888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4079994" y="4589561"/>
            <a:ext cx="4554" cy="181173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2422187" y="3150072"/>
            <a:ext cx="3745146" cy="946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431915" y="3929162"/>
            <a:ext cx="2684399" cy="2031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2369345" y="4599235"/>
            <a:ext cx="1715203" cy="2031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28800" y="1836201"/>
            <a:ext cx="528320" cy="461665"/>
          </a:xfrm>
          <a:prstGeom prst="rect">
            <a:avLst/>
          </a:prstGeom>
          <a:noFill/>
        </p:spPr>
        <p:txBody>
          <a:bodyPr wrap="square" rtlCol="0">
            <a:spAutoFit/>
          </a:bodyPr>
          <a:lstStyle/>
          <a:p>
            <a:r>
              <a:rPr lang="en-US" sz="2400" dirty="0" smtClean="0"/>
              <a:t>P</a:t>
            </a:r>
            <a:endParaRPr lang="en-US" sz="2400" dirty="0"/>
          </a:p>
        </p:txBody>
      </p:sp>
      <p:sp>
        <p:nvSpPr>
          <p:cNvPr id="20" name="TextBox 19"/>
          <p:cNvSpPr txBox="1"/>
          <p:nvPr/>
        </p:nvSpPr>
        <p:spPr>
          <a:xfrm>
            <a:off x="7156527" y="6377721"/>
            <a:ext cx="528320" cy="461665"/>
          </a:xfrm>
          <a:prstGeom prst="rect">
            <a:avLst/>
          </a:prstGeom>
          <a:noFill/>
        </p:spPr>
        <p:txBody>
          <a:bodyPr wrap="square" rtlCol="0">
            <a:spAutoFit/>
          </a:bodyPr>
          <a:lstStyle/>
          <a:p>
            <a:r>
              <a:rPr lang="en-US" sz="2400" dirty="0" smtClean="0"/>
              <a:t>S</a:t>
            </a:r>
            <a:endParaRPr lang="en-US" sz="2400" dirty="0"/>
          </a:p>
        </p:txBody>
      </p:sp>
      <p:sp>
        <p:nvSpPr>
          <p:cNvPr id="21" name="TextBox 20"/>
          <p:cNvSpPr txBox="1"/>
          <p:nvPr/>
        </p:nvSpPr>
        <p:spPr>
          <a:xfrm>
            <a:off x="2040759" y="2928901"/>
            <a:ext cx="528320" cy="369332"/>
          </a:xfrm>
          <a:prstGeom prst="rect">
            <a:avLst/>
          </a:prstGeom>
          <a:noFill/>
        </p:spPr>
        <p:txBody>
          <a:bodyPr wrap="square" rtlCol="0">
            <a:spAutoFit/>
          </a:bodyPr>
          <a:lstStyle/>
          <a:p>
            <a:r>
              <a:rPr lang="en-US" dirty="0" smtClean="0"/>
              <a:t>P</a:t>
            </a:r>
            <a:r>
              <a:rPr lang="en-US" baseline="-25000" dirty="0" smtClean="0"/>
              <a:t>3</a:t>
            </a:r>
            <a:endParaRPr lang="en-US" baseline="-25000" dirty="0"/>
          </a:p>
        </p:txBody>
      </p:sp>
      <p:sp>
        <p:nvSpPr>
          <p:cNvPr id="22" name="TextBox 21"/>
          <p:cNvSpPr txBox="1"/>
          <p:nvPr/>
        </p:nvSpPr>
        <p:spPr>
          <a:xfrm>
            <a:off x="2050921" y="3731900"/>
            <a:ext cx="528320" cy="369332"/>
          </a:xfrm>
          <a:prstGeom prst="rect">
            <a:avLst/>
          </a:prstGeom>
          <a:noFill/>
        </p:spPr>
        <p:txBody>
          <a:bodyPr wrap="square" rtlCol="0">
            <a:spAutoFit/>
          </a:bodyPr>
          <a:lstStyle/>
          <a:p>
            <a:r>
              <a:rPr lang="en-US" dirty="0" smtClean="0"/>
              <a:t>P</a:t>
            </a:r>
            <a:r>
              <a:rPr lang="en-US" baseline="-25000" dirty="0" smtClean="0"/>
              <a:t>2</a:t>
            </a:r>
            <a:endParaRPr lang="en-US" baseline="-25000" dirty="0"/>
          </a:p>
        </p:txBody>
      </p:sp>
      <p:sp>
        <p:nvSpPr>
          <p:cNvPr id="23" name="TextBox 22"/>
          <p:cNvSpPr txBox="1"/>
          <p:nvPr/>
        </p:nvSpPr>
        <p:spPr>
          <a:xfrm>
            <a:off x="2031355" y="4404895"/>
            <a:ext cx="528320" cy="369332"/>
          </a:xfrm>
          <a:prstGeom prst="rect">
            <a:avLst/>
          </a:prstGeom>
          <a:noFill/>
        </p:spPr>
        <p:txBody>
          <a:bodyPr wrap="square" rtlCol="0">
            <a:spAutoFit/>
          </a:bodyPr>
          <a:lstStyle/>
          <a:p>
            <a:r>
              <a:rPr lang="en-US" dirty="0" smtClean="0"/>
              <a:t>P</a:t>
            </a:r>
            <a:r>
              <a:rPr lang="en-US" baseline="-25000" dirty="0" smtClean="0"/>
              <a:t>1</a:t>
            </a:r>
            <a:endParaRPr lang="en-US" baseline="-25000" dirty="0"/>
          </a:p>
        </p:txBody>
      </p:sp>
      <p:sp>
        <p:nvSpPr>
          <p:cNvPr id="24" name="TextBox 23"/>
          <p:cNvSpPr txBox="1"/>
          <p:nvPr/>
        </p:nvSpPr>
        <p:spPr>
          <a:xfrm>
            <a:off x="3961319" y="6373087"/>
            <a:ext cx="528320" cy="369332"/>
          </a:xfrm>
          <a:prstGeom prst="rect">
            <a:avLst/>
          </a:prstGeom>
          <a:noFill/>
        </p:spPr>
        <p:txBody>
          <a:bodyPr wrap="square" rtlCol="0">
            <a:spAutoFit/>
          </a:bodyPr>
          <a:lstStyle/>
          <a:p>
            <a:r>
              <a:rPr lang="en-US" dirty="0" smtClean="0"/>
              <a:t>S</a:t>
            </a:r>
            <a:r>
              <a:rPr lang="en-US" baseline="-25000" dirty="0" smtClean="0"/>
              <a:t>1</a:t>
            </a:r>
            <a:endParaRPr lang="en-US" baseline="-25000" dirty="0"/>
          </a:p>
        </p:txBody>
      </p:sp>
      <p:sp>
        <p:nvSpPr>
          <p:cNvPr id="25" name="TextBox 24"/>
          <p:cNvSpPr txBox="1"/>
          <p:nvPr/>
        </p:nvSpPr>
        <p:spPr>
          <a:xfrm>
            <a:off x="4958940" y="6368447"/>
            <a:ext cx="528320" cy="369332"/>
          </a:xfrm>
          <a:prstGeom prst="rect">
            <a:avLst/>
          </a:prstGeom>
          <a:noFill/>
        </p:spPr>
        <p:txBody>
          <a:bodyPr wrap="square" rtlCol="0">
            <a:spAutoFit/>
          </a:bodyPr>
          <a:lstStyle/>
          <a:p>
            <a:r>
              <a:rPr lang="en-US" dirty="0" smtClean="0"/>
              <a:t>S</a:t>
            </a:r>
            <a:r>
              <a:rPr lang="en-US" baseline="-25000" dirty="0" smtClean="0"/>
              <a:t>2</a:t>
            </a:r>
            <a:endParaRPr lang="en-US" baseline="-25000" dirty="0"/>
          </a:p>
        </p:txBody>
      </p:sp>
      <p:sp>
        <p:nvSpPr>
          <p:cNvPr id="26" name="TextBox 25"/>
          <p:cNvSpPr txBox="1"/>
          <p:nvPr/>
        </p:nvSpPr>
        <p:spPr>
          <a:xfrm>
            <a:off x="6001527" y="6352767"/>
            <a:ext cx="528320" cy="369332"/>
          </a:xfrm>
          <a:prstGeom prst="rect">
            <a:avLst/>
          </a:prstGeom>
          <a:noFill/>
        </p:spPr>
        <p:txBody>
          <a:bodyPr wrap="square" rtlCol="0">
            <a:spAutoFit/>
          </a:bodyPr>
          <a:lstStyle/>
          <a:p>
            <a:r>
              <a:rPr lang="en-US" dirty="0" smtClean="0"/>
              <a:t>S</a:t>
            </a:r>
            <a:r>
              <a:rPr lang="en-US" baseline="-25000" dirty="0" smtClean="0"/>
              <a:t>2</a:t>
            </a:r>
            <a:endParaRPr lang="en-US" baseline="-25000" dirty="0"/>
          </a:p>
        </p:txBody>
      </p:sp>
      <p:sp>
        <p:nvSpPr>
          <p:cNvPr id="27" name="Arc 26"/>
          <p:cNvSpPr/>
          <p:nvPr/>
        </p:nvSpPr>
        <p:spPr>
          <a:xfrm rot="18962644">
            <a:off x="1485284" y="4659780"/>
            <a:ext cx="6022540" cy="2750691"/>
          </a:xfrm>
          <a:prstGeom prst="arc">
            <a:avLst>
              <a:gd name="adj1" fmla="val 16200000"/>
              <a:gd name="adj2" fmla="val 2071101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Arc 27"/>
          <p:cNvSpPr/>
          <p:nvPr/>
        </p:nvSpPr>
        <p:spPr>
          <a:xfrm rot="18737352">
            <a:off x="2761107" y="3851448"/>
            <a:ext cx="6022540" cy="2750691"/>
          </a:xfrm>
          <a:prstGeom prst="arc">
            <a:avLst>
              <a:gd name="adj1" fmla="val 16200000"/>
              <a:gd name="adj2" fmla="val 2071101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rot="19324552">
            <a:off x="447880" y="5157126"/>
            <a:ext cx="6022540" cy="2750691"/>
          </a:xfrm>
          <a:prstGeom prst="arc">
            <a:avLst>
              <a:gd name="adj1" fmla="val 17017678"/>
              <a:gd name="adj2" fmla="val 2071101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Arc 29"/>
          <p:cNvSpPr/>
          <p:nvPr/>
        </p:nvSpPr>
        <p:spPr>
          <a:xfrm rot="18206969">
            <a:off x="3906908" y="3029550"/>
            <a:ext cx="6022540" cy="2750691"/>
          </a:xfrm>
          <a:prstGeom prst="arc">
            <a:avLst>
              <a:gd name="adj1" fmla="val 16200000"/>
              <a:gd name="adj2" fmla="val 2071101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6400800" y="4315241"/>
            <a:ext cx="1981200" cy="1200329"/>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Four household types live in the jurisdiction where S = S</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2" name="Arc 31"/>
          <p:cNvSpPr/>
          <p:nvPr/>
        </p:nvSpPr>
        <p:spPr>
          <a:xfrm rot="19955334">
            <a:off x="286888" y="4994481"/>
            <a:ext cx="6022540" cy="2750691"/>
          </a:xfrm>
          <a:prstGeom prst="arc">
            <a:avLst>
              <a:gd name="adj1" fmla="val 16973884"/>
              <a:gd name="adj2" fmla="val 20362721"/>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Arc 32"/>
          <p:cNvSpPr/>
          <p:nvPr/>
        </p:nvSpPr>
        <p:spPr>
          <a:xfrm rot="18923355">
            <a:off x="820737" y="5131979"/>
            <a:ext cx="6022540" cy="2750691"/>
          </a:xfrm>
          <a:prstGeom prst="arc">
            <a:avLst>
              <a:gd name="adj1" fmla="val 17233945"/>
              <a:gd name="adj2" fmla="val 20711014"/>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TextBox 33"/>
          <p:cNvSpPr txBox="1"/>
          <p:nvPr/>
        </p:nvSpPr>
        <p:spPr>
          <a:xfrm>
            <a:off x="3391860" y="5102174"/>
            <a:ext cx="381922" cy="246221"/>
          </a:xfrm>
          <a:prstGeom prst="rect">
            <a:avLst/>
          </a:prstGeom>
          <a:noFill/>
        </p:spPr>
        <p:txBody>
          <a:bodyPr wrap="square" rtlCol="0">
            <a:spAutoFit/>
          </a:bodyPr>
          <a:lstStyle/>
          <a:p>
            <a:r>
              <a:rPr lang="en-US" sz="1000" dirty="0" smtClean="0"/>
              <a:t>1</a:t>
            </a:r>
            <a:endParaRPr lang="en-US" sz="1000" dirty="0"/>
          </a:p>
        </p:txBody>
      </p:sp>
      <p:sp>
        <p:nvSpPr>
          <p:cNvPr id="35" name="TextBox 34"/>
          <p:cNvSpPr txBox="1"/>
          <p:nvPr/>
        </p:nvSpPr>
        <p:spPr>
          <a:xfrm>
            <a:off x="2692443" y="4905569"/>
            <a:ext cx="304800" cy="246221"/>
          </a:xfrm>
          <a:prstGeom prst="rect">
            <a:avLst/>
          </a:prstGeom>
          <a:noFill/>
        </p:spPr>
        <p:txBody>
          <a:bodyPr wrap="square" rtlCol="0">
            <a:spAutoFit/>
          </a:bodyPr>
          <a:lstStyle/>
          <a:p>
            <a:r>
              <a:rPr lang="en-US" sz="1000" dirty="0"/>
              <a:t>4</a:t>
            </a:r>
          </a:p>
        </p:txBody>
      </p:sp>
      <p:sp>
        <p:nvSpPr>
          <p:cNvPr id="36" name="TextBox 35"/>
          <p:cNvSpPr txBox="1"/>
          <p:nvPr/>
        </p:nvSpPr>
        <p:spPr>
          <a:xfrm>
            <a:off x="3017989" y="5242279"/>
            <a:ext cx="304800" cy="246221"/>
          </a:xfrm>
          <a:prstGeom prst="rect">
            <a:avLst/>
          </a:prstGeom>
          <a:noFill/>
        </p:spPr>
        <p:txBody>
          <a:bodyPr wrap="square" rtlCol="0">
            <a:spAutoFit/>
          </a:bodyPr>
          <a:lstStyle/>
          <a:p>
            <a:r>
              <a:rPr lang="en-US" sz="1000" dirty="0"/>
              <a:t>2</a:t>
            </a:r>
          </a:p>
        </p:txBody>
      </p:sp>
      <p:sp>
        <p:nvSpPr>
          <p:cNvPr id="37" name="TextBox 36"/>
          <p:cNvSpPr txBox="1"/>
          <p:nvPr/>
        </p:nvSpPr>
        <p:spPr>
          <a:xfrm>
            <a:off x="2684629" y="5212014"/>
            <a:ext cx="304800" cy="246221"/>
          </a:xfrm>
          <a:prstGeom prst="rect">
            <a:avLst/>
          </a:prstGeom>
          <a:noFill/>
        </p:spPr>
        <p:txBody>
          <a:bodyPr wrap="square" rtlCol="0">
            <a:spAutoFit/>
          </a:bodyPr>
          <a:lstStyle/>
          <a:p>
            <a:r>
              <a:rPr lang="en-US" sz="1000" dirty="0"/>
              <a:t>3</a:t>
            </a:r>
          </a:p>
        </p:txBody>
      </p:sp>
    </p:spTree>
    <p:extLst>
      <p:ext uri="{BB962C8B-B14F-4D97-AF65-F5344CB8AC3E}">
        <p14:creationId xmlns:p14="http://schemas.microsoft.com/office/powerpoint/2010/main" val="6057319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6400" y="742951"/>
            <a:ext cx="8229600" cy="5486399"/>
          </a:xfrm>
        </p:spPr>
        <p:txBody>
          <a:bodyPr>
            <a:normAutofit lnSpcReduction="10000"/>
          </a:bodyPr>
          <a:lstStyle/>
          <a:p>
            <a:pPr marL="365760" indent="-283464" algn="ctr" fontAlgn="auto">
              <a:spcAft>
                <a:spcPts val="0"/>
              </a:spcAft>
              <a:buFont typeface="Wingdings" pitchFamily="2" charset="2"/>
              <a:buNone/>
              <a:defRPr/>
            </a:pPr>
            <a:r>
              <a:rPr lang="en-US" sz="3200" b="1" dirty="0" smtClean="0">
                <a:solidFill>
                  <a:schemeClr val="accent5"/>
                </a:solidFill>
              </a:rPr>
              <a:t>Sorting 9</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4. Sorting does not depend on the property tax rate.  As shown above,</a:t>
            </a:r>
          </a:p>
          <a:p>
            <a:pPr marL="82296" indent="0" fontAlgn="auto">
              <a:spcAft>
                <a:spcPts val="0"/>
              </a:spcAft>
              <a:buNone/>
              <a:defRPr/>
            </a:pPr>
            <a:endParaRPr lang="en-US" dirty="0" smtClean="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Nothing on the right side depends on </a:t>
            </a:r>
            <a:r>
              <a:rPr lang="en-US" i="1" dirty="0" smtClean="0">
                <a:latin typeface="Times New Roman" pitchFamily="18" charset="0"/>
                <a:cs typeface="Times New Roman" pitchFamily="18" charset="0"/>
              </a:rPr>
              <a:t>Y</a:t>
            </a:r>
            <a:r>
              <a:rPr lang="en-US" dirty="0" smtClean="0"/>
              <a:t> (or any other household trait);  starting from a given </a:t>
            </a:r>
            <a:r>
              <a:rPr lang="en-US" i="1" dirty="0" smtClean="0">
                <a:latin typeface="Times New Roman" pitchFamily="18" charset="0"/>
                <a:cs typeface="Times New Roman" pitchFamily="18" charset="0"/>
              </a:rPr>
              <a:t>P</a:t>
            </a:r>
            <a:r>
              <a:rPr lang="en-US" dirty="0" smtClean="0"/>
              <a:t>, the percentage change in </a:t>
            </a:r>
            <a:r>
              <a:rPr lang="en-US" i="1" dirty="0" smtClean="0">
                <a:latin typeface="Times New Roman" pitchFamily="18" charset="0"/>
                <a:cs typeface="Times New Roman" pitchFamily="18" charset="0"/>
              </a:rPr>
              <a:t>P</a:t>
            </a:r>
            <a:r>
              <a:rPr lang="en-US" dirty="0" smtClean="0"/>
              <a:t> with respect to </a:t>
            </a:r>
            <a:r>
              <a:rPr lang="el-GR" i="1" dirty="0" smtClean="0">
                <a:latin typeface="Times New Roman" pitchFamily="18" charset="0"/>
                <a:cs typeface="Times New Roman" pitchFamily="18" charset="0"/>
              </a:rPr>
              <a:t>τ</a:t>
            </a:r>
            <a:r>
              <a:rPr lang="en-US" dirty="0" smtClean="0"/>
              <a:t> is the same regardless of </a:t>
            </a:r>
            <a:r>
              <a:rPr lang="en-US" i="1" dirty="0" smtClean="0">
                <a:latin typeface="Times New Roman" pitchFamily="18" charset="0"/>
                <a:cs typeface="Times New Roman" pitchFamily="18" charset="0"/>
              </a:rPr>
              <a:t>Y</a:t>
            </a:r>
            <a:r>
              <a:rPr lang="en-US" dirty="0" smtClean="0"/>
              <a:t>.</a:t>
            </a:r>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3"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672689621"/>
              </p:ext>
            </p:extLst>
          </p:nvPr>
        </p:nvGraphicFramePr>
        <p:xfrm>
          <a:off x="3276600" y="2679442"/>
          <a:ext cx="2381251" cy="978158"/>
        </p:xfrm>
        <a:graphic>
          <a:graphicData uri="http://schemas.openxmlformats.org/presentationml/2006/ole">
            <mc:AlternateContent xmlns:mc="http://schemas.openxmlformats.org/markup-compatibility/2006">
              <mc:Choice xmlns:v="urn:schemas-microsoft-com:vml" Requires="v">
                <p:oleObj spid="_x0000_s10377" name="Equation" r:id="rId3" imgW="863280" imgH="419040" progId="Equation.DSMT4">
                  <p:embed/>
                </p:oleObj>
              </mc:Choice>
              <mc:Fallback>
                <p:oleObj name="Equation" r:id="rId3" imgW="863280" imgH="41904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679442"/>
                        <a:ext cx="2381251" cy="978158"/>
                      </a:xfrm>
                      <a:prstGeom prst="rect">
                        <a:avLst/>
                      </a:prstGeom>
                      <a:noFill/>
                      <a:ln>
                        <a:noFill/>
                      </a:ln>
                    </p:spPr>
                  </p:pic>
                </p:oleObj>
              </mc:Fallback>
            </mc:AlternateContent>
          </a:graphicData>
        </a:graphic>
      </p:graphicFrame>
      <p:sp>
        <p:nvSpPr>
          <p:cNvPr id="6"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Sorting </a:t>
            </a:r>
            <a:endParaRPr lang="en-US" sz="1600" dirty="0"/>
          </a:p>
        </p:txBody>
      </p:sp>
      <p:sp>
        <p:nvSpPr>
          <p:cNvPr id="7"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8" name="Picture 2" descr="C:\Program Files\Microsoft Office\MEDIA\CAGCAT10\j0205462.wmf"/>
          <p:cNvPicPr>
            <a:picLocks noChangeAspect="1" noChangeArrowheads="1"/>
          </p:cNvPicPr>
          <p:nvPr/>
        </p:nvPicPr>
        <p:blipFill>
          <a:blip r:embed="rId5"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37677785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6400" y="742951"/>
            <a:ext cx="8229600" cy="5086350"/>
          </a:xfrm>
        </p:spPr>
        <p:txBody>
          <a:bodyPr>
            <a:normAutofit/>
          </a:bodyPr>
          <a:lstStyle/>
          <a:p>
            <a:pPr marL="365760" indent="-283464" algn="ctr" fontAlgn="auto">
              <a:spcAft>
                <a:spcPts val="0"/>
              </a:spcAft>
              <a:buFont typeface="Wingdings" pitchFamily="2" charset="2"/>
              <a:buNone/>
              <a:defRPr/>
            </a:pPr>
            <a:r>
              <a:rPr lang="en-US" sz="3200" b="1" dirty="0" smtClean="0">
                <a:solidFill>
                  <a:schemeClr val="accent5"/>
                </a:solidFill>
              </a:rPr>
              <a:t>Sorting 10</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5. In contrast, income, </a:t>
            </a:r>
            <a:r>
              <a:rPr lang="en-US" i="1" dirty="0" smtClean="0">
                <a:latin typeface="Times New Roman" pitchFamily="18" charset="0"/>
                <a:cs typeface="Times New Roman" pitchFamily="18" charset="0"/>
              </a:rPr>
              <a:t>Y, </a:t>
            </a:r>
            <a:r>
              <a:rPr lang="en-US" dirty="0" smtClean="0"/>
              <a:t>(or any other demand trait) can affect sorting.</a:t>
            </a:r>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Because </a:t>
            </a:r>
            <a:r>
              <a:rPr lang="el-GR" i="1" dirty="0" smtClean="0">
                <a:latin typeface="Times New Roman"/>
                <a:cs typeface="Times New Roman"/>
              </a:rPr>
              <a:t>τ</a:t>
            </a:r>
            <a:r>
              <a:rPr lang="en-US" dirty="0" smtClean="0">
                <a:latin typeface="Times New Roman"/>
                <a:cs typeface="Times New Roman"/>
              </a:rPr>
              <a:t> </a:t>
            </a:r>
            <a:r>
              <a:rPr lang="en-US" dirty="0" smtClean="0"/>
              <a:t>does not affect sorting, we can focus on before-tax bids.</a:t>
            </a:r>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We will also focus on what is called “</a:t>
            </a:r>
            <a:r>
              <a:rPr lang="en-US" b="1" dirty="0" smtClean="0">
                <a:solidFill>
                  <a:schemeClr val="accent1"/>
                </a:solidFill>
              </a:rPr>
              <a:t>normal sorting</a:t>
            </a:r>
            <a:r>
              <a:rPr lang="en-US" dirty="0" smtClean="0"/>
              <a:t>,” defined to be sorting in which </a:t>
            </a:r>
            <a:r>
              <a:rPr lang="en-US" i="1" dirty="0" smtClean="0">
                <a:latin typeface="Times New Roman" pitchFamily="18" charset="0"/>
                <a:cs typeface="Times New Roman" pitchFamily="18" charset="0"/>
              </a:rPr>
              <a:t>S</a:t>
            </a:r>
            <a:r>
              <a:rPr lang="en-US" dirty="0" smtClean="0"/>
              <a:t> increases with </a:t>
            </a:r>
            <a:r>
              <a:rPr lang="en-US" i="1" dirty="0" smtClean="0">
                <a:latin typeface="Times New Roman" pitchFamily="18" charset="0"/>
                <a:cs typeface="Times New Roman" pitchFamily="18" charset="0"/>
              </a:rPr>
              <a:t>Y</a:t>
            </a:r>
            <a:r>
              <a:rPr lang="en-US" dirty="0" smtClean="0"/>
              <a:t>.</a:t>
            </a:r>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3"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Sorting </a:t>
            </a:r>
            <a:endParaRPr lang="en-US" sz="1600" dirty="0"/>
          </a:p>
        </p:txBody>
      </p:sp>
      <p:sp>
        <p:nvSpPr>
          <p:cNvPr id="7"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8"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1109762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6400" y="742951"/>
            <a:ext cx="8229600" cy="5086350"/>
          </a:xfrm>
        </p:spPr>
        <p:txBody>
          <a:bodyPr>
            <a:normAutofit/>
          </a:bodyPr>
          <a:lstStyle/>
          <a:p>
            <a:pPr marL="365760" indent="-283464" algn="ctr" fontAlgn="auto">
              <a:spcAft>
                <a:spcPts val="0"/>
              </a:spcAft>
              <a:buFont typeface="Wingdings" pitchFamily="2" charset="2"/>
              <a:buNone/>
              <a:defRPr/>
            </a:pPr>
            <a:r>
              <a:rPr lang="en-US" sz="3200" b="1" dirty="0" smtClean="0">
                <a:solidFill>
                  <a:schemeClr val="accent5"/>
                </a:solidFill>
              </a:rPr>
              <a:t>Sorting 11</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Normal sorting occurs if the slope of household bid functions increases with </a:t>
            </a:r>
            <a:r>
              <a:rPr lang="en-US" i="1" dirty="0" smtClean="0">
                <a:latin typeface="Times New Roman" pitchFamily="18" charset="0"/>
                <a:cs typeface="Times New Roman" pitchFamily="18" charset="0"/>
              </a:rPr>
              <a:t>Y</a:t>
            </a:r>
            <a:r>
              <a:rPr lang="en-US" dirty="0" smtClean="0"/>
              <a:t>, that is, if</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This condition is assumed in </a:t>
            </a:r>
            <a:r>
              <a:rPr lang="en-US" dirty="0" err="1" smtClean="0"/>
              <a:t>Yinger’s</a:t>
            </a:r>
            <a:r>
              <a:rPr lang="en-US" dirty="0" smtClean="0"/>
              <a:t> </a:t>
            </a:r>
            <a:r>
              <a:rPr lang="en-US" i="1" dirty="0" smtClean="0"/>
              <a:t>JPE</a:t>
            </a:r>
            <a:r>
              <a:rPr lang="en-US" dirty="0" smtClean="0"/>
              <a:t> picture.</a:t>
            </a:r>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3"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029001344"/>
              </p:ext>
            </p:extLst>
          </p:nvPr>
        </p:nvGraphicFramePr>
        <p:xfrm>
          <a:off x="2292348" y="2895600"/>
          <a:ext cx="4870452" cy="1007269"/>
        </p:xfrm>
        <a:graphic>
          <a:graphicData uri="http://schemas.openxmlformats.org/presentationml/2006/ole">
            <mc:AlternateContent xmlns:mc="http://schemas.openxmlformats.org/markup-compatibility/2006">
              <mc:Choice xmlns:v="urn:schemas-microsoft-com:vml" Requires="v">
                <p:oleObj spid="_x0000_s32848" name="Equation" r:id="rId3" imgW="1904760" imgH="431640" progId="Equation.DSMT4">
                  <p:embed/>
                </p:oleObj>
              </mc:Choice>
              <mc:Fallback>
                <p:oleObj name="Equation" r:id="rId3" imgW="1904760" imgH="431640" progId="Equation.DSMT4">
                  <p:embed/>
                  <p:pic>
                    <p:nvPicPr>
                      <p:cNvPr id="0" name=""/>
                      <p:cNvPicPr>
                        <a:picLocks noChangeAspect="1" noChangeArrowheads="1"/>
                      </p:cNvPicPr>
                      <p:nvPr/>
                    </p:nvPicPr>
                    <p:blipFill>
                      <a:blip r:embed="rId4"/>
                      <a:srcRect/>
                      <a:stretch>
                        <a:fillRect/>
                      </a:stretch>
                    </p:blipFill>
                    <p:spPr bwMode="auto">
                      <a:xfrm>
                        <a:off x="2292348" y="2895600"/>
                        <a:ext cx="4870452" cy="1007269"/>
                      </a:xfrm>
                      <a:prstGeom prst="rect">
                        <a:avLst/>
                      </a:prstGeom>
                      <a:noFill/>
                    </p:spPr>
                  </p:pic>
                </p:oleObj>
              </mc:Fallback>
            </mc:AlternateContent>
          </a:graphicData>
        </a:graphic>
      </p:graphicFrame>
      <p:sp>
        <p:nvSpPr>
          <p:cNvPr id="6"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Sorting </a:t>
            </a:r>
            <a:endParaRPr lang="en-US" sz="1600" dirty="0"/>
          </a:p>
        </p:txBody>
      </p:sp>
      <p:sp>
        <p:nvSpPr>
          <p:cNvPr id="7"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8" name="Picture 2" descr="C:\Program Files\Microsoft Office\MEDIA\CAGCAT10\j0205462.wmf"/>
          <p:cNvPicPr>
            <a:picLocks noChangeAspect="1" noChangeArrowheads="1"/>
          </p:cNvPicPr>
          <p:nvPr/>
        </p:nvPicPr>
        <p:blipFill>
          <a:blip r:embed="rId5"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10937377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6400" y="742950"/>
            <a:ext cx="8229600" cy="5943599"/>
          </a:xfrm>
        </p:spPr>
        <p:txBody>
          <a:bodyPr>
            <a:normAutofit/>
          </a:bodyPr>
          <a:lstStyle/>
          <a:p>
            <a:pPr marL="365760" indent="-283464" algn="ctr" fontAlgn="auto">
              <a:spcAft>
                <a:spcPts val="0"/>
              </a:spcAft>
              <a:buFont typeface="Wingdings" pitchFamily="2" charset="2"/>
              <a:buNone/>
              <a:defRPr/>
            </a:pPr>
            <a:r>
              <a:rPr lang="en-US" sz="3200" b="1" dirty="0" smtClean="0">
                <a:solidFill>
                  <a:schemeClr val="accent5"/>
                </a:solidFill>
              </a:rPr>
              <a:t>Sorting 12</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After some rearranging, we find that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Normal sorting occurs if the income elasticity of </a:t>
            </a:r>
            <a:r>
              <a:rPr lang="en-US" i="1" dirty="0" smtClean="0">
                <a:latin typeface="Times New Roman" pitchFamily="18" charset="0"/>
                <a:cs typeface="Times New Roman" pitchFamily="18" charset="0"/>
              </a:rPr>
              <a:t>MB</a:t>
            </a:r>
            <a:r>
              <a:rPr lang="en-US" i="1" baseline="-25000" dirty="0" smtClean="0">
                <a:latin typeface="Times New Roman" pitchFamily="18" charset="0"/>
                <a:cs typeface="Times New Roman" pitchFamily="18" charset="0"/>
              </a:rPr>
              <a:t>S</a:t>
            </a:r>
            <a:r>
              <a:rPr lang="en-US" dirty="0" smtClean="0"/>
              <a:t> exceeds the income elasticity of </a:t>
            </a:r>
            <a:r>
              <a:rPr lang="en-US" i="1" dirty="0" smtClean="0">
                <a:latin typeface="Times New Roman" pitchFamily="18" charset="0"/>
                <a:cs typeface="Times New Roman" pitchFamily="18" charset="0"/>
              </a:rPr>
              <a:t>H</a:t>
            </a:r>
            <a:r>
              <a:rPr lang="en-US" dirty="0" smtClean="0"/>
              <a:t>.</a:t>
            </a:r>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3" name="Rectangle 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206113158"/>
              </p:ext>
            </p:extLst>
          </p:nvPr>
        </p:nvGraphicFramePr>
        <p:xfrm>
          <a:off x="2667000" y="2057400"/>
          <a:ext cx="3870960" cy="2973998"/>
        </p:xfrm>
        <a:graphic>
          <a:graphicData uri="http://schemas.openxmlformats.org/presentationml/2006/ole">
            <mc:AlternateContent xmlns:mc="http://schemas.openxmlformats.org/markup-compatibility/2006">
              <mc:Choice xmlns:v="urn:schemas-microsoft-com:vml" Requires="v">
                <p:oleObj spid="_x0000_s13448" name="Equation" r:id="rId3" imgW="1981080" imgH="1574640" progId="Equation.DSMT4">
                  <p:embed/>
                </p:oleObj>
              </mc:Choice>
              <mc:Fallback>
                <p:oleObj name="Equation" r:id="rId3" imgW="1981080" imgH="1574640" progId="Equation.DSMT4">
                  <p:embed/>
                  <p:pic>
                    <p:nvPicPr>
                      <p:cNvPr id="0" name="Object 1"/>
                      <p:cNvPicPr>
                        <a:picLocks noChangeAspect="1" noChangeArrowheads="1"/>
                      </p:cNvPicPr>
                      <p:nvPr/>
                    </p:nvPicPr>
                    <p:blipFill>
                      <a:blip r:embed="rId4"/>
                      <a:srcRect/>
                      <a:stretch>
                        <a:fillRect/>
                      </a:stretch>
                    </p:blipFill>
                    <p:spPr bwMode="auto">
                      <a:xfrm>
                        <a:off x="2667000" y="2057400"/>
                        <a:ext cx="3870960" cy="2973998"/>
                      </a:xfrm>
                      <a:prstGeom prst="rect">
                        <a:avLst/>
                      </a:prstGeom>
                      <a:noFill/>
                    </p:spPr>
                  </p:pic>
                </p:oleObj>
              </mc:Fallback>
            </mc:AlternateContent>
          </a:graphicData>
        </a:graphic>
      </p:graphicFrame>
      <p:sp>
        <p:nvSpPr>
          <p:cNvPr id="7"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Sorting </a:t>
            </a:r>
            <a:endParaRPr lang="en-US" sz="1600" dirty="0"/>
          </a:p>
        </p:txBody>
      </p:sp>
      <p:sp>
        <p:nvSpPr>
          <p:cNvPr id="8"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9" name="Picture 2" descr="C:\Program Files\Microsoft Office\MEDIA\CAGCAT10\j0205462.wmf"/>
          <p:cNvPicPr>
            <a:picLocks noChangeAspect="1" noChangeArrowheads="1"/>
          </p:cNvPicPr>
          <p:nvPr/>
        </p:nvPicPr>
        <p:blipFill>
          <a:blip r:embed="rId5"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41103267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6400" y="742951"/>
            <a:ext cx="8229600" cy="5086350"/>
          </a:xfrm>
        </p:spPr>
        <p:txBody>
          <a:bodyPr>
            <a:normAutofit/>
          </a:bodyPr>
          <a:lstStyle/>
          <a:p>
            <a:pPr marL="365760" indent="-283464" algn="ctr" fontAlgn="auto">
              <a:spcAft>
                <a:spcPts val="0"/>
              </a:spcAft>
              <a:buFont typeface="Wingdings" pitchFamily="2" charset="2"/>
              <a:buNone/>
              <a:defRPr/>
            </a:pPr>
            <a:r>
              <a:rPr lang="en-US" sz="3200" b="1" dirty="0" smtClean="0">
                <a:solidFill>
                  <a:schemeClr val="accent5"/>
                </a:solidFill>
              </a:rPr>
              <a:t>Sorting 13</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The constant elasticity form for </a:t>
            </a:r>
            <a:r>
              <a:rPr lang="en-US" i="1" dirty="0" smtClean="0">
                <a:latin typeface="Times New Roman" pitchFamily="18" charset="0"/>
                <a:cs typeface="Times New Roman" pitchFamily="18" charset="0"/>
              </a:rPr>
              <a:t>S</a:t>
            </a:r>
            <a:r>
              <a:rPr lang="en-US" dirty="0" smtClean="0"/>
              <a:t> implies that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Hence, the slope,               ,   will increase with </a:t>
            </a:r>
            <a:r>
              <a:rPr lang="en-US" i="1" dirty="0" smtClean="0">
                <a:latin typeface="Times New Roman" pitchFamily="18" charset="0"/>
                <a:cs typeface="Times New Roman" pitchFamily="18" charset="0"/>
              </a:rPr>
              <a:t>Y</a:t>
            </a:r>
            <a:r>
              <a:rPr lang="en-US" dirty="0" smtClean="0"/>
              <a:t> so long as:  </a:t>
            </a:r>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2" name="Rectangle 2"/>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2893944605"/>
              </p:ext>
            </p:extLst>
          </p:nvPr>
        </p:nvGraphicFramePr>
        <p:xfrm>
          <a:off x="2714625" y="2027238"/>
          <a:ext cx="3208338" cy="1090612"/>
        </p:xfrm>
        <a:graphic>
          <a:graphicData uri="http://schemas.openxmlformats.org/presentationml/2006/ole">
            <mc:AlternateContent xmlns:mc="http://schemas.openxmlformats.org/markup-compatibility/2006">
              <mc:Choice xmlns:v="urn:schemas-microsoft-com:vml" Requires="v">
                <p:oleObj spid="_x0000_s9633" name="Equation" r:id="rId3" imgW="1155600" imgH="444240" progId="Equation.DSMT4">
                  <p:embed/>
                </p:oleObj>
              </mc:Choice>
              <mc:Fallback>
                <p:oleObj name="Equation" r:id="rId3" imgW="1155600" imgH="444240" progId="Equation.DSMT4">
                  <p:embed/>
                  <p:pic>
                    <p:nvPicPr>
                      <p:cNvPr id="0" name="Object 1"/>
                      <p:cNvPicPr>
                        <a:picLocks noChangeAspect="1" noChangeArrowheads="1"/>
                      </p:cNvPicPr>
                      <p:nvPr/>
                    </p:nvPicPr>
                    <p:blipFill>
                      <a:blip r:embed="rId4"/>
                      <a:srcRect/>
                      <a:stretch>
                        <a:fillRect/>
                      </a:stretch>
                    </p:blipFill>
                    <p:spPr bwMode="auto">
                      <a:xfrm>
                        <a:off x="2714625" y="2027238"/>
                        <a:ext cx="3208338" cy="1090612"/>
                      </a:xfrm>
                      <a:prstGeom prst="rect">
                        <a:avLst/>
                      </a:prstGeom>
                      <a:noFill/>
                    </p:spPr>
                  </p:pic>
                </p:oleObj>
              </mc:Fallback>
            </mc:AlternateContent>
          </a:graphicData>
        </a:graphic>
      </p:graphicFrame>
      <p:sp>
        <p:nvSpPr>
          <p:cNvPr id="4" name="Rectangle 4"/>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921564960"/>
              </p:ext>
            </p:extLst>
          </p:nvPr>
        </p:nvGraphicFramePr>
        <p:xfrm>
          <a:off x="3352801" y="4717398"/>
          <a:ext cx="1981200" cy="1180957"/>
        </p:xfrm>
        <a:graphic>
          <a:graphicData uri="http://schemas.openxmlformats.org/presentationml/2006/ole">
            <mc:AlternateContent xmlns:mc="http://schemas.openxmlformats.org/markup-compatibility/2006">
              <mc:Choice xmlns:v="urn:schemas-microsoft-com:vml" Requires="v">
                <p:oleObj spid="_x0000_s9634" name="Equation" r:id="rId5" imgW="507960" imgH="419040" progId="Equation.DSMT4">
                  <p:embed/>
                </p:oleObj>
              </mc:Choice>
              <mc:Fallback>
                <p:oleObj name="Equation" r:id="rId5" imgW="507960" imgH="419040" progId="Equation.DSMT4">
                  <p:embed/>
                  <p:pic>
                    <p:nvPicPr>
                      <p:cNvPr id="0" name="Object 3"/>
                      <p:cNvPicPr>
                        <a:picLocks noChangeAspect="1" noChangeArrowheads="1"/>
                      </p:cNvPicPr>
                      <p:nvPr/>
                    </p:nvPicPr>
                    <p:blipFill>
                      <a:blip r:embed="rId6"/>
                      <a:srcRect/>
                      <a:stretch>
                        <a:fillRect/>
                      </a:stretch>
                    </p:blipFill>
                    <p:spPr bwMode="auto">
                      <a:xfrm>
                        <a:off x="3352801" y="4717398"/>
                        <a:ext cx="1981200" cy="1180957"/>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933346935"/>
              </p:ext>
            </p:extLst>
          </p:nvPr>
        </p:nvGraphicFramePr>
        <p:xfrm>
          <a:off x="3947583" y="3335002"/>
          <a:ext cx="1462617" cy="592931"/>
        </p:xfrm>
        <a:graphic>
          <a:graphicData uri="http://schemas.openxmlformats.org/presentationml/2006/ole">
            <mc:AlternateContent xmlns:mc="http://schemas.openxmlformats.org/markup-compatibility/2006">
              <mc:Choice xmlns:v="urn:schemas-microsoft-com:vml" Requires="v">
                <p:oleObj spid="_x0000_s9635" name="Equation" r:id="rId7" imgW="533160" imgH="253800" progId="Equation.DSMT4">
                  <p:embed/>
                </p:oleObj>
              </mc:Choice>
              <mc:Fallback>
                <p:oleObj name="Equation" r:id="rId7" imgW="533160" imgH="253800" progId="Equation.DSMT4">
                  <p:embed/>
                  <p:pic>
                    <p:nvPicPr>
                      <p:cNvPr id="0" name="Object 3"/>
                      <p:cNvPicPr>
                        <a:picLocks noChangeAspect="1" noChangeArrowheads="1"/>
                      </p:cNvPicPr>
                      <p:nvPr/>
                    </p:nvPicPr>
                    <p:blipFill>
                      <a:blip r:embed="rId8"/>
                      <a:srcRect/>
                      <a:stretch>
                        <a:fillRect/>
                      </a:stretch>
                    </p:blipFill>
                    <p:spPr bwMode="auto">
                      <a:xfrm>
                        <a:off x="3947583" y="3335002"/>
                        <a:ext cx="1462617" cy="592931"/>
                      </a:xfrm>
                      <a:prstGeom prst="rect">
                        <a:avLst/>
                      </a:prstGeom>
                      <a:noFill/>
                      <a:ln>
                        <a:noFill/>
                      </a:ln>
                      <a:extLst/>
                    </p:spPr>
                  </p:pic>
                </p:oleObj>
              </mc:Fallback>
            </mc:AlternateContent>
          </a:graphicData>
        </a:graphic>
      </p:graphicFrame>
      <p:sp>
        <p:nvSpPr>
          <p:cNvPr id="9"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Sorting </a:t>
            </a:r>
            <a:endParaRPr lang="en-US" sz="1600" dirty="0"/>
          </a:p>
        </p:txBody>
      </p:sp>
      <p:sp>
        <p:nvSpPr>
          <p:cNvPr id="10"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11" name="Picture 2" descr="C:\Program Files\Microsoft Office\MEDIA\CAGCAT10\j0205462.wmf"/>
          <p:cNvPicPr>
            <a:picLocks noChangeAspect="1" noChangeArrowheads="1"/>
          </p:cNvPicPr>
          <p:nvPr/>
        </p:nvPicPr>
        <p:blipFill>
          <a:blip r:embed="rId9"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26995083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6400" y="742951"/>
            <a:ext cx="8229600" cy="5086350"/>
          </a:xfrm>
        </p:spPr>
        <p:txBody>
          <a:bodyPr>
            <a:normAutofit/>
          </a:bodyPr>
          <a:lstStyle/>
          <a:p>
            <a:pPr marL="365760" indent="-283464" algn="ctr" fontAlgn="auto">
              <a:spcAft>
                <a:spcPts val="0"/>
              </a:spcAft>
              <a:buFont typeface="Wingdings" pitchFamily="2" charset="2"/>
              <a:buNone/>
              <a:defRPr/>
            </a:pPr>
            <a:r>
              <a:rPr lang="en-US" sz="3200" b="1" dirty="0" smtClean="0">
                <a:solidFill>
                  <a:schemeClr val="accent5"/>
                </a:solidFill>
              </a:rPr>
              <a:t>Sorting 14</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The available evidence suggests that </a:t>
            </a:r>
            <a:r>
              <a:rPr lang="el-GR" i="1" dirty="0" smtClean="0">
                <a:latin typeface="Times New Roman"/>
                <a:cs typeface="Times New Roman"/>
              </a:rPr>
              <a:t>θ</a:t>
            </a:r>
            <a:r>
              <a:rPr lang="en-US" dirty="0" smtClean="0"/>
              <a:t> and </a:t>
            </a:r>
            <a:r>
              <a:rPr lang="el-GR" i="1" dirty="0" smtClean="0">
                <a:latin typeface="Times New Roman"/>
                <a:cs typeface="Times New Roman"/>
              </a:rPr>
              <a:t>μ</a:t>
            </a:r>
            <a:r>
              <a:rPr lang="en-US" dirty="0" smtClean="0"/>
              <a:t> are approximately equal in absolute value and that </a:t>
            </a:r>
            <a:r>
              <a:rPr lang="el-GR" i="1" dirty="0" smtClean="0">
                <a:latin typeface="Times New Roman"/>
                <a:cs typeface="Times New Roman"/>
              </a:rPr>
              <a:t>γ</a:t>
            </a:r>
            <a:r>
              <a:rPr lang="en-US" dirty="0" smtClean="0"/>
              <a:t> </a:t>
            </a:r>
            <a:r>
              <a:rPr lang="en-US" dirty="0" smtClean="0">
                <a:latin typeface="Times New Roman"/>
                <a:cs typeface="Times New Roman"/>
              </a:rPr>
              <a:t>≤ </a:t>
            </a:r>
            <a:r>
              <a:rPr lang="en-US" dirty="0" smtClean="0"/>
              <a:t>0.7.</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It is reasonable to suppose, therefore, that this condition usually holds.</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b="1" dirty="0" smtClean="0">
                <a:solidFill>
                  <a:schemeClr val="accent1"/>
                </a:solidFill>
              </a:rPr>
              <a:t>Competition, not zoning, is the main reason that  high-</a:t>
            </a:r>
            <a:r>
              <a:rPr lang="en-US" b="1" i="1" dirty="0" smtClean="0">
                <a:solidFill>
                  <a:schemeClr val="accent1"/>
                </a:solidFill>
                <a:latin typeface="Times New Roman" pitchFamily="18" charset="0"/>
                <a:cs typeface="Times New Roman" pitchFamily="18" charset="0"/>
              </a:rPr>
              <a:t>Y</a:t>
            </a:r>
            <a:r>
              <a:rPr lang="en-US" b="1" dirty="0" smtClean="0">
                <a:solidFill>
                  <a:schemeClr val="accent1"/>
                </a:solidFill>
              </a:rPr>
              <a:t> people live in high-</a:t>
            </a:r>
            <a:r>
              <a:rPr lang="en-US" b="1" i="1" dirty="0" smtClean="0">
                <a:solidFill>
                  <a:schemeClr val="accent1"/>
                </a:solidFill>
                <a:latin typeface="Times New Roman" pitchFamily="18" charset="0"/>
                <a:cs typeface="Times New Roman" pitchFamily="18" charset="0"/>
              </a:rPr>
              <a:t>S</a:t>
            </a:r>
            <a:r>
              <a:rPr lang="en-US" b="1" dirty="0" smtClean="0">
                <a:solidFill>
                  <a:schemeClr val="accent1"/>
                </a:solidFill>
              </a:rPr>
              <a:t> jurisdictions (although zoning may preserve existing patterns).</a:t>
            </a:r>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Sorting</a:t>
            </a:r>
            <a:endParaRPr lang="en-US" sz="1600"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3"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25408850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937313"/>
            <a:ext cx="8229600" cy="5086350"/>
          </a:xfrm>
        </p:spPr>
        <p:txBody>
          <a:bodyPr>
            <a:normAutofit fontScale="92500" lnSpcReduction="20000"/>
          </a:bodyPr>
          <a:lstStyle/>
          <a:p>
            <a:pPr marL="365760" indent="-283464" algn="ctr" fontAlgn="auto">
              <a:spcAft>
                <a:spcPts val="0"/>
              </a:spcAft>
              <a:buFont typeface="Wingdings" pitchFamily="2" charset="2"/>
              <a:buNone/>
              <a:defRPr/>
            </a:pPr>
            <a:r>
              <a:rPr lang="en-US" sz="3200" b="1" dirty="0" smtClean="0">
                <a:solidFill>
                  <a:schemeClr val="accent5"/>
                </a:solidFill>
              </a:rPr>
              <a:t>Sorting 15</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6.  This analysis of bidding and sorting applies to any public service or amenity that is linked to a location.</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Examples include:</a:t>
            </a:r>
          </a:p>
          <a:p>
            <a:pPr marL="365760" indent="-283464" fontAlgn="auto">
              <a:spcAft>
                <a:spcPts val="0"/>
              </a:spcAft>
              <a:buFont typeface="Wingdings 2"/>
              <a:buChar char=""/>
              <a:defRPr/>
            </a:pPr>
            <a:endParaRPr lang="en-US" dirty="0"/>
          </a:p>
          <a:p>
            <a:pPr lvl="1" indent="-283464">
              <a:buFont typeface="Wingdings 2"/>
              <a:buChar char=""/>
              <a:defRPr/>
            </a:pPr>
            <a:r>
              <a:rPr lang="en-US" dirty="0" smtClean="0"/>
              <a:t>The perceived quality of local elementary schools;</a:t>
            </a:r>
          </a:p>
          <a:p>
            <a:pPr lvl="1" indent="-283464">
              <a:buFont typeface="Wingdings 2"/>
              <a:buChar char=""/>
              <a:defRPr/>
            </a:pPr>
            <a:r>
              <a:rPr lang="en-US" dirty="0" smtClean="0"/>
              <a:t>Distance from a pollution source;</a:t>
            </a:r>
          </a:p>
          <a:p>
            <a:pPr lvl="1" indent="-283464">
              <a:buFont typeface="Wingdings 2"/>
              <a:buChar char=""/>
              <a:defRPr/>
            </a:pPr>
            <a:r>
              <a:rPr lang="en-US" dirty="0" smtClean="0"/>
              <a:t>Access to parks or other neighborhood amenities.</a:t>
            </a:r>
          </a:p>
          <a:p>
            <a:pPr lvl="1" indent="-283464">
              <a:buFont typeface="Wingdings 2"/>
              <a:buChar char=""/>
              <a:defRPr/>
            </a:pPr>
            <a:endParaRPr lang="en-US" dirty="0"/>
          </a:p>
          <a:p>
            <a:pPr indent="-283464">
              <a:buFont typeface="Wingdings 2"/>
              <a:buChar char=""/>
              <a:defRPr/>
            </a:pPr>
            <a:r>
              <a:rPr lang="en-US" dirty="0" smtClean="0"/>
              <a:t>As we will see, this framework also links nicely with the largely empirical literature on so-called </a:t>
            </a:r>
            <a:r>
              <a:rPr lang="en-US" b="1" dirty="0" smtClean="0">
                <a:solidFill>
                  <a:schemeClr val="accent1"/>
                </a:solidFill>
              </a:rPr>
              <a:t>hedonic regressions</a:t>
            </a:r>
            <a:r>
              <a:rPr lang="en-US" dirty="0" smtClean="0"/>
              <a:t>.</a:t>
            </a:r>
          </a:p>
          <a:p>
            <a:pPr marL="338328" lvl="1" indent="0">
              <a:buNone/>
              <a:defRPr/>
            </a:pPr>
            <a:endParaRPr lang="en-US" dirty="0"/>
          </a:p>
          <a:p>
            <a:pPr indent="-283464">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Sorting </a:t>
            </a:r>
            <a:endParaRPr lang="en-US" sz="1600"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3"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961984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406649" y="-762000"/>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4" name="Title 1"/>
          <p:cNvSpPr txBox="1">
            <a:spLocks/>
          </p:cNvSpPr>
          <p:nvPr/>
        </p:nvSpPr>
        <p:spPr>
          <a:xfrm>
            <a:off x="0" y="6553200"/>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400" dirty="0" smtClean="0"/>
              <a:t>The U.S. Federal System</a:t>
            </a:r>
            <a:endParaRPr lang="en-US" sz="1600" dirty="0"/>
          </a:p>
        </p:txBody>
      </p:sp>
      <p:sp>
        <p:nvSpPr>
          <p:cNvPr id="6" name="Rectangle 3"/>
          <p:cNvSpPr txBox="1">
            <a:spLocks noChangeArrowheads="1"/>
          </p:cNvSpPr>
          <p:nvPr/>
        </p:nvSpPr>
        <p:spPr>
          <a:xfrm>
            <a:off x="1276348" y="486965"/>
            <a:ext cx="6877052" cy="67056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Font typeface="Wingdings" pitchFamily="2" charset="2"/>
              <a:buNone/>
            </a:pPr>
            <a:r>
              <a:rPr lang="en-US" sz="2000" dirty="0" smtClean="0"/>
              <a:t> </a:t>
            </a:r>
            <a:r>
              <a:rPr lang="en-US" sz="2000" b="1" dirty="0" smtClean="0"/>
              <a:t>County</a:t>
            </a:r>
            <a:r>
              <a:rPr lang="en-US" sz="1600" b="1" dirty="0" smtClean="0"/>
              <a:t>   </a:t>
            </a:r>
            <a:r>
              <a:rPr lang="en-US" sz="2000" b="1" dirty="0" smtClean="0"/>
              <a:t>Township   Municipality   School District</a:t>
            </a:r>
          </a:p>
        </p:txBody>
      </p:sp>
      <p:sp>
        <p:nvSpPr>
          <p:cNvPr id="7" name="Rectangle 4"/>
          <p:cNvSpPr>
            <a:spLocks noChangeArrowheads="1"/>
          </p:cNvSpPr>
          <p:nvPr/>
        </p:nvSpPr>
        <p:spPr bwMode="auto">
          <a:xfrm>
            <a:off x="1885948" y="1096565"/>
            <a:ext cx="5181600" cy="5486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 name="Rectangle 5"/>
          <p:cNvSpPr>
            <a:spLocks noChangeArrowheads="1"/>
          </p:cNvSpPr>
          <p:nvPr/>
        </p:nvSpPr>
        <p:spPr bwMode="auto">
          <a:xfrm>
            <a:off x="1884361" y="1091803"/>
            <a:ext cx="2587625" cy="2211387"/>
          </a:xfrm>
          <a:prstGeom prst="rect">
            <a:avLst/>
          </a:prstGeom>
          <a:solidFill>
            <a:schemeClr val="accent1">
              <a:alpha val="0"/>
            </a:schemeClr>
          </a:solidFill>
          <a:ln w="9525">
            <a:solidFill>
              <a:schemeClr val="tx1"/>
            </a:solidFill>
            <a:miter lim="800000"/>
            <a:headEnd/>
            <a:tailEnd/>
          </a:ln>
        </p:spPr>
        <p:txBody>
          <a:bodyPr wrap="none" anchor="ctr"/>
          <a:lstStyle/>
          <a:p>
            <a:endParaRPr lang="en-US"/>
          </a:p>
        </p:txBody>
      </p:sp>
      <p:sp>
        <p:nvSpPr>
          <p:cNvPr id="9" name="Rectangle 6"/>
          <p:cNvSpPr>
            <a:spLocks noChangeArrowheads="1"/>
          </p:cNvSpPr>
          <p:nvPr/>
        </p:nvSpPr>
        <p:spPr bwMode="auto">
          <a:xfrm>
            <a:off x="4476748" y="1096565"/>
            <a:ext cx="2590800" cy="1524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 name="Rectangle 7"/>
          <p:cNvSpPr>
            <a:spLocks noChangeArrowheads="1"/>
          </p:cNvSpPr>
          <p:nvPr/>
        </p:nvSpPr>
        <p:spPr bwMode="auto">
          <a:xfrm>
            <a:off x="4476748" y="2620565"/>
            <a:ext cx="2590800" cy="2590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 name="Rectangle 8"/>
          <p:cNvSpPr>
            <a:spLocks noChangeArrowheads="1"/>
          </p:cNvSpPr>
          <p:nvPr/>
        </p:nvSpPr>
        <p:spPr bwMode="auto">
          <a:xfrm>
            <a:off x="1885948" y="3306365"/>
            <a:ext cx="1600200" cy="3276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2" name="Rectangle 9"/>
          <p:cNvSpPr>
            <a:spLocks noChangeArrowheads="1"/>
          </p:cNvSpPr>
          <p:nvPr/>
        </p:nvSpPr>
        <p:spPr bwMode="auto">
          <a:xfrm>
            <a:off x="3486148" y="3306365"/>
            <a:ext cx="990600" cy="3276600"/>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13" name="Oval 11"/>
          <p:cNvSpPr>
            <a:spLocks noChangeArrowheads="1"/>
          </p:cNvSpPr>
          <p:nvPr/>
        </p:nvSpPr>
        <p:spPr bwMode="auto">
          <a:xfrm>
            <a:off x="2876548" y="2087165"/>
            <a:ext cx="762000" cy="762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 name="Oval 12"/>
          <p:cNvSpPr>
            <a:spLocks noChangeArrowheads="1"/>
          </p:cNvSpPr>
          <p:nvPr/>
        </p:nvSpPr>
        <p:spPr bwMode="auto">
          <a:xfrm>
            <a:off x="6076948" y="3077765"/>
            <a:ext cx="685800" cy="1066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 name="Oval 13"/>
          <p:cNvSpPr>
            <a:spLocks noChangeArrowheads="1"/>
          </p:cNvSpPr>
          <p:nvPr/>
        </p:nvSpPr>
        <p:spPr bwMode="auto">
          <a:xfrm>
            <a:off x="3257548" y="5211365"/>
            <a:ext cx="838200" cy="762000"/>
          </a:xfrm>
          <a:prstGeom prst="ellipse">
            <a:avLst/>
          </a:prstGeom>
          <a:solidFill>
            <a:schemeClr val="accent1">
              <a:alpha val="0"/>
            </a:schemeClr>
          </a:solidFill>
          <a:ln w="9525">
            <a:solidFill>
              <a:schemeClr val="tx1"/>
            </a:solidFill>
            <a:round/>
            <a:headEnd/>
            <a:tailEnd/>
          </a:ln>
        </p:spPr>
        <p:txBody>
          <a:bodyPr wrap="none" anchor="ctr"/>
          <a:lstStyle/>
          <a:p>
            <a:endParaRPr lang="en-US"/>
          </a:p>
        </p:txBody>
      </p:sp>
      <p:sp>
        <p:nvSpPr>
          <p:cNvPr id="16" name="Oval 14"/>
          <p:cNvSpPr>
            <a:spLocks noChangeArrowheads="1"/>
          </p:cNvSpPr>
          <p:nvPr/>
        </p:nvSpPr>
        <p:spPr bwMode="auto">
          <a:xfrm>
            <a:off x="5162548" y="1401365"/>
            <a:ext cx="533400" cy="609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7" name="Oval 15"/>
          <p:cNvSpPr>
            <a:spLocks noChangeArrowheads="1"/>
          </p:cNvSpPr>
          <p:nvPr/>
        </p:nvSpPr>
        <p:spPr bwMode="auto">
          <a:xfrm>
            <a:off x="6153148" y="5516165"/>
            <a:ext cx="533400" cy="533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8" name="Oval 16"/>
          <p:cNvSpPr>
            <a:spLocks noChangeArrowheads="1"/>
          </p:cNvSpPr>
          <p:nvPr/>
        </p:nvSpPr>
        <p:spPr bwMode="auto">
          <a:xfrm>
            <a:off x="2419348" y="3763565"/>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cxnSp>
        <p:nvCxnSpPr>
          <p:cNvPr id="19" name="AutoShape 17"/>
          <p:cNvCxnSpPr>
            <a:cxnSpLocks noChangeShapeType="1"/>
            <a:stCxn id="8" idx="0"/>
            <a:endCxn id="8" idx="0"/>
          </p:cNvCxnSpPr>
          <p:nvPr/>
        </p:nvCxnSpPr>
        <p:spPr bwMode="auto">
          <a:xfrm>
            <a:off x="3178173" y="1091803"/>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0" name="Line 19"/>
          <p:cNvSpPr>
            <a:spLocks noChangeShapeType="1"/>
          </p:cNvSpPr>
          <p:nvPr/>
        </p:nvSpPr>
        <p:spPr bwMode="auto">
          <a:xfrm>
            <a:off x="1885948" y="1096565"/>
            <a:ext cx="0"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Freeform 25"/>
          <p:cNvSpPr>
            <a:spLocks/>
          </p:cNvSpPr>
          <p:nvPr/>
        </p:nvSpPr>
        <p:spPr bwMode="auto">
          <a:xfrm>
            <a:off x="1885948" y="1096565"/>
            <a:ext cx="2819400" cy="1828800"/>
          </a:xfrm>
          <a:custGeom>
            <a:avLst/>
            <a:gdLst>
              <a:gd name="T0" fmla="*/ 0 w 1776"/>
              <a:gd name="T1" fmla="*/ 0 h 1152"/>
              <a:gd name="T2" fmla="*/ 0 w 1776"/>
              <a:gd name="T3" fmla="*/ 2147483647 h 1152"/>
              <a:gd name="T4" fmla="*/ 2147483647 w 1776"/>
              <a:gd name="T5" fmla="*/ 2147483647 h 1152"/>
              <a:gd name="T6" fmla="*/ 2147483647 w 1776"/>
              <a:gd name="T7" fmla="*/ 0 h 1152"/>
              <a:gd name="T8" fmla="*/ 0 60000 65536"/>
              <a:gd name="T9" fmla="*/ 0 60000 65536"/>
              <a:gd name="T10" fmla="*/ 0 60000 65536"/>
              <a:gd name="T11" fmla="*/ 0 60000 65536"/>
              <a:gd name="T12" fmla="*/ 0 w 1776"/>
              <a:gd name="T13" fmla="*/ 0 h 1152"/>
              <a:gd name="T14" fmla="*/ 1776 w 1776"/>
              <a:gd name="T15" fmla="*/ 1152 h 1152"/>
            </a:gdLst>
            <a:ahLst/>
            <a:cxnLst>
              <a:cxn ang="T8">
                <a:pos x="T0" y="T1"/>
              </a:cxn>
              <a:cxn ang="T9">
                <a:pos x="T2" y="T3"/>
              </a:cxn>
              <a:cxn ang="T10">
                <a:pos x="T4" y="T5"/>
              </a:cxn>
              <a:cxn ang="T11">
                <a:pos x="T6" y="T7"/>
              </a:cxn>
            </a:cxnLst>
            <a:rect l="T12" t="T13" r="T14" b="T15"/>
            <a:pathLst>
              <a:path w="1776" h="1152">
                <a:moveTo>
                  <a:pt x="0" y="0"/>
                </a:moveTo>
                <a:lnTo>
                  <a:pt x="0" y="1152"/>
                </a:lnTo>
                <a:lnTo>
                  <a:pt x="1776" y="1152"/>
                </a:lnTo>
                <a:lnTo>
                  <a:pt x="1776" y="0"/>
                </a:lnTo>
              </a:path>
            </a:pathLst>
          </a:custGeom>
          <a:noFill/>
          <a:ln w="38100">
            <a:solidFill>
              <a:srgbClr val="8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Freeform 26"/>
          <p:cNvSpPr>
            <a:spLocks/>
          </p:cNvSpPr>
          <p:nvPr/>
        </p:nvSpPr>
        <p:spPr bwMode="auto">
          <a:xfrm>
            <a:off x="4705348" y="1096565"/>
            <a:ext cx="2362200" cy="2438400"/>
          </a:xfrm>
          <a:custGeom>
            <a:avLst/>
            <a:gdLst>
              <a:gd name="T0" fmla="*/ 0 w 1488"/>
              <a:gd name="T1" fmla="*/ 0 h 1536"/>
              <a:gd name="T2" fmla="*/ 0 w 1488"/>
              <a:gd name="T3" fmla="*/ 2147483647 h 1536"/>
              <a:gd name="T4" fmla="*/ 2147483647 w 1488"/>
              <a:gd name="T5" fmla="*/ 2147483647 h 1536"/>
              <a:gd name="T6" fmla="*/ 0 60000 65536"/>
              <a:gd name="T7" fmla="*/ 0 60000 65536"/>
              <a:gd name="T8" fmla="*/ 0 60000 65536"/>
              <a:gd name="T9" fmla="*/ 0 w 1488"/>
              <a:gd name="T10" fmla="*/ 0 h 1536"/>
              <a:gd name="T11" fmla="*/ 1488 w 1488"/>
              <a:gd name="T12" fmla="*/ 1536 h 1536"/>
            </a:gdLst>
            <a:ahLst/>
            <a:cxnLst>
              <a:cxn ang="T6">
                <a:pos x="T0" y="T1"/>
              </a:cxn>
              <a:cxn ang="T7">
                <a:pos x="T2" y="T3"/>
              </a:cxn>
              <a:cxn ang="T8">
                <a:pos x="T4" y="T5"/>
              </a:cxn>
            </a:cxnLst>
            <a:rect l="T9" t="T10" r="T11" b="T12"/>
            <a:pathLst>
              <a:path w="1488" h="1536">
                <a:moveTo>
                  <a:pt x="0" y="0"/>
                </a:moveTo>
                <a:lnTo>
                  <a:pt x="0" y="1536"/>
                </a:lnTo>
                <a:lnTo>
                  <a:pt x="1488" y="1536"/>
                </a:lnTo>
              </a:path>
            </a:pathLst>
          </a:custGeom>
          <a:noFill/>
          <a:ln w="38100">
            <a:solidFill>
              <a:srgbClr val="8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 name="Freeform 27"/>
          <p:cNvSpPr>
            <a:spLocks/>
          </p:cNvSpPr>
          <p:nvPr/>
        </p:nvSpPr>
        <p:spPr bwMode="auto">
          <a:xfrm>
            <a:off x="1885948" y="2925365"/>
            <a:ext cx="3352800" cy="1905000"/>
          </a:xfrm>
          <a:custGeom>
            <a:avLst/>
            <a:gdLst>
              <a:gd name="T0" fmla="*/ 0 w 2112"/>
              <a:gd name="T1" fmla="*/ 0 h 1200"/>
              <a:gd name="T2" fmla="*/ 0 w 2112"/>
              <a:gd name="T3" fmla="*/ 2147483647 h 1200"/>
              <a:gd name="T4" fmla="*/ 2147483647 w 2112"/>
              <a:gd name="T5" fmla="*/ 2147483647 h 1200"/>
              <a:gd name="T6" fmla="*/ 2147483647 w 2112"/>
              <a:gd name="T7" fmla="*/ 2147483647 h 1200"/>
              <a:gd name="T8" fmla="*/ 0 60000 65536"/>
              <a:gd name="T9" fmla="*/ 0 60000 65536"/>
              <a:gd name="T10" fmla="*/ 0 60000 65536"/>
              <a:gd name="T11" fmla="*/ 0 60000 65536"/>
              <a:gd name="T12" fmla="*/ 0 w 2112"/>
              <a:gd name="T13" fmla="*/ 0 h 1200"/>
              <a:gd name="T14" fmla="*/ 2112 w 2112"/>
              <a:gd name="T15" fmla="*/ 1200 h 1200"/>
            </a:gdLst>
            <a:ahLst/>
            <a:cxnLst>
              <a:cxn ang="T8">
                <a:pos x="T0" y="T1"/>
              </a:cxn>
              <a:cxn ang="T9">
                <a:pos x="T2" y="T3"/>
              </a:cxn>
              <a:cxn ang="T10">
                <a:pos x="T4" y="T5"/>
              </a:cxn>
              <a:cxn ang="T11">
                <a:pos x="T6" y="T7"/>
              </a:cxn>
            </a:cxnLst>
            <a:rect l="T12" t="T13" r="T14" b="T15"/>
            <a:pathLst>
              <a:path w="2112" h="1200">
                <a:moveTo>
                  <a:pt x="0" y="0"/>
                </a:moveTo>
                <a:lnTo>
                  <a:pt x="0" y="1200"/>
                </a:lnTo>
                <a:lnTo>
                  <a:pt x="2112" y="1200"/>
                </a:lnTo>
                <a:lnTo>
                  <a:pt x="2112" y="384"/>
                </a:lnTo>
              </a:path>
            </a:pathLst>
          </a:custGeom>
          <a:noFill/>
          <a:ln w="38100">
            <a:solidFill>
              <a:srgbClr val="8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28"/>
          <p:cNvSpPr>
            <a:spLocks/>
          </p:cNvSpPr>
          <p:nvPr/>
        </p:nvSpPr>
        <p:spPr bwMode="auto">
          <a:xfrm>
            <a:off x="5238748" y="3534965"/>
            <a:ext cx="533400" cy="3048000"/>
          </a:xfrm>
          <a:custGeom>
            <a:avLst/>
            <a:gdLst>
              <a:gd name="T0" fmla="*/ 0 w 336"/>
              <a:gd name="T1" fmla="*/ 0 h 1920"/>
              <a:gd name="T2" fmla="*/ 0 w 336"/>
              <a:gd name="T3" fmla="*/ 2147483647 h 1920"/>
              <a:gd name="T4" fmla="*/ 2147483647 w 336"/>
              <a:gd name="T5" fmla="*/ 2147483647 h 1920"/>
              <a:gd name="T6" fmla="*/ 2147483647 w 336"/>
              <a:gd name="T7" fmla="*/ 2147483647 h 1920"/>
              <a:gd name="T8" fmla="*/ 0 60000 65536"/>
              <a:gd name="T9" fmla="*/ 0 60000 65536"/>
              <a:gd name="T10" fmla="*/ 0 60000 65536"/>
              <a:gd name="T11" fmla="*/ 0 60000 65536"/>
              <a:gd name="T12" fmla="*/ 0 w 336"/>
              <a:gd name="T13" fmla="*/ 0 h 1920"/>
              <a:gd name="T14" fmla="*/ 336 w 336"/>
              <a:gd name="T15" fmla="*/ 1920 h 1920"/>
            </a:gdLst>
            <a:ahLst/>
            <a:cxnLst>
              <a:cxn ang="T8">
                <a:pos x="T0" y="T1"/>
              </a:cxn>
              <a:cxn ang="T9">
                <a:pos x="T2" y="T3"/>
              </a:cxn>
              <a:cxn ang="T10">
                <a:pos x="T4" y="T5"/>
              </a:cxn>
              <a:cxn ang="T11">
                <a:pos x="T6" y="T7"/>
              </a:cxn>
            </a:cxnLst>
            <a:rect l="T12" t="T13" r="T14" b="T15"/>
            <a:pathLst>
              <a:path w="336" h="1920">
                <a:moveTo>
                  <a:pt x="0" y="0"/>
                </a:moveTo>
                <a:lnTo>
                  <a:pt x="0" y="1536"/>
                </a:lnTo>
                <a:lnTo>
                  <a:pt x="336" y="1536"/>
                </a:lnTo>
                <a:lnTo>
                  <a:pt x="336" y="1920"/>
                </a:lnTo>
              </a:path>
            </a:pathLst>
          </a:custGeom>
          <a:noFill/>
          <a:ln w="38100">
            <a:solidFill>
              <a:srgbClr val="8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Freeform 30"/>
          <p:cNvSpPr>
            <a:spLocks/>
          </p:cNvSpPr>
          <p:nvPr/>
        </p:nvSpPr>
        <p:spPr bwMode="auto">
          <a:xfrm>
            <a:off x="3028948" y="5135165"/>
            <a:ext cx="1219200" cy="838200"/>
          </a:xfrm>
          <a:custGeom>
            <a:avLst/>
            <a:gdLst>
              <a:gd name="T0" fmla="*/ 0 w 768"/>
              <a:gd name="T1" fmla="*/ 0 h 528"/>
              <a:gd name="T2" fmla="*/ 0 w 768"/>
              <a:gd name="T3" fmla="*/ 2147483647 h 528"/>
              <a:gd name="T4" fmla="*/ 2147483647 w 768"/>
              <a:gd name="T5" fmla="*/ 2147483647 h 528"/>
              <a:gd name="T6" fmla="*/ 2147483647 w 768"/>
              <a:gd name="T7" fmla="*/ 0 h 528"/>
              <a:gd name="T8" fmla="*/ 0 w 768"/>
              <a:gd name="T9" fmla="*/ 0 h 528"/>
              <a:gd name="T10" fmla="*/ 0 60000 65536"/>
              <a:gd name="T11" fmla="*/ 0 60000 65536"/>
              <a:gd name="T12" fmla="*/ 0 60000 65536"/>
              <a:gd name="T13" fmla="*/ 0 60000 65536"/>
              <a:gd name="T14" fmla="*/ 0 60000 65536"/>
              <a:gd name="T15" fmla="*/ 0 w 768"/>
              <a:gd name="T16" fmla="*/ 0 h 528"/>
              <a:gd name="T17" fmla="*/ 768 w 768"/>
              <a:gd name="T18" fmla="*/ 528 h 528"/>
            </a:gdLst>
            <a:ahLst/>
            <a:cxnLst>
              <a:cxn ang="T10">
                <a:pos x="T0" y="T1"/>
              </a:cxn>
              <a:cxn ang="T11">
                <a:pos x="T2" y="T3"/>
              </a:cxn>
              <a:cxn ang="T12">
                <a:pos x="T4" y="T5"/>
              </a:cxn>
              <a:cxn ang="T13">
                <a:pos x="T6" y="T7"/>
              </a:cxn>
              <a:cxn ang="T14">
                <a:pos x="T8" y="T9"/>
              </a:cxn>
            </a:cxnLst>
            <a:rect l="T15" t="T16" r="T17" b="T18"/>
            <a:pathLst>
              <a:path w="768" h="528">
                <a:moveTo>
                  <a:pt x="0" y="0"/>
                </a:moveTo>
                <a:lnTo>
                  <a:pt x="0" y="528"/>
                </a:lnTo>
                <a:lnTo>
                  <a:pt x="768" y="528"/>
                </a:lnTo>
                <a:lnTo>
                  <a:pt x="768" y="0"/>
                </a:lnTo>
                <a:lnTo>
                  <a:pt x="0" y="0"/>
                </a:lnTo>
                <a:close/>
              </a:path>
            </a:pathLst>
          </a:custGeom>
          <a:solidFill>
            <a:schemeClr val="accent1">
              <a:alpha val="0"/>
            </a:schemeClr>
          </a:solidFill>
          <a:ln w="38100">
            <a:solidFill>
              <a:srgbClr val="800080"/>
            </a:solidFill>
            <a:round/>
            <a:headEnd/>
            <a:tailEnd/>
          </a:ln>
        </p:spPr>
        <p:txBody>
          <a:bodyPr/>
          <a:lstStyle/>
          <a:p>
            <a:endParaRPr lang="en-US"/>
          </a:p>
        </p:txBody>
      </p:sp>
      <p:sp>
        <p:nvSpPr>
          <p:cNvPr id="26" name="Freeform 31"/>
          <p:cNvSpPr>
            <a:spLocks/>
          </p:cNvSpPr>
          <p:nvPr/>
        </p:nvSpPr>
        <p:spPr bwMode="auto">
          <a:xfrm>
            <a:off x="1885948" y="1096565"/>
            <a:ext cx="2590800" cy="1143000"/>
          </a:xfrm>
          <a:custGeom>
            <a:avLst/>
            <a:gdLst>
              <a:gd name="T0" fmla="*/ 0 w 1632"/>
              <a:gd name="T1" fmla="*/ 0 h 720"/>
              <a:gd name="T2" fmla="*/ 0 w 1632"/>
              <a:gd name="T3" fmla="*/ 2147483647 h 720"/>
              <a:gd name="T4" fmla="*/ 2147483647 w 1632"/>
              <a:gd name="T5" fmla="*/ 2147483647 h 720"/>
              <a:gd name="T6" fmla="*/ 2147483647 w 1632"/>
              <a:gd name="T7" fmla="*/ 2147483647 h 720"/>
              <a:gd name="T8" fmla="*/ 2147483647 w 1632"/>
              <a:gd name="T9" fmla="*/ 2147483647 h 720"/>
              <a:gd name="T10" fmla="*/ 2147483647 w 1632"/>
              <a:gd name="T11" fmla="*/ 0 h 720"/>
              <a:gd name="T12" fmla="*/ 0 60000 65536"/>
              <a:gd name="T13" fmla="*/ 0 60000 65536"/>
              <a:gd name="T14" fmla="*/ 0 60000 65536"/>
              <a:gd name="T15" fmla="*/ 0 60000 65536"/>
              <a:gd name="T16" fmla="*/ 0 60000 65536"/>
              <a:gd name="T17" fmla="*/ 0 60000 65536"/>
              <a:gd name="T18" fmla="*/ 0 w 1632"/>
              <a:gd name="T19" fmla="*/ 0 h 720"/>
              <a:gd name="T20" fmla="*/ 1632 w 1632"/>
              <a:gd name="T21" fmla="*/ 720 h 720"/>
            </a:gdLst>
            <a:ahLst/>
            <a:cxnLst>
              <a:cxn ang="T12">
                <a:pos x="T0" y="T1"/>
              </a:cxn>
              <a:cxn ang="T13">
                <a:pos x="T2" y="T3"/>
              </a:cxn>
              <a:cxn ang="T14">
                <a:pos x="T4" y="T5"/>
              </a:cxn>
              <a:cxn ang="T15">
                <a:pos x="T6" y="T7"/>
              </a:cxn>
              <a:cxn ang="T16">
                <a:pos x="T8" y="T9"/>
              </a:cxn>
              <a:cxn ang="T17">
                <a:pos x="T10" y="T11"/>
              </a:cxn>
            </a:cxnLst>
            <a:rect l="T18" t="T19" r="T20" b="T21"/>
            <a:pathLst>
              <a:path w="1632" h="720">
                <a:moveTo>
                  <a:pt x="0" y="0"/>
                </a:moveTo>
                <a:lnTo>
                  <a:pt x="0" y="720"/>
                </a:lnTo>
                <a:lnTo>
                  <a:pt x="1200" y="720"/>
                </a:lnTo>
                <a:lnTo>
                  <a:pt x="1200" y="144"/>
                </a:lnTo>
                <a:lnTo>
                  <a:pt x="1632" y="144"/>
                </a:lnTo>
                <a:lnTo>
                  <a:pt x="1632" y="0"/>
                </a:lnTo>
              </a:path>
            </a:pathLst>
          </a:custGeom>
          <a:noFill/>
          <a:ln w="9525"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 name="Line 32"/>
          <p:cNvSpPr>
            <a:spLocks noChangeShapeType="1"/>
          </p:cNvSpPr>
          <p:nvPr/>
        </p:nvSpPr>
        <p:spPr bwMode="auto">
          <a:xfrm>
            <a:off x="3790948" y="2239565"/>
            <a:ext cx="1588" cy="1066800"/>
          </a:xfrm>
          <a:prstGeom prst="line">
            <a:avLst/>
          </a:prstGeom>
          <a:noFill/>
          <a:ln w="9525" cap="rnd">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Freeform 33"/>
          <p:cNvSpPr>
            <a:spLocks/>
          </p:cNvSpPr>
          <p:nvPr/>
        </p:nvSpPr>
        <p:spPr bwMode="auto">
          <a:xfrm>
            <a:off x="2114548" y="3306365"/>
            <a:ext cx="685800" cy="3276600"/>
          </a:xfrm>
          <a:custGeom>
            <a:avLst/>
            <a:gdLst>
              <a:gd name="T0" fmla="*/ 2147483647 w 432"/>
              <a:gd name="T1" fmla="*/ 0 h 2064"/>
              <a:gd name="T2" fmla="*/ 2147483647 w 432"/>
              <a:gd name="T3" fmla="*/ 2147483647 h 2064"/>
              <a:gd name="T4" fmla="*/ 2147483647 w 432"/>
              <a:gd name="T5" fmla="*/ 2147483647 h 2064"/>
              <a:gd name="T6" fmla="*/ 2147483647 w 432"/>
              <a:gd name="T7" fmla="*/ 2147483647 h 2064"/>
              <a:gd name="T8" fmla="*/ 0 w 432"/>
              <a:gd name="T9" fmla="*/ 2147483647 h 2064"/>
              <a:gd name="T10" fmla="*/ 0 w 432"/>
              <a:gd name="T11" fmla="*/ 2147483647 h 2064"/>
              <a:gd name="T12" fmla="*/ 0 60000 65536"/>
              <a:gd name="T13" fmla="*/ 0 60000 65536"/>
              <a:gd name="T14" fmla="*/ 0 60000 65536"/>
              <a:gd name="T15" fmla="*/ 0 60000 65536"/>
              <a:gd name="T16" fmla="*/ 0 60000 65536"/>
              <a:gd name="T17" fmla="*/ 0 60000 65536"/>
              <a:gd name="T18" fmla="*/ 0 w 432"/>
              <a:gd name="T19" fmla="*/ 0 h 2064"/>
              <a:gd name="T20" fmla="*/ 432 w 432"/>
              <a:gd name="T21" fmla="*/ 2064 h 2064"/>
            </a:gdLst>
            <a:ahLst/>
            <a:cxnLst>
              <a:cxn ang="T12">
                <a:pos x="T0" y="T1"/>
              </a:cxn>
              <a:cxn ang="T13">
                <a:pos x="T2" y="T3"/>
              </a:cxn>
              <a:cxn ang="T14">
                <a:pos x="T4" y="T5"/>
              </a:cxn>
              <a:cxn ang="T15">
                <a:pos x="T6" y="T7"/>
              </a:cxn>
              <a:cxn ang="T16">
                <a:pos x="T8" y="T9"/>
              </a:cxn>
              <a:cxn ang="T17">
                <a:pos x="T10" y="T11"/>
              </a:cxn>
            </a:cxnLst>
            <a:rect l="T18" t="T19" r="T20" b="T21"/>
            <a:pathLst>
              <a:path w="432" h="2064">
                <a:moveTo>
                  <a:pt x="96" y="0"/>
                </a:moveTo>
                <a:lnTo>
                  <a:pt x="96" y="768"/>
                </a:lnTo>
                <a:lnTo>
                  <a:pt x="432" y="768"/>
                </a:lnTo>
                <a:lnTo>
                  <a:pt x="432" y="1440"/>
                </a:lnTo>
                <a:lnTo>
                  <a:pt x="0" y="1440"/>
                </a:lnTo>
                <a:lnTo>
                  <a:pt x="0" y="2064"/>
                </a:lnTo>
              </a:path>
            </a:pathLst>
          </a:custGeom>
          <a:noFill/>
          <a:ln w="9525"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 name="Line 34"/>
          <p:cNvSpPr>
            <a:spLocks noChangeShapeType="1"/>
          </p:cNvSpPr>
          <p:nvPr/>
        </p:nvSpPr>
        <p:spPr bwMode="auto">
          <a:xfrm>
            <a:off x="2800348" y="4525565"/>
            <a:ext cx="685800" cy="1588"/>
          </a:xfrm>
          <a:prstGeom prst="line">
            <a:avLst/>
          </a:prstGeom>
          <a:noFill/>
          <a:ln w="9525" cap="rnd">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Freeform 35"/>
          <p:cNvSpPr>
            <a:spLocks/>
          </p:cNvSpPr>
          <p:nvPr/>
        </p:nvSpPr>
        <p:spPr bwMode="auto">
          <a:xfrm>
            <a:off x="2800348" y="5592365"/>
            <a:ext cx="685800" cy="609600"/>
          </a:xfrm>
          <a:custGeom>
            <a:avLst/>
            <a:gdLst>
              <a:gd name="T0" fmla="*/ 0 w 432"/>
              <a:gd name="T1" fmla="*/ 0 h 384"/>
              <a:gd name="T2" fmla="*/ 0 w 432"/>
              <a:gd name="T3" fmla="*/ 2147483647 h 384"/>
              <a:gd name="T4" fmla="*/ 2147483647 w 432"/>
              <a:gd name="T5" fmla="*/ 2147483647 h 384"/>
              <a:gd name="T6" fmla="*/ 0 60000 65536"/>
              <a:gd name="T7" fmla="*/ 0 60000 65536"/>
              <a:gd name="T8" fmla="*/ 0 60000 65536"/>
              <a:gd name="T9" fmla="*/ 0 w 432"/>
              <a:gd name="T10" fmla="*/ 0 h 384"/>
              <a:gd name="T11" fmla="*/ 432 w 432"/>
              <a:gd name="T12" fmla="*/ 384 h 384"/>
            </a:gdLst>
            <a:ahLst/>
            <a:cxnLst>
              <a:cxn ang="T6">
                <a:pos x="T0" y="T1"/>
              </a:cxn>
              <a:cxn ang="T7">
                <a:pos x="T2" y="T3"/>
              </a:cxn>
              <a:cxn ang="T8">
                <a:pos x="T4" y="T5"/>
              </a:cxn>
            </a:cxnLst>
            <a:rect l="T9" t="T10" r="T11" b="T12"/>
            <a:pathLst>
              <a:path w="432" h="384">
                <a:moveTo>
                  <a:pt x="0" y="0"/>
                </a:moveTo>
                <a:lnTo>
                  <a:pt x="0" y="384"/>
                </a:lnTo>
                <a:lnTo>
                  <a:pt x="432" y="384"/>
                </a:lnTo>
              </a:path>
            </a:pathLst>
          </a:custGeom>
          <a:noFill/>
          <a:ln w="9525"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 name="Freeform 36"/>
          <p:cNvSpPr>
            <a:spLocks/>
          </p:cNvSpPr>
          <p:nvPr/>
        </p:nvSpPr>
        <p:spPr bwMode="auto">
          <a:xfrm>
            <a:off x="3486148" y="4144565"/>
            <a:ext cx="990600" cy="2133600"/>
          </a:xfrm>
          <a:custGeom>
            <a:avLst/>
            <a:gdLst>
              <a:gd name="T0" fmla="*/ 0 w 624"/>
              <a:gd name="T1" fmla="*/ 0 h 1344"/>
              <a:gd name="T2" fmla="*/ 2147483647 w 624"/>
              <a:gd name="T3" fmla="*/ 0 h 1344"/>
              <a:gd name="T4" fmla="*/ 2147483647 w 624"/>
              <a:gd name="T5" fmla="*/ 2147483647 h 1344"/>
              <a:gd name="T6" fmla="*/ 2147483647 w 624"/>
              <a:gd name="T7" fmla="*/ 2147483647 h 1344"/>
              <a:gd name="T8" fmla="*/ 0 60000 65536"/>
              <a:gd name="T9" fmla="*/ 0 60000 65536"/>
              <a:gd name="T10" fmla="*/ 0 60000 65536"/>
              <a:gd name="T11" fmla="*/ 0 60000 65536"/>
              <a:gd name="T12" fmla="*/ 0 w 624"/>
              <a:gd name="T13" fmla="*/ 0 h 1344"/>
              <a:gd name="T14" fmla="*/ 624 w 624"/>
              <a:gd name="T15" fmla="*/ 1344 h 1344"/>
            </a:gdLst>
            <a:ahLst/>
            <a:cxnLst>
              <a:cxn ang="T8">
                <a:pos x="T0" y="T1"/>
              </a:cxn>
              <a:cxn ang="T9">
                <a:pos x="T2" y="T3"/>
              </a:cxn>
              <a:cxn ang="T10">
                <a:pos x="T4" y="T5"/>
              </a:cxn>
              <a:cxn ang="T11">
                <a:pos x="T6" y="T7"/>
              </a:cxn>
            </a:cxnLst>
            <a:rect l="T12" t="T13" r="T14" b="T15"/>
            <a:pathLst>
              <a:path w="624" h="1344">
                <a:moveTo>
                  <a:pt x="0" y="0"/>
                </a:moveTo>
                <a:lnTo>
                  <a:pt x="480" y="0"/>
                </a:lnTo>
                <a:lnTo>
                  <a:pt x="480" y="1344"/>
                </a:lnTo>
                <a:lnTo>
                  <a:pt x="624" y="1344"/>
                </a:lnTo>
              </a:path>
            </a:pathLst>
          </a:custGeom>
          <a:noFill/>
          <a:ln w="9525"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 name="Freeform 38"/>
          <p:cNvSpPr>
            <a:spLocks/>
          </p:cNvSpPr>
          <p:nvPr/>
        </p:nvSpPr>
        <p:spPr bwMode="auto">
          <a:xfrm>
            <a:off x="5162548" y="5211365"/>
            <a:ext cx="533400" cy="1371600"/>
          </a:xfrm>
          <a:custGeom>
            <a:avLst/>
            <a:gdLst>
              <a:gd name="T0" fmla="*/ 0 w 336"/>
              <a:gd name="T1" fmla="*/ 0 h 864"/>
              <a:gd name="T2" fmla="*/ 0 w 336"/>
              <a:gd name="T3" fmla="*/ 2147483647 h 864"/>
              <a:gd name="T4" fmla="*/ 2147483647 w 336"/>
              <a:gd name="T5" fmla="*/ 2147483647 h 864"/>
              <a:gd name="T6" fmla="*/ 2147483647 w 336"/>
              <a:gd name="T7" fmla="*/ 2147483647 h 864"/>
              <a:gd name="T8" fmla="*/ 0 60000 65536"/>
              <a:gd name="T9" fmla="*/ 0 60000 65536"/>
              <a:gd name="T10" fmla="*/ 0 60000 65536"/>
              <a:gd name="T11" fmla="*/ 0 60000 65536"/>
              <a:gd name="T12" fmla="*/ 0 w 336"/>
              <a:gd name="T13" fmla="*/ 0 h 864"/>
              <a:gd name="T14" fmla="*/ 336 w 336"/>
              <a:gd name="T15" fmla="*/ 864 h 864"/>
            </a:gdLst>
            <a:ahLst/>
            <a:cxnLst>
              <a:cxn ang="T8">
                <a:pos x="T0" y="T1"/>
              </a:cxn>
              <a:cxn ang="T9">
                <a:pos x="T2" y="T3"/>
              </a:cxn>
              <a:cxn ang="T10">
                <a:pos x="T4" y="T5"/>
              </a:cxn>
              <a:cxn ang="T11">
                <a:pos x="T6" y="T7"/>
              </a:cxn>
            </a:cxnLst>
            <a:rect l="T12" t="T13" r="T14" b="T15"/>
            <a:pathLst>
              <a:path w="336" h="864">
                <a:moveTo>
                  <a:pt x="0" y="0"/>
                </a:moveTo>
                <a:lnTo>
                  <a:pt x="0" y="528"/>
                </a:lnTo>
                <a:lnTo>
                  <a:pt x="336" y="528"/>
                </a:lnTo>
                <a:lnTo>
                  <a:pt x="336" y="864"/>
                </a:lnTo>
              </a:path>
            </a:pathLst>
          </a:custGeom>
          <a:noFill/>
          <a:ln w="9525"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 name="Line 39"/>
          <p:cNvSpPr>
            <a:spLocks noChangeShapeType="1"/>
          </p:cNvSpPr>
          <p:nvPr/>
        </p:nvSpPr>
        <p:spPr bwMode="auto">
          <a:xfrm>
            <a:off x="5162548" y="5592365"/>
            <a:ext cx="1905000" cy="1588"/>
          </a:xfrm>
          <a:prstGeom prst="line">
            <a:avLst/>
          </a:prstGeom>
          <a:noFill/>
          <a:ln w="9525" cap="rnd">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Freeform 40"/>
          <p:cNvSpPr>
            <a:spLocks/>
          </p:cNvSpPr>
          <p:nvPr/>
        </p:nvSpPr>
        <p:spPr bwMode="auto">
          <a:xfrm>
            <a:off x="4476748" y="2620565"/>
            <a:ext cx="990600" cy="1676400"/>
          </a:xfrm>
          <a:custGeom>
            <a:avLst/>
            <a:gdLst>
              <a:gd name="T0" fmla="*/ 2147483647 w 624"/>
              <a:gd name="T1" fmla="*/ 0 h 1056"/>
              <a:gd name="T2" fmla="*/ 2147483647 w 624"/>
              <a:gd name="T3" fmla="*/ 2147483647 h 1056"/>
              <a:gd name="T4" fmla="*/ 0 w 624"/>
              <a:gd name="T5" fmla="*/ 2147483647 h 1056"/>
              <a:gd name="T6" fmla="*/ 0 60000 65536"/>
              <a:gd name="T7" fmla="*/ 0 60000 65536"/>
              <a:gd name="T8" fmla="*/ 0 60000 65536"/>
              <a:gd name="T9" fmla="*/ 0 w 624"/>
              <a:gd name="T10" fmla="*/ 0 h 1056"/>
              <a:gd name="T11" fmla="*/ 624 w 624"/>
              <a:gd name="T12" fmla="*/ 1056 h 1056"/>
            </a:gdLst>
            <a:ahLst/>
            <a:cxnLst>
              <a:cxn ang="T6">
                <a:pos x="T0" y="T1"/>
              </a:cxn>
              <a:cxn ang="T7">
                <a:pos x="T2" y="T3"/>
              </a:cxn>
              <a:cxn ang="T8">
                <a:pos x="T4" y="T5"/>
              </a:cxn>
            </a:cxnLst>
            <a:rect l="T9" t="T10" r="T11" b="T12"/>
            <a:pathLst>
              <a:path w="624" h="1056">
                <a:moveTo>
                  <a:pt x="624" y="0"/>
                </a:moveTo>
                <a:lnTo>
                  <a:pt x="624" y="1056"/>
                </a:lnTo>
                <a:lnTo>
                  <a:pt x="0" y="1056"/>
                </a:lnTo>
              </a:path>
            </a:pathLst>
          </a:custGeom>
          <a:noFill/>
          <a:ln w="9525"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 name="Freeform 41"/>
          <p:cNvSpPr>
            <a:spLocks/>
          </p:cNvSpPr>
          <p:nvPr/>
        </p:nvSpPr>
        <p:spPr bwMode="auto">
          <a:xfrm>
            <a:off x="5467348" y="4296965"/>
            <a:ext cx="1600200" cy="304800"/>
          </a:xfrm>
          <a:custGeom>
            <a:avLst/>
            <a:gdLst>
              <a:gd name="T0" fmla="*/ 0 w 1008"/>
              <a:gd name="T1" fmla="*/ 0 h 192"/>
              <a:gd name="T2" fmla="*/ 0 w 1008"/>
              <a:gd name="T3" fmla="*/ 2147483647 h 192"/>
              <a:gd name="T4" fmla="*/ 2147483647 w 1008"/>
              <a:gd name="T5" fmla="*/ 2147483647 h 192"/>
              <a:gd name="T6" fmla="*/ 0 60000 65536"/>
              <a:gd name="T7" fmla="*/ 0 60000 65536"/>
              <a:gd name="T8" fmla="*/ 0 60000 65536"/>
              <a:gd name="T9" fmla="*/ 0 w 1008"/>
              <a:gd name="T10" fmla="*/ 0 h 192"/>
              <a:gd name="T11" fmla="*/ 1008 w 1008"/>
              <a:gd name="T12" fmla="*/ 192 h 192"/>
            </a:gdLst>
            <a:ahLst/>
            <a:cxnLst>
              <a:cxn ang="T6">
                <a:pos x="T0" y="T1"/>
              </a:cxn>
              <a:cxn ang="T7">
                <a:pos x="T2" y="T3"/>
              </a:cxn>
              <a:cxn ang="T8">
                <a:pos x="T4" y="T5"/>
              </a:cxn>
            </a:cxnLst>
            <a:rect l="T9" t="T10" r="T11" b="T12"/>
            <a:pathLst>
              <a:path w="1008" h="192">
                <a:moveTo>
                  <a:pt x="0" y="0"/>
                </a:moveTo>
                <a:lnTo>
                  <a:pt x="0" y="192"/>
                </a:lnTo>
                <a:lnTo>
                  <a:pt x="1008" y="192"/>
                </a:lnTo>
              </a:path>
            </a:pathLst>
          </a:custGeom>
          <a:noFill/>
          <a:ln w="9525"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 name="Freeform 42"/>
          <p:cNvSpPr>
            <a:spLocks/>
          </p:cNvSpPr>
          <p:nvPr/>
        </p:nvSpPr>
        <p:spPr bwMode="auto">
          <a:xfrm>
            <a:off x="5086348" y="1096565"/>
            <a:ext cx="685800" cy="1524000"/>
          </a:xfrm>
          <a:custGeom>
            <a:avLst/>
            <a:gdLst>
              <a:gd name="T0" fmla="*/ 2147483647 w 432"/>
              <a:gd name="T1" fmla="*/ 0 h 960"/>
              <a:gd name="T2" fmla="*/ 2147483647 w 432"/>
              <a:gd name="T3" fmla="*/ 2147483647 h 960"/>
              <a:gd name="T4" fmla="*/ 0 w 432"/>
              <a:gd name="T5" fmla="*/ 2147483647 h 960"/>
              <a:gd name="T6" fmla="*/ 0 w 432"/>
              <a:gd name="T7" fmla="*/ 2147483647 h 960"/>
              <a:gd name="T8" fmla="*/ 0 60000 65536"/>
              <a:gd name="T9" fmla="*/ 0 60000 65536"/>
              <a:gd name="T10" fmla="*/ 0 60000 65536"/>
              <a:gd name="T11" fmla="*/ 0 60000 65536"/>
              <a:gd name="T12" fmla="*/ 0 w 432"/>
              <a:gd name="T13" fmla="*/ 0 h 960"/>
              <a:gd name="T14" fmla="*/ 432 w 432"/>
              <a:gd name="T15" fmla="*/ 960 h 960"/>
            </a:gdLst>
            <a:ahLst/>
            <a:cxnLst>
              <a:cxn ang="T8">
                <a:pos x="T0" y="T1"/>
              </a:cxn>
              <a:cxn ang="T9">
                <a:pos x="T2" y="T3"/>
              </a:cxn>
              <a:cxn ang="T10">
                <a:pos x="T4" y="T5"/>
              </a:cxn>
              <a:cxn ang="T11">
                <a:pos x="T6" y="T7"/>
              </a:cxn>
            </a:cxnLst>
            <a:rect l="T12" t="T13" r="T14" b="T15"/>
            <a:pathLst>
              <a:path w="432" h="960">
                <a:moveTo>
                  <a:pt x="432" y="0"/>
                </a:moveTo>
                <a:lnTo>
                  <a:pt x="432" y="720"/>
                </a:lnTo>
                <a:lnTo>
                  <a:pt x="0" y="720"/>
                </a:lnTo>
                <a:lnTo>
                  <a:pt x="0" y="960"/>
                </a:lnTo>
              </a:path>
            </a:pathLst>
          </a:custGeom>
          <a:noFill/>
          <a:ln w="9525"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 name="Freeform 43"/>
          <p:cNvSpPr>
            <a:spLocks/>
          </p:cNvSpPr>
          <p:nvPr/>
        </p:nvSpPr>
        <p:spPr bwMode="auto">
          <a:xfrm>
            <a:off x="5772148" y="1477565"/>
            <a:ext cx="762000" cy="1143000"/>
          </a:xfrm>
          <a:custGeom>
            <a:avLst/>
            <a:gdLst>
              <a:gd name="T0" fmla="*/ 0 w 480"/>
              <a:gd name="T1" fmla="*/ 0 h 720"/>
              <a:gd name="T2" fmla="*/ 2147483647 w 480"/>
              <a:gd name="T3" fmla="*/ 0 h 720"/>
              <a:gd name="T4" fmla="*/ 2147483647 w 480"/>
              <a:gd name="T5" fmla="*/ 2147483647 h 720"/>
              <a:gd name="T6" fmla="*/ 0 60000 65536"/>
              <a:gd name="T7" fmla="*/ 0 60000 65536"/>
              <a:gd name="T8" fmla="*/ 0 60000 65536"/>
              <a:gd name="T9" fmla="*/ 0 w 480"/>
              <a:gd name="T10" fmla="*/ 0 h 720"/>
              <a:gd name="T11" fmla="*/ 480 w 480"/>
              <a:gd name="T12" fmla="*/ 720 h 720"/>
            </a:gdLst>
            <a:ahLst/>
            <a:cxnLst>
              <a:cxn ang="T6">
                <a:pos x="T0" y="T1"/>
              </a:cxn>
              <a:cxn ang="T7">
                <a:pos x="T2" y="T3"/>
              </a:cxn>
              <a:cxn ang="T8">
                <a:pos x="T4" y="T5"/>
              </a:cxn>
            </a:cxnLst>
            <a:rect l="T9" t="T10" r="T11" b="T12"/>
            <a:pathLst>
              <a:path w="480" h="720">
                <a:moveTo>
                  <a:pt x="0" y="0"/>
                </a:moveTo>
                <a:lnTo>
                  <a:pt x="480" y="0"/>
                </a:lnTo>
                <a:lnTo>
                  <a:pt x="480" y="720"/>
                </a:lnTo>
              </a:path>
            </a:pathLst>
          </a:custGeom>
          <a:noFill/>
          <a:ln w="9525"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8" name="Line 50"/>
          <p:cNvSpPr>
            <a:spLocks noChangeShapeType="1"/>
          </p:cNvSpPr>
          <p:nvPr/>
        </p:nvSpPr>
        <p:spPr bwMode="auto">
          <a:xfrm>
            <a:off x="2019298" y="734615"/>
            <a:ext cx="752475" cy="25717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 name="Line 51"/>
          <p:cNvSpPr>
            <a:spLocks noChangeShapeType="1"/>
          </p:cNvSpPr>
          <p:nvPr/>
        </p:nvSpPr>
        <p:spPr bwMode="auto">
          <a:xfrm>
            <a:off x="3295648" y="744140"/>
            <a:ext cx="495300" cy="14097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52"/>
          <p:cNvSpPr>
            <a:spLocks noChangeShapeType="1"/>
          </p:cNvSpPr>
          <p:nvPr/>
        </p:nvSpPr>
        <p:spPr bwMode="auto">
          <a:xfrm>
            <a:off x="4752973" y="744140"/>
            <a:ext cx="409575" cy="9334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53"/>
          <p:cNvSpPr>
            <a:spLocks noChangeShapeType="1"/>
          </p:cNvSpPr>
          <p:nvPr/>
        </p:nvSpPr>
        <p:spPr bwMode="auto">
          <a:xfrm flipH="1">
            <a:off x="5010148" y="725090"/>
            <a:ext cx="1457325" cy="280987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 name="Content Placeholder 1"/>
          <p:cNvSpPr>
            <a:spLocks noGrp="1"/>
          </p:cNvSpPr>
          <p:nvPr>
            <p:ph idx="1"/>
          </p:nvPr>
        </p:nvSpPr>
        <p:spPr>
          <a:xfrm>
            <a:off x="1428748" y="444293"/>
            <a:ext cx="8229600" cy="4525963"/>
          </a:xfrm>
        </p:spPr>
        <p:txBody>
          <a:bodyPr/>
          <a:lstStyle/>
          <a:p>
            <a:pPr marL="109728" indent="0">
              <a:buNone/>
            </a:pPr>
            <a:r>
              <a:rPr lang="en-US" dirty="0"/>
              <a:t> </a:t>
            </a:r>
          </a:p>
        </p:txBody>
      </p:sp>
      <p:sp>
        <p:nvSpPr>
          <p:cNvPr id="3" name="TextBox 2"/>
          <p:cNvSpPr txBox="1"/>
          <p:nvPr/>
        </p:nvSpPr>
        <p:spPr>
          <a:xfrm>
            <a:off x="228600" y="1066800"/>
            <a:ext cx="1589086" cy="923330"/>
          </a:xfrm>
          <a:prstGeom prst="rect">
            <a:avLst/>
          </a:prstGeom>
          <a:noFill/>
        </p:spPr>
        <p:txBody>
          <a:bodyPr wrap="square" rtlCol="0">
            <a:spAutoFit/>
          </a:bodyPr>
          <a:lstStyle/>
          <a:p>
            <a:r>
              <a:rPr lang="en-US" dirty="0" smtClean="0"/>
              <a:t>Map of Hypothetical State</a:t>
            </a:r>
            <a:endParaRPr lang="en-US" dirty="0"/>
          </a:p>
        </p:txBody>
      </p:sp>
      <p:sp>
        <p:nvSpPr>
          <p:cNvPr id="42" name="Rectangle 2"/>
          <p:cNvSpPr txBox="1">
            <a:spLocks noChangeArrowheads="1"/>
          </p:cNvSpPr>
          <p:nvPr/>
        </p:nvSpPr>
        <p:spPr>
          <a:xfrm>
            <a:off x="771525" y="152400"/>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dirty="0" smtClean="0">
                <a:solidFill>
                  <a:schemeClr val="tx2">
                    <a:satMod val="130000"/>
                  </a:schemeClr>
                </a:solidFill>
              </a:rPr>
              <a:t> The Theory of Local Public Finance</a:t>
            </a:r>
          </a:p>
        </p:txBody>
      </p:sp>
      <p:pic>
        <p:nvPicPr>
          <p:cNvPr id="43" name="Picture 2" descr="C:\Program Files\Microsoft Office\MEDIA\CAGCAT10\j0205462.wmf"/>
          <p:cNvPicPr>
            <a:picLocks noChangeAspect="1" noChangeArrowheads="1"/>
          </p:cNvPicPr>
          <p:nvPr/>
        </p:nvPicPr>
        <p:blipFill>
          <a:blip r:embed="rId2" cstate="print"/>
          <a:srcRect/>
          <a:stretch>
            <a:fillRect/>
          </a:stretch>
        </p:blipFill>
        <p:spPr bwMode="auto">
          <a:xfrm>
            <a:off x="7244499" y="76200"/>
            <a:ext cx="870090" cy="486965"/>
          </a:xfrm>
          <a:prstGeom prst="rect">
            <a:avLst/>
          </a:prstGeom>
          <a:noFill/>
        </p:spPr>
      </p:pic>
    </p:spTree>
    <p:extLst>
      <p:ext uri="{BB962C8B-B14F-4D97-AF65-F5344CB8AC3E}">
        <p14:creationId xmlns:p14="http://schemas.microsoft.com/office/powerpoint/2010/main" val="33852406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966872"/>
            <a:ext cx="8229600" cy="5086350"/>
          </a:xfrm>
        </p:spPr>
        <p:txBody>
          <a:bodyPr>
            <a:normAutofit fontScale="85000" lnSpcReduction="20000"/>
          </a:bodyPr>
          <a:lstStyle/>
          <a:p>
            <a:pPr marL="365760" indent="-283464" algn="ctr" fontAlgn="auto">
              <a:spcAft>
                <a:spcPts val="0"/>
              </a:spcAft>
              <a:buFont typeface="Wingdings" pitchFamily="2" charset="2"/>
              <a:buNone/>
              <a:defRPr/>
            </a:pPr>
            <a:r>
              <a:rPr lang="en-US" sz="3200" b="1" dirty="0" smtClean="0">
                <a:solidFill>
                  <a:schemeClr val="accent5"/>
                </a:solidFill>
              </a:rPr>
              <a:t>Sorting 16</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a:t>7</a:t>
            </a:r>
            <a:r>
              <a:rPr lang="en-US" dirty="0" smtClean="0"/>
              <a:t>.  Finally, the logic of bidding and sorting does not apply only to the highly decentralized federal system in the U.S.  </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It also applies to any country in which </a:t>
            </a:r>
          </a:p>
          <a:p>
            <a:pPr marL="365760" indent="-283464" fontAlgn="auto">
              <a:spcAft>
                <a:spcPts val="0"/>
              </a:spcAft>
              <a:buFont typeface="Wingdings 2"/>
              <a:buChar char=""/>
              <a:defRPr/>
            </a:pPr>
            <a:endParaRPr lang="en-US" dirty="0"/>
          </a:p>
          <a:p>
            <a:pPr lvl="1" indent="-283464">
              <a:buFont typeface="Wingdings 2"/>
              <a:buChar char=""/>
              <a:defRPr/>
            </a:pPr>
            <a:r>
              <a:rPr lang="en-US" dirty="0" smtClean="0"/>
              <a:t>A location-based public service or neighborhood amenity varies across locations,</a:t>
            </a:r>
          </a:p>
          <a:p>
            <a:pPr lvl="1" indent="-283464">
              <a:buFont typeface="Wingdings 2"/>
              <a:buChar char=""/>
              <a:defRPr/>
            </a:pPr>
            <a:endParaRPr lang="en-US" dirty="0"/>
          </a:p>
          <a:p>
            <a:pPr lvl="1" indent="-283464">
              <a:buFont typeface="Wingdings 2"/>
              <a:buChar char=""/>
              <a:defRPr/>
            </a:pPr>
            <a:r>
              <a:rPr lang="en-US" dirty="0" smtClean="0"/>
              <a:t>Housing markets are competitive and households can decide where to live, and</a:t>
            </a:r>
          </a:p>
          <a:p>
            <a:pPr lvl="1" indent="-283464">
              <a:buFont typeface="Wingdings 2"/>
              <a:buChar char=""/>
              <a:defRPr/>
            </a:pPr>
            <a:endParaRPr lang="en-US" dirty="0" smtClean="0"/>
          </a:p>
          <a:p>
            <a:pPr lvl="1" indent="-283464">
              <a:buFont typeface="Wingdings 2"/>
              <a:buChar char=""/>
              <a:defRPr/>
            </a:pPr>
            <a:r>
              <a:rPr lang="en-US" dirty="0" smtClean="0"/>
              <a:t>Access (or the cost of access) to the service or amenity depends on residential location.  </a:t>
            </a:r>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Sorting </a:t>
            </a:r>
            <a:endParaRPr lang="en-US" sz="1600"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3"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32209693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966872"/>
            <a:ext cx="8229600" cy="5086350"/>
          </a:xfrm>
        </p:spPr>
        <p:txBody>
          <a:bodyPr>
            <a:normAutofit fontScale="92500" lnSpcReduction="20000"/>
          </a:bodyPr>
          <a:lstStyle/>
          <a:p>
            <a:pPr marL="365760" indent="-283464" algn="ctr" fontAlgn="auto">
              <a:spcAft>
                <a:spcPts val="0"/>
              </a:spcAft>
              <a:buFont typeface="Wingdings" pitchFamily="2" charset="2"/>
              <a:buNone/>
              <a:defRPr/>
            </a:pPr>
            <a:r>
              <a:rPr lang="en-US" sz="3500" b="1" dirty="0" smtClean="0">
                <a:solidFill>
                  <a:schemeClr val="accent5"/>
                </a:solidFill>
              </a:rPr>
              <a:t>Preview</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In the next set of classes, we will bring in the complementary literature on housing </a:t>
            </a:r>
            <a:r>
              <a:rPr lang="en-US" b="1" dirty="0" smtClean="0">
                <a:solidFill>
                  <a:schemeClr val="accent1"/>
                </a:solidFill>
              </a:rPr>
              <a:t>hedonics</a:t>
            </a:r>
            <a:r>
              <a:rPr lang="en-US" dirty="0" smtClean="0"/>
              <a:t>, which builds on Rosen’s famous article in the </a:t>
            </a:r>
            <a:r>
              <a:rPr lang="en-US" i="1" dirty="0" smtClean="0"/>
              <a:t>JPE</a:t>
            </a:r>
            <a:r>
              <a:rPr lang="en-US" dirty="0" smtClean="0"/>
              <a:t> (Jan./Feb. 1974).</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The Rosen article provides some more theory to think about as well as the framework used by most empirical work on the capitalization of public service and neighborhood amenities into house values.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We will also cover a new approach to hedonics that draws on the theory we have reviewed today.</a:t>
            </a:r>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Preview </a:t>
            </a:r>
            <a:endParaRPr lang="en-US" sz="1600"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3"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14584436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966872"/>
            <a:ext cx="8229600" cy="5086350"/>
          </a:xfrm>
        </p:spPr>
        <p:txBody>
          <a:bodyPr>
            <a:normAutofit lnSpcReduction="10000"/>
          </a:bodyPr>
          <a:lstStyle/>
          <a:p>
            <a:pPr marL="365760" indent="-283464" algn="ctr" fontAlgn="auto">
              <a:spcAft>
                <a:spcPts val="0"/>
              </a:spcAft>
              <a:buFont typeface="Wingdings" pitchFamily="2" charset="2"/>
              <a:buNone/>
              <a:defRPr/>
            </a:pPr>
            <a:r>
              <a:rPr lang="en-US" sz="3200" b="1" dirty="0" smtClean="0">
                <a:solidFill>
                  <a:schemeClr val="accent5"/>
                </a:solidFill>
              </a:rPr>
              <a:t>Class Outline</a:t>
            </a:r>
            <a:endParaRPr lang="en-US" dirty="0" smtClean="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r>
              <a:rPr lang="en-US" dirty="0"/>
              <a:t>T</a:t>
            </a:r>
            <a:r>
              <a:rPr lang="en-US" dirty="0" smtClean="0"/>
              <a:t>he U.S. Federal System</a:t>
            </a:r>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The Consensus Model of Local Public Finance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Deriving a Bid Function</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solidFill>
                  <a:schemeClr val="tx1">
                    <a:lumMod val="85000"/>
                    <a:lumOff val="15000"/>
                  </a:schemeClr>
                </a:solidFill>
              </a:rPr>
              <a:t>Residential Sorting</a:t>
            </a:r>
          </a:p>
          <a:p>
            <a:pPr indent="-283464">
              <a:buFont typeface="Wingdings 2"/>
              <a:buChar char=""/>
              <a:defRPr/>
            </a:pPr>
            <a:endParaRPr lang="en-US" dirty="0"/>
          </a:p>
          <a:p>
            <a:pPr indent="-283464">
              <a:buFont typeface="Wingdings 2"/>
              <a:buChar char=""/>
              <a:defRPr/>
            </a:pPr>
            <a:r>
              <a:rPr lang="en-US" dirty="0">
                <a:solidFill>
                  <a:srgbClr val="FF0000"/>
                </a:solidFill>
              </a:rPr>
              <a:t>Is the U.S. Federal System Efficient?</a:t>
            </a:r>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400" dirty="0" smtClean="0"/>
              <a:t>Intro</a:t>
            </a:r>
            <a:r>
              <a:rPr lang="en-US" sz="1600" dirty="0" smtClean="0"/>
              <a:t>duction</a:t>
            </a:r>
            <a:endParaRPr lang="en-US" sz="1600"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25341948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944656"/>
            <a:ext cx="8229600" cy="5086350"/>
          </a:xfrm>
        </p:spPr>
        <p:txBody>
          <a:bodyPr>
            <a:normAutofit fontScale="92500" lnSpcReduction="10000"/>
          </a:bodyPr>
          <a:lstStyle/>
          <a:p>
            <a:pPr marL="365760" indent="-283464" algn="ctr" fontAlgn="auto">
              <a:spcAft>
                <a:spcPts val="0"/>
              </a:spcAft>
              <a:buFont typeface="Wingdings" pitchFamily="2" charset="2"/>
              <a:buNone/>
              <a:defRPr/>
            </a:pPr>
            <a:r>
              <a:rPr lang="en-US" b="1" dirty="0" smtClean="0">
                <a:solidFill>
                  <a:schemeClr val="accent4"/>
                </a:solidFill>
              </a:rPr>
              <a:t>Bids Including Property Taxes</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One well-known approach to bidding and sorting comes from Hamilton (</a:t>
            </a:r>
            <a:r>
              <a:rPr lang="en-US" i="1" dirty="0" smtClean="0"/>
              <a:t>Urban Studies</a:t>
            </a:r>
            <a:r>
              <a:rPr lang="en-US" dirty="0" smtClean="0"/>
              <a:t>, June 1975).</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To understand his approach, let us begin by pointing out that even though property taxes do not affect sorting, they can be incorporated into bid functions.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With property taxes included, bid functions eventually slope downward, as the increment in service quality is not worth the added property-tax cost.</a:t>
            </a:r>
          </a:p>
          <a:p>
            <a:pPr marL="365760" indent="-283464" fontAlgn="auto">
              <a:spcAft>
                <a:spcPts val="0"/>
              </a:spcAft>
              <a:buFont typeface="Wingdings 2"/>
              <a:buChar char=""/>
              <a:defRPr/>
            </a:pPr>
            <a:endParaRPr lang="en-US" dirty="0" smtClean="0"/>
          </a:p>
        </p:txBody>
      </p:sp>
      <p:sp>
        <p:nvSpPr>
          <p:cNvPr id="4" name="Title 1"/>
          <p:cNvSpPr txBox="1">
            <a:spLocks/>
          </p:cNvSpPr>
          <p:nvPr/>
        </p:nvSpPr>
        <p:spPr>
          <a:xfrm>
            <a:off x="76200" y="6477000"/>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Hamilton </a:t>
            </a:r>
            <a:endParaRPr lang="en-US" sz="1600" dirty="0"/>
          </a:p>
        </p:txBody>
      </p:sp>
      <p:sp>
        <p:nvSpPr>
          <p:cNvPr id="2" name="Title 1"/>
          <p:cNvSpPr>
            <a:spLocks noGrp="1"/>
          </p:cNvSpPr>
          <p:nvPr>
            <p:ph type="title"/>
          </p:nvPr>
        </p:nvSpPr>
        <p:spPr/>
        <p:txBody>
          <a:bodyPr/>
          <a:lstStyle/>
          <a:p>
            <a:r>
              <a:rPr lang="en-US" dirty="0" smtClean="0"/>
              <a:t> </a:t>
            </a:r>
            <a:endParaRPr lang="en-US"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307648411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1066800"/>
            <a:ext cx="8229600" cy="5086350"/>
          </a:xfrm>
        </p:spPr>
        <p:txBody>
          <a:bodyPr>
            <a:normAutofit lnSpcReduction="10000"/>
          </a:bodyPr>
          <a:lstStyle/>
          <a:p>
            <a:pPr marL="365760" indent="-283464" algn="ctr" fontAlgn="auto">
              <a:spcAft>
                <a:spcPts val="0"/>
              </a:spcAft>
              <a:buFont typeface="Wingdings" pitchFamily="2" charset="2"/>
              <a:buNone/>
              <a:defRPr/>
            </a:pPr>
            <a:r>
              <a:rPr lang="en-US" b="1" dirty="0" smtClean="0">
                <a:solidFill>
                  <a:schemeClr val="accent4"/>
                </a:solidFill>
              </a:rPr>
              <a:t>Bids Including Property Taxes, 2</a:t>
            </a:r>
          </a:p>
          <a:p>
            <a:pPr marL="365760" indent="-283464" algn="ctr" fontAlgn="auto">
              <a:spcAft>
                <a:spcPts val="0"/>
              </a:spcAft>
              <a:buFont typeface="Wingdings" pitchFamily="2" charset="2"/>
              <a:buNone/>
              <a:defRPr/>
            </a:pPr>
            <a:endParaRPr lang="en-US" dirty="0" smtClean="0"/>
          </a:p>
          <a:p>
            <a:pPr marL="365760" indent="-283464" fontAlgn="auto">
              <a:spcAft>
                <a:spcPts val="0"/>
              </a:spcAft>
              <a:buFont typeface="Wingdings 2"/>
              <a:buChar char=""/>
              <a:defRPr/>
            </a:pPr>
            <a:r>
              <a:rPr lang="en-US" dirty="0" smtClean="0"/>
              <a:t>The problem is that these bid functions are not just a function of </a:t>
            </a:r>
            <a:r>
              <a:rPr lang="en-US" i="1" dirty="0" smtClean="0">
                <a:latin typeface="Times New Roman" panose="02020603050405020304" pitchFamily="18" charset="0"/>
                <a:cs typeface="Times New Roman" panose="02020603050405020304" pitchFamily="18" charset="0"/>
              </a:rPr>
              <a:t>S</a:t>
            </a:r>
            <a:r>
              <a:rPr lang="en-US" dirty="0" smtClean="0"/>
              <a:t>, but also depend on </a:t>
            </a:r>
            <a:r>
              <a:rPr lang="el-GR" i="1" dirty="0" smtClean="0">
                <a:latin typeface="Times New Roman" panose="02020603050405020304" pitchFamily="18" charset="0"/>
                <a:cs typeface="Times New Roman" panose="02020603050405020304" pitchFamily="18" charset="0"/>
              </a:rPr>
              <a:t>τ</a:t>
            </a:r>
            <a:r>
              <a:rPr lang="en-US" dirty="0" smtClean="0"/>
              <a: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One approach is to assume that income, </a:t>
            </a:r>
            <a:r>
              <a:rPr lang="en-US" i="1" dirty="0" smtClean="0">
                <a:latin typeface="Times New Roman" pitchFamily="18" charset="0"/>
                <a:cs typeface="Times New Roman" pitchFamily="18" charset="0"/>
              </a:rPr>
              <a:t>Y</a:t>
            </a:r>
            <a:r>
              <a:rPr lang="en-US" dirty="0" smtClean="0"/>
              <a:t>, or some other variable provides an index of the quality of service-tax packages, not just of services.  </a:t>
            </a:r>
          </a:p>
          <a:p>
            <a:pPr marL="365760" indent="-283464" fontAlgn="auto">
              <a:spcAft>
                <a:spcPts val="0"/>
              </a:spcAft>
              <a:buFont typeface="Wingdings 2"/>
              <a:buChar char=""/>
              <a:defRPr/>
            </a:pPr>
            <a:endParaRPr lang="en-US" dirty="0"/>
          </a:p>
          <a:p>
            <a:pPr indent="-283464">
              <a:buFont typeface="Wingdings 2"/>
              <a:buChar char=""/>
              <a:defRPr/>
            </a:pPr>
            <a:r>
              <a:rPr lang="en-US" dirty="0" smtClean="0"/>
              <a:t>Then we can plot bids as a function of the services and taxes associated with </a:t>
            </a:r>
            <a:r>
              <a:rPr lang="en-US" i="1" dirty="0">
                <a:latin typeface="Times New Roman" pitchFamily="18" charset="0"/>
                <a:cs typeface="Times New Roman" pitchFamily="18" charset="0"/>
              </a:rPr>
              <a:t>Y</a:t>
            </a:r>
            <a:r>
              <a:rPr lang="en-US" dirty="0" smtClean="0"/>
              <a:t>.</a:t>
            </a:r>
          </a:p>
        </p:txBody>
      </p:sp>
      <p:sp>
        <p:nvSpPr>
          <p:cNvPr id="4" name="Title 1"/>
          <p:cNvSpPr txBox="1">
            <a:spLocks/>
          </p:cNvSpPr>
          <p:nvPr/>
        </p:nvSpPr>
        <p:spPr>
          <a:xfrm>
            <a:off x="76200" y="6477000"/>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Hamilton </a:t>
            </a:r>
            <a:endParaRPr lang="en-US" sz="1600" dirty="0"/>
          </a:p>
        </p:txBody>
      </p:sp>
      <p:sp>
        <p:nvSpPr>
          <p:cNvPr id="2" name="Title 1"/>
          <p:cNvSpPr>
            <a:spLocks noGrp="1"/>
          </p:cNvSpPr>
          <p:nvPr>
            <p:ph type="title"/>
          </p:nvPr>
        </p:nvSpPr>
        <p:spPr/>
        <p:txBody>
          <a:bodyPr/>
          <a:lstStyle/>
          <a:p>
            <a:r>
              <a:rPr lang="en-US" dirty="0" smtClean="0"/>
              <a:t> </a:t>
            </a:r>
            <a:endParaRPr lang="en-US"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149596873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6400" y="742951"/>
            <a:ext cx="8229600" cy="5086350"/>
          </a:xfrm>
        </p:spPr>
        <p:txBody>
          <a:bodyPr>
            <a:normAutofit/>
          </a:bodyPr>
          <a:lstStyle/>
          <a:p>
            <a:pPr marL="365760" indent="-283464" algn="ctr" fontAlgn="auto">
              <a:spcAft>
                <a:spcPts val="0"/>
              </a:spcAft>
              <a:buNone/>
              <a:defRPr/>
            </a:pPr>
            <a:endParaRPr lang="en-US" sz="2400" b="1" dirty="0" smtClean="0"/>
          </a:p>
          <a:p>
            <a:pPr marL="365760" indent="-283464" algn="ctr" fontAlgn="auto">
              <a:spcAft>
                <a:spcPts val="0"/>
              </a:spcAft>
              <a:buNone/>
              <a:defRPr/>
            </a:pPr>
            <a:r>
              <a:rPr lang="en-US" sz="2400" b="1" dirty="0" smtClean="0"/>
              <a:t>Consensus </a:t>
            </a:r>
            <a:r>
              <a:rPr lang="en-US" sz="2400" b="1" dirty="0"/>
              <a:t>Bidding and Sorting Net of Taxes</a:t>
            </a:r>
            <a:endParaRPr lang="en-US" sz="2400" dirty="0"/>
          </a:p>
          <a:p>
            <a:pPr marL="365760" indent="-283464" algn="ctr" fontAlgn="auto">
              <a:spcAft>
                <a:spcPts val="0"/>
              </a:spcAft>
              <a:buFont typeface="Wingdings" pitchFamily="2" charset="2"/>
              <a:buNone/>
              <a:defRPr/>
            </a:pPr>
            <a:endParaRPr lang="en-US" sz="2400" dirty="0" smtClean="0">
              <a:solidFill>
                <a:schemeClr val="tx2"/>
              </a:solidFill>
            </a:endParaRPr>
          </a:p>
          <a:p>
            <a:pPr marL="82296" indent="0" fontAlgn="auto">
              <a:spcAft>
                <a:spcPts val="0"/>
              </a:spcAft>
              <a:buNone/>
              <a:defRPr/>
            </a:pPr>
            <a:endParaRPr lang="en-US" dirty="0" smtClean="0"/>
          </a:p>
          <a:p>
            <a:pPr marL="365760" indent="-283464" fontAlgn="auto">
              <a:spcAft>
                <a:spcPts val="0"/>
              </a:spcAft>
              <a:buFont typeface="Wingdings 2"/>
              <a:buChar char=""/>
              <a:defRPr/>
            </a:pPr>
            <a:endParaRPr lang="en-US" dirty="0" smtClean="0"/>
          </a:p>
        </p:txBody>
      </p:sp>
      <p:sp>
        <p:nvSpPr>
          <p:cNvPr id="5"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Hamilton </a:t>
            </a:r>
            <a:endParaRPr lang="en-US" sz="1600" dirty="0"/>
          </a:p>
        </p:txBody>
      </p:sp>
      <p:sp>
        <p:nvSpPr>
          <p:cNvPr id="2" name="Title 1"/>
          <p:cNvSpPr>
            <a:spLocks noGrp="1"/>
          </p:cNvSpPr>
          <p:nvPr>
            <p:ph type="title"/>
          </p:nvPr>
        </p:nvSpPr>
        <p:spPr/>
        <p:txBody>
          <a:bodyPr/>
          <a:lstStyle/>
          <a:p>
            <a:r>
              <a:rPr lang="en-US" dirty="0" smtClean="0"/>
              <a:t> </a:t>
            </a:r>
            <a:endParaRPr lang="en-US" dirty="0"/>
          </a:p>
        </p:txBody>
      </p:sp>
      <p:sp>
        <p:nvSpPr>
          <p:cNvPr id="6"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7"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cxnSp>
        <p:nvCxnSpPr>
          <p:cNvPr id="8" name="Straight Connector 7"/>
          <p:cNvCxnSpPr/>
          <p:nvPr/>
        </p:nvCxnSpPr>
        <p:spPr>
          <a:xfrm>
            <a:off x="2412460" y="1718137"/>
            <a:ext cx="19455" cy="4513635"/>
          </a:xfrm>
          <a:prstGeom prst="line">
            <a:avLst/>
          </a:prstGeom>
          <a:ln w="25400"/>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431915" y="6231772"/>
            <a:ext cx="538912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310642" y="3003719"/>
            <a:ext cx="4" cy="323714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5128844" y="3813044"/>
            <a:ext cx="2" cy="242888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4100314" y="4463283"/>
            <a:ext cx="4554" cy="181173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2422187" y="2952674"/>
            <a:ext cx="3888455" cy="617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2475030" y="3802884"/>
            <a:ext cx="2611978" cy="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2369345" y="4442477"/>
            <a:ext cx="1715203" cy="2031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28800" y="1709923"/>
            <a:ext cx="528320" cy="461665"/>
          </a:xfrm>
          <a:prstGeom prst="rect">
            <a:avLst/>
          </a:prstGeom>
          <a:noFill/>
        </p:spPr>
        <p:txBody>
          <a:bodyPr wrap="square" rtlCol="0">
            <a:spAutoFit/>
          </a:bodyPr>
          <a:lstStyle/>
          <a:p>
            <a:r>
              <a:rPr lang="en-US" sz="2400" dirty="0" smtClean="0"/>
              <a:t>P</a:t>
            </a:r>
            <a:endParaRPr lang="en-US" sz="2400" dirty="0"/>
          </a:p>
        </p:txBody>
      </p:sp>
      <p:sp>
        <p:nvSpPr>
          <p:cNvPr id="17" name="TextBox 16"/>
          <p:cNvSpPr txBox="1"/>
          <p:nvPr/>
        </p:nvSpPr>
        <p:spPr>
          <a:xfrm>
            <a:off x="7156527" y="6251443"/>
            <a:ext cx="528320" cy="461665"/>
          </a:xfrm>
          <a:prstGeom prst="rect">
            <a:avLst/>
          </a:prstGeom>
          <a:noFill/>
        </p:spPr>
        <p:txBody>
          <a:bodyPr wrap="square" rtlCol="0">
            <a:spAutoFit/>
          </a:bodyPr>
          <a:lstStyle/>
          <a:p>
            <a:r>
              <a:rPr lang="en-US" sz="2400" dirty="0"/>
              <a:t>Y</a:t>
            </a:r>
          </a:p>
        </p:txBody>
      </p:sp>
      <p:sp>
        <p:nvSpPr>
          <p:cNvPr id="18" name="TextBox 17"/>
          <p:cNvSpPr txBox="1"/>
          <p:nvPr/>
        </p:nvSpPr>
        <p:spPr>
          <a:xfrm>
            <a:off x="2040759" y="2782303"/>
            <a:ext cx="528320" cy="369332"/>
          </a:xfrm>
          <a:prstGeom prst="rect">
            <a:avLst/>
          </a:prstGeom>
          <a:noFill/>
        </p:spPr>
        <p:txBody>
          <a:bodyPr wrap="square" rtlCol="0">
            <a:spAutoFit/>
          </a:bodyPr>
          <a:lstStyle/>
          <a:p>
            <a:r>
              <a:rPr lang="en-US" dirty="0" smtClean="0"/>
              <a:t>P</a:t>
            </a:r>
            <a:r>
              <a:rPr lang="en-US" baseline="-25000" dirty="0" smtClean="0"/>
              <a:t>3</a:t>
            </a:r>
            <a:endParaRPr lang="en-US" baseline="-25000" dirty="0"/>
          </a:p>
        </p:txBody>
      </p:sp>
      <p:sp>
        <p:nvSpPr>
          <p:cNvPr id="19" name="TextBox 18"/>
          <p:cNvSpPr txBox="1"/>
          <p:nvPr/>
        </p:nvSpPr>
        <p:spPr>
          <a:xfrm>
            <a:off x="2050921" y="3605622"/>
            <a:ext cx="528320" cy="369332"/>
          </a:xfrm>
          <a:prstGeom prst="rect">
            <a:avLst/>
          </a:prstGeom>
          <a:noFill/>
        </p:spPr>
        <p:txBody>
          <a:bodyPr wrap="square" rtlCol="0">
            <a:spAutoFit/>
          </a:bodyPr>
          <a:lstStyle/>
          <a:p>
            <a:r>
              <a:rPr lang="en-US" dirty="0" smtClean="0"/>
              <a:t>P</a:t>
            </a:r>
            <a:r>
              <a:rPr lang="en-US" baseline="-25000" dirty="0" smtClean="0"/>
              <a:t>2</a:t>
            </a:r>
            <a:endParaRPr lang="en-US" baseline="-25000" dirty="0"/>
          </a:p>
        </p:txBody>
      </p:sp>
      <p:sp>
        <p:nvSpPr>
          <p:cNvPr id="20" name="TextBox 19"/>
          <p:cNvSpPr txBox="1"/>
          <p:nvPr/>
        </p:nvSpPr>
        <p:spPr>
          <a:xfrm>
            <a:off x="2031355" y="4278617"/>
            <a:ext cx="528320" cy="369332"/>
          </a:xfrm>
          <a:prstGeom prst="rect">
            <a:avLst/>
          </a:prstGeom>
          <a:noFill/>
        </p:spPr>
        <p:txBody>
          <a:bodyPr wrap="square" rtlCol="0">
            <a:spAutoFit/>
          </a:bodyPr>
          <a:lstStyle/>
          <a:p>
            <a:r>
              <a:rPr lang="en-US" dirty="0" smtClean="0"/>
              <a:t>P</a:t>
            </a:r>
            <a:r>
              <a:rPr lang="en-US" baseline="-25000" dirty="0" smtClean="0"/>
              <a:t>1</a:t>
            </a:r>
            <a:endParaRPr lang="en-US" baseline="-25000" dirty="0"/>
          </a:p>
        </p:txBody>
      </p:sp>
      <p:sp>
        <p:nvSpPr>
          <p:cNvPr id="21" name="TextBox 20"/>
          <p:cNvSpPr txBox="1"/>
          <p:nvPr/>
        </p:nvSpPr>
        <p:spPr>
          <a:xfrm>
            <a:off x="3961319" y="6246809"/>
            <a:ext cx="528320" cy="369332"/>
          </a:xfrm>
          <a:prstGeom prst="rect">
            <a:avLst/>
          </a:prstGeom>
          <a:noFill/>
        </p:spPr>
        <p:txBody>
          <a:bodyPr wrap="square" rtlCol="0">
            <a:spAutoFit/>
          </a:bodyPr>
          <a:lstStyle/>
          <a:p>
            <a:r>
              <a:rPr lang="en-US" dirty="0"/>
              <a:t>Y</a:t>
            </a:r>
            <a:r>
              <a:rPr lang="en-US" baseline="-25000" dirty="0" smtClean="0"/>
              <a:t>1</a:t>
            </a:r>
            <a:endParaRPr lang="en-US" baseline="-25000" dirty="0"/>
          </a:p>
        </p:txBody>
      </p:sp>
      <p:sp>
        <p:nvSpPr>
          <p:cNvPr id="22" name="TextBox 21"/>
          <p:cNvSpPr txBox="1"/>
          <p:nvPr/>
        </p:nvSpPr>
        <p:spPr>
          <a:xfrm>
            <a:off x="4958940" y="6242169"/>
            <a:ext cx="528320" cy="369332"/>
          </a:xfrm>
          <a:prstGeom prst="rect">
            <a:avLst/>
          </a:prstGeom>
          <a:noFill/>
        </p:spPr>
        <p:txBody>
          <a:bodyPr wrap="square" rtlCol="0">
            <a:spAutoFit/>
          </a:bodyPr>
          <a:lstStyle/>
          <a:p>
            <a:r>
              <a:rPr lang="en-US" dirty="0"/>
              <a:t>Y</a:t>
            </a:r>
            <a:r>
              <a:rPr lang="en-US" baseline="-25000" dirty="0" smtClean="0"/>
              <a:t>2</a:t>
            </a:r>
            <a:endParaRPr lang="en-US" baseline="-25000" dirty="0"/>
          </a:p>
        </p:txBody>
      </p:sp>
      <p:sp>
        <p:nvSpPr>
          <p:cNvPr id="23" name="TextBox 22"/>
          <p:cNvSpPr txBox="1"/>
          <p:nvPr/>
        </p:nvSpPr>
        <p:spPr>
          <a:xfrm>
            <a:off x="6143767" y="6226489"/>
            <a:ext cx="528320" cy="369332"/>
          </a:xfrm>
          <a:prstGeom prst="rect">
            <a:avLst/>
          </a:prstGeom>
          <a:noFill/>
        </p:spPr>
        <p:txBody>
          <a:bodyPr wrap="square" rtlCol="0">
            <a:spAutoFit/>
          </a:bodyPr>
          <a:lstStyle/>
          <a:p>
            <a:r>
              <a:rPr lang="en-US" dirty="0" smtClean="0"/>
              <a:t>Y</a:t>
            </a:r>
            <a:r>
              <a:rPr lang="en-US" baseline="-25000" dirty="0" smtClean="0"/>
              <a:t>3</a:t>
            </a:r>
            <a:endParaRPr lang="en-US" baseline="-25000" dirty="0"/>
          </a:p>
        </p:txBody>
      </p:sp>
      <p:sp>
        <p:nvSpPr>
          <p:cNvPr id="24" name="Arc 23"/>
          <p:cNvSpPr/>
          <p:nvPr/>
        </p:nvSpPr>
        <p:spPr>
          <a:xfrm rot="17968012">
            <a:off x="2592156" y="4349464"/>
            <a:ext cx="4045829" cy="4168460"/>
          </a:xfrm>
          <a:prstGeom prst="arc">
            <a:avLst>
              <a:gd name="adj1" fmla="val 16117964"/>
              <a:gd name="adj2" fmla="val 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Arc 24"/>
          <p:cNvSpPr/>
          <p:nvPr/>
        </p:nvSpPr>
        <p:spPr>
          <a:xfrm rot="17968012">
            <a:off x="3372166" y="3819075"/>
            <a:ext cx="4408675" cy="4168460"/>
          </a:xfrm>
          <a:prstGeom prst="arc">
            <a:avLst>
              <a:gd name="adj1" fmla="val 16117964"/>
              <a:gd name="adj2" fmla="val 20913935"/>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17968012">
            <a:off x="4356593" y="3053884"/>
            <a:ext cx="4729347" cy="4168460"/>
          </a:xfrm>
          <a:prstGeom prst="arc">
            <a:avLst>
              <a:gd name="adj1" fmla="val 16117964"/>
              <a:gd name="adj2" fmla="val 20913935"/>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p:cNvSpPr/>
          <p:nvPr/>
        </p:nvSpPr>
        <p:spPr>
          <a:xfrm rot="17968012">
            <a:off x="5251371" y="2357031"/>
            <a:ext cx="5046479" cy="4168460"/>
          </a:xfrm>
          <a:prstGeom prst="arc">
            <a:avLst>
              <a:gd name="adj1" fmla="val 16117964"/>
              <a:gd name="adj2" fmla="val 20913935"/>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4795132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30924" y="846138"/>
            <a:ext cx="8229600" cy="5429249"/>
          </a:xfrm>
        </p:spPr>
        <p:txBody>
          <a:bodyPr>
            <a:normAutofit/>
          </a:bodyPr>
          <a:lstStyle/>
          <a:p>
            <a:pPr marL="365760" indent="-283464" algn="ctr" fontAlgn="auto">
              <a:spcAft>
                <a:spcPts val="0"/>
              </a:spcAft>
              <a:buFont typeface="Wingdings" pitchFamily="2" charset="2"/>
              <a:buNone/>
              <a:defRPr/>
            </a:pPr>
            <a:r>
              <a:rPr lang="en-US" b="1" dirty="0" smtClean="0">
                <a:solidFill>
                  <a:schemeClr val="accent4"/>
                </a:solidFill>
              </a:rPr>
              <a:t>The Hamilton Approach</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Hamilton’s model adds three assumptions:</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smtClean="0"/>
              <a:t>Housing supply is elastic (through building on open space in a jurisdiction or through expansion of a  jurisdiction’s boundaries).</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smtClean="0"/>
              <a:t>Zoning is set at exactly the optimal level of housing for the residents of a jurisdiction.</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smtClean="0"/>
              <a:t>Government services are produced at a constant cost per household.</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Hamilton </a:t>
            </a:r>
            <a:endParaRPr lang="en-US" sz="1600" dirty="0"/>
          </a:p>
        </p:txBody>
      </p:sp>
      <p:sp>
        <p:nvSpPr>
          <p:cNvPr id="2" name="Title 1"/>
          <p:cNvSpPr>
            <a:spLocks noGrp="1"/>
          </p:cNvSpPr>
          <p:nvPr>
            <p:ph type="title"/>
          </p:nvPr>
        </p:nvSpPr>
        <p:spPr/>
        <p:txBody>
          <a:bodyPr/>
          <a:lstStyle/>
          <a:p>
            <a:r>
              <a:rPr lang="en-US" dirty="0" smtClean="0"/>
              <a:t> </a:t>
            </a:r>
            <a:endParaRPr lang="en-US"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294923466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6400" y="742951"/>
            <a:ext cx="8229600" cy="5314949"/>
          </a:xfrm>
        </p:spPr>
        <p:txBody>
          <a:bodyPr>
            <a:normAutofit lnSpcReduction="10000"/>
          </a:bodyPr>
          <a:lstStyle/>
          <a:p>
            <a:pPr marL="365760" indent="-283464" algn="ctr" fontAlgn="auto">
              <a:spcAft>
                <a:spcPts val="0"/>
              </a:spcAft>
              <a:buFont typeface="Wingdings" pitchFamily="2" charset="2"/>
              <a:buNone/>
              <a:defRPr/>
            </a:pPr>
            <a:r>
              <a:rPr lang="en-US" b="1" dirty="0" smtClean="0">
                <a:solidFill>
                  <a:schemeClr val="accent4"/>
                </a:solidFill>
              </a:rPr>
              <a:t>Hamilton, 2</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The striking implication of the Hamilton assumptions is that capitalization disappears.  See the following figure (or the proof in the Ross/Yinger, 1999 </a:t>
            </a:r>
            <a:r>
              <a:rPr lang="en-US" i="1" dirty="0" smtClean="0"/>
              <a:t>Handbook</a:t>
            </a:r>
            <a:r>
              <a:rPr lang="en-US" dirty="0" smtClean="0"/>
              <a:t> chapter).</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Everyone ends up in their most-preferred jurisdiction, so nobody bids up the price in any other jurisdiction.</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This prediction (no capitalization) is rejected by all the evidence.</a:t>
            </a:r>
          </a:p>
          <a:p>
            <a:pPr marL="365760" indent="-283464" fontAlgn="auto">
              <a:spcAft>
                <a:spcPts val="0"/>
              </a:spcAft>
              <a:buFont typeface="Wingdings 2"/>
              <a:buChar char=""/>
              <a:defRPr/>
            </a:pPr>
            <a:endParaRPr lang="en-US" dirty="0" smtClean="0"/>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Hamilton </a:t>
            </a:r>
            <a:endParaRPr lang="en-US" sz="1600" dirty="0"/>
          </a:p>
        </p:txBody>
      </p:sp>
      <p:sp>
        <p:nvSpPr>
          <p:cNvPr id="2" name="Title 1"/>
          <p:cNvSpPr>
            <a:spLocks noGrp="1"/>
          </p:cNvSpPr>
          <p:nvPr>
            <p:ph type="title"/>
          </p:nvPr>
        </p:nvSpPr>
        <p:spPr/>
        <p:txBody>
          <a:bodyPr/>
          <a:lstStyle/>
          <a:p>
            <a:r>
              <a:rPr lang="en-US" dirty="0" smtClean="0"/>
              <a:t> </a:t>
            </a:r>
            <a:endParaRPr lang="en-US"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39961449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533400" y="632936"/>
            <a:ext cx="8229600" cy="5086350"/>
          </a:xfrm>
        </p:spPr>
        <p:txBody>
          <a:bodyPr>
            <a:normAutofit/>
          </a:bodyPr>
          <a:lstStyle/>
          <a:p>
            <a:pPr marL="365760" indent="-283464" algn="ctr" fontAlgn="auto">
              <a:spcAft>
                <a:spcPts val="0"/>
              </a:spcAft>
              <a:buNone/>
              <a:defRPr/>
            </a:pPr>
            <a:endParaRPr lang="en-US" sz="2400" b="1" dirty="0" smtClean="0"/>
          </a:p>
          <a:p>
            <a:pPr marL="365760" indent="-283464" algn="ctr" fontAlgn="auto">
              <a:spcAft>
                <a:spcPts val="0"/>
              </a:spcAft>
              <a:buNone/>
              <a:defRPr/>
            </a:pPr>
            <a:r>
              <a:rPr lang="en-US" sz="2400" b="1" dirty="0" smtClean="0"/>
              <a:t>Hamilton </a:t>
            </a:r>
            <a:r>
              <a:rPr lang="en-US" sz="2400" b="1" dirty="0"/>
              <a:t>Bidding and Sorting</a:t>
            </a:r>
            <a:endParaRPr lang="en-US" sz="2400" dirty="0"/>
          </a:p>
          <a:p>
            <a:pPr marL="365760" indent="-283464" algn="ctr" fontAlgn="auto">
              <a:spcAft>
                <a:spcPts val="0"/>
              </a:spcAft>
              <a:buFont typeface="Wingdings" pitchFamily="2" charset="2"/>
              <a:buNone/>
              <a:defRPr/>
            </a:pPr>
            <a:endParaRPr lang="en-US" dirty="0" smtClean="0"/>
          </a:p>
          <a:p>
            <a:pPr marL="365760" indent="-283464" fontAlgn="auto">
              <a:spcAft>
                <a:spcPts val="0"/>
              </a:spcAft>
              <a:buFont typeface="Wingdings 2"/>
              <a:buChar char=""/>
              <a:defRPr/>
            </a:pPr>
            <a:endParaRPr lang="en-US" dirty="0" smtClean="0"/>
          </a:p>
        </p:txBody>
      </p:sp>
      <p:sp>
        <p:nvSpPr>
          <p:cNvPr id="5" name="Title 1"/>
          <p:cNvSpPr txBox="1">
            <a:spLocks/>
          </p:cNvSpPr>
          <p:nvPr/>
        </p:nvSpPr>
        <p:spPr>
          <a:xfrm>
            <a:off x="100519" y="6464777"/>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Hamilton </a:t>
            </a:r>
            <a:endParaRPr lang="en-US" sz="1600" dirty="0"/>
          </a:p>
        </p:txBody>
      </p:sp>
      <p:sp>
        <p:nvSpPr>
          <p:cNvPr id="3" name="Title 2"/>
          <p:cNvSpPr>
            <a:spLocks noGrp="1"/>
          </p:cNvSpPr>
          <p:nvPr>
            <p:ph type="title"/>
          </p:nvPr>
        </p:nvSpPr>
        <p:spPr/>
        <p:txBody>
          <a:bodyPr/>
          <a:lstStyle/>
          <a:p>
            <a:r>
              <a:rPr lang="en-US" dirty="0" smtClean="0"/>
              <a:t> </a:t>
            </a:r>
            <a:endParaRPr lang="en-US" dirty="0"/>
          </a:p>
        </p:txBody>
      </p:sp>
      <p:sp>
        <p:nvSpPr>
          <p:cNvPr id="6"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7"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cxnSp>
        <p:nvCxnSpPr>
          <p:cNvPr id="8" name="Straight Connector 7"/>
          <p:cNvCxnSpPr/>
          <p:nvPr/>
        </p:nvCxnSpPr>
        <p:spPr>
          <a:xfrm>
            <a:off x="2412460" y="1661484"/>
            <a:ext cx="19455" cy="4513635"/>
          </a:xfrm>
          <a:prstGeom prst="line">
            <a:avLst/>
          </a:prstGeom>
          <a:ln w="25400"/>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431915" y="6175119"/>
            <a:ext cx="538912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2475030" y="3685270"/>
            <a:ext cx="5346008" cy="6096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828800" y="1653270"/>
            <a:ext cx="528320" cy="461665"/>
          </a:xfrm>
          <a:prstGeom prst="rect">
            <a:avLst/>
          </a:prstGeom>
          <a:noFill/>
        </p:spPr>
        <p:txBody>
          <a:bodyPr wrap="square" rtlCol="0">
            <a:spAutoFit/>
          </a:bodyPr>
          <a:lstStyle/>
          <a:p>
            <a:r>
              <a:rPr lang="en-US" sz="2400" dirty="0" smtClean="0"/>
              <a:t>P</a:t>
            </a:r>
            <a:endParaRPr lang="en-US" sz="2400" dirty="0"/>
          </a:p>
        </p:txBody>
      </p:sp>
      <p:sp>
        <p:nvSpPr>
          <p:cNvPr id="12" name="TextBox 11"/>
          <p:cNvSpPr txBox="1"/>
          <p:nvPr/>
        </p:nvSpPr>
        <p:spPr>
          <a:xfrm>
            <a:off x="7156527" y="6194790"/>
            <a:ext cx="528320" cy="461665"/>
          </a:xfrm>
          <a:prstGeom prst="rect">
            <a:avLst/>
          </a:prstGeom>
          <a:noFill/>
        </p:spPr>
        <p:txBody>
          <a:bodyPr wrap="square" rtlCol="0">
            <a:spAutoFit/>
          </a:bodyPr>
          <a:lstStyle/>
          <a:p>
            <a:r>
              <a:rPr lang="en-US" sz="2400" dirty="0"/>
              <a:t>Y</a:t>
            </a:r>
          </a:p>
        </p:txBody>
      </p:sp>
      <p:sp>
        <p:nvSpPr>
          <p:cNvPr id="13" name="TextBox 12"/>
          <p:cNvSpPr txBox="1"/>
          <p:nvPr/>
        </p:nvSpPr>
        <p:spPr>
          <a:xfrm>
            <a:off x="2082799" y="3299191"/>
            <a:ext cx="496441" cy="646331"/>
          </a:xfrm>
          <a:prstGeom prst="rect">
            <a:avLst/>
          </a:prstGeom>
          <a:noFill/>
        </p:spPr>
        <p:txBody>
          <a:bodyPr wrap="square" rtlCol="0">
            <a:spAutoFit/>
          </a:bodyPr>
          <a:lstStyle/>
          <a:p>
            <a:r>
              <a:rPr lang="en-US" dirty="0" smtClean="0"/>
              <a:t>_</a:t>
            </a:r>
          </a:p>
          <a:p>
            <a:r>
              <a:rPr lang="en-US" dirty="0" smtClean="0"/>
              <a:t>P</a:t>
            </a:r>
            <a:endParaRPr lang="en-US" baseline="-25000" dirty="0"/>
          </a:p>
        </p:txBody>
      </p:sp>
      <p:sp>
        <p:nvSpPr>
          <p:cNvPr id="14" name="TextBox 13"/>
          <p:cNvSpPr txBox="1"/>
          <p:nvPr/>
        </p:nvSpPr>
        <p:spPr>
          <a:xfrm>
            <a:off x="3686999" y="6190156"/>
            <a:ext cx="528320" cy="369332"/>
          </a:xfrm>
          <a:prstGeom prst="rect">
            <a:avLst/>
          </a:prstGeom>
          <a:noFill/>
        </p:spPr>
        <p:txBody>
          <a:bodyPr wrap="square" rtlCol="0">
            <a:spAutoFit/>
          </a:bodyPr>
          <a:lstStyle/>
          <a:p>
            <a:r>
              <a:rPr lang="en-US" dirty="0"/>
              <a:t>Y</a:t>
            </a:r>
            <a:r>
              <a:rPr lang="en-US" baseline="-25000" dirty="0" smtClean="0"/>
              <a:t>1</a:t>
            </a:r>
            <a:endParaRPr lang="en-US" baseline="-25000" dirty="0"/>
          </a:p>
        </p:txBody>
      </p:sp>
      <p:sp>
        <p:nvSpPr>
          <p:cNvPr id="15" name="TextBox 14"/>
          <p:cNvSpPr txBox="1"/>
          <p:nvPr/>
        </p:nvSpPr>
        <p:spPr>
          <a:xfrm>
            <a:off x="5030060" y="6185516"/>
            <a:ext cx="528320" cy="369332"/>
          </a:xfrm>
          <a:prstGeom prst="rect">
            <a:avLst/>
          </a:prstGeom>
          <a:noFill/>
        </p:spPr>
        <p:txBody>
          <a:bodyPr wrap="square" rtlCol="0">
            <a:spAutoFit/>
          </a:bodyPr>
          <a:lstStyle/>
          <a:p>
            <a:r>
              <a:rPr lang="en-US" dirty="0"/>
              <a:t>Y</a:t>
            </a:r>
            <a:r>
              <a:rPr lang="en-US" baseline="-25000" dirty="0" smtClean="0"/>
              <a:t>2</a:t>
            </a:r>
            <a:endParaRPr lang="en-US" baseline="-25000" dirty="0"/>
          </a:p>
        </p:txBody>
      </p:sp>
      <p:sp>
        <p:nvSpPr>
          <p:cNvPr id="16" name="TextBox 15"/>
          <p:cNvSpPr txBox="1"/>
          <p:nvPr/>
        </p:nvSpPr>
        <p:spPr>
          <a:xfrm>
            <a:off x="6377447" y="6169836"/>
            <a:ext cx="528320" cy="369332"/>
          </a:xfrm>
          <a:prstGeom prst="rect">
            <a:avLst/>
          </a:prstGeom>
          <a:noFill/>
        </p:spPr>
        <p:txBody>
          <a:bodyPr wrap="square" rtlCol="0">
            <a:spAutoFit/>
          </a:bodyPr>
          <a:lstStyle/>
          <a:p>
            <a:r>
              <a:rPr lang="en-US" dirty="0" smtClean="0"/>
              <a:t>Y</a:t>
            </a:r>
            <a:r>
              <a:rPr lang="en-US" baseline="-25000" dirty="0" smtClean="0"/>
              <a:t>3</a:t>
            </a:r>
            <a:endParaRPr lang="en-US" baseline="-25000" dirty="0"/>
          </a:p>
        </p:txBody>
      </p:sp>
      <p:sp>
        <p:nvSpPr>
          <p:cNvPr id="17" name="Arc 16"/>
          <p:cNvSpPr/>
          <p:nvPr/>
        </p:nvSpPr>
        <p:spPr>
          <a:xfrm rot="16370471">
            <a:off x="2224033" y="4389483"/>
            <a:ext cx="3140086" cy="1860964"/>
          </a:xfrm>
          <a:prstGeom prst="arc">
            <a:avLst>
              <a:gd name="adj1" fmla="val 19157781"/>
              <a:gd name="adj2" fmla="val 2151636"/>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Connector 17"/>
          <p:cNvCxnSpPr/>
          <p:nvPr/>
        </p:nvCxnSpPr>
        <p:spPr>
          <a:xfrm flipH="1">
            <a:off x="5179644" y="3756391"/>
            <a:ext cx="2" cy="242888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Arc 18"/>
          <p:cNvSpPr/>
          <p:nvPr/>
        </p:nvSpPr>
        <p:spPr>
          <a:xfrm rot="16370471">
            <a:off x="3581701" y="4369023"/>
            <a:ext cx="3140086" cy="1860964"/>
          </a:xfrm>
          <a:prstGeom prst="arc">
            <a:avLst>
              <a:gd name="adj1" fmla="val 19157781"/>
              <a:gd name="adj2" fmla="val 2151636"/>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p:cNvSpPr/>
          <p:nvPr/>
        </p:nvSpPr>
        <p:spPr>
          <a:xfrm rot="16370471">
            <a:off x="4875748" y="4358863"/>
            <a:ext cx="3140086" cy="1860964"/>
          </a:xfrm>
          <a:prstGeom prst="arc">
            <a:avLst>
              <a:gd name="adj1" fmla="val 19157781"/>
              <a:gd name="adj2" fmla="val 2151636"/>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1" name="Straight Connector 20"/>
          <p:cNvCxnSpPr/>
          <p:nvPr/>
        </p:nvCxnSpPr>
        <p:spPr>
          <a:xfrm flipH="1">
            <a:off x="6530674" y="3756627"/>
            <a:ext cx="2" cy="242888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3838899" y="3756627"/>
            <a:ext cx="2" cy="242888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770523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6400" y="742950"/>
            <a:ext cx="8229600" cy="5486399"/>
          </a:xfrm>
        </p:spPr>
        <p:txBody>
          <a:bodyPr>
            <a:normAutofit/>
          </a:bodyPr>
          <a:lstStyle/>
          <a:p>
            <a:pPr marL="365760" indent="-283464" algn="ctr" fontAlgn="auto">
              <a:spcAft>
                <a:spcPts val="0"/>
              </a:spcAft>
              <a:buFont typeface="Wingdings" pitchFamily="2" charset="2"/>
              <a:buNone/>
              <a:defRPr/>
            </a:pPr>
            <a:r>
              <a:rPr lang="en-US" b="1" dirty="0" smtClean="0">
                <a:solidFill>
                  <a:schemeClr val="accent4"/>
                </a:solidFill>
              </a:rPr>
              <a:t>Is a Federal System Efficient?</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Tiebout (with no housing or property tax) said picking a community is like shopping for a shirt and is therefore efficient (in the </a:t>
            </a:r>
            <a:r>
              <a:rPr lang="en-US" dirty="0" err="1" smtClean="0"/>
              <a:t>allocative</a:t>
            </a:r>
            <a:r>
              <a:rPr lang="en-US" dirty="0" smtClean="0"/>
              <a:t> sense).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This result is replicated with a housing market and property tax under the Hamilton assumptions.</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smtClean="0"/>
              <a:t>These assumptions are extreme and the model is rejected by the evidence.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Hamilton </a:t>
            </a:r>
            <a:endParaRPr lang="en-US" sz="1600" dirty="0"/>
          </a:p>
        </p:txBody>
      </p:sp>
      <p:sp>
        <p:nvSpPr>
          <p:cNvPr id="2" name="Title 1"/>
          <p:cNvSpPr>
            <a:spLocks noGrp="1"/>
          </p:cNvSpPr>
          <p:nvPr>
            <p:ph type="title"/>
          </p:nvPr>
        </p:nvSpPr>
        <p:spPr/>
        <p:txBody>
          <a:bodyPr/>
          <a:lstStyle/>
          <a:p>
            <a:r>
              <a:rPr lang="en-US" dirty="0" smtClean="0"/>
              <a:t> </a:t>
            </a:r>
            <a:endParaRPr lang="en-US"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3294880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6400" y="742951"/>
            <a:ext cx="8229600" cy="5086350"/>
          </a:xfrm>
        </p:spPr>
        <p:txBody>
          <a:bodyPr>
            <a:normAutofit/>
          </a:bodyPr>
          <a:lstStyle/>
          <a:p>
            <a:pPr marL="365760" indent="-283464" algn="ctr" fontAlgn="auto">
              <a:spcAft>
                <a:spcPts val="0"/>
              </a:spcAft>
              <a:buFont typeface="Wingdings" pitchFamily="2" charset="2"/>
              <a:buNone/>
              <a:defRPr/>
            </a:pPr>
            <a:r>
              <a:rPr lang="en-US" sz="3200" b="1" dirty="0">
                <a:solidFill>
                  <a:schemeClr val="accent5"/>
                </a:solidFill>
              </a:rPr>
              <a:t> </a:t>
            </a:r>
            <a:endParaRPr lang="en-US" dirty="0" smtClean="0"/>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400" dirty="0" smtClean="0"/>
              <a:t>The U.S. Federal System</a:t>
            </a:r>
            <a:endParaRPr lang="en-US" sz="1600" dirty="0"/>
          </a:p>
        </p:txBody>
      </p:sp>
      <p:graphicFrame>
        <p:nvGraphicFramePr>
          <p:cNvPr id="7" name="Chart 6"/>
          <p:cNvGraphicFramePr>
            <a:graphicFrameLocks noGrp="1"/>
          </p:cNvGraphicFramePr>
          <p:nvPr>
            <p:extLst>
              <p:ext uri="{D42A27DB-BD31-4B8C-83A1-F6EECF244321}">
                <p14:modId xmlns:p14="http://schemas.microsoft.com/office/powerpoint/2010/main" val="222807263"/>
              </p:ext>
            </p:extLst>
          </p:nvPr>
        </p:nvGraphicFramePr>
        <p:xfrm>
          <a:off x="1435101" y="435444"/>
          <a:ext cx="6032499" cy="6019801"/>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4648200" y="6239667"/>
            <a:ext cx="4438652" cy="369332"/>
          </a:xfrm>
          <a:prstGeom prst="rect">
            <a:avLst/>
          </a:prstGeom>
          <a:noFill/>
        </p:spPr>
        <p:txBody>
          <a:bodyPr wrap="square" rtlCol="0">
            <a:spAutoFit/>
          </a:bodyPr>
          <a:lstStyle/>
          <a:p>
            <a:r>
              <a:rPr lang="en-US" dirty="0" smtClean="0"/>
              <a:t>Source: U.S. Census of Governments</a:t>
            </a:r>
            <a:endParaRPr lang="en-US" dirty="0"/>
          </a:p>
        </p:txBody>
      </p:sp>
      <p:sp>
        <p:nvSpPr>
          <p:cNvPr id="8" name="Rectangle 2"/>
          <p:cNvSpPr txBox="1">
            <a:spLocks noChangeArrowheads="1"/>
          </p:cNvSpPr>
          <p:nvPr/>
        </p:nvSpPr>
        <p:spPr>
          <a:xfrm>
            <a:off x="788112" y="178432"/>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dirty="0" smtClean="0">
                <a:solidFill>
                  <a:schemeClr val="tx2">
                    <a:satMod val="130000"/>
                  </a:schemeClr>
                </a:solidFill>
              </a:rPr>
              <a:t> The Theory of Local Public Finance</a:t>
            </a:r>
          </a:p>
        </p:txBody>
      </p:sp>
      <p:pic>
        <p:nvPicPr>
          <p:cNvPr id="9" name="Picture 2" descr="C:\Program Files\Microsoft Office\MEDIA\CAGCAT10\j0205462.wmf"/>
          <p:cNvPicPr>
            <a:picLocks noChangeAspect="1" noChangeArrowheads="1"/>
          </p:cNvPicPr>
          <p:nvPr/>
        </p:nvPicPr>
        <p:blipFill>
          <a:blip r:embed="rId3" cstate="print"/>
          <a:srcRect/>
          <a:stretch>
            <a:fillRect/>
          </a:stretch>
        </p:blipFill>
        <p:spPr bwMode="auto">
          <a:xfrm>
            <a:off x="7010400" y="84693"/>
            <a:ext cx="1104189" cy="617984"/>
          </a:xfrm>
          <a:prstGeom prst="rect">
            <a:avLst/>
          </a:prstGeom>
          <a:noFill/>
        </p:spPr>
      </p:pic>
    </p:spTree>
    <p:extLst>
      <p:ext uri="{BB962C8B-B14F-4D97-AF65-F5344CB8AC3E}">
        <p14:creationId xmlns:p14="http://schemas.microsoft.com/office/powerpoint/2010/main" val="13521673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4572" y="944656"/>
            <a:ext cx="8229600" cy="5086350"/>
          </a:xfrm>
        </p:spPr>
        <p:txBody>
          <a:bodyPr>
            <a:normAutofit lnSpcReduction="10000"/>
          </a:bodyPr>
          <a:lstStyle/>
          <a:p>
            <a:pPr marL="365760" indent="-283464" algn="ctr" fontAlgn="auto">
              <a:spcAft>
                <a:spcPts val="0"/>
              </a:spcAft>
              <a:buFont typeface="Wingdings" pitchFamily="2" charset="2"/>
              <a:buNone/>
              <a:defRPr/>
            </a:pPr>
            <a:r>
              <a:rPr lang="en-US" b="1" dirty="0" smtClean="0">
                <a:solidFill>
                  <a:schemeClr val="accent4"/>
                </a:solidFill>
              </a:rPr>
              <a:t>Sources of Inefficiency</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latin typeface="Times New Roman" pitchFamily="18" charset="0"/>
                <a:cs typeface="Times New Roman" pitchFamily="18" charset="0"/>
              </a:rPr>
              <a:t>1</a:t>
            </a:r>
            <a:r>
              <a:rPr lang="en-US" dirty="0" smtClean="0"/>
              <a:t>. Heterogeneity</a:t>
            </a:r>
          </a:p>
          <a:p>
            <a:pPr marL="365760" indent="-283464" fontAlgn="auto">
              <a:spcAft>
                <a:spcPts val="0"/>
              </a:spcAft>
              <a:buFont typeface="Wingdings 2"/>
              <a:buChar char=""/>
              <a:defRPr/>
            </a:pPr>
            <a:endParaRPr lang="en-US" dirty="0"/>
          </a:p>
          <a:p>
            <a:pPr lvl="1" indent="-283464">
              <a:buFont typeface="Wingdings 2"/>
              <a:buChar char=""/>
              <a:defRPr/>
            </a:pPr>
            <a:r>
              <a:rPr lang="en-US" dirty="0"/>
              <a:t>Heterogeneity leads to inefficient levels of local public services.</a:t>
            </a:r>
          </a:p>
          <a:p>
            <a:pPr marL="365760" indent="-283464" fontAlgn="auto">
              <a:spcAft>
                <a:spcPts val="0"/>
              </a:spcAft>
              <a:buFont typeface="Wingdings 2"/>
              <a:buChar char=""/>
              <a:defRPr/>
            </a:pPr>
            <a:endParaRPr lang="en-US" dirty="0"/>
          </a:p>
          <a:p>
            <a:pPr lvl="1" indent="-283464">
              <a:buFont typeface="Wingdings 2"/>
              <a:buChar char=""/>
              <a:defRPr/>
            </a:pPr>
            <a:r>
              <a:rPr lang="en-US" dirty="0"/>
              <a:t>Outcomes are determined by the median voter; voters with different preferences experience “dead-weight losses” compared with having their own jurisdiction.</a:t>
            </a:r>
          </a:p>
          <a:p>
            <a:pPr marL="365760" indent="-283464" fontAlgn="auto">
              <a:spcAft>
                <a:spcPts val="0"/>
              </a:spcAft>
              <a:buFont typeface="Wingdings 2"/>
              <a:buChar char=""/>
              <a:defRPr/>
            </a:pPr>
            <a:endParaRPr lang="en-US" dirty="0"/>
          </a:p>
          <a:p>
            <a:pPr lvl="1" indent="-283464">
              <a:buFont typeface="Wingdings 2"/>
              <a:buChar char=""/>
              <a:defRPr/>
            </a:pPr>
            <a:r>
              <a:rPr lang="en-US" dirty="0"/>
              <a:t>See </a:t>
            </a:r>
            <a:r>
              <a:rPr lang="en-US" dirty="0" smtClean="0"/>
              <a:t>the next figure.</a:t>
            </a:r>
            <a:endParaRPr lang="en-US" dirty="0"/>
          </a:p>
          <a:p>
            <a:pPr marL="640398" lvl="1"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Hamilton </a:t>
            </a:r>
            <a:endParaRPr lang="en-US" sz="1600" dirty="0"/>
          </a:p>
        </p:txBody>
      </p:sp>
      <p:sp>
        <p:nvSpPr>
          <p:cNvPr id="2" name="Title 1"/>
          <p:cNvSpPr>
            <a:spLocks noGrp="1"/>
          </p:cNvSpPr>
          <p:nvPr>
            <p:ph type="title"/>
          </p:nvPr>
        </p:nvSpPr>
        <p:spPr/>
        <p:txBody>
          <a:bodyPr/>
          <a:lstStyle/>
          <a:p>
            <a:r>
              <a:rPr lang="en-US" dirty="0" smtClean="0"/>
              <a:t> </a:t>
            </a:r>
            <a:endParaRPr lang="en-US"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239220385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6400" y="742951"/>
            <a:ext cx="8229600" cy="5086350"/>
          </a:xfrm>
        </p:spPr>
        <p:txBody>
          <a:bodyPr>
            <a:normAutofit/>
          </a:bodyPr>
          <a:lstStyle/>
          <a:p>
            <a:pPr marL="365760" indent="-283464" algn="ctr" fontAlgn="auto">
              <a:spcAft>
                <a:spcPts val="0"/>
              </a:spcAft>
              <a:buFont typeface="Wingdings" pitchFamily="2" charset="2"/>
              <a:buNone/>
              <a:defRPr/>
            </a:pPr>
            <a:endParaRPr lang="en-US" sz="2400" b="1" dirty="0" smtClean="0"/>
          </a:p>
          <a:p>
            <a:pPr marL="365760" indent="-283464" algn="ctr" fontAlgn="auto">
              <a:spcAft>
                <a:spcPts val="0"/>
              </a:spcAft>
              <a:buFont typeface="Wingdings" pitchFamily="2" charset="2"/>
              <a:buNone/>
              <a:defRPr/>
            </a:pPr>
            <a:r>
              <a:rPr lang="en-US" sz="2400" b="1" dirty="0" smtClean="0"/>
              <a:t>Inefficiency </a:t>
            </a:r>
            <a:r>
              <a:rPr lang="en-US" sz="2400" b="1" dirty="0"/>
              <a:t>Due to </a:t>
            </a:r>
            <a:r>
              <a:rPr lang="en-US" sz="2400" b="1" dirty="0" smtClean="0"/>
              <a:t>Heterogeneity</a:t>
            </a:r>
          </a:p>
          <a:p>
            <a:pPr marL="365760" indent="-283464" algn="ctr" fontAlgn="auto">
              <a:spcAft>
                <a:spcPts val="0"/>
              </a:spcAft>
              <a:buFont typeface="Wingdings" pitchFamily="2" charset="2"/>
              <a:buNone/>
              <a:defRPr/>
            </a:pPr>
            <a:r>
              <a:rPr lang="en-US" sz="2400" b="1" dirty="0" smtClean="0"/>
              <a:t>(When Community Selects Median Service Level </a:t>
            </a:r>
            <a:r>
              <a:rPr lang="en-US" sz="2400" b="1" i="1" dirty="0" smtClean="0">
                <a:latin typeface="Times New Roman" pitchFamily="18" charset="0"/>
                <a:cs typeface="Times New Roman" pitchFamily="18" charset="0"/>
              </a:rPr>
              <a:t>S</a:t>
            </a:r>
            <a:r>
              <a:rPr lang="en-US" sz="2400" b="1" baseline="-25000" dirty="0" smtClean="0">
                <a:latin typeface="Times New Roman" pitchFamily="18" charset="0"/>
                <a:cs typeface="Times New Roman" pitchFamily="18" charset="0"/>
              </a:rPr>
              <a:t>3</a:t>
            </a:r>
            <a:r>
              <a:rPr lang="en-US" sz="2400" b="1" dirty="0" smtClean="0"/>
              <a:t>)</a:t>
            </a:r>
            <a:endParaRPr lang="en-US" sz="2400" dirty="0" smtClean="0"/>
          </a:p>
          <a:p>
            <a:pPr marL="365760" indent="-283464" fontAlgn="auto">
              <a:spcAft>
                <a:spcPts val="0"/>
              </a:spcAft>
              <a:buFont typeface="Wingdings 2"/>
              <a:buChar char=""/>
              <a:defRPr/>
            </a:pPr>
            <a:endParaRPr lang="en-US" dirty="0" smtClean="0"/>
          </a:p>
        </p:txBody>
      </p:sp>
      <p:pic>
        <p:nvPicPr>
          <p:cNvPr id="7170" name="Picture 2" descr="img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771650"/>
            <a:ext cx="5638799" cy="3674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Hamilton </a:t>
            </a:r>
            <a:endParaRPr lang="en-US" sz="1600" dirty="0"/>
          </a:p>
        </p:txBody>
      </p:sp>
      <p:sp>
        <p:nvSpPr>
          <p:cNvPr id="2" name="Title 1"/>
          <p:cNvSpPr>
            <a:spLocks noGrp="1"/>
          </p:cNvSpPr>
          <p:nvPr>
            <p:ph type="title"/>
          </p:nvPr>
        </p:nvSpPr>
        <p:spPr/>
        <p:txBody>
          <a:bodyPr/>
          <a:lstStyle/>
          <a:p>
            <a:r>
              <a:rPr lang="en-US" dirty="0" smtClean="0"/>
              <a:t> </a:t>
            </a:r>
            <a:endParaRPr lang="en-US" dirty="0"/>
          </a:p>
        </p:txBody>
      </p:sp>
      <p:sp>
        <p:nvSpPr>
          <p:cNvPr id="6"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7" name="Picture 2" descr="C:\Program Files\Microsoft Office\MEDIA\CAGCAT10\j0205462.wmf"/>
          <p:cNvPicPr>
            <a:picLocks noChangeAspect="1" noChangeArrowheads="1"/>
          </p:cNvPicPr>
          <p:nvPr/>
        </p:nvPicPr>
        <p:blipFill>
          <a:blip r:embed="rId3"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368418639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4572" y="944656"/>
            <a:ext cx="8229600" cy="5086350"/>
          </a:xfrm>
        </p:spPr>
        <p:txBody>
          <a:bodyPr>
            <a:normAutofit fontScale="92500" lnSpcReduction="10000"/>
          </a:bodyPr>
          <a:lstStyle/>
          <a:p>
            <a:pPr marL="365760" indent="-283464" algn="ctr" fontAlgn="auto">
              <a:spcAft>
                <a:spcPts val="0"/>
              </a:spcAft>
              <a:buFont typeface="Wingdings" pitchFamily="2" charset="2"/>
              <a:buNone/>
              <a:defRPr/>
            </a:pPr>
            <a:r>
              <a:rPr lang="en-US" b="1" dirty="0" smtClean="0">
                <a:solidFill>
                  <a:schemeClr val="accent4"/>
                </a:solidFill>
              </a:rPr>
              <a:t>Sources of Inefficiency, 2</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This figure misses the role of the property tax. </a:t>
            </a:r>
          </a:p>
          <a:p>
            <a:pPr marL="365760" indent="-283464" fontAlgn="auto">
              <a:spcAft>
                <a:spcPts val="0"/>
              </a:spcAft>
              <a:buFont typeface="Wingdings 2"/>
              <a:buChar char=""/>
              <a:defRPr/>
            </a:pPr>
            <a:endParaRPr lang="en-US" dirty="0"/>
          </a:p>
          <a:p>
            <a:pPr lvl="1" indent="-283464">
              <a:buFont typeface="Wingdings 2"/>
              <a:buChar char=""/>
              <a:defRPr/>
            </a:pPr>
            <a:r>
              <a:rPr lang="en-US" dirty="0" smtClean="0"/>
              <a:t>Some households have a higher tax price than others.  The tax price is marginal resource cost (MC) multiplied by tax share (=a household’s assessed value relative to the average).</a:t>
            </a:r>
          </a:p>
          <a:p>
            <a:pPr lvl="1" indent="-283464">
              <a:buFont typeface="Wingdings 2"/>
              <a:buChar char=""/>
              <a:defRPr/>
            </a:pPr>
            <a:endParaRPr lang="en-US" dirty="0"/>
          </a:p>
          <a:p>
            <a:pPr lvl="1" indent="-283464">
              <a:buFont typeface="Wingdings 2"/>
              <a:buChar char=""/>
              <a:defRPr/>
            </a:pPr>
            <a:r>
              <a:rPr lang="en-US" dirty="0" smtClean="0"/>
              <a:t>If higher tax shares are associated with higher demand for services, as seems reasonable, some or all of the inefficiency in this figure may disappear.</a:t>
            </a:r>
          </a:p>
          <a:p>
            <a:pPr lvl="1" indent="-283464">
              <a:buFont typeface="Wingdings 2"/>
              <a:buChar char=""/>
              <a:defRPr/>
            </a:pPr>
            <a:endParaRPr lang="en-US" dirty="0"/>
          </a:p>
          <a:p>
            <a:pPr indent="-283464">
              <a:buFont typeface="Wingdings 2"/>
              <a:buChar char=""/>
              <a:defRPr/>
            </a:pPr>
            <a:r>
              <a:rPr lang="en-US" dirty="0" smtClean="0"/>
              <a:t>Tax share is discussed in the readings on public service demand.</a:t>
            </a:r>
          </a:p>
          <a:p>
            <a:pPr marL="640398" lvl="1"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Hamilton </a:t>
            </a:r>
            <a:endParaRPr lang="en-US" sz="1600" dirty="0"/>
          </a:p>
        </p:txBody>
      </p:sp>
      <p:sp>
        <p:nvSpPr>
          <p:cNvPr id="2" name="Title 1"/>
          <p:cNvSpPr>
            <a:spLocks noGrp="1"/>
          </p:cNvSpPr>
          <p:nvPr>
            <p:ph type="title"/>
          </p:nvPr>
        </p:nvSpPr>
        <p:spPr/>
        <p:txBody>
          <a:bodyPr/>
          <a:lstStyle/>
          <a:p>
            <a:r>
              <a:rPr lang="en-US" dirty="0" smtClean="0"/>
              <a:t> </a:t>
            </a:r>
            <a:endParaRPr lang="en-US"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394215708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944656"/>
            <a:ext cx="8229600" cy="5086350"/>
          </a:xfrm>
        </p:spPr>
        <p:txBody>
          <a:bodyPr>
            <a:normAutofit/>
          </a:bodyPr>
          <a:lstStyle/>
          <a:p>
            <a:pPr marL="365760" indent="-283464" algn="ctr" fontAlgn="auto">
              <a:spcAft>
                <a:spcPts val="0"/>
              </a:spcAft>
              <a:buFont typeface="Wingdings" pitchFamily="2" charset="2"/>
              <a:buNone/>
              <a:defRPr/>
            </a:pPr>
            <a:r>
              <a:rPr lang="en-US" b="1" dirty="0" smtClean="0">
                <a:solidFill>
                  <a:schemeClr val="accent4"/>
                </a:solidFill>
              </a:rPr>
              <a:t>Sources of Inefficiency, 3</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a:t>2</a:t>
            </a:r>
            <a:r>
              <a:rPr lang="en-US" dirty="0" smtClean="0"/>
              <a:t>. The Property Tax</a:t>
            </a:r>
          </a:p>
          <a:p>
            <a:pPr marL="365760" indent="-283464" fontAlgn="auto">
              <a:spcAft>
                <a:spcPts val="0"/>
              </a:spcAft>
              <a:buFont typeface="Wingdings 2"/>
              <a:buChar char=""/>
              <a:defRPr/>
            </a:pPr>
            <a:endParaRPr lang="en-US" dirty="0"/>
          </a:p>
          <a:p>
            <a:pPr lvl="1" indent="-283464">
              <a:buFont typeface="Wingdings 2"/>
              <a:buChar char=""/>
              <a:defRPr/>
            </a:pPr>
            <a:r>
              <a:rPr lang="en-US" dirty="0" smtClean="0"/>
              <a:t>Producers of housing base their decisions on </a:t>
            </a:r>
            <a:r>
              <a:rPr lang="en-US" b="1" i="1" dirty="0" smtClean="0">
                <a:latin typeface="Times New Roman" pitchFamily="18" charset="0"/>
                <a:cs typeface="Times New Roman" pitchFamily="18" charset="0"/>
              </a:rPr>
              <a:t>P</a:t>
            </a:r>
            <a:r>
              <a:rPr lang="en-US" dirty="0" smtClean="0"/>
              <a:t>, whereas buyers respond to </a:t>
            </a:r>
            <a:r>
              <a:rPr lang="en-US" b="1" i="1" dirty="0" smtClean="0">
                <a:latin typeface="Times New Roman" pitchFamily="18" charset="0"/>
                <a:cs typeface="Times New Roman" pitchFamily="18" charset="0"/>
              </a:rPr>
              <a:t>P</a:t>
            </a:r>
            <a:r>
              <a:rPr lang="en-US" b="1" dirty="0" smtClean="0">
                <a:latin typeface="Times New Roman" pitchFamily="18" charset="0"/>
                <a:cs typeface="Times New Roman" pitchFamily="18" charset="0"/>
              </a:rPr>
              <a:t>(1 </a:t>
            </a:r>
            <a:r>
              <a:rPr lang="en-US" b="1" i="1" dirty="0" smtClean="0">
                <a:latin typeface="Times New Roman" pitchFamily="18" charset="0"/>
                <a:cs typeface="Times New Roman" pitchFamily="18" charset="0"/>
              </a:rPr>
              <a:t>+ </a:t>
            </a:r>
            <a:r>
              <a:rPr lang="el-GR" b="1" i="1" dirty="0" smtClean="0">
                <a:latin typeface="Times New Roman"/>
                <a:cs typeface="Times New Roman"/>
              </a:rPr>
              <a:t>τ</a:t>
            </a:r>
            <a:r>
              <a:rPr lang="en-US" b="1" i="1" dirty="0" smtClean="0">
                <a:latin typeface="Times New Roman" pitchFamily="18" charset="0"/>
                <a:cs typeface="Times New Roman" pitchFamily="18" charset="0"/>
              </a:rPr>
              <a:t>/r</a:t>
            </a:r>
            <a:r>
              <a:rPr lang="en-US" b="1" dirty="0" smtClean="0">
                <a:latin typeface="Times New Roman" pitchFamily="18" charset="0"/>
                <a:cs typeface="Times New Roman" pitchFamily="18" charset="0"/>
              </a:rPr>
              <a:t>)</a:t>
            </a:r>
            <a:r>
              <a:rPr lang="en-US" dirty="0" smtClean="0"/>
              <a:t>.  </a:t>
            </a:r>
            <a:endParaRPr lang="en-US" dirty="0"/>
          </a:p>
          <a:p>
            <a:pPr marL="365760" indent="-283464" fontAlgn="auto">
              <a:spcAft>
                <a:spcPts val="0"/>
              </a:spcAft>
              <a:buFont typeface="Wingdings 2"/>
              <a:buChar char=""/>
              <a:defRPr/>
            </a:pPr>
            <a:endParaRPr lang="en-US" dirty="0"/>
          </a:p>
          <a:p>
            <a:pPr lvl="1" indent="-283464">
              <a:buFont typeface="Wingdings 2"/>
              <a:buChar char=""/>
              <a:defRPr/>
            </a:pPr>
            <a:r>
              <a:rPr lang="en-US" dirty="0" smtClean="0"/>
              <a:t>This introduces a so-called “tax wedge” between producer and consumer decisions, which leads to under-consumption of housing.</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smtClean="0"/>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Hamilton </a:t>
            </a:r>
            <a:endParaRPr lang="en-US" sz="1600" dirty="0"/>
          </a:p>
        </p:txBody>
      </p:sp>
      <p:sp>
        <p:nvSpPr>
          <p:cNvPr id="2" name="Title 1"/>
          <p:cNvSpPr>
            <a:spLocks noGrp="1"/>
          </p:cNvSpPr>
          <p:nvPr>
            <p:ph type="title"/>
          </p:nvPr>
        </p:nvSpPr>
        <p:spPr/>
        <p:txBody>
          <a:bodyPr/>
          <a:lstStyle/>
          <a:p>
            <a:r>
              <a:rPr lang="en-US" dirty="0" smtClean="0"/>
              <a:t> </a:t>
            </a:r>
            <a:endParaRPr lang="en-US"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104403068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20414" y="944656"/>
            <a:ext cx="8229600" cy="5486399"/>
          </a:xfrm>
        </p:spPr>
        <p:txBody>
          <a:bodyPr>
            <a:normAutofit/>
          </a:bodyPr>
          <a:lstStyle/>
          <a:p>
            <a:pPr marL="365760" indent="-283464" algn="ctr" fontAlgn="auto">
              <a:spcAft>
                <a:spcPts val="0"/>
              </a:spcAft>
              <a:buFont typeface="Wingdings" pitchFamily="2" charset="2"/>
              <a:buNone/>
              <a:defRPr/>
            </a:pPr>
            <a:r>
              <a:rPr lang="en-US" b="1" dirty="0" smtClean="0">
                <a:solidFill>
                  <a:schemeClr val="accent4"/>
                </a:solidFill>
              </a:rPr>
              <a:t>Hamilton and Inefficiency</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These two sources of inefficiency disappear in Hamilton’s model:</a:t>
            </a:r>
          </a:p>
          <a:p>
            <a:pPr marL="365760" indent="-283464" fontAlgn="auto">
              <a:spcAft>
                <a:spcPts val="0"/>
              </a:spcAft>
              <a:buFont typeface="Wingdings 2"/>
              <a:buChar char=""/>
              <a:defRPr/>
            </a:pPr>
            <a:endParaRPr lang="en-US" dirty="0" smtClean="0"/>
          </a:p>
          <a:p>
            <a:pPr marL="640398" lvl="1" indent="-283464" fontAlgn="auto">
              <a:spcAft>
                <a:spcPts val="0"/>
              </a:spcAft>
              <a:buFont typeface="Wingdings 2"/>
              <a:buChar char=""/>
              <a:defRPr/>
            </a:pPr>
            <a:r>
              <a:rPr lang="en-US" dirty="0" smtClean="0"/>
              <a:t>Boundaries adjust so that all jurisdictions are homogeneous (despite extensive evidence that boundaries do not change for this reason).</a:t>
            </a:r>
          </a:p>
          <a:p>
            <a:pPr marL="640398" lvl="1" indent="-283464" fontAlgn="auto">
              <a:spcAft>
                <a:spcPts val="0"/>
              </a:spcAft>
              <a:buFont typeface="Wingdings 2"/>
              <a:buChar char=""/>
              <a:defRPr/>
            </a:pPr>
            <a:endParaRPr lang="en-US" dirty="0" smtClean="0"/>
          </a:p>
          <a:p>
            <a:pPr marL="640398" lvl="1" indent="-283464" fontAlgn="auto">
              <a:spcAft>
                <a:spcPts val="0"/>
              </a:spcAft>
              <a:buFont typeface="Wingdings 2"/>
              <a:buChar char=""/>
              <a:defRPr/>
            </a:pPr>
            <a:r>
              <a:rPr lang="en-US" dirty="0" smtClean="0"/>
              <a:t>Zoning is set so that housing consumption is optimal (despite the incentives of residents to manipulate zoning and the bluntness of zoning tools).</a:t>
            </a:r>
          </a:p>
          <a:p>
            <a:pPr marL="365760" indent="-283464" fontAlgn="auto">
              <a:spcAft>
                <a:spcPts val="0"/>
              </a:spcAft>
              <a:buFont typeface="Wingdings 2"/>
              <a:buChar char=""/>
              <a:defRPr/>
            </a:pPr>
            <a:endParaRPr lang="en-US" dirty="0" smtClean="0"/>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Hamilton </a:t>
            </a:r>
            <a:endParaRPr lang="en-US" sz="1600" dirty="0"/>
          </a:p>
        </p:txBody>
      </p:sp>
      <p:sp>
        <p:nvSpPr>
          <p:cNvPr id="2" name="Title 1"/>
          <p:cNvSpPr>
            <a:spLocks noGrp="1"/>
          </p:cNvSpPr>
          <p:nvPr>
            <p:ph type="title"/>
          </p:nvPr>
        </p:nvSpPr>
        <p:spPr/>
        <p:txBody>
          <a:bodyPr/>
          <a:lstStyle/>
          <a:p>
            <a:r>
              <a:rPr lang="en-US" dirty="0" smtClean="0"/>
              <a:t> </a:t>
            </a:r>
            <a:endParaRPr lang="en-US"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65838327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1945" y="944656"/>
            <a:ext cx="8229600" cy="5086350"/>
          </a:xfrm>
        </p:spPr>
        <p:txBody>
          <a:bodyPr>
            <a:normAutofit/>
          </a:bodyPr>
          <a:lstStyle/>
          <a:p>
            <a:pPr marL="365760" indent="-283464" algn="ctr" fontAlgn="auto">
              <a:spcAft>
                <a:spcPts val="0"/>
              </a:spcAft>
              <a:buFont typeface="Wingdings" pitchFamily="2" charset="2"/>
              <a:buNone/>
              <a:defRPr/>
            </a:pPr>
            <a:r>
              <a:rPr lang="en-US" b="1" dirty="0" smtClean="0">
                <a:solidFill>
                  <a:schemeClr val="accent4"/>
                </a:solidFill>
              </a:rPr>
              <a:t>Conclusions on Efficiency</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The Hamilton model shows how extreme the assumptions must be to generate an efficient outcome.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Nevertheless, many scholars defend our federal system as almost efficient,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Instead of identifying policies to improve its efficiency.</a:t>
            </a:r>
          </a:p>
          <a:p>
            <a:pPr marL="365760" indent="-283464" fontAlgn="auto">
              <a:spcAft>
                <a:spcPts val="0"/>
              </a:spcAft>
              <a:buFont typeface="Wingdings 2"/>
              <a:buChar char=""/>
              <a:defRPr/>
            </a:pPr>
            <a:endParaRPr lang="en-US" dirty="0" smtClean="0"/>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Hamilton </a:t>
            </a:r>
            <a:endParaRPr lang="en-US" sz="1600" dirty="0"/>
          </a:p>
        </p:txBody>
      </p:sp>
      <p:sp>
        <p:nvSpPr>
          <p:cNvPr id="2" name="Title 1"/>
          <p:cNvSpPr>
            <a:spLocks noGrp="1"/>
          </p:cNvSpPr>
          <p:nvPr>
            <p:ph type="title"/>
          </p:nvPr>
        </p:nvSpPr>
        <p:spPr/>
        <p:txBody>
          <a:bodyPr/>
          <a:lstStyle/>
          <a:p>
            <a:r>
              <a:rPr lang="en-US" dirty="0" smtClean="0"/>
              <a:t> </a:t>
            </a:r>
            <a:endParaRPr lang="en-US"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2783123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912728"/>
            <a:ext cx="8229600" cy="5086350"/>
          </a:xfrm>
        </p:spPr>
        <p:txBody>
          <a:bodyPr>
            <a:normAutofit/>
          </a:bodyPr>
          <a:lstStyle/>
          <a:p>
            <a:pPr marL="365760" indent="-283464" algn="ctr" fontAlgn="auto">
              <a:spcAft>
                <a:spcPts val="0"/>
              </a:spcAft>
              <a:buFont typeface="Wingdings" pitchFamily="2" charset="2"/>
              <a:buNone/>
              <a:defRPr/>
            </a:pPr>
            <a:r>
              <a:rPr lang="en-US" sz="3200" b="1" dirty="0" smtClean="0">
                <a:solidFill>
                  <a:schemeClr val="accent5"/>
                </a:solidFill>
              </a:rPr>
              <a:t>Class Outline</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The U.S. Federal System</a:t>
            </a:r>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solidFill>
                  <a:srgbClr val="FF0000"/>
                </a:solidFill>
              </a:rPr>
              <a:t>The Consensus Model of Local Public Finance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Deriving a Bid Function</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smtClean="0"/>
              <a:t>Residential Sorting</a:t>
            </a:r>
          </a:p>
          <a:p>
            <a:pPr indent="-283464">
              <a:buFont typeface="Wingdings 2"/>
              <a:buChar char=""/>
              <a:defRPr/>
            </a:pPr>
            <a:endParaRPr lang="en-US" dirty="0"/>
          </a:p>
          <a:p>
            <a:pPr indent="-283464">
              <a:buFont typeface="Wingdings 2"/>
              <a:buChar char=""/>
              <a:defRPr/>
            </a:pPr>
            <a:r>
              <a:rPr lang="en-US" dirty="0"/>
              <a:t>Is the U.S. Federal System Efficient?</a:t>
            </a:r>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4" name="Title 1"/>
          <p:cNvSpPr txBox="1">
            <a:spLocks/>
          </p:cNvSpPr>
          <p:nvPr/>
        </p:nvSpPr>
        <p:spPr>
          <a:xfrm>
            <a:off x="76200" y="6515894"/>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400" dirty="0" smtClean="0"/>
              <a:t>Intro</a:t>
            </a:r>
            <a:r>
              <a:rPr lang="en-US" sz="1600" dirty="0" smtClean="0"/>
              <a:t>duction</a:t>
            </a:r>
            <a:endParaRPr lang="en-US" sz="1600"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137818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971731"/>
            <a:ext cx="8229600" cy="5086350"/>
          </a:xfrm>
        </p:spPr>
        <p:txBody>
          <a:bodyPr>
            <a:normAutofit lnSpcReduction="10000"/>
          </a:bodyPr>
          <a:lstStyle/>
          <a:p>
            <a:pPr marL="365760" indent="-283464" algn="ctr" fontAlgn="auto">
              <a:spcAft>
                <a:spcPts val="0"/>
              </a:spcAft>
              <a:buFont typeface="Wingdings" pitchFamily="2" charset="2"/>
              <a:buNone/>
              <a:defRPr/>
            </a:pPr>
            <a:r>
              <a:rPr lang="en-US" sz="3200" b="1" dirty="0" smtClean="0">
                <a:solidFill>
                  <a:schemeClr val="accent5"/>
                </a:solidFill>
              </a:rPr>
              <a:t>Local Public Finance</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The literature on local public finance in a federal system is built around three questions:</a:t>
            </a:r>
          </a:p>
          <a:p>
            <a:pPr marL="365760" indent="-283464" fontAlgn="auto">
              <a:lnSpc>
                <a:spcPct val="5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smtClean="0"/>
              <a:t>1. How do housing markets allocate households to jurisdictions? = Bidding and sorting!</a:t>
            </a:r>
          </a:p>
          <a:p>
            <a:pPr marL="640398" lvl="1" indent="-283464" fontAlgn="auto">
              <a:spcAft>
                <a:spcPts val="0"/>
              </a:spcAft>
              <a:buFont typeface="Wingdings 2"/>
              <a:buChar char=""/>
              <a:defRPr/>
            </a:pPr>
            <a:endParaRPr lang="en-US" dirty="0" smtClean="0"/>
          </a:p>
          <a:p>
            <a:pPr marL="640398" lvl="1" indent="-283464" fontAlgn="auto">
              <a:spcAft>
                <a:spcPts val="0"/>
              </a:spcAft>
              <a:buFont typeface="Wingdings 2"/>
              <a:buChar char=""/>
              <a:defRPr/>
            </a:pPr>
            <a:r>
              <a:rPr lang="en-US" dirty="0" smtClean="0"/>
              <a:t>2. How do jurisdictions make decisions about the level of local public services and taxes?</a:t>
            </a:r>
          </a:p>
          <a:p>
            <a:pPr marL="640398" lvl="1" indent="-283464" fontAlgn="auto">
              <a:spcAft>
                <a:spcPts val="0"/>
              </a:spcAft>
              <a:buFont typeface="Wingdings 2"/>
              <a:buChar char=""/>
              <a:defRPr/>
            </a:pPr>
            <a:endParaRPr lang="en-US" dirty="0" smtClean="0"/>
          </a:p>
          <a:p>
            <a:pPr marL="640398" lvl="1" indent="-283464" fontAlgn="auto">
              <a:spcAft>
                <a:spcPts val="0"/>
              </a:spcAft>
              <a:buFont typeface="Wingdings 2"/>
              <a:buChar char=""/>
              <a:defRPr/>
            </a:pPr>
            <a:r>
              <a:rPr lang="en-US" dirty="0" smtClean="0"/>
              <a:t>3. Under what circumstances are the answers to the first two questions compatible?</a:t>
            </a:r>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6" name="Title 1"/>
          <p:cNvSpPr txBox="1">
            <a:spLocks/>
          </p:cNvSpPr>
          <p:nvPr/>
        </p:nvSpPr>
        <p:spPr>
          <a:xfrm>
            <a:off x="76200" y="6553200"/>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The Consensus Model </a:t>
            </a:r>
            <a:endParaRPr lang="en-US" sz="1600" dirty="0"/>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7"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2988904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909670"/>
            <a:ext cx="8229600" cy="5657849"/>
          </a:xfrm>
        </p:spPr>
        <p:txBody>
          <a:bodyPr>
            <a:normAutofit fontScale="85000" lnSpcReduction="20000"/>
          </a:bodyPr>
          <a:lstStyle/>
          <a:p>
            <a:pPr marL="365760" indent="-283464" algn="ctr" fontAlgn="auto">
              <a:spcAft>
                <a:spcPts val="0"/>
              </a:spcAft>
              <a:buFont typeface="Wingdings" pitchFamily="2" charset="2"/>
              <a:buNone/>
              <a:defRPr/>
            </a:pPr>
            <a:r>
              <a:rPr lang="en-US" b="1" dirty="0" smtClean="0">
                <a:solidFill>
                  <a:schemeClr val="accent5"/>
                </a:solidFill>
              </a:rPr>
              <a:t>The Role of Tiebout</a:t>
            </a:r>
          </a:p>
          <a:p>
            <a:pPr marL="365760" indent="-283464" fontAlgn="auto">
              <a:lnSpc>
                <a:spcPct val="50000"/>
              </a:lnSpc>
              <a:spcAft>
                <a:spcPts val="0"/>
              </a:spcAft>
              <a:buFont typeface="Wingdings 2"/>
              <a:buChar char=""/>
              <a:defRPr/>
            </a:pPr>
            <a:endParaRPr lang="en-US" dirty="0" smtClean="0"/>
          </a:p>
          <a:p>
            <a:pPr marL="365760" indent="-283464" fontAlgn="auto">
              <a:spcAft>
                <a:spcPts val="0"/>
              </a:spcAft>
              <a:buFont typeface="Wingdings 2"/>
              <a:buChar char=""/>
              <a:defRPr/>
            </a:pPr>
            <a:r>
              <a:rPr lang="en-US" dirty="0" smtClean="0"/>
              <a:t>This literature is often traced to a famous article by Charles Tiebout in the </a:t>
            </a:r>
            <a:r>
              <a:rPr lang="en-US" i="1" dirty="0" smtClean="0"/>
              <a:t>JPE</a:t>
            </a:r>
            <a:r>
              <a:rPr lang="en-US" dirty="0" smtClean="0"/>
              <a:t> (October 1956).</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smtClean="0"/>
              <a:t>Tiebout said people reveal their preferences for public services by selecting a community (thereby solving Samuelson’s free-rider problem).</a:t>
            </a:r>
          </a:p>
          <a:p>
            <a:pPr marL="365760" indent="-283464" fontAlgn="auto">
              <a:lnSpc>
                <a:spcPct val="70000"/>
              </a:lnSpc>
              <a:spcAft>
                <a:spcPts val="0"/>
              </a:spcAft>
              <a:buFont typeface="Wingdings 2"/>
              <a:buChar char=""/>
              <a:defRPr/>
            </a:pPr>
            <a:endParaRPr lang="en-US" dirty="0"/>
          </a:p>
          <a:p>
            <a:pPr marL="365760" indent="-283464" fontAlgn="auto">
              <a:spcAft>
                <a:spcPts val="0"/>
              </a:spcAft>
              <a:buFont typeface="Wingdings 2"/>
              <a:buChar char=""/>
              <a:defRPr/>
            </a:pPr>
            <a:r>
              <a:rPr lang="en-US" dirty="0" smtClean="0"/>
              <a:t>Tiebout said this choice is like any market choice so the outcome is </a:t>
            </a:r>
            <a:r>
              <a:rPr lang="en-US" b="1" dirty="0" smtClean="0">
                <a:solidFill>
                  <a:schemeClr val="accent1"/>
                </a:solidFill>
              </a:rPr>
              <a:t>efficient</a:t>
            </a:r>
            <a:r>
              <a:rPr lang="en-US" dirty="0" smtClean="0"/>
              <a:t>.</a:t>
            </a:r>
          </a:p>
          <a:p>
            <a:pPr marL="365760" indent="-283464" fontAlgn="auto">
              <a:lnSpc>
                <a:spcPct val="70000"/>
              </a:lnSpc>
              <a:spcAft>
                <a:spcPts val="0"/>
              </a:spcAft>
              <a:buFont typeface="Wingdings 2"/>
              <a:buChar char=""/>
              <a:defRPr/>
            </a:pPr>
            <a:endParaRPr lang="en-US" dirty="0"/>
          </a:p>
          <a:p>
            <a:pPr marL="365760" indent="-283464" fontAlgn="auto">
              <a:spcAft>
                <a:spcPts val="0"/>
              </a:spcAft>
              <a:buFont typeface="Wingdings 2"/>
              <a:buChar char=""/>
              <a:defRPr/>
            </a:pPr>
            <a:r>
              <a:rPr lang="en-US" dirty="0" smtClean="0"/>
              <a:t>But </a:t>
            </a:r>
            <a:r>
              <a:rPr lang="en-US" dirty="0" err="1" smtClean="0"/>
              <a:t>Tiebout’s</a:t>
            </a:r>
            <a:r>
              <a:rPr lang="en-US" dirty="0" smtClean="0"/>
              <a:t> model is very simplistic.  It has</a:t>
            </a:r>
          </a:p>
          <a:p>
            <a:pPr marL="365760"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smtClean="0"/>
              <a:t>No housing market</a:t>
            </a:r>
          </a:p>
          <a:p>
            <a:pPr marL="640398" lvl="1" indent="-283464" fontAlgn="auto">
              <a:spcAft>
                <a:spcPts val="0"/>
              </a:spcAft>
              <a:buFont typeface="Wingdings 2"/>
              <a:buChar char=""/>
              <a:defRPr/>
            </a:pPr>
            <a:r>
              <a:rPr lang="en-US" dirty="0" smtClean="0"/>
              <a:t>No property tax (just an entry fee)</a:t>
            </a:r>
          </a:p>
          <a:p>
            <a:pPr marL="640398" lvl="1" indent="-283464" fontAlgn="auto">
              <a:spcAft>
                <a:spcPts val="0"/>
              </a:spcAft>
              <a:buFont typeface="Wingdings 2"/>
              <a:buChar char=""/>
              <a:defRPr/>
            </a:pPr>
            <a:r>
              <a:rPr lang="en-US" dirty="0" smtClean="0"/>
              <a:t>No public goods (just publically provided private goods) or voting</a:t>
            </a:r>
          </a:p>
          <a:p>
            <a:pPr marL="640398" lvl="1" indent="-283464" fontAlgn="auto">
              <a:spcAft>
                <a:spcPts val="0"/>
              </a:spcAft>
              <a:buFont typeface="Wingdings 2"/>
              <a:buChar char=""/>
              <a:defRPr/>
            </a:pPr>
            <a:r>
              <a:rPr lang="en-US" dirty="0" smtClean="0"/>
              <a:t>No labor market or commuting (just dividend income)</a:t>
            </a:r>
          </a:p>
          <a:p>
            <a:pPr marL="365760" indent="-283464" fontAlgn="auto">
              <a:spcAft>
                <a:spcPts val="0"/>
              </a:spcAft>
              <a:buFont typeface="Wingdings 2"/>
              <a:buChar char=""/>
              <a:defRPr/>
            </a:pPr>
            <a:endParaRPr lang="en-US" dirty="0" smtClean="0"/>
          </a:p>
        </p:txBody>
      </p:sp>
      <p:sp>
        <p:nvSpPr>
          <p:cNvPr id="6146" name="Rectangle 2"/>
          <p:cNvSpPr>
            <a:spLocks noGrp="1" noChangeArrowheads="1"/>
          </p:cNvSpPr>
          <p:nvPr>
            <p:ph type="title"/>
          </p:nvPr>
        </p:nvSpPr>
        <p:spPr>
          <a:xfrm>
            <a:off x="14351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4" name="Title 1"/>
          <p:cNvSpPr txBox="1">
            <a:spLocks/>
          </p:cNvSpPr>
          <p:nvPr/>
        </p:nvSpPr>
        <p:spPr>
          <a:xfrm>
            <a:off x="76200" y="6553200"/>
            <a:ext cx="8229600" cy="34210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a:t>The Consensus Model </a:t>
            </a:r>
          </a:p>
        </p:txBody>
      </p:sp>
      <p:sp>
        <p:nvSpPr>
          <p:cNvPr id="5" name="Rectangle 2"/>
          <p:cNvSpPr txBox="1">
            <a:spLocks noChangeArrowheads="1"/>
          </p:cNvSpPr>
          <p:nvPr/>
        </p:nvSpPr>
        <p:spPr>
          <a:xfrm>
            <a:off x="771525" y="300655"/>
            <a:ext cx="4562476" cy="41076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1800" smtClean="0">
                <a:solidFill>
                  <a:schemeClr val="tx2">
                    <a:satMod val="130000"/>
                  </a:schemeClr>
                </a:solidFill>
              </a:rPr>
              <a:t> The Theory of Local Public Finance</a:t>
            </a:r>
            <a:endParaRPr lang="en-US" sz="1800" dirty="0" smtClean="0">
              <a:solidFill>
                <a:schemeClr val="tx2">
                  <a:satMod val="130000"/>
                </a:schemeClr>
              </a:solidFill>
            </a:endParaRPr>
          </a:p>
        </p:txBody>
      </p:sp>
      <p:pic>
        <p:nvPicPr>
          <p:cNvPr id="6"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00655"/>
            <a:ext cx="1104189" cy="617984"/>
          </a:xfrm>
          <a:prstGeom prst="rect">
            <a:avLst/>
          </a:prstGeom>
          <a:noFill/>
        </p:spPr>
      </p:pic>
    </p:spTree>
    <p:extLst>
      <p:ext uri="{BB962C8B-B14F-4D97-AF65-F5344CB8AC3E}">
        <p14:creationId xmlns:p14="http://schemas.microsoft.com/office/powerpoint/2010/main" val="5281440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129188</TotalTime>
  <Words>3866</Words>
  <Application>Microsoft Office PowerPoint</Application>
  <PresentationFormat>On-screen Show (4:3)</PresentationFormat>
  <Paragraphs>788</Paragraphs>
  <Slides>65</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5" baseType="lpstr">
      <vt:lpstr>Arial</vt:lpstr>
      <vt:lpstr>Calibri</vt:lpstr>
      <vt:lpstr>Lucida Sans Unicode</vt:lpstr>
      <vt:lpstr>Times New Roman</vt:lpstr>
      <vt:lpstr>Verdana</vt:lpstr>
      <vt:lpstr>Wingdings</vt:lpstr>
      <vt:lpstr>Wingdings 2</vt:lpstr>
      <vt:lpstr>Wingdings 3</vt:lpstr>
      <vt:lpstr>Concourse</vt:lpstr>
      <vt:lpstr>Equation</vt:lpstr>
      <vt:lpstr> Bidding and Sorting:   The Theory of Local Public Finance</vt:lpstr>
      <vt:lpstr> The Theory of Local Public Finance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2006, Professor Yinger</dc:title>
  <dc:creator>joyinger</dc:creator>
  <cp:lastModifiedBy>Kathleen M Nasto</cp:lastModifiedBy>
  <cp:revision>163</cp:revision>
  <dcterms:created xsi:type="dcterms:W3CDTF">2005-12-18T15:49:22Z</dcterms:created>
  <dcterms:modified xsi:type="dcterms:W3CDTF">2018-10-03T13:08:23Z</dcterms:modified>
</cp:coreProperties>
</file>