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2"/>
  </p:notesMasterIdLst>
  <p:sldIdLst>
    <p:sldId id="256" r:id="rId2"/>
    <p:sldId id="257" r:id="rId3"/>
    <p:sldId id="366" r:id="rId4"/>
    <p:sldId id="258" r:id="rId5"/>
    <p:sldId id="279" r:id="rId6"/>
    <p:sldId id="291" r:id="rId7"/>
    <p:sldId id="269" r:id="rId8"/>
    <p:sldId id="282" r:id="rId9"/>
    <p:sldId id="307" r:id="rId10"/>
    <p:sldId id="283" r:id="rId11"/>
    <p:sldId id="284" r:id="rId12"/>
    <p:sldId id="259" r:id="rId13"/>
    <p:sldId id="293" r:id="rId14"/>
    <p:sldId id="280" r:id="rId15"/>
    <p:sldId id="306" r:id="rId16"/>
    <p:sldId id="367" r:id="rId17"/>
    <p:sldId id="281" r:id="rId18"/>
    <p:sldId id="260" r:id="rId19"/>
    <p:sldId id="285" r:id="rId20"/>
    <p:sldId id="352" r:id="rId21"/>
    <p:sldId id="353" r:id="rId22"/>
    <p:sldId id="286" r:id="rId23"/>
    <p:sldId id="342" r:id="rId24"/>
    <p:sldId id="289" r:id="rId25"/>
    <p:sldId id="344" r:id="rId26"/>
    <p:sldId id="368" r:id="rId27"/>
    <p:sldId id="288" r:id="rId28"/>
    <p:sldId id="325" r:id="rId29"/>
    <p:sldId id="354" r:id="rId30"/>
    <p:sldId id="326" r:id="rId31"/>
    <p:sldId id="327" r:id="rId32"/>
    <p:sldId id="274" r:id="rId33"/>
    <p:sldId id="329" r:id="rId34"/>
    <p:sldId id="330" r:id="rId35"/>
    <p:sldId id="328" r:id="rId36"/>
    <p:sldId id="351" r:id="rId37"/>
    <p:sldId id="290" r:id="rId38"/>
    <p:sldId id="355" r:id="rId39"/>
    <p:sldId id="356" r:id="rId40"/>
    <p:sldId id="287" r:id="rId41"/>
    <p:sldId id="357" r:id="rId42"/>
    <p:sldId id="262" r:id="rId43"/>
    <p:sldId id="264" r:id="rId44"/>
    <p:sldId id="358" r:id="rId45"/>
    <p:sldId id="359" r:id="rId46"/>
    <p:sldId id="303" r:id="rId47"/>
    <p:sldId id="304" r:id="rId48"/>
    <p:sldId id="350" r:id="rId49"/>
    <p:sldId id="310" r:id="rId50"/>
    <p:sldId id="311" r:id="rId51"/>
    <p:sldId id="333" r:id="rId52"/>
    <p:sldId id="312" r:id="rId53"/>
    <p:sldId id="341" r:id="rId54"/>
    <p:sldId id="360" r:id="rId55"/>
    <p:sldId id="339" r:id="rId56"/>
    <p:sldId id="361" r:id="rId57"/>
    <p:sldId id="349" r:id="rId58"/>
    <p:sldId id="362" r:id="rId59"/>
    <p:sldId id="363" r:id="rId60"/>
    <p:sldId id="336" r:id="rId61"/>
    <p:sldId id="364" r:id="rId62"/>
    <p:sldId id="365" r:id="rId63"/>
    <p:sldId id="324" r:id="rId64"/>
    <p:sldId id="347" r:id="rId65"/>
    <p:sldId id="337" r:id="rId66"/>
    <p:sldId id="369" r:id="rId67"/>
    <p:sldId id="313" r:id="rId68"/>
    <p:sldId id="316" r:id="rId69"/>
    <p:sldId id="318" r:id="rId70"/>
    <p:sldId id="343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d.ad.syr.edu\drive\MAX-Filer\Collab\Research-joyinger-F07\Admin\Classes\ECN741\Notes\HMDA-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d.ad.syr.edu\drive\MAX-Filer\Collab\Research-joyinger-F07\Admin\Classes\Urbpol\HMDA-0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d.ad.syr.edu\drive\MAX-Filer\Collab\Research-joyinger-F07\Admin\Classes\Urbpol\HMDA-0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d.ad.syr.edu\drive\MAX-Filer\Collab\Research-joyinger-F07\Admin\Research\Audit\Mortgage%20Book\Foreclosur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d.ad.syr.edu\drive\MAX-Filer\Collab\Research-joyinger-F07\Admin\Classes\Urbpol\HMDA-09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d.ad.syr.edu\drive\MAX-Filer\Collab\Research-joyinger-F07\Admin\Classes\ECN741\Notes\HMDA-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Share</a:t>
            </a:r>
            <a:r>
              <a:rPr lang="en-US" sz="2400" baseline="0"/>
              <a:t> of High-Priced </a:t>
            </a:r>
            <a:r>
              <a:rPr lang="en-US" sz="2400"/>
              <a:t>Conventional Home-Purchase Loans by Race/Ethnicity, 2006</a:t>
            </a:r>
          </a:p>
        </c:rich>
      </c:tx>
      <c:layout>
        <c:manualLayout>
          <c:xMode val="edge"/>
          <c:yMode val="edge"/>
          <c:x val="0.13046899765092826"/>
          <c:y val="1.210728003439611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Rates!$Y$7</c:f>
              <c:strCache>
                <c:ptCount val="1"/>
                <c:pt idx="0">
                  <c:v>Black</c:v>
                </c:pt>
              </c:strCache>
            </c:strRef>
          </c:tx>
          <c:marker>
            <c:symbol val="none"/>
          </c:marker>
          <c:cat>
            <c:strRef>
              <c:f>Rates!$Z$6:$AE$6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Rates!$Z$7:$AE$7</c:f>
              <c:numCache>
                <c:formatCode>0.00%</c:formatCode>
                <c:ptCount val="6"/>
                <c:pt idx="0">
                  <c:v>8.4456315378029265E-2</c:v>
                </c:pt>
                <c:pt idx="1">
                  <c:v>6.3135167330528985E-2</c:v>
                </c:pt>
                <c:pt idx="2">
                  <c:v>0.15059127176165482</c:v>
                </c:pt>
                <c:pt idx="3">
                  <c:v>0.15548958294556328</c:v>
                </c:pt>
                <c:pt idx="4">
                  <c:v>6.4009976547667796E-2</c:v>
                </c:pt>
                <c:pt idx="5">
                  <c:v>1.605988410328953E-2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B2-497A-B969-E9DE7E64EFE8}"/>
            </c:ext>
          </c:extLst>
        </c:ser>
        <c:ser>
          <c:idx val="1"/>
          <c:order val="1"/>
          <c:tx>
            <c:strRef>
              <c:f>Rates!$Y$8</c:f>
              <c:strCache>
                <c:ptCount val="1"/>
                <c:pt idx="0">
                  <c:v>Hispanic</c:v>
                </c:pt>
              </c:strCache>
            </c:strRef>
          </c:tx>
          <c:marker>
            <c:symbol val="none"/>
          </c:marker>
          <c:cat>
            <c:strRef>
              <c:f>Rates!$Z$6:$AE$6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Rates!$Z$8:$AE$8</c:f>
              <c:numCache>
                <c:formatCode>0.00%</c:formatCode>
                <c:ptCount val="6"/>
                <c:pt idx="0">
                  <c:v>0.10494614418191806</c:v>
                </c:pt>
                <c:pt idx="1">
                  <c:v>6.4273454888268425E-2</c:v>
                </c:pt>
                <c:pt idx="2">
                  <c:v>0.14972620679037571</c:v>
                </c:pt>
                <c:pt idx="3">
                  <c:v>0.10776675593535401</c:v>
                </c:pt>
                <c:pt idx="4">
                  <c:v>2.8263137987596151E-2</c:v>
                </c:pt>
                <c:pt idx="5">
                  <c:v>4.8353344344616413E-3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B2-497A-B969-E9DE7E64EFE8}"/>
            </c:ext>
          </c:extLst>
        </c:ser>
        <c:ser>
          <c:idx val="2"/>
          <c:order val="2"/>
          <c:tx>
            <c:strRef>
              <c:f>Rates!$Y$9</c:f>
              <c:strCache>
                <c:ptCount val="1"/>
                <c:pt idx="0">
                  <c:v>Asian</c:v>
                </c:pt>
              </c:strCache>
            </c:strRef>
          </c:tx>
          <c:marker>
            <c:symbol val="none"/>
          </c:marker>
          <c:cat>
            <c:strRef>
              <c:f>Rates!$Z$6:$AE$6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Rates!$Z$9:$AE$9</c:f>
              <c:numCache>
                <c:formatCode>0.00%</c:formatCode>
                <c:ptCount val="6"/>
                <c:pt idx="0">
                  <c:v>4.9501228397153506E-2</c:v>
                </c:pt>
                <c:pt idx="1">
                  <c:v>2.3519569637411048E-2</c:v>
                </c:pt>
                <c:pt idx="2">
                  <c:v>5.117968485259234E-2</c:v>
                </c:pt>
                <c:pt idx="3">
                  <c:v>3.3796806167400884E-2</c:v>
                </c:pt>
                <c:pt idx="4">
                  <c:v>7.8257370382921049E-3</c:v>
                </c:pt>
                <c:pt idx="5">
                  <c:v>1.3607675364283294E-3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B2-497A-B969-E9DE7E64EFE8}"/>
            </c:ext>
          </c:extLst>
        </c:ser>
        <c:ser>
          <c:idx val="3"/>
          <c:order val="3"/>
          <c:tx>
            <c:strRef>
              <c:f>Rates!$Y$10</c:f>
              <c:strCache>
                <c:ptCount val="1"/>
                <c:pt idx="0">
                  <c:v>White</c:v>
                </c:pt>
              </c:strCache>
            </c:strRef>
          </c:tx>
          <c:marker>
            <c:symbol val="none"/>
          </c:marker>
          <c:cat>
            <c:strRef>
              <c:f>Rates!$Z$6:$AE$6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Rates!$Z$10:$AE$10</c:f>
              <c:numCache>
                <c:formatCode>0.00%</c:formatCode>
                <c:ptCount val="6"/>
                <c:pt idx="0">
                  <c:v>5.3785404942217278E-2</c:v>
                </c:pt>
                <c:pt idx="1">
                  <c:v>2.5003316005886699E-2</c:v>
                </c:pt>
                <c:pt idx="2">
                  <c:v>4.1301221763946697E-2</c:v>
                </c:pt>
                <c:pt idx="3">
                  <c:v>3.75649779248751E-2</c:v>
                </c:pt>
                <c:pt idx="4">
                  <c:v>1.4180714951923178E-2</c:v>
                </c:pt>
                <c:pt idx="5">
                  <c:v>3.5463367082904356E-3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B2-497A-B969-E9DE7E64E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777944"/>
        <c:axId val="611777160"/>
      </c:lineChart>
      <c:catAx>
        <c:axId val="611777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Percentage Points by which APR Exceeds Treasury Rate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1777160"/>
        <c:crosses val="autoZero"/>
        <c:auto val="1"/>
        <c:lblAlgn val="ctr"/>
        <c:lblOffset val="100"/>
        <c:noMultiLvlLbl val="0"/>
      </c:catAx>
      <c:valAx>
        <c:axId val="6117771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 of Loans</a:t>
                </a:r>
              </a:p>
            </c:rich>
          </c:tx>
          <c:layout>
            <c:manualLayout>
              <c:xMode val="edge"/>
              <c:yMode val="edge"/>
              <c:x val="1.6114973936884672E-2"/>
              <c:y val="0.4087783182447813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17779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2"/>
                </a:solidFill>
              </a:rPr>
              <a:t>Share of High-Priced Conventional Home-Purchase Loans by </a:t>
            </a:r>
            <a:r>
              <a:rPr lang="en-US" sz="2400" b="1" i="0" baseline="0" dirty="0" smtClean="0">
                <a:solidFill>
                  <a:schemeClr val="tx2"/>
                </a:solidFill>
              </a:rPr>
              <a:t>Percent Black in the Tract</a:t>
            </a:r>
            <a:r>
              <a:rPr lang="en-US" sz="2400" b="1" i="0" baseline="0" dirty="0">
                <a:solidFill>
                  <a:schemeClr val="tx2"/>
                </a:solidFill>
              </a:rPr>
              <a:t>, 2006</a:t>
            </a:r>
            <a:endParaRPr lang="en-US" sz="2400" dirty="0">
              <a:solidFill>
                <a:schemeClr val="tx2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Rates!$Y$39</c:f>
              <c:strCache>
                <c:ptCount val="1"/>
                <c:pt idx="0">
                  <c:v>&lt; 10%</c:v>
                </c:pt>
              </c:strCache>
            </c:strRef>
          </c:tx>
          <c:marker>
            <c:symbol val="none"/>
          </c:marker>
          <c:cat>
            <c:strRef>
              <c:f>Rates!$Z$38:$AE$38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Rates!$Z$39:$AE$39</c:f>
              <c:numCache>
                <c:formatCode>0.00%</c:formatCode>
                <c:ptCount val="6"/>
                <c:pt idx="0">
                  <c:v>5.4962738084664918E-2</c:v>
                </c:pt>
                <c:pt idx="1">
                  <c:v>2.5467287833157052E-2</c:v>
                </c:pt>
                <c:pt idx="2">
                  <c:v>4.1045432892219E-2</c:v>
                </c:pt>
                <c:pt idx="3">
                  <c:v>4.1078536652321737E-2</c:v>
                </c:pt>
                <c:pt idx="4">
                  <c:v>1.6768265605193271E-2</c:v>
                </c:pt>
                <c:pt idx="5">
                  <c:v>4.2227479350520443E-3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1D-411C-894E-78A43520D19E}"/>
            </c:ext>
          </c:extLst>
        </c:ser>
        <c:ser>
          <c:idx val="1"/>
          <c:order val="1"/>
          <c:tx>
            <c:strRef>
              <c:f>Rates!$Y$40</c:f>
              <c:strCache>
                <c:ptCount val="1"/>
                <c:pt idx="0">
                  <c:v>10-19%</c:v>
                </c:pt>
              </c:strCache>
            </c:strRef>
          </c:tx>
          <c:marker>
            <c:symbol val="none"/>
          </c:marker>
          <c:cat>
            <c:strRef>
              <c:f>Rates!$Z$38:$AE$38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Rates!$Z$40:$AE$40</c:f>
              <c:numCache>
                <c:formatCode>0.00%</c:formatCode>
                <c:ptCount val="6"/>
                <c:pt idx="0">
                  <c:v>5.3753057370899054E-2</c:v>
                </c:pt>
                <c:pt idx="1">
                  <c:v>2.7865994781784809E-2</c:v>
                </c:pt>
                <c:pt idx="2">
                  <c:v>5.1920334945041093E-2</c:v>
                </c:pt>
                <c:pt idx="3">
                  <c:v>4.4310626616524774E-2</c:v>
                </c:pt>
                <c:pt idx="4">
                  <c:v>1.4978000530435433E-2</c:v>
                </c:pt>
                <c:pt idx="5">
                  <c:v>3.3356228196043491E-3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1D-411C-894E-78A43520D19E}"/>
            </c:ext>
          </c:extLst>
        </c:ser>
        <c:ser>
          <c:idx val="2"/>
          <c:order val="2"/>
          <c:tx>
            <c:strRef>
              <c:f>Rates!$Y$41</c:f>
              <c:strCache>
                <c:ptCount val="1"/>
                <c:pt idx="0">
                  <c:v>20-49%</c:v>
                </c:pt>
              </c:strCache>
            </c:strRef>
          </c:tx>
          <c:marker>
            <c:symbol val="none"/>
          </c:marker>
          <c:cat>
            <c:strRef>
              <c:f>Rates!$Z$38:$AE$38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Rates!$Z$41:$AE$41</c:f>
              <c:numCache>
                <c:formatCode>0.00%</c:formatCode>
                <c:ptCount val="6"/>
                <c:pt idx="0">
                  <c:v>6.5578461849237518E-2</c:v>
                </c:pt>
                <c:pt idx="1">
                  <c:v>3.7568129701744342E-2</c:v>
                </c:pt>
                <c:pt idx="2">
                  <c:v>7.7433123473277493E-2</c:v>
                </c:pt>
                <c:pt idx="3">
                  <c:v>6.390631487986359E-2</c:v>
                </c:pt>
                <c:pt idx="4">
                  <c:v>2.0790547693596836E-2</c:v>
                </c:pt>
                <c:pt idx="5">
                  <c:v>4.2074883753988697E-3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1D-411C-894E-78A43520D19E}"/>
            </c:ext>
          </c:extLst>
        </c:ser>
        <c:ser>
          <c:idx val="3"/>
          <c:order val="3"/>
          <c:tx>
            <c:strRef>
              <c:f>Rates!$Y$42</c:f>
              <c:strCache>
                <c:ptCount val="1"/>
                <c:pt idx="0">
                  <c:v>50-79%</c:v>
                </c:pt>
              </c:strCache>
            </c:strRef>
          </c:tx>
          <c:marker>
            <c:symbol val="none"/>
          </c:marker>
          <c:cat>
            <c:strRef>
              <c:f>Rates!$Z$38:$AE$38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Rates!$Z$42:$AE$42</c:f>
              <c:numCache>
                <c:formatCode>0.00%</c:formatCode>
                <c:ptCount val="6"/>
                <c:pt idx="0">
                  <c:v>8.1230374463963986E-2</c:v>
                </c:pt>
                <c:pt idx="1">
                  <c:v>5.0006739452756521E-2</c:v>
                </c:pt>
                <c:pt idx="2">
                  <c:v>0.12403588384178767</c:v>
                </c:pt>
                <c:pt idx="3">
                  <c:v>0.10016574061593619</c:v>
                </c:pt>
                <c:pt idx="4">
                  <c:v>3.1301013913225859E-2</c:v>
                </c:pt>
                <c:pt idx="5">
                  <c:v>6.4623863653382489E-3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1D-411C-894E-78A43520D19E}"/>
            </c:ext>
          </c:extLst>
        </c:ser>
        <c:ser>
          <c:idx val="4"/>
          <c:order val="4"/>
          <c:tx>
            <c:strRef>
              <c:f>Rates!$Y$43</c:f>
              <c:strCache>
                <c:ptCount val="1"/>
                <c:pt idx="0">
                  <c:v>80-100%</c:v>
                </c:pt>
              </c:strCache>
            </c:strRef>
          </c:tx>
          <c:marker>
            <c:symbol val="none"/>
          </c:marker>
          <c:cat>
            <c:strRef>
              <c:f>Rates!$Z$38:$AE$38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Rates!$Z$43:$AE$43</c:f>
              <c:numCache>
                <c:formatCode>0.00%</c:formatCode>
                <c:ptCount val="6"/>
                <c:pt idx="0">
                  <c:v>9.0749300877766906E-2</c:v>
                </c:pt>
                <c:pt idx="1">
                  <c:v>6.0038245041444123E-2</c:v>
                </c:pt>
                <c:pt idx="2">
                  <c:v>0.15387518601324199</c:v>
                </c:pt>
                <c:pt idx="3">
                  <c:v>0.12905904257995873</c:v>
                </c:pt>
                <c:pt idx="4">
                  <c:v>4.425138206940181E-2</c:v>
                </c:pt>
                <c:pt idx="5">
                  <c:v>1.1045771838134351E-2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41D-411C-894E-78A43520D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1575248"/>
        <c:axId val="521569368"/>
      </c:lineChart>
      <c:catAx>
        <c:axId val="521575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/>
                  <a:t>Percentage Points by which APR Exceeds Treasury Rate</a:t>
                </a:r>
                <a:endParaRPr lang="en-US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1569368"/>
        <c:crosses val="autoZero"/>
        <c:auto val="1"/>
        <c:lblAlgn val="ctr"/>
        <c:lblOffset val="100"/>
        <c:noMultiLvlLbl val="0"/>
      </c:catAx>
      <c:valAx>
        <c:axId val="521569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/>
                  <a:t>Percent of Loans</a:t>
                </a:r>
                <a:endParaRPr lang="en-US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15752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2"/>
                </a:solidFill>
              </a:rPr>
              <a:t>Share of High-Priced Conventional Home-Purchase Loans by Average Tract Income, 2006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Rates!$Y$45</c:f>
              <c:strCache>
                <c:ptCount val="1"/>
                <c:pt idx="0">
                  <c:v>Low</c:v>
                </c:pt>
              </c:strCache>
            </c:strRef>
          </c:tx>
          <c:marker>
            <c:symbol val="none"/>
          </c:marker>
          <c:cat>
            <c:strRef>
              <c:f>Rates!$Z$44:$AE$44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Rates!$Z$45:$AE$45</c:f>
              <c:numCache>
                <c:formatCode>0.00%</c:formatCode>
                <c:ptCount val="6"/>
                <c:pt idx="0">
                  <c:v>8.2131652815234699E-2</c:v>
                </c:pt>
                <c:pt idx="1">
                  <c:v>5.6689966426330556E-2</c:v>
                </c:pt>
                <c:pt idx="2">
                  <c:v>0.13165281523474023</c:v>
                </c:pt>
                <c:pt idx="3">
                  <c:v>0.12507567835323882</c:v>
                </c:pt>
                <c:pt idx="4">
                  <c:v>5.0167868347184758E-2</c:v>
                </c:pt>
                <c:pt idx="5">
                  <c:v>1.2879079751224615E-2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67-4D4B-821C-A25ACD90D771}"/>
            </c:ext>
          </c:extLst>
        </c:ser>
        <c:ser>
          <c:idx val="1"/>
          <c:order val="1"/>
          <c:tx>
            <c:strRef>
              <c:f>Rates!$Y$46</c:f>
              <c:strCache>
                <c:ptCount val="1"/>
                <c:pt idx="0">
                  <c:v>Moderate</c:v>
                </c:pt>
              </c:strCache>
            </c:strRef>
          </c:tx>
          <c:marker>
            <c:symbol val="none"/>
          </c:marker>
          <c:cat>
            <c:strRef>
              <c:f>Rates!$Z$44:$AE$44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Rates!$Z$46:$AE$46</c:f>
              <c:numCache>
                <c:formatCode>0.00%</c:formatCode>
                <c:ptCount val="6"/>
                <c:pt idx="0">
                  <c:v>8.4233554105496225E-2</c:v>
                </c:pt>
                <c:pt idx="1">
                  <c:v>4.9709507009108339E-2</c:v>
                </c:pt>
                <c:pt idx="2">
                  <c:v>0.11374410259692827</c:v>
                </c:pt>
                <c:pt idx="3">
                  <c:v>0.10613631143559647</c:v>
                </c:pt>
                <c:pt idx="4">
                  <c:v>3.9563902810044349E-2</c:v>
                </c:pt>
                <c:pt idx="5">
                  <c:v>9.836849497144029E-3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67-4D4B-821C-A25ACD90D771}"/>
            </c:ext>
          </c:extLst>
        </c:ser>
        <c:ser>
          <c:idx val="2"/>
          <c:order val="2"/>
          <c:tx>
            <c:strRef>
              <c:f>Rates!$Y$47</c:f>
              <c:strCache>
                <c:ptCount val="1"/>
                <c:pt idx="0">
                  <c:v>Middle</c:v>
                </c:pt>
              </c:strCache>
            </c:strRef>
          </c:tx>
          <c:marker>
            <c:symbol val="none"/>
          </c:marker>
          <c:cat>
            <c:strRef>
              <c:f>Rates!$Z$44:$AE$44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Rates!$Z$47:$AE$47</c:f>
              <c:numCache>
                <c:formatCode>0.00%</c:formatCode>
                <c:ptCount val="6"/>
                <c:pt idx="0">
                  <c:v>6.8292451076044994E-2</c:v>
                </c:pt>
                <c:pt idx="1">
                  <c:v>3.7167999231172609E-2</c:v>
                </c:pt>
                <c:pt idx="2">
                  <c:v>7.3019277093331128E-2</c:v>
                </c:pt>
                <c:pt idx="3">
                  <c:v>6.3709780194755691E-2</c:v>
                </c:pt>
                <c:pt idx="4">
                  <c:v>2.2539386734802599E-2</c:v>
                </c:pt>
                <c:pt idx="5">
                  <c:v>5.012524783192771E-3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67-4D4B-821C-A25ACD90D771}"/>
            </c:ext>
          </c:extLst>
        </c:ser>
        <c:ser>
          <c:idx val="3"/>
          <c:order val="3"/>
          <c:tx>
            <c:strRef>
              <c:f>Rates!$Y$48</c:f>
              <c:strCache>
                <c:ptCount val="1"/>
                <c:pt idx="0">
                  <c:v>Upper</c:v>
                </c:pt>
              </c:strCache>
            </c:strRef>
          </c:tx>
          <c:marker>
            <c:symbol val="none"/>
          </c:marker>
          <c:cat>
            <c:strRef>
              <c:f>Rates!$Z$44:$AE$44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Rates!$Z$48:$AE$48</c:f>
              <c:numCache>
                <c:formatCode>0.00%</c:formatCode>
                <c:ptCount val="6"/>
                <c:pt idx="0">
                  <c:v>4.5860392919648212E-2</c:v>
                </c:pt>
                <c:pt idx="1">
                  <c:v>2.3215957551690886E-2</c:v>
                </c:pt>
                <c:pt idx="2">
                  <c:v>4.6032368466504381E-2</c:v>
                </c:pt>
                <c:pt idx="3">
                  <c:v>3.4734612821518296E-2</c:v>
                </c:pt>
                <c:pt idx="4">
                  <c:v>9.8122427316240223E-3</c:v>
                </c:pt>
                <c:pt idx="5">
                  <c:v>1.9065564935965085E-3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67-4D4B-821C-A25ACD90D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1570544"/>
        <c:axId val="521571328"/>
      </c:lineChart>
      <c:catAx>
        <c:axId val="521570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/>
                  <a:t>Percentage Points by which APR Exceeds Treasury Rate</a:t>
                </a:r>
                <a:endParaRPr lang="en-US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521571328"/>
        <c:crosses val="autoZero"/>
        <c:auto val="1"/>
        <c:lblAlgn val="ctr"/>
        <c:lblOffset val="100"/>
        <c:noMultiLvlLbl val="0"/>
      </c:catAx>
      <c:valAx>
        <c:axId val="521571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/>
                  <a:t>Percent of Loans</a:t>
                </a:r>
                <a:endParaRPr lang="en-US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15705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80008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Delinquency and Foreclosure by Type of </a:t>
            </a:r>
            <a:r>
              <a:rPr lang="en-US" dirty="0" smtClean="0"/>
              <a:t>Loan (HUD)</a:t>
            </a:r>
            <a:endParaRPr lang="en-US" dirty="0"/>
          </a:p>
        </c:rich>
      </c:tx>
      <c:layout>
        <c:manualLayout>
          <c:xMode val="edge"/>
          <c:yMode val="edge"/>
          <c:x val="0.15760266370699241"/>
          <c:y val="1.9575856443719442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CCC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CCC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2142064372918993E-2"/>
          <c:y val="9.7335508428493797E-2"/>
          <c:w val="0.88309285978542351"/>
          <c:h val="0.595116996998539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Sheet2!$A$90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multiLvlStrRef>
              <c:f>Sheet2!$B$88:$J$89</c:f>
              <c:multiLvlStrCache>
                <c:ptCount val="9"/>
                <c:lvl>
                  <c:pt idx="0">
                    <c:v>Prime</c:v>
                  </c:pt>
                  <c:pt idx="1">
                    <c:v>Subprime</c:v>
                  </c:pt>
                  <c:pt idx="2">
                    <c:v>FHA</c:v>
                  </c:pt>
                  <c:pt idx="3">
                    <c:v>Prime</c:v>
                  </c:pt>
                  <c:pt idx="4">
                    <c:v>Subprime</c:v>
                  </c:pt>
                  <c:pt idx="5">
                    <c:v>FHA</c:v>
                  </c:pt>
                  <c:pt idx="6">
                    <c:v>Prime</c:v>
                  </c:pt>
                  <c:pt idx="7">
                    <c:v>Subprime</c:v>
                  </c:pt>
                  <c:pt idx="8">
                    <c:v>FHA</c:v>
                  </c:pt>
                </c:lvl>
                <c:lvl>
                  <c:pt idx="0">
                    <c:v>Total Past Due</c:v>
                  </c:pt>
                  <c:pt idx="3">
                    <c:v>90 Days Past Due</c:v>
                  </c:pt>
                  <c:pt idx="6">
                    <c:v>Foreclosure Started</c:v>
                  </c:pt>
                </c:lvl>
              </c:multiLvlStrCache>
            </c:multiLvlStrRef>
          </c:cat>
          <c:val>
            <c:numRef>
              <c:f>Sheet2!$B$90:$J$90</c:f>
              <c:numCache>
                <c:formatCode>General</c:formatCode>
                <c:ptCount val="9"/>
                <c:pt idx="0">
                  <c:v>2.3E-2</c:v>
                </c:pt>
                <c:pt idx="1">
                  <c:v>0.10800000000000008</c:v>
                </c:pt>
                <c:pt idx="2">
                  <c:v>0.12179999999999999</c:v>
                </c:pt>
                <c:pt idx="3">
                  <c:v>2.8999999999999998E-3</c:v>
                </c:pt>
                <c:pt idx="4">
                  <c:v>2.7200000000000012E-2</c:v>
                </c:pt>
                <c:pt idx="5">
                  <c:v>2.7500000000000011E-2</c:v>
                </c:pt>
                <c:pt idx="6">
                  <c:v>1.9000000000000022E-3</c:v>
                </c:pt>
                <c:pt idx="7">
                  <c:v>1.4999999999999998E-2</c:v>
                </c:pt>
                <c:pt idx="8">
                  <c:v>9.8000000000000153E-3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F-4BF8-BD8C-1F94D8926BCE}"/>
            </c:ext>
          </c:extLst>
        </c:ser>
        <c:ser>
          <c:idx val="1"/>
          <c:order val="1"/>
          <c:tx>
            <c:strRef>
              <c:f>Sheet2!$A$91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multiLvlStrRef>
              <c:f>Sheet2!$B$88:$J$89</c:f>
              <c:multiLvlStrCache>
                <c:ptCount val="9"/>
                <c:lvl>
                  <c:pt idx="0">
                    <c:v>Prime</c:v>
                  </c:pt>
                  <c:pt idx="1">
                    <c:v>Subprime</c:v>
                  </c:pt>
                  <c:pt idx="2">
                    <c:v>FHA</c:v>
                  </c:pt>
                  <c:pt idx="3">
                    <c:v>Prime</c:v>
                  </c:pt>
                  <c:pt idx="4">
                    <c:v>Subprime</c:v>
                  </c:pt>
                  <c:pt idx="5">
                    <c:v>FHA</c:v>
                  </c:pt>
                  <c:pt idx="6">
                    <c:v>Prime</c:v>
                  </c:pt>
                  <c:pt idx="7">
                    <c:v>Subprime</c:v>
                  </c:pt>
                  <c:pt idx="8">
                    <c:v>FHA</c:v>
                  </c:pt>
                </c:lvl>
                <c:lvl>
                  <c:pt idx="0">
                    <c:v>Total Past Due</c:v>
                  </c:pt>
                  <c:pt idx="3">
                    <c:v>90 Days Past Due</c:v>
                  </c:pt>
                  <c:pt idx="6">
                    <c:v>Foreclosure Started</c:v>
                  </c:pt>
                </c:lvl>
              </c:multiLvlStrCache>
            </c:multiLvlStrRef>
          </c:cat>
          <c:val>
            <c:numRef>
              <c:f>Sheet2!$B$91:$J$91</c:f>
              <c:numCache>
                <c:formatCode>General</c:formatCode>
                <c:ptCount val="9"/>
                <c:pt idx="0">
                  <c:v>2.236666666666667E-2</c:v>
                </c:pt>
                <c:pt idx="1">
                  <c:v>0.10570000000000007</c:v>
                </c:pt>
                <c:pt idx="2">
                  <c:v>0.12283333333333336</c:v>
                </c:pt>
                <c:pt idx="3">
                  <c:v>2.8666666666666671E-3</c:v>
                </c:pt>
                <c:pt idx="4">
                  <c:v>2.4700000000000003E-2</c:v>
                </c:pt>
                <c:pt idx="5">
                  <c:v>2.9200000000000011E-2</c:v>
                </c:pt>
                <c:pt idx="6">
                  <c:v>1.8000000000000023E-3</c:v>
                </c:pt>
                <c:pt idx="7">
                  <c:v>1.3966666666666676E-2</c:v>
                </c:pt>
                <c:pt idx="8">
                  <c:v>8.3333333333333367E-3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F-4BF8-BD8C-1F94D8926BCE}"/>
            </c:ext>
          </c:extLst>
        </c:ser>
        <c:ser>
          <c:idx val="2"/>
          <c:order val="2"/>
          <c:tx>
            <c:strRef>
              <c:f>Sheet2!$A$92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multiLvlStrRef>
              <c:f>Sheet2!$B$88:$J$89</c:f>
              <c:multiLvlStrCache>
                <c:ptCount val="9"/>
                <c:lvl>
                  <c:pt idx="0">
                    <c:v>Prime</c:v>
                  </c:pt>
                  <c:pt idx="1">
                    <c:v>Subprime</c:v>
                  </c:pt>
                  <c:pt idx="2">
                    <c:v>FHA</c:v>
                  </c:pt>
                  <c:pt idx="3">
                    <c:v>Prime</c:v>
                  </c:pt>
                  <c:pt idx="4">
                    <c:v>Subprime</c:v>
                  </c:pt>
                  <c:pt idx="5">
                    <c:v>FHA</c:v>
                  </c:pt>
                  <c:pt idx="6">
                    <c:v>Prime</c:v>
                  </c:pt>
                  <c:pt idx="7">
                    <c:v>Subprime</c:v>
                  </c:pt>
                  <c:pt idx="8">
                    <c:v>FHA</c:v>
                  </c:pt>
                </c:lvl>
                <c:lvl>
                  <c:pt idx="0">
                    <c:v>Total Past Due</c:v>
                  </c:pt>
                  <c:pt idx="3">
                    <c:v>90 Days Past Due</c:v>
                  </c:pt>
                  <c:pt idx="6">
                    <c:v>Foreclosure Started</c:v>
                  </c:pt>
                </c:lvl>
              </c:multiLvlStrCache>
            </c:multiLvlStrRef>
          </c:cat>
          <c:val>
            <c:numRef>
              <c:f>Sheet2!$B$92:$J$92</c:f>
              <c:numCache>
                <c:formatCode>General</c:formatCode>
                <c:ptCount val="9"/>
                <c:pt idx="0">
                  <c:v>2.3900000000000001E-2</c:v>
                </c:pt>
                <c:pt idx="1">
                  <c:v>0.12270000000000009</c:v>
                </c:pt>
                <c:pt idx="2">
                  <c:v>0.12740000000000001</c:v>
                </c:pt>
                <c:pt idx="3">
                  <c:v>3.6000000000000029E-3</c:v>
                </c:pt>
                <c:pt idx="4">
                  <c:v>2.8899999999999999E-2</c:v>
                </c:pt>
                <c:pt idx="5">
                  <c:v>3.3799999999999997E-2</c:v>
                </c:pt>
                <c:pt idx="6">
                  <c:v>1.9000000000000022E-3</c:v>
                </c:pt>
                <c:pt idx="7">
                  <c:v>1.8100000000000019E-2</c:v>
                </c:pt>
                <c:pt idx="8">
                  <c:v>8.3000000000000088E-3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CF-4BF8-BD8C-1F94D8926BCE}"/>
            </c:ext>
          </c:extLst>
        </c:ser>
        <c:ser>
          <c:idx val="3"/>
          <c:order val="3"/>
          <c:tx>
            <c:strRef>
              <c:f>Sheet2!$A$93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multiLvlStrRef>
              <c:f>Sheet2!$B$88:$J$89</c:f>
              <c:multiLvlStrCache>
                <c:ptCount val="9"/>
                <c:lvl>
                  <c:pt idx="0">
                    <c:v>Prime</c:v>
                  </c:pt>
                  <c:pt idx="1">
                    <c:v>Subprime</c:v>
                  </c:pt>
                  <c:pt idx="2">
                    <c:v>FHA</c:v>
                  </c:pt>
                  <c:pt idx="3">
                    <c:v>Prime</c:v>
                  </c:pt>
                  <c:pt idx="4">
                    <c:v>Subprime</c:v>
                  </c:pt>
                  <c:pt idx="5">
                    <c:v>FHA</c:v>
                  </c:pt>
                  <c:pt idx="6">
                    <c:v>Prime</c:v>
                  </c:pt>
                  <c:pt idx="7">
                    <c:v>Subprime</c:v>
                  </c:pt>
                  <c:pt idx="8">
                    <c:v>FHA</c:v>
                  </c:pt>
                </c:lvl>
                <c:lvl>
                  <c:pt idx="0">
                    <c:v>Total Past Due</c:v>
                  </c:pt>
                  <c:pt idx="3">
                    <c:v>90 Days Past Due</c:v>
                  </c:pt>
                  <c:pt idx="6">
                    <c:v>Foreclosure Started</c:v>
                  </c:pt>
                </c:lvl>
              </c:multiLvlStrCache>
            </c:multiLvlStrRef>
          </c:cat>
          <c:val>
            <c:numRef>
              <c:f>Sheet2!$B$93:$J$93</c:f>
              <c:numCache>
                <c:formatCode>General</c:formatCode>
                <c:ptCount val="9"/>
                <c:pt idx="0">
                  <c:v>2.6550000000000001E-2</c:v>
                </c:pt>
                <c:pt idx="1">
                  <c:v>0.14295000000000013</c:v>
                </c:pt>
                <c:pt idx="2">
                  <c:v>0.12365000000000002</c:v>
                </c:pt>
                <c:pt idx="3">
                  <c:v>3.5100000000000023E-3</c:v>
                </c:pt>
                <c:pt idx="4">
                  <c:v>3.5900000000000001E-2</c:v>
                </c:pt>
                <c:pt idx="5">
                  <c:v>3.2500000000000001E-2</c:v>
                </c:pt>
                <c:pt idx="6">
                  <c:v>2.5999999999999999E-3</c:v>
                </c:pt>
                <c:pt idx="7">
                  <c:v>2.5749999999999999E-2</c:v>
                </c:pt>
                <c:pt idx="8">
                  <c:v>8.4500000000000113E-3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CF-4BF8-BD8C-1F94D8926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1566624"/>
        <c:axId val="521573288"/>
        <c:axId val="0"/>
      </c:bar3DChart>
      <c:catAx>
        <c:axId val="52156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1573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15732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1566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7236403995560452"/>
          <c:y val="0.5073409461663948"/>
          <c:w val="7.5791436170367807E-2"/>
          <c:h val="0.1869156893724342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800" b="1" i="0" u="none" strike="noStrike" baseline="0" dirty="0" smtClean="0"/>
              <a:t>Estimated 2007-2009 Foreclosure Rate on First-Lien Owner-Occupied Mortgage Originations</a:t>
            </a:r>
          </a:p>
          <a:p>
            <a:pPr algn="ctr">
              <a:defRPr/>
            </a:pPr>
            <a:r>
              <a:rPr lang="en-US" sz="1800" b="1" i="0" u="none" strike="noStrike" baseline="0" dirty="0" smtClean="0"/>
              <a:t> (2005-2008),</a:t>
            </a:r>
          </a:p>
          <a:p>
            <a:pPr algn="ctr">
              <a:defRPr/>
            </a:pPr>
            <a:r>
              <a:rPr lang="en-US" sz="1800" b="1" i="0" u="none" strike="noStrike" baseline="0" dirty="0" smtClean="0"/>
              <a:t>by Borrower Race and Ethnicity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Sheet2!$B$18</c:f>
              <c:strCache>
                <c:ptCount val="1"/>
                <c:pt idx="0">
                  <c:v>Foreclosure Rate</c:v>
                </c:pt>
              </c:strCache>
            </c:strRef>
          </c:tx>
          <c:invertIfNegative val="0"/>
          <c:cat>
            <c:strRef>
              <c:f>Sheet2!$A$19:$A$25</c:f>
              <c:strCache>
                <c:ptCount val="7"/>
                <c:pt idx="0">
                  <c:v>Non-Hispanic White</c:v>
                </c:pt>
                <c:pt idx="1">
                  <c:v>African American</c:v>
                </c:pt>
                <c:pt idx="2">
                  <c:v>Latino</c:v>
                </c:pt>
                <c:pt idx="3">
                  <c:v>Asian</c:v>
                </c:pt>
                <c:pt idx="4">
                  <c:v>American Indian</c:v>
                </c:pt>
                <c:pt idx="5">
                  <c:v>Hawaiian/Pacific Islander</c:v>
                </c:pt>
                <c:pt idx="6">
                  <c:v>Other</c:v>
                </c:pt>
              </c:strCache>
            </c:strRef>
          </c:cat>
          <c:val>
            <c:numRef>
              <c:f>Sheet2!$B$19:$B$25</c:f>
              <c:numCache>
                <c:formatCode>0.00%</c:formatCode>
                <c:ptCount val="7"/>
                <c:pt idx="0">
                  <c:v>4.4999999999999998E-2</c:v>
                </c:pt>
                <c:pt idx="1">
                  <c:v>7.9000000000000001E-2</c:v>
                </c:pt>
                <c:pt idx="2">
                  <c:v>7.6999999999999999E-2</c:v>
                </c:pt>
                <c:pt idx="3">
                  <c:v>4.5999999999999999E-2</c:v>
                </c:pt>
                <c:pt idx="4">
                  <c:v>5.8999999999999997E-2</c:v>
                </c:pt>
                <c:pt idx="5">
                  <c:v>6.3E-2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0C-485E-9521-B5923EF87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1574072"/>
        <c:axId val="521567016"/>
      </c:barChart>
      <c:catAx>
        <c:axId val="521574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1567016"/>
        <c:crosses val="autoZero"/>
        <c:auto val="1"/>
        <c:lblAlgn val="ctr"/>
        <c:lblOffset val="100"/>
        <c:noMultiLvlLbl val="0"/>
      </c:catAx>
      <c:valAx>
        <c:axId val="5215670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21574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Share of High-Priced Conventional Home-Purchase Loans,</a:t>
            </a:r>
          </a:p>
          <a:p>
            <a:pPr>
              <a:defRPr sz="1600"/>
            </a:pPr>
            <a:r>
              <a:rPr lang="en-US" sz="1800"/>
              <a:t>by Race/Ethnicity</a:t>
            </a:r>
            <a:r>
              <a:rPr lang="en-US" sz="1800" baseline="0"/>
              <a:t> in </a:t>
            </a:r>
            <a:r>
              <a:rPr lang="en-US" sz="1800"/>
              <a:t>2006 and 2015</a:t>
            </a:r>
          </a:p>
        </c:rich>
      </c:tx>
      <c:layout>
        <c:manualLayout>
          <c:xMode val="edge"/>
          <c:yMode val="edge"/>
          <c:x val="0.11955514707196808"/>
          <c:y val="1.2115813824143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610644683587807E-2"/>
          <c:y val="0.11124345133787919"/>
          <c:w val="0.88710728995193044"/>
          <c:h val="0.67746424907161085"/>
        </c:manualLayout>
      </c:layout>
      <c:lineChart>
        <c:grouping val="standard"/>
        <c:varyColors val="0"/>
        <c:ser>
          <c:idx val="0"/>
          <c:order val="0"/>
          <c:tx>
            <c:strRef>
              <c:f>'Rates 2015'!$V$16</c:f>
              <c:strCache>
                <c:ptCount val="1"/>
                <c:pt idx="0">
                  <c:v>Black, 2015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'Rates 2015'!$W$15:$AB$15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'Rates 2015'!$W$16:$AB$16</c:f>
              <c:numCache>
                <c:formatCode>0.00%</c:formatCode>
                <c:ptCount val="6"/>
                <c:pt idx="0">
                  <c:v>3.7360287685878124E-2</c:v>
                </c:pt>
                <c:pt idx="1">
                  <c:v>1.3295752745650695E-2</c:v>
                </c:pt>
                <c:pt idx="2">
                  <c:v>6.7645057828749147E-3</c:v>
                </c:pt>
                <c:pt idx="3">
                  <c:v>3.3628146564291962E-3</c:v>
                </c:pt>
                <c:pt idx="4">
                  <c:v>2.2742734959665663E-3</c:v>
                </c:pt>
                <c:pt idx="5">
                  <c:v>5.1511322771892309E-3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12-4C71-BC6F-E5DD1DED67F1}"/>
            </c:ext>
          </c:extLst>
        </c:ser>
        <c:ser>
          <c:idx val="1"/>
          <c:order val="1"/>
          <c:tx>
            <c:strRef>
              <c:f>'Rates 2015'!$V$17</c:f>
              <c:strCache>
                <c:ptCount val="1"/>
                <c:pt idx="0">
                  <c:v>Hispanic, 2015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'Rates 2015'!$W$15:$AB$15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'Rates 2015'!$W$17:$AB$17</c:f>
              <c:numCache>
                <c:formatCode>0.00%</c:formatCode>
                <c:ptCount val="6"/>
                <c:pt idx="0">
                  <c:v>3.9850524874486537E-2</c:v>
                </c:pt>
                <c:pt idx="1">
                  <c:v>1.4529134337441046E-2</c:v>
                </c:pt>
                <c:pt idx="2">
                  <c:v>9.0236573862771952E-3</c:v>
                </c:pt>
                <c:pt idx="3">
                  <c:v>1.155294386125057E-2</c:v>
                </c:pt>
                <c:pt idx="4">
                  <c:v>3.1568537958314314E-3</c:v>
                </c:pt>
                <c:pt idx="5">
                  <c:v>2.9476646888787466E-3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12-4C71-BC6F-E5DD1DED67F1}"/>
            </c:ext>
          </c:extLst>
        </c:ser>
        <c:ser>
          <c:idx val="2"/>
          <c:order val="2"/>
          <c:tx>
            <c:strRef>
              <c:f>'Rates 2015'!$V$18</c:f>
              <c:strCache>
                <c:ptCount val="1"/>
                <c:pt idx="0">
                  <c:v>White, 2015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lgDashDot"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'Rates 2015'!$W$15:$AB$15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'Rates 2015'!$W$18:$AB$18</c:f>
              <c:numCache>
                <c:formatCode>0.00%</c:formatCode>
                <c:ptCount val="6"/>
                <c:pt idx="0">
                  <c:v>1.5936790010391166E-2</c:v>
                </c:pt>
                <c:pt idx="1">
                  <c:v>5.95804199909591E-3</c:v>
                </c:pt>
                <c:pt idx="2">
                  <c:v>2.8164755748897774E-3</c:v>
                </c:pt>
                <c:pt idx="3">
                  <c:v>2.5082630315198693E-3</c:v>
                </c:pt>
                <c:pt idx="4">
                  <c:v>9.8701397817268122E-4</c:v>
                </c:pt>
                <c:pt idx="5">
                  <c:v>9.6426495711442607E-4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12-4C71-BC6F-E5DD1DED67F1}"/>
            </c:ext>
          </c:extLst>
        </c:ser>
        <c:ser>
          <c:idx val="3"/>
          <c:order val="3"/>
          <c:tx>
            <c:strRef>
              <c:f>'Rates 2015'!$V$19</c:f>
              <c:strCache>
                <c:ptCount val="1"/>
                <c:pt idx="0">
                  <c:v>Black, 2006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'Rates 2015'!$W$15:$AB$15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'Rates 2015'!$W$19:$AB$19</c:f>
              <c:numCache>
                <c:formatCode>0.00%</c:formatCode>
                <c:ptCount val="6"/>
                <c:pt idx="0">
                  <c:v>8.4456315378029265E-2</c:v>
                </c:pt>
                <c:pt idx="1">
                  <c:v>6.3135167330528985E-2</c:v>
                </c:pt>
                <c:pt idx="2">
                  <c:v>0.15059127176165482</c:v>
                </c:pt>
                <c:pt idx="3">
                  <c:v>0.15548958294556328</c:v>
                </c:pt>
                <c:pt idx="4">
                  <c:v>6.4009976547667796E-2</c:v>
                </c:pt>
                <c:pt idx="5">
                  <c:v>1.605988410328953E-2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12-4C71-BC6F-E5DD1DED67F1}"/>
            </c:ext>
          </c:extLst>
        </c:ser>
        <c:ser>
          <c:idx val="4"/>
          <c:order val="4"/>
          <c:tx>
            <c:strRef>
              <c:f>'Rates 2015'!$V$20</c:f>
              <c:strCache>
                <c:ptCount val="1"/>
                <c:pt idx="0">
                  <c:v>Hispanic, 2006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'Rates 2015'!$W$15:$AB$15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'Rates 2015'!$W$20:$AB$20</c:f>
              <c:numCache>
                <c:formatCode>0.00%</c:formatCode>
                <c:ptCount val="6"/>
                <c:pt idx="0">
                  <c:v>0.10494614418191806</c:v>
                </c:pt>
                <c:pt idx="1">
                  <c:v>6.4273454888268425E-2</c:v>
                </c:pt>
                <c:pt idx="2">
                  <c:v>0.14972620679037571</c:v>
                </c:pt>
                <c:pt idx="3">
                  <c:v>0.10776675593535401</c:v>
                </c:pt>
                <c:pt idx="4">
                  <c:v>2.8263137987596151E-2</c:v>
                </c:pt>
                <c:pt idx="5">
                  <c:v>4.8353344344616413E-3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C12-4C71-BC6F-E5DD1DED67F1}"/>
            </c:ext>
          </c:extLst>
        </c:ser>
        <c:ser>
          <c:idx val="5"/>
          <c:order val="5"/>
          <c:tx>
            <c:strRef>
              <c:f>'Rates 2015'!$V$21</c:f>
              <c:strCache>
                <c:ptCount val="1"/>
                <c:pt idx="0">
                  <c:v>White, 2006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'Rates 2015'!$W$15:$AB$15</c:f>
              <c:strCache>
                <c:ptCount val="6"/>
                <c:pt idx="0">
                  <c:v>3-3.99</c:v>
                </c:pt>
                <c:pt idx="1">
                  <c:v>4-4.99</c:v>
                </c:pt>
                <c:pt idx="2">
                  <c:v>5-5.99</c:v>
                </c:pt>
                <c:pt idx="3">
                  <c:v>6-6.99</c:v>
                </c:pt>
                <c:pt idx="4">
                  <c:v>7-7.99</c:v>
                </c:pt>
                <c:pt idx="5">
                  <c:v>8 or more</c:v>
                </c:pt>
              </c:strCache>
            </c:strRef>
          </c:cat>
          <c:val>
            <c:numRef>
              <c:f>'Rates 2015'!$W$21:$AB$21</c:f>
              <c:numCache>
                <c:formatCode>0.00%</c:formatCode>
                <c:ptCount val="6"/>
                <c:pt idx="0">
                  <c:v>5.3785404942217278E-2</c:v>
                </c:pt>
                <c:pt idx="1">
                  <c:v>2.5003316005886699E-2</c:v>
                </c:pt>
                <c:pt idx="2">
                  <c:v>4.1301221763946697E-2</c:v>
                </c:pt>
                <c:pt idx="3">
                  <c:v>3.75649779248751E-2</c:v>
                </c:pt>
                <c:pt idx="4">
                  <c:v>1.4180714951923178E-2</c:v>
                </c:pt>
                <c:pt idx="5">
                  <c:v>3.5463367082904356E-3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C12-4C71-BC6F-E5DD1DED6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830320"/>
        <c:axId val="313835568"/>
      </c:lineChart>
      <c:catAx>
        <c:axId val="313830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Percentage Points by Which APR Exceeds Treasury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835568"/>
        <c:crosses val="autoZero"/>
        <c:auto val="1"/>
        <c:lblAlgn val="ctr"/>
        <c:lblOffset val="100"/>
        <c:tickMarkSkip val="1"/>
        <c:noMultiLvlLbl val="0"/>
      </c:catAx>
      <c:valAx>
        <c:axId val="313835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Share of Loans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83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17508-E51A-4BAD-8520-417FC322EA7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65F5F-5E5A-406B-BD28-4042E4428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65F5F-5E5A-406B-BD28-4042E4428E1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7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sponsiblelending.org/state-lending/mortgag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://www.responsiblelending.org/tools-resources/signs-of-predatory-lending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://www.princeton.edu/~atif/OnlineAppendix_MortgageCrisis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relogic.com/research/foreclosure-report/national-foreclosure-report-january-2015.pdf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ECN741:  Urban Economics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410200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Mortgage Markets and Predatory Lending</a:t>
            </a:r>
            <a:endParaRPr lang="en-US" sz="4000" dirty="0"/>
          </a:p>
        </p:txBody>
      </p:sp>
      <p:pic>
        <p:nvPicPr>
          <p:cNvPr id="1026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29400" y="762000"/>
            <a:ext cx="1818742" cy="18095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019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Professor John Yinger, The Maxwell School, Syracuse University</a:t>
            </a:r>
            <a:r>
              <a:rPr lang="en-US" smtClean="0"/>
              <a:t>, </a:t>
            </a:r>
            <a:r>
              <a:rPr lang="en-US" smtClean="0"/>
              <a:t>2018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371600"/>
            <a:ext cx="82296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The Secondary Mortgage Market</a:t>
            </a:r>
          </a:p>
          <a:p>
            <a:pPr marL="365760" marR="0" lvl="0" indent="-256032" algn="ctr" defTabSz="914400" rtl="0" eaLnBrk="1" fontAlgn="auto" latinLnBrk="0" hangingPunct="1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lang="en-US" altLang="zh-CN" sz="3600" dirty="0" smtClean="0">
              <a:solidFill>
                <a:schemeClr val="tx2"/>
              </a:solidFill>
              <a:ea typeface="SimSun" pitchFamily="2" charset="-122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</a:rPr>
              <a:t>Of the 20.2 million home loans originated or purchased in 2004 by lenders covered by HMDA, 14.1 million, or roughly 70 percent, were sold in 2004.</a:t>
            </a:r>
          </a:p>
          <a:p>
            <a:pPr marL="365760" lvl="0" indent="-256032">
              <a:lnSpc>
                <a:spcPct val="7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 smtClean="0">
              <a:solidFill>
                <a:schemeClr val="accent2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</a:rPr>
              <a:t>An unknown number of these loans were (or will be) sold on the secondary market in later years.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412875"/>
            <a:ext cx="8229600" cy="506412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The Role of the GSEs, Pre-Crash</a:t>
            </a:r>
          </a:p>
          <a:p>
            <a:pPr marL="365760" lvl="0" indent="-256032" algn="ctr">
              <a:lnSpc>
                <a:spcPct val="50000"/>
              </a:lnSpc>
              <a:spcBef>
                <a:spcPts val="300"/>
              </a:spcBef>
              <a:buClr>
                <a:schemeClr val="accent3"/>
              </a:buClr>
              <a:defRPr/>
            </a:pPr>
            <a:endParaRPr lang="en-US" altLang="zh-CN" sz="3600" dirty="0" smtClean="0">
              <a:solidFill>
                <a:schemeClr val="tx2"/>
              </a:solidFill>
              <a:ea typeface="SimSun" pitchFamily="2" charset="-122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400" dirty="0" smtClean="0">
                <a:solidFill>
                  <a:schemeClr val="accent2"/>
                </a:solidFill>
              </a:rPr>
              <a:t>Fannie Mae and Freddie Mac, </a:t>
            </a:r>
            <a:r>
              <a:rPr lang="en-US" sz="3400" dirty="0">
                <a:solidFill>
                  <a:schemeClr val="accent2"/>
                </a:solidFill>
              </a:rPr>
              <a:t>originally </a:t>
            </a:r>
            <a:r>
              <a:rPr lang="en-US" sz="3400" dirty="0" smtClean="0">
                <a:solidFill>
                  <a:schemeClr val="accent2"/>
                </a:solidFill>
              </a:rPr>
              <a:t>government-sponsored </a:t>
            </a:r>
            <a:r>
              <a:rPr lang="en-US" sz="3400" dirty="0">
                <a:solidFill>
                  <a:schemeClr val="accent2"/>
                </a:solidFill>
              </a:rPr>
              <a:t>enterprises (GSEs</a:t>
            </a:r>
            <a:r>
              <a:rPr lang="en-US" sz="3400" dirty="0" smtClean="0">
                <a:solidFill>
                  <a:schemeClr val="accent2"/>
                </a:solidFill>
              </a:rPr>
              <a:t>), were private companies widely thought (correctly) to have implicit government backing. </a:t>
            </a:r>
          </a:p>
          <a:p>
            <a:pPr marL="109728">
              <a:lnSpc>
                <a:spcPct val="70000"/>
              </a:lnSpc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3400" dirty="0" smtClean="0">
                <a:solidFill>
                  <a:schemeClr val="accent2"/>
                </a:solidFill>
              </a:rPr>
              <a:t> 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400" dirty="0" smtClean="0">
                <a:solidFill>
                  <a:schemeClr val="accent2"/>
                </a:solidFill>
              </a:rPr>
              <a:t>They mainly purchased conventional, low-risk loans for purchase or refinancing.</a:t>
            </a:r>
          </a:p>
          <a:p>
            <a:pPr marL="365760" lvl="0" indent="-256032">
              <a:lnSpc>
                <a:spcPct val="7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3400" dirty="0" smtClean="0">
              <a:solidFill>
                <a:schemeClr val="accent2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400" dirty="0" smtClean="0">
                <a:solidFill>
                  <a:schemeClr val="accent2"/>
                </a:solidFill>
              </a:rPr>
              <a:t>They bought 35% of the loans purchased by secondary-market institutions.</a:t>
            </a:r>
          </a:p>
          <a:p>
            <a:pPr marL="365760" lvl="0" indent="-256032">
              <a:lnSpc>
                <a:spcPct val="7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3400" dirty="0" smtClean="0">
              <a:solidFill>
                <a:schemeClr val="accent2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400" dirty="0" smtClean="0">
                <a:solidFill>
                  <a:schemeClr val="accent2"/>
                </a:solidFill>
              </a:rPr>
              <a:t>Other purchasers included banks (8%), private securitization pools (5%), and mortgage and insurance companies (9%).</a:t>
            </a:r>
          </a:p>
          <a:p>
            <a:pPr marL="365760" lvl="0" indent="-256032">
              <a:lnSpc>
                <a:spcPct val="7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3400" dirty="0" smtClean="0">
              <a:solidFill>
                <a:schemeClr val="accent2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400" dirty="0" smtClean="0">
                <a:solidFill>
                  <a:schemeClr val="accent2"/>
                </a:solidFill>
              </a:rPr>
              <a:t>About 11% of purchases were by firms affiliated with the original lender.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762001" y="1176338"/>
          <a:ext cx="7391400" cy="545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Document" r:id="rId4" imgW="5491805" imgH="4505011" progId="Word.Document.12">
                  <p:embed/>
                </p:oleObj>
              </mc:Choice>
              <mc:Fallback>
                <p:oleObj name="Document" r:id="rId4" imgW="5491805" imgH="4505011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1176338"/>
                        <a:ext cx="7391400" cy="545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26686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08759"/>
            <a:ext cx="5092678" cy="619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1524000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This mess is the system before the Dodd-Frank Act and the CFPB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412875"/>
            <a:ext cx="8229600" cy="5216525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New Products</a:t>
            </a:r>
          </a:p>
          <a:p>
            <a:pPr marL="365760" marR="0" lvl="0" indent="-256032" algn="ctr" defTabSz="914400" rtl="0" eaLnBrk="1" fontAlgn="auto" latinLnBrk="0" hangingPunct="1">
              <a:lnSpc>
                <a:spcPct val="4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These changes have led to new products.</a:t>
            </a:r>
          </a:p>
          <a:p>
            <a:pPr marL="365760" marR="0" lvl="0" indent="-256032" algn="l" defTabSz="914400" rtl="0" eaLnBrk="1" fontAlgn="auto" latinLnBrk="0" hangingPunct="1">
              <a:lnSpc>
                <a:spcPct val="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Many types of mortgages are now issued, some of them, called 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subprime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, at high interest rates.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Many high-risk borrowers can now get a mortgage if they are willing to pay a high rate.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Lenders buy 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credit scores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and 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automated underwriting systems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to predict which potential borrowers are most likely to default.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The Pros and Cons of New Products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These new products dramatically changed mortgage markets.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This products had the great </a:t>
            </a:r>
            <a:r>
              <a:rPr lang="en-US" b="1" dirty="0" smtClean="0"/>
              <a:t>advantage</a:t>
            </a:r>
            <a:r>
              <a:rPr lang="en-US" dirty="0" smtClean="0"/>
              <a:t> that they expanded the set of people who could obtain mortgages.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And the great </a:t>
            </a:r>
            <a:r>
              <a:rPr lang="en-US" b="1" dirty="0" smtClean="0"/>
              <a:t>disadvantage</a:t>
            </a:r>
            <a:r>
              <a:rPr lang="en-US" dirty="0" smtClean="0"/>
              <a:t> that they opened the door for a lot of mischief in the form of unwarranted fees and pricing practices and in the form of charging some people more that they should have paid.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82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Class Outline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1. The mortgage market today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2. Predatory lending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3. The default crisis and its aftermath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4. The new Consumer Finance Protection Bureau</a:t>
            </a:r>
          </a:p>
          <a:p>
            <a:pPr marL="704088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745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412875"/>
            <a:ext cx="8229600" cy="47593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New Practices</a:t>
            </a:r>
          </a:p>
          <a:p>
            <a:pPr marL="365760" marR="0" lvl="0" indent="-256032" algn="ctr" defTabSz="914400" rtl="0" eaLnBrk="1" fontAlgn="auto" latinLnBrk="0" hangingPunct="1">
              <a:lnSpc>
                <a:spcPct val="4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With new products come new practices.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The complexity of today’s mortgage market puts consumers at a disadvantage.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Some unscrupulous lenders use misleading or fraudulent tactics to collect interest payments or fees above competitive levels, which is called 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predatory lending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264"/>
            <a:ext cx="8229600" cy="53553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4100" b="1" dirty="0" smtClean="0">
                <a:solidFill>
                  <a:schemeClr val="tx2"/>
                </a:solidFill>
              </a:rPr>
              <a:t>Types of Predatory Lending</a:t>
            </a:r>
          </a:p>
          <a:p>
            <a:pPr algn="ctr">
              <a:lnSpc>
                <a:spcPct val="70000"/>
              </a:lnSpc>
              <a:buNone/>
            </a:pPr>
            <a:endParaRPr lang="en-US" dirty="0" smtClean="0"/>
          </a:p>
          <a:p>
            <a:r>
              <a:rPr lang="en-US" dirty="0" smtClean="0"/>
              <a:t>Questionable or illegal practices include:</a:t>
            </a:r>
          </a:p>
          <a:p>
            <a:pPr>
              <a:lnSpc>
                <a:spcPct val="70000"/>
              </a:lnSpc>
            </a:pPr>
            <a:endParaRPr lang="en-US" dirty="0" smtClean="0"/>
          </a:p>
          <a:p>
            <a:pPr lvl="1"/>
            <a:r>
              <a:rPr lang="en-US" dirty="0" smtClean="0"/>
              <a:t>Making loans that exceed the borrower’s ability to pay, sometimes with “teaser rates” (2/28 or 3/27 loans);</a:t>
            </a:r>
          </a:p>
          <a:p>
            <a:pPr lvl="1">
              <a:lnSpc>
                <a:spcPct val="70000"/>
              </a:lnSpc>
            </a:pPr>
            <a:endParaRPr lang="en-US" dirty="0" smtClean="0"/>
          </a:p>
          <a:p>
            <a:pPr lvl="1"/>
            <a:r>
              <a:rPr lang="en-US" dirty="0" smtClean="0"/>
              <a:t>Inducing repeated refinancing accompanied by high fees (‘‘loan flipping’’);</a:t>
            </a:r>
          </a:p>
          <a:p>
            <a:pPr lvl="1">
              <a:lnSpc>
                <a:spcPct val="70000"/>
              </a:lnSpc>
            </a:pPr>
            <a:endParaRPr lang="en-US" dirty="0" smtClean="0"/>
          </a:p>
          <a:p>
            <a:pPr lvl="1"/>
            <a:r>
              <a:rPr lang="en-US" dirty="0" smtClean="0"/>
              <a:t>Inducing the consumer, through deception or fraud, to accept loan add-ons, such as credit insurance;</a:t>
            </a:r>
          </a:p>
          <a:p>
            <a:pPr lvl="1">
              <a:lnSpc>
                <a:spcPct val="70000"/>
              </a:lnSpc>
            </a:pPr>
            <a:endParaRPr lang="en-US" dirty="0" smtClean="0"/>
          </a:p>
          <a:p>
            <a:pPr lvl="1"/>
            <a:r>
              <a:rPr lang="en-US" dirty="0" smtClean="0"/>
              <a:t>‘‘Steering’’ borrowers qualified for lower-rate loans into higher-priced loans;</a:t>
            </a:r>
          </a:p>
          <a:p>
            <a:pPr lvl="1">
              <a:lnSpc>
                <a:spcPct val="70000"/>
              </a:lnSpc>
            </a:pPr>
            <a:endParaRPr lang="en-US" dirty="0" smtClean="0"/>
          </a:p>
          <a:p>
            <a:pPr lvl="1"/>
            <a:r>
              <a:rPr lang="en-US" dirty="0" smtClean="0"/>
              <a:t>Overestimating the value of the collateral to overstate available equity or induce a consumer to pay an inflated price for a home.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The Extent of Predatory Lending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r>
              <a:rPr lang="en-US" dirty="0">
                <a:solidFill>
                  <a:schemeClr val="accent1"/>
                </a:solidFill>
              </a:rPr>
              <a:t>Nobody knows how much predatory lending existed before the crisis or how much remains.</a:t>
            </a:r>
          </a:p>
          <a:p>
            <a:pPr>
              <a:lnSpc>
                <a:spcPct val="50000"/>
              </a:lnSpc>
            </a:pP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</a:pP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Even without predatory lending, subprime loans would be more common in places with more credit problems.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But there were dramatic increases in high-interest loans, especially in minority and low-income neighborhoods,</a:t>
            </a:r>
          </a:p>
          <a:p>
            <a:pPr>
              <a:lnSpc>
                <a:spcPct val="60000"/>
              </a:lnSpc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Class Outline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1. The mortgage market today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2. Predatory lending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3. The default crisis and its aftermath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4. The new Consumer Finance Protection Bureau</a:t>
            </a:r>
          </a:p>
          <a:p>
            <a:pPr marL="704088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60000"/>
              </a:lnSpc>
              <a:buNone/>
            </a:pPr>
            <a:r>
              <a:rPr lang="en-US" dirty="0" smtClean="0"/>
              <a:t>Increases in High Cost Loans (HUD)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 descr="http://www.huduser.org/Publications/PDF/Foreclosure_09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13354" r="13420" b="13330"/>
          <a:stretch/>
        </p:blipFill>
        <p:spPr>
          <a:xfrm>
            <a:off x="1267028" y="1847909"/>
            <a:ext cx="6581572" cy="49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06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60000"/>
              </a:lnSpc>
              <a:buNone/>
            </a:pP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666" t="10741" r="45417" b="5555"/>
          <a:stretch/>
        </p:blipFill>
        <p:spPr>
          <a:xfrm>
            <a:off x="2971800" y="1142117"/>
            <a:ext cx="5791200" cy="5690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257800"/>
            <a:ext cx="2785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Downloaded from: </a:t>
            </a:r>
          </a:p>
          <a:p>
            <a:endParaRPr lang="en-US" sz="1400" dirty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www.responsiblelending.org/state-lending/mortgages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8867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10956"/>
              </p:ext>
            </p:extLst>
          </p:nvPr>
        </p:nvGraphicFramePr>
        <p:xfrm>
          <a:off x="609600" y="1181039"/>
          <a:ext cx="8295494" cy="539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37522" y="1066799"/>
          <a:ext cx="8668956" cy="550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2848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37522" y="1142999"/>
          <a:ext cx="8668956" cy="543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Evidence on Predatory Lending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For a recent discussion of predatory lending practices, see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www.responsiblelending.org/tools-resources/signs-of-predatory-lending.html</a:t>
            </a:r>
            <a:r>
              <a:rPr lang="en-US" dirty="0" smtClean="0"/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276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Class Outline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1. The mortgage market today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2. Predatory lending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3. The default crisis and its aftermath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4. The new Consumer Finance Protection Bureau</a:t>
            </a:r>
          </a:p>
          <a:p>
            <a:pPr marL="704088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3372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The Default Crisis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Starting about 2005, the number of </a:t>
            </a:r>
            <a:r>
              <a:rPr lang="en-US" b="1" dirty="0" smtClean="0">
                <a:solidFill>
                  <a:schemeClr val="accent3"/>
                </a:solidFill>
              </a:rPr>
              <a:t>defaults</a:t>
            </a:r>
            <a:r>
              <a:rPr lang="en-US" dirty="0" smtClean="0">
                <a:solidFill>
                  <a:schemeClr val="accent2"/>
                </a:solidFill>
              </a:rPr>
              <a:t>, i.e. missed mortgage payments, started to increase.  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When payments are missed over 3 or more months, lenders </a:t>
            </a:r>
            <a:r>
              <a:rPr lang="en-US" b="1" dirty="0" smtClean="0">
                <a:solidFill>
                  <a:schemeClr val="accent3"/>
                </a:solidFill>
              </a:rPr>
              <a:t>foreclose</a:t>
            </a:r>
            <a:r>
              <a:rPr lang="en-US" dirty="0" smtClean="0">
                <a:solidFill>
                  <a:schemeClr val="accent2"/>
                </a:solidFill>
              </a:rPr>
              <a:t>, that is, they take over the house.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Re-negotiation is rare; the lender holding the loan is unlikely to be the party who issued it.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Millions of homeowners have lost their homes, and it is not over yet.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1067" y="1392706"/>
            <a:ext cx="8229600" cy="5355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400" b="1" dirty="0">
                <a:solidFill>
                  <a:schemeClr val="tx2"/>
                </a:solidFill>
              </a:rPr>
              <a:t>Homeowners in Trouble</a:t>
            </a:r>
          </a:p>
          <a:p>
            <a:pPr algn="ctr">
              <a:lnSpc>
                <a:spcPct val="50000"/>
              </a:lnSpc>
              <a:buNone/>
            </a:pP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A homeowner is “</a:t>
            </a:r>
            <a:r>
              <a:rPr lang="en-US" dirty="0" smtClean="0">
                <a:solidFill>
                  <a:schemeClr val="accent2"/>
                </a:solidFill>
              </a:rPr>
              <a:t>underwater</a:t>
            </a:r>
            <a:r>
              <a:rPr lang="en-US" dirty="0">
                <a:solidFill>
                  <a:schemeClr val="accent2"/>
                </a:solidFill>
              </a:rPr>
              <a:t>” if its mortgage is greater than the value of its house.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 number of homeowners underwater increased rapidly when the financial crisis hit.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 share of homeowners underwater went from 7% in 1997 to 16% in 2009, to over 31% in 2012 (see chart in a few slides).</a:t>
            </a:r>
          </a:p>
        </p:txBody>
      </p:sp>
    </p:spTree>
    <p:extLst>
      <p:ext uri="{BB962C8B-B14F-4D97-AF65-F5344CB8AC3E}">
        <p14:creationId xmlns:p14="http://schemas.microsoft.com/office/powerpoint/2010/main" val="1420413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166" t="20000" r="12083" b="22963"/>
          <a:stretch/>
        </p:blipFill>
        <p:spPr>
          <a:xfrm>
            <a:off x="76200" y="1219200"/>
            <a:ext cx="8933212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5486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Carter (</a:t>
            </a:r>
            <a:r>
              <a:rPr lang="en-US" i="1" dirty="0" smtClean="0"/>
              <a:t>Cityscape</a:t>
            </a:r>
            <a:r>
              <a:rPr lang="en-US" dirty="0" smtClean="0"/>
              <a:t> 2010)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315200" y="2514600"/>
            <a:ext cx="1823677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5199" y="4495800"/>
            <a:ext cx="1823677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3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Class Outline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1. The mortgage market today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2. Predatory lending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3. The default crisis and its aftermath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4. The new Consumer Finance Protection Bureau</a:t>
            </a:r>
          </a:p>
          <a:p>
            <a:pPr marL="704088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8605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400" b="1" dirty="0" smtClean="0">
                <a:solidFill>
                  <a:schemeClr val="tx2"/>
                </a:solidFill>
              </a:rPr>
              <a:t>Homeowners in Trouble, Continued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Because of the recession, many homeowners fell behind on their mortgage payments and could </a:t>
            </a:r>
            <a:r>
              <a:rPr lang="en-US" u="sng" dirty="0" smtClean="0">
                <a:solidFill>
                  <a:schemeClr val="accent2"/>
                </a:solidFill>
              </a:rPr>
              <a:t>not</a:t>
            </a:r>
            <a:r>
              <a:rPr lang="en-US" dirty="0" smtClean="0">
                <a:solidFill>
                  <a:schemeClr val="accent2"/>
                </a:solidFill>
              </a:rPr>
              <a:t>, because they were “under water,” solve the problem by borrowing against their home equity.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Cumulative missed payments constitute </a:t>
            </a:r>
            <a:r>
              <a:rPr lang="en-US" u="sng" dirty="0" smtClean="0">
                <a:solidFill>
                  <a:schemeClr val="accent2"/>
                </a:solidFill>
              </a:rPr>
              <a:t>default</a:t>
            </a:r>
            <a:r>
              <a:rPr lang="en-US" dirty="0" smtClean="0">
                <a:solidFill>
                  <a:schemeClr val="accent2"/>
                </a:solidFill>
              </a:rPr>
              <a:t> on a mortgage. 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Three months of default puts a homeowner in danger of </a:t>
            </a:r>
            <a:r>
              <a:rPr lang="en-US" u="sng" dirty="0" smtClean="0">
                <a:solidFill>
                  <a:schemeClr val="accent2"/>
                </a:solidFill>
              </a:rPr>
              <a:t>foreclosure</a:t>
            </a:r>
            <a:r>
              <a:rPr lang="en-US" dirty="0" smtClean="0">
                <a:solidFill>
                  <a:schemeClr val="accent2"/>
                </a:solidFill>
              </a:rPr>
              <a:t>, which is the process by which the lender takes over title to the house.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84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400" b="1" dirty="0" smtClean="0">
                <a:solidFill>
                  <a:schemeClr val="tx2"/>
                </a:solidFill>
              </a:rPr>
              <a:t>Foreclosures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The financial crisis and accompanying housing market crash led to a huge increase in delinquencies and foreclosures.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These increases were concentrated in subprime mortgages.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49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80987" y="1143000"/>
          <a:ext cx="8582025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10129" r="10087" b="5391"/>
          <a:stretch/>
        </p:blipFill>
        <p:spPr bwMode="auto">
          <a:xfrm>
            <a:off x="685800" y="1310525"/>
            <a:ext cx="7678948" cy="526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855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9739" r="10434" b="5392"/>
          <a:stretch/>
        </p:blipFill>
        <p:spPr bwMode="auto">
          <a:xfrm>
            <a:off x="730810" y="1317230"/>
            <a:ext cx="7574990" cy="523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251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Impact of Foreclosures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Foreclosures affect housing prices: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 lvl="1"/>
            <a:r>
              <a:rPr lang="en-US" dirty="0" smtClean="0"/>
              <a:t>Many neighborhoods have empty houses, which brings down housing prices.</a:t>
            </a:r>
          </a:p>
          <a:p>
            <a:pPr lvl="1">
              <a:lnSpc>
                <a:spcPct val="50000"/>
              </a:lnSpc>
            </a:pPr>
            <a:endParaRPr lang="en-US" dirty="0"/>
          </a:p>
          <a:p>
            <a:pPr lvl="1"/>
            <a:r>
              <a:rPr lang="en-US" dirty="0" smtClean="0"/>
              <a:t>Some lenders place many foreclosed houses on the market, which drives down prices still further.</a:t>
            </a:r>
          </a:p>
          <a:p>
            <a:pPr lvl="1"/>
            <a:endParaRPr lang="en-US" dirty="0"/>
          </a:p>
          <a:p>
            <a:r>
              <a:rPr lang="en-US" dirty="0" smtClean="0"/>
              <a:t>Lower housing prices lead to more foreclosures, because they push more owners under water.</a:t>
            </a:r>
          </a:p>
        </p:txBody>
      </p:sp>
    </p:spTree>
    <p:extLst>
      <p:ext uri="{BB962C8B-B14F-4D97-AF65-F5344CB8AC3E}">
        <p14:creationId xmlns:p14="http://schemas.microsoft.com/office/powerpoint/2010/main" val="1491069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1" y="156346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FHFA HOUSE PRICE INDEX HISTORY FOR USA</a:t>
            </a:r>
          </a:p>
          <a:p>
            <a:pPr algn="ctr"/>
            <a:r>
              <a:rPr lang="en-US" b="1" dirty="0"/>
              <a:t>Seasonally Adjusted Price Change Measured in Purchase-Only Index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-1911420" y="3815247"/>
            <a:ext cx="419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Seasonally Adjusted Price Change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66" t="13333" r="10000" b="4445"/>
          <a:stretch/>
        </p:blipFill>
        <p:spPr>
          <a:xfrm>
            <a:off x="477570" y="2362200"/>
            <a:ext cx="796324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79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4315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The Financial Crisis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The default crisis grew into a major financial crisis in 2008.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Several large institutions specialized in insuring others against the risk of default (e.g., through Credit Default Swaps, CDSs).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When defaults spiraled upward, these institutions went under.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Some were rescued by the federal government, others were not.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The trouble in these financial institutions spilled over into others, including large banks and mortgage insurance companies.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1371600"/>
            <a:ext cx="8229600" cy="5257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What Caused the Financial Crisis?</a:t>
            </a:r>
          </a:p>
          <a:p>
            <a:pPr marL="365760" marR="0" lvl="0" indent="-256032" algn="ctr" defTabSz="914400" rtl="0" eaLnBrk="1" fontAlgn="auto" latinLnBrk="0" hangingPunct="1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lang="en-US" altLang="zh-CN" sz="3600" dirty="0" smtClean="0">
              <a:solidFill>
                <a:schemeClr val="tx2"/>
              </a:solidFill>
              <a:ea typeface="SimSun" pitchFamily="2" charset="-122"/>
            </a:endParaRPr>
          </a:p>
          <a:p>
            <a:pPr marL="365125" lvl="0" indent="-365125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</a:rPr>
              <a:t>1. “Predatory” lending and fraud.</a:t>
            </a:r>
          </a:p>
          <a:p>
            <a:pPr marL="365125" lvl="0" indent="-365125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solidFill>
                <a:schemeClr val="accent2"/>
              </a:solidFill>
            </a:endParaRPr>
          </a:p>
          <a:p>
            <a:pPr marL="365125" lvl="0" indent="-365125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</a:rPr>
              <a:t>2. Inadequate regulation.</a:t>
            </a:r>
          </a:p>
          <a:p>
            <a:pPr marL="365125" lvl="0" indent="-365125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solidFill>
                <a:schemeClr val="accent2"/>
              </a:solidFill>
            </a:endParaRPr>
          </a:p>
          <a:p>
            <a:pPr marL="365125" lvl="0" indent="-365125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</a:rPr>
              <a:t>2. Incentives of mortgage brokers and other parties to initiate high-risk loans.</a:t>
            </a:r>
          </a:p>
          <a:p>
            <a:pPr marL="365125" lvl="0" indent="-365125">
              <a:lnSpc>
                <a:spcPct val="70000"/>
              </a:lnSpc>
              <a:spcBef>
                <a:spcPts val="300"/>
              </a:spcBef>
              <a:buClr>
                <a:schemeClr val="accent3"/>
              </a:buClr>
              <a:defRPr/>
            </a:pPr>
            <a:endParaRPr lang="en-US" sz="3200" dirty="0">
              <a:solidFill>
                <a:schemeClr val="accent2"/>
              </a:solidFill>
            </a:endParaRPr>
          </a:p>
          <a:p>
            <a:pPr marL="365125" lvl="0" indent="-365125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</a:rPr>
              <a:t>4. Complex links with financial institutions, particularly those spreading risk.  (This topic is beyond the scope of today’s class!)</a:t>
            </a:r>
          </a:p>
        </p:txBody>
      </p:sp>
    </p:spTree>
    <p:extLst>
      <p:ext uri="{BB962C8B-B14F-4D97-AF65-F5344CB8AC3E}">
        <p14:creationId xmlns:p14="http://schemas.microsoft.com/office/powerpoint/2010/main" val="2530827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371600"/>
            <a:ext cx="8229600" cy="52578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SimSun" pitchFamily="2" charset="-122"/>
              </a:rPr>
              <a:t>Moral Hazard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SimSun" pitchFamily="2" charset="-122"/>
            </a:endParaRPr>
          </a:p>
          <a:p>
            <a:pPr marL="109728" lvl="0">
              <a:lnSpc>
                <a:spcPct val="70000"/>
              </a:lnSpc>
              <a:spcBef>
                <a:spcPts val="300"/>
              </a:spcBef>
              <a:buClr>
                <a:schemeClr val="accent3"/>
              </a:buClr>
              <a:defRPr/>
            </a:pPr>
            <a:endParaRPr lang="en-US" sz="3200" dirty="0">
              <a:solidFill>
                <a:schemeClr val="accent2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</a:rPr>
              <a:t>Mortgage brokers could initiate a risky loan and sell it, thereby insulating themselves from default risk.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solidFill>
                <a:schemeClr val="accent2"/>
              </a:solidFill>
            </a:endParaRP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solidFill>
                  <a:schemeClr val="accent3"/>
                </a:solidFill>
              </a:rPr>
              <a:t>This is called </a:t>
            </a:r>
            <a:r>
              <a:rPr lang="en-US" sz="3200" b="1" dirty="0">
                <a:solidFill>
                  <a:schemeClr val="accent3"/>
                </a:solidFill>
              </a:rPr>
              <a:t>moral hazard</a:t>
            </a:r>
            <a:r>
              <a:rPr lang="en-US" sz="3200" dirty="0">
                <a:solidFill>
                  <a:schemeClr val="accent3"/>
                </a:solidFill>
              </a:rPr>
              <a:t> (= being insured against a risk over which one has control</a:t>
            </a:r>
            <a:r>
              <a:rPr lang="en-US" sz="3200" dirty="0" smtClean="0">
                <a:solidFill>
                  <a:schemeClr val="accent3"/>
                </a:solidFill>
              </a:rPr>
              <a:t>)</a:t>
            </a:r>
          </a:p>
          <a:p>
            <a:pPr marL="365760" lvl="0" indent="-256032">
              <a:lnSpc>
                <a:spcPct val="7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solidFill>
                <a:schemeClr val="accent2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</a:rPr>
              <a:t>Moreover, the housing market was booming, so people bought these mortgages without being very concerned about default.</a:t>
            </a:r>
          </a:p>
          <a:p>
            <a:pPr marL="365760" lvl="0" indent="-256032">
              <a:lnSpc>
                <a:spcPct val="7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solidFill>
                <a:schemeClr val="accent2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</a:rPr>
              <a:t>CDSs and other risk-shifting assets were developed so people could avoid risk when they were worried about it.</a:t>
            </a:r>
          </a:p>
          <a:p>
            <a:pPr marL="365760" lvl="0" indent="-256032">
              <a:lnSpc>
                <a:spcPct val="7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solidFill>
                <a:schemeClr val="accent2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</a:rPr>
              <a:t>Everyone (including the credit ratings agencies and the institutions specializing in CDSs) underestimated the probability of market-wide problems.</a:t>
            </a:r>
          </a:p>
        </p:txBody>
      </p:sp>
    </p:spTree>
    <p:extLst>
      <p:ext uri="{BB962C8B-B14F-4D97-AF65-F5344CB8AC3E}">
        <p14:creationId xmlns:p14="http://schemas.microsoft.com/office/powerpoint/2010/main" val="208135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1412875"/>
            <a:ext cx="8229600" cy="4911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“It’s A Wonderful Life”</a:t>
            </a:r>
          </a:p>
          <a:p>
            <a:pPr marL="365760" marR="0" lvl="0" indent="-256032" algn="ctr" defTabSz="914400" rtl="0" eaLnBrk="1" fontAlgn="auto" latinLnBrk="0" hangingPunct="1">
              <a:lnSpc>
                <a:spcPct val="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Mortgage markets used to be simple.</a:t>
            </a:r>
          </a:p>
          <a:p>
            <a:pPr marL="365760" marR="0" lvl="0" indent="-256032" algn="l" defTabSz="914400" rtl="0" eaLnBrk="1" fontAlgn="auto" latinLnBrk="0" hangingPunct="1">
              <a:lnSpc>
                <a:spcPct val="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People opened savings accounts in S&amp;Ls; these S&amp;Ls loaned out their deposits to other people in the form of mortgages.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At any given time, all mortgages were issued at the same interest rate; but</a:t>
            </a:r>
            <a:r>
              <a:rPr kumimoji="0" lang="en-US" altLang="zh-CN" sz="26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people with credit problems were turned down for a loan.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100" b="1" dirty="0" smtClean="0">
                <a:solidFill>
                  <a:schemeClr val="tx2"/>
                </a:solidFill>
              </a:rPr>
              <a:t>Evidence on Moral Hazard</a:t>
            </a:r>
          </a:p>
          <a:p>
            <a:endParaRPr lang="en-US" dirty="0" smtClean="0"/>
          </a:p>
          <a:p>
            <a:pPr lvl="0">
              <a:defRPr/>
            </a:pPr>
            <a:r>
              <a:rPr lang="en-US" sz="3200" dirty="0" err="1" smtClean="0">
                <a:solidFill>
                  <a:schemeClr val="accent2"/>
                </a:solidFill>
              </a:rPr>
              <a:t>Mian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and Sufi </a:t>
            </a:r>
            <a:r>
              <a:rPr lang="en-US" sz="3200" dirty="0" smtClean="0">
                <a:solidFill>
                  <a:schemeClr val="accent2"/>
                </a:solidFill>
              </a:rPr>
              <a:t>(</a:t>
            </a:r>
            <a:r>
              <a:rPr lang="en-US" sz="3200" i="1" dirty="0">
                <a:solidFill>
                  <a:schemeClr val="accent2"/>
                </a:solidFill>
              </a:rPr>
              <a:t>QJE</a:t>
            </a:r>
            <a:r>
              <a:rPr lang="en-US" sz="3200" dirty="0">
                <a:solidFill>
                  <a:schemeClr val="accent2"/>
                </a:solidFill>
              </a:rPr>
              <a:t>, November </a:t>
            </a:r>
            <a:r>
              <a:rPr lang="en-US" sz="3200" dirty="0" smtClean="0">
                <a:solidFill>
                  <a:schemeClr val="accent2"/>
                </a:solidFill>
              </a:rPr>
              <a:t>2009) find </a:t>
            </a:r>
            <a:r>
              <a:rPr lang="en-US" sz="3200" dirty="0">
                <a:solidFill>
                  <a:schemeClr val="accent2"/>
                </a:solidFill>
              </a:rPr>
              <a:t>evidence </a:t>
            </a:r>
            <a:r>
              <a:rPr lang="en-US" sz="3200" dirty="0" smtClean="0">
                <a:solidFill>
                  <a:schemeClr val="accent2"/>
                </a:solidFill>
              </a:rPr>
              <a:t>that </a:t>
            </a:r>
            <a:r>
              <a:rPr lang="en-US" sz="3200" dirty="0">
                <a:solidFill>
                  <a:schemeClr val="accent2"/>
                </a:solidFill>
              </a:rPr>
              <a:t>moral hazard was at work starting in about 2002:</a:t>
            </a:r>
          </a:p>
          <a:p>
            <a:pPr lvl="0">
              <a:defRPr/>
            </a:pPr>
            <a:endParaRPr lang="en-US" sz="3200" dirty="0">
              <a:solidFill>
                <a:schemeClr val="accent2"/>
              </a:solidFill>
            </a:endParaRPr>
          </a:p>
          <a:p>
            <a:pPr marL="8229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/>
              <a:t>The share of high loan-to-value loans went up.</a:t>
            </a:r>
          </a:p>
          <a:p>
            <a:pPr marL="822960" lvl="1" indent="-256032"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/>
          </a:p>
          <a:p>
            <a:pPr marL="8229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/>
              <a:t>The share of loans being sold went up.</a:t>
            </a:r>
          </a:p>
          <a:p>
            <a:pPr marL="822960" lvl="1" indent="-256032"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/>
          </a:p>
          <a:p>
            <a:pPr marL="8229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/>
              <a:t>Neighborhoods where people had been turned down for loans in 2001 (and where income had not grown thereafter), called “subprime” zip codes,  experienced large increases in loan approval—and in defaults.</a:t>
            </a:r>
          </a:p>
          <a:p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100" b="1" dirty="0" smtClean="0">
                <a:solidFill>
                  <a:schemeClr val="tx2"/>
                </a:solidFill>
              </a:rPr>
              <a:t>Evidence on Moral Hazard</a:t>
            </a:r>
          </a:p>
          <a:p>
            <a:endParaRPr lang="en-US" dirty="0" smtClean="0"/>
          </a:p>
          <a:p>
            <a:pPr lvl="0">
              <a:defRPr/>
            </a:pPr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>
                <a:solidFill>
                  <a:schemeClr val="accent2"/>
                </a:solidFill>
              </a:rPr>
              <a:t>following charts are from </a:t>
            </a:r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 err="1" smtClean="0">
                <a:solidFill>
                  <a:schemeClr val="accent2"/>
                </a:solidFill>
              </a:rPr>
              <a:t>Mian</a:t>
            </a:r>
            <a:r>
              <a:rPr lang="en-US" dirty="0" smtClean="0">
                <a:solidFill>
                  <a:schemeClr val="accent2"/>
                </a:solidFill>
              </a:rPr>
              <a:t> and Sufi </a:t>
            </a:r>
            <a:r>
              <a:rPr lang="en-US" dirty="0">
                <a:solidFill>
                  <a:schemeClr val="accent2"/>
                </a:solidFill>
              </a:rPr>
              <a:t>on-line appendix, which is available at:</a:t>
            </a:r>
          </a:p>
          <a:p>
            <a:pPr lvl="0"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457200" lvl="0">
              <a:defRPr/>
            </a:pPr>
            <a:r>
              <a:rPr lang="en-US" dirty="0">
                <a:solidFill>
                  <a:schemeClr val="accent2"/>
                </a:solidFill>
                <a:hlinkClick r:id="rId2"/>
              </a:rPr>
              <a:t>http://www.princeton.edu/~atif/OnlineAppendix_MortgageCrisis.pdf</a:t>
            </a:r>
            <a:r>
              <a:rPr lang="en-US" dirty="0">
                <a:solidFill>
                  <a:schemeClr val="accent2"/>
                </a:solidFill>
              </a:rPr>
              <a:t> .</a:t>
            </a:r>
          </a:p>
          <a:p>
            <a:pPr lvl="0">
              <a:defRPr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556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114300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Huge </a:t>
            </a:r>
            <a:r>
              <a:rPr lang="en-US" sz="2000" b="1" u="sng" dirty="0" smtClean="0">
                <a:solidFill>
                  <a:schemeClr val="tx2"/>
                </a:solidFill>
              </a:rPr>
              <a:t>Decrease</a:t>
            </a:r>
            <a:r>
              <a:rPr lang="en-US" sz="2000" b="1" dirty="0" smtClean="0">
                <a:solidFill>
                  <a:schemeClr val="tx2"/>
                </a:solidFill>
              </a:rPr>
              <a:t> in Quality of Approved Loans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000" t="57778" r="22083" b="11111"/>
          <a:stretch/>
        </p:blipFill>
        <p:spPr>
          <a:xfrm>
            <a:off x="457200" y="1676400"/>
            <a:ext cx="8117114" cy="508834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121920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Huge </a:t>
            </a:r>
            <a:r>
              <a:rPr lang="en-US" sz="2000" b="1" u="sng" dirty="0" smtClean="0">
                <a:solidFill>
                  <a:schemeClr val="tx2"/>
                </a:solidFill>
              </a:rPr>
              <a:t>Increase</a:t>
            </a:r>
            <a:r>
              <a:rPr lang="en-US" sz="2000" b="1" dirty="0" smtClean="0">
                <a:solidFill>
                  <a:schemeClr val="tx2"/>
                </a:solidFill>
              </a:rPr>
              <a:t> in Sales of Mortgages—and Not to the GSEs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667" t="52223" r="49999" b="15185"/>
          <a:stretch/>
        </p:blipFill>
        <p:spPr>
          <a:xfrm>
            <a:off x="630382" y="1905000"/>
            <a:ext cx="7654636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0417" t="17407" r="23333" b="50000"/>
          <a:stretch/>
        </p:blipFill>
        <p:spPr>
          <a:xfrm>
            <a:off x="1143000" y="1826574"/>
            <a:ext cx="6858000" cy="47897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1257361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Huge </a:t>
            </a:r>
            <a:r>
              <a:rPr lang="en-US" sz="2000" b="1" u="sng" dirty="0" smtClean="0">
                <a:solidFill>
                  <a:schemeClr val="tx2"/>
                </a:solidFill>
              </a:rPr>
              <a:t>Decrease</a:t>
            </a:r>
            <a:r>
              <a:rPr lang="en-US" sz="2000" b="1" dirty="0" smtClean="0">
                <a:solidFill>
                  <a:schemeClr val="tx2"/>
                </a:solidFill>
              </a:rPr>
              <a:t> in Mortgage Denial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6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583" t="50000" r="51250" b="14445"/>
          <a:stretch/>
        </p:blipFill>
        <p:spPr>
          <a:xfrm>
            <a:off x="685800" y="1632857"/>
            <a:ext cx="7620000" cy="52251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6400" y="1219200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Huge </a:t>
            </a:r>
            <a:r>
              <a:rPr lang="en-US" sz="2000" b="1" u="sng" dirty="0" smtClean="0">
                <a:solidFill>
                  <a:schemeClr val="tx2"/>
                </a:solidFill>
              </a:rPr>
              <a:t>Increase</a:t>
            </a:r>
            <a:r>
              <a:rPr lang="en-US" sz="2000" b="1" dirty="0" smtClean="0">
                <a:solidFill>
                  <a:schemeClr val="tx2"/>
                </a:solidFill>
              </a:rPr>
              <a:t> in Mortgage Default Rate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72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Foreclosures and Disadvantaged Groups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The impact of foreclosures has not been even; historically disadvantaged groups have been hit particularly hard.</a:t>
            </a:r>
          </a:p>
          <a:p>
            <a:endParaRPr lang="en-US" dirty="0"/>
          </a:p>
          <a:p>
            <a:pPr lvl="1"/>
            <a:r>
              <a:rPr lang="en-US" dirty="0" smtClean="0"/>
              <a:t>Due to past discrimination, Blacks and Hispanics have poorer credit characteristics and were more likely to have sub-prime or predatory loans—even without current discrimination.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Some lenders marketed sub-prime or predatory loans in minority neighborhoods and often gave those loans to households that qualified for more favorable terms.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result:  Relatively high foreclosure rates—and a huge loss of equity—for Black and Hispanic households.</a:t>
            </a:r>
          </a:p>
        </p:txBody>
      </p:sp>
    </p:spTree>
    <p:extLst>
      <p:ext uri="{BB962C8B-B14F-4D97-AF65-F5344CB8AC3E}">
        <p14:creationId xmlns:p14="http://schemas.microsoft.com/office/powerpoint/2010/main" val="29133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004425"/>
              </p:ext>
            </p:extLst>
          </p:nvPr>
        </p:nvGraphicFramePr>
        <p:xfrm>
          <a:off x="235793" y="1181039"/>
          <a:ext cx="7841407" cy="550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3909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1616238"/>
            <a:ext cx="84653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From Johns Hopkins University press </a:t>
            </a:r>
            <a:r>
              <a:rPr lang="en-US" dirty="0"/>
              <a:t>r</a:t>
            </a:r>
            <a:r>
              <a:rPr lang="en-US" dirty="0" smtClean="0"/>
              <a:t>elease: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researchers analyzed data from the Panel Study of Income </a:t>
            </a:r>
            <a:r>
              <a:rPr lang="en-US" dirty="0" smtClean="0"/>
              <a:t>Dynamics.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focused on first-time </a:t>
            </a:r>
            <a:r>
              <a:rPr lang="en-US" dirty="0" smtClean="0"/>
              <a:t>buyers. About </a:t>
            </a:r>
            <a:r>
              <a:rPr lang="en-US" dirty="0"/>
              <a:t>40 percent of all homebuyers are first-time buyers and more than 60 percent of those buyers are low-to moderate income.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</a:t>
            </a:r>
            <a:r>
              <a:rPr lang="en-US" dirty="0"/>
              <a:t>the Great Recession, between 2007 and 2009, the net worth for new white homebuyers dropped 33 percent, while new black homebuyers lost 43 percent of their wealth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During the boom, between 2005 and 2007, white first-time buyers enjoyed net worth gains of 50 percent while new black homebuyers lost 47 percent. In dollar terms, while whites were gaining about $24,000, blacks were losing $16,911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 in good times, appreciation is lower (or negative!) in black neighborhoods.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181039"/>
            <a:ext cx="819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Newman and </a:t>
            </a:r>
            <a:r>
              <a:rPr lang="en-US" dirty="0" err="1" smtClean="0"/>
              <a:t>Holupka</a:t>
            </a:r>
            <a:r>
              <a:rPr lang="en-US" dirty="0" smtClean="0"/>
              <a:t> (</a:t>
            </a:r>
            <a:r>
              <a:rPr lang="en-US" i="1" dirty="0" smtClean="0"/>
              <a:t>Real Estate Economics, </a:t>
            </a:r>
            <a:r>
              <a:rPr lang="en-US" dirty="0" smtClean="0"/>
              <a:t>Summer</a:t>
            </a:r>
            <a:r>
              <a:rPr lang="en-US" i="1" dirty="0" smtClean="0"/>
              <a:t> </a:t>
            </a:r>
            <a:r>
              <a:rPr lang="en-US" dirty="0" smtClean="0"/>
              <a:t>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591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412875"/>
            <a:ext cx="8229600" cy="5064125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zh-CN" sz="5100" b="1" dirty="0" smtClean="0">
                <a:solidFill>
                  <a:schemeClr val="tx2"/>
                </a:solidFill>
                <a:ea typeface="SimSun" pitchFamily="2" charset="-122"/>
              </a:rPr>
              <a:t>It Was Not t</a:t>
            </a:r>
            <a:r>
              <a:rPr kumimoji="0" lang="en-US" altLang="zh-CN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he Fault of Fannie and Freddie</a:t>
            </a:r>
          </a:p>
          <a:p>
            <a:pPr marL="365760" lvl="0" indent="-256032" algn="ctr">
              <a:lnSpc>
                <a:spcPct val="50000"/>
              </a:lnSpc>
              <a:spcBef>
                <a:spcPts val="300"/>
              </a:spcBef>
              <a:buClr>
                <a:schemeClr val="accent3"/>
              </a:buClr>
              <a:defRPr/>
            </a:pPr>
            <a:endParaRPr lang="en-US" altLang="zh-CN" sz="3600" dirty="0" smtClean="0">
              <a:solidFill>
                <a:schemeClr val="tx2"/>
              </a:solidFill>
              <a:ea typeface="SimSun" pitchFamily="2" charset="-122"/>
            </a:endParaRPr>
          </a:p>
          <a:p>
            <a:pPr marL="365760" lvl="0" indent="-256032" algn="ctr">
              <a:lnSpc>
                <a:spcPct val="50000"/>
              </a:lnSpc>
              <a:spcBef>
                <a:spcPts val="300"/>
              </a:spcBef>
              <a:buClr>
                <a:schemeClr val="accent3"/>
              </a:buClr>
              <a:defRPr/>
            </a:pPr>
            <a:endParaRPr lang="en-US" altLang="zh-CN" sz="3600" dirty="0" smtClean="0">
              <a:solidFill>
                <a:schemeClr val="tx2"/>
              </a:solidFill>
              <a:ea typeface="SimSun" pitchFamily="2" charset="-122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4400" dirty="0" smtClean="0">
                <a:solidFill>
                  <a:schemeClr val="accent2"/>
                </a:solidFill>
              </a:rPr>
              <a:t>Fannie Mae and Freddie Mac were large, profitable private organizations that packaged loans meeting certain standards.   During the crisis, they were bought (back) by the federal government.</a:t>
            </a:r>
          </a:p>
          <a:p>
            <a:pPr marL="365760" lvl="0" indent="-256032">
              <a:lnSpc>
                <a:spcPct val="7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4400" dirty="0" smtClean="0">
              <a:solidFill>
                <a:schemeClr val="accent2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4400" dirty="0" smtClean="0">
                <a:solidFill>
                  <a:schemeClr val="accent2"/>
                </a:solidFill>
              </a:rPr>
              <a:t>Some people say they caused the crisis by going too far in encouraging homeownership.  This is </a:t>
            </a:r>
            <a:r>
              <a:rPr lang="en-US" sz="4400" b="1" u="sng" dirty="0" smtClean="0">
                <a:solidFill>
                  <a:srgbClr val="FF0000"/>
                </a:solidFill>
              </a:rPr>
              <a:t>nonsense</a:t>
            </a:r>
            <a:r>
              <a:rPr lang="en-US" sz="4400" dirty="0" smtClean="0">
                <a:solidFill>
                  <a:schemeClr val="accent2"/>
                </a:solidFill>
              </a:rPr>
              <a:t>.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4400" dirty="0" smtClean="0">
              <a:solidFill>
                <a:schemeClr val="accent2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4400" dirty="0" smtClean="0">
                <a:solidFill>
                  <a:schemeClr val="accent2"/>
                </a:solidFill>
              </a:rPr>
              <a:t>They mainly purchased conventional, low-risk loans for purchase or refinancing; they purchased very few sub-prime loans before the crisis.</a:t>
            </a:r>
          </a:p>
          <a:p>
            <a:pPr marL="365760" lvl="0" indent="-256032">
              <a:lnSpc>
                <a:spcPct val="7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4400" dirty="0" smtClean="0">
              <a:solidFill>
                <a:schemeClr val="accent2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4400" dirty="0" smtClean="0">
                <a:solidFill>
                  <a:schemeClr val="accent2"/>
                </a:solidFill>
              </a:rPr>
              <a:t>Starting in about 2004, however, they started to invest in institutions that purchased sub-prime loans, so they took huge losses when the crisis came.  That’s why the federal government had to buy them back—and why they may be dismantled.</a:t>
            </a:r>
          </a:p>
        </p:txBody>
      </p:sp>
    </p:spTree>
    <p:extLst>
      <p:ext uri="{BB962C8B-B14F-4D97-AF65-F5344CB8AC3E}">
        <p14:creationId xmlns:p14="http://schemas.microsoft.com/office/powerpoint/2010/main" val="187522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412875"/>
            <a:ext cx="8229600" cy="506412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New Institutions</a:t>
            </a:r>
          </a:p>
          <a:p>
            <a:pPr marL="365760" marR="0" lvl="0" indent="-256032" algn="ctr" defTabSz="914400" rtl="0" eaLnBrk="1" fontAlgn="auto" latinLnBrk="0" hangingPunct="1">
              <a:lnSpc>
                <a:spcPct val="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How times have changed!</a:t>
            </a:r>
          </a:p>
          <a:p>
            <a:pPr marL="365760" marR="0" lvl="0" indent="-256032" algn="l" defTabSz="914400" rtl="0" eaLnBrk="1" fontAlgn="auto" latinLnBrk="0" hangingPunct="1">
              <a:lnSpc>
                <a:spcPct val="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Now 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commercial banks 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can issue mortgages.</a:t>
            </a:r>
          </a:p>
          <a:p>
            <a:pPr marL="658368" marR="0" lvl="1" indent="-246888" algn="l" defTabSz="914400" rtl="0" eaLnBrk="1" fontAlgn="auto" latinLnBrk="0" hangingPunct="1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lang="en-US" altLang="zh-CN" sz="2600" dirty="0" smtClean="0">
              <a:solidFill>
                <a:schemeClr val="accent2"/>
              </a:solidFill>
              <a:ea typeface="SimSun" pitchFamily="2" charset="-122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Most mortgages are now issued by 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mortgage brokers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, who do not have deposits, but instead raise capital from depository lenders or investors .</a:t>
            </a:r>
          </a:p>
          <a:p>
            <a:pPr marL="658368" marR="0" lvl="1" indent="-246888" algn="l" defTabSz="914400" rtl="0" eaLnBrk="1" fontAlgn="auto" latinLnBrk="0" hangingPunct="1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Secondary mortgage market institutions 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(Fannie Mae, Freddie Mac) bring investors and borrowers together by buying mortgages and packaging them into “mortgage backed securities,” which anyone can buy.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6" name="Picture 2" descr="http://2.bp.blogspot.com/-33C2KbeQhqI/ThPhOH2u06I/AAAAAAAACIY/XLhz3I5Ny0w/s1600/g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524000"/>
            <a:ext cx="72294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7391400" y="2743200"/>
            <a:ext cx="533400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126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43099"/>
            <a:ext cx="7162800" cy="474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57200" y="1295400"/>
            <a:ext cx="8229600" cy="720725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zh-CN" sz="5100" b="1" dirty="0" smtClean="0">
                <a:solidFill>
                  <a:schemeClr val="tx2"/>
                </a:solidFill>
                <a:ea typeface="SimSun" pitchFamily="2" charset="-122"/>
              </a:rPr>
              <a:t>No Other Country Had Fannie, Freddie, or CRA,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zh-CN" sz="5100" b="1" dirty="0" smtClean="0">
                <a:solidFill>
                  <a:schemeClr val="tx2"/>
                </a:solidFill>
                <a:ea typeface="SimSun" pitchFamily="2" charset="-122"/>
              </a:rPr>
              <a:t>but…….</a:t>
            </a:r>
            <a:endParaRPr lang="en-US" altLang="zh-CN" sz="3600" dirty="0" smtClean="0">
              <a:solidFill>
                <a:schemeClr val="tx2"/>
              </a:solidFill>
              <a:ea typeface="SimSun" pitchFamily="2" charset="-122"/>
            </a:endParaRPr>
          </a:p>
          <a:p>
            <a:pPr marL="365760" lvl="0" indent="-256032" algn="ctr">
              <a:lnSpc>
                <a:spcPct val="50000"/>
              </a:lnSpc>
              <a:spcBef>
                <a:spcPts val="300"/>
              </a:spcBef>
              <a:buClr>
                <a:schemeClr val="accent3"/>
              </a:buClr>
              <a:defRPr/>
            </a:pPr>
            <a:endParaRPr lang="en-US" altLang="zh-CN" sz="3600" dirty="0" smtClean="0">
              <a:solidFill>
                <a:schemeClr val="tx2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11716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412875"/>
            <a:ext cx="8229600" cy="5064125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zh-CN" sz="5100" b="1" dirty="0" smtClean="0">
                <a:solidFill>
                  <a:schemeClr val="tx2"/>
                </a:solidFill>
                <a:ea typeface="SimSun" pitchFamily="2" charset="-122"/>
              </a:rPr>
              <a:t>It Was Not t</a:t>
            </a:r>
            <a:r>
              <a:rPr kumimoji="0" lang="en-US" altLang="zh-CN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he Fault of CRA</a:t>
            </a:r>
          </a:p>
          <a:p>
            <a:pPr marL="365760" lvl="0" indent="-256032" algn="ctr">
              <a:lnSpc>
                <a:spcPct val="50000"/>
              </a:lnSpc>
              <a:spcBef>
                <a:spcPts val="300"/>
              </a:spcBef>
              <a:buClr>
                <a:schemeClr val="accent3"/>
              </a:buClr>
              <a:defRPr/>
            </a:pPr>
            <a:endParaRPr lang="en-US" altLang="zh-CN" sz="3600" dirty="0" smtClean="0">
              <a:solidFill>
                <a:schemeClr val="tx2"/>
              </a:solidFill>
              <a:ea typeface="SimSun" pitchFamily="2" charset="-122"/>
            </a:endParaRPr>
          </a:p>
          <a:p>
            <a:pPr marL="365760" lvl="0" indent="-256032" algn="ctr">
              <a:lnSpc>
                <a:spcPct val="50000"/>
              </a:lnSpc>
              <a:spcBef>
                <a:spcPts val="300"/>
              </a:spcBef>
              <a:buClr>
                <a:schemeClr val="accent3"/>
              </a:buClr>
              <a:defRPr/>
            </a:pPr>
            <a:endParaRPr lang="en-US" altLang="zh-CN" sz="3600" dirty="0" smtClean="0">
              <a:solidFill>
                <a:schemeClr val="tx2"/>
              </a:solidFill>
              <a:ea typeface="SimSun" pitchFamily="2" charset="-122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400" dirty="0" smtClean="0">
                <a:solidFill>
                  <a:schemeClr val="accent2"/>
                </a:solidFill>
              </a:rPr>
              <a:t>The Community Reinvestment Act of 1977 requires depository lenders to serve all parts of their traditional lending areas.  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3400" dirty="0">
              <a:solidFill>
                <a:schemeClr val="accent2"/>
              </a:solidFill>
            </a:endParaRP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400" dirty="0" smtClean="0">
                <a:solidFill>
                  <a:schemeClr val="accent2"/>
                </a:solidFill>
              </a:rPr>
              <a:t>Lenders who do not serve low-income or minority areas may be denied the ability to set up new offices or make other business changes.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3400" dirty="0">
              <a:solidFill>
                <a:schemeClr val="accent2"/>
              </a:solidFill>
            </a:endParaRP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400" dirty="0" smtClean="0">
                <a:solidFill>
                  <a:schemeClr val="accent2"/>
                </a:solidFill>
              </a:rPr>
              <a:t>Lenders have altered their practices because of CRA regulations, which were strengthened in the Clinton Administration.</a:t>
            </a:r>
          </a:p>
          <a:p>
            <a:pPr marL="365760" lvl="0" indent="-256032">
              <a:lnSpc>
                <a:spcPct val="7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3400" dirty="0" smtClean="0">
              <a:solidFill>
                <a:schemeClr val="accent2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400" dirty="0" smtClean="0">
                <a:solidFill>
                  <a:schemeClr val="accent2"/>
                </a:solidFill>
              </a:rPr>
              <a:t>Some people say CRA’s push to serve low-income areas is a key cause of the crisis.  </a:t>
            </a:r>
            <a:r>
              <a:rPr lang="en-US" sz="3400" b="1" u="sng" dirty="0" smtClean="0">
                <a:solidFill>
                  <a:srgbClr val="FF0000"/>
                </a:solidFill>
              </a:rPr>
              <a:t>Nonsense</a:t>
            </a:r>
            <a:r>
              <a:rPr lang="en-US" sz="3400" dirty="0" smtClean="0">
                <a:solidFill>
                  <a:schemeClr val="accent2"/>
                </a:solidFill>
              </a:rPr>
              <a:t>.  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3400" dirty="0" smtClean="0">
              <a:solidFill>
                <a:schemeClr val="accent2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400" dirty="0" smtClean="0">
                <a:solidFill>
                  <a:schemeClr val="accent2"/>
                </a:solidFill>
              </a:rPr>
              <a:t>CRA only applies to </a:t>
            </a:r>
            <a:r>
              <a:rPr lang="en-US" sz="3400" b="1" dirty="0" smtClean="0">
                <a:solidFill>
                  <a:schemeClr val="accent2"/>
                </a:solidFill>
              </a:rPr>
              <a:t>depository</a:t>
            </a:r>
            <a:r>
              <a:rPr lang="en-US" sz="3400" dirty="0" smtClean="0">
                <a:solidFill>
                  <a:schemeClr val="accent2"/>
                </a:solidFill>
              </a:rPr>
              <a:t> lenders.  They were not the ones issuing subprime loans.  CRA does not apply to mortgage brokers or the institutions that package mortgage loans.</a:t>
            </a:r>
          </a:p>
        </p:txBody>
      </p:sp>
    </p:spTree>
    <p:extLst>
      <p:ext uri="{BB962C8B-B14F-4D97-AF65-F5344CB8AC3E}">
        <p14:creationId xmlns:p14="http://schemas.microsoft.com/office/powerpoint/2010/main" val="9372057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02664"/>
            <a:ext cx="8229600" cy="5355336"/>
          </a:xfrm>
        </p:spPr>
        <p:txBody>
          <a:bodyPr/>
          <a:lstStyle/>
          <a:p>
            <a:pPr marL="109728" indent="0" algn="ctr">
              <a:buNone/>
            </a:pPr>
            <a:r>
              <a:rPr lang="en-US" dirty="0" smtClean="0"/>
              <a:t>Where </a:t>
            </a:r>
            <a:r>
              <a:rPr lang="en-US" dirty="0"/>
              <a:t>Are </a:t>
            </a:r>
            <a:r>
              <a:rPr lang="en-US" dirty="0" smtClean="0"/>
              <a:t>We Now?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What is happening </a:t>
            </a:r>
            <a:r>
              <a:rPr lang="en-US" dirty="0" smtClean="0">
                <a:solidFill>
                  <a:schemeClr val="accent2"/>
                </a:solidFill>
              </a:rPr>
              <a:t>in </a:t>
            </a:r>
            <a:r>
              <a:rPr lang="en-US" dirty="0">
                <a:solidFill>
                  <a:schemeClr val="accent2"/>
                </a:solidFill>
              </a:rPr>
              <a:t>housing </a:t>
            </a:r>
            <a:r>
              <a:rPr lang="en-US" dirty="0" smtClean="0">
                <a:solidFill>
                  <a:schemeClr val="accent2"/>
                </a:solidFill>
              </a:rPr>
              <a:t>and mortgage markets today?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Are foreclosures still a big problem?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What </a:t>
            </a:r>
            <a:r>
              <a:rPr lang="en-US" dirty="0" smtClean="0">
                <a:solidFill>
                  <a:schemeClr val="accent2"/>
                </a:solidFill>
              </a:rPr>
              <a:t>is going on with federal policy?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596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93780"/>
            <a:ext cx="8229600" cy="5355336"/>
          </a:xfrm>
        </p:spPr>
        <p:txBody>
          <a:bodyPr/>
          <a:lstStyle/>
          <a:p>
            <a:pPr marL="109728" indent="0" algn="ctr">
              <a:buNone/>
            </a:pPr>
            <a:r>
              <a:rPr lang="en-US" dirty="0" smtClean="0"/>
              <a:t>Post-Crash Housing &amp; Mortgage Markets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After the collapse of the housing bubble in 2008, housing prices continued to decline until 2012; now they are rising again.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Because of the recession, household incomes declined until recently, too.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These trends slowed the recovery from all the trouble in mortgage markets.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542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0833" t="14814" r="27500" b="17037"/>
          <a:stretch/>
        </p:blipFill>
        <p:spPr>
          <a:xfrm>
            <a:off x="990600" y="1181039"/>
            <a:ext cx="6743700" cy="500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733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127" y="1474666"/>
            <a:ext cx="8229600" cy="5355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400" b="1" dirty="0" smtClean="0">
                <a:solidFill>
                  <a:schemeClr val="tx2"/>
                </a:solidFill>
              </a:rPr>
              <a:t>Homeowners Still in </a:t>
            </a:r>
            <a:r>
              <a:rPr lang="en-US" sz="3400" b="1" dirty="0">
                <a:solidFill>
                  <a:schemeClr val="tx2"/>
                </a:solidFill>
              </a:rPr>
              <a:t>Trouble</a:t>
            </a:r>
          </a:p>
          <a:p>
            <a:pPr algn="ctr">
              <a:lnSpc>
                <a:spcPct val="50000"/>
              </a:lnSpc>
              <a:buNone/>
            </a:pP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The share of homeowners “underwater</a:t>
            </a:r>
            <a:r>
              <a:rPr lang="en-US" dirty="0">
                <a:solidFill>
                  <a:schemeClr val="accent2"/>
                </a:solidFill>
              </a:rPr>
              <a:t>” </a:t>
            </a:r>
            <a:r>
              <a:rPr lang="en-US" dirty="0" smtClean="0">
                <a:solidFill>
                  <a:schemeClr val="accent2"/>
                </a:solidFill>
              </a:rPr>
              <a:t>(also called households with negative equity) continued to increase until 2012.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It has declined quite a bit in recent years and is now down to about 14%.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824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33085"/>
            <a:ext cx="8229600" cy="5355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6" y="1600200"/>
            <a:ext cx="7468642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233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26464"/>
            <a:ext cx="8229600" cy="5355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Georgia"/>
              <a:buNone/>
            </a:pPr>
            <a:r>
              <a:rPr lang="en-US" sz="3400" b="1" dirty="0" smtClean="0">
                <a:solidFill>
                  <a:schemeClr val="tx2"/>
                </a:solidFill>
              </a:rPr>
              <a:t>Homeowners Still in Trouble, 2 </a:t>
            </a:r>
          </a:p>
          <a:p>
            <a:pPr algn="ctr">
              <a:buFont typeface="Georgia"/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The default and foreclosure rates have both fallen substantially since 2012.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But rates of default and foreclosure are still relatively high by historical standards.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350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583" t="31481" r="7499" b="7778"/>
          <a:stretch/>
        </p:blipFill>
        <p:spPr>
          <a:xfrm>
            <a:off x="152400" y="1227666"/>
            <a:ext cx="8824538" cy="4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4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412875"/>
            <a:ext cx="8229600" cy="5064125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Types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of Service in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a Mortgage</a:t>
            </a:r>
          </a:p>
          <a:p>
            <a:pPr marL="365760" marR="0" lvl="0" indent="-256032" algn="ctr" defTabSz="914400" rtl="0" eaLnBrk="1" fontAlgn="auto" latinLnBrk="0" hangingPunct="1">
              <a:lnSpc>
                <a:spcPct val="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altLang="zh-CN" sz="2800" dirty="0" smtClean="0">
                <a:solidFill>
                  <a:schemeClr val="accent1"/>
                </a:solidFill>
                <a:ea typeface="SimSun" pitchFamily="2" charset="-122"/>
              </a:rPr>
              <a:t>A mortgage offers four types of services: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Mortgage</a:t>
            </a:r>
            <a:r>
              <a:rPr kumimoji="0" lang="en-US" altLang="zh-CN" sz="26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origination (using “</a:t>
            </a:r>
            <a:r>
              <a:rPr kumimoji="0" lang="en-US" altLang="zh-CN" sz="26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underwriting</a:t>
            </a:r>
            <a:r>
              <a:rPr kumimoji="0" lang="en-US" altLang="zh-CN" sz="26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”)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lang="en-US" altLang="zh-CN" sz="2600" dirty="0" smtClean="0">
              <a:solidFill>
                <a:schemeClr val="accent2"/>
              </a:solidFill>
              <a:ea typeface="SimSun" pitchFamily="2" charset="-122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Mortgage servicing</a:t>
            </a:r>
          </a:p>
          <a:p>
            <a:pPr marL="658368" marR="0" lvl="1" indent="-246888" algn="l" defTabSz="914400" rtl="0" eaLnBrk="1" fontAlgn="auto" latinLnBrk="0" hangingPunct="1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Default and prepayment</a:t>
            </a:r>
            <a:r>
              <a:rPr kumimoji="0" lang="en-US" altLang="zh-CN" sz="26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risk acceptance</a:t>
            </a:r>
          </a:p>
          <a:p>
            <a:pPr marL="658368" marR="0" lvl="1" indent="-246888" algn="l" defTabSz="914400" rtl="0" eaLnBrk="1" fontAlgn="auto" latinLnBrk="0" hangingPunct="1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lang="en-US" altLang="zh-CN" sz="2600" baseline="0" dirty="0" smtClean="0">
              <a:solidFill>
                <a:schemeClr val="accent2"/>
              </a:solidFill>
              <a:ea typeface="SimSun" pitchFamily="2" charset="-122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altLang="zh-CN" sz="26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Capital provision</a:t>
            </a:r>
          </a:p>
          <a:p>
            <a:pPr marL="658368" marR="0" lvl="1" indent="-246888" algn="l" defTabSz="914400" rtl="0" eaLnBrk="1" fontAlgn="auto" latinLnBrk="0" hangingPunct="1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lang="en-US" altLang="zh-CN" sz="2600" baseline="0" dirty="0" smtClean="0">
              <a:solidFill>
                <a:schemeClr val="accent2"/>
              </a:solidFill>
              <a:ea typeface="SimSun" pitchFamily="2" charset="-122"/>
            </a:endParaRPr>
          </a:p>
          <a:p>
            <a:pPr marL="201168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</a:pPr>
            <a:r>
              <a:rPr kumimoji="0" lang="en-US" altLang="zh-CN" sz="2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An S&amp;L did all of these things; now they are often provided by different institutions.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46" y="1447800"/>
            <a:ext cx="7162800" cy="511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69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083" t="22592" r="24167" b="24075"/>
          <a:stretch/>
        </p:blipFill>
        <p:spPr>
          <a:xfrm>
            <a:off x="4191000" y="1295400"/>
            <a:ext cx="43434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295400"/>
            <a:ext cx="335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Recent developments in serious delinquency and foreclosure .</a:t>
            </a:r>
          </a:p>
          <a:p>
            <a:endParaRPr lang="en-US" dirty="0"/>
          </a:p>
          <a:p>
            <a:r>
              <a:rPr lang="en-US" dirty="0" smtClean="0"/>
              <a:t>MOM = Month over month</a:t>
            </a:r>
          </a:p>
          <a:p>
            <a:r>
              <a:rPr lang="en-US" dirty="0" smtClean="0"/>
              <a:t>YOY = Year over year.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Source: </a:t>
            </a:r>
            <a:r>
              <a:rPr lang="en-US" dirty="0" err="1" smtClean="0"/>
              <a:t>CoreLogic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www.corelogic.com/research/foreclosure-report/national-foreclosure-report-january-2015.pdf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42935" y="1792728"/>
            <a:ext cx="381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28002" y="1803399"/>
            <a:ext cx="381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26001" y="3276600"/>
            <a:ext cx="381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36467" y="3276600"/>
            <a:ext cx="381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00600" y="6172200"/>
            <a:ext cx="381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28002" y="6197598"/>
            <a:ext cx="381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824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1067" y="1371600"/>
            <a:ext cx="8229600" cy="5355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Other Changes</a:t>
            </a:r>
            <a:endParaRPr lang="en-US" b="1" dirty="0">
              <a:solidFill>
                <a:schemeClr val="tx2"/>
              </a:solidFill>
            </a:endParaRPr>
          </a:p>
          <a:p>
            <a:pPr algn="ctr">
              <a:lnSpc>
                <a:spcPct val="60000"/>
              </a:lnSpc>
              <a:buNone/>
            </a:pP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Lenders have become much more conservative; that is, the number of mortgage loans has dropped a lot.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Moreover, sub-prime loans have become much less common.</a:t>
            </a:r>
          </a:p>
          <a:p>
            <a:pPr marL="109728" indent="0" algn="ctr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385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0"/>
            <a:ext cx="7115251" cy="4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539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49" y="1444344"/>
            <a:ext cx="7075501" cy="47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4249" y="6324600"/>
            <a:ext cx="7042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Bhutta</a:t>
            </a:r>
            <a:r>
              <a:rPr lang="en-US" sz="1400" dirty="0" smtClean="0"/>
              <a:t> and Ringo, Federal Reserve Bulletin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31543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981200" y="6019800"/>
            <a:ext cx="4953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19785"/>
              </p:ext>
            </p:extLst>
          </p:nvPr>
        </p:nvGraphicFramePr>
        <p:xfrm>
          <a:off x="457200" y="1144253"/>
          <a:ext cx="8221475" cy="550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43195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Class Outline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1. The mortgage market today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2. Predatory lending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3. The default crisis and its aftermath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4. The new Consumer Finance Protection Bureau</a:t>
            </a:r>
          </a:p>
          <a:p>
            <a:pPr marL="704088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5691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Dodd-Frank Wall Street Reform and Consumer Protection Act of </a:t>
            </a:r>
            <a:r>
              <a:rPr lang="en-US" b="1" dirty="0" smtClean="0">
                <a:solidFill>
                  <a:schemeClr val="tx2"/>
                </a:solidFill>
              </a:rPr>
              <a:t>2010</a:t>
            </a:r>
          </a:p>
          <a:p>
            <a:pPr marL="109728" indent="0" algn="ctr">
              <a:buNone/>
            </a:pP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During the default crisis, laws to prevent predatory lending proved to be ineffective.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 Dodd-Frank Act established the Consumer Finance Protection Bureau (CFPB).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This act is designed to improve procedures for protecting consumers in credit markets.</a:t>
            </a:r>
          </a:p>
          <a:p>
            <a:pPr marL="109728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021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The Consumer Finance Protection Bureau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/>
              <a:t>The </a:t>
            </a:r>
            <a:r>
              <a:rPr lang="en-US" dirty="0" smtClean="0"/>
              <a:t>CFPB will</a:t>
            </a:r>
          </a:p>
          <a:p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sure that consumers have the information they need to understand the terms of their agreements with financial </a:t>
            </a:r>
            <a:r>
              <a:rPr lang="en-US" dirty="0" smtClean="0"/>
              <a:t>companies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regulations and guidance as clear and streamlined as possible so providers of consumer financial products and services can follow the rules on their own.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37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The Consumer Finance Protection Bureau, 2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The CFPB will also </a:t>
            </a:r>
            <a:r>
              <a:rPr lang="en-US" dirty="0"/>
              <a:t>implement and enforce new protections under the Dodd-Frank </a:t>
            </a:r>
            <a:r>
              <a:rPr lang="en-US" dirty="0" smtClean="0"/>
              <a:t>Act </a:t>
            </a:r>
            <a:r>
              <a:rPr lang="en-US" dirty="0"/>
              <a:t>that will: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Require </a:t>
            </a:r>
            <a:r>
              <a:rPr lang="en-US" dirty="0"/>
              <a:t>mortgage lenders to determine that a borrower has the ability to repay a loan by verifying income and making sure borrowers can afford loans even after teaser rates expire and payments </a:t>
            </a:r>
            <a:r>
              <a:rPr lang="en-US" dirty="0" smtClean="0"/>
              <a:t>rise.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Prohibit prepayment penalties, which can make it expensive to refinance, for high cost loans and adjustable-rate </a:t>
            </a:r>
            <a:r>
              <a:rPr lang="en-US" dirty="0" smtClean="0"/>
              <a:t>mortgages.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Put an end to practices like paying bonuses to mortgage brokers and loan officers who steer borrowers into higher-cost loans than they otherwise qualify </a:t>
            </a:r>
            <a:r>
              <a:rPr lang="en-US" dirty="0" smtClean="0"/>
              <a:t>for.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2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The Emergence of Mortgage Brokers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Mortgage brokers, often working as independent entities, originate a large share of loans and may provide the only contact with the borrower until closing.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 mortgage broker plays an important role in pricing the loan, and the broker’s compensation may depend on the interest rate and fees paid by the consumer.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100" b="1" dirty="0" smtClean="0">
                <a:solidFill>
                  <a:schemeClr val="tx2"/>
                </a:solidFill>
              </a:rPr>
              <a:t>Predatory Lending and Fair Lending</a:t>
            </a:r>
          </a:p>
          <a:p>
            <a:pPr algn="ctr">
              <a:buNone/>
            </a:pPr>
            <a:endParaRPr lang="en-US" sz="2400" dirty="0" smtClean="0"/>
          </a:p>
          <a:p>
            <a:r>
              <a:rPr lang="en-US" dirty="0" smtClean="0"/>
              <a:t>The </a:t>
            </a:r>
            <a:r>
              <a:rPr lang="en-US"/>
              <a:t>C</a:t>
            </a:r>
            <a:r>
              <a:rPr lang="en-US" smtClean="0"/>
              <a:t>FPB is also now the </a:t>
            </a:r>
            <a:r>
              <a:rPr lang="en-US" dirty="0" smtClean="0"/>
              <a:t>principal enforcer of fair lending laws.</a:t>
            </a:r>
          </a:p>
          <a:p>
            <a:endParaRPr lang="en-US" dirty="0"/>
          </a:p>
          <a:p>
            <a:pPr lvl="1"/>
            <a:r>
              <a:rPr lang="en-US" dirty="0" smtClean="0"/>
              <a:t>Which are discussed in our next class.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5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295400"/>
            <a:ext cx="8229600" cy="50641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New Institutions</a:t>
            </a:r>
          </a:p>
          <a:p>
            <a:pPr marL="365760" marR="0" lvl="0" indent="-256032" algn="ctr" defTabSz="914400" rtl="0" eaLnBrk="1" fontAlgn="auto" latinLnBrk="0" hangingPunct="1">
              <a:lnSpc>
                <a:spcPct val="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04988"/>
            <a:ext cx="6768881" cy="490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Predatory Lending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The Loss of Connection with Borrowers (and Scholars)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Mortgages are sold and re-sold; packaged and re-packaged.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Data systems do not trace the participants and may not even keep track of the title.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Links to the original broker may be lost—with no way to hold the broker accountable for poor underwriting decisions.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00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81991</TotalTime>
  <Words>2988</Words>
  <Application>Microsoft Office PowerPoint</Application>
  <PresentationFormat>On-screen Show (4:3)</PresentationFormat>
  <Paragraphs>471</Paragraphs>
  <Slides>70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SimSun</vt:lpstr>
      <vt:lpstr>Arial</vt:lpstr>
      <vt:lpstr>Calibri</vt:lpstr>
      <vt:lpstr>Georgia</vt:lpstr>
      <vt:lpstr>Trebuchet MS</vt:lpstr>
      <vt:lpstr>Wingdings</vt:lpstr>
      <vt:lpstr>Wingdings 2</vt:lpstr>
      <vt:lpstr>Urban</vt:lpstr>
      <vt:lpstr>Document</vt:lpstr>
      <vt:lpstr>ECN741:  Urban Economics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  <vt:lpstr> Predatory Lending  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PPA786:  Urban Policy</dc:title>
  <dc:creator>joyinger</dc:creator>
  <cp:lastModifiedBy>Kathleen M Nasto</cp:lastModifiedBy>
  <cp:revision>718</cp:revision>
  <dcterms:created xsi:type="dcterms:W3CDTF">2008-01-08T18:11:56Z</dcterms:created>
  <dcterms:modified xsi:type="dcterms:W3CDTF">2018-10-03T13:50:00Z</dcterms:modified>
</cp:coreProperties>
</file>