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33"/>
  </p:notesMasterIdLst>
  <p:sldIdLst>
    <p:sldId id="256" r:id="rId2"/>
    <p:sldId id="257" r:id="rId3"/>
    <p:sldId id="318" r:id="rId4"/>
    <p:sldId id="294" r:id="rId5"/>
    <p:sldId id="295" r:id="rId6"/>
    <p:sldId id="290" r:id="rId7"/>
    <p:sldId id="306" r:id="rId8"/>
    <p:sldId id="307" r:id="rId9"/>
    <p:sldId id="291" r:id="rId10"/>
    <p:sldId id="322" r:id="rId11"/>
    <p:sldId id="309" r:id="rId12"/>
    <p:sldId id="313" r:id="rId13"/>
    <p:sldId id="292" r:id="rId14"/>
    <p:sldId id="320" r:id="rId15"/>
    <p:sldId id="319" r:id="rId16"/>
    <p:sldId id="308" r:id="rId17"/>
    <p:sldId id="317" r:id="rId18"/>
    <p:sldId id="312" r:id="rId19"/>
    <p:sldId id="321" r:id="rId20"/>
    <p:sldId id="293" r:id="rId21"/>
    <p:sldId id="297" r:id="rId22"/>
    <p:sldId id="298" r:id="rId23"/>
    <p:sldId id="296" r:id="rId24"/>
    <p:sldId id="299" r:id="rId25"/>
    <p:sldId id="300" r:id="rId26"/>
    <p:sldId id="311" r:id="rId27"/>
    <p:sldId id="310" r:id="rId28"/>
    <p:sldId id="303" r:id="rId29"/>
    <p:sldId id="314" r:id="rId30"/>
    <p:sldId id="315" r:id="rId31"/>
    <p:sldId id="316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71D2D-9FE4-4959-8EDD-34DE2FA42E52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77E86-BE38-4E60-943F-BD347D3E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04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77E86-BE38-4E60-943F-BD347D3EC2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88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818" y="1345407"/>
            <a:ext cx="63500" cy="6310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E2100F-936E-4C06-8A5C-49DDFE4F2F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23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72031-C6BB-48CD-A070-B7D6FDC08C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08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1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2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B64B5-2AB0-4BF3-BFAD-B476F3C187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52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B452B-F98E-4E29-9DEB-D1CDACCAB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20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3884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767" y="2745582"/>
            <a:ext cx="63500" cy="6429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72AD81-8BBD-4038-9466-DAD7F06568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899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8741-ACDC-43BB-8CC0-426426BBF3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66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3018A8-2EC1-4F11-BF0A-9EC33055BC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846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9A33F-4CD1-4779-8B45-B68516611B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96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6000" y="0"/>
            <a:ext cx="812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6002" y="0"/>
            <a:ext cx="7196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FDC87F-326D-4855-B35D-CF26E40871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14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2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3BB956-882F-4DB8-8188-897ED13519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47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5817" y="954883"/>
            <a:ext cx="685800" cy="20359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2" y="937023"/>
            <a:ext cx="649817" cy="20359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5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18FADA-9385-4A18-9482-E0585B27D9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96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4917" y="-815578"/>
            <a:ext cx="1638301" cy="1638301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9333" y="21432"/>
            <a:ext cx="1701800" cy="1701404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3" y="1055079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3886" y="0"/>
            <a:ext cx="81301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2" y="275035"/>
            <a:ext cx="749935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1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2" y="1447800"/>
            <a:ext cx="7499351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2717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922A6501-522C-4817-ABA5-1A24A3ACA1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6002" y="0"/>
            <a:ext cx="7196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7" r:id="rId2"/>
    <p:sldLayoutId id="2147483733" r:id="rId3"/>
    <p:sldLayoutId id="2147483728" r:id="rId4"/>
    <p:sldLayoutId id="2147483734" r:id="rId5"/>
    <p:sldLayoutId id="2147483729" r:id="rId6"/>
    <p:sldLayoutId id="2147483735" r:id="rId7"/>
    <p:sldLayoutId id="2147483736" r:id="rId8"/>
    <p:sldLayoutId id="2147483737" r:id="rId9"/>
    <p:sldLayoutId id="2147483730" r:id="rId10"/>
    <p:sldLayoutId id="214748373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0167" y="1314450"/>
            <a:ext cx="7624233" cy="17907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</a:rPr>
              <a:t>Public Finance Seminar</a:t>
            </a:r>
            <a:r>
              <a:rPr lang="en-US" sz="3200" b="1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200" b="1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200" b="1" smtClean="0">
                <a:solidFill>
                  <a:schemeClr val="tx2">
                    <a:satMod val="130000"/>
                  </a:schemeClr>
                </a:solidFill>
              </a:rPr>
              <a:t>Professor </a:t>
            </a: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</a:rPr>
              <a:t>Yinger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27646" y="4038600"/>
            <a:ext cx="6553200" cy="1809750"/>
          </a:xfrm>
        </p:spPr>
        <p:txBody>
          <a:bodyPr/>
          <a:lstStyle/>
          <a:p>
            <a:pPr marL="26988"/>
            <a:r>
              <a:rPr lang="en-US" sz="3600" dirty="0" smtClean="0">
                <a:solidFill>
                  <a:schemeClr val="tx2"/>
                </a:solidFill>
              </a:rPr>
              <a:t>Public Production Functions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5663684"/>
            <a:ext cx="7742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Professor John Yinger, The Maxwell School, Syracuse University, 2018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742951"/>
            <a:ext cx="8229600" cy="5086350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4801" y="895351"/>
            <a:ext cx="84582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Estimation Strategy 1, Continued</a:t>
            </a:r>
          </a:p>
          <a:p>
            <a:pPr marL="82296" indent="0" fontAlgn="auto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big problem with this strategy, of course, is that it assumes away student fixed effects.</a:t>
            </a:r>
          </a:p>
          <a:p>
            <a:pPr marL="640398" lvl="1" indent="-283464" fontAlgn="auto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Traits such as motivation cannot be observed, but they both influence performance are correlated with included explanatory variables.</a:t>
            </a:r>
          </a:p>
          <a:p>
            <a:pPr marL="640398" lvl="1" indent="-283464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strategy is more credible if a study has a large number of control variables for student traits.</a:t>
            </a:r>
          </a:p>
        </p:txBody>
      </p:sp>
    </p:spTree>
    <p:extLst>
      <p:ext uri="{BB962C8B-B14F-4D97-AF65-F5344CB8AC3E}">
        <p14:creationId xmlns:p14="http://schemas.microsoft.com/office/powerpoint/2010/main" val="2544461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742951"/>
            <a:ext cx="8229600" cy="5086350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4800" y="914400"/>
            <a:ext cx="82296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Estimation Strategy 1A</a:t>
            </a:r>
          </a:p>
          <a:p>
            <a:pPr marL="82296" indent="0" fontAlgn="auto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 school, school/grade, or teacher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f.e.’s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Strategy 1.</a:t>
            </a:r>
          </a:p>
          <a:p>
            <a:pPr marL="640398" lvl="1" indent="-283464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must be able to link students to schools or school and grade or (rarely possible) teachers.</a:t>
            </a:r>
          </a:p>
          <a:p>
            <a:pPr marL="640398" lvl="1" indent="-283464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gets away from the assumption that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δ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0,</a:t>
            </a:r>
          </a:p>
          <a:p>
            <a:pPr marL="640398" lvl="1" indent="-283464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still does not estimate student fixed effects.</a:t>
            </a:r>
          </a:p>
          <a:p>
            <a:pPr marL="640398" lvl="1" indent="-283464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a longer panel, one could use school-by-year fixed effects (or school/grade by year).</a:t>
            </a:r>
          </a:p>
        </p:txBody>
      </p:sp>
    </p:spTree>
    <p:extLst>
      <p:ext uri="{BB962C8B-B14F-4D97-AF65-F5344CB8AC3E}">
        <p14:creationId xmlns:p14="http://schemas.microsoft.com/office/powerpoint/2010/main" val="2847774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742951"/>
            <a:ext cx="8229600" cy="5086350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92831" y="895350"/>
            <a:ext cx="8229600" cy="581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Estimation Strategy 1B?</a:t>
            </a:r>
          </a:p>
          <a:p>
            <a:pPr marL="82296" indent="0" fontAlgn="auto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literature assumes that λ is the same for all students.  </a:t>
            </a:r>
          </a:p>
          <a:p>
            <a:pPr marL="640398" lvl="1" indent="-283464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this does not appear to be the case:</a:t>
            </a:r>
          </a:p>
          <a:p>
            <a:pPr marL="886460" lvl="2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higher-income students go to math and music camp!</a:t>
            </a:r>
          </a:p>
          <a:p>
            <a:pPr marL="602996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issue could be introduced with interactions between λ and various student traits.</a:t>
            </a:r>
          </a:p>
          <a:p>
            <a:pPr marL="886460" lvl="2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may be a study that does this, but I have not come across it.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286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742951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777384"/>
              </p:ext>
            </p:extLst>
          </p:nvPr>
        </p:nvGraphicFramePr>
        <p:xfrm>
          <a:off x="990600" y="5486400"/>
          <a:ext cx="7945821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Equation" r:id="rId3" imgW="4114800" imgH="279400" progId="Equation.DSMT4">
                  <p:embed/>
                </p:oleObj>
              </mc:Choice>
              <mc:Fallback>
                <p:oleObj name="Equation" r:id="rId3" imgW="41148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486400"/>
                        <a:ext cx="7945821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4800" y="838201"/>
            <a:ext cx="8382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Strategy 2</a:t>
            </a:r>
          </a:p>
          <a:p>
            <a:pPr marL="82296" indent="0" algn="ctr" fontAlgn="auto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Assume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λ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 (complete skill degrading).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Specify equation in difference form.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f.e.’s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drop out.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School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f.e.’s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may drop out, but not school/grade or teacher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f.e.’s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(not included in equation below).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Requires 2 years of data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Y.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term is the constant.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6296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742951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4800" y="838201"/>
            <a:ext cx="8382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Strategy 2, Continued</a:t>
            </a:r>
          </a:p>
          <a:p>
            <a:pPr marL="82296" indent="0" algn="ctr" fontAlgn="auto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 that the student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f.e.’s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account for all student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unobservables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’s before year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-1.  </a:t>
            </a:r>
          </a:p>
          <a:p>
            <a:pPr marL="640398" lvl="1" indent="-283464" fontAlgn="auto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problem comes in year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-1.</a:t>
            </a:r>
          </a:p>
          <a:p>
            <a:pPr marL="640398" lvl="1" indent="-283464" fontAlgn="auto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86460" lvl="2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form of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variables for period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-1 in the estimating equation is based on the assumption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λ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0.</a:t>
            </a:r>
          </a:p>
          <a:p>
            <a:pPr marL="886460" lvl="2" indent="-283464" fontAlgn="auto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86460" lvl="2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these explanatory variables are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-specified if there is not complete skill degrading.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5221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742951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4800" y="939344"/>
            <a:ext cx="82296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Strategy 2A</a:t>
            </a:r>
          </a:p>
          <a:p>
            <a:pPr marL="82296" indent="0" algn="ctr" fontAlgn="auto">
              <a:spcAft>
                <a:spcPts val="0"/>
              </a:spcAft>
              <a:buNone/>
              <a:defRPr/>
            </a:pPr>
            <a:endParaRPr lang="en-US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 school, school/grade, or teacher fixed effects.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Requires better data.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Still assumes no degrading of skills. </a:t>
            </a:r>
          </a:p>
          <a:p>
            <a:pPr marL="356934" lvl="1" indent="0" fontAlgn="auto">
              <a:spcAft>
                <a:spcPts val="0"/>
              </a:spcAft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22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742951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4800" y="895350"/>
            <a:ext cx="8483600" cy="542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An Aside on “Value Added”</a:t>
            </a:r>
          </a:p>
          <a:p>
            <a:pPr marL="82296" indent="0" algn="ctr" fontAlgn="auto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change in a student’s test score from one year to the next is called the “value added.”</a:t>
            </a:r>
          </a:p>
          <a:p>
            <a:pPr marL="640398" lvl="1" indent="-283464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the term is not used consistently.</a:t>
            </a:r>
          </a:p>
          <a:p>
            <a:pPr marL="640398" lvl="1" indent="-283464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people (e.g. one study discussed below) say they are estimating a “value added” model when they introduce a lagged test score (Strategy 1).</a:t>
            </a:r>
          </a:p>
          <a:p>
            <a:pPr marL="640398" lvl="1" indent="-283464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say a “value added” model is equivalent to differencing test scores (Strategy 2).  </a:t>
            </a:r>
          </a:p>
          <a:p>
            <a:pPr marL="640398" lvl="1" indent="-283464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Whatever terminology your prefer, make sure your assumptions about degrading are clear!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6463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742951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838200"/>
            <a:ext cx="84836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Differencing and Fixed Effects</a:t>
            </a:r>
          </a:p>
          <a:p>
            <a:pPr marL="82296" indent="0" algn="ctr" fontAlgn="auto">
              <a:lnSpc>
                <a:spcPct val="60000"/>
              </a:lnSpc>
              <a:spcAft>
                <a:spcPts val="0"/>
              </a:spcAft>
              <a:buNone/>
              <a:defRPr/>
            </a:pPr>
            <a:endParaRPr lang="en-US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a two-year panel, differencing and student fixed effects are equivalent.</a:t>
            </a:r>
          </a:p>
          <a:p>
            <a:pPr marL="356934" lvl="1" indent="0" fontAlgn="auto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a longer panel, they are not equivalent, and fixed effects are generally more appropriate.</a:t>
            </a:r>
          </a:p>
          <a:p>
            <a:pPr marL="886460" lvl="2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fixed-effects model estimates parameters based on deviations from mean values.</a:t>
            </a:r>
          </a:p>
          <a:p>
            <a:pPr marL="886460" lvl="2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first-difference model estimates parameters based on the changes from the previous year.</a:t>
            </a:r>
          </a:p>
          <a:p>
            <a:pPr marL="886460" lvl="2" indent="-283464" fontAlgn="auto">
              <a:lnSpc>
                <a:spcPct val="6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when I say “difference,” I really mean “fixed effects” when the panel is more than 2 years.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8313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742951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177987"/>
              </p:ext>
            </p:extLst>
          </p:nvPr>
        </p:nvGraphicFramePr>
        <p:xfrm>
          <a:off x="1363494" y="3848100"/>
          <a:ext cx="7064712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3" imgW="5003800" imgH="2235200" progId="Equation.DSMT4">
                  <p:embed/>
                </p:oleObj>
              </mc:Choice>
              <mc:Fallback>
                <p:oleObj name="Equation" r:id="rId3" imgW="5003800" imgH="2235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494" y="3848100"/>
                        <a:ext cx="7064712" cy="3162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838200"/>
            <a:ext cx="84836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Strategy 3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Assume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λ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1 (no degrading—ever!!).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Specify the equation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difference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Student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perhaps school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f.e.’s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cancel out, but school/grade or teacher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f.e.’s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not (omitted).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Requires 2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years of data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7774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742951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06400" y="928394"/>
            <a:ext cx="84836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Strategy 3, Continued</a:t>
            </a:r>
          </a:p>
          <a:p>
            <a:pPr marL="82296" indent="0" algn="ctr" fontAlgn="auto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problem with this strategy is similar to the problem with strategy 2—it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-specifies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variables unless its assumption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λ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1 is correct.</a:t>
            </a:r>
          </a:p>
          <a:p>
            <a:pPr marL="640398" lvl="1" indent="-283464" fontAlgn="auto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student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f.e’s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account for all time invariant student traits and all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variables before year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-1.</a:t>
            </a:r>
          </a:p>
          <a:p>
            <a:pPr marL="640398" lvl="1" indent="-283464" fontAlgn="auto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However, without the no-degrading assumption,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variables for the year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-1 belong in the equation.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6298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742951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Class Outline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Algebra of Production Functions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Alternative Approaches to Education Production Functions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Examples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742951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838200"/>
            <a:ext cx="84836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Strategy 3A</a:t>
            </a:r>
          </a:p>
          <a:p>
            <a:pPr marL="640398" lvl="1" indent="-283464" fontAlgn="auto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people interpret this set-up as regressing value added on current student and school traits.</a:t>
            </a:r>
          </a:p>
          <a:p>
            <a:pPr marL="640398" lvl="1" indent="-283464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Hence unobserved student, school, and teacher traits are interpreted as part of current factors.</a:t>
            </a:r>
          </a:p>
          <a:p>
            <a:pPr marL="640398" lvl="1" indent="-283464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 this interpretation student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f.e.’s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not cancel, and panel data are needed.</a:t>
            </a:r>
          </a:p>
          <a:p>
            <a:pPr marL="640398" lvl="1" indent="-283464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Teacher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f.e.’s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obviously still are relevant.</a:t>
            </a:r>
          </a:p>
          <a:p>
            <a:pPr marL="640398" lvl="1" indent="-283464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does not eliminate the issue of skill degrading.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5642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742951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090439"/>
              </p:ext>
            </p:extLst>
          </p:nvPr>
        </p:nvGraphicFramePr>
        <p:xfrm>
          <a:off x="1849633" y="3124200"/>
          <a:ext cx="6379967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1" name="Equation" r:id="rId3" imgW="5080000" imgH="1778000" progId="Equation.DSMT4">
                  <p:embed/>
                </p:oleObj>
              </mc:Choice>
              <mc:Fallback>
                <p:oleObj name="Equation" r:id="rId3" imgW="5080000" imgH="1778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633" y="3124200"/>
                        <a:ext cx="6379967" cy="2238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262789"/>
              </p:ext>
            </p:extLst>
          </p:nvPr>
        </p:nvGraphicFramePr>
        <p:xfrm>
          <a:off x="2438400" y="5458225"/>
          <a:ext cx="4543425" cy="132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" name="Equation" r:id="rId5" imgW="3403600" imgH="990600" progId="Equation.DSMT4">
                  <p:embed/>
                </p:oleObj>
              </mc:Choice>
              <mc:Fallback>
                <p:oleObj name="Equation" r:id="rId5" imgW="3403600" imgH="990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458225"/>
                        <a:ext cx="4543425" cy="1323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4800" y="838200"/>
            <a:ext cx="8483600" cy="220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Strategy 4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Estimate a differenced value-added model.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Accounts both for degrading and student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f.e.’s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Requires 3 year of data (including 2 for instrument).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6496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742951"/>
            <a:ext cx="8229600" cy="5086350"/>
          </a:xfrm>
        </p:spPr>
        <p:txBody>
          <a:bodyPr>
            <a:normAutofit lnSpcReduction="10000"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Stiefel, Schwartz, Ellen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Production Function Study of the Black-White Test Score Gap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Great NYC Data (70,000 students!).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Estimation </a:t>
            </a:r>
            <a:r>
              <a:rPr lang="en-US" b="1" dirty="0" smtClean="0">
                <a:solidFill>
                  <a:schemeClr val="accent4"/>
                </a:solidFill>
              </a:rPr>
              <a:t>Strategy 1A </a:t>
            </a:r>
            <a:r>
              <a:rPr lang="en-US" dirty="0" smtClean="0"/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λ =</a:t>
            </a:r>
            <a:r>
              <a:rPr lang="en-US" dirty="0" smtClean="0"/>
              <a:t> 0.6).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Several endogenous variables.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Uses </a:t>
            </a:r>
            <a:r>
              <a:rPr lang="en-US" dirty="0" err="1" smtClean="0"/>
              <a:t>f.e</a:t>
            </a:r>
            <a:r>
              <a:rPr lang="en-US" dirty="0" smtClean="0"/>
              <a:t>. at school and classroom level.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00"/>
            <a:ext cx="8458200" cy="73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7496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742951"/>
            <a:ext cx="8229600" cy="5086350"/>
          </a:xfrm>
        </p:spPr>
        <p:txBody>
          <a:bodyPr>
            <a:normAutofit lnSpcReduction="10000"/>
          </a:bodyPr>
          <a:lstStyle/>
          <a:p>
            <a:pPr marL="365760" indent="-283464" algn="ctr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Stiefel, Schwartz, Ellen, Results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large share of the black-white and Hispanic-white gaps in test scores is explained by the control variables.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But a significant gap remains.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Their Table 2 is just raw differences.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Their Table 4 uses Strategy 1 (columns 1 and 4) or Strategy 1A (columns 2, 3, and 5).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Columns 2 and 5 use school </a:t>
            </a:r>
            <a:r>
              <a:rPr lang="en-US" dirty="0" err="1" smtClean="0"/>
              <a:t>f.e</a:t>
            </a:r>
            <a:r>
              <a:rPr lang="en-US" dirty="0" smtClean="0"/>
              <a:t>.; column 3 uses classroom </a:t>
            </a:r>
            <a:r>
              <a:rPr lang="en-US" dirty="0" err="1" smtClean="0"/>
              <a:t>f.e</a:t>
            </a:r>
            <a:r>
              <a:rPr lang="en-US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algn="ctr" fontAlgn="auto">
              <a:spcAft>
                <a:spcPts val="0"/>
              </a:spcAft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algn="ctr" fontAlgn="auto">
              <a:spcAft>
                <a:spcPts val="0"/>
              </a:spcAft>
              <a:buNone/>
              <a:defRPr/>
            </a:pPr>
            <a:endParaRPr lang="en-US" dirty="0">
              <a:solidFill>
                <a:schemeClr val="tx2"/>
              </a:solidFill>
            </a:endParaRPr>
          </a:p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1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742951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927628"/>
            <a:ext cx="8380298" cy="5396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2828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742951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6" y="761999"/>
            <a:ext cx="8105774" cy="6003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90984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742951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93" t="14873" r="12574" b="6623"/>
          <a:stretch/>
        </p:blipFill>
        <p:spPr bwMode="auto">
          <a:xfrm>
            <a:off x="1219200" y="878331"/>
            <a:ext cx="7507261" cy="5370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51153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762000"/>
            <a:ext cx="8229600" cy="5086350"/>
          </a:xfrm>
        </p:spPr>
        <p:txBody>
          <a:bodyPr>
            <a:normAutofit fontScale="77500" lnSpcReduction="20000"/>
          </a:bodyPr>
          <a:lstStyle/>
          <a:p>
            <a:pPr marL="365760" indent="-283464" algn="ctr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Stiefel, Schwartz, Ellen, Results 2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So adding student characteristics and lagged test score makes a large difference.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black-white gap, for example, goes from a z-score difference of 0.776 in 8</a:t>
            </a:r>
            <a:r>
              <a:rPr lang="en-US" baseline="30000" dirty="0" smtClean="0"/>
              <a:t>th</a:t>
            </a:r>
            <a:r>
              <a:rPr lang="en-US" dirty="0" smtClean="0"/>
              <a:t> grade reading to a difference of 0.250.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S</a:t>
            </a:r>
            <a:r>
              <a:rPr lang="en-US" dirty="0" smtClean="0"/>
              <a:t>chool or classroom fixed effects do not alter this result very much.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black-white gap goes from 0.250 to 0.201.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Student-level fixed effects (not estimated) might also matter.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algn="ctr" fontAlgn="auto">
              <a:spcAft>
                <a:spcPts val="0"/>
              </a:spcAft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algn="ctr" fontAlgn="auto">
              <a:spcAft>
                <a:spcPts val="0"/>
              </a:spcAft>
              <a:buNone/>
              <a:defRPr/>
            </a:pPr>
            <a:endParaRPr lang="en-US" dirty="0">
              <a:solidFill>
                <a:schemeClr val="tx2"/>
              </a:solidFill>
            </a:endParaRPr>
          </a:p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02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742950"/>
            <a:ext cx="8229600" cy="5657849"/>
          </a:xfrm>
        </p:spPr>
        <p:txBody>
          <a:bodyPr>
            <a:normAutofit fontScale="85000" lnSpcReduction="20000"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err="1">
                <a:solidFill>
                  <a:schemeClr val="accent1"/>
                </a:solidFill>
              </a:rPr>
              <a:t>Rivkin</a:t>
            </a:r>
            <a:r>
              <a:rPr lang="en-US" b="1" dirty="0">
                <a:solidFill>
                  <a:schemeClr val="accent1"/>
                </a:solidFill>
              </a:rPr>
              <a:t>, Hanushek, and </a:t>
            </a:r>
            <a:r>
              <a:rPr lang="en-US" b="1" dirty="0" err="1" smtClean="0">
                <a:solidFill>
                  <a:schemeClr val="accent1"/>
                </a:solidFill>
              </a:rPr>
              <a:t>Kain</a:t>
            </a:r>
            <a:endParaRPr lang="en-US" b="1" dirty="0">
              <a:solidFill>
                <a:schemeClr val="accent1"/>
              </a:solidFill>
            </a:endParaRPr>
          </a:p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2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Influential production function study. </a:t>
            </a:r>
          </a:p>
          <a:p>
            <a:pPr lvl="1"/>
            <a:r>
              <a:rPr lang="en-US" dirty="0" smtClean="0"/>
              <a:t>S. G. </a:t>
            </a:r>
            <a:r>
              <a:rPr lang="en-US" dirty="0" err="1" smtClean="0"/>
              <a:t>Rivkin</a:t>
            </a:r>
            <a:r>
              <a:rPr lang="en-US" dirty="0" smtClean="0"/>
              <a:t>, E.A. Hanushek, and J.F. </a:t>
            </a:r>
            <a:r>
              <a:rPr lang="en-US" dirty="0" err="1" smtClean="0"/>
              <a:t>Kain</a:t>
            </a:r>
            <a:r>
              <a:rPr lang="en-US" dirty="0" smtClean="0"/>
              <a:t>. “Teachers</a:t>
            </a:r>
            <a:r>
              <a:rPr lang="en-US" dirty="0"/>
              <a:t>, Schools, and Academic </a:t>
            </a:r>
            <a:r>
              <a:rPr lang="en-US" dirty="0" smtClean="0"/>
              <a:t>Achievement.” </a:t>
            </a:r>
            <a:r>
              <a:rPr lang="en-US" i="1" dirty="0" err="1" smtClean="0"/>
              <a:t>Econometrica</a:t>
            </a:r>
            <a:r>
              <a:rPr lang="en-US" dirty="0"/>
              <a:t>, </a:t>
            </a:r>
            <a:r>
              <a:rPr lang="en-US" dirty="0" smtClean="0"/>
              <a:t>March 2005, </a:t>
            </a:r>
            <a:r>
              <a:rPr lang="en-US" dirty="0"/>
              <a:t>pp. </a:t>
            </a:r>
            <a:r>
              <a:rPr lang="en-US" dirty="0" smtClean="0"/>
              <a:t>417-458. </a:t>
            </a:r>
          </a:p>
          <a:p>
            <a:pPr lvl="1"/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Great data for Texas;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&gt; 1 million observations.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Students linked to grades and schools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solidFill>
                  <a:schemeClr val="accent4"/>
                </a:solidFill>
              </a:rPr>
              <a:t>Strategy 3A</a:t>
            </a:r>
            <a:r>
              <a:rPr lang="en-US" dirty="0" smtClean="0"/>
              <a:t>.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School by year and school by class </a:t>
            </a:r>
            <a:r>
              <a:rPr lang="en-US" dirty="0" err="1" smtClean="0"/>
              <a:t>f.e</a:t>
            </a:r>
            <a:r>
              <a:rPr lang="en-US" dirty="0" smtClean="0"/>
              <a:t>.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Assumes no degrading.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928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742951"/>
            <a:ext cx="8026400" cy="5581649"/>
          </a:xfrm>
        </p:spPr>
        <p:txBody>
          <a:bodyPr>
            <a:normAutofit lnSpcReduction="10000"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err="1">
                <a:solidFill>
                  <a:schemeClr val="accent1"/>
                </a:solidFill>
              </a:rPr>
              <a:t>Rivkin</a:t>
            </a:r>
            <a:r>
              <a:rPr lang="en-US" b="1" dirty="0">
                <a:solidFill>
                  <a:schemeClr val="accent1"/>
                </a:solidFill>
              </a:rPr>
              <a:t>, Hanushek, and </a:t>
            </a:r>
            <a:r>
              <a:rPr lang="en-US" b="1" dirty="0" err="1" smtClean="0">
                <a:solidFill>
                  <a:schemeClr val="accent1"/>
                </a:solidFill>
              </a:rPr>
              <a:t>Kain</a:t>
            </a:r>
            <a:r>
              <a:rPr lang="en-US" b="1" dirty="0" smtClean="0">
                <a:solidFill>
                  <a:schemeClr val="accent1"/>
                </a:solidFill>
              </a:rPr>
              <a:t>, 2</a:t>
            </a:r>
            <a:endParaRPr lang="en-US" b="1" dirty="0">
              <a:solidFill>
                <a:schemeClr val="accent1"/>
              </a:solidFill>
            </a:endParaRPr>
          </a:p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2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Their initial set-up is: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Their final estimating equation is: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b="1" dirty="0">
              <a:solidFill>
                <a:schemeClr val="accent1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b="1" dirty="0">
              <a:solidFill>
                <a:schemeClr val="accent1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b="1" dirty="0">
              <a:solidFill>
                <a:schemeClr val="accent1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b="1" dirty="0">
              <a:solidFill>
                <a:schemeClr val="accent1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2438400"/>
            <a:ext cx="7086600" cy="2852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9282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742950"/>
            <a:ext cx="8229600" cy="5810249"/>
          </a:xfrm>
        </p:spPr>
        <p:txBody>
          <a:bodyPr>
            <a:normAutofit fontScale="85000" lnSpcReduction="10000"/>
          </a:bodyPr>
          <a:lstStyle/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en-US" sz="3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Why Production Functions?</a:t>
            </a:r>
          </a:p>
          <a:p>
            <a:pPr marL="365760" indent="-283464" fontAlgn="auto">
              <a:lnSpc>
                <a:spcPct val="7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Scholars and policy makers often want to understand the </a:t>
            </a:r>
            <a:r>
              <a:rPr lang="en-US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technology of public production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indent="-283464" fontAlgn="auto">
              <a:lnSpc>
                <a:spcPct val="6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basic idea of a production function is simple, but it turns out that production functions raise an astonishingly large number of methodological issues.</a:t>
            </a:r>
          </a:p>
          <a:p>
            <a:pPr marL="365760" indent="-283464" fontAlgn="auto">
              <a:lnSpc>
                <a:spcPct val="6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 scholars make different decisions about what is important.</a:t>
            </a:r>
          </a:p>
          <a:p>
            <a:pPr marL="365760" indent="-283464" fontAlgn="auto">
              <a:lnSpc>
                <a:spcPct val="6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hope to give you a sense of some key trade-offs today, with a focus on education production functions.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115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742951"/>
            <a:ext cx="8229600" cy="1543049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chemeClr val="accent1"/>
                </a:solidFill>
              </a:rPr>
              <a:t>Rivkin</a:t>
            </a:r>
            <a:r>
              <a:rPr lang="en-US" b="1" dirty="0" smtClean="0">
                <a:solidFill>
                  <a:schemeClr val="accent1"/>
                </a:solidFill>
              </a:rPr>
              <a:t>, Hanushek, and </a:t>
            </a:r>
            <a:r>
              <a:rPr lang="en-US" b="1" dirty="0" err="1" smtClean="0">
                <a:solidFill>
                  <a:schemeClr val="accent1"/>
                </a:solidFill>
              </a:rPr>
              <a:t>Kain</a:t>
            </a:r>
            <a:r>
              <a:rPr lang="en-US" b="1" dirty="0" smtClean="0">
                <a:solidFill>
                  <a:schemeClr val="accent1"/>
                </a:solidFill>
              </a:rPr>
              <a:t>, 3</a:t>
            </a:r>
          </a:p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09135"/>
            <a:ext cx="7162800" cy="339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572" y="5124450"/>
            <a:ext cx="7116628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59867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742951"/>
            <a:ext cx="8229600" cy="5962649"/>
          </a:xfrm>
        </p:spPr>
        <p:txBody>
          <a:bodyPr>
            <a:normAutofit fontScale="92500" lnSpcReduction="20000"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chemeClr val="accent1"/>
                </a:solidFill>
              </a:rPr>
              <a:t>Rivkin</a:t>
            </a:r>
            <a:r>
              <a:rPr lang="en-US" b="1" dirty="0" smtClean="0">
                <a:solidFill>
                  <a:schemeClr val="accent1"/>
                </a:solidFill>
              </a:rPr>
              <a:t>, Hanushek, and </a:t>
            </a:r>
            <a:r>
              <a:rPr lang="en-US" b="1" dirty="0" err="1" smtClean="0">
                <a:solidFill>
                  <a:schemeClr val="accent1"/>
                </a:solidFill>
              </a:rPr>
              <a:t>Kain</a:t>
            </a:r>
            <a:r>
              <a:rPr lang="en-US" b="1" dirty="0" smtClean="0">
                <a:solidFill>
                  <a:schemeClr val="accent1"/>
                </a:solidFill>
              </a:rPr>
              <a:t>, 4</a:t>
            </a:r>
          </a:p>
          <a:p>
            <a:pPr marL="365760" indent="-283464" algn="ctr" fontAlgn="auto">
              <a:lnSpc>
                <a:spcPct val="7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This paper finds significant, but small impacts of class size and teacher traits on value added.</a:t>
            </a:r>
          </a:p>
          <a:p>
            <a:pPr marL="365760" indent="-283464" fontAlgn="auto">
              <a:lnSpc>
                <a:spcPct val="7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It is famous because it uses fixed effects to isolate the impact of unobserved within-school variation (= teacher quality) on student performance—and shows that it has a large impact.</a:t>
            </a:r>
          </a:p>
          <a:p>
            <a:pPr marL="365760" indent="-283464" fontAlgn="auto">
              <a:lnSpc>
                <a:spcPct val="6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Other studies have matched students to teachers and replicate this result with teacher </a:t>
            </a:r>
            <a:r>
              <a:rPr lang="en-US" dirty="0" err="1" smtClean="0"/>
              <a:t>f.e</a:t>
            </a:r>
            <a:r>
              <a:rPr lang="en-US" dirty="0" smtClean="0"/>
              <a:t>.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J.E. </a:t>
            </a:r>
            <a:r>
              <a:rPr lang="en-US" dirty="0" err="1" smtClean="0"/>
              <a:t>Rockoff</a:t>
            </a:r>
            <a:r>
              <a:rPr lang="en-US" dirty="0" smtClean="0"/>
              <a:t>, “The </a:t>
            </a:r>
            <a:r>
              <a:rPr lang="en-US" dirty="0"/>
              <a:t>Impact of Individual Teachers on Student Achievement: Evidence from Panel </a:t>
            </a:r>
            <a:r>
              <a:rPr lang="en-US" dirty="0" smtClean="0"/>
              <a:t>Data,” </a:t>
            </a:r>
            <a:r>
              <a:rPr lang="en-US" i="1" dirty="0" smtClean="0"/>
              <a:t>American </a:t>
            </a:r>
            <a:r>
              <a:rPr lang="en-US" i="1" dirty="0"/>
              <a:t>Economic </a:t>
            </a:r>
            <a:r>
              <a:rPr lang="en-US" i="1" dirty="0" smtClean="0"/>
              <a:t>Review</a:t>
            </a:r>
            <a:r>
              <a:rPr lang="en-US" dirty="0" smtClean="0"/>
              <a:t>, May 2004, pp</a:t>
            </a:r>
            <a:r>
              <a:rPr lang="en-US" dirty="0"/>
              <a:t>. </a:t>
            </a:r>
            <a:r>
              <a:rPr lang="en-US" dirty="0" smtClean="0"/>
              <a:t>247-252, uses </a:t>
            </a:r>
            <a:r>
              <a:rPr lang="en-US" b="1" dirty="0" smtClean="0">
                <a:solidFill>
                  <a:schemeClr val="accent4"/>
                </a:solidFill>
              </a:rPr>
              <a:t>Strategy 2A</a:t>
            </a:r>
            <a:r>
              <a:rPr lang="en-US" dirty="0" smtClean="0"/>
              <a:t>.</a:t>
            </a:r>
            <a:endParaRPr lang="en-US" dirty="0"/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76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742950"/>
            <a:ext cx="8229600" cy="5810249"/>
          </a:xfrm>
        </p:spPr>
        <p:txBody>
          <a:bodyPr>
            <a:normAutofit/>
          </a:bodyPr>
          <a:lstStyle/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production function translates inputs, say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into an output, say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simple form (Cobb-Douglas):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56934" lvl="1" indent="0" fontAlgn="auto">
              <a:spcAft>
                <a:spcPts val="0"/>
              </a:spcAft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1, the function has constant returns to scale.</a:t>
            </a: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656688"/>
              </p:ext>
            </p:extLst>
          </p:nvPr>
        </p:nvGraphicFramePr>
        <p:xfrm>
          <a:off x="1252538" y="3505200"/>
          <a:ext cx="6846887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3" imgW="2044440" imgH="457200" progId="Equation.DSMT4">
                  <p:embed/>
                </p:oleObj>
              </mc:Choice>
              <mc:Fallback>
                <p:oleObj name="Equation" r:id="rId3" imgW="204444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8" y="3505200"/>
                        <a:ext cx="6846887" cy="1524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566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14400"/>
            <a:ext cx="8229600" cy="5867400"/>
          </a:xfrm>
        </p:spPr>
        <p:txBody>
          <a:bodyPr>
            <a:normAutofit fontScale="92500" lnSpcReduction="20000"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Duncombe and Yinger</a:t>
            </a: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Bill and I took a look at production functions for fire services in NY (</a:t>
            </a:r>
            <a:r>
              <a:rPr lang="en-US" i="1" dirty="0" smtClean="0"/>
              <a:t>J. Public Economics</a:t>
            </a:r>
            <a:r>
              <a:rPr lang="en-US" dirty="0" smtClean="0"/>
              <a:t>, 1993).</a:t>
            </a:r>
          </a:p>
          <a:p>
            <a:pPr marL="365760" indent="-283464" fontAlgn="auto">
              <a:lnSpc>
                <a:spcPct val="6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We measure output by fire losses as a share of property value</a:t>
            </a:r>
          </a:p>
          <a:p>
            <a:pPr marL="640398" lvl="1" indent="-283464" fontAlgn="auto">
              <a:lnSpc>
                <a:spcPct val="6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We identify 2 key measures of scale </a:t>
            </a:r>
          </a:p>
          <a:p>
            <a:pPr marL="886460" lvl="2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Service quality (i.e. level of output)</a:t>
            </a:r>
          </a:p>
          <a:p>
            <a:pPr marL="886460" lvl="2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number of people served</a:t>
            </a:r>
          </a:p>
          <a:p>
            <a:pPr marL="886460" lvl="2" indent="-283464" fontAlgn="auto">
              <a:lnSpc>
                <a:spcPct val="6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640398" lvl="1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We find</a:t>
            </a:r>
          </a:p>
          <a:p>
            <a:pPr marL="886460" lvl="2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Increasing returns to </a:t>
            </a:r>
            <a:r>
              <a:rPr lang="en-US" b="1" dirty="0" smtClean="0">
                <a:solidFill>
                  <a:schemeClr val="accent4"/>
                </a:solidFill>
              </a:rPr>
              <a:t>quality scale </a:t>
            </a:r>
            <a:r>
              <a:rPr lang="en-US" dirty="0" smtClean="0"/>
              <a:t>(cost per unit of quality goes down as quality goes up)</a:t>
            </a:r>
          </a:p>
          <a:p>
            <a:pPr marL="886460" lvl="2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Constant returns to </a:t>
            </a:r>
            <a:r>
              <a:rPr lang="en-US" b="1" dirty="0" smtClean="0">
                <a:solidFill>
                  <a:schemeClr val="accent4"/>
                </a:solidFill>
              </a:rPr>
              <a:t>population scale </a:t>
            </a:r>
            <a:r>
              <a:rPr lang="en-US" dirty="0" smtClean="0"/>
              <a:t>(cost per capita is constant as population changes)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80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742951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435927"/>
              </p:ext>
            </p:extLst>
          </p:nvPr>
        </p:nvGraphicFramePr>
        <p:xfrm>
          <a:off x="1293813" y="1562100"/>
          <a:ext cx="7161212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3" imgW="3720960" imgH="495000" progId="Equation.DSMT4">
                  <p:embed/>
                </p:oleObj>
              </mc:Choice>
              <mc:Fallback>
                <p:oleObj name="Equation" r:id="rId3" imgW="3720960" imgH="495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1562100"/>
                        <a:ext cx="7161212" cy="952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58800" y="895351"/>
            <a:ext cx="74422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Education Production Functions</a:t>
            </a:r>
          </a:p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2"/>
              </a:solidFill>
            </a:endParaRPr>
          </a:p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student test score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student;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j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school;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year;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current year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inputs (= student, school, teacher traits)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student fixed effect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f.e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school, grade/school, or teacher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f.e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year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f.e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parameter to measure degrading of skills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i="1" dirty="0" smtClean="0">
                <a:latin typeface="Times New Roman" panose="02020603050405020304" pitchFamily="18" charset="0"/>
                <a:cs typeface="Times New Roman" pitchFamily="18" charset="0"/>
              </a:rPr>
              <a:t>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random error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2847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742951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505489"/>
              </p:ext>
            </p:extLst>
          </p:nvPr>
        </p:nvGraphicFramePr>
        <p:xfrm>
          <a:off x="1293813" y="1562100"/>
          <a:ext cx="7161212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3" imgW="3720960" imgH="495000" progId="Equation.DSMT4">
                  <p:embed/>
                </p:oleObj>
              </mc:Choice>
              <mc:Fallback>
                <p:oleObj name="Equation" r:id="rId3" imgW="372096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1562100"/>
                        <a:ext cx="7161212" cy="952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58800" y="895350"/>
            <a:ext cx="8280400" cy="5581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Production Function Form</a:t>
            </a:r>
          </a:p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2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linear form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the starting point in most studies.</a:t>
            </a:r>
          </a:p>
          <a:p>
            <a:pPr marL="365760" indent="-283464" fontAlgn="auto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form is not consistent with production theory, but works well and is easy to estimate.</a:t>
            </a:r>
          </a:p>
          <a:p>
            <a:pPr marL="365760" indent="-283464" fontAlgn="auto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Expressing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logs (rarely done) is the same as the Cobb-Douglas form given earlier.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2203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742951"/>
            <a:ext cx="8229600" cy="5086350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742950"/>
            <a:ext cx="8128000" cy="5734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760" indent="-283464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chemeClr val="accent1"/>
                </a:solidFill>
              </a:rPr>
              <a:t>Production Function Form, 2</a:t>
            </a:r>
          </a:p>
          <a:p>
            <a:pPr marL="365760" indent="-283464"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2"/>
              </a:solidFill>
            </a:endParaRPr>
          </a:p>
          <a:p>
            <a:pPr marL="365760" indent="-283464" fontAlgn="auto"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However, even the assumptions behind a Cobb-Douglas form can be rejected.</a:t>
            </a:r>
          </a:p>
          <a:p>
            <a:pPr marL="365760" indent="-283464" fontAlgn="auto"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See David Figlio, “Functional Form and the Estimated Effects of School Resources,”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Economics of Education Review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April 1999, pp. 241-252.</a:t>
            </a:r>
          </a:p>
          <a:p>
            <a:pPr marL="365760" indent="-283464" fontAlgn="auto"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a general form (trans-log) changes the answer!  </a:t>
            </a:r>
          </a:p>
          <a:p>
            <a:pPr marL="640398" lvl="1" indent="-283464" fontAlgn="auto"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Figlio finds that a general form, unlike a linear form, leads to significant (but not large) impacts of school resources on student outcomes.</a:t>
            </a:r>
          </a:p>
          <a:p>
            <a:pPr marL="365760" indent="-283464" fontAlgn="auto"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linear forms still dominate because they are simple to estimate and do not require such large sample sizes.</a:t>
            </a:r>
          </a:p>
          <a:p>
            <a:pPr marL="365760" indent="-283464" fontAlgn="auto"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are the kind of trade-offs you will have to make in your own research!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9764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2" y="275036"/>
            <a:ext cx="7499351" cy="41076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</a:rPr>
              <a:t>Production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742951"/>
            <a:ext cx="8229600" cy="5086350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365760" indent="-283464" fontAlgn="auto">
              <a:lnSpc>
                <a:spcPct val="5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435488"/>
              </p:ext>
            </p:extLst>
          </p:nvPr>
        </p:nvGraphicFramePr>
        <p:xfrm>
          <a:off x="1078706" y="5192693"/>
          <a:ext cx="7836694" cy="598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3" imgW="3987800" imgH="304800" progId="Equation.DSMT4">
                  <p:embed/>
                </p:oleObj>
              </mc:Choice>
              <mc:Fallback>
                <p:oleObj name="Equation" r:id="rId3" imgW="3987800" imgH="304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8706" y="5192693"/>
                        <a:ext cx="7836694" cy="5985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4801" y="895351"/>
            <a:ext cx="84582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Estimation Strategy 1</a:t>
            </a:r>
          </a:p>
          <a:p>
            <a:pPr marL="82296" indent="0" fontAlgn="auto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Assume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δ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 (= no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f.e.’s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!).</a:t>
            </a:r>
          </a:p>
          <a:p>
            <a:pPr marL="640398" lvl="1" indent="-283464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Subtract equation for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λY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-1)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eliminate summation.</a:t>
            </a:r>
          </a:p>
          <a:p>
            <a:pPr marL="640398" lvl="1" indent="-283464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Lagged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should be considered endogenous because it is correlated with </a:t>
            </a:r>
            <a:r>
              <a:rPr lang="el-GR" i="1" dirty="0" smtClean="0">
                <a:latin typeface="Times New Roman"/>
                <a:cs typeface="Times New Roman"/>
              </a:rPr>
              <a:t>ε</a:t>
            </a:r>
            <a:r>
              <a:rPr lang="en-US" i="1" baseline="-25000" dirty="0" smtClean="0">
                <a:latin typeface="Times New Roman"/>
                <a:cs typeface="Times New Roman"/>
              </a:rPr>
              <a:t>ijT</a:t>
            </a:r>
            <a:r>
              <a:rPr lang="en-US" baseline="-25000" dirty="0" smtClean="0">
                <a:latin typeface="Times New Roman"/>
                <a:cs typeface="Times New Roman"/>
              </a:rPr>
              <a:t>-1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640398" lvl="1" indent="-283464" fontAlgn="auto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Requires 2 years of data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(and a lagged instrument).</a:t>
            </a:r>
          </a:p>
        </p:txBody>
      </p:sp>
    </p:spTree>
    <p:extLst>
      <p:ext uri="{BB962C8B-B14F-4D97-AF65-F5344CB8AC3E}">
        <p14:creationId xmlns:p14="http://schemas.microsoft.com/office/powerpoint/2010/main" val="3275106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50381</TotalTime>
  <Words>1763</Words>
  <Application>Microsoft Office PowerPoint</Application>
  <PresentationFormat>On-screen Show (4:3)</PresentationFormat>
  <Paragraphs>319</Paragraphs>
  <Slides>31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Calibri</vt:lpstr>
      <vt:lpstr>Gill Sans MT</vt:lpstr>
      <vt:lpstr>Times New Roman</vt:lpstr>
      <vt:lpstr>Verdana</vt:lpstr>
      <vt:lpstr>Wingdings</vt:lpstr>
      <vt:lpstr>Wingdings 2</vt:lpstr>
      <vt:lpstr>Solstice</vt:lpstr>
      <vt:lpstr>Equation</vt:lpstr>
      <vt:lpstr>Public Finance Seminar Professor Yinger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  <vt:lpstr>Production Functions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Public Finance Spring 2006, Professor Yinger</dc:title>
  <dc:creator>joyinger</dc:creator>
  <cp:lastModifiedBy>Kathleen M Nasto</cp:lastModifiedBy>
  <cp:revision>91</cp:revision>
  <dcterms:created xsi:type="dcterms:W3CDTF">2005-12-18T15:49:22Z</dcterms:created>
  <dcterms:modified xsi:type="dcterms:W3CDTF">2018-10-03T13:52:28Z</dcterms:modified>
</cp:coreProperties>
</file>