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4" r:id="rId4"/>
    <p:sldId id="296" r:id="rId5"/>
    <p:sldId id="285" r:id="rId6"/>
    <p:sldId id="258" r:id="rId7"/>
    <p:sldId id="261" r:id="rId8"/>
    <p:sldId id="259" r:id="rId9"/>
    <p:sldId id="288" r:id="rId10"/>
    <p:sldId id="289" r:id="rId11"/>
    <p:sldId id="291" r:id="rId12"/>
    <p:sldId id="290" r:id="rId13"/>
    <p:sldId id="292" r:id="rId14"/>
    <p:sldId id="299" r:id="rId15"/>
    <p:sldId id="277" r:id="rId16"/>
    <p:sldId id="278" r:id="rId17"/>
    <p:sldId id="293" r:id="rId18"/>
    <p:sldId id="297" r:id="rId19"/>
    <p:sldId id="286" r:id="rId20"/>
    <p:sldId id="284" r:id="rId21"/>
    <p:sldId id="280" r:id="rId22"/>
    <p:sldId id="295" r:id="rId23"/>
    <p:sldId id="281" r:id="rId24"/>
    <p:sldId id="298" r:id="rId25"/>
    <p:sldId id="264" r:id="rId26"/>
    <p:sldId id="300" r:id="rId27"/>
    <p:sldId id="282" r:id="rId28"/>
    <p:sldId id="283"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10/3/2018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10/3/2018</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10/3/2018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10/3/2018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psc.isr.umich.edu/dis/census/segregation201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econ.ucla.edu/lboustan/research.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anhattan-institute.org/pdf/cr_66.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ECN741:  Urban Economics</a:t>
            </a:r>
            <a:endParaRPr lang="en-US" dirty="0"/>
          </a:p>
        </p:txBody>
      </p:sp>
      <p:sp>
        <p:nvSpPr>
          <p:cNvPr id="3" name="Subtitle 2"/>
          <p:cNvSpPr>
            <a:spLocks noGrp="1"/>
          </p:cNvSpPr>
          <p:nvPr>
            <p:ph type="subTitle" idx="1"/>
          </p:nvPr>
        </p:nvSpPr>
        <p:spPr>
          <a:xfrm>
            <a:off x="457200" y="4038600"/>
            <a:ext cx="8001000" cy="1752600"/>
          </a:xfrm>
        </p:spPr>
        <p:txBody>
          <a:bodyPr>
            <a:normAutofit fontScale="92500"/>
          </a:bodyPr>
          <a:lstStyle/>
          <a:p>
            <a:r>
              <a:rPr lang="en-US" sz="4000" dirty="0" smtClean="0"/>
              <a:t>Residential Segregation:</a:t>
            </a:r>
          </a:p>
          <a:p>
            <a:r>
              <a:rPr lang="en-US" sz="4000" dirty="0" smtClean="0"/>
              <a:t>Measurement, Causes, Consequences</a:t>
            </a:r>
            <a:endParaRPr lang="en-US" sz="4000" dirty="0"/>
          </a:p>
        </p:txBody>
      </p:sp>
      <p:pic>
        <p:nvPicPr>
          <p:cNvPr id="1026"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
        <p:nvSpPr>
          <p:cNvPr id="5" name="TextBox 4"/>
          <p:cNvSpPr txBox="1"/>
          <p:nvPr/>
        </p:nvSpPr>
        <p:spPr>
          <a:xfrm>
            <a:off x="533400" y="6019800"/>
            <a:ext cx="7315200" cy="369332"/>
          </a:xfrm>
          <a:prstGeom prst="rect">
            <a:avLst/>
          </a:prstGeom>
          <a:noFill/>
        </p:spPr>
        <p:txBody>
          <a:bodyPr wrap="square" rtlCol="0">
            <a:spAutoFit/>
          </a:bodyPr>
          <a:lstStyle/>
          <a:p>
            <a:r>
              <a:rPr lang="en-US" dirty="0" smtClean="0"/>
              <a:t>Professor John Yinger, The Maxwell School, Syracuse University</a:t>
            </a:r>
            <a:r>
              <a:rPr lang="en-US" smtClean="0"/>
              <a:t>, </a:t>
            </a:r>
            <a:r>
              <a:rPr lang="en-US" smtClean="0"/>
              <a:t>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10000"/>
          </a:bodyPr>
          <a:lstStyle/>
          <a:p>
            <a:r>
              <a:rPr lang="en-US" dirty="0" smtClean="0"/>
              <a:t>Segregation Indexes for </a:t>
            </a:r>
            <a:r>
              <a:rPr lang="en-US" dirty="0"/>
              <a:t>Blacks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09728" indent="0">
              <a:buNone/>
            </a:pPr>
            <a:endParaRPr lang="en-US" dirty="0"/>
          </a:p>
          <a:p>
            <a:pPr marL="109728" indent="0">
              <a:buNone/>
            </a:pPr>
            <a:r>
              <a:rPr lang="en-US" dirty="0"/>
              <a:t>	</a:t>
            </a:r>
            <a:r>
              <a:rPr lang="en-US" sz="1500" dirty="0"/>
              <a:t>Source:  </a:t>
            </a:r>
            <a:r>
              <a:rPr lang="en-US" sz="1500" dirty="0" err="1"/>
              <a:t>Glaeser</a:t>
            </a:r>
            <a:r>
              <a:rPr lang="en-US" sz="1500" dirty="0"/>
              <a:t>/Vigdor</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pic>
        <p:nvPicPr>
          <p:cNvPr id="174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4957" t="65561" r="34913" b="12988"/>
          <a:stretch/>
        </p:blipFill>
        <p:spPr bwMode="auto">
          <a:xfrm>
            <a:off x="762000" y="2327082"/>
            <a:ext cx="7890881" cy="2778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34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10000"/>
          </a:bodyPr>
          <a:lstStyle/>
          <a:p>
            <a:pPr marL="109728" indent="0">
              <a:buNone/>
            </a:pP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09728" indent="0">
              <a:buNone/>
            </a:pPr>
            <a:endParaRPr lang="en-US" dirty="0"/>
          </a:p>
          <a:p>
            <a:pPr marL="109728" indent="0">
              <a:buNone/>
            </a:pPr>
            <a:r>
              <a:rPr lang="en-US" sz="1500" dirty="0"/>
              <a:t> </a:t>
            </a:r>
            <a:r>
              <a:rPr lang="en-US" sz="1500" dirty="0" smtClean="0"/>
              <a:t>       </a:t>
            </a:r>
            <a:r>
              <a:rPr lang="en-US" sz="1500" dirty="0" err="1" smtClean="0"/>
              <a:t>Glaeser</a:t>
            </a:r>
            <a:r>
              <a:rPr lang="en-US" sz="1500" dirty="0" smtClean="0"/>
              <a:t>/</a:t>
            </a:r>
            <a:r>
              <a:rPr lang="en-US" sz="1500" dirty="0" err="1" smtClean="0"/>
              <a:t>Vigdor</a:t>
            </a:r>
            <a:r>
              <a:rPr lang="en-US" sz="1500" dirty="0" smtClean="0"/>
              <a:t> based on census tracts; Frey (cite on next slide) based on census block-groups.</a:t>
            </a:r>
            <a:endParaRPr lang="en-US" sz="1500" dirty="0"/>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6" name="Table 5"/>
          <p:cNvGraphicFramePr>
            <a:graphicFrameLocks noGrp="1"/>
          </p:cNvGraphicFramePr>
          <p:nvPr>
            <p:extLst>
              <p:ext uri="{D42A27DB-BD31-4B8C-83A1-F6EECF244321}">
                <p14:modId xmlns:p14="http://schemas.microsoft.com/office/powerpoint/2010/main" val="3166752753"/>
              </p:ext>
            </p:extLst>
          </p:nvPr>
        </p:nvGraphicFramePr>
        <p:xfrm>
          <a:off x="990599" y="1371605"/>
          <a:ext cx="6934201" cy="4571996"/>
        </p:xfrm>
        <a:graphic>
          <a:graphicData uri="http://schemas.openxmlformats.org/drawingml/2006/table">
            <a:tbl>
              <a:tblPr>
                <a:tableStyleId>{5C22544A-7EE6-4342-B048-85BDC9FD1C3A}</a:tableStyleId>
              </a:tblPr>
              <a:tblGrid>
                <a:gridCol w="2920452">
                  <a:extLst>
                    <a:ext uri="{9D8B030D-6E8A-4147-A177-3AD203B41FA5}">
                      <a16:colId xmlns:a16="http://schemas.microsoft.com/office/drawing/2014/main" val="20000"/>
                    </a:ext>
                  </a:extLst>
                </a:gridCol>
                <a:gridCol w="958507">
                  <a:extLst>
                    <a:ext uri="{9D8B030D-6E8A-4147-A177-3AD203B41FA5}">
                      <a16:colId xmlns:a16="http://schemas.microsoft.com/office/drawing/2014/main" val="20001"/>
                    </a:ext>
                  </a:extLst>
                </a:gridCol>
                <a:gridCol w="958507">
                  <a:extLst>
                    <a:ext uri="{9D8B030D-6E8A-4147-A177-3AD203B41FA5}">
                      <a16:colId xmlns:a16="http://schemas.microsoft.com/office/drawing/2014/main" val="20002"/>
                    </a:ext>
                  </a:extLst>
                </a:gridCol>
                <a:gridCol w="179721">
                  <a:extLst>
                    <a:ext uri="{9D8B030D-6E8A-4147-A177-3AD203B41FA5}">
                      <a16:colId xmlns:a16="http://schemas.microsoft.com/office/drawing/2014/main" val="20003"/>
                    </a:ext>
                  </a:extLst>
                </a:gridCol>
                <a:gridCol w="958507">
                  <a:extLst>
                    <a:ext uri="{9D8B030D-6E8A-4147-A177-3AD203B41FA5}">
                      <a16:colId xmlns:a16="http://schemas.microsoft.com/office/drawing/2014/main" val="20004"/>
                    </a:ext>
                  </a:extLst>
                </a:gridCol>
                <a:gridCol w="958507">
                  <a:extLst>
                    <a:ext uri="{9D8B030D-6E8A-4147-A177-3AD203B41FA5}">
                      <a16:colId xmlns:a16="http://schemas.microsoft.com/office/drawing/2014/main" val="20005"/>
                    </a:ext>
                  </a:extLst>
                </a:gridCol>
              </a:tblGrid>
              <a:tr h="683300">
                <a:tc gridSpan="6">
                  <a:txBody>
                    <a:bodyPr/>
                    <a:lstStyle/>
                    <a:p>
                      <a:pPr algn="ctr" fontAlgn="b"/>
                      <a:r>
                        <a:rPr lang="en-US" sz="1600" u="none" strike="noStrike" dirty="0">
                          <a:effectLst/>
                        </a:rPr>
                        <a:t>Black-White Dissimilarity Indexes for Nation's Largest </a:t>
                      </a:r>
                      <a:r>
                        <a:rPr lang="en-US" sz="1600" u="none" strike="noStrike" dirty="0" smtClean="0">
                          <a:effectLst/>
                        </a:rPr>
                        <a:t>Metro Areas</a:t>
                      </a:r>
                      <a:endParaRPr lang="en-US" sz="1600" b="1" i="0" u="none" strike="noStrike" dirty="0">
                        <a:solidFill>
                          <a:srgbClr val="000000"/>
                        </a:solidFill>
                        <a:effectLst/>
                        <a:latin typeface="Calibri"/>
                      </a:endParaRPr>
                    </a:p>
                  </a:txBody>
                  <a:tcPr marL="9525" marR="9525" marT="142875" marB="142875"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7764">
                <a:tc>
                  <a:txBody>
                    <a:bodyPr/>
                    <a:lstStyle/>
                    <a:p>
                      <a:pPr algn="l" fontAlgn="b"/>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1600" b="0" i="0" u="none" strike="noStrike" dirty="0" err="1" smtClean="0">
                          <a:solidFill>
                            <a:schemeClr val="dk1"/>
                          </a:solidFill>
                          <a:effectLst/>
                          <a:latin typeface="+mn-lt"/>
                        </a:rPr>
                        <a:t>Glaeser</a:t>
                      </a:r>
                      <a:r>
                        <a:rPr lang="en-US" sz="1600" b="0" i="0" u="none" strike="noStrike" dirty="0" smtClean="0">
                          <a:solidFill>
                            <a:schemeClr val="dk1"/>
                          </a:solidFill>
                          <a:effectLst/>
                          <a:latin typeface="+mn-lt"/>
                        </a:rPr>
                        <a:t>/Vigdor</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1600" b="0" i="0" u="none" strike="noStrike" dirty="0" smtClean="0">
                          <a:solidFill>
                            <a:schemeClr val="dk1"/>
                          </a:solidFill>
                          <a:effectLst/>
                          <a:latin typeface="+mn-lt"/>
                        </a:rPr>
                        <a:t>Frey</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277764">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2000</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2010</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2000</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2010</a:t>
                      </a:r>
                      <a:endParaRPr lang="en-US" sz="16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7764">
                <a:tc>
                  <a:txBody>
                    <a:bodyPr/>
                    <a:lstStyle/>
                    <a:p>
                      <a:pPr algn="l" fontAlgn="b"/>
                      <a:r>
                        <a:rPr lang="en-US" sz="1600" u="none" strike="noStrike">
                          <a:effectLst/>
                        </a:rPr>
                        <a:t>New York</a:t>
                      </a:r>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600" u="none" strike="noStrike">
                          <a:effectLst/>
                        </a:rPr>
                        <a:t>68.7</a:t>
                      </a:r>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600" u="none" strike="noStrike">
                          <a:effectLst/>
                        </a:rPr>
                        <a:t>64.7</a:t>
                      </a:r>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600" u="none" strike="noStrike">
                          <a:effectLst/>
                        </a:rPr>
                        <a:t>80.2</a:t>
                      </a:r>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600" u="none" strike="noStrike">
                          <a:effectLst/>
                        </a:rPr>
                        <a:t>78.0</a:t>
                      </a:r>
                      <a:endParaRPr lang="en-US" sz="16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77764">
                <a:tc>
                  <a:txBody>
                    <a:bodyPr/>
                    <a:lstStyle/>
                    <a:p>
                      <a:pPr algn="l" fontAlgn="b"/>
                      <a:r>
                        <a:rPr lang="en-US" sz="1600" u="none" strike="noStrike">
                          <a:effectLst/>
                        </a:rPr>
                        <a:t>Los Angeles</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58.4</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54.5</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67.8</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77764">
                <a:tc>
                  <a:txBody>
                    <a:bodyPr/>
                    <a:lstStyle/>
                    <a:p>
                      <a:pPr algn="l" fontAlgn="b"/>
                      <a:r>
                        <a:rPr lang="en-US" sz="1600" u="none" strike="noStrike">
                          <a:effectLst/>
                        </a:rPr>
                        <a:t>Chicago</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77.9</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71.9</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81.2</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76.4</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77764">
                <a:tc>
                  <a:txBody>
                    <a:bodyPr/>
                    <a:lstStyle/>
                    <a:p>
                      <a:pPr algn="l" fontAlgn="b"/>
                      <a:r>
                        <a:rPr lang="en-US" sz="1600" u="none" strike="noStrike">
                          <a:effectLst/>
                        </a:rPr>
                        <a:t>Dallas-Ft. Worth</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53.7</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47.5</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59.8</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56.6</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77764">
                <a:tc>
                  <a:txBody>
                    <a:bodyPr/>
                    <a:lstStyle/>
                    <a:p>
                      <a:pPr algn="l" fontAlgn="b"/>
                      <a:r>
                        <a:rPr lang="en-US" sz="1600" u="none" strike="noStrike" dirty="0" smtClean="0">
                          <a:effectLst/>
                        </a:rPr>
                        <a:t>Philadelphia</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67.0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62.6</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71.0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68.4</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77764">
                <a:tc>
                  <a:txBody>
                    <a:bodyPr/>
                    <a:lstStyle/>
                    <a:p>
                      <a:pPr algn="l" fontAlgn="b"/>
                      <a:r>
                        <a:rPr lang="en-US" sz="1600" u="none" strike="noStrike">
                          <a:effectLst/>
                        </a:rPr>
                        <a:t>Houston</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56.0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47.8</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65.7</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61.4</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77764">
                <a:tc>
                  <a:txBody>
                    <a:bodyPr/>
                    <a:lstStyle/>
                    <a:p>
                      <a:pPr algn="l" fontAlgn="b"/>
                      <a:r>
                        <a:rPr lang="en-US" sz="1600" u="none" strike="noStrike">
                          <a:effectLst/>
                        </a:rPr>
                        <a:t>Washington, D.C.</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59.7</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56.1</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63.8</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62.3</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77764">
                <a:tc>
                  <a:txBody>
                    <a:bodyPr/>
                    <a:lstStyle/>
                    <a:p>
                      <a:pPr algn="l" fontAlgn="b"/>
                      <a:r>
                        <a:rPr lang="en-US" sz="1600" u="none" strike="noStrike">
                          <a:effectLst/>
                        </a:rPr>
                        <a:t>Miami</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63.6</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58.1</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69.2</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64.8</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77764">
                <a:tc>
                  <a:txBody>
                    <a:bodyPr/>
                    <a:lstStyle/>
                    <a:p>
                      <a:pPr algn="l" fontAlgn="b"/>
                      <a:r>
                        <a:rPr lang="en-US" sz="1600" u="none" strike="noStrike">
                          <a:effectLst/>
                        </a:rPr>
                        <a:t>Atlanta</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61.0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54.1</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64.3</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59.0</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77764">
                <a:tc>
                  <a:txBody>
                    <a:bodyPr/>
                    <a:lstStyle/>
                    <a:p>
                      <a:pPr algn="l" fontAlgn="b"/>
                      <a:r>
                        <a:rPr lang="en-US" sz="1600" u="none" strike="noStrike">
                          <a:effectLst/>
                        </a:rPr>
                        <a:t>Boston</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62.6</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57.6</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67.6</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64.0</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77764">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277764">
                <a:tc>
                  <a:txBody>
                    <a:bodyPr/>
                    <a:lstStyle/>
                    <a:p>
                      <a:pPr algn="l" fontAlgn="b"/>
                      <a:r>
                        <a:rPr lang="en-US" sz="1600" u="none" strike="noStrike" dirty="0">
                          <a:effectLst/>
                        </a:rPr>
                        <a:t>Average</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62.9</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57.5</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69.3</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65.9</a:t>
                      </a:r>
                      <a:endParaRPr lang="en-US" sz="16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23733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77500" lnSpcReduction="20000"/>
          </a:bodyPr>
          <a:lstStyle/>
          <a:p>
            <a:r>
              <a:rPr lang="en-US" dirty="0" smtClean="0"/>
              <a:t>Most Segregated Areas for </a:t>
            </a:r>
            <a:r>
              <a:rPr lang="en-US" dirty="0"/>
              <a:t>Blacks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smtClean="0"/>
          </a:p>
          <a:p>
            <a:pPr marL="109538" indent="238125">
              <a:buNone/>
            </a:pPr>
            <a:r>
              <a:rPr lang="en-US" sz="1500" dirty="0" smtClean="0"/>
              <a:t>Source</a:t>
            </a:r>
            <a:r>
              <a:rPr lang="en-US" sz="1500" dirty="0"/>
              <a:t>:  </a:t>
            </a:r>
            <a:r>
              <a:rPr lang="en-US" sz="1500" dirty="0" smtClean="0"/>
              <a:t>Frey, Population Studies Center, University of Michigan</a:t>
            </a:r>
          </a:p>
          <a:p>
            <a:pPr marL="109538" indent="238125">
              <a:buNone/>
            </a:pPr>
            <a:r>
              <a:rPr lang="en-US" sz="1500" dirty="0">
                <a:hlinkClick r:id="rId2"/>
              </a:rPr>
              <a:t>http://</a:t>
            </a:r>
            <a:r>
              <a:rPr lang="en-US" sz="1500" dirty="0" smtClean="0">
                <a:hlinkClick r:id="rId2"/>
              </a:rPr>
              <a:t>www.psc.isr.umich.edu/dis/census/segregation2010.html</a:t>
            </a:r>
            <a:r>
              <a:rPr lang="en-US" sz="1500" dirty="0" smtClean="0"/>
              <a:t> </a:t>
            </a:r>
            <a:endParaRPr lang="en-US" sz="1500" dirty="0"/>
          </a:p>
          <a:p>
            <a:endParaRPr lang="en-US"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3787406991"/>
              </p:ext>
            </p:extLst>
          </p:nvPr>
        </p:nvGraphicFramePr>
        <p:xfrm>
          <a:off x="914399" y="1905000"/>
          <a:ext cx="6594515" cy="4223385"/>
        </p:xfrm>
        <a:graphic>
          <a:graphicData uri="http://schemas.openxmlformats.org/drawingml/2006/table">
            <a:tbl>
              <a:tblPr>
                <a:tableStyleId>{5C22544A-7EE6-4342-B048-85BDC9FD1C3A}</a:tableStyleId>
              </a:tblPr>
              <a:tblGrid>
                <a:gridCol w="768749">
                  <a:extLst>
                    <a:ext uri="{9D8B030D-6E8A-4147-A177-3AD203B41FA5}">
                      <a16:colId xmlns:a16="http://schemas.microsoft.com/office/drawing/2014/main" val="20000"/>
                    </a:ext>
                  </a:extLst>
                </a:gridCol>
                <a:gridCol w="3931920">
                  <a:extLst>
                    <a:ext uri="{9D8B030D-6E8A-4147-A177-3AD203B41FA5}">
                      <a16:colId xmlns:a16="http://schemas.microsoft.com/office/drawing/2014/main" val="20001"/>
                    </a:ext>
                  </a:extLst>
                </a:gridCol>
                <a:gridCol w="660644">
                  <a:extLst>
                    <a:ext uri="{9D8B030D-6E8A-4147-A177-3AD203B41FA5}">
                      <a16:colId xmlns:a16="http://schemas.microsoft.com/office/drawing/2014/main" val="20002"/>
                    </a:ext>
                  </a:extLst>
                </a:gridCol>
                <a:gridCol w="608593">
                  <a:extLst>
                    <a:ext uri="{9D8B030D-6E8A-4147-A177-3AD203B41FA5}">
                      <a16:colId xmlns:a16="http://schemas.microsoft.com/office/drawing/2014/main" val="20003"/>
                    </a:ext>
                  </a:extLst>
                </a:gridCol>
                <a:gridCol w="624609">
                  <a:extLst>
                    <a:ext uri="{9D8B030D-6E8A-4147-A177-3AD203B41FA5}">
                      <a16:colId xmlns:a16="http://schemas.microsoft.com/office/drawing/2014/main" val="20004"/>
                    </a:ext>
                  </a:extLst>
                </a:gridCol>
              </a:tblGrid>
              <a:tr h="274320">
                <a:tc>
                  <a:txBody>
                    <a:bodyPr/>
                    <a:lstStyle/>
                    <a:p>
                      <a:pPr algn="ctr" fontAlgn="b"/>
                      <a:r>
                        <a:rPr lang="en-US" sz="1200" u="none" strike="noStrike" dirty="0">
                          <a:effectLst/>
                        </a:rPr>
                        <a:t>Rank (2010)</a:t>
                      </a:r>
                      <a:endParaRPr lang="en-US" sz="12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Name</a:t>
                      </a:r>
                      <a:endParaRPr lang="en-US" sz="12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1990</a:t>
                      </a:r>
                      <a:endParaRPr lang="en-US" sz="12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2000</a:t>
                      </a:r>
                      <a:endParaRPr lang="en-US" sz="12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2010</a:t>
                      </a:r>
                      <a:endParaRPr lang="en-US" sz="12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417">
                <a:tc>
                  <a:txBody>
                    <a:bodyPr/>
                    <a:lstStyle/>
                    <a:p>
                      <a:pPr algn="ctr" fontAlgn="b"/>
                      <a:r>
                        <a:rPr lang="en-US" sz="1200" u="none" strike="noStrike">
                          <a:effectLst/>
                        </a:rPr>
                        <a:t>1</a:t>
                      </a:r>
                      <a:endParaRPr lang="en-US" sz="12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rPr>
                        <a:t>Milwaukee-Waukesha-West Allis, WI</a:t>
                      </a:r>
                      <a:endParaRPr lang="en-US" sz="12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200" u="none" strike="noStrike">
                          <a:effectLst/>
                        </a:rPr>
                        <a:t>82.8</a:t>
                      </a:r>
                      <a:endParaRPr lang="en-US" sz="12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200" u="none" strike="noStrike">
                          <a:effectLst/>
                        </a:rPr>
                        <a:t>83.3</a:t>
                      </a:r>
                      <a:endParaRPr lang="en-US" sz="12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200" u="none" strike="noStrike">
                          <a:effectLst/>
                        </a:rPr>
                        <a:t>81.5</a:t>
                      </a:r>
                      <a:endParaRPr lang="en-US" sz="12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82880">
                <a:tc>
                  <a:txBody>
                    <a:bodyPr/>
                    <a:lstStyle/>
                    <a:p>
                      <a:pPr algn="ctr" fontAlgn="b"/>
                      <a:r>
                        <a:rPr lang="en-US" sz="1200" u="none" strike="noStrike" dirty="0">
                          <a:effectLst/>
                        </a:rPr>
                        <a:t>2</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a:effectLst/>
                        </a:rPr>
                        <a:t>New York-Northern New Jersey-Long Island, NY-NJ-PA</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80.9</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80.2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78.0</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85417">
                <a:tc>
                  <a:txBody>
                    <a:bodyPr/>
                    <a:lstStyle/>
                    <a:p>
                      <a:pPr algn="ctr" fontAlgn="b"/>
                      <a:r>
                        <a:rPr lang="en-US" sz="1200" u="none" strike="noStrike">
                          <a:effectLst/>
                        </a:rPr>
                        <a:t>3</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Chicago-Naperville-Joliet, IL-IN-WI</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84.4</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81.2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76.4</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85417">
                <a:tc>
                  <a:txBody>
                    <a:bodyPr/>
                    <a:lstStyle/>
                    <a:p>
                      <a:pPr algn="ctr" fontAlgn="b"/>
                      <a:r>
                        <a:rPr lang="en-US" sz="1200" u="none" strike="noStrike">
                          <a:effectLst/>
                        </a:rPr>
                        <a:t>4</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Detroit-Warren-Livonia, MI</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87.6</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85.7</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75.3</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85417">
                <a:tc>
                  <a:txBody>
                    <a:bodyPr/>
                    <a:lstStyle/>
                    <a:p>
                      <a:pPr algn="ctr" fontAlgn="b"/>
                      <a:r>
                        <a:rPr lang="en-US" sz="1200" u="none" strike="noStrike">
                          <a:effectLst/>
                        </a:rPr>
                        <a:t>5</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Cleveland-Elyria-Mentor, OH</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82.8</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78.2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74.1</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85417">
                <a:tc>
                  <a:txBody>
                    <a:bodyPr/>
                    <a:lstStyle/>
                    <a:p>
                      <a:pPr algn="ctr" fontAlgn="b"/>
                      <a:r>
                        <a:rPr lang="en-US" sz="1200" u="none" strike="noStrike">
                          <a:effectLst/>
                        </a:rPr>
                        <a:t>6</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Buffalo-Niagara Falls, NY</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80.1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78.0</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73.2</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85417">
                <a:tc>
                  <a:txBody>
                    <a:bodyPr/>
                    <a:lstStyle/>
                    <a:p>
                      <a:pPr algn="ctr" fontAlgn="b"/>
                      <a:r>
                        <a:rPr lang="en-US" sz="1200" u="none" strike="noStrike">
                          <a:effectLst/>
                        </a:rPr>
                        <a:t>7</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St. Louis, MO-IL</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77.2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74.1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72.3</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85417">
                <a:tc>
                  <a:txBody>
                    <a:bodyPr/>
                    <a:lstStyle/>
                    <a:p>
                      <a:pPr algn="ctr" fontAlgn="b"/>
                      <a:r>
                        <a:rPr lang="en-US" sz="1200" u="none" strike="noStrike">
                          <a:effectLst/>
                        </a:rPr>
                        <a:t>8</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Cincinnati-Middletown, OH-KY-IN</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75.9</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73.7</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69.4</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85417">
                <a:tc>
                  <a:txBody>
                    <a:bodyPr/>
                    <a:lstStyle/>
                    <a:p>
                      <a:pPr algn="ctr" fontAlgn="b"/>
                      <a:r>
                        <a:rPr lang="en-US" sz="1200" u="none" strike="noStrike">
                          <a:effectLst/>
                        </a:rPr>
                        <a:t>9</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Philadelphia-Camden-Wilmington, PA-NJ-DE-MD</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75.2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71.0</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68.4</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85417">
                <a:tc>
                  <a:txBody>
                    <a:bodyPr/>
                    <a:lstStyle/>
                    <a:p>
                      <a:pPr algn="ctr" fontAlgn="b"/>
                      <a:r>
                        <a:rPr lang="en-US" sz="1200" u="none" strike="noStrike">
                          <a:effectLst/>
                        </a:rPr>
                        <a:t>10</a:t>
                      </a:r>
                      <a:endParaRPr lang="en-US" sz="1200" b="0" i="0" u="none" strike="noStrike">
                        <a:solidFill>
                          <a:srgbClr val="000000"/>
                        </a:solidFill>
                        <a:effectLst/>
                        <a:latin typeface="Calibri"/>
                      </a:endParaRPr>
                    </a:p>
                  </a:txBody>
                  <a:tcPr marL="9525" marR="9525" marT="9525" marB="0" anchor="b"/>
                </a:tc>
                <a:tc>
                  <a:txBody>
                    <a:bodyPr/>
                    <a:lstStyle/>
                    <a:p>
                      <a:pPr algn="l" fontAlgn="b"/>
                      <a:r>
                        <a:rPr lang="es-ES" sz="1200" u="none" strike="noStrike" dirty="0">
                          <a:effectLst/>
                        </a:rPr>
                        <a:t>Los </a:t>
                      </a:r>
                      <a:r>
                        <a:rPr lang="es-ES" sz="1200" u="none" strike="noStrike" dirty="0" err="1" smtClean="0">
                          <a:effectLst/>
                        </a:rPr>
                        <a:t>Angeles</a:t>
                      </a:r>
                      <a:r>
                        <a:rPr lang="es-ES" sz="1200" u="none" strike="noStrike" dirty="0" smtClean="0">
                          <a:effectLst/>
                        </a:rPr>
                        <a:t>-Long </a:t>
                      </a:r>
                      <a:r>
                        <a:rPr lang="es-ES" sz="1200" u="none" strike="noStrike" dirty="0">
                          <a:effectLst/>
                        </a:rPr>
                        <a:t>Beach-Santa Ana, CA</a:t>
                      </a:r>
                      <a:endParaRPr lang="es-E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72.7</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70.0</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67.8</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85417">
                <a:tc>
                  <a:txBody>
                    <a:bodyPr/>
                    <a:lstStyle/>
                    <a:p>
                      <a:pPr algn="ctr" fontAlgn="b"/>
                      <a:r>
                        <a:rPr lang="en-US" sz="1200" b="1" u="none" strike="noStrike" dirty="0">
                          <a:solidFill>
                            <a:schemeClr val="accent3"/>
                          </a:solidFill>
                          <a:effectLst/>
                        </a:rPr>
                        <a:t>11</a:t>
                      </a:r>
                      <a:endParaRPr lang="en-US" sz="1200" b="1" i="0" u="none" strike="noStrike" dirty="0">
                        <a:solidFill>
                          <a:schemeClr val="accent3"/>
                        </a:solidFill>
                        <a:effectLst/>
                        <a:latin typeface="Calibri"/>
                      </a:endParaRPr>
                    </a:p>
                  </a:txBody>
                  <a:tcPr marL="9525" marR="9525" marT="9525" marB="0" anchor="b"/>
                </a:tc>
                <a:tc>
                  <a:txBody>
                    <a:bodyPr/>
                    <a:lstStyle/>
                    <a:p>
                      <a:pPr algn="l" fontAlgn="b"/>
                      <a:r>
                        <a:rPr lang="en-US" sz="1200" b="1" u="none" strike="noStrike" dirty="0">
                          <a:solidFill>
                            <a:schemeClr val="accent3"/>
                          </a:solidFill>
                          <a:effectLst/>
                        </a:rPr>
                        <a:t>Syracuse, NY</a:t>
                      </a:r>
                      <a:endParaRPr lang="en-US" sz="1200" b="1" i="0" u="none" strike="noStrike" dirty="0">
                        <a:solidFill>
                          <a:schemeClr val="accent3"/>
                        </a:solidFill>
                        <a:effectLst/>
                        <a:latin typeface="Calibri"/>
                      </a:endParaRPr>
                    </a:p>
                  </a:txBody>
                  <a:tcPr marL="9525" marR="9525" marT="9525" marB="0" anchor="b"/>
                </a:tc>
                <a:tc>
                  <a:txBody>
                    <a:bodyPr/>
                    <a:lstStyle/>
                    <a:p>
                      <a:pPr algn="r" fontAlgn="b"/>
                      <a:r>
                        <a:rPr lang="en-US" sz="1200" b="1" u="none" strike="noStrike" dirty="0">
                          <a:solidFill>
                            <a:schemeClr val="accent3"/>
                          </a:solidFill>
                          <a:effectLst/>
                        </a:rPr>
                        <a:t>73.0</a:t>
                      </a:r>
                      <a:endParaRPr lang="en-US" sz="1200" b="1" i="0" u="none" strike="noStrike" dirty="0">
                        <a:solidFill>
                          <a:schemeClr val="accent3"/>
                        </a:solidFill>
                        <a:effectLst/>
                        <a:latin typeface="Calibri"/>
                      </a:endParaRPr>
                    </a:p>
                  </a:txBody>
                  <a:tcPr marL="9525" marR="9525" marT="9525" marB="0" anchor="b"/>
                </a:tc>
                <a:tc>
                  <a:txBody>
                    <a:bodyPr/>
                    <a:lstStyle/>
                    <a:p>
                      <a:pPr algn="r" fontAlgn="b"/>
                      <a:r>
                        <a:rPr lang="en-US" sz="1200" b="1" u="none" strike="noStrike">
                          <a:solidFill>
                            <a:schemeClr val="accent3"/>
                          </a:solidFill>
                          <a:effectLst/>
                        </a:rPr>
                        <a:t>71.4</a:t>
                      </a:r>
                      <a:endParaRPr lang="en-US" sz="1200" b="1" i="0" u="none" strike="noStrike">
                        <a:solidFill>
                          <a:schemeClr val="accent3"/>
                        </a:solidFill>
                        <a:effectLst/>
                        <a:latin typeface="Calibri"/>
                      </a:endParaRPr>
                    </a:p>
                  </a:txBody>
                  <a:tcPr marL="9525" marR="9525" marT="9525" marB="0" anchor="b"/>
                </a:tc>
                <a:tc>
                  <a:txBody>
                    <a:bodyPr/>
                    <a:lstStyle/>
                    <a:p>
                      <a:pPr algn="r" fontAlgn="b"/>
                      <a:r>
                        <a:rPr lang="en-US" sz="1200" b="1" u="none" strike="noStrike" dirty="0">
                          <a:solidFill>
                            <a:schemeClr val="accent3"/>
                          </a:solidFill>
                          <a:effectLst/>
                        </a:rPr>
                        <a:t>67.8</a:t>
                      </a:r>
                      <a:endParaRPr lang="en-US" sz="1200" b="1" i="0" u="none" strike="noStrike" dirty="0">
                        <a:solidFill>
                          <a:schemeClr val="accent3"/>
                        </a:solidFill>
                        <a:effectLst/>
                        <a:latin typeface="Calibri"/>
                      </a:endParaRPr>
                    </a:p>
                  </a:txBody>
                  <a:tcPr marL="9525" marR="9525" marT="9525" marB="0" anchor="b"/>
                </a:tc>
                <a:extLst>
                  <a:ext uri="{0D108BD9-81ED-4DB2-BD59-A6C34878D82A}">
                    <a16:rowId xmlns:a16="http://schemas.microsoft.com/office/drawing/2014/main" val="10011"/>
                  </a:ext>
                </a:extLst>
              </a:tr>
              <a:tr h="185417">
                <a:tc>
                  <a:txBody>
                    <a:bodyPr/>
                    <a:lstStyle/>
                    <a:p>
                      <a:pPr algn="ctr" fontAlgn="b"/>
                      <a:r>
                        <a:rPr lang="en-US" sz="1200" u="none" strike="noStrike">
                          <a:effectLst/>
                        </a:rPr>
                        <a:t>12</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Bridgeport-Stamford-Norwalk, CT</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69.2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69.6</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67.5</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185417">
                <a:tc>
                  <a:txBody>
                    <a:bodyPr/>
                    <a:lstStyle/>
                    <a:p>
                      <a:pPr algn="ctr" fontAlgn="b"/>
                      <a:r>
                        <a:rPr lang="en-US" sz="1200" u="none" strike="noStrike">
                          <a:effectLst/>
                        </a:rPr>
                        <a:t>13</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Youngstown-Warren-Boardman, OH-PA</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a:effectLst/>
                        </a:rPr>
                        <a:t>74.7</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72.7</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67.5</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185417">
                <a:tc>
                  <a:txBody>
                    <a:bodyPr/>
                    <a:lstStyle/>
                    <a:p>
                      <a:pPr algn="ctr" fontAlgn="b"/>
                      <a:r>
                        <a:rPr lang="en-US" sz="1200" u="none" strike="noStrike">
                          <a:effectLst/>
                        </a:rPr>
                        <a:t>14</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Dayton, OH</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76.6</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73.0</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66.4</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r h="185417">
                <a:tc>
                  <a:txBody>
                    <a:bodyPr/>
                    <a:lstStyle/>
                    <a:p>
                      <a:pPr algn="ctr" fontAlgn="b"/>
                      <a:r>
                        <a:rPr lang="en-US" sz="1200" u="none" strike="noStrike">
                          <a:effectLst/>
                        </a:rPr>
                        <a:t>15</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Indianapolis-Carmel, IN</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a:effectLst/>
                        </a:rPr>
                        <a:t>74.4</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72.1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66.4</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5"/>
                  </a:ext>
                </a:extLst>
              </a:tr>
              <a:tr h="185417">
                <a:tc>
                  <a:txBody>
                    <a:bodyPr/>
                    <a:lstStyle/>
                    <a:p>
                      <a:pPr algn="ctr" fontAlgn="b"/>
                      <a:r>
                        <a:rPr lang="en-US" sz="1200" u="none" strike="noStrike">
                          <a:effectLst/>
                        </a:rPr>
                        <a:t>16</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Birmingham-Hoover, AL</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70.3</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69.1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65.8</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6"/>
                  </a:ext>
                </a:extLst>
              </a:tr>
              <a:tr h="185417">
                <a:tc>
                  <a:txBody>
                    <a:bodyPr/>
                    <a:lstStyle/>
                    <a:p>
                      <a:pPr algn="ctr" fontAlgn="b"/>
                      <a:r>
                        <a:rPr lang="en-US" sz="1200" u="none" strike="noStrike">
                          <a:effectLst/>
                        </a:rPr>
                        <a:t>17</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Pittsburgh, PA</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70.8</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68.9</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65.8</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7"/>
                  </a:ext>
                </a:extLst>
              </a:tr>
              <a:tr h="185417">
                <a:tc>
                  <a:txBody>
                    <a:bodyPr/>
                    <a:lstStyle/>
                    <a:p>
                      <a:pPr algn="ctr" fontAlgn="b"/>
                      <a:r>
                        <a:rPr lang="en-US" sz="1200" u="none" strike="noStrike">
                          <a:effectLst/>
                        </a:rPr>
                        <a:t>18</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Harrisburg-Carlisle, PA</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74.3</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71.1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a:effectLst/>
                        </a:rPr>
                        <a:t>65.7</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8"/>
                  </a:ext>
                </a:extLst>
              </a:tr>
              <a:tr h="185417">
                <a:tc>
                  <a:txBody>
                    <a:bodyPr/>
                    <a:lstStyle/>
                    <a:p>
                      <a:pPr algn="ctr" fontAlgn="b"/>
                      <a:r>
                        <a:rPr lang="en-US" sz="1200" u="none" strike="noStrike">
                          <a:effectLst/>
                        </a:rPr>
                        <a:t>19</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Baltimore-Towson, MD</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71.4</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68.2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a:effectLst/>
                        </a:rPr>
                        <a:t>65.4</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9"/>
                  </a:ext>
                </a:extLst>
              </a:tr>
              <a:tr h="185417">
                <a:tc>
                  <a:txBody>
                    <a:bodyPr/>
                    <a:lstStyle/>
                    <a:p>
                      <a:pPr algn="ctr" fontAlgn="b"/>
                      <a:r>
                        <a:rPr lang="en-US" sz="1200" u="none" strike="noStrike" dirty="0">
                          <a:effectLst/>
                        </a:rPr>
                        <a:t>20</a:t>
                      </a:r>
                      <a:endParaRPr lang="en-US" sz="1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Toledo, OH</a:t>
                      </a:r>
                      <a:endParaRPr lang="en-US" sz="1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200" u="none" strike="noStrike" dirty="0">
                          <a:effectLst/>
                        </a:rPr>
                        <a:t>74.4</a:t>
                      </a:r>
                      <a:endParaRPr lang="en-US" sz="1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200" u="none" strike="noStrike" dirty="0">
                          <a:effectLst/>
                        </a:rPr>
                        <a:t>71.2</a:t>
                      </a:r>
                      <a:endParaRPr lang="en-US" sz="1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200" u="none" strike="noStrike" dirty="0">
                          <a:effectLst/>
                        </a:rPr>
                        <a:t>65.3</a:t>
                      </a:r>
                      <a:endParaRPr lang="en-US" sz="1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083591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20000"/>
          </a:bodyPr>
          <a:lstStyle/>
          <a:p>
            <a:r>
              <a:rPr lang="en-US" sz="3300" dirty="0" smtClean="0"/>
              <a:t>Perspective on Black-White Segregation</a:t>
            </a:r>
          </a:p>
          <a:p>
            <a:endParaRPr lang="en-US" dirty="0" smtClean="0"/>
          </a:p>
          <a:p>
            <a:pPr lvl="1"/>
            <a:r>
              <a:rPr lang="en-US" dirty="0" smtClean="0"/>
              <a:t>Comparisons with 1900 are misleading; social segregation did not require residential segregation back then.</a:t>
            </a:r>
          </a:p>
          <a:p>
            <a:pPr lvl="1"/>
            <a:endParaRPr lang="en-US" dirty="0"/>
          </a:p>
          <a:p>
            <a:pPr lvl="2"/>
            <a:r>
              <a:rPr lang="en-US" dirty="0" smtClean="0"/>
              <a:t>As late as the 1960s, many southern cities had low segregation indexes because black workers lived close to the white homes in which they worked.</a:t>
            </a:r>
          </a:p>
          <a:p>
            <a:pPr lvl="1"/>
            <a:endParaRPr lang="en-US" dirty="0" smtClean="0"/>
          </a:p>
          <a:p>
            <a:pPr lvl="1"/>
            <a:r>
              <a:rPr lang="en-US" dirty="0" smtClean="0"/>
              <a:t>Cities with large black populations have seen relatively little decline in segregation.</a:t>
            </a:r>
          </a:p>
          <a:p>
            <a:pPr lvl="1"/>
            <a:endParaRPr lang="en-US" dirty="0"/>
          </a:p>
          <a:p>
            <a:pPr lvl="1"/>
            <a:r>
              <a:rPr lang="en-US" dirty="0" smtClean="0"/>
              <a:t>Black-white segregation is still much greater than Hispanic/non-Hispanic or Asian/white segregation.</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80556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85000" lnSpcReduction="10000"/>
          </a:bodyPr>
          <a:lstStyle/>
          <a:p>
            <a:r>
              <a:rPr lang="en-US" sz="3300" dirty="0" smtClean="0"/>
              <a:t>Hispanic/Non-Hispanic-White Segregation</a:t>
            </a:r>
          </a:p>
          <a:p>
            <a:endParaRPr lang="en-US" dirty="0" smtClean="0"/>
          </a:p>
          <a:p>
            <a:pPr lvl="1"/>
            <a:r>
              <a:rPr lang="en-US" dirty="0" smtClean="0"/>
              <a:t>In the case of Hispanic/white segregation, the decades preceding 2000 saw </a:t>
            </a:r>
            <a:r>
              <a:rPr lang="en-US" b="1" dirty="0" smtClean="0">
                <a:solidFill>
                  <a:schemeClr val="accent3"/>
                </a:solidFill>
              </a:rPr>
              <a:t>increases</a:t>
            </a:r>
            <a:r>
              <a:rPr lang="en-US" dirty="0" smtClean="0"/>
              <a:t> in segregation measured by</a:t>
            </a:r>
          </a:p>
          <a:p>
            <a:pPr lvl="1"/>
            <a:endParaRPr lang="en-US" dirty="0" smtClean="0"/>
          </a:p>
          <a:p>
            <a:pPr lvl="2"/>
            <a:r>
              <a:rPr lang="en-US" dirty="0"/>
              <a:t>Dissimilarity Index</a:t>
            </a:r>
          </a:p>
          <a:p>
            <a:pPr lvl="2"/>
            <a:endParaRPr lang="en-US" dirty="0"/>
          </a:p>
          <a:p>
            <a:pPr lvl="2"/>
            <a:r>
              <a:rPr lang="en-US" dirty="0" smtClean="0"/>
              <a:t>Isolation Index</a:t>
            </a:r>
          </a:p>
          <a:p>
            <a:pPr lvl="1"/>
            <a:endParaRPr lang="en-US" dirty="0" smtClean="0"/>
          </a:p>
          <a:p>
            <a:pPr lvl="1"/>
            <a:r>
              <a:rPr lang="en-US" dirty="0" smtClean="0"/>
              <a:t>And little change in segregation using </a:t>
            </a:r>
          </a:p>
          <a:p>
            <a:pPr lvl="1"/>
            <a:endParaRPr lang="en-US" dirty="0" smtClean="0"/>
          </a:p>
          <a:p>
            <a:pPr lvl="2"/>
            <a:r>
              <a:rPr lang="en-US" dirty="0" smtClean="0"/>
              <a:t>Delta Index</a:t>
            </a:r>
          </a:p>
          <a:p>
            <a:pPr lvl="2"/>
            <a:endParaRPr lang="en-US" dirty="0" smtClean="0"/>
          </a:p>
          <a:p>
            <a:pPr lvl="2"/>
            <a:r>
              <a:rPr lang="en-US" dirty="0" smtClean="0"/>
              <a:t>Centralization Index</a:t>
            </a:r>
          </a:p>
          <a:p>
            <a:pPr lvl="2"/>
            <a:endParaRPr lang="en-US" dirty="0" smtClean="0"/>
          </a:p>
          <a:p>
            <a:pPr lvl="2"/>
            <a:r>
              <a:rPr lang="en-US" dirty="0" smtClean="0"/>
              <a:t>Proximity Index</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07707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Dissimilarity Index for Hispanics (Frey)</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393691977"/>
              </p:ext>
            </p:extLst>
          </p:nvPr>
        </p:nvGraphicFramePr>
        <p:xfrm>
          <a:off x="914400" y="2057400"/>
          <a:ext cx="7308851" cy="4220498"/>
        </p:xfrm>
        <a:graphic>
          <a:graphicData uri="http://schemas.openxmlformats.org/drawingml/2006/table">
            <a:tbl>
              <a:tblPr>
                <a:tableStyleId>{5C22544A-7EE6-4342-B048-85BDC9FD1C3A}</a:tableStyleId>
              </a:tblPr>
              <a:tblGrid>
                <a:gridCol w="5165318">
                  <a:extLst>
                    <a:ext uri="{9D8B030D-6E8A-4147-A177-3AD203B41FA5}">
                      <a16:colId xmlns:a16="http://schemas.microsoft.com/office/drawing/2014/main" val="20000"/>
                    </a:ext>
                  </a:extLst>
                </a:gridCol>
                <a:gridCol w="714511">
                  <a:extLst>
                    <a:ext uri="{9D8B030D-6E8A-4147-A177-3AD203B41FA5}">
                      <a16:colId xmlns:a16="http://schemas.microsoft.com/office/drawing/2014/main" val="20001"/>
                    </a:ext>
                  </a:extLst>
                </a:gridCol>
                <a:gridCol w="714511">
                  <a:extLst>
                    <a:ext uri="{9D8B030D-6E8A-4147-A177-3AD203B41FA5}">
                      <a16:colId xmlns:a16="http://schemas.microsoft.com/office/drawing/2014/main" val="20002"/>
                    </a:ext>
                  </a:extLst>
                </a:gridCol>
                <a:gridCol w="714511">
                  <a:extLst>
                    <a:ext uri="{9D8B030D-6E8A-4147-A177-3AD203B41FA5}">
                      <a16:colId xmlns:a16="http://schemas.microsoft.com/office/drawing/2014/main" val="20003"/>
                    </a:ext>
                  </a:extLst>
                </a:gridCol>
              </a:tblGrid>
              <a:tr h="473559">
                <a:tc gridSpan="4">
                  <a:txBody>
                    <a:bodyPr/>
                    <a:lstStyle/>
                    <a:p>
                      <a:pPr algn="ctr" fontAlgn="b"/>
                      <a:r>
                        <a:rPr lang="en-US" sz="1400" b="1" u="none" strike="noStrike" dirty="0" smtClean="0">
                          <a:effectLst/>
                        </a:rPr>
                        <a:t>Hispanic/non-Hispanic-white </a:t>
                      </a:r>
                      <a:r>
                        <a:rPr lang="en-US" sz="1400" b="1" u="none" strike="noStrike" dirty="0">
                          <a:effectLst/>
                        </a:rPr>
                        <a:t>Dissimilarity </a:t>
                      </a:r>
                      <a:r>
                        <a:rPr lang="en-US" sz="1400" b="1" u="none" strike="noStrike" dirty="0" smtClean="0">
                          <a:effectLst/>
                        </a:rPr>
                        <a:t>Indexes, 10 </a:t>
                      </a:r>
                      <a:r>
                        <a:rPr lang="en-US" sz="1400" b="1" u="none" strike="noStrike" dirty="0">
                          <a:effectLst/>
                        </a:rPr>
                        <a:t>Largest Metropolitan Areas, 1990-2010</a:t>
                      </a:r>
                      <a:endParaRPr lang="en-US" sz="1400" b="1" i="0" u="none" strike="noStrike" dirty="0">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4328">
                <a:tc>
                  <a:txBody>
                    <a:bodyPr/>
                    <a:lstStyle/>
                    <a:p>
                      <a:pPr algn="l" fontAlgn="b"/>
                      <a:r>
                        <a:rPr lang="en-US" sz="1400" u="none" strike="noStrike" dirty="0">
                          <a:effectLst/>
                        </a:rPr>
                        <a:t> </a:t>
                      </a:r>
                      <a:endParaRPr lang="en-US" sz="14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1990</a:t>
                      </a:r>
                      <a:endParaRPr lang="en-US" sz="14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2000</a:t>
                      </a:r>
                      <a:endParaRPr lang="en-US" sz="14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dirty="0">
                          <a:effectLst/>
                        </a:rPr>
                        <a:t>2010</a:t>
                      </a:r>
                      <a:endParaRPr lang="en-US" sz="14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405">
                <a:tc>
                  <a:txBody>
                    <a:bodyPr/>
                    <a:lstStyle/>
                    <a:p>
                      <a:pPr algn="l" fontAlgn="b"/>
                      <a:r>
                        <a:rPr lang="en-US" sz="1400" u="none" strike="noStrike" dirty="0">
                          <a:effectLst/>
                        </a:rPr>
                        <a:t>New York-Northern New Jersey-Long Island, NY-NJ-PA</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66.2</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65.6</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62.0</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52405">
                <a:tc>
                  <a:txBody>
                    <a:bodyPr/>
                    <a:lstStyle/>
                    <a:p>
                      <a:pPr algn="l" fontAlgn="b"/>
                      <a:r>
                        <a:rPr lang="es-ES" sz="1400" u="none" strike="noStrike" dirty="0">
                          <a:effectLst/>
                        </a:rPr>
                        <a:t>Los </a:t>
                      </a:r>
                      <a:r>
                        <a:rPr lang="es-ES" sz="1400" u="none" strike="noStrike" dirty="0" err="1">
                          <a:effectLst/>
                        </a:rPr>
                        <a:t>Angeles</a:t>
                      </a:r>
                      <a:r>
                        <a:rPr lang="es-ES" sz="1400" u="none" strike="noStrike" dirty="0">
                          <a:effectLst/>
                        </a:rPr>
                        <a:t>-Long Beach-Santa Ana, CA</a:t>
                      </a:r>
                      <a:endParaRPr lang="es-E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60.3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62.5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62.2</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52405">
                <a:tc>
                  <a:txBody>
                    <a:bodyPr/>
                    <a:lstStyle/>
                    <a:p>
                      <a:pPr algn="l" fontAlgn="b"/>
                      <a:r>
                        <a:rPr lang="en-US" sz="1400" u="none" strike="noStrike">
                          <a:effectLst/>
                        </a:rPr>
                        <a:t>Chicago-Naperville-Joliet, IL-IN-WI</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61.4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60.7</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56.3</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52405">
                <a:tc>
                  <a:txBody>
                    <a:bodyPr/>
                    <a:lstStyle/>
                    <a:p>
                      <a:pPr algn="l" fontAlgn="b"/>
                      <a:r>
                        <a:rPr lang="en-US" sz="1400" u="none" strike="noStrike">
                          <a:effectLst/>
                        </a:rPr>
                        <a:t>Dallas-Fort Worth-Arlington, TX</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52.3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50.3</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52405">
                <a:tc>
                  <a:txBody>
                    <a:bodyPr/>
                    <a:lstStyle/>
                    <a:p>
                      <a:pPr algn="l" fontAlgn="b"/>
                      <a:r>
                        <a:rPr lang="en-US" sz="1400" u="none" strike="noStrike">
                          <a:effectLst/>
                        </a:rPr>
                        <a:t>Philadelphia-Camden-Wilmington, PA-NJ-DE-MD</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60.9</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58.5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55.1</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52405">
                <a:tc>
                  <a:txBody>
                    <a:bodyPr/>
                    <a:lstStyle/>
                    <a:p>
                      <a:pPr algn="l" fontAlgn="b"/>
                      <a:r>
                        <a:rPr lang="en-US" sz="1400" u="none" strike="noStrike" dirty="0">
                          <a:effectLst/>
                        </a:rPr>
                        <a:t>Houston-Sugar Land-Baytown, TX</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47.8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53.4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52.5</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52405">
                <a:tc>
                  <a:txBody>
                    <a:bodyPr/>
                    <a:lstStyle/>
                    <a:p>
                      <a:pPr algn="l" fontAlgn="b"/>
                      <a:r>
                        <a:rPr lang="en-US" sz="1400" u="none" strike="noStrike" dirty="0">
                          <a:effectLst/>
                        </a:rPr>
                        <a:t>Washington-Arlington-Alexandria, DC-VA-MD-WV</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41.8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47.4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48.3</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52405">
                <a:tc>
                  <a:txBody>
                    <a:bodyPr/>
                    <a:lstStyle/>
                    <a:p>
                      <a:pPr algn="l" fontAlgn="b"/>
                      <a:r>
                        <a:rPr lang="en-US" sz="1400" u="none" strike="noStrike">
                          <a:effectLst/>
                        </a:rPr>
                        <a:t>Miami-Fort Lauderdale-Pompano Beach, FL</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32.5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59.0</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57.4</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52405">
                <a:tc>
                  <a:txBody>
                    <a:bodyPr/>
                    <a:lstStyle/>
                    <a:p>
                      <a:pPr algn="l" fontAlgn="b"/>
                      <a:r>
                        <a:rPr lang="en-US" sz="1400" u="none" strike="noStrike">
                          <a:effectLst/>
                        </a:rPr>
                        <a:t>Atlanta-Sandy Springs-Marietta, GA</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35.3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51.6</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49.5</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52405">
                <a:tc>
                  <a:txBody>
                    <a:bodyPr/>
                    <a:lstStyle/>
                    <a:p>
                      <a:pPr algn="l" fontAlgn="b"/>
                      <a:r>
                        <a:rPr lang="en-US" sz="1400" u="none" strike="noStrike">
                          <a:effectLst/>
                        </a:rPr>
                        <a:t>Boston-Cambridge-Quincy, MA-NH</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59.3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62.5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59.6</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52405">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r" fontAlgn="b"/>
                      <a:endParaRPr lang="en-US" sz="1400" b="0" i="0" u="none" strike="noStrike">
                        <a:solidFill>
                          <a:srgbClr val="000000"/>
                        </a:solidFill>
                        <a:effectLst/>
                        <a:latin typeface="Calibri"/>
                      </a:endParaRPr>
                    </a:p>
                  </a:txBody>
                  <a:tcPr marL="9525" marR="9525" marT="9525" marB="0" anchor="b"/>
                </a:tc>
                <a:tc>
                  <a:txBody>
                    <a:bodyPr/>
                    <a:lstStyle/>
                    <a:p>
                      <a:pPr algn="r" fontAlgn="b"/>
                      <a:endParaRPr lang="en-US" sz="1400" b="0" i="0" u="none" strike="noStrike">
                        <a:solidFill>
                          <a:srgbClr val="000000"/>
                        </a:solidFill>
                        <a:effectLst/>
                        <a:latin typeface="Calibri"/>
                      </a:endParaRPr>
                    </a:p>
                  </a:txBody>
                  <a:tcPr marL="9525" marR="9525" marT="9525" marB="0" anchor="b"/>
                </a:tc>
                <a:tc>
                  <a:txBody>
                    <a:bodyPr/>
                    <a:lstStyle/>
                    <a:p>
                      <a:pPr algn="r"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52405">
                <a:tc>
                  <a:txBody>
                    <a:bodyPr/>
                    <a:lstStyle/>
                    <a:p>
                      <a:pPr algn="l" fontAlgn="b"/>
                      <a:r>
                        <a:rPr lang="en-US" sz="1400" u="none" strike="noStrike">
                          <a:effectLst/>
                        </a:rPr>
                        <a:t>Syracuse, NY</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39.6</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dirty="0">
                          <a:effectLst/>
                        </a:rPr>
                        <a:t>44.4</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42.2</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242789">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extLst>
                  <a:ext uri="{0D108BD9-81ED-4DB2-BD59-A6C34878D82A}">
                    <a16:rowId xmlns:a16="http://schemas.microsoft.com/office/drawing/2014/main" val="10014"/>
                  </a:ext>
                </a:extLst>
              </a:tr>
              <a:tr h="252405">
                <a:tc>
                  <a:txBody>
                    <a:bodyPr/>
                    <a:lstStyle/>
                    <a:p>
                      <a:pPr algn="l" fontAlgn="b"/>
                      <a:r>
                        <a:rPr lang="en-US" sz="1400" u="none" strike="noStrike">
                          <a:effectLst/>
                        </a:rPr>
                        <a:t>Average (102 Areas with Population &gt; 500,000)</a:t>
                      </a:r>
                      <a:endParaRPr lang="en-US"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38.6</a:t>
                      </a:r>
                      <a:endParaRPr lang="en-US" sz="1400" b="0" i="0" u="none" strike="noStrike">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43.9</a:t>
                      </a:r>
                      <a:endParaRPr lang="en-US" sz="1400" b="0" i="0" u="none" strike="noStrike">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dirty="0">
                          <a:effectLst/>
                        </a:rPr>
                        <a:t>43.5</a:t>
                      </a:r>
                      <a:endParaRPr lang="en-US" sz="1400" b="0" i="0" u="none" strike="noStrike" dirty="0">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20000"/>
          </a:bodyPr>
          <a:lstStyle/>
          <a:p>
            <a:r>
              <a:rPr lang="en-US" sz="3300" dirty="0" smtClean="0"/>
              <a:t>Perspective on Hispanic Segregation</a:t>
            </a:r>
          </a:p>
          <a:p>
            <a:endParaRPr lang="en-US" dirty="0" smtClean="0"/>
          </a:p>
          <a:p>
            <a:pPr lvl="1"/>
            <a:r>
              <a:rPr lang="en-US" dirty="0" smtClean="0"/>
              <a:t>Segregation between Hispanics and non-Hispanic whites appears to be linked to immigration.</a:t>
            </a:r>
          </a:p>
          <a:p>
            <a:pPr lvl="1"/>
            <a:endParaRPr lang="en-US" dirty="0"/>
          </a:p>
          <a:p>
            <a:pPr lvl="1"/>
            <a:r>
              <a:rPr lang="en-US" dirty="0" smtClean="0"/>
              <a:t>Low-income immigrants from non-English-speaking countries tend to move into neighborhoods where they can find other people who speak the same language and institutions with which they are familiar, such as certain churches or certain types of restaurants.</a:t>
            </a:r>
          </a:p>
          <a:p>
            <a:pPr lvl="1"/>
            <a:endParaRPr lang="en-US" dirty="0"/>
          </a:p>
          <a:p>
            <a:pPr lvl="1"/>
            <a:r>
              <a:rPr lang="en-US" dirty="0" smtClean="0"/>
              <a:t>The period between 2000 and 2010 witnessed extensive immigration into the U.S. from Mexico, Central America, and South America, thereby increasing Hispanic segregation.</a:t>
            </a:r>
          </a:p>
          <a:p>
            <a:pPr lvl="1"/>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Dissimilarity Index for Asians (Frey)</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3131212742"/>
              </p:ext>
            </p:extLst>
          </p:nvPr>
        </p:nvGraphicFramePr>
        <p:xfrm>
          <a:off x="914399" y="2036445"/>
          <a:ext cx="7162801" cy="4256937"/>
        </p:xfrm>
        <a:graphic>
          <a:graphicData uri="http://schemas.openxmlformats.org/drawingml/2006/table">
            <a:tbl>
              <a:tblPr>
                <a:tableStyleId>{5C22544A-7EE6-4342-B048-85BDC9FD1C3A}</a:tableStyleId>
              </a:tblPr>
              <a:tblGrid>
                <a:gridCol w="4640932">
                  <a:extLst>
                    <a:ext uri="{9D8B030D-6E8A-4147-A177-3AD203B41FA5}">
                      <a16:colId xmlns:a16="http://schemas.microsoft.com/office/drawing/2014/main" val="20000"/>
                    </a:ext>
                  </a:extLst>
                </a:gridCol>
                <a:gridCol w="840623">
                  <a:extLst>
                    <a:ext uri="{9D8B030D-6E8A-4147-A177-3AD203B41FA5}">
                      <a16:colId xmlns:a16="http://schemas.microsoft.com/office/drawing/2014/main" val="20001"/>
                    </a:ext>
                  </a:extLst>
                </a:gridCol>
                <a:gridCol w="840623">
                  <a:extLst>
                    <a:ext uri="{9D8B030D-6E8A-4147-A177-3AD203B41FA5}">
                      <a16:colId xmlns:a16="http://schemas.microsoft.com/office/drawing/2014/main" val="20002"/>
                    </a:ext>
                  </a:extLst>
                </a:gridCol>
                <a:gridCol w="840623">
                  <a:extLst>
                    <a:ext uri="{9D8B030D-6E8A-4147-A177-3AD203B41FA5}">
                      <a16:colId xmlns:a16="http://schemas.microsoft.com/office/drawing/2014/main" val="20003"/>
                    </a:ext>
                  </a:extLst>
                </a:gridCol>
              </a:tblGrid>
              <a:tr h="213127">
                <a:tc gridSpan="4">
                  <a:txBody>
                    <a:bodyPr/>
                    <a:lstStyle/>
                    <a:p>
                      <a:pPr algn="ctr" fontAlgn="b"/>
                      <a:r>
                        <a:rPr lang="en-US" sz="1400" b="1" u="none" strike="noStrike" dirty="0" smtClean="0">
                          <a:effectLst/>
                        </a:rPr>
                        <a:t>Asian/White </a:t>
                      </a:r>
                      <a:r>
                        <a:rPr lang="en-US" sz="1400" b="1" u="none" strike="noStrike" dirty="0">
                          <a:effectLst/>
                        </a:rPr>
                        <a:t>Dissimilarity Indexes for the 10 Largest Metropolitan Areas, 1990-2010</a:t>
                      </a:r>
                      <a:endParaRPr lang="en-US" sz="1400" b="1" i="0" u="none" strike="noStrike" dirty="0">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3127">
                <a:tc>
                  <a:txBody>
                    <a:bodyPr/>
                    <a:lstStyle/>
                    <a:p>
                      <a:pPr algn="l" fontAlgn="b"/>
                      <a:r>
                        <a:rPr lang="en-US" sz="1400" u="none" strike="noStrike" dirty="0">
                          <a:effectLst/>
                        </a:rPr>
                        <a:t> </a:t>
                      </a:r>
                      <a:endParaRPr lang="en-US" sz="14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1990</a:t>
                      </a:r>
                      <a:endParaRPr lang="en-US" sz="14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2000</a:t>
                      </a:r>
                      <a:endParaRPr lang="en-US" sz="14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u="none" strike="noStrike" dirty="0">
                          <a:effectLst/>
                        </a:rPr>
                        <a:t>2010</a:t>
                      </a:r>
                      <a:endParaRPr lang="en-US" sz="14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algn="l" fontAlgn="b"/>
                      <a:r>
                        <a:rPr lang="en-US" sz="1400" u="none" strike="noStrike" dirty="0">
                          <a:effectLst/>
                        </a:rPr>
                        <a:t>New York-Northern New Jersey-Long Island, NY-NJ-PA</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47.4</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50.8</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a:effectLst/>
                        </a:rPr>
                        <a:t>51.9</a:t>
                      </a:r>
                      <a:endParaRPr lang="en-US"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63274">
                <a:tc>
                  <a:txBody>
                    <a:bodyPr/>
                    <a:lstStyle/>
                    <a:p>
                      <a:pPr algn="l" fontAlgn="b"/>
                      <a:r>
                        <a:rPr lang="es-ES" sz="1400" u="none" strike="noStrike">
                          <a:effectLst/>
                        </a:rPr>
                        <a:t>Los Angeles-Long Beach-Santa Ana, CA</a:t>
                      </a:r>
                      <a:endParaRPr lang="es-E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43.5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47.9</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48.4</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63274">
                <a:tc>
                  <a:txBody>
                    <a:bodyPr/>
                    <a:lstStyle/>
                    <a:p>
                      <a:pPr algn="l" fontAlgn="b"/>
                      <a:r>
                        <a:rPr lang="en-US" sz="1400" u="none" strike="noStrike">
                          <a:effectLst/>
                        </a:rPr>
                        <a:t>Chicago-Naperville-Joliet, IL-IN-WI</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46.5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46.8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44.9</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63274">
                <a:tc>
                  <a:txBody>
                    <a:bodyPr/>
                    <a:lstStyle/>
                    <a:p>
                      <a:pPr algn="l" fontAlgn="b"/>
                      <a:r>
                        <a:rPr lang="en-US" sz="1400" u="none" strike="noStrike" dirty="0">
                          <a:effectLst/>
                        </a:rPr>
                        <a:t>Dallas-Fort Worth-Arlington, TX</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41.8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45.6</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46.6</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74320">
                <a:tc>
                  <a:txBody>
                    <a:bodyPr/>
                    <a:lstStyle/>
                    <a:p>
                      <a:pPr algn="l" fontAlgn="b"/>
                      <a:r>
                        <a:rPr lang="en-US" sz="1400" u="none" strike="noStrike" dirty="0">
                          <a:effectLst/>
                        </a:rPr>
                        <a:t>Philadelphia-Camden-Wilmington, PA-NJ-DE-MD</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42.4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44.1</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42.3</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63274">
                <a:tc>
                  <a:txBody>
                    <a:bodyPr/>
                    <a:lstStyle/>
                    <a:p>
                      <a:pPr algn="l" fontAlgn="b"/>
                      <a:r>
                        <a:rPr lang="en-US" sz="1400" u="none" strike="noStrike">
                          <a:effectLst/>
                        </a:rPr>
                        <a:t>Houston-Sugar Land-Baytown, TX</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48.0</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51.4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50.4</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74320">
                <a:tc>
                  <a:txBody>
                    <a:bodyPr/>
                    <a:lstStyle/>
                    <a:p>
                      <a:pPr algn="l" fontAlgn="b"/>
                      <a:r>
                        <a:rPr lang="en-US" sz="1400" u="none" strike="noStrike" dirty="0">
                          <a:effectLst/>
                        </a:rPr>
                        <a:t>Washington-Arlington-Alexandria, DC-VA-MD-WV</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dirty="0">
                          <a:effectLst/>
                        </a:rPr>
                        <a:t>34.5</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38.7</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38.9</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63274">
                <a:tc>
                  <a:txBody>
                    <a:bodyPr/>
                    <a:lstStyle/>
                    <a:p>
                      <a:pPr algn="l" fontAlgn="b"/>
                      <a:r>
                        <a:rPr lang="en-US" sz="1400" u="none" strike="noStrike">
                          <a:effectLst/>
                        </a:rPr>
                        <a:t>Miami-Fort Lauderdale-Pompano Beach, FL</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26.8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33.3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34.2</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63274">
                <a:tc>
                  <a:txBody>
                    <a:bodyPr/>
                    <a:lstStyle/>
                    <a:p>
                      <a:pPr algn="l" fontAlgn="b"/>
                      <a:r>
                        <a:rPr lang="en-US" sz="1400" u="none" strike="noStrike">
                          <a:effectLst/>
                        </a:rPr>
                        <a:t>Atlanta-Sandy Springs-Marietta, GA</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42.5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46.9</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48.5</a:t>
                      </a:r>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63274">
                <a:tc>
                  <a:txBody>
                    <a:bodyPr/>
                    <a:lstStyle/>
                    <a:p>
                      <a:pPr algn="l" fontAlgn="b"/>
                      <a:r>
                        <a:rPr lang="en-US" sz="1400" u="none" strike="noStrike" dirty="0">
                          <a:effectLst/>
                        </a:rPr>
                        <a:t>Boston-Cambridge-Quincy, MA-NH</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45.5</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47.8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dirty="0">
                          <a:effectLst/>
                        </a:rPr>
                        <a:t>45.4</a:t>
                      </a:r>
                      <a:endParaRPr lang="en-US"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13127">
                <a:tc>
                  <a:txBody>
                    <a:bodyPr/>
                    <a:lstStyle/>
                    <a:p>
                      <a:pPr algn="l" fontAlgn="b"/>
                      <a:endParaRPr lang="en-US" sz="1400" b="0" i="0" u="none" strike="noStrike" dirty="0">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dirty="0">
                        <a:effectLst/>
                        <a:latin typeface="Arial"/>
                      </a:endParaRPr>
                    </a:p>
                  </a:txBody>
                  <a:tcPr marL="9525" marR="9525" marT="9525" marB="0" anchor="b"/>
                </a:tc>
                <a:extLst>
                  <a:ext uri="{0D108BD9-81ED-4DB2-BD59-A6C34878D82A}">
                    <a16:rowId xmlns:a16="http://schemas.microsoft.com/office/drawing/2014/main" val="10012"/>
                  </a:ext>
                </a:extLst>
              </a:tr>
              <a:tr h="213127">
                <a:tc>
                  <a:txBody>
                    <a:bodyPr/>
                    <a:lstStyle/>
                    <a:p>
                      <a:pPr algn="l" fontAlgn="b"/>
                      <a:r>
                        <a:rPr lang="en-US" sz="1400" b="0" i="0" u="none" strike="noStrike" dirty="0" smtClean="0">
                          <a:effectLst/>
                          <a:latin typeface="+mn-lt"/>
                        </a:rPr>
                        <a:t>Syracuse, NY</a:t>
                      </a:r>
                      <a:endParaRPr lang="en-US" sz="1400" b="0" i="0" u="none" strike="noStrike" dirty="0">
                        <a:effectLst/>
                        <a:latin typeface="+mn-lt"/>
                      </a:endParaRPr>
                    </a:p>
                  </a:txBody>
                  <a:tcPr marL="9525" marR="9525" marT="9525" marB="0" anchor="b"/>
                </a:tc>
                <a:tc>
                  <a:txBody>
                    <a:bodyPr/>
                    <a:lstStyle/>
                    <a:p>
                      <a:pPr algn="r" fontAlgn="b"/>
                      <a:r>
                        <a:rPr lang="en-US" sz="1400" b="0" i="0" u="none" strike="noStrike" dirty="0">
                          <a:solidFill>
                            <a:srgbClr val="000000"/>
                          </a:solidFill>
                          <a:effectLst/>
                          <a:latin typeface="+mn-lt"/>
                        </a:rPr>
                        <a:t>45.2</a:t>
                      </a:r>
                    </a:p>
                  </a:txBody>
                  <a:tcPr marL="9525" marR="9525" marT="9525" marB="0" anchor="b"/>
                </a:tc>
                <a:tc>
                  <a:txBody>
                    <a:bodyPr/>
                    <a:lstStyle/>
                    <a:p>
                      <a:pPr algn="r" fontAlgn="b"/>
                      <a:r>
                        <a:rPr lang="en-US" sz="1400" b="0" i="0" u="none" strike="noStrike">
                          <a:solidFill>
                            <a:srgbClr val="000000"/>
                          </a:solidFill>
                          <a:effectLst/>
                          <a:latin typeface="+mn-lt"/>
                        </a:rPr>
                        <a:t>48.1</a:t>
                      </a:r>
                    </a:p>
                  </a:txBody>
                  <a:tcPr marL="9525" marR="9525" marT="9525" marB="0" anchor="b"/>
                </a:tc>
                <a:tc>
                  <a:txBody>
                    <a:bodyPr/>
                    <a:lstStyle/>
                    <a:p>
                      <a:pPr algn="r" fontAlgn="b"/>
                      <a:r>
                        <a:rPr lang="en-US" sz="1400" b="0" i="0" u="none" strike="noStrike" dirty="0">
                          <a:solidFill>
                            <a:srgbClr val="000000"/>
                          </a:solidFill>
                          <a:effectLst/>
                          <a:latin typeface="+mn-lt"/>
                        </a:rPr>
                        <a:t>51.5</a:t>
                      </a:r>
                    </a:p>
                  </a:txBody>
                  <a:tcPr marL="9525" marR="9525" marT="9525" marB="0" anchor="b"/>
                </a:tc>
                <a:extLst>
                  <a:ext uri="{0D108BD9-81ED-4DB2-BD59-A6C34878D82A}">
                    <a16:rowId xmlns:a16="http://schemas.microsoft.com/office/drawing/2014/main" val="10013"/>
                  </a:ext>
                </a:extLst>
              </a:tr>
              <a:tr h="213127">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a:effectLst/>
                        <a:latin typeface="Arial"/>
                      </a:endParaRPr>
                    </a:p>
                  </a:txBody>
                  <a:tcPr marL="9525" marR="9525" marT="9525" marB="0" anchor="b"/>
                </a:tc>
                <a:tc>
                  <a:txBody>
                    <a:bodyPr/>
                    <a:lstStyle/>
                    <a:p>
                      <a:pPr algn="l" fontAlgn="b"/>
                      <a:endParaRPr lang="en-US" sz="1400" b="0" i="0" u="none" strike="noStrike" dirty="0">
                        <a:effectLst/>
                        <a:latin typeface="Arial"/>
                      </a:endParaRPr>
                    </a:p>
                  </a:txBody>
                  <a:tcPr marL="9525" marR="9525" marT="9525" marB="0" anchor="b"/>
                </a:tc>
                <a:extLst>
                  <a:ext uri="{0D108BD9-81ED-4DB2-BD59-A6C34878D82A}">
                    <a16:rowId xmlns:a16="http://schemas.microsoft.com/office/drawing/2014/main" val="10014"/>
                  </a:ext>
                </a:extLst>
              </a:tr>
              <a:tr h="263274">
                <a:tc>
                  <a:txBody>
                    <a:bodyPr/>
                    <a:lstStyle/>
                    <a:p>
                      <a:pPr algn="l" fontAlgn="b"/>
                      <a:r>
                        <a:rPr lang="en-US" sz="1400" u="none" strike="noStrike">
                          <a:effectLst/>
                        </a:rPr>
                        <a:t>Average (102 Areas with Population &gt; 500,000)</a:t>
                      </a:r>
                      <a:endParaRPr lang="en-US"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38.4</a:t>
                      </a:r>
                      <a:endParaRPr lang="en-US" sz="1400" b="0" i="0" u="none" strike="noStrike">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a:effectLst/>
                        </a:rPr>
                        <a:t>39.8</a:t>
                      </a:r>
                      <a:endParaRPr lang="en-US" sz="1400" b="0" i="0" u="none" strike="noStrike">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u="none" strike="noStrike" dirty="0">
                          <a:effectLst/>
                        </a:rPr>
                        <a:t>39.7</a:t>
                      </a:r>
                      <a:endParaRPr lang="en-US" sz="1400" b="0" i="0" u="none" strike="noStrike" dirty="0">
                        <a:effectLst/>
                        <a:latin typeface="Arial"/>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45048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Class Outline</a:t>
            </a:r>
          </a:p>
          <a:p>
            <a:endParaRPr lang="en-US" dirty="0" smtClean="0"/>
          </a:p>
          <a:p>
            <a:pPr lvl="1"/>
            <a:r>
              <a:rPr lang="en-US" dirty="0" smtClean="0"/>
              <a:t>1. Measurement of Segregation</a:t>
            </a:r>
          </a:p>
          <a:p>
            <a:pPr lvl="1"/>
            <a:endParaRPr lang="en-US" dirty="0" smtClean="0"/>
          </a:p>
          <a:p>
            <a:pPr lvl="1"/>
            <a:r>
              <a:rPr lang="en-US" dirty="0" smtClean="0">
                <a:solidFill>
                  <a:srgbClr val="FF0000"/>
                </a:solidFill>
              </a:rPr>
              <a:t>2. Causes of Segregation</a:t>
            </a:r>
          </a:p>
          <a:p>
            <a:pPr lvl="1"/>
            <a:endParaRPr lang="en-US" dirty="0" smtClean="0"/>
          </a:p>
          <a:p>
            <a:pPr lvl="1"/>
            <a:r>
              <a:rPr lang="en-US" dirty="0" smtClean="0"/>
              <a:t>3. Consequences of Segregation</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74978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Causes of Segregation</a:t>
            </a:r>
          </a:p>
          <a:p>
            <a:endParaRPr lang="en-US" dirty="0" smtClean="0"/>
          </a:p>
          <a:p>
            <a:pPr lvl="1"/>
            <a:r>
              <a:rPr lang="en-US" dirty="0" smtClean="0"/>
              <a:t>Discrimination</a:t>
            </a:r>
          </a:p>
          <a:p>
            <a:pPr lvl="1"/>
            <a:endParaRPr lang="en-US" dirty="0" smtClean="0"/>
          </a:p>
          <a:p>
            <a:pPr lvl="1"/>
            <a:r>
              <a:rPr lang="en-US" dirty="0" smtClean="0"/>
              <a:t>Preferences (</a:t>
            </a:r>
            <a:r>
              <a:rPr lang="en-US" dirty="0" smtClean="0">
                <a:solidFill>
                  <a:schemeClr val="accent3"/>
                </a:solidFill>
              </a:rPr>
              <a:t>which are based on experiences</a:t>
            </a:r>
            <a:r>
              <a:rPr lang="en-US" dirty="0" smtClean="0"/>
              <a:t>)</a:t>
            </a:r>
          </a:p>
          <a:p>
            <a:pPr lvl="1"/>
            <a:endParaRPr lang="en-US" dirty="0" smtClean="0"/>
          </a:p>
          <a:p>
            <a:pPr lvl="1"/>
            <a:r>
              <a:rPr lang="en-US" dirty="0" smtClean="0"/>
              <a:t>Income and wealth differences (</a:t>
            </a:r>
            <a:r>
              <a:rPr lang="en-US" dirty="0" smtClean="0">
                <a:solidFill>
                  <a:schemeClr val="accent3"/>
                </a:solidFill>
              </a:rPr>
              <a:t>which reflect past and current discrimination</a:t>
            </a:r>
            <a:r>
              <a:rPr lang="en-US" dirty="0" smtClean="0"/>
              <a:t>)</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Class Outline</a:t>
            </a:r>
          </a:p>
          <a:p>
            <a:endParaRPr lang="en-US" dirty="0" smtClean="0"/>
          </a:p>
          <a:p>
            <a:pPr lvl="1"/>
            <a:r>
              <a:rPr lang="en-US" dirty="0" smtClean="0"/>
              <a:t>1. Measurement of Segregation</a:t>
            </a:r>
          </a:p>
          <a:p>
            <a:pPr lvl="1"/>
            <a:endParaRPr lang="en-US" dirty="0" smtClean="0"/>
          </a:p>
          <a:p>
            <a:pPr lvl="1"/>
            <a:r>
              <a:rPr lang="en-US" dirty="0" smtClean="0"/>
              <a:t>2. Causes of Segregation</a:t>
            </a:r>
          </a:p>
          <a:p>
            <a:pPr lvl="1"/>
            <a:endParaRPr lang="en-US" dirty="0" smtClean="0"/>
          </a:p>
          <a:p>
            <a:pPr lvl="1"/>
            <a:r>
              <a:rPr lang="en-US" dirty="0" smtClean="0"/>
              <a:t>3. Consequences of Segregation</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Causes of Segregation: Discrimination</a:t>
            </a:r>
          </a:p>
          <a:p>
            <a:endParaRPr lang="en-US" dirty="0" smtClean="0"/>
          </a:p>
          <a:p>
            <a:pPr lvl="1"/>
            <a:r>
              <a:rPr lang="en-US" dirty="0" smtClean="0"/>
              <a:t>Discrimination obviously can contribute to segregation.</a:t>
            </a:r>
          </a:p>
          <a:p>
            <a:pPr lvl="1"/>
            <a:endParaRPr lang="en-US" dirty="0" smtClean="0"/>
          </a:p>
          <a:p>
            <a:pPr lvl="1"/>
            <a:r>
              <a:rPr lang="en-US" dirty="0" smtClean="0"/>
              <a:t>Specifically, segregation is reinforced by </a:t>
            </a:r>
          </a:p>
          <a:p>
            <a:pPr lvl="1"/>
            <a:endParaRPr lang="en-US" dirty="0" smtClean="0"/>
          </a:p>
          <a:p>
            <a:pPr lvl="2"/>
            <a:r>
              <a:rPr lang="en-US" dirty="0" smtClean="0"/>
              <a:t>Denial of information about available housing,</a:t>
            </a:r>
          </a:p>
          <a:p>
            <a:pPr lvl="2"/>
            <a:r>
              <a:rPr lang="en-US" dirty="0" smtClean="0"/>
              <a:t>Racial/ethnic steering,</a:t>
            </a:r>
          </a:p>
          <a:p>
            <a:pPr lvl="2"/>
            <a:r>
              <a:rPr lang="en-US" dirty="0" smtClean="0"/>
              <a:t>Lack of cooperation in completing transactions.</a:t>
            </a:r>
          </a:p>
          <a:p>
            <a:pPr lvl="1"/>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20000"/>
          </a:bodyPr>
          <a:lstStyle/>
          <a:p>
            <a:r>
              <a:rPr lang="en-US" dirty="0" smtClean="0"/>
              <a:t>Causes of Segregation: Attitudes</a:t>
            </a:r>
          </a:p>
          <a:p>
            <a:pPr>
              <a:lnSpc>
                <a:spcPct val="60000"/>
              </a:lnSpc>
            </a:pPr>
            <a:endParaRPr lang="en-US" dirty="0" smtClean="0"/>
          </a:p>
          <a:p>
            <a:pPr lvl="1"/>
            <a:r>
              <a:rPr lang="en-US" dirty="0" smtClean="0"/>
              <a:t>Historically, prejudice has been a powerful cause of segregation.</a:t>
            </a:r>
          </a:p>
          <a:p>
            <a:pPr marL="411480" lvl="1" indent="0">
              <a:buNone/>
            </a:pPr>
            <a:endParaRPr lang="en-US" dirty="0" smtClean="0"/>
          </a:p>
          <a:p>
            <a:pPr lvl="1"/>
            <a:r>
              <a:rPr lang="en-US" dirty="0" err="1" smtClean="0"/>
              <a:t>Boustan</a:t>
            </a:r>
            <a:r>
              <a:rPr lang="en-US" dirty="0" smtClean="0"/>
              <a:t> (</a:t>
            </a:r>
            <a:r>
              <a:rPr lang="en-US" i="1" dirty="0" smtClean="0"/>
              <a:t>QJE</a:t>
            </a:r>
            <a:r>
              <a:rPr lang="en-US" dirty="0" smtClean="0"/>
              <a:t>, February 2010) finds that</a:t>
            </a:r>
          </a:p>
          <a:p>
            <a:pPr lvl="2"/>
            <a:endParaRPr lang="en-US" dirty="0" smtClean="0"/>
          </a:p>
          <a:p>
            <a:pPr lvl="2"/>
            <a:r>
              <a:rPr lang="en-US" dirty="0" smtClean="0"/>
              <a:t>“The </a:t>
            </a:r>
            <a:r>
              <a:rPr lang="en-US" dirty="0"/>
              <a:t>distinctive American pattern—in which blacks live in </a:t>
            </a:r>
            <a:r>
              <a:rPr lang="en-US" dirty="0" smtClean="0"/>
              <a:t>cities and </a:t>
            </a:r>
            <a:r>
              <a:rPr lang="en-US" dirty="0"/>
              <a:t>whites in suburbs—was enhanced by a large black migration from the </a:t>
            </a:r>
            <a:r>
              <a:rPr lang="en-US" dirty="0" smtClean="0"/>
              <a:t>rural South</a:t>
            </a:r>
            <a:r>
              <a:rPr lang="en-US" dirty="0"/>
              <a:t>. I show that whites responded to this black influx by leaving cities and </a:t>
            </a:r>
            <a:r>
              <a:rPr lang="en-US" dirty="0" smtClean="0"/>
              <a:t>rule out </a:t>
            </a:r>
            <a:r>
              <a:rPr lang="en-US" dirty="0"/>
              <a:t>an indirect effect on housing prices as a sole cause. I instrument for </a:t>
            </a:r>
            <a:r>
              <a:rPr lang="en-US" dirty="0" smtClean="0"/>
              <a:t>changes in </a:t>
            </a:r>
            <a:r>
              <a:rPr lang="en-US" dirty="0"/>
              <a:t>black population by using local economic conditions to predict black </a:t>
            </a:r>
            <a:r>
              <a:rPr lang="en-US" dirty="0" smtClean="0"/>
              <a:t>migration from </a:t>
            </a:r>
            <a:r>
              <a:rPr lang="en-US" dirty="0"/>
              <a:t>southern states and assigning predicted flows to northern cities according </a:t>
            </a:r>
            <a:r>
              <a:rPr lang="en-US" dirty="0" smtClean="0"/>
              <a:t>to established </a:t>
            </a:r>
            <a:r>
              <a:rPr lang="en-US" dirty="0"/>
              <a:t>settlement </a:t>
            </a:r>
            <a:r>
              <a:rPr lang="en-US" dirty="0" smtClean="0"/>
              <a:t> patterns</a:t>
            </a:r>
            <a:r>
              <a:rPr lang="en-US" dirty="0"/>
              <a:t>. The best causal estimates imply that each </a:t>
            </a:r>
            <a:r>
              <a:rPr lang="en-US" dirty="0" smtClean="0"/>
              <a:t>black arrival </a:t>
            </a:r>
            <a:r>
              <a:rPr lang="en-US" dirty="0"/>
              <a:t>led to 2.7 white departures</a:t>
            </a:r>
            <a:r>
              <a:rPr lang="en-US" dirty="0" smtClean="0"/>
              <a:t>.”</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Causes of Segregation: Attitudes, Continued</a:t>
            </a:r>
          </a:p>
          <a:p>
            <a:pPr>
              <a:lnSpc>
                <a:spcPct val="60000"/>
              </a:lnSpc>
            </a:pPr>
            <a:endParaRPr lang="en-US" dirty="0" smtClean="0"/>
          </a:p>
          <a:p>
            <a:pPr lvl="1"/>
            <a:r>
              <a:rPr lang="en-US" dirty="0" smtClean="0"/>
              <a:t>An excellent article by </a:t>
            </a:r>
            <a:r>
              <a:rPr lang="en-US" dirty="0" err="1" smtClean="0"/>
              <a:t>Ihlanfeldt</a:t>
            </a:r>
            <a:r>
              <a:rPr lang="en-US" dirty="0" smtClean="0"/>
              <a:t> and </a:t>
            </a:r>
            <a:r>
              <a:rPr lang="en-US" dirty="0" err="1" smtClean="0"/>
              <a:t>Scafidi</a:t>
            </a:r>
            <a:r>
              <a:rPr lang="en-US" dirty="0" smtClean="0"/>
              <a:t> (</a:t>
            </a:r>
            <a:r>
              <a:rPr lang="en-US" i="1" dirty="0" smtClean="0"/>
              <a:t>Housing Studies</a:t>
            </a:r>
            <a:r>
              <a:rPr lang="en-US" dirty="0" smtClean="0"/>
              <a:t>, May 2004; data from Atlanta, Boston, and LA) examines the simultaneity between racial attitudes and racial segregation.</a:t>
            </a:r>
          </a:p>
          <a:p>
            <a:pPr lvl="1">
              <a:lnSpc>
                <a:spcPct val="60000"/>
              </a:lnSpc>
            </a:pPr>
            <a:endParaRPr lang="en-US" dirty="0" smtClean="0"/>
          </a:p>
          <a:p>
            <a:pPr lvl="2"/>
            <a:r>
              <a:rPr lang="en-US" dirty="0" smtClean="0"/>
              <a:t>Whites’ neighborhood racial preferences play an important role in explaining the racial composition of their neighborhoods.</a:t>
            </a:r>
          </a:p>
          <a:p>
            <a:pPr lvl="2">
              <a:lnSpc>
                <a:spcPct val="60000"/>
              </a:lnSpc>
            </a:pPr>
            <a:endParaRPr lang="en-US" dirty="0" smtClean="0"/>
          </a:p>
          <a:p>
            <a:pPr lvl="2"/>
            <a:r>
              <a:rPr lang="en-US" dirty="0" smtClean="0"/>
              <a:t>Inter-racial contact in neighborhoods and workplaces leads to a greater willingness among whites to live with blacks.</a:t>
            </a:r>
          </a:p>
          <a:p>
            <a:pPr lvl="2"/>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299925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a:bodyPr>
          <a:lstStyle/>
          <a:p>
            <a:r>
              <a:rPr lang="en-US" dirty="0" smtClean="0"/>
              <a:t>Causes of Segregation: Income</a:t>
            </a:r>
          </a:p>
          <a:p>
            <a:pPr>
              <a:lnSpc>
                <a:spcPct val="60000"/>
              </a:lnSpc>
            </a:pPr>
            <a:endParaRPr lang="en-US" dirty="0" smtClean="0"/>
          </a:p>
          <a:p>
            <a:pPr lvl="1"/>
            <a:r>
              <a:rPr lang="en-US" dirty="0" smtClean="0"/>
              <a:t>Income sorting and segregation</a:t>
            </a:r>
          </a:p>
          <a:p>
            <a:pPr lvl="1">
              <a:lnSpc>
                <a:spcPct val="60000"/>
              </a:lnSpc>
            </a:pPr>
            <a:endParaRPr lang="en-US" dirty="0" smtClean="0"/>
          </a:p>
          <a:p>
            <a:pPr lvl="2"/>
            <a:r>
              <a:rPr lang="en-US" dirty="0" smtClean="0"/>
              <a:t>The basic logic of income-taste sorting suggests that socio-economic differences between groups will contribute to residential segregation.</a:t>
            </a:r>
          </a:p>
          <a:p>
            <a:pPr lvl="1">
              <a:lnSpc>
                <a:spcPct val="60000"/>
              </a:lnSpc>
            </a:pPr>
            <a:endParaRPr lang="en-US" dirty="0" smtClean="0"/>
          </a:p>
          <a:p>
            <a:pPr lvl="1"/>
            <a:r>
              <a:rPr lang="en-US" dirty="0" smtClean="0"/>
              <a:t>A study of the San Francisco area (Bayer, McMillan, Rueben, </a:t>
            </a:r>
            <a:r>
              <a:rPr lang="en-US" i="1" dirty="0" smtClean="0"/>
              <a:t>JUE,</a:t>
            </a:r>
            <a:r>
              <a:rPr lang="en-US" dirty="0" smtClean="0"/>
              <a:t> November 2004) finds that education, income, language, and immigration status, explain</a:t>
            </a:r>
          </a:p>
          <a:p>
            <a:pPr lvl="1">
              <a:lnSpc>
                <a:spcPct val="60000"/>
              </a:lnSpc>
            </a:pPr>
            <a:endParaRPr lang="en-US" dirty="0" smtClean="0"/>
          </a:p>
          <a:p>
            <a:pPr lvl="2"/>
            <a:r>
              <a:rPr lang="en-US" dirty="0" smtClean="0"/>
              <a:t>Almost 95% of segregation for Hispanic households</a:t>
            </a:r>
          </a:p>
          <a:p>
            <a:pPr lvl="2"/>
            <a:r>
              <a:rPr lang="en-US" dirty="0" smtClean="0"/>
              <a:t>Over 50% of segregation Asian households, and</a:t>
            </a:r>
          </a:p>
          <a:p>
            <a:pPr lvl="2"/>
            <a:r>
              <a:rPr lang="en-US" dirty="0" smtClean="0"/>
              <a:t>Only 30% of segregation for Black households.</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Class Outline</a:t>
            </a:r>
          </a:p>
          <a:p>
            <a:endParaRPr lang="en-US" dirty="0" smtClean="0"/>
          </a:p>
          <a:p>
            <a:pPr lvl="1"/>
            <a:r>
              <a:rPr lang="en-US" dirty="0" smtClean="0"/>
              <a:t>1. Measurement of Segregation</a:t>
            </a:r>
          </a:p>
          <a:p>
            <a:pPr lvl="1"/>
            <a:endParaRPr lang="en-US" dirty="0" smtClean="0"/>
          </a:p>
          <a:p>
            <a:pPr lvl="1"/>
            <a:r>
              <a:rPr lang="en-US" dirty="0" smtClean="0"/>
              <a:t>2. Causes of Segregation</a:t>
            </a:r>
          </a:p>
          <a:p>
            <a:pPr lvl="1"/>
            <a:endParaRPr lang="en-US" dirty="0" smtClean="0"/>
          </a:p>
          <a:p>
            <a:pPr lvl="1"/>
            <a:r>
              <a:rPr lang="en-US" dirty="0" smtClean="0">
                <a:solidFill>
                  <a:srgbClr val="FF0000"/>
                </a:solidFill>
              </a:rPr>
              <a:t>3. Consequences of Segregation</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63663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Consequences of Segregation:</a:t>
            </a:r>
          </a:p>
          <a:p>
            <a:endParaRPr lang="en-US" dirty="0" smtClean="0"/>
          </a:p>
          <a:p>
            <a:pPr lvl="1"/>
            <a:r>
              <a:rPr lang="en-US" dirty="0" smtClean="0"/>
              <a:t>Differences in opportunities.</a:t>
            </a:r>
          </a:p>
          <a:p>
            <a:pPr lvl="1"/>
            <a:endParaRPr lang="en-US" dirty="0" smtClean="0"/>
          </a:p>
          <a:p>
            <a:pPr lvl="1"/>
            <a:r>
              <a:rPr lang="en-US" dirty="0" smtClean="0"/>
              <a:t>Persistence of stereotypes and prejudice.</a:t>
            </a:r>
          </a:p>
          <a:p>
            <a:pPr lvl="1"/>
            <a:endParaRPr lang="en-US" dirty="0" smtClean="0"/>
          </a:p>
          <a:p>
            <a:pPr lvl="1"/>
            <a:r>
              <a:rPr lang="en-US" b="1" dirty="0" smtClean="0">
                <a:solidFill>
                  <a:schemeClr val="accent3"/>
                </a:solidFill>
              </a:rPr>
              <a:t>Segregation is an outcome that becomes a cause</a:t>
            </a:r>
            <a:r>
              <a:rPr lang="en-US" dirty="0" smtClean="0">
                <a:solidFill>
                  <a:schemeClr val="accent3"/>
                </a:solidFill>
              </a:rPr>
              <a:t>!</a:t>
            </a:r>
            <a:endParaRPr lang="en-US" dirty="0">
              <a:solidFill>
                <a:schemeClr val="accent3"/>
              </a:solidFill>
            </a:endParaRP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Segregation and Opportunities</a:t>
            </a:r>
          </a:p>
          <a:p>
            <a:pPr>
              <a:lnSpc>
                <a:spcPct val="60000"/>
              </a:lnSpc>
            </a:pPr>
            <a:endParaRPr lang="en-US" dirty="0" smtClean="0"/>
          </a:p>
          <a:p>
            <a:pPr lvl="1"/>
            <a:r>
              <a:rPr lang="en-US" dirty="0" smtClean="0"/>
              <a:t>Spatial Mismatch Hypothesis</a:t>
            </a:r>
          </a:p>
          <a:p>
            <a:pPr lvl="1">
              <a:lnSpc>
                <a:spcPct val="60000"/>
              </a:lnSpc>
            </a:pPr>
            <a:endParaRPr lang="en-US" dirty="0" smtClean="0"/>
          </a:p>
          <a:p>
            <a:pPr lvl="2"/>
            <a:r>
              <a:rPr lang="en-US" dirty="0" err="1" smtClean="0"/>
              <a:t>Kain</a:t>
            </a:r>
            <a:r>
              <a:rPr lang="en-US" dirty="0" smtClean="0"/>
              <a:t>, </a:t>
            </a:r>
            <a:r>
              <a:rPr lang="en-US" i="1" dirty="0" smtClean="0"/>
              <a:t>QJE</a:t>
            </a:r>
            <a:r>
              <a:rPr lang="en-US" dirty="0" smtClean="0"/>
              <a:t>, May 1968: High unemployment among blacks is due to mismatch between their residences and location of jobs—and to factors maintaining segregation.</a:t>
            </a:r>
          </a:p>
          <a:p>
            <a:pPr lvl="2">
              <a:lnSpc>
                <a:spcPct val="50000"/>
              </a:lnSpc>
            </a:pPr>
            <a:endParaRPr lang="en-US" dirty="0" smtClean="0"/>
          </a:p>
          <a:p>
            <a:pPr lvl="2"/>
            <a:r>
              <a:rPr lang="en-US" dirty="0" smtClean="0"/>
              <a:t>Job suburbanization is a long-run trend.</a:t>
            </a:r>
          </a:p>
          <a:p>
            <a:pPr lvl="2"/>
            <a:endParaRPr lang="en-US" dirty="0"/>
          </a:p>
          <a:p>
            <a:pPr lvl="2"/>
            <a:r>
              <a:rPr lang="en-US" dirty="0" smtClean="0"/>
              <a:t>Without barriers, all households could adjust to changes in job location, but blacks have a harder time making this adjustment that whites because they have less information about suburban housing and face housing discrimination.</a:t>
            </a:r>
          </a:p>
          <a:p>
            <a:pPr lvl="2"/>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82325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Segregation and Opportunities</a:t>
            </a:r>
          </a:p>
          <a:p>
            <a:pPr>
              <a:lnSpc>
                <a:spcPct val="60000"/>
              </a:lnSpc>
            </a:pPr>
            <a:endParaRPr lang="en-US" dirty="0" smtClean="0"/>
          </a:p>
          <a:p>
            <a:pPr lvl="1"/>
            <a:r>
              <a:rPr lang="en-US" dirty="0" smtClean="0"/>
              <a:t>Spatial Mismatch Hypothesis, 2</a:t>
            </a:r>
          </a:p>
          <a:p>
            <a:pPr lvl="1">
              <a:lnSpc>
                <a:spcPct val="60000"/>
              </a:lnSpc>
            </a:pPr>
            <a:endParaRPr lang="en-US" dirty="0" smtClean="0"/>
          </a:p>
          <a:p>
            <a:pPr lvl="2"/>
            <a:r>
              <a:rPr lang="en-US" dirty="0" err="1" smtClean="0"/>
              <a:t>Ihlanfeldt</a:t>
            </a:r>
            <a:r>
              <a:rPr lang="en-US" dirty="0" smtClean="0"/>
              <a:t> and </a:t>
            </a:r>
            <a:r>
              <a:rPr lang="en-US" dirty="0" err="1" smtClean="0"/>
              <a:t>Sjoquist</a:t>
            </a:r>
            <a:r>
              <a:rPr lang="en-US" dirty="0" smtClean="0"/>
              <a:t> (</a:t>
            </a:r>
            <a:r>
              <a:rPr lang="en-US" i="1" dirty="0" smtClean="0"/>
              <a:t>AER</a:t>
            </a:r>
            <a:r>
              <a:rPr lang="en-US" dirty="0" smtClean="0"/>
              <a:t>, March 1990) find that black youth (who do not pick their housing location) have much lower job access than white youth, which explains one-third or more of their higher unemployment rate.</a:t>
            </a:r>
          </a:p>
          <a:p>
            <a:pPr lvl="2">
              <a:lnSpc>
                <a:spcPct val="50000"/>
              </a:lnSpc>
            </a:pPr>
            <a:endParaRPr lang="en-US" dirty="0" smtClean="0"/>
          </a:p>
          <a:p>
            <a:pPr lvl="2"/>
            <a:r>
              <a:rPr lang="en-US" dirty="0" smtClean="0"/>
              <a:t>But recent evidence indicates that having more jobs </a:t>
            </a:r>
            <a:r>
              <a:rPr lang="en-US" u="sng" dirty="0" smtClean="0"/>
              <a:t>held by whites </a:t>
            </a:r>
            <a:r>
              <a:rPr lang="en-US" dirty="0" smtClean="0"/>
              <a:t>nearby does not lower black unemployment (</a:t>
            </a:r>
            <a:r>
              <a:rPr lang="en-US" dirty="0" err="1" smtClean="0"/>
              <a:t>Hellerstein</a:t>
            </a:r>
            <a:r>
              <a:rPr lang="en-US" dirty="0" smtClean="0"/>
              <a:t>, </a:t>
            </a:r>
            <a:r>
              <a:rPr lang="en-US" dirty="0" err="1" smtClean="0"/>
              <a:t>Neumark</a:t>
            </a:r>
            <a:r>
              <a:rPr lang="en-US" dirty="0" smtClean="0"/>
              <a:t>, and </a:t>
            </a:r>
            <a:r>
              <a:rPr lang="en-US" dirty="0" err="1" smtClean="0"/>
              <a:t>McInerney</a:t>
            </a:r>
            <a:r>
              <a:rPr lang="en-US" dirty="0" smtClean="0"/>
              <a:t>, </a:t>
            </a:r>
            <a:r>
              <a:rPr lang="en-US" i="1" dirty="0" smtClean="0"/>
              <a:t>JUE</a:t>
            </a:r>
            <a:r>
              <a:rPr lang="en-US" dirty="0" smtClean="0"/>
              <a:t>, September 2008)—a sign of discrimination in labor markets.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Segregation and Opportunities, Cont.</a:t>
            </a:r>
          </a:p>
          <a:p>
            <a:pPr>
              <a:lnSpc>
                <a:spcPct val="50000"/>
              </a:lnSpc>
            </a:pPr>
            <a:endParaRPr lang="en-US" dirty="0" smtClean="0"/>
          </a:p>
          <a:p>
            <a:pPr lvl="1"/>
            <a:r>
              <a:rPr lang="en-US" dirty="0" smtClean="0"/>
              <a:t>Another approach is to determine whether blacks have poorer socio-economic outcomes in urban areas with higher levels of segregation (Cutler and </a:t>
            </a:r>
            <a:r>
              <a:rPr lang="en-US" dirty="0" err="1" smtClean="0"/>
              <a:t>Glaeser</a:t>
            </a:r>
            <a:r>
              <a:rPr lang="en-US" dirty="0" smtClean="0"/>
              <a:t>, </a:t>
            </a:r>
            <a:r>
              <a:rPr lang="en-US" i="1" dirty="0" smtClean="0"/>
              <a:t>QJE</a:t>
            </a:r>
            <a:r>
              <a:rPr lang="en-US" dirty="0" smtClean="0"/>
              <a:t>, August 1997).</a:t>
            </a:r>
          </a:p>
          <a:p>
            <a:pPr lvl="1">
              <a:lnSpc>
                <a:spcPct val="50000"/>
              </a:lnSpc>
            </a:pPr>
            <a:endParaRPr lang="en-US" dirty="0" smtClean="0"/>
          </a:p>
          <a:p>
            <a:pPr lvl="1"/>
            <a:r>
              <a:rPr lang="en-US" b="1" dirty="0" smtClean="0">
                <a:solidFill>
                  <a:schemeClr val="accent3"/>
                </a:solidFill>
              </a:rPr>
              <a:t>Higher segregation leads to larger white-black gaps in employment, earnings, not being a single mother, and high-school graduation. </a:t>
            </a:r>
          </a:p>
          <a:p>
            <a:pPr lvl="1">
              <a:lnSpc>
                <a:spcPct val="60000"/>
              </a:lnSpc>
            </a:pPr>
            <a:endParaRPr lang="en-US" dirty="0" smtClean="0"/>
          </a:p>
          <a:p>
            <a:pPr lvl="1"/>
            <a:r>
              <a:rPr lang="en-US" dirty="0" smtClean="0"/>
              <a:t>A one-standard deviation decrease in segregation would cut the black-white gap on most outcomes by one-third.</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Segregation and Prejudice</a:t>
            </a:r>
          </a:p>
          <a:p>
            <a:endParaRPr lang="en-US" dirty="0" smtClean="0"/>
          </a:p>
          <a:p>
            <a:pPr lvl="1"/>
            <a:r>
              <a:rPr lang="en-US" dirty="0" smtClean="0"/>
              <a:t>Remember the evidence from </a:t>
            </a:r>
            <a:r>
              <a:rPr lang="en-US" dirty="0" err="1" smtClean="0"/>
              <a:t>Ihlanfeldt</a:t>
            </a:r>
            <a:r>
              <a:rPr lang="en-US" dirty="0" smtClean="0"/>
              <a:t> and </a:t>
            </a:r>
            <a:r>
              <a:rPr lang="en-US" dirty="0" err="1" smtClean="0"/>
              <a:t>Scafidi</a:t>
            </a:r>
            <a:r>
              <a:rPr lang="en-US" dirty="0" smtClean="0"/>
              <a:t>:</a:t>
            </a:r>
          </a:p>
          <a:p>
            <a:pPr lvl="1"/>
            <a:endParaRPr lang="en-US" dirty="0" smtClean="0"/>
          </a:p>
          <a:p>
            <a:pPr lvl="2"/>
            <a:r>
              <a:rPr lang="en-US" dirty="0" smtClean="0"/>
              <a:t>Inter-racial contact in neighborhoods and workplaces leads to a greater willingness among whites to live with blacks.</a:t>
            </a:r>
          </a:p>
          <a:p>
            <a:pPr lvl="2"/>
            <a:endParaRPr lang="en-US" dirty="0" smtClean="0"/>
          </a:p>
          <a:p>
            <a:pPr lvl="2"/>
            <a:r>
              <a:rPr lang="en-US" dirty="0" smtClean="0"/>
              <a:t>It follows that a lack of contact undermines the willingness of whites to live with blacks.</a:t>
            </a:r>
          </a:p>
          <a:p>
            <a:pPr lvl="2">
              <a:buNone/>
            </a:pP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458200" cy="5355336"/>
          </a:xfrm>
        </p:spPr>
        <p:txBody>
          <a:bodyPr>
            <a:normAutofit/>
          </a:bodyPr>
          <a:lstStyle/>
          <a:p>
            <a:r>
              <a:rPr lang="en-US" dirty="0" smtClean="0"/>
              <a:t>Survey</a:t>
            </a:r>
          </a:p>
          <a:p>
            <a:pPr lvl="1"/>
            <a:endParaRPr lang="en-US" dirty="0"/>
          </a:p>
          <a:p>
            <a:pPr lvl="1"/>
            <a:r>
              <a:rPr lang="en-US" dirty="0"/>
              <a:t>Note:  An excellent survey of the literature is</a:t>
            </a:r>
            <a:r>
              <a:rPr lang="en-US" dirty="0" smtClean="0"/>
              <a:t>:</a:t>
            </a:r>
          </a:p>
          <a:p>
            <a:pPr lvl="1"/>
            <a:endParaRPr lang="en-US" dirty="0"/>
          </a:p>
          <a:p>
            <a:pPr lvl="1"/>
            <a:r>
              <a:rPr lang="en-US" dirty="0"/>
              <a:t>Leah </a:t>
            </a:r>
            <a:r>
              <a:rPr lang="en-US" dirty="0" smtClean="0"/>
              <a:t>P. </a:t>
            </a:r>
            <a:r>
              <a:rPr lang="en-US" dirty="0" err="1" smtClean="0"/>
              <a:t>Boustan</a:t>
            </a:r>
            <a:r>
              <a:rPr lang="en-US" dirty="0"/>
              <a:t>, "Racial Residential Segregation in American Cities." in </a:t>
            </a:r>
            <a:r>
              <a:rPr lang="en-US" i="1" u="sng" dirty="0"/>
              <a:t>Handbook of Urban Economics and Planning</a:t>
            </a:r>
            <a:r>
              <a:rPr lang="en-US" dirty="0"/>
              <a:t>, eds. Nancy Brooks, Kieran Donaghy and </a:t>
            </a:r>
            <a:r>
              <a:rPr lang="en-US" dirty="0" err="1"/>
              <a:t>Gerrit</a:t>
            </a:r>
            <a:r>
              <a:rPr lang="en-US" dirty="0"/>
              <a:t> </a:t>
            </a:r>
            <a:r>
              <a:rPr lang="en-US" dirty="0" err="1"/>
              <a:t>Knaap</a:t>
            </a:r>
            <a:r>
              <a:rPr lang="en-US" dirty="0"/>
              <a:t>. Oxford University Press, 2011</a:t>
            </a:r>
            <a:r>
              <a:rPr lang="en-US" dirty="0" smtClean="0"/>
              <a:t>.</a:t>
            </a:r>
          </a:p>
          <a:p>
            <a:pPr marL="411480" lvl="1" indent="0">
              <a:buNone/>
            </a:pPr>
            <a:r>
              <a:rPr lang="en-US" dirty="0" smtClean="0"/>
              <a:t>  </a:t>
            </a:r>
            <a:endParaRPr lang="en-US" dirty="0"/>
          </a:p>
          <a:p>
            <a:pPr lvl="1"/>
            <a:r>
              <a:rPr lang="en-US" dirty="0"/>
              <a:t>Available at:  </a:t>
            </a:r>
            <a:r>
              <a:rPr lang="en-US" dirty="0">
                <a:hlinkClick r:id="rId2"/>
              </a:rPr>
              <a:t>http://</a:t>
            </a:r>
            <a:r>
              <a:rPr lang="en-US" dirty="0" smtClean="0">
                <a:hlinkClick r:id="rId2"/>
              </a:rPr>
              <a:t>www.econ.ucla.edu/lboustan/research.html</a:t>
            </a:r>
            <a:r>
              <a:rPr lang="en-US" dirty="0" smtClean="0"/>
              <a:t> </a:t>
            </a:r>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26099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Class Outline</a:t>
            </a:r>
          </a:p>
          <a:p>
            <a:endParaRPr lang="en-US" dirty="0" smtClean="0"/>
          </a:p>
          <a:p>
            <a:pPr lvl="1"/>
            <a:r>
              <a:rPr lang="en-US" dirty="0" smtClean="0">
                <a:solidFill>
                  <a:srgbClr val="FF0000"/>
                </a:solidFill>
              </a:rPr>
              <a:t>1. Measurement of Segregation</a:t>
            </a:r>
          </a:p>
          <a:p>
            <a:pPr lvl="1"/>
            <a:endParaRPr lang="en-US" dirty="0" smtClean="0"/>
          </a:p>
          <a:p>
            <a:pPr lvl="1"/>
            <a:r>
              <a:rPr lang="en-US" dirty="0" smtClean="0"/>
              <a:t>2. Causes of Segregation</a:t>
            </a:r>
          </a:p>
          <a:p>
            <a:pPr lvl="1"/>
            <a:endParaRPr lang="en-US" dirty="0" smtClean="0"/>
          </a:p>
          <a:p>
            <a:pPr lvl="1"/>
            <a:r>
              <a:rPr lang="en-US" dirty="0" smtClean="0"/>
              <a:t>3. Consequences of Segregation</a:t>
            </a:r>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6809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Definition of Segregation</a:t>
            </a:r>
          </a:p>
          <a:p>
            <a:endParaRPr lang="en-US" dirty="0" smtClean="0"/>
          </a:p>
          <a:p>
            <a:pPr lvl="1"/>
            <a:r>
              <a:rPr lang="en-US" b="1" dirty="0" smtClean="0">
                <a:solidFill>
                  <a:schemeClr val="accent3"/>
                </a:solidFill>
              </a:rPr>
              <a:t>Segregation</a:t>
            </a:r>
            <a:r>
              <a:rPr lang="en-US" dirty="0" smtClean="0"/>
              <a:t> is the physical separation of different groups = a synonym for </a:t>
            </a:r>
            <a:r>
              <a:rPr lang="en-US" b="1" dirty="0" smtClean="0">
                <a:solidFill>
                  <a:schemeClr val="accent3"/>
                </a:solidFill>
              </a:rPr>
              <a:t>sorting.</a:t>
            </a:r>
          </a:p>
          <a:p>
            <a:pPr lvl="1"/>
            <a:endParaRPr lang="en-US" dirty="0" smtClean="0"/>
          </a:p>
          <a:p>
            <a:pPr lvl="1"/>
            <a:r>
              <a:rPr lang="en-US" dirty="0" smtClean="0"/>
              <a:t>We focus on </a:t>
            </a:r>
            <a:r>
              <a:rPr lang="en-US" b="1" dirty="0" smtClean="0">
                <a:solidFill>
                  <a:schemeClr val="accent3"/>
                </a:solidFill>
              </a:rPr>
              <a:t>racial and ethnic residential segregation</a:t>
            </a:r>
            <a:r>
              <a:rPr lang="en-US" dirty="0" smtClean="0"/>
              <a:t>, but many other kinds of segregation exist (in schools, firms, occupations, etc.).</a:t>
            </a:r>
          </a:p>
          <a:p>
            <a:pPr lvl="1"/>
            <a:endParaRPr lang="en-US" dirty="0" smtClean="0"/>
          </a:p>
          <a:p>
            <a:pPr lvl="1"/>
            <a:r>
              <a:rPr lang="en-US" dirty="0" smtClean="0"/>
              <a:t>Segregation is a complex social phenomenon, with many different dimensions.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Measures of Segregation</a:t>
            </a:r>
          </a:p>
          <a:p>
            <a:endParaRPr lang="en-US" dirty="0" smtClean="0"/>
          </a:p>
          <a:p>
            <a:pPr lvl="1"/>
            <a:r>
              <a:rPr lang="en-US" dirty="0" smtClean="0"/>
              <a:t>Dissimilarity Index:  Evenness of segregation</a:t>
            </a:r>
          </a:p>
          <a:p>
            <a:pPr lvl="1"/>
            <a:endParaRPr lang="en-US" dirty="0" smtClean="0"/>
          </a:p>
          <a:p>
            <a:pPr lvl="1"/>
            <a:r>
              <a:rPr lang="en-US" dirty="0" smtClean="0"/>
              <a:t>Isolation Index:  Potential contact between groups</a:t>
            </a:r>
          </a:p>
          <a:p>
            <a:pPr lvl="1"/>
            <a:endParaRPr lang="en-US" dirty="0" smtClean="0"/>
          </a:p>
          <a:p>
            <a:pPr lvl="1"/>
            <a:r>
              <a:rPr lang="en-US" dirty="0" smtClean="0"/>
              <a:t>Delta Index:  Relative physical space occupied</a:t>
            </a:r>
          </a:p>
          <a:p>
            <a:pPr lvl="1"/>
            <a:endParaRPr lang="en-US" dirty="0" smtClean="0"/>
          </a:p>
          <a:p>
            <a:pPr lvl="1"/>
            <a:r>
              <a:rPr lang="en-US" dirty="0" smtClean="0"/>
              <a:t>Centralization Index: Degree to which a group lives near the CBD</a:t>
            </a:r>
          </a:p>
          <a:p>
            <a:pPr lvl="1"/>
            <a:endParaRPr lang="en-US" dirty="0" smtClean="0"/>
          </a:p>
          <a:p>
            <a:pPr lvl="1"/>
            <a:r>
              <a:rPr lang="en-US" dirty="0" smtClean="0"/>
              <a:t>Proximity Index:  Degree to which a group lives in contiguous areas</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The Dissimilarity Index</a:t>
            </a:r>
          </a:p>
          <a:p>
            <a:pPr>
              <a:lnSpc>
                <a:spcPct val="50000"/>
              </a:lnSpc>
            </a:pPr>
            <a:endParaRPr lang="en-US" dirty="0" smtClean="0"/>
          </a:p>
          <a:p>
            <a:pPr lvl="1"/>
            <a:r>
              <a:rPr lang="en-US" dirty="0" smtClean="0"/>
              <a:t>The dissimilarity index, </a:t>
            </a:r>
            <a:r>
              <a:rPr lang="en-US" i="1" dirty="0" smtClean="0"/>
              <a:t>D</a:t>
            </a:r>
            <a:r>
              <a:rPr lang="en-US" dirty="0" smtClean="0"/>
              <a:t>, is the most common measure of discrimination.</a:t>
            </a:r>
          </a:p>
          <a:p>
            <a:pPr lvl="1">
              <a:lnSpc>
                <a:spcPct val="50000"/>
              </a:lnSpc>
            </a:pPr>
            <a:endParaRPr lang="en-US" dirty="0" smtClean="0"/>
          </a:p>
          <a:p>
            <a:pPr lvl="1"/>
            <a:r>
              <a:rPr lang="en-US" dirty="0" smtClean="0"/>
              <a:t>It indicates the share of either group that would have to move to reach an even distribution.</a:t>
            </a:r>
          </a:p>
          <a:p>
            <a:pPr lvl="1">
              <a:lnSpc>
                <a:spcPct val="50000"/>
              </a:lnSpc>
            </a:pPr>
            <a:endParaRPr lang="en-US" dirty="0" smtClean="0"/>
          </a:p>
          <a:p>
            <a:pPr lvl="1"/>
            <a:r>
              <a:rPr lang="en-US" dirty="0" smtClean="0"/>
              <a:t>Its formula is:</a:t>
            </a:r>
            <a:endParaRPr lang="en-US"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7" name="Object 3"/>
          <p:cNvGraphicFramePr>
            <a:graphicFrameLocks noChangeAspect="1"/>
          </p:cNvGraphicFramePr>
          <p:nvPr>
            <p:extLst>
              <p:ext uri="{D42A27DB-BD31-4B8C-83A1-F6EECF244321}">
                <p14:modId xmlns:p14="http://schemas.microsoft.com/office/powerpoint/2010/main" val="1981697805"/>
              </p:ext>
            </p:extLst>
          </p:nvPr>
        </p:nvGraphicFramePr>
        <p:xfrm>
          <a:off x="2601192" y="4953000"/>
          <a:ext cx="3647208" cy="1371600"/>
        </p:xfrm>
        <a:graphic>
          <a:graphicData uri="http://schemas.openxmlformats.org/presentationml/2006/ole">
            <mc:AlternateContent xmlns:mc="http://schemas.openxmlformats.org/markup-compatibility/2006">
              <mc:Choice xmlns:v="urn:schemas-microsoft-com:vml" Requires="v">
                <p:oleObj spid="_x0000_s16436" name="Equation" r:id="rId4" imgW="1117600" imgH="419100" progId="Equation.DSMT4">
                  <p:embed/>
                </p:oleObj>
              </mc:Choice>
              <mc:Fallback>
                <p:oleObj name="Equation" r:id="rId4" imgW="1117600" imgH="4191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1192" y="4953000"/>
                        <a:ext cx="3647208"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fontScale="85000" lnSpcReduction="20000"/>
          </a:bodyPr>
          <a:lstStyle/>
          <a:p>
            <a:r>
              <a:rPr lang="en-US" sz="3300" dirty="0" smtClean="0"/>
              <a:t>Black-White Segregation</a:t>
            </a:r>
          </a:p>
          <a:p>
            <a:endParaRPr lang="en-US" dirty="0" smtClean="0"/>
          </a:p>
          <a:p>
            <a:pPr lvl="1"/>
            <a:r>
              <a:rPr lang="en-US" dirty="0" smtClean="0"/>
              <a:t>In the case of black-white segregation, over the last 40 years we have seen </a:t>
            </a:r>
            <a:r>
              <a:rPr lang="en-US" b="1" dirty="0" smtClean="0">
                <a:solidFill>
                  <a:schemeClr val="accent3"/>
                </a:solidFill>
              </a:rPr>
              <a:t>declines</a:t>
            </a:r>
            <a:r>
              <a:rPr lang="en-US" dirty="0" smtClean="0"/>
              <a:t> in segregation measured by</a:t>
            </a:r>
          </a:p>
          <a:p>
            <a:pPr lvl="1"/>
            <a:endParaRPr lang="en-US" dirty="0" smtClean="0"/>
          </a:p>
          <a:p>
            <a:pPr lvl="2"/>
            <a:r>
              <a:rPr lang="en-US" dirty="0" smtClean="0"/>
              <a:t>Dissimilarity Index</a:t>
            </a:r>
          </a:p>
          <a:p>
            <a:pPr lvl="1"/>
            <a:endParaRPr lang="en-US" dirty="0" smtClean="0"/>
          </a:p>
          <a:p>
            <a:pPr lvl="2"/>
            <a:r>
              <a:rPr lang="en-US" dirty="0" smtClean="0"/>
              <a:t>Isolation Index</a:t>
            </a:r>
          </a:p>
          <a:p>
            <a:pPr lvl="1"/>
            <a:endParaRPr lang="en-US" dirty="0" smtClean="0"/>
          </a:p>
          <a:p>
            <a:pPr lvl="1"/>
            <a:r>
              <a:rPr lang="en-US" dirty="0" smtClean="0"/>
              <a:t>And little change in segregation (up to 2000) using </a:t>
            </a:r>
          </a:p>
          <a:p>
            <a:pPr lvl="1"/>
            <a:endParaRPr lang="en-US" dirty="0" smtClean="0"/>
          </a:p>
          <a:p>
            <a:pPr lvl="2"/>
            <a:r>
              <a:rPr lang="en-US" dirty="0" smtClean="0"/>
              <a:t>Delta Index</a:t>
            </a:r>
          </a:p>
          <a:p>
            <a:pPr lvl="2"/>
            <a:endParaRPr lang="en-US" dirty="0" smtClean="0"/>
          </a:p>
          <a:p>
            <a:pPr lvl="2"/>
            <a:r>
              <a:rPr lang="en-US" dirty="0" smtClean="0"/>
              <a:t>Centralization Index</a:t>
            </a:r>
          </a:p>
          <a:p>
            <a:pPr lvl="2"/>
            <a:endParaRPr lang="en-US" dirty="0" smtClean="0"/>
          </a:p>
          <a:p>
            <a:pPr lvl="2"/>
            <a:r>
              <a:rPr lang="en-US" dirty="0" smtClean="0"/>
              <a:t>Proximity Index</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 Residential Segregation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r>
              <a:rPr lang="en-US" dirty="0" smtClean="0"/>
              <a:t>Segregation Indexes for Blacks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pPr marL="109728" indent="0">
              <a:buNone/>
            </a:pPr>
            <a:endParaRPr lang="en-US" sz="1400" dirty="0" smtClean="0"/>
          </a:p>
          <a:p>
            <a:pPr marL="109728" indent="0">
              <a:buNone/>
            </a:pPr>
            <a:r>
              <a:rPr lang="en-US" sz="1400" dirty="0"/>
              <a:t> </a:t>
            </a:r>
            <a:r>
              <a:rPr lang="en-US" sz="1400" dirty="0" smtClean="0"/>
              <a:t>       Source:  </a:t>
            </a:r>
            <a:r>
              <a:rPr lang="en-US" sz="1400" dirty="0" err="1" smtClean="0"/>
              <a:t>Glaeser</a:t>
            </a:r>
            <a:r>
              <a:rPr lang="en-US" sz="1400" dirty="0" smtClean="0"/>
              <a:t>/</a:t>
            </a:r>
            <a:r>
              <a:rPr lang="en-US" sz="1400" dirty="0" err="1" smtClean="0"/>
              <a:t>Vigdor</a:t>
            </a:r>
            <a:r>
              <a:rPr lang="en-US" sz="1400" dirty="0"/>
              <a:t>, 2012, </a:t>
            </a:r>
            <a:r>
              <a:rPr lang="en-US" sz="1400" dirty="0">
                <a:hlinkClick r:id="rId2"/>
              </a:rPr>
              <a:t>http://</a:t>
            </a:r>
            <a:r>
              <a:rPr lang="en-US" sz="1400" dirty="0" smtClean="0">
                <a:hlinkClick r:id="rId2"/>
              </a:rPr>
              <a:t>www.manhattan-institute.org/pdf/cr_66.pdf</a:t>
            </a:r>
            <a:r>
              <a:rPr lang="en-US" sz="1400" dirty="0" smtClean="0"/>
              <a:t> </a:t>
            </a:r>
            <a:endParaRPr lang="en-US" sz="1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pic>
        <p:nvPicPr>
          <p:cNvPr id="174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7393" t="20922" r="37206" b="48682"/>
          <a:stretch/>
        </p:blipFill>
        <p:spPr bwMode="auto">
          <a:xfrm>
            <a:off x="995688" y="1981200"/>
            <a:ext cx="7081512"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257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36942</TotalTime>
  <Words>1771</Words>
  <Application>Microsoft Office PowerPoint</Application>
  <PresentationFormat>On-screen Show (4:3)</PresentationFormat>
  <Paragraphs>551</Paragraphs>
  <Slides>29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Georgia</vt:lpstr>
      <vt:lpstr>Trebuchet MS</vt:lpstr>
      <vt:lpstr>Wingdings 2</vt:lpstr>
      <vt:lpstr>Urban</vt:lpstr>
      <vt:lpstr>Equation</vt:lpstr>
      <vt:lpstr>ECN741:  Urban Economics</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lpstr> Residential Segregation  </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PPA786:  Urban Policy</dc:title>
  <dc:creator>joyinger</dc:creator>
  <cp:lastModifiedBy>Kathleen M Nasto</cp:lastModifiedBy>
  <cp:revision>384</cp:revision>
  <dcterms:created xsi:type="dcterms:W3CDTF">2008-01-08T18:11:56Z</dcterms:created>
  <dcterms:modified xsi:type="dcterms:W3CDTF">2018-10-03T13:49:18Z</dcterms:modified>
</cp:coreProperties>
</file>