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6" r:id="rId3"/>
    <p:sldId id="282" r:id="rId4"/>
    <p:sldId id="297" r:id="rId5"/>
    <p:sldId id="311" r:id="rId6"/>
    <p:sldId id="312" r:id="rId7"/>
    <p:sldId id="308" r:id="rId8"/>
    <p:sldId id="309" r:id="rId9"/>
    <p:sldId id="298" r:id="rId10"/>
    <p:sldId id="283" r:id="rId11"/>
    <p:sldId id="296" r:id="rId12"/>
    <p:sldId id="287" r:id="rId13"/>
    <p:sldId id="299" r:id="rId14"/>
    <p:sldId id="300" r:id="rId15"/>
    <p:sldId id="313" r:id="rId16"/>
    <p:sldId id="314" r:id="rId17"/>
    <p:sldId id="318" r:id="rId18"/>
    <p:sldId id="315" r:id="rId19"/>
    <p:sldId id="316" r:id="rId20"/>
    <p:sldId id="317" r:id="rId21"/>
    <p:sldId id="288" r:id="rId22"/>
    <p:sldId id="301" r:id="rId23"/>
    <p:sldId id="302" r:id="rId24"/>
    <p:sldId id="291" r:id="rId25"/>
    <p:sldId id="280" r:id="rId26"/>
    <p:sldId id="262" r:id="rId27"/>
    <p:sldId id="265" r:id="rId28"/>
    <p:sldId id="281" r:id="rId29"/>
    <p:sldId id="319" r:id="rId30"/>
    <p:sldId id="289" r:id="rId31"/>
    <p:sldId id="272" r:id="rId32"/>
    <p:sldId id="292" r:id="rId33"/>
    <p:sldId id="293" r:id="rId34"/>
    <p:sldId id="294" r:id="rId35"/>
    <p:sldId id="303" r:id="rId36"/>
    <p:sldId id="304" r:id="rId37"/>
    <p:sldId id="305" r:id="rId38"/>
    <p:sldId id="306" r:id="rId39"/>
    <p:sldId id="307" r:id="rId40"/>
    <p:sldId id="31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5" autoAdjust="0"/>
    <p:restoredTop sz="94673" autoAdjust="0"/>
  </p:normalViewPr>
  <p:slideViewPr>
    <p:cSldViewPr>
      <p:cViewPr varScale="1">
        <p:scale>
          <a:sx n="94" d="100"/>
          <a:sy n="94" d="100"/>
        </p:scale>
        <p:origin x="581" y="72"/>
      </p:cViewPr>
      <p:guideLst>
        <p:guide orient="horz" pos="2160"/>
        <p:guide pos="2880"/>
      </p:guideLst>
    </p:cSldViewPr>
  </p:slideViewPr>
  <p:outlineViewPr>
    <p:cViewPr>
      <p:scale>
        <a:sx n="33" d="100"/>
        <a:sy n="33" d="100"/>
      </p:scale>
      <p:origin x="0" y="1795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shared.ad.syr.edu\drive\MAX-Filer\Collab\Research-joyinger-F07\Admin\Research\Envelope\Commuting\bid-rent%20envelope%202.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hared.ad.syr.edu\drive\MAX-Filer\Collab\Research-joyinger-F07\Admin\Research\Envelope\Commuting\Allocation%20Pictu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2"/>
          <c:order val="0"/>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Sheet2!$D$20:$D$50</c:f>
              <c:numCache>
                <c:formatCode>General</c:formatCode>
                <c:ptCount val="31"/>
                <c:pt idx="0">
                  <c:v>145.27943482533985</c:v>
                </c:pt>
                <c:pt idx="1">
                  <c:v>145.27576203394779</c:v>
                </c:pt>
                <c:pt idx="2">
                  <c:v>145.27207693837397</c:v>
                </c:pt>
                <c:pt idx="3">
                  <c:v>145.268379455901</c:v>
                </c:pt>
                <c:pt idx="4">
                  <c:v>145.2646695029745</c:v>
                </c:pt>
                <c:pt idx="5">
                  <c:v>145.26094699519183</c:v>
                </c:pt>
                <c:pt idx="6">
                  <c:v>145.25721184729056</c:v>
                </c:pt>
                <c:pt idx="7">
                  <c:v>145.2534639731368</c:v>
                </c:pt>
                <c:pt idx="8">
                  <c:v>145.24970328571314</c:v>
                </c:pt>
                <c:pt idx="9">
                  <c:v>145.24592969710667</c:v>
                </c:pt>
                <c:pt idx="10">
                  <c:v>145.24214311849659</c:v>
                </c:pt>
                <c:pt idx="11">
                  <c:v>145.23834346014169</c:v>
                </c:pt>
                <c:pt idx="12">
                  <c:v>145.23453063136756</c:v>
                </c:pt>
                <c:pt idx="13">
                  <c:v>145.2307045405536</c:v>
                </c:pt>
                <c:pt idx="14">
                  <c:v>145.22686509511988</c:v>
                </c:pt>
                <c:pt idx="15">
                  <c:v>145.22301220151354</c:v>
                </c:pt>
                <c:pt idx="16">
                  <c:v>145.21914576519535</c:v>
                </c:pt>
                <c:pt idx="17">
                  <c:v>145.21526569062559</c:v>
                </c:pt>
                <c:pt idx="18">
                  <c:v>145.21137188124996</c:v>
                </c:pt>
                <c:pt idx="19">
                  <c:v>145.20746423948515</c:v>
                </c:pt>
                <c:pt idx="20">
                  <c:v>145.20354266670421</c:v>
                </c:pt>
                <c:pt idx="21">
                  <c:v>145.19960706322152</c:v>
                </c:pt>
                <c:pt idx="22">
                  <c:v>145.19565732827772</c:v>
                </c:pt>
                <c:pt idx="23">
                  <c:v>145.19169336002409</c:v>
                </c:pt>
                <c:pt idx="24">
                  <c:v>145.18771505550689</c:v>
                </c:pt>
                <c:pt idx="25">
                  <c:v>145.18372231065126</c:v>
                </c:pt>
                <c:pt idx="26">
                  <c:v>145.17971502024491</c:v>
                </c:pt>
                <c:pt idx="27">
                  <c:v>145.17569307792149</c:v>
                </c:pt>
                <c:pt idx="28">
                  <c:v>145.17165637614363</c:v>
                </c:pt>
                <c:pt idx="29">
                  <c:v>145.16760480618569</c:v>
                </c:pt>
                <c:pt idx="30">
                  <c:v>145.16353825811623</c:v>
                </c:pt>
              </c:numCache>
            </c:numRef>
          </c:yVal>
          <c:smooth val="0"/>
          <c:extLst>
            <c:ext xmlns:c16="http://schemas.microsoft.com/office/drawing/2014/chart" uri="{C3380CC4-5D6E-409C-BE32-E72D297353CC}">
              <c16:uniqueId val="{00000000-5052-4ED3-87CA-571410256AAB}"/>
            </c:ext>
          </c:extLst>
        </c:ser>
        <c:ser>
          <c:idx val="3"/>
          <c:order val="1"/>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Sheet2!$E$20:$E$50</c:f>
              <c:numCache>
                <c:formatCode>General</c:formatCode>
                <c:ptCount val="31"/>
                <c:pt idx="0">
                  <c:v>145.38934679984632</c:v>
                </c:pt>
                <c:pt idx="1">
                  <c:v>145.38233510718874</c:v>
                </c:pt>
                <c:pt idx="2">
                  <c:v>145.37529992472966</c:v>
                </c:pt>
                <c:pt idx="3">
                  <c:v>145.36824109455398</c:v>
                </c:pt>
                <c:pt idx="4">
                  <c:v>145.36115845714883</c:v>
                </c:pt>
                <c:pt idx="5">
                  <c:v>145.35405185138191</c:v>
                </c:pt>
                <c:pt idx="6">
                  <c:v>145.34692111447953</c:v>
                </c:pt>
                <c:pt idx="7">
                  <c:v>145.33976608200413</c:v>
                </c:pt>
                <c:pt idx="8">
                  <c:v>145.33258658783168</c:v>
                </c:pt>
                <c:pt idx="9">
                  <c:v>145.32538246412844</c:v>
                </c:pt>
                <c:pt idx="10">
                  <c:v>145.3181535413274</c:v>
                </c:pt>
                <c:pt idx="11">
                  <c:v>145.3108996481044</c:v>
                </c:pt>
                <c:pt idx="12">
                  <c:v>145.30362061135378</c:v>
                </c:pt>
                <c:pt idx="13">
                  <c:v>145.29631625616349</c:v>
                </c:pt>
                <c:pt idx="14">
                  <c:v>145.28898640578998</c:v>
                </c:pt>
                <c:pt idx="15">
                  <c:v>145.28163088163245</c:v>
                </c:pt>
                <c:pt idx="16">
                  <c:v>145.27424950320685</c:v>
                </c:pt>
                <c:pt idx="17">
                  <c:v>145.26684208811909</c:v>
                </c:pt>
                <c:pt idx="18">
                  <c:v>145.25940845203834</c:v>
                </c:pt>
                <c:pt idx="19">
                  <c:v>145.25194840866916</c:v>
                </c:pt>
                <c:pt idx="20">
                  <c:v>145.24446176972373</c:v>
                </c:pt>
                <c:pt idx="21">
                  <c:v>145.23694834489316</c:v>
                </c:pt>
                <c:pt idx="22">
                  <c:v>145.22940794181864</c:v>
                </c:pt>
                <c:pt idx="23">
                  <c:v>145.22184036606171</c:v>
                </c:pt>
                <c:pt idx="24">
                  <c:v>145.21424542107431</c:v>
                </c:pt>
                <c:pt idx="25">
                  <c:v>145.2066229081681</c:v>
                </c:pt>
                <c:pt idx="26">
                  <c:v>145.19897262648325</c:v>
                </c:pt>
                <c:pt idx="27">
                  <c:v>145.19129437295672</c:v>
                </c:pt>
                <c:pt idx="28">
                  <c:v>145.1835879422899</c:v>
                </c:pt>
                <c:pt idx="29">
                  <c:v>145.17585312691568</c:v>
                </c:pt>
                <c:pt idx="30">
                  <c:v>145.16808971696489</c:v>
                </c:pt>
              </c:numCache>
            </c:numRef>
          </c:yVal>
          <c:smooth val="0"/>
          <c:extLst>
            <c:ext xmlns:c16="http://schemas.microsoft.com/office/drawing/2014/chart" uri="{C3380CC4-5D6E-409C-BE32-E72D297353CC}">
              <c16:uniqueId val="{00000001-5052-4ED3-87CA-571410256AAB}"/>
            </c:ext>
          </c:extLst>
        </c:ser>
        <c:ser>
          <c:idx val="4"/>
          <c:order val="2"/>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Sheet2!$F$20:$F$50</c:f>
              <c:numCache>
                <c:formatCode>General</c:formatCode>
                <c:ptCount val="31"/>
                <c:pt idx="0">
                  <c:v>145.49159835599565</c:v>
                </c:pt>
                <c:pt idx="1">
                  <c:v>145.48124776207254</c:v>
                </c:pt>
                <c:pt idx="2">
                  <c:v>145.47086249272817</c:v>
                </c:pt>
                <c:pt idx="3">
                  <c:v>145.46044231484979</c:v>
                </c:pt>
                <c:pt idx="4">
                  <c:v>145.44998699296602</c:v>
                </c:pt>
                <c:pt idx="5">
                  <c:v>145.43949628921487</c:v>
                </c:pt>
                <c:pt idx="6">
                  <c:v>145.42896996331135</c:v>
                </c:pt>
                <c:pt idx="7">
                  <c:v>145.41840777251434</c:v>
                </c:pt>
                <c:pt idx="8">
                  <c:v>145.40780947159311</c:v>
                </c:pt>
                <c:pt idx="9">
                  <c:v>145.39717481279305</c:v>
                </c:pt>
                <c:pt idx="10">
                  <c:v>145.38650354580105</c:v>
                </c:pt>
                <c:pt idx="11">
                  <c:v>145.37579541770995</c:v>
                </c:pt>
                <c:pt idx="12">
                  <c:v>145.36505017298285</c:v>
                </c:pt>
                <c:pt idx="13">
                  <c:v>145.35426755341626</c:v>
                </c:pt>
                <c:pt idx="14">
                  <c:v>145.34344729810297</c:v>
                </c:pt>
                <c:pt idx="15">
                  <c:v>145.33258914339424</c:v>
                </c:pt>
                <c:pt idx="16">
                  <c:v>145.32169282286117</c:v>
                </c:pt>
                <c:pt idx="17">
                  <c:v>145.31075806725545</c:v>
                </c:pt>
                <c:pt idx="18">
                  <c:v>145.29978460446958</c:v>
                </c:pt>
                <c:pt idx="19">
                  <c:v>145.28877215949603</c:v>
                </c:pt>
                <c:pt idx="20">
                  <c:v>145.2777204543861</c:v>
                </c:pt>
                <c:pt idx="21">
                  <c:v>145.26662920820766</c:v>
                </c:pt>
                <c:pt idx="22">
                  <c:v>145.25549813700241</c:v>
                </c:pt>
                <c:pt idx="23">
                  <c:v>145.24432695374219</c:v>
                </c:pt>
                <c:pt idx="24">
                  <c:v>145.23311536828459</c:v>
                </c:pt>
                <c:pt idx="25">
                  <c:v>145.22186308732779</c:v>
                </c:pt>
                <c:pt idx="26">
                  <c:v>145.21056981436445</c:v>
                </c:pt>
                <c:pt idx="27">
                  <c:v>145.1992352496348</c:v>
                </c:pt>
                <c:pt idx="28">
                  <c:v>145.18785909007903</c:v>
                </c:pt>
                <c:pt idx="29">
                  <c:v>145.1764410292885</c:v>
                </c:pt>
                <c:pt idx="30">
                  <c:v>145.16498075745639</c:v>
                </c:pt>
              </c:numCache>
            </c:numRef>
          </c:yVal>
          <c:smooth val="0"/>
          <c:extLst>
            <c:ext xmlns:c16="http://schemas.microsoft.com/office/drawing/2014/chart" uri="{C3380CC4-5D6E-409C-BE32-E72D297353CC}">
              <c16:uniqueId val="{00000002-5052-4ED3-87CA-571410256AAB}"/>
            </c:ext>
          </c:extLst>
        </c:ser>
        <c:ser>
          <c:idx val="5"/>
          <c:order val="3"/>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Sheet2!$G$20:$G$50</c:f>
              <c:numCache>
                <c:formatCode>General</c:formatCode>
                <c:ptCount val="31"/>
                <c:pt idx="0">
                  <c:v>145.58624773024675</c:v>
                </c:pt>
                <c:pt idx="1">
                  <c:v>145.57255823505815</c:v>
                </c:pt>
                <c:pt idx="2">
                  <c:v>145.55882287882849</c:v>
                </c:pt>
                <c:pt idx="3">
                  <c:v>145.5450413532474</c:v>
                </c:pt>
                <c:pt idx="4">
                  <c:v>145.53121334688498</c:v>
                </c:pt>
                <c:pt idx="5">
                  <c:v>145.51733854514958</c:v>
                </c:pt>
                <c:pt idx="6">
                  <c:v>145.50341663024491</c:v>
                </c:pt>
                <c:pt idx="7">
                  <c:v>145.4894472811263</c:v>
                </c:pt>
                <c:pt idx="8">
                  <c:v>145.47543017345629</c:v>
                </c:pt>
                <c:pt idx="9">
                  <c:v>145.46136497955945</c:v>
                </c:pt>
                <c:pt idx="10">
                  <c:v>145.44725136837647</c:v>
                </c:pt>
                <c:pt idx="11">
                  <c:v>145.43308900541732</c:v>
                </c:pt>
                <c:pt idx="12">
                  <c:v>145.4188775527137</c:v>
                </c:pt>
                <c:pt idx="13">
                  <c:v>145.40461666877079</c:v>
                </c:pt>
                <c:pt idx="14">
                  <c:v>145.39030600851771</c:v>
                </c:pt>
                <c:pt idx="15">
                  <c:v>145.37594522325779</c:v>
                </c:pt>
                <c:pt idx="16">
                  <c:v>145.36153396061727</c:v>
                </c:pt>
                <c:pt idx="17">
                  <c:v>145.34707186449361</c:v>
                </c:pt>
                <c:pt idx="18">
                  <c:v>145.33255857500259</c:v>
                </c:pt>
                <c:pt idx="19">
                  <c:v>145.31799372842468</c:v>
                </c:pt>
                <c:pt idx="20">
                  <c:v>145.30337695715025</c:v>
                </c:pt>
                <c:pt idx="21">
                  <c:v>145.28870788962394</c:v>
                </c:pt>
                <c:pt idx="22">
                  <c:v>145.27398615028795</c:v>
                </c:pt>
                <c:pt idx="23">
                  <c:v>145.25921135952441</c:v>
                </c:pt>
                <c:pt idx="24">
                  <c:v>145.24438313359664</c:v>
                </c:pt>
                <c:pt idx="25">
                  <c:v>145.22950108458926</c:v>
                </c:pt>
                <c:pt idx="26">
                  <c:v>145.21456482034742</c:v>
                </c:pt>
                <c:pt idx="27">
                  <c:v>145.19957394441465</c:v>
                </c:pt>
                <c:pt idx="28">
                  <c:v>145.18452805596991</c:v>
                </c:pt>
                <c:pt idx="29">
                  <c:v>145.16942674976309</c:v>
                </c:pt>
                <c:pt idx="30">
                  <c:v>145.15426961604967</c:v>
                </c:pt>
              </c:numCache>
            </c:numRef>
          </c:yVal>
          <c:smooth val="0"/>
          <c:extLst>
            <c:ext xmlns:c16="http://schemas.microsoft.com/office/drawing/2014/chart" uri="{C3380CC4-5D6E-409C-BE32-E72D297353CC}">
              <c16:uniqueId val="{00000003-5052-4ED3-87CA-571410256AAB}"/>
            </c:ext>
          </c:extLst>
        </c:ser>
        <c:ser>
          <c:idx val="6"/>
          <c:order val="4"/>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Sheet2!$H$20:$H$50</c:f>
              <c:numCache>
                <c:formatCode>General</c:formatCode>
                <c:ptCount val="31"/>
                <c:pt idx="0">
                  <c:v>145.67335228027414</c:v>
                </c:pt>
                <c:pt idx="1">
                  <c:v>145.65632388382002</c:v>
                </c:pt>
                <c:pt idx="2">
                  <c:v>145.63923844070507</c:v>
                </c:pt>
                <c:pt idx="3">
                  <c:v>145.6220955674213</c:v>
                </c:pt>
                <c:pt idx="4">
                  <c:v>145.60489487658023</c:v>
                </c:pt>
                <c:pt idx="5">
                  <c:v>145.58763597686061</c:v>
                </c:pt>
                <c:pt idx="6">
                  <c:v>145.5703184729548</c:v>
                </c:pt>
                <c:pt idx="7">
                  <c:v>145.55294196551455</c:v>
                </c:pt>
                <c:pt idx="8">
                  <c:v>145.53550605109575</c:v>
                </c:pt>
                <c:pt idx="9">
                  <c:v>145.51801032210213</c:v>
                </c:pt>
                <c:pt idx="10">
                  <c:v>145.50045436672818</c:v>
                </c:pt>
                <c:pt idx="11">
                  <c:v>145.48283776890094</c:v>
                </c:pt>
                <c:pt idx="12">
                  <c:v>145.46516010822086</c:v>
                </c:pt>
                <c:pt idx="13">
                  <c:v>145.44742095990159</c:v>
                </c:pt>
                <c:pt idx="14">
                  <c:v>145.42961989470876</c:v>
                </c:pt>
                <c:pt idx="15">
                  <c:v>145.41175647889764</c:v>
                </c:pt>
                <c:pt idx="16">
                  <c:v>145.39383027414968</c:v>
                </c:pt>
                <c:pt idx="17">
                  <c:v>145.37584083750804</c:v>
                </c:pt>
                <c:pt idx="18">
                  <c:v>145.35778772131189</c:v>
                </c:pt>
                <c:pt idx="19">
                  <c:v>145.33967047312962</c:v>
                </c:pt>
                <c:pt idx="20">
                  <c:v>145.32148863569068</c:v>
                </c:pt>
                <c:pt idx="21">
                  <c:v>145.3032417468165</c:v>
                </c:pt>
                <c:pt idx="22">
                  <c:v>145.28492933934976</c:v>
                </c:pt>
                <c:pt idx="23">
                  <c:v>145.26655094108295</c:v>
                </c:pt>
                <c:pt idx="24">
                  <c:v>145.24810607468498</c:v>
                </c:pt>
                <c:pt idx="25">
                  <c:v>145.22959425762704</c:v>
                </c:pt>
                <c:pt idx="26">
                  <c:v>145.21101500210668</c:v>
                </c:pt>
                <c:pt idx="27">
                  <c:v>145.19236781497082</c:v>
                </c:pt>
                <c:pt idx="28">
                  <c:v>145.1736521976371</c:v>
                </c:pt>
                <c:pt idx="29">
                  <c:v>145.154867646014</c:v>
                </c:pt>
                <c:pt idx="30">
                  <c:v>145.13601365041924</c:v>
                </c:pt>
              </c:numCache>
            </c:numRef>
          </c:yVal>
          <c:smooth val="0"/>
          <c:extLst>
            <c:ext xmlns:c16="http://schemas.microsoft.com/office/drawing/2014/chart" uri="{C3380CC4-5D6E-409C-BE32-E72D297353CC}">
              <c16:uniqueId val="{00000004-5052-4ED3-87CA-571410256AAB}"/>
            </c:ext>
          </c:extLst>
        </c:ser>
        <c:ser>
          <c:idx val="7"/>
          <c:order val="5"/>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Sheet2!$I$20:$I$50</c:f>
              <c:numCache>
                <c:formatCode>General</c:formatCode>
                <c:ptCount val="31"/>
                <c:pt idx="0">
                  <c:v>145.75296850471014</c:v>
                </c:pt>
                <c:pt idx="1">
                  <c:v>145.73260120699049</c:v>
                </c:pt>
                <c:pt idx="2">
                  <c:v>145.71216567699028</c:v>
                </c:pt>
                <c:pt idx="3">
                  <c:v>145.69166145600377</c:v>
                </c:pt>
                <c:pt idx="4">
                  <c:v>145.67108808068409</c:v>
                </c:pt>
                <c:pt idx="5">
                  <c:v>145.65044508298021</c:v>
                </c:pt>
                <c:pt idx="6">
                  <c:v>145.62973199007328</c:v>
                </c:pt>
                <c:pt idx="7">
                  <c:v>145.60894832431143</c:v>
                </c:pt>
                <c:pt idx="8">
                  <c:v>145.58809360314382</c:v>
                </c:pt>
                <c:pt idx="9">
                  <c:v>145.56716733905341</c:v>
                </c:pt>
                <c:pt idx="10">
                  <c:v>145.54616903948849</c:v>
                </c:pt>
                <c:pt idx="11">
                  <c:v>145.52509820679316</c:v>
                </c:pt>
                <c:pt idx="12">
                  <c:v>145.50395433813659</c:v>
                </c:pt>
                <c:pt idx="13">
                  <c:v>145.482736925441</c:v>
                </c:pt>
                <c:pt idx="14">
                  <c:v>145.46144545530842</c:v>
                </c:pt>
                <c:pt idx="15">
                  <c:v>145.44007940894608</c:v>
                </c:pt>
                <c:pt idx="16">
                  <c:v>145.41863826209067</c:v>
                </c:pt>
                <c:pt idx="17">
                  <c:v>145.39712148493106</c:v>
                </c:pt>
                <c:pt idx="18">
                  <c:v>145.3755285420298</c:v>
                </c:pt>
                <c:pt idx="19">
                  <c:v>145.35385889224315</c:v>
                </c:pt>
                <c:pt idx="20">
                  <c:v>145.33211198863972</c:v>
                </c:pt>
                <c:pt idx="21">
                  <c:v>145.31028727841763</c:v>
                </c:pt>
                <c:pt idx="22">
                  <c:v>145.2883842028202</c:v>
                </c:pt>
                <c:pt idx="23">
                  <c:v>145.26640219705007</c:v>
                </c:pt>
                <c:pt idx="24">
                  <c:v>145.24434069018193</c:v>
                </c:pt>
                <c:pt idx="25">
                  <c:v>145.2221991050734</c:v>
                </c:pt>
                <c:pt idx="26">
                  <c:v>145.19997685827454</c:v>
                </c:pt>
                <c:pt idx="27">
                  <c:v>145.17767335993557</c:v>
                </c:pt>
                <c:pt idx="28">
                  <c:v>145.15528801371289</c:v>
                </c:pt>
                <c:pt idx="29">
                  <c:v>145.13282021667348</c:v>
                </c:pt>
                <c:pt idx="30">
                  <c:v>145.11026935919739</c:v>
                </c:pt>
              </c:numCache>
            </c:numRef>
          </c:yVal>
          <c:smooth val="0"/>
          <c:extLst>
            <c:ext xmlns:c16="http://schemas.microsoft.com/office/drawing/2014/chart" uri="{C3380CC4-5D6E-409C-BE32-E72D297353CC}">
              <c16:uniqueId val="{00000005-5052-4ED3-87CA-571410256AAB}"/>
            </c:ext>
          </c:extLst>
        </c:ser>
        <c:ser>
          <c:idx val="8"/>
          <c:order val="6"/>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Sheet2!$J$20:$J$50</c:f>
              <c:numCache>
                <c:formatCode>General</c:formatCode>
                <c:ptCount val="31"/>
                <c:pt idx="0">
                  <c:v>145.82515206230045</c:v>
                </c:pt>
                <c:pt idx="1">
                  <c:v>145.80144586331528</c:v>
                </c:pt>
                <c:pt idx="2">
                  <c:v>145.7776602464298</c:v>
                </c:pt>
                <c:pt idx="3">
                  <c:v>145.75379467774059</c:v>
                </c:pt>
                <c:pt idx="4">
                  <c:v>145.72984861794225</c:v>
                </c:pt>
                <c:pt idx="5">
                  <c:v>145.70582152225413</c:v>
                </c:pt>
                <c:pt idx="6">
                  <c:v>145.68171284034605</c:v>
                </c:pt>
                <c:pt idx="7">
                  <c:v>145.65752201626259</c:v>
                </c:pt>
                <c:pt idx="8">
                  <c:v>145.63324848834623</c:v>
                </c:pt>
                <c:pt idx="9">
                  <c:v>145.60889168915901</c:v>
                </c:pt>
                <c:pt idx="10">
                  <c:v>145.58445104540311</c:v>
                </c:pt>
                <c:pt idx="11">
                  <c:v>145.5599259778397</c:v>
                </c:pt>
                <c:pt idx="12">
                  <c:v>145.53531590120664</c:v>
                </c:pt>
                <c:pt idx="13">
                  <c:v>145.51062022413473</c:v>
                </c:pt>
                <c:pt idx="14">
                  <c:v>145.48583834906236</c:v>
                </c:pt>
                <c:pt idx="15">
                  <c:v>145.46096967214885</c:v>
                </c:pt>
                <c:pt idx="16">
                  <c:v>145.43601358318597</c:v>
                </c:pt>
                <c:pt idx="17">
                  <c:v>145.4109694655084</c:v>
                </c:pt>
                <c:pt idx="18">
                  <c:v>145.38583669590201</c:v>
                </c:pt>
                <c:pt idx="19">
                  <c:v>145.360614644511</c:v>
                </c:pt>
                <c:pt idx="20">
                  <c:v>145.3353026747431</c:v>
                </c:pt>
                <c:pt idx="21">
                  <c:v>145.30990014317311</c:v>
                </c:pt>
                <c:pt idx="22">
                  <c:v>145.28440639944495</c:v>
                </c:pt>
                <c:pt idx="23">
                  <c:v>145.25882078617153</c:v>
                </c:pt>
                <c:pt idx="24">
                  <c:v>145.23314263883319</c:v>
                </c:pt>
                <c:pt idx="25">
                  <c:v>145.20737128567407</c:v>
                </c:pt>
                <c:pt idx="26">
                  <c:v>145.18150604759671</c:v>
                </c:pt>
                <c:pt idx="27">
                  <c:v>145.15554623805463</c:v>
                </c:pt>
                <c:pt idx="28">
                  <c:v>145.129491162943</c:v>
                </c:pt>
                <c:pt idx="29">
                  <c:v>145.1033401204873</c:v>
                </c:pt>
                <c:pt idx="30">
                  <c:v>145.07709240112987</c:v>
                </c:pt>
              </c:numCache>
            </c:numRef>
          </c:yVal>
          <c:smooth val="0"/>
          <c:extLst>
            <c:ext xmlns:c16="http://schemas.microsoft.com/office/drawing/2014/chart" uri="{C3380CC4-5D6E-409C-BE32-E72D297353CC}">
              <c16:uniqueId val="{00000006-5052-4ED3-87CA-571410256AAB}"/>
            </c:ext>
          </c:extLst>
        </c:ser>
        <c:ser>
          <c:idx val="9"/>
          <c:order val="7"/>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Sheet2!$K$20:$K$50</c:f>
              <c:numCache>
                <c:formatCode>General</c:formatCode>
                <c:ptCount val="31"/>
                <c:pt idx="0">
                  <c:v>145.88995779049415</c:v>
                </c:pt>
                <c:pt idx="1">
                  <c:v>145.86291269024349</c:v>
                </c:pt>
                <c:pt idx="2">
                  <c:v>145.83577698647269</c:v>
                </c:pt>
                <c:pt idx="3">
                  <c:v>145.8085500700808</c:v>
                </c:pt>
                <c:pt idx="4">
                  <c:v>145.78123132580382</c:v>
                </c:pt>
                <c:pt idx="5">
                  <c:v>145.75382013213147</c:v>
                </c:pt>
                <c:pt idx="6">
                  <c:v>145.72631586122225</c:v>
                </c:pt>
                <c:pt idx="7">
                  <c:v>145.69871787881718</c:v>
                </c:pt>
                <c:pt idx="8">
                  <c:v>145.671025544152</c:v>
                </c:pt>
                <c:pt idx="9">
                  <c:v>145.643238209868</c:v>
                </c:pt>
                <c:pt idx="10">
                  <c:v>145.61535522192113</c:v>
                </c:pt>
                <c:pt idx="11">
                  <c:v>145.58737591948963</c:v>
                </c:pt>
                <c:pt idx="12">
                  <c:v>145.55929963488009</c:v>
                </c:pt>
                <c:pt idx="13">
                  <c:v>145.53112569343185</c:v>
                </c:pt>
                <c:pt idx="14">
                  <c:v>145.50285341341973</c:v>
                </c:pt>
                <c:pt idx="15">
                  <c:v>145.47448210595499</c:v>
                </c:pt>
                <c:pt idx="16">
                  <c:v>145.44601107488469</c:v>
                </c:pt>
                <c:pt idx="17">
                  <c:v>145.41743961668914</c:v>
                </c:pt>
                <c:pt idx="18">
                  <c:v>145.38876702037763</c:v>
                </c:pt>
                <c:pt idx="19">
                  <c:v>145.35999256738225</c:v>
                </c:pt>
                <c:pt idx="20">
                  <c:v>145.33111553144985</c:v>
                </c:pt>
                <c:pt idx="21">
                  <c:v>145.30213517853198</c:v>
                </c:pt>
                <c:pt idx="22">
                  <c:v>145.27305076667309</c:v>
                </c:pt>
                <c:pt idx="23">
                  <c:v>145.24386154589635</c:v>
                </c:pt>
                <c:pt idx="24">
                  <c:v>145.21456675808784</c:v>
                </c:pt>
                <c:pt idx="25">
                  <c:v>145.18516563687814</c:v>
                </c:pt>
                <c:pt idx="26">
                  <c:v>145.15565740752228</c:v>
                </c:pt>
                <c:pt idx="27">
                  <c:v>145.12604128677711</c:v>
                </c:pt>
                <c:pt idx="28">
                  <c:v>145.0963164827765</c:v>
                </c:pt>
                <c:pt idx="29">
                  <c:v>145.06648219490449</c:v>
                </c:pt>
                <c:pt idx="30">
                  <c:v>145.03653761366576</c:v>
                </c:pt>
              </c:numCache>
            </c:numRef>
          </c:yVal>
          <c:smooth val="0"/>
          <c:extLst>
            <c:ext xmlns:c16="http://schemas.microsoft.com/office/drawing/2014/chart" uri="{C3380CC4-5D6E-409C-BE32-E72D297353CC}">
              <c16:uniqueId val="{00000007-5052-4ED3-87CA-571410256AAB}"/>
            </c:ext>
          </c:extLst>
        </c:ser>
        <c:ser>
          <c:idx val="10"/>
          <c:order val="8"/>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Sheet2!$L$20:$L$50</c:f>
              <c:numCache>
                <c:formatCode>General</c:formatCode>
                <c:ptCount val="31"/>
                <c:pt idx="0">
                  <c:v>145.94743972348942</c:v>
                </c:pt>
                <c:pt idx="1">
                  <c:v>145.91705572197324</c:v>
                </c:pt>
                <c:pt idx="2">
                  <c:v>145.88656993131718</c:v>
                </c:pt>
                <c:pt idx="3">
                  <c:v>145.85598166722255</c:v>
                </c:pt>
                <c:pt idx="4">
                  <c:v>145.82529023846695</c:v>
                </c:pt>
                <c:pt idx="5">
                  <c:v>145.79449494681035</c:v>
                </c:pt>
                <c:pt idx="6">
                  <c:v>145.76359508689998</c:v>
                </c:pt>
                <c:pt idx="7">
                  <c:v>145.73258994617331</c:v>
                </c:pt>
                <c:pt idx="8">
                  <c:v>145.70147880475935</c:v>
                </c:pt>
                <c:pt idx="9">
                  <c:v>145.67026093537856</c:v>
                </c:pt>
                <c:pt idx="10">
                  <c:v>145.63893560324072</c:v>
                </c:pt>
                <c:pt idx="11">
                  <c:v>145.60750206594113</c:v>
                </c:pt>
                <c:pt idx="12">
                  <c:v>145.57595957335511</c:v>
                </c:pt>
                <c:pt idx="13">
                  <c:v>145.54430736753054</c:v>
                </c:pt>
                <c:pt idx="14">
                  <c:v>145.51254468257866</c:v>
                </c:pt>
                <c:pt idx="15">
                  <c:v>145.4806707445627</c:v>
                </c:pt>
                <c:pt idx="16">
                  <c:v>145.44868477138496</c:v>
                </c:pt>
                <c:pt idx="17">
                  <c:v>145.41658597267147</c:v>
                </c:pt>
                <c:pt idx="18">
                  <c:v>145.38437354965484</c:v>
                </c:pt>
                <c:pt idx="19">
                  <c:v>145.35204669505509</c:v>
                </c:pt>
                <c:pt idx="20">
                  <c:v>145.31960459295817</c:v>
                </c:pt>
                <c:pt idx="21">
                  <c:v>145.28704641869243</c:v>
                </c:pt>
                <c:pt idx="22">
                  <c:v>145.25437133870278</c:v>
                </c:pt>
                <c:pt idx="23">
                  <c:v>145.22157851042277</c:v>
                </c:pt>
                <c:pt idx="24">
                  <c:v>145.18866708214406</c:v>
                </c:pt>
                <c:pt idx="25">
                  <c:v>145.1556361928838</c:v>
                </c:pt>
                <c:pt idx="26">
                  <c:v>145.12248497224942</c:v>
                </c:pt>
                <c:pt idx="27">
                  <c:v>145.08921254030113</c:v>
                </c:pt>
                <c:pt idx="28">
                  <c:v>145.05581800741157</c:v>
                </c:pt>
                <c:pt idx="29">
                  <c:v>145.02230047412328</c:v>
                </c:pt>
                <c:pt idx="30">
                  <c:v>144.98865903100321</c:v>
                </c:pt>
              </c:numCache>
            </c:numRef>
          </c:yVal>
          <c:smooth val="0"/>
          <c:extLst>
            <c:ext xmlns:c16="http://schemas.microsoft.com/office/drawing/2014/chart" uri="{C3380CC4-5D6E-409C-BE32-E72D297353CC}">
              <c16:uniqueId val="{00000008-5052-4ED3-87CA-571410256AAB}"/>
            </c:ext>
          </c:extLst>
        </c:ser>
        <c:ser>
          <c:idx val="11"/>
          <c:order val="9"/>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Sheet2!$M$20:$M$50</c:f>
              <c:numCache>
                <c:formatCode>General</c:formatCode>
                <c:ptCount val="31"/>
                <c:pt idx="0">
                  <c:v>145.99765110975406</c:v>
                </c:pt>
                <c:pt idx="1">
                  <c:v>145.96392820697235</c:v>
                </c:pt>
                <c:pt idx="2">
                  <c:v>145.93009232943101</c:v>
                </c:pt>
                <c:pt idx="3">
                  <c:v>145.89614271763369</c:v>
                </c:pt>
                <c:pt idx="4">
                  <c:v>145.86207860439944</c:v>
                </c:pt>
                <c:pt idx="5">
                  <c:v>145.82789921475862</c:v>
                </c:pt>
                <c:pt idx="6">
                  <c:v>145.79360376584711</c:v>
                </c:pt>
                <c:pt idx="7">
                  <c:v>145.7591914667988</c:v>
                </c:pt>
                <c:pt idx="8">
                  <c:v>145.72466151863608</c:v>
                </c:pt>
                <c:pt idx="9">
                  <c:v>145.69001311415849</c:v>
                </c:pt>
                <c:pt idx="10">
                  <c:v>145.65524543782968</c:v>
                </c:pt>
                <c:pt idx="11">
                  <c:v>145.620357665662</c:v>
                </c:pt>
                <c:pt idx="12">
                  <c:v>145.58534896509948</c:v>
                </c:pt>
                <c:pt idx="13">
                  <c:v>145.55021849489862</c:v>
                </c:pt>
                <c:pt idx="14">
                  <c:v>145.51496540500693</c:v>
                </c:pt>
                <c:pt idx="15">
                  <c:v>145.4795888364398</c:v>
                </c:pt>
                <c:pt idx="16">
                  <c:v>145.44408792115462</c:v>
                </c:pt>
                <c:pt idx="17">
                  <c:v>145.40846178192314</c:v>
                </c:pt>
                <c:pt idx="18">
                  <c:v>145.37270953220138</c:v>
                </c:pt>
                <c:pt idx="19">
                  <c:v>145.33683027599727</c:v>
                </c:pt>
                <c:pt idx="20">
                  <c:v>145.30082310773585</c:v>
                </c:pt>
                <c:pt idx="21">
                  <c:v>145.26468711212223</c:v>
                </c:pt>
                <c:pt idx="22">
                  <c:v>145.22842136400186</c:v>
                </c:pt>
                <c:pt idx="23">
                  <c:v>145.19202492821856</c:v>
                </c:pt>
                <c:pt idx="24">
                  <c:v>145.15549685946965</c:v>
                </c:pt>
                <c:pt idx="25">
                  <c:v>145.1188362021588</c:v>
                </c:pt>
                <c:pt idx="26">
                  <c:v>145.08204199024593</c:v>
                </c:pt>
                <c:pt idx="27">
                  <c:v>145.04511324709452</c:v>
                </c:pt>
                <c:pt idx="28">
                  <c:v>145.00804898531601</c:v>
                </c:pt>
                <c:pt idx="29">
                  <c:v>144.97084820661141</c:v>
                </c:pt>
                <c:pt idx="30">
                  <c:v>144.93350990161002</c:v>
                </c:pt>
              </c:numCache>
            </c:numRef>
          </c:yVal>
          <c:smooth val="0"/>
          <c:extLst>
            <c:ext xmlns:c16="http://schemas.microsoft.com/office/drawing/2014/chart" uri="{C3380CC4-5D6E-409C-BE32-E72D297353CC}">
              <c16:uniqueId val="{00000009-5052-4ED3-87CA-571410256AAB}"/>
            </c:ext>
          </c:extLst>
        </c:ser>
        <c:ser>
          <c:idx val="12"/>
          <c:order val="10"/>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Sheet2!$N$20:$N$50</c:f>
              <c:numCache>
                <c:formatCode>General</c:formatCode>
                <c:ptCount val="31"/>
                <c:pt idx="0">
                  <c:v>146.0406444290403</c:v>
                </c:pt>
                <c:pt idx="1">
                  <c:v>146.0035826249931</c:v>
                </c:pt>
                <c:pt idx="2">
                  <c:v>145.96639666056646</c:v>
                </c:pt>
                <c:pt idx="3">
                  <c:v>145.92908570106644</c:v>
                </c:pt>
                <c:pt idx="4">
                  <c:v>145.89164890335354</c:v>
                </c:pt>
                <c:pt idx="5">
                  <c:v>145.85408541572846</c:v>
                </c:pt>
                <c:pt idx="6">
                  <c:v>145.81639437781584</c:v>
                </c:pt>
                <c:pt idx="7">
                  <c:v>145.77857492044592</c:v>
                </c:pt>
                <c:pt idx="8">
                  <c:v>145.74062616553439</c:v>
                </c:pt>
                <c:pt idx="9">
                  <c:v>145.70254722596005</c:v>
                </c:pt>
                <c:pt idx="10">
                  <c:v>145.66433720544023</c:v>
                </c:pt>
                <c:pt idx="11">
                  <c:v>145.62599519840447</c:v>
                </c:pt>
                <c:pt idx="12">
                  <c:v>145.58752028986547</c:v>
                </c:pt>
                <c:pt idx="13">
                  <c:v>145.54891155528827</c:v>
                </c:pt>
                <c:pt idx="14">
                  <c:v>145.51016806045683</c:v>
                </c:pt>
                <c:pt idx="15">
                  <c:v>145.47128886133848</c:v>
                </c:pt>
                <c:pt idx="16">
                  <c:v>145.43227300394585</c:v>
                </c:pt>
                <c:pt idx="17">
                  <c:v>145.39311952419641</c:v>
                </c:pt>
                <c:pt idx="18">
                  <c:v>145.35382744776953</c:v>
                </c:pt>
                <c:pt idx="19">
                  <c:v>145.31439578996105</c:v>
                </c:pt>
                <c:pt idx="20">
                  <c:v>145.27482355553514</c:v>
                </c:pt>
                <c:pt idx="21">
                  <c:v>145.23510973857361</c:v>
                </c:pt>
                <c:pt idx="22">
                  <c:v>145.19525332232254</c:v>
                </c:pt>
                <c:pt idx="23">
                  <c:v>145.15525327903592</c:v>
                </c:pt>
                <c:pt idx="24">
                  <c:v>145.11510856981684</c:v>
                </c:pt>
                <c:pt idx="25">
                  <c:v>145.07481814445541</c:v>
                </c:pt>
                <c:pt idx="26">
                  <c:v>145.03438094126403</c:v>
                </c:pt>
                <c:pt idx="27">
                  <c:v>144.99379588690951</c:v>
                </c:pt>
                <c:pt idx="28">
                  <c:v>144.95306189624205</c:v>
                </c:pt>
                <c:pt idx="29">
                  <c:v>144.91217787212113</c:v>
                </c:pt>
                <c:pt idx="30">
                  <c:v>144.87114270523844</c:v>
                </c:pt>
              </c:numCache>
            </c:numRef>
          </c:yVal>
          <c:smooth val="0"/>
          <c:extLst>
            <c:ext xmlns:c16="http://schemas.microsoft.com/office/drawing/2014/chart" uri="{C3380CC4-5D6E-409C-BE32-E72D297353CC}">
              <c16:uniqueId val="{0000000A-5052-4ED3-87CA-571410256AAB}"/>
            </c:ext>
          </c:extLst>
        </c:ser>
        <c:ser>
          <c:idx val="13"/>
          <c:order val="11"/>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Sheet2!$O$20:$O$50</c:f>
              <c:numCache>
                <c:formatCode>General</c:formatCode>
                <c:ptCount val="31"/>
                <c:pt idx="0">
                  <c:v>146.07647140891208</c:v>
                </c:pt>
                <c:pt idx="1">
                  <c:v>146.03607070359936</c:v>
                </c:pt>
                <c:pt idx="2">
                  <c:v>145.99553465228743</c:v>
                </c:pt>
                <c:pt idx="3">
                  <c:v>145.95486234508471</c:v>
                </c:pt>
                <c:pt idx="4">
                  <c:v>145.91405286289319</c:v>
                </c:pt>
                <c:pt idx="5">
                  <c:v>145.87310527728388</c:v>
                </c:pt>
                <c:pt idx="6">
                  <c:v>145.83201865037009</c:v>
                </c:pt>
                <c:pt idx="7">
                  <c:v>145.79079203467856</c:v>
                </c:pt>
                <c:pt idx="8">
                  <c:v>145.74942447301825</c:v>
                </c:pt>
                <c:pt idx="9">
                  <c:v>145.70791499834712</c:v>
                </c:pt>
                <c:pt idx="10">
                  <c:v>145.66626263363634</c:v>
                </c:pt>
                <c:pt idx="11">
                  <c:v>145.62446639173248</c:v>
                </c:pt>
                <c:pt idx="12">
                  <c:v>145.58252527521699</c:v>
                </c:pt>
                <c:pt idx="13">
                  <c:v>145.54043827626347</c:v>
                </c:pt>
                <c:pt idx="14">
                  <c:v>145.49820437649228</c:v>
                </c:pt>
                <c:pt idx="15">
                  <c:v>145.45582254682273</c:v>
                </c:pt>
                <c:pt idx="16">
                  <c:v>145.41329174732263</c:v>
                </c:pt>
                <c:pt idx="17">
                  <c:v>145.37061092705522</c:v>
                </c:pt>
                <c:pt idx="18">
                  <c:v>145.32777902392323</c:v>
                </c:pt>
                <c:pt idx="19">
                  <c:v>145.28479496451038</c:v>
                </c:pt>
                <c:pt idx="20">
                  <c:v>145.24165766391997</c:v>
                </c:pt>
                <c:pt idx="21">
                  <c:v>145.19836602561057</c:v>
                </c:pt>
                <c:pt idx="22">
                  <c:v>145.15491894122877</c:v>
                </c:pt>
                <c:pt idx="23">
                  <c:v>145.11131529043885</c:v>
                </c:pt>
                <c:pt idx="24">
                  <c:v>145.06755394074958</c:v>
                </c:pt>
                <c:pt idx="25">
                  <c:v>145.02363374733756</c:v>
                </c:pt>
                <c:pt idx="26">
                  <c:v>144.97955355286771</c:v>
                </c:pt>
                <c:pt idx="27">
                  <c:v>144.93531218731007</c:v>
                </c:pt>
                <c:pt idx="28">
                  <c:v>144.89090846775363</c:v>
                </c:pt>
                <c:pt idx="29">
                  <c:v>144.84634119821644</c:v>
                </c:pt>
                <c:pt idx="30">
                  <c:v>144.80160916945238</c:v>
                </c:pt>
              </c:numCache>
            </c:numRef>
          </c:yVal>
          <c:smooth val="0"/>
          <c:extLst>
            <c:ext xmlns:c16="http://schemas.microsoft.com/office/drawing/2014/chart" uri="{C3380CC4-5D6E-409C-BE32-E72D297353CC}">
              <c16:uniqueId val="{0000000B-5052-4ED3-87CA-571410256AAB}"/>
            </c:ext>
          </c:extLst>
        </c:ser>
        <c:ser>
          <c:idx val="14"/>
          <c:order val="12"/>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Sheet2!$P$20:$P$50</c:f>
              <c:numCache>
                <c:formatCode>General</c:formatCode>
                <c:ptCount val="31"/>
                <c:pt idx="0">
                  <c:v>146.10518304080136</c:v>
                </c:pt>
                <c:pt idx="1">
                  <c:v>146.06144343422312</c:v>
                </c:pt>
                <c:pt idx="2">
                  <c:v>146.01755729602593</c:v>
                </c:pt>
                <c:pt idx="3">
                  <c:v>145.97352364112049</c:v>
                </c:pt>
                <c:pt idx="4">
                  <c:v>145.92934147445033</c:v>
                </c:pt>
                <c:pt idx="5">
                  <c:v>145.88500979085677</c:v>
                </c:pt>
                <c:pt idx="6">
                  <c:v>145.84052757494186</c:v>
                </c:pt>
                <c:pt idx="7">
                  <c:v>145.79589380092872</c:v>
                </c:pt>
                <c:pt idx="8">
                  <c:v>145.75110743251963</c:v>
                </c:pt>
                <c:pt idx="9">
                  <c:v>145.70616742275169</c:v>
                </c:pt>
                <c:pt idx="10">
                  <c:v>145.66107271384993</c:v>
                </c:pt>
                <c:pt idx="11">
                  <c:v>145.61582223707799</c:v>
                </c:pt>
                <c:pt idx="12">
                  <c:v>145.57041491258602</c:v>
                </c:pt>
                <c:pt idx="13">
                  <c:v>145.52484964925617</c:v>
                </c:pt>
                <c:pt idx="14">
                  <c:v>145.4791253445452</c:v>
                </c:pt>
                <c:pt idx="15">
                  <c:v>145.43324088432445</c:v>
                </c:pt>
                <c:pt idx="16">
                  <c:v>145.38719514271693</c:v>
                </c:pt>
                <c:pt idx="17">
                  <c:v>145.34098698193154</c:v>
                </c:pt>
                <c:pt idx="18">
                  <c:v>145.29461525209442</c:v>
                </c:pt>
                <c:pt idx="19">
                  <c:v>145.24807879107721</c:v>
                </c:pt>
                <c:pt idx="20">
                  <c:v>145.20137642432229</c:v>
                </c:pt>
                <c:pt idx="21">
                  <c:v>145.15450696466502</c:v>
                </c:pt>
                <c:pt idx="22">
                  <c:v>145.10746921215247</c:v>
                </c:pt>
                <c:pt idx="23">
                  <c:v>145.06026195385925</c:v>
                </c:pt>
                <c:pt idx="24">
                  <c:v>145.01288396369981</c:v>
                </c:pt>
                <c:pt idx="25">
                  <c:v>144.96533400223723</c:v>
                </c:pt>
                <c:pt idx="26">
                  <c:v>144.91761081648886</c:v>
                </c:pt>
                <c:pt idx="27">
                  <c:v>144.86971313972811</c:v>
                </c:pt>
                <c:pt idx="28">
                  <c:v>144.82163969128268</c:v>
                </c:pt>
                <c:pt idx="29">
                  <c:v>144.7733891763292</c:v>
                </c:pt>
                <c:pt idx="30">
                  <c:v>144.72496028568384</c:v>
                </c:pt>
              </c:numCache>
            </c:numRef>
          </c:yVal>
          <c:smooth val="0"/>
          <c:extLst>
            <c:ext xmlns:c16="http://schemas.microsoft.com/office/drawing/2014/chart" uri="{C3380CC4-5D6E-409C-BE32-E72D297353CC}">
              <c16:uniqueId val="{0000000C-5052-4ED3-87CA-571410256AAB}"/>
            </c:ext>
          </c:extLst>
        </c:ser>
        <c:ser>
          <c:idx val="15"/>
          <c:order val="13"/>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Sheet2!$Q$20:$Q$50</c:f>
              <c:numCache>
                <c:formatCode>General</c:formatCode>
                <c:ptCount val="31"/>
                <c:pt idx="0">
                  <c:v>146.12682959561133</c:v>
                </c:pt>
                <c:pt idx="1">
                  <c:v>146.07975108776756</c:v>
                </c:pt>
                <c:pt idx="2">
                  <c:v>146.0325148626851</c:v>
                </c:pt>
                <c:pt idx="3">
                  <c:v>145.98511986007696</c:v>
                </c:pt>
                <c:pt idx="4">
                  <c:v>145.93756500892815</c:v>
                </c:pt>
                <c:pt idx="5">
                  <c:v>145.88984922735034</c:v>
                </c:pt>
                <c:pt idx="6">
                  <c:v>145.84197142243431</c:v>
                </c:pt>
                <c:pt idx="7">
                  <c:v>145.79393049009954</c:v>
                </c:pt>
                <c:pt idx="8">
                  <c:v>145.74572531494167</c:v>
                </c:pt>
                <c:pt idx="9">
                  <c:v>145.69735477007694</c:v>
                </c:pt>
                <c:pt idx="10">
                  <c:v>145.64881771698421</c:v>
                </c:pt>
                <c:pt idx="11">
                  <c:v>145.60011300534418</c:v>
                </c:pt>
                <c:pt idx="12">
                  <c:v>145.55123947287572</c:v>
                </c:pt>
                <c:pt idx="13">
                  <c:v>145.50219594516955</c:v>
                </c:pt>
                <c:pt idx="14">
                  <c:v>145.45298123551882</c:v>
                </c:pt>
                <c:pt idx="15">
                  <c:v>145.40359414474688</c:v>
                </c:pt>
                <c:pt idx="16">
                  <c:v>145.35403346103189</c:v>
                </c:pt>
                <c:pt idx="17">
                  <c:v>145.30429795972853</c:v>
                </c:pt>
                <c:pt idx="18">
                  <c:v>145.25438640318629</c:v>
                </c:pt>
                <c:pt idx="19">
                  <c:v>145.20429754056471</c:v>
                </c:pt>
                <c:pt idx="20">
                  <c:v>145.1540301076453</c:v>
                </c:pt>
                <c:pt idx="21">
                  <c:v>145.10358282664015</c:v>
                </c:pt>
                <c:pt idx="22">
                  <c:v>145.05295440599687</c:v>
                </c:pt>
                <c:pt idx="23">
                  <c:v>145.00214354020036</c:v>
                </c:pt>
                <c:pt idx="24">
                  <c:v>144.95114890957072</c:v>
                </c:pt>
                <c:pt idx="25">
                  <c:v>144.89996918005755</c:v>
                </c:pt>
                <c:pt idx="26">
                  <c:v>144.84860300303069</c:v>
                </c:pt>
                <c:pt idx="27">
                  <c:v>144.79704901506682</c:v>
                </c:pt>
                <c:pt idx="28">
                  <c:v>144.74530583773245</c:v>
                </c:pt>
                <c:pt idx="29">
                  <c:v>144.69337207736268</c:v>
                </c:pt>
                <c:pt idx="30">
                  <c:v>144.64124632483598</c:v>
                </c:pt>
              </c:numCache>
            </c:numRef>
          </c:yVal>
          <c:smooth val="0"/>
          <c:extLst>
            <c:ext xmlns:c16="http://schemas.microsoft.com/office/drawing/2014/chart" uri="{C3380CC4-5D6E-409C-BE32-E72D297353CC}">
              <c16:uniqueId val="{0000000D-5052-4ED3-87CA-571410256AAB}"/>
            </c:ext>
          </c:extLst>
        </c:ser>
        <c:ser>
          <c:idx val="16"/>
          <c:order val="14"/>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Sheet2!$R$20:$R$50</c:f>
              <c:numCache>
                <c:formatCode>General</c:formatCode>
                <c:ptCount val="31"/>
                <c:pt idx="0">
                  <c:v>146.1414606388812</c:v>
                </c:pt>
                <c:pt idx="1">
                  <c:v>146.09104322977194</c:v>
                </c:pt>
                <c:pt idx="2">
                  <c:v>146.04045691780416</c:v>
                </c:pt>
                <c:pt idx="3">
                  <c:v>145.98970056749332</c:v>
                </c:pt>
                <c:pt idx="4">
                  <c:v>145.93877303186588</c:v>
                </c:pt>
                <c:pt idx="5">
                  <c:v>145.88767315230385</c:v>
                </c:pt>
                <c:pt idx="6">
                  <c:v>145.83639975838665</c:v>
                </c:pt>
                <c:pt idx="7">
                  <c:v>145.78495166773027</c:v>
                </c:pt>
                <c:pt idx="8">
                  <c:v>145.73332768582361</c:v>
                </c:pt>
                <c:pt idx="9">
                  <c:v>145.6815266058621</c:v>
                </c:pt>
                <c:pt idx="10">
                  <c:v>145.6295472085784</c:v>
                </c:pt>
                <c:pt idx="11">
                  <c:v>145.57738826207029</c:v>
                </c:pt>
                <c:pt idx="12">
                  <c:v>145.52504852162534</c:v>
                </c:pt>
                <c:pt idx="13">
                  <c:v>145.47252672954284</c:v>
                </c:pt>
                <c:pt idx="14">
                  <c:v>145.41982161495233</c:v>
                </c:pt>
                <c:pt idx="15">
                  <c:v>145.36693189362919</c:v>
                </c:pt>
                <c:pt idx="16">
                  <c:v>145.31385626780678</c:v>
                </c:pt>
                <c:pt idx="17">
                  <c:v>145.26059342598546</c:v>
                </c:pt>
                <c:pt idx="18">
                  <c:v>145.20714204273807</c:v>
                </c:pt>
                <c:pt idx="19">
                  <c:v>145.15350077851213</c:v>
                </c:pt>
                <c:pt idx="20">
                  <c:v>145.09966827942824</c:v>
                </c:pt>
                <c:pt idx="21">
                  <c:v>145.04564317707519</c:v>
                </c:pt>
                <c:pt idx="22">
                  <c:v>144.99142408830119</c:v>
                </c:pt>
                <c:pt idx="23">
                  <c:v>144.93700961500139</c:v>
                </c:pt>
                <c:pt idx="24">
                  <c:v>144.88239834390154</c:v>
                </c:pt>
                <c:pt idx="25">
                  <c:v>144.82758884633779</c:v>
                </c:pt>
                <c:pt idx="26">
                  <c:v>144.77257967803243</c:v>
                </c:pt>
                <c:pt idx="27">
                  <c:v>144.71736937886544</c:v>
                </c:pt>
                <c:pt idx="28">
                  <c:v>144.66195647264212</c:v>
                </c:pt>
                <c:pt idx="29">
                  <c:v>144.60633946685604</c:v>
                </c:pt>
                <c:pt idx="30">
                  <c:v>144.55051685244803</c:v>
                </c:pt>
              </c:numCache>
            </c:numRef>
          </c:yVal>
          <c:smooth val="0"/>
          <c:extLst>
            <c:ext xmlns:c16="http://schemas.microsoft.com/office/drawing/2014/chart" uri="{C3380CC4-5D6E-409C-BE32-E72D297353CC}">
              <c16:uniqueId val="{0000000E-5052-4ED3-87CA-571410256AAB}"/>
            </c:ext>
          </c:extLst>
        </c:ser>
        <c:ser>
          <c:idx val="17"/>
          <c:order val="15"/>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Sheet2!$S$20:$S$50</c:f>
              <c:numCache>
                <c:formatCode>General</c:formatCode>
                <c:ptCount val="31"/>
                <c:pt idx="0">
                  <c:v>146.14912504552873</c:v>
                </c:pt>
                <c:pt idx="1">
                  <c:v>146.09536873515395</c:v>
                </c:pt>
                <c:pt idx="2">
                  <c:v>146.04143233630091</c:v>
                </c:pt>
                <c:pt idx="3">
                  <c:v>145.98731463828736</c:v>
                </c:pt>
                <c:pt idx="4">
                  <c:v>145.93301441818127</c:v>
                </c:pt>
                <c:pt idx="5">
                  <c:v>145.87853044063499</c:v>
                </c:pt>
                <c:pt idx="6">
                  <c:v>145.82386145771667</c:v>
                </c:pt>
                <c:pt idx="7">
                  <c:v>145.76900620873869</c:v>
                </c:pt>
                <c:pt idx="8">
                  <c:v>145.71396342008325</c:v>
                </c:pt>
                <c:pt idx="9">
                  <c:v>145.65873180502493</c:v>
                </c:pt>
                <c:pt idx="10">
                  <c:v>145.60331006355025</c:v>
                </c:pt>
                <c:pt idx="11">
                  <c:v>145.54769688217405</c:v>
                </c:pt>
                <c:pt idx="12">
                  <c:v>145.49189093375261</c:v>
                </c:pt>
                <c:pt idx="13">
                  <c:v>145.43589087729379</c:v>
                </c:pt>
                <c:pt idx="14">
                  <c:v>145.37969535776352</c:v>
                </c:pt>
                <c:pt idx="15">
                  <c:v>145.32330300588916</c:v>
                </c:pt>
                <c:pt idx="16">
                  <c:v>145.26671243795931</c:v>
                </c:pt>
                <c:pt idx="17">
                  <c:v>145.20992225562003</c:v>
                </c:pt>
                <c:pt idx="18">
                  <c:v>145.15293104566751</c:v>
                </c:pt>
                <c:pt idx="19">
                  <c:v>145.0957373798372</c:v>
                </c:pt>
                <c:pt idx="20">
                  <c:v>145.03833981458882</c:v>
                </c:pt>
                <c:pt idx="21">
                  <c:v>144.9807368908879</c:v>
                </c:pt>
                <c:pt idx="22">
                  <c:v>144.92292713398317</c:v>
                </c:pt>
                <c:pt idx="23">
                  <c:v>144.86490905318004</c:v>
                </c:pt>
                <c:pt idx="24">
                  <c:v>144.80668114161</c:v>
                </c:pt>
                <c:pt idx="25">
                  <c:v>144.74824187599569</c:v>
                </c:pt>
                <c:pt idx="26">
                  <c:v>144.68958971641183</c:v>
                </c:pt>
                <c:pt idx="27">
                  <c:v>144.63072310604176</c:v>
                </c:pt>
                <c:pt idx="28">
                  <c:v>144.57164047092945</c:v>
                </c:pt>
                <c:pt idx="29">
                  <c:v>144.51234021972709</c:v>
                </c:pt>
                <c:pt idx="30">
                  <c:v>144.45282074343774</c:v>
                </c:pt>
              </c:numCache>
            </c:numRef>
          </c:yVal>
          <c:smooth val="0"/>
          <c:extLst>
            <c:ext xmlns:c16="http://schemas.microsoft.com/office/drawing/2014/chart" uri="{C3380CC4-5D6E-409C-BE32-E72D297353CC}">
              <c16:uniqueId val="{0000000F-5052-4ED3-87CA-571410256AAB}"/>
            </c:ext>
          </c:extLst>
        </c:ser>
        <c:ser>
          <c:idx val="18"/>
          <c:order val="16"/>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Sheet2!$T$20:$T$50</c:f>
              <c:numCache>
                <c:formatCode>General</c:formatCode>
                <c:ptCount val="31"/>
                <c:pt idx="0">
                  <c:v>146.14987101418461</c:v>
                </c:pt>
                <c:pt idx="1">
                  <c:v>146.09277580254431</c:v>
                </c:pt>
                <c:pt idx="2">
                  <c:v>146.03548931680598</c:v>
                </c:pt>
                <c:pt idx="3">
                  <c:v>145.97801027108974</c:v>
                </c:pt>
                <c:pt idx="4">
                  <c:v>145.92033736650501</c:v>
                </c:pt>
                <c:pt idx="5">
                  <c:v>145.8624692909745</c:v>
                </c:pt>
                <c:pt idx="6">
                  <c:v>145.80440471905504</c:v>
                </c:pt>
                <c:pt idx="7">
                  <c:v>145.74614231175542</c:v>
                </c:pt>
                <c:pt idx="8">
                  <c:v>145.6876807163512</c:v>
                </c:pt>
                <c:pt idx="9">
                  <c:v>145.62901856619609</c:v>
                </c:pt>
                <c:pt idx="10">
                  <c:v>145.57015448053045</c:v>
                </c:pt>
                <c:pt idx="11">
                  <c:v>145.51108706428616</c:v>
                </c:pt>
                <c:pt idx="12">
                  <c:v>145.45181490788823</c:v>
                </c:pt>
                <c:pt idx="13">
                  <c:v>145.39233658705311</c:v>
                </c:pt>
                <c:pt idx="14">
                  <c:v>145.33265066258306</c:v>
                </c:pt>
                <c:pt idx="15">
                  <c:v>145.2727556801575</c:v>
                </c:pt>
                <c:pt idx="16">
                  <c:v>145.21265017012018</c:v>
                </c:pt>
                <c:pt idx="17">
                  <c:v>145.15233264726294</c:v>
                </c:pt>
                <c:pt idx="18">
                  <c:v>145.0918016106053</c:v>
                </c:pt>
                <c:pt idx="19">
                  <c:v>145.03105554317062</c:v>
                </c:pt>
                <c:pt idx="20">
                  <c:v>144.97009291175775</c:v>
                </c:pt>
                <c:pt idx="21">
                  <c:v>144.90891216670892</c:v>
                </c:pt>
                <c:pt idx="22">
                  <c:v>144.84751174167346</c:v>
                </c:pt>
                <c:pt idx="23">
                  <c:v>144.78589005336707</c:v>
                </c:pt>
                <c:pt idx="24">
                  <c:v>144.72404550132683</c:v>
                </c:pt>
                <c:pt idx="25">
                  <c:v>144.66197646766193</c:v>
                </c:pt>
                <c:pt idx="26">
                  <c:v>144.59968131679958</c:v>
                </c:pt>
                <c:pt idx="27">
                  <c:v>144.53715839522638</c:v>
                </c:pt>
                <c:pt idx="28">
                  <c:v>144.47440603122513</c:v>
                </c:pt>
                <c:pt idx="29">
                  <c:v>144.41142253460646</c:v>
                </c:pt>
                <c:pt idx="30">
                  <c:v>144.34820619643577</c:v>
                </c:pt>
              </c:numCache>
            </c:numRef>
          </c:yVal>
          <c:smooth val="0"/>
          <c:extLst>
            <c:ext xmlns:c16="http://schemas.microsoft.com/office/drawing/2014/chart" uri="{C3380CC4-5D6E-409C-BE32-E72D297353CC}">
              <c16:uniqueId val="{00000010-5052-4ED3-87CA-571410256AAB}"/>
            </c:ext>
          </c:extLst>
        </c:ser>
        <c:ser>
          <c:idx val="19"/>
          <c:order val="17"/>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Sheet2!$U$20:$U$50</c:f>
              <c:numCache>
                <c:formatCode>General</c:formatCode>
                <c:ptCount val="31"/>
                <c:pt idx="0">
                  <c:v>146.14374608113283</c:v>
                </c:pt>
                <c:pt idx="1">
                  <c:v>146.08331196822701</c:v>
                </c:pt>
                <c:pt idx="2">
                  <c:v>146.02267539560341</c:v>
                </c:pt>
                <c:pt idx="3">
                  <c:v>145.96183500218444</c:v>
                </c:pt>
                <c:pt idx="4">
                  <c:v>145.90078941312109</c:v>
                </c:pt>
                <c:pt idx="5">
                  <c:v>145.83953723960633</c:v>
                </c:pt>
                <c:pt idx="6">
                  <c:v>145.77807707868573</c:v>
                </c:pt>
                <c:pt idx="7">
                  <c:v>145.71640751306452</c:v>
                </c:pt>
                <c:pt idx="8">
                  <c:v>145.65452711091149</c:v>
                </c:pt>
                <c:pt idx="9">
                  <c:v>145.5924344256596</c:v>
                </c:pt>
                <c:pt idx="10">
                  <c:v>145.53012799580301</c:v>
                </c:pt>
                <c:pt idx="11">
                  <c:v>145.46760634469061</c:v>
                </c:pt>
                <c:pt idx="12">
                  <c:v>145.40486798031623</c:v>
                </c:pt>
                <c:pt idx="13">
                  <c:v>145.34191139510474</c:v>
                </c:pt>
                <c:pt idx="14">
                  <c:v>145.27873506569492</c:v>
                </c:pt>
                <c:pt idx="15">
                  <c:v>145.21533745271816</c:v>
                </c:pt>
                <c:pt idx="16">
                  <c:v>145.15171700057343</c:v>
                </c:pt>
                <c:pt idx="17">
                  <c:v>145.08787213719819</c:v>
                </c:pt>
                <c:pt idx="18">
                  <c:v>145.02380127383546</c:v>
                </c:pt>
                <c:pt idx="19">
                  <c:v>144.95950280479639</c:v>
                </c:pt>
                <c:pt idx="20">
                  <c:v>144.89497510721901</c:v>
                </c:pt>
                <c:pt idx="21">
                  <c:v>144.83021654082231</c:v>
                </c:pt>
                <c:pt idx="22">
                  <c:v>144.76522544765612</c:v>
                </c:pt>
                <c:pt idx="23">
                  <c:v>144.70000015184641</c:v>
                </c:pt>
                <c:pt idx="24">
                  <c:v>144.634538959336</c:v>
                </c:pt>
                <c:pt idx="25">
                  <c:v>144.56884015762054</c:v>
                </c:pt>
                <c:pt idx="26">
                  <c:v>144.50290201547966</c:v>
                </c:pt>
                <c:pt idx="27">
                  <c:v>144.43672278270336</c:v>
                </c:pt>
                <c:pt idx="28">
                  <c:v>144.37030068981315</c:v>
                </c:pt>
                <c:pt idx="29">
                  <c:v>144.30363394777817</c:v>
                </c:pt>
                <c:pt idx="30">
                  <c:v>144.23672074772617</c:v>
                </c:pt>
              </c:numCache>
            </c:numRef>
          </c:yVal>
          <c:smooth val="0"/>
          <c:extLst>
            <c:ext xmlns:c16="http://schemas.microsoft.com/office/drawing/2014/chart" uri="{C3380CC4-5D6E-409C-BE32-E72D297353CC}">
              <c16:uniqueId val="{00000011-5052-4ED3-87CA-571410256AAB}"/>
            </c:ext>
          </c:extLst>
        </c:ser>
        <c:ser>
          <c:idx val="20"/>
          <c:order val="18"/>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Sheet2!$V$20:$V$50</c:f>
              <c:numCache>
                <c:formatCode>General</c:formatCode>
                <c:ptCount val="31"/>
                <c:pt idx="0">
                  <c:v>146.13079713387069</c:v>
                </c:pt>
                <c:pt idx="1">
                  <c:v>146.06702411969937</c:v>
                </c:pt>
                <c:pt idx="2">
                  <c:v>146.00303746019048</c:v>
                </c:pt>
                <c:pt idx="3">
                  <c:v>145.93883571906881</c:v>
                </c:pt>
                <c:pt idx="4">
                  <c:v>145.8744174455268</c:v>
                </c:pt>
                <c:pt idx="5">
                  <c:v>145.80978117402779</c:v>
                </c:pt>
                <c:pt idx="6">
                  <c:v>145.74492542410607</c:v>
                </c:pt>
                <c:pt idx="7">
                  <c:v>145.67984870016323</c:v>
                </c:pt>
                <c:pt idx="8">
                  <c:v>145.61454949126144</c:v>
                </c:pt>
                <c:pt idx="9">
                  <c:v>145.54902627091275</c:v>
                </c:pt>
                <c:pt idx="10">
                  <c:v>145.48327749686518</c:v>
                </c:pt>
                <c:pt idx="11">
                  <c:v>145.41730161088469</c:v>
                </c:pt>
                <c:pt idx="12">
                  <c:v>145.35109703853382</c:v>
                </c:pt>
                <c:pt idx="13">
                  <c:v>145.28466218894602</c:v>
                </c:pt>
                <c:pt idx="14">
                  <c:v>145.21799545459643</c:v>
                </c:pt>
                <c:pt idx="15">
                  <c:v>145.15109521106848</c:v>
                </c:pt>
                <c:pt idx="16">
                  <c:v>145.08395981681628</c:v>
                </c:pt>
                <c:pt idx="17">
                  <c:v>145.01658761292308</c:v>
                </c:pt>
                <c:pt idx="18">
                  <c:v>144.94897692285522</c:v>
                </c:pt>
                <c:pt idx="19">
                  <c:v>144.88112605221178</c:v>
                </c:pt>
                <c:pt idx="20">
                  <c:v>144.81303328846991</c:v>
                </c:pt>
                <c:pt idx="21">
                  <c:v>144.74469690072533</c:v>
                </c:pt>
                <c:pt idx="22">
                  <c:v>144.67611513942842</c:v>
                </c:pt>
                <c:pt idx="23">
                  <c:v>144.60728623611541</c:v>
                </c:pt>
                <c:pt idx="24">
                  <c:v>144.5382084031348</c:v>
                </c:pt>
                <c:pt idx="25">
                  <c:v>144.46887983336876</c:v>
                </c:pt>
                <c:pt idx="26">
                  <c:v>144.39929869994938</c:v>
                </c:pt>
                <c:pt idx="27">
                  <c:v>144.32946315596999</c:v>
                </c:pt>
                <c:pt idx="28">
                  <c:v>144.2593713341908</c:v>
                </c:pt>
                <c:pt idx="29">
                  <c:v>144.18902134673954</c:v>
                </c:pt>
                <c:pt idx="30">
                  <c:v>144.1184112848062</c:v>
                </c:pt>
              </c:numCache>
            </c:numRef>
          </c:yVal>
          <c:smooth val="0"/>
          <c:extLst>
            <c:ext xmlns:c16="http://schemas.microsoft.com/office/drawing/2014/chart" uri="{C3380CC4-5D6E-409C-BE32-E72D297353CC}">
              <c16:uniqueId val="{00000012-5052-4ED3-87CA-571410256AAB}"/>
            </c:ext>
          </c:extLst>
        </c:ser>
        <c:ser>
          <c:idx val="21"/>
          <c:order val="19"/>
          <c:spPr>
            <a:ln w="50800">
              <a:solidFill>
                <a:schemeClr val="tx1"/>
              </a:solidFill>
            </a:ln>
          </c:spPr>
          <c:marker>
            <c:symbol val="none"/>
          </c:marker>
          <c:xVal>
            <c:numRef>
              <c:f>Sheet2!$A$20:$A$50</c:f>
              <c:numCache>
                <c:formatCode>General</c:formatCode>
                <c:ptCount val="31"/>
                <c:pt idx="0">
                  <c:v>0</c:v>
                </c:pt>
                <c:pt idx="1">
                  <c:v>3.3333333333333333E-2</c:v>
                </c:pt>
                <c:pt idx="2">
                  <c:v>6.6666666666666666E-2</c:v>
                </c:pt>
                <c:pt idx="3">
                  <c:v>0.1</c:v>
                </c:pt>
                <c:pt idx="4">
                  <c:v>0.13333333333333333</c:v>
                </c:pt>
                <c:pt idx="5">
                  <c:v>0.16666666666666666</c:v>
                </c:pt>
                <c:pt idx="6">
                  <c:v>0.19999999999999998</c:v>
                </c:pt>
                <c:pt idx="7">
                  <c:v>0.23333333333333331</c:v>
                </c:pt>
                <c:pt idx="8">
                  <c:v>0.26666666666666666</c:v>
                </c:pt>
                <c:pt idx="9">
                  <c:v>0.3</c:v>
                </c:pt>
                <c:pt idx="10">
                  <c:v>0.33333333333333331</c:v>
                </c:pt>
                <c:pt idx="11">
                  <c:v>0.36666666666666664</c:v>
                </c:pt>
                <c:pt idx="12">
                  <c:v>0.39999999999999997</c:v>
                </c:pt>
                <c:pt idx="13">
                  <c:v>0.43333333333333329</c:v>
                </c:pt>
                <c:pt idx="14">
                  <c:v>0.46666666666666662</c:v>
                </c:pt>
                <c:pt idx="15">
                  <c:v>0.49999999999999994</c:v>
                </c:pt>
                <c:pt idx="16">
                  <c:v>0.53333333333333333</c:v>
                </c:pt>
                <c:pt idx="17">
                  <c:v>0.56666666666666665</c:v>
                </c:pt>
                <c:pt idx="18">
                  <c:v>0.6</c:v>
                </c:pt>
                <c:pt idx="19">
                  <c:v>0.6333333333333333</c:v>
                </c:pt>
                <c:pt idx="20">
                  <c:v>0.66666666666666663</c:v>
                </c:pt>
                <c:pt idx="21">
                  <c:v>0.7</c:v>
                </c:pt>
                <c:pt idx="22">
                  <c:v>0.73333333333333328</c:v>
                </c:pt>
                <c:pt idx="23">
                  <c:v>0.76666666666666661</c:v>
                </c:pt>
                <c:pt idx="24">
                  <c:v>0.79999999999999993</c:v>
                </c:pt>
                <c:pt idx="25">
                  <c:v>0.83333333333333326</c:v>
                </c:pt>
                <c:pt idx="26">
                  <c:v>0.86666666666666659</c:v>
                </c:pt>
                <c:pt idx="27">
                  <c:v>0.89999999999999991</c:v>
                </c:pt>
                <c:pt idx="28">
                  <c:v>0.93333333333333324</c:v>
                </c:pt>
                <c:pt idx="29">
                  <c:v>0.96666666666666656</c:v>
                </c:pt>
                <c:pt idx="30">
                  <c:v>0.99999999999999989</c:v>
                </c:pt>
              </c:numCache>
            </c:numRef>
          </c:xVal>
          <c:yVal>
            <c:numRef>
              <c:f>Sheet2!$W$20:$W$50</c:f>
              <c:numCache>
                <c:formatCode>General</c:formatCode>
                <c:ptCount val="31"/>
                <c:pt idx="0">
                  <c:v>146.15040000000002</c:v>
                </c:pt>
                <c:pt idx="1">
                  <c:v>146.09542199218416</c:v>
                </c:pt>
                <c:pt idx="2">
                  <c:v>146.04188069277598</c:v>
                </c:pt>
                <c:pt idx="3">
                  <c:v>145.98978576034659</c:v>
                </c:pt>
                <c:pt idx="4">
                  <c:v>145.93914695119332</c:v>
                </c:pt>
                <c:pt idx="5">
                  <c:v>145.88997412066254</c:v>
                </c:pt>
                <c:pt idx="6">
                  <c:v>145.84227722449515</c:v>
                </c:pt>
                <c:pt idx="7">
                  <c:v>145.79606632019451</c:v>
                </c:pt>
                <c:pt idx="8">
                  <c:v>145.75135156841839</c:v>
                </c:pt>
                <c:pt idx="9">
                  <c:v>145.70814323439433</c:v>
                </c:pt>
                <c:pt idx="10">
                  <c:v>145.66645168935946</c:v>
                </c:pt>
                <c:pt idx="11">
                  <c:v>145.62628741202539</c:v>
                </c:pt>
                <c:pt idx="12">
                  <c:v>145.58766099006817</c:v>
                </c:pt>
                <c:pt idx="13">
                  <c:v>145.55058312164437</c:v>
                </c:pt>
                <c:pt idx="14">
                  <c:v>145.51506461693367</c:v>
                </c:pt>
                <c:pt idx="15">
                  <c:v>145.48111639970824</c:v>
                </c:pt>
                <c:pt idx="16">
                  <c:v>145.44874950892992</c:v>
                </c:pt>
                <c:pt idx="17">
                  <c:v>145.4179751003754</c:v>
                </c:pt>
                <c:pt idx="18">
                  <c:v>145.38880444829027</c:v>
                </c:pt>
                <c:pt idx="19">
                  <c:v>145.36124894707257</c:v>
                </c:pt>
                <c:pt idx="20">
                  <c:v>145.33532011298587</c:v>
                </c:pt>
                <c:pt idx="21">
                  <c:v>145.31102958590373</c:v>
                </c:pt>
                <c:pt idx="22">
                  <c:v>145.28838913108476</c:v>
                </c:pt>
                <c:pt idx="23">
                  <c:v>145.26741064098013</c:v>
                </c:pt>
                <c:pt idx="24">
                  <c:v>145.24810613707362</c:v>
                </c:pt>
                <c:pt idx="25">
                  <c:v>145.23048777175501</c:v>
                </c:pt>
                <c:pt idx="26">
                  <c:v>145.21456783022768</c:v>
                </c:pt>
                <c:pt idx="27">
                  <c:v>145.20035873245095</c:v>
                </c:pt>
                <c:pt idx="28">
                  <c:v>145.1878730351184</c:v>
                </c:pt>
                <c:pt idx="29">
                  <c:v>145.17712343367214</c:v>
                </c:pt>
                <c:pt idx="30">
                  <c:v>145.16812276435459</c:v>
                </c:pt>
              </c:numCache>
            </c:numRef>
          </c:yVal>
          <c:smooth val="0"/>
          <c:extLst>
            <c:ext xmlns:c16="http://schemas.microsoft.com/office/drawing/2014/chart" uri="{C3380CC4-5D6E-409C-BE32-E72D297353CC}">
              <c16:uniqueId val="{00000013-5052-4ED3-87CA-571410256AAB}"/>
            </c:ext>
          </c:extLst>
        </c:ser>
        <c:dLbls>
          <c:showLegendKey val="0"/>
          <c:showVal val="0"/>
          <c:showCatName val="0"/>
          <c:showSerName val="0"/>
          <c:showPercent val="0"/>
          <c:showBubbleSize val="0"/>
        </c:dLbls>
        <c:axId val="296796792"/>
        <c:axId val="354267896"/>
      </c:scatterChart>
      <c:valAx>
        <c:axId val="296796792"/>
        <c:scaling>
          <c:orientation val="minMax"/>
          <c:max val="1"/>
        </c:scaling>
        <c:delete val="0"/>
        <c:axPos val="b"/>
        <c:title>
          <c:tx>
            <c:rich>
              <a:bodyPr/>
              <a:lstStyle/>
              <a:p>
                <a:pPr>
                  <a:defRPr sz="1400"/>
                </a:pPr>
                <a:r>
                  <a:rPr lang="en-US" sz="1400"/>
                  <a:t>Commuting Distance = u</a:t>
                </a:r>
              </a:p>
            </c:rich>
          </c:tx>
          <c:overlay val="0"/>
        </c:title>
        <c:numFmt formatCode="General" sourceLinked="1"/>
        <c:majorTickMark val="out"/>
        <c:minorTickMark val="none"/>
        <c:tickLblPos val="none"/>
        <c:crossAx val="354267896"/>
        <c:crosses val="autoZero"/>
        <c:crossBetween val="midCat"/>
      </c:valAx>
      <c:valAx>
        <c:axId val="354267896"/>
        <c:scaling>
          <c:orientation val="minMax"/>
        </c:scaling>
        <c:delete val="0"/>
        <c:axPos val="l"/>
        <c:title>
          <c:tx>
            <c:rich>
              <a:bodyPr rot="-5400000" vert="horz"/>
              <a:lstStyle/>
              <a:p>
                <a:pPr>
                  <a:defRPr sz="1400"/>
                </a:pPr>
                <a:r>
                  <a:rPr lang="en-US" sz="1400"/>
                  <a:t>P{u}</a:t>
                </a:r>
              </a:p>
            </c:rich>
          </c:tx>
          <c:overlay val="0"/>
        </c:title>
        <c:numFmt formatCode="General" sourceLinked="1"/>
        <c:majorTickMark val="out"/>
        <c:minorTickMark val="none"/>
        <c:tickLblPos val="none"/>
        <c:crossAx val="296796792"/>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Allocation of Households to Worksites in a Linear City</a:t>
            </a:r>
            <a:r>
              <a:rPr lang="en-US" baseline="0"/>
              <a:t> </a:t>
            </a:r>
            <a:r>
              <a:rPr lang="en-US"/>
              <a:t>with Various Bid-Function Envelopes (and 100 Households</a:t>
            </a:r>
            <a:r>
              <a:rPr lang="en-US" baseline="0"/>
              <a:t> per Mile)</a:t>
            </a:r>
            <a:endParaRPr lang="en-US"/>
          </a:p>
        </c:rich>
      </c:tx>
      <c:overlay val="0"/>
    </c:title>
    <c:autoTitleDeleted val="0"/>
    <c:plotArea>
      <c:layout/>
      <c:scatterChart>
        <c:scatterStyle val="lineMarker"/>
        <c:varyColors val="0"/>
        <c:ser>
          <c:idx val="0"/>
          <c:order val="0"/>
          <c:tx>
            <c:strRef>
              <c:f>Sheet4!$B$14</c:f>
              <c:strCache>
                <c:ptCount val="1"/>
              </c:strCache>
            </c:strRef>
          </c:tx>
          <c:spPr>
            <a:ln>
              <a:prstDash val="sysDash"/>
            </a:ln>
          </c:spPr>
          <c:marker>
            <c:symbol val="none"/>
          </c:marker>
          <c:xVal>
            <c:numRef>
              <c:f>Sheet4!$A$15:$A$59</c:f>
              <c:numCache>
                <c:formatCode>General</c:formatCode>
                <c:ptCount val="4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numCache>
            </c:numRef>
          </c:xVal>
          <c:yVal>
            <c:numRef>
              <c:f>Sheet4!$B$15:$B$59</c:f>
              <c:numCache>
                <c:formatCode>General</c:formatCode>
                <c:ptCount val="45"/>
                <c:pt idx="0">
                  <c:v>0</c:v>
                </c:pt>
                <c:pt idx="1">
                  <c:v>0.25</c:v>
                </c:pt>
                <c:pt idx="2">
                  <c:v>0.5</c:v>
                </c:pt>
                <c:pt idx="3">
                  <c:v>0.75</c:v>
                </c:pt>
                <c:pt idx="4">
                  <c:v>1</c:v>
                </c:pt>
                <c:pt idx="5">
                  <c:v>1.25</c:v>
                </c:pt>
                <c:pt idx="6">
                  <c:v>1.5</c:v>
                </c:pt>
                <c:pt idx="7">
                  <c:v>1.75</c:v>
                </c:pt>
                <c:pt idx="8">
                  <c:v>2</c:v>
                </c:pt>
                <c:pt idx="9">
                  <c:v>2.25</c:v>
                </c:pt>
                <c:pt idx="10">
                  <c:v>2.5</c:v>
                </c:pt>
                <c:pt idx="11">
                  <c:v>2.75</c:v>
                </c:pt>
                <c:pt idx="12">
                  <c:v>3</c:v>
                </c:pt>
                <c:pt idx="13">
                  <c:v>2.75</c:v>
                </c:pt>
                <c:pt idx="14">
                  <c:v>2.5</c:v>
                </c:pt>
                <c:pt idx="15">
                  <c:v>2.25</c:v>
                </c:pt>
                <c:pt idx="16">
                  <c:v>2</c:v>
                </c:pt>
                <c:pt idx="17">
                  <c:v>1.75</c:v>
                </c:pt>
                <c:pt idx="18">
                  <c:v>1.5</c:v>
                </c:pt>
              </c:numCache>
            </c:numRef>
          </c:yVal>
          <c:smooth val="0"/>
          <c:extLst>
            <c:ext xmlns:c16="http://schemas.microsoft.com/office/drawing/2014/chart" uri="{C3380CC4-5D6E-409C-BE32-E72D297353CC}">
              <c16:uniqueId val="{00000000-93B6-48D9-904A-74E683CE7E19}"/>
            </c:ext>
          </c:extLst>
        </c:ser>
        <c:ser>
          <c:idx val="1"/>
          <c:order val="1"/>
          <c:tx>
            <c:strRef>
              <c:f>Sheet4!$C$14</c:f>
              <c:strCache>
                <c:ptCount val="1"/>
              </c:strCache>
            </c:strRef>
          </c:tx>
          <c:spPr>
            <a:ln>
              <a:prstDash val="sysDash"/>
            </a:ln>
          </c:spPr>
          <c:marker>
            <c:symbol val="none"/>
          </c:marker>
          <c:xVal>
            <c:numRef>
              <c:f>Sheet4!$A$15:$A$59</c:f>
              <c:numCache>
                <c:formatCode>General</c:formatCode>
                <c:ptCount val="4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numCache>
            </c:numRef>
          </c:xVal>
          <c:yVal>
            <c:numRef>
              <c:f>Sheet4!$C$15:$C$59</c:f>
              <c:numCache>
                <c:formatCode>General</c:formatCode>
                <c:ptCount val="45"/>
                <c:pt idx="0">
                  <c:v>0</c:v>
                </c:pt>
                <c:pt idx="1">
                  <c:v>0.625</c:v>
                </c:pt>
                <c:pt idx="2">
                  <c:v>1.25</c:v>
                </c:pt>
                <c:pt idx="3">
                  <c:v>1.875</c:v>
                </c:pt>
                <c:pt idx="4">
                  <c:v>2.5</c:v>
                </c:pt>
                <c:pt idx="5">
                  <c:v>3.125</c:v>
                </c:pt>
                <c:pt idx="6">
                  <c:v>3.75</c:v>
                </c:pt>
                <c:pt idx="7">
                  <c:v>4.375</c:v>
                </c:pt>
                <c:pt idx="8">
                  <c:v>5</c:v>
                </c:pt>
                <c:pt idx="9">
                  <c:v>5.625</c:v>
                </c:pt>
                <c:pt idx="10">
                  <c:v>6.25</c:v>
                </c:pt>
                <c:pt idx="11">
                  <c:v>6.875</c:v>
                </c:pt>
                <c:pt idx="12">
                  <c:v>7.5</c:v>
                </c:pt>
                <c:pt idx="13">
                  <c:v>6.875</c:v>
                </c:pt>
                <c:pt idx="14">
                  <c:v>6.25</c:v>
                </c:pt>
                <c:pt idx="15">
                  <c:v>5.625</c:v>
                </c:pt>
                <c:pt idx="16">
                  <c:v>5</c:v>
                </c:pt>
                <c:pt idx="17">
                  <c:v>4.375</c:v>
                </c:pt>
                <c:pt idx="18">
                  <c:v>3.75</c:v>
                </c:pt>
              </c:numCache>
            </c:numRef>
          </c:yVal>
          <c:smooth val="0"/>
          <c:extLst>
            <c:ext xmlns:c16="http://schemas.microsoft.com/office/drawing/2014/chart" uri="{C3380CC4-5D6E-409C-BE32-E72D297353CC}">
              <c16:uniqueId val="{00000001-93B6-48D9-904A-74E683CE7E19}"/>
            </c:ext>
          </c:extLst>
        </c:ser>
        <c:ser>
          <c:idx val="2"/>
          <c:order val="2"/>
          <c:tx>
            <c:strRef>
              <c:f>Sheet4!$D$14</c:f>
              <c:strCache>
                <c:ptCount val="1"/>
              </c:strCache>
            </c:strRef>
          </c:tx>
          <c:spPr>
            <a:ln>
              <a:prstDash val="sysDash"/>
            </a:ln>
          </c:spPr>
          <c:marker>
            <c:symbol val="none"/>
          </c:marker>
          <c:xVal>
            <c:numRef>
              <c:f>Sheet4!$A$15:$A$59</c:f>
              <c:numCache>
                <c:formatCode>General</c:formatCode>
                <c:ptCount val="4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numCache>
            </c:numRef>
          </c:xVal>
          <c:yVal>
            <c:numRef>
              <c:f>Sheet4!$D$15:$D$59</c:f>
              <c:numCache>
                <c:formatCode>General</c:formatCode>
                <c:ptCount val="45"/>
                <c:pt idx="0">
                  <c:v>0</c:v>
                </c:pt>
                <c:pt idx="1">
                  <c:v>0.15625</c:v>
                </c:pt>
                <c:pt idx="2">
                  <c:v>0.375</c:v>
                </c:pt>
                <c:pt idx="3">
                  <c:v>0.65625</c:v>
                </c:pt>
                <c:pt idx="4">
                  <c:v>1</c:v>
                </c:pt>
                <c:pt idx="5">
                  <c:v>1.40625</c:v>
                </c:pt>
                <c:pt idx="6">
                  <c:v>1.875</c:v>
                </c:pt>
                <c:pt idx="7">
                  <c:v>2.40625</c:v>
                </c:pt>
                <c:pt idx="8">
                  <c:v>3</c:v>
                </c:pt>
                <c:pt idx="9">
                  <c:v>3.65625</c:v>
                </c:pt>
                <c:pt idx="10">
                  <c:v>4.375</c:v>
                </c:pt>
                <c:pt idx="11">
                  <c:v>5.15625</c:v>
                </c:pt>
                <c:pt idx="12">
                  <c:v>6</c:v>
                </c:pt>
                <c:pt idx="13">
                  <c:v>5.15625</c:v>
                </c:pt>
                <c:pt idx="14">
                  <c:v>4.375</c:v>
                </c:pt>
                <c:pt idx="15">
                  <c:v>3.65625</c:v>
                </c:pt>
                <c:pt idx="16">
                  <c:v>3</c:v>
                </c:pt>
                <c:pt idx="17">
                  <c:v>2.40625</c:v>
                </c:pt>
                <c:pt idx="18">
                  <c:v>1.875</c:v>
                </c:pt>
              </c:numCache>
            </c:numRef>
          </c:yVal>
          <c:smooth val="0"/>
          <c:extLst>
            <c:ext xmlns:c16="http://schemas.microsoft.com/office/drawing/2014/chart" uri="{C3380CC4-5D6E-409C-BE32-E72D297353CC}">
              <c16:uniqueId val="{00000002-93B6-48D9-904A-74E683CE7E19}"/>
            </c:ext>
          </c:extLst>
        </c:ser>
        <c:ser>
          <c:idx val="3"/>
          <c:order val="3"/>
          <c:tx>
            <c:strRef>
              <c:f>Sheet4!$E$14</c:f>
              <c:strCache>
                <c:ptCount val="1"/>
                <c:pt idx="0">
                  <c:v>Distance Alone</c:v>
                </c:pt>
              </c:strCache>
            </c:strRef>
          </c:tx>
          <c:spPr>
            <a:ln>
              <a:solidFill>
                <a:schemeClr val="accent1"/>
              </a:solidFill>
            </a:ln>
          </c:spPr>
          <c:marker>
            <c:symbol val="none"/>
          </c:marker>
          <c:xVal>
            <c:numRef>
              <c:f>Sheet4!$A$15:$A$59</c:f>
              <c:numCache>
                <c:formatCode>General</c:formatCode>
                <c:ptCount val="4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numCache>
            </c:numRef>
          </c:xVal>
          <c:yVal>
            <c:numRef>
              <c:f>Sheet4!$E$15:$E$59</c:f>
              <c:numCache>
                <c:formatCode>General</c:formatCode>
                <c:ptCount val="45"/>
                <c:pt idx="14">
                  <c:v>1.5</c:v>
                </c:pt>
                <c:pt idx="15">
                  <c:v>1.75</c:v>
                </c:pt>
                <c:pt idx="16">
                  <c:v>2</c:v>
                </c:pt>
                <c:pt idx="17">
                  <c:v>2.25</c:v>
                </c:pt>
                <c:pt idx="18">
                  <c:v>2.5</c:v>
                </c:pt>
                <c:pt idx="19">
                  <c:v>2.75</c:v>
                </c:pt>
                <c:pt idx="20">
                  <c:v>3</c:v>
                </c:pt>
                <c:pt idx="21">
                  <c:v>3.25</c:v>
                </c:pt>
                <c:pt idx="22">
                  <c:v>3.5</c:v>
                </c:pt>
                <c:pt idx="23">
                  <c:v>3.75</c:v>
                </c:pt>
                <c:pt idx="24">
                  <c:v>4</c:v>
                </c:pt>
                <c:pt idx="25">
                  <c:v>4.25</c:v>
                </c:pt>
                <c:pt idx="26">
                  <c:v>4.5</c:v>
                </c:pt>
                <c:pt idx="27">
                  <c:v>4.75</c:v>
                </c:pt>
                <c:pt idx="28">
                  <c:v>5</c:v>
                </c:pt>
                <c:pt idx="29">
                  <c:v>4.75</c:v>
                </c:pt>
                <c:pt idx="30">
                  <c:v>4.5</c:v>
                </c:pt>
                <c:pt idx="31">
                  <c:v>4.25</c:v>
                </c:pt>
                <c:pt idx="32">
                  <c:v>4</c:v>
                </c:pt>
                <c:pt idx="33">
                  <c:v>3.75</c:v>
                </c:pt>
                <c:pt idx="34">
                  <c:v>3.5</c:v>
                </c:pt>
                <c:pt idx="35">
                  <c:v>3.25</c:v>
                </c:pt>
                <c:pt idx="36">
                  <c:v>3</c:v>
                </c:pt>
                <c:pt idx="37">
                  <c:v>2.75</c:v>
                </c:pt>
                <c:pt idx="38">
                  <c:v>2.5</c:v>
                </c:pt>
              </c:numCache>
            </c:numRef>
          </c:yVal>
          <c:smooth val="0"/>
          <c:extLst>
            <c:ext xmlns:c16="http://schemas.microsoft.com/office/drawing/2014/chart" uri="{C3380CC4-5D6E-409C-BE32-E72D297353CC}">
              <c16:uniqueId val="{00000003-93B6-48D9-904A-74E683CE7E19}"/>
            </c:ext>
          </c:extLst>
        </c:ser>
        <c:ser>
          <c:idx val="4"/>
          <c:order val="4"/>
          <c:tx>
            <c:strRef>
              <c:f>Sheet4!$F$14</c:f>
              <c:strCache>
                <c:ptCount val="1"/>
                <c:pt idx="0">
                  <c:v>Linear Envelopes</c:v>
                </c:pt>
              </c:strCache>
            </c:strRef>
          </c:tx>
          <c:spPr>
            <a:ln>
              <a:solidFill>
                <a:schemeClr val="accent2"/>
              </a:solidFill>
            </a:ln>
          </c:spPr>
          <c:marker>
            <c:symbol val="none"/>
          </c:marker>
          <c:xVal>
            <c:numRef>
              <c:f>Sheet4!$A$15:$A$59</c:f>
              <c:numCache>
                <c:formatCode>General</c:formatCode>
                <c:ptCount val="4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numCache>
            </c:numRef>
          </c:xVal>
          <c:yVal>
            <c:numRef>
              <c:f>Sheet4!$F$15:$F$59</c:f>
              <c:numCache>
                <c:formatCode>General</c:formatCode>
                <c:ptCount val="45"/>
                <c:pt idx="13">
                  <c:v>1.25</c:v>
                </c:pt>
                <c:pt idx="14">
                  <c:v>2.5</c:v>
                </c:pt>
                <c:pt idx="15">
                  <c:v>3.75</c:v>
                </c:pt>
                <c:pt idx="16">
                  <c:v>5</c:v>
                </c:pt>
                <c:pt idx="17">
                  <c:v>6.25</c:v>
                </c:pt>
                <c:pt idx="18">
                  <c:v>7.5</c:v>
                </c:pt>
                <c:pt idx="19">
                  <c:v>8.75</c:v>
                </c:pt>
                <c:pt idx="20">
                  <c:v>10</c:v>
                </c:pt>
                <c:pt idx="21">
                  <c:v>11.25</c:v>
                </c:pt>
                <c:pt idx="22">
                  <c:v>12.5</c:v>
                </c:pt>
                <c:pt idx="23">
                  <c:v>13.75</c:v>
                </c:pt>
                <c:pt idx="24">
                  <c:v>15</c:v>
                </c:pt>
                <c:pt idx="25">
                  <c:v>16.25</c:v>
                </c:pt>
                <c:pt idx="26">
                  <c:v>17.5</c:v>
                </c:pt>
                <c:pt idx="27">
                  <c:v>18.75</c:v>
                </c:pt>
                <c:pt idx="28">
                  <c:v>20</c:v>
                </c:pt>
                <c:pt idx="29">
                  <c:v>18.75</c:v>
                </c:pt>
                <c:pt idx="30">
                  <c:v>17.5</c:v>
                </c:pt>
                <c:pt idx="31">
                  <c:v>16.25</c:v>
                </c:pt>
                <c:pt idx="32">
                  <c:v>15</c:v>
                </c:pt>
                <c:pt idx="33">
                  <c:v>13.75</c:v>
                </c:pt>
                <c:pt idx="34">
                  <c:v>12.5</c:v>
                </c:pt>
                <c:pt idx="35">
                  <c:v>11.25</c:v>
                </c:pt>
                <c:pt idx="36">
                  <c:v>10</c:v>
                </c:pt>
                <c:pt idx="37">
                  <c:v>8.75</c:v>
                </c:pt>
                <c:pt idx="38">
                  <c:v>7.5</c:v>
                </c:pt>
              </c:numCache>
            </c:numRef>
          </c:yVal>
          <c:smooth val="0"/>
          <c:extLst>
            <c:ext xmlns:c16="http://schemas.microsoft.com/office/drawing/2014/chart" uri="{C3380CC4-5D6E-409C-BE32-E72D297353CC}">
              <c16:uniqueId val="{00000004-93B6-48D9-904A-74E683CE7E19}"/>
            </c:ext>
          </c:extLst>
        </c:ser>
        <c:ser>
          <c:idx val="5"/>
          <c:order val="5"/>
          <c:tx>
            <c:strRef>
              <c:f>Sheet4!$G$14</c:f>
              <c:strCache>
                <c:ptCount val="1"/>
                <c:pt idx="0">
                  <c:v>Quadratic Envelopes</c:v>
                </c:pt>
              </c:strCache>
            </c:strRef>
          </c:tx>
          <c:spPr>
            <a:ln>
              <a:solidFill>
                <a:schemeClr val="accent3"/>
              </a:solidFill>
            </a:ln>
          </c:spPr>
          <c:marker>
            <c:symbol val="none"/>
          </c:marker>
          <c:xVal>
            <c:numRef>
              <c:f>Sheet4!$A$15:$A$59</c:f>
              <c:numCache>
                <c:formatCode>General</c:formatCode>
                <c:ptCount val="4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numCache>
            </c:numRef>
          </c:xVal>
          <c:yVal>
            <c:numRef>
              <c:f>Sheet4!$G$15:$G$59</c:f>
              <c:numCache>
                <c:formatCode>General</c:formatCode>
                <c:ptCount val="45"/>
                <c:pt idx="14">
                  <c:v>2.75</c:v>
                </c:pt>
                <c:pt idx="15">
                  <c:v>2.8125</c:v>
                </c:pt>
                <c:pt idx="16">
                  <c:v>3</c:v>
                </c:pt>
                <c:pt idx="17">
                  <c:v>3.3125</c:v>
                </c:pt>
                <c:pt idx="18">
                  <c:v>3.75</c:v>
                </c:pt>
                <c:pt idx="19">
                  <c:v>4.3125</c:v>
                </c:pt>
                <c:pt idx="20">
                  <c:v>5</c:v>
                </c:pt>
                <c:pt idx="21">
                  <c:v>5.8125</c:v>
                </c:pt>
                <c:pt idx="22">
                  <c:v>6.75</c:v>
                </c:pt>
                <c:pt idx="23">
                  <c:v>7.8125</c:v>
                </c:pt>
                <c:pt idx="24">
                  <c:v>9</c:v>
                </c:pt>
                <c:pt idx="25">
                  <c:v>10.3125</c:v>
                </c:pt>
                <c:pt idx="26">
                  <c:v>11.75</c:v>
                </c:pt>
                <c:pt idx="27">
                  <c:v>13.3125</c:v>
                </c:pt>
                <c:pt idx="28">
                  <c:v>15</c:v>
                </c:pt>
                <c:pt idx="29">
                  <c:v>13.3125</c:v>
                </c:pt>
                <c:pt idx="30">
                  <c:v>11.75</c:v>
                </c:pt>
                <c:pt idx="31">
                  <c:v>10.3125</c:v>
                </c:pt>
                <c:pt idx="32">
                  <c:v>9</c:v>
                </c:pt>
                <c:pt idx="33">
                  <c:v>7.8125</c:v>
                </c:pt>
                <c:pt idx="34">
                  <c:v>6.75</c:v>
                </c:pt>
                <c:pt idx="35">
                  <c:v>5.8125</c:v>
                </c:pt>
                <c:pt idx="36">
                  <c:v>5</c:v>
                </c:pt>
                <c:pt idx="37">
                  <c:v>4.3125</c:v>
                </c:pt>
                <c:pt idx="38">
                  <c:v>3.75</c:v>
                </c:pt>
              </c:numCache>
            </c:numRef>
          </c:yVal>
          <c:smooth val="0"/>
          <c:extLst>
            <c:ext xmlns:c16="http://schemas.microsoft.com/office/drawing/2014/chart" uri="{C3380CC4-5D6E-409C-BE32-E72D297353CC}">
              <c16:uniqueId val="{00000005-93B6-48D9-904A-74E683CE7E19}"/>
            </c:ext>
          </c:extLst>
        </c:ser>
        <c:ser>
          <c:idx val="6"/>
          <c:order val="6"/>
          <c:tx>
            <c:strRef>
              <c:f>Sheet4!$H$14</c:f>
              <c:strCache>
                <c:ptCount val="1"/>
              </c:strCache>
            </c:strRef>
          </c:tx>
          <c:spPr>
            <a:ln>
              <a:solidFill>
                <a:schemeClr val="accent1"/>
              </a:solidFill>
              <a:prstDash val="dashDot"/>
            </a:ln>
          </c:spPr>
          <c:marker>
            <c:symbol val="none"/>
          </c:marker>
          <c:xVal>
            <c:numRef>
              <c:f>Sheet4!$A$15:$A$59</c:f>
              <c:numCache>
                <c:formatCode>General</c:formatCode>
                <c:ptCount val="4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numCache>
            </c:numRef>
          </c:xVal>
          <c:yVal>
            <c:numRef>
              <c:f>Sheet4!$H$15:$H$59</c:f>
              <c:numCache>
                <c:formatCode>General</c:formatCode>
                <c:ptCount val="45"/>
                <c:pt idx="34">
                  <c:v>2.5</c:v>
                </c:pt>
                <c:pt idx="35">
                  <c:v>2.75</c:v>
                </c:pt>
                <c:pt idx="36">
                  <c:v>3</c:v>
                </c:pt>
                <c:pt idx="37">
                  <c:v>3.25</c:v>
                </c:pt>
                <c:pt idx="38">
                  <c:v>3.5</c:v>
                </c:pt>
                <c:pt idx="39">
                  <c:v>3.75</c:v>
                </c:pt>
                <c:pt idx="40">
                  <c:v>4</c:v>
                </c:pt>
                <c:pt idx="41">
                  <c:v>3.75</c:v>
                </c:pt>
                <c:pt idx="42">
                  <c:v>3.5</c:v>
                </c:pt>
                <c:pt idx="43">
                  <c:v>3.25</c:v>
                </c:pt>
                <c:pt idx="44">
                  <c:v>3</c:v>
                </c:pt>
              </c:numCache>
            </c:numRef>
          </c:yVal>
          <c:smooth val="0"/>
          <c:extLst>
            <c:ext xmlns:c16="http://schemas.microsoft.com/office/drawing/2014/chart" uri="{C3380CC4-5D6E-409C-BE32-E72D297353CC}">
              <c16:uniqueId val="{00000006-93B6-48D9-904A-74E683CE7E19}"/>
            </c:ext>
          </c:extLst>
        </c:ser>
        <c:ser>
          <c:idx val="7"/>
          <c:order val="7"/>
          <c:tx>
            <c:strRef>
              <c:f>Sheet4!$I$14</c:f>
              <c:strCache>
                <c:ptCount val="1"/>
              </c:strCache>
            </c:strRef>
          </c:tx>
          <c:spPr>
            <a:ln>
              <a:solidFill>
                <a:schemeClr val="accent2"/>
              </a:solidFill>
              <a:prstDash val="dashDot"/>
            </a:ln>
          </c:spPr>
          <c:marker>
            <c:symbol val="none"/>
          </c:marker>
          <c:xVal>
            <c:numRef>
              <c:f>Sheet4!$A$15:$A$59</c:f>
              <c:numCache>
                <c:formatCode>General</c:formatCode>
                <c:ptCount val="4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numCache>
            </c:numRef>
          </c:xVal>
          <c:yVal>
            <c:numRef>
              <c:f>Sheet4!$I$15:$I$59</c:f>
              <c:numCache>
                <c:formatCode>General</c:formatCode>
                <c:ptCount val="45"/>
                <c:pt idx="34">
                  <c:v>8.5</c:v>
                </c:pt>
                <c:pt idx="35">
                  <c:v>9.25</c:v>
                </c:pt>
                <c:pt idx="36">
                  <c:v>10</c:v>
                </c:pt>
                <c:pt idx="37">
                  <c:v>10.75</c:v>
                </c:pt>
                <c:pt idx="38">
                  <c:v>11.5</c:v>
                </c:pt>
                <c:pt idx="39">
                  <c:v>12.25</c:v>
                </c:pt>
                <c:pt idx="40">
                  <c:v>13</c:v>
                </c:pt>
                <c:pt idx="41">
                  <c:v>12.25</c:v>
                </c:pt>
                <c:pt idx="42">
                  <c:v>11.5</c:v>
                </c:pt>
                <c:pt idx="43">
                  <c:v>10.75</c:v>
                </c:pt>
                <c:pt idx="44">
                  <c:v>10</c:v>
                </c:pt>
              </c:numCache>
            </c:numRef>
          </c:yVal>
          <c:smooth val="0"/>
          <c:extLst>
            <c:ext xmlns:c16="http://schemas.microsoft.com/office/drawing/2014/chart" uri="{C3380CC4-5D6E-409C-BE32-E72D297353CC}">
              <c16:uniqueId val="{00000007-93B6-48D9-904A-74E683CE7E19}"/>
            </c:ext>
          </c:extLst>
        </c:ser>
        <c:ser>
          <c:idx val="8"/>
          <c:order val="8"/>
          <c:tx>
            <c:strRef>
              <c:f>Sheet4!$J$14</c:f>
              <c:strCache>
                <c:ptCount val="1"/>
              </c:strCache>
            </c:strRef>
          </c:tx>
          <c:spPr>
            <a:ln>
              <a:solidFill>
                <a:schemeClr val="accent3"/>
              </a:solidFill>
              <a:prstDash val="dashDot"/>
            </a:ln>
          </c:spPr>
          <c:marker>
            <c:symbol val="none"/>
          </c:marker>
          <c:xVal>
            <c:numRef>
              <c:f>Sheet4!$A$15:$A$59</c:f>
              <c:numCache>
                <c:formatCode>General</c:formatCode>
                <c:ptCount val="45"/>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numCache>
            </c:numRef>
          </c:xVal>
          <c:yVal>
            <c:numRef>
              <c:f>Sheet4!$J$15:$J$59</c:f>
              <c:numCache>
                <c:formatCode>General</c:formatCode>
                <c:ptCount val="45"/>
                <c:pt idx="34">
                  <c:v>4.4375</c:v>
                </c:pt>
                <c:pt idx="35">
                  <c:v>4.671875</c:v>
                </c:pt>
                <c:pt idx="36">
                  <c:v>5</c:v>
                </c:pt>
                <c:pt idx="37">
                  <c:v>5.421875</c:v>
                </c:pt>
                <c:pt idx="38">
                  <c:v>5.9375</c:v>
                </c:pt>
                <c:pt idx="39">
                  <c:v>6.546875</c:v>
                </c:pt>
                <c:pt idx="40">
                  <c:v>7.25</c:v>
                </c:pt>
                <c:pt idx="41">
                  <c:v>6.546875</c:v>
                </c:pt>
                <c:pt idx="42">
                  <c:v>5.9375</c:v>
                </c:pt>
                <c:pt idx="43">
                  <c:v>5.421875</c:v>
                </c:pt>
                <c:pt idx="44">
                  <c:v>5</c:v>
                </c:pt>
              </c:numCache>
            </c:numRef>
          </c:yVal>
          <c:smooth val="0"/>
          <c:extLst>
            <c:ext xmlns:c16="http://schemas.microsoft.com/office/drawing/2014/chart" uri="{C3380CC4-5D6E-409C-BE32-E72D297353CC}">
              <c16:uniqueId val="{00000008-93B6-48D9-904A-74E683CE7E19}"/>
            </c:ext>
          </c:extLst>
        </c:ser>
        <c:dLbls>
          <c:showLegendKey val="0"/>
          <c:showVal val="0"/>
          <c:showCatName val="0"/>
          <c:showSerName val="0"/>
          <c:showPercent val="0"/>
          <c:showBubbleSize val="0"/>
        </c:dLbls>
        <c:axId val="504464808"/>
        <c:axId val="504465984"/>
      </c:scatterChart>
      <c:valAx>
        <c:axId val="504464808"/>
        <c:scaling>
          <c:orientation val="minMax"/>
          <c:max val="11"/>
        </c:scaling>
        <c:delete val="0"/>
        <c:axPos val="b"/>
        <c:numFmt formatCode="General" sourceLinked="1"/>
        <c:majorTickMark val="out"/>
        <c:minorTickMark val="none"/>
        <c:tickLblPos val="nextTo"/>
        <c:crossAx val="504465984"/>
        <c:crosses val="autoZero"/>
        <c:crossBetween val="midCat"/>
        <c:majorUnit val="1"/>
      </c:valAx>
      <c:valAx>
        <c:axId val="504465984"/>
        <c:scaling>
          <c:orientation val="minMax"/>
        </c:scaling>
        <c:delete val="0"/>
        <c:axPos val="l"/>
        <c:title>
          <c:tx>
            <c:rich>
              <a:bodyPr rot="-5400000" vert="horz"/>
              <a:lstStyle/>
              <a:p>
                <a:pPr>
                  <a:defRPr sz="1400"/>
                </a:pPr>
                <a:r>
                  <a:rPr lang="en-US" sz="1400"/>
                  <a:t>Housing Price</a:t>
                </a:r>
              </a:p>
            </c:rich>
          </c:tx>
          <c:overlay val="0"/>
        </c:title>
        <c:numFmt formatCode="General" sourceLinked="1"/>
        <c:majorTickMark val="out"/>
        <c:minorTickMark val="none"/>
        <c:tickLblPos val="none"/>
        <c:crossAx val="504464808"/>
        <c:crosses val="autoZero"/>
        <c:crossBetween val="midCat"/>
      </c:valAx>
    </c:plotArea>
    <c:legend>
      <c:legendPos val="b"/>
      <c:layout>
        <c:manualLayout>
          <c:xMode val="edge"/>
          <c:yMode val="edge"/>
          <c:x val="2.4660264680660373E-2"/>
          <c:y val="0.95140943043387294"/>
          <c:w val="0.916997841315906"/>
          <c:h val="3.6484749446857756E-2"/>
        </c:manualLayout>
      </c:layout>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0.25547</cdr:x>
      <cdr:y>0.84934</cdr:y>
    </cdr:from>
    <cdr:to>
      <cdr:x>0.37585</cdr:x>
      <cdr:y>0.89413</cdr:y>
    </cdr:to>
    <cdr:sp macro="" textlink="">
      <cdr:nvSpPr>
        <cdr:cNvPr id="3" name="TextBox 1"/>
        <cdr:cNvSpPr txBox="1"/>
      </cdr:nvSpPr>
      <cdr:spPr>
        <a:xfrm xmlns:a="http://schemas.openxmlformats.org/drawingml/2006/main">
          <a:off x="2215571" y="5346167"/>
          <a:ext cx="1043940" cy="2819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Worksite 1</a:t>
          </a:r>
        </a:p>
      </cdr:txBody>
    </cdr:sp>
  </cdr:relSizeAnchor>
  <cdr:relSizeAnchor xmlns:cdr="http://schemas.openxmlformats.org/drawingml/2006/chartDrawing">
    <cdr:from>
      <cdr:x>0.59188</cdr:x>
      <cdr:y>0.84722</cdr:y>
    </cdr:from>
    <cdr:to>
      <cdr:x>0.71225</cdr:x>
      <cdr:y>0.89202</cdr:y>
    </cdr:to>
    <cdr:sp macro="" textlink="">
      <cdr:nvSpPr>
        <cdr:cNvPr id="4" name="TextBox 1"/>
        <cdr:cNvSpPr txBox="1"/>
      </cdr:nvSpPr>
      <cdr:spPr>
        <a:xfrm xmlns:a="http://schemas.openxmlformats.org/drawingml/2006/main">
          <a:off x="5133021" y="5332845"/>
          <a:ext cx="1043940" cy="2819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Worksite 2</a:t>
          </a:r>
        </a:p>
      </cdr:txBody>
    </cdr:sp>
  </cdr:relSizeAnchor>
  <cdr:relSizeAnchor xmlns:cdr="http://schemas.openxmlformats.org/drawingml/2006/chartDrawing">
    <cdr:from>
      <cdr:x>0.84687</cdr:x>
      <cdr:y>0.84934</cdr:y>
    </cdr:from>
    <cdr:to>
      <cdr:x>0.96725</cdr:x>
      <cdr:y>0.89413</cdr:y>
    </cdr:to>
    <cdr:sp macro="" textlink="">
      <cdr:nvSpPr>
        <cdr:cNvPr id="5" name="TextBox 1"/>
        <cdr:cNvSpPr txBox="1"/>
      </cdr:nvSpPr>
      <cdr:spPr>
        <a:xfrm xmlns:a="http://schemas.openxmlformats.org/drawingml/2006/main">
          <a:off x="7344419" y="5346167"/>
          <a:ext cx="1043940" cy="2819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Worksite 3</a:t>
          </a:r>
        </a:p>
      </cdr:txBody>
    </cdr:sp>
  </cdr:relSizeAnchor>
  <cdr:relSizeAnchor xmlns:cdr="http://schemas.openxmlformats.org/drawingml/2006/chartDrawing">
    <cdr:from>
      <cdr:x>0.29877</cdr:x>
      <cdr:y>0.88254</cdr:y>
    </cdr:from>
    <cdr:to>
      <cdr:x>0.29877</cdr:x>
      <cdr:y>0.90053</cdr:y>
    </cdr:to>
    <cdr:cxnSp macro="">
      <cdr:nvCxnSpPr>
        <cdr:cNvPr id="12" name="Straight Arrow Connector 11"/>
        <cdr:cNvCxnSpPr/>
      </cdr:nvCxnSpPr>
      <cdr:spPr>
        <a:xfrm xmlns:a="http://schemas.openxmlformats.org/drawingml/2006/main">
          <a:off x="2591066" y="5555140"/>
          <a:ext cx="0" cy="113234"/>
        </a:xfrm>
        <a:prstGeom xmlns:a="http://schemas.openxmlformats.org/drawingml/2006/main" prst="straightConnector1">
          <a:avLst/>
        </a:prstGeom>
        <a:ln xmlns:a="http://schemas.openxmlformats.org/drawingml/2006/main" w="2540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0.63671</cdr:x>
      <cdr:y>0.88254</cdr:y>
    </cdr:from>
    <cdr:to>
      <cdr:x>0.63671</cdr:x>
      <cdr:y>0.90053</cdr:y>
    </cdr:to>
    <cdr:cxnSp macro="">
      <cdr:nvCxnSpPr>
        <cdr:cNvPr id="13" name="Straight Arrow Connector 12"/>
        <cdr:cNvCxnSpPr/>
      </cdr:nvCxnSpPr>
      <cdr:spPr>
        <a:xfrm xmlns:a="http://schemas.openxmlformats.org/drawingml/2006/main">
          <a:off x="5521836" y="5555140"/>
          <a:ext cx="0" cy="113234"/>
        </a:xfrm>
        <a:prstGeom xmlns:a="http://schemas.openxmlformats.org/drawingml/2006/main" prst="straightConnector1">
          <a:avLst/>
        </a:prstGeom>
        <a:ln xmlns:a="http://schemas.openxmlformats.org/drawingml/2006/main" w="2540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0.89324</cdr:x>
      <cdr:y>0.8836</cdr:y>
    </cdr:from>
    <cdr:to>
      <cdr:x>0.89324</cdr:x>
      <cdr:y>0.90159</cdr:y>
    </cdr:to>
    <cdr:cxnSp macro="">
      <cdr:nvCxnSpPr>
        <cdr:cNvPr id="15" name="Straight Arrow Connector 14"/>
        <cdr:cNvCxnSpPr/>
      </cdr:nvCxnSpPr>
      <cdr:spPr>
        <a:xfrm xmlns:a="http://schemas.openxmlformats.org/drawingml/2006/main">
          <a:off x="7746556" y="5561801"/>
          <a:ext cx="0" cy="113234"/>
        </a:xfrm>
        <a:prstGeom xmlns:a="http://schemas.openxmlformats.org/drawingml/2006/main" prst="straightConnector1">
          <a:avLst/>
        </a:prstGeom>
        <a:ln xmlns:a="http://schemas.openxmlformats.org/drawingml/2006/main" w="2540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0.38402</cdr:x>
      <cdr:y>0.1291</cdr:y>
    </cdr:from>
    <cdr:to>
      <cdr:x>0.38556</cdr:x>
      <cdr:y>0.90053</cdr:y>
    </cdr:to>
    <cdr:cxnSp macro="">
      <cdr:nvCxnSpPr>
        <cdr:cNvPr id="17" name="Straight Connector 16"/>
        <cdr:cNvCxnSpPr/>
      </cdr:nvCxnSpPr>
      <cdr:spPr>
        <a:xfrm xmlns:a="http://schemas.openxmlformats.org/drawingml/2006/main" flipV="1">
          <a:off x="3330420" y="812622"/>
          <a:ext cx="13321" cy="4855752"/>
        </a:xfrm>
        <a:prstGeom xmlns:a="http://schemas.openxmlformats.org/drawingml/2006/main" prst="line">
          <a:avLst/>
        </a:prstGeom>
        <a:ln xmlns:a="http://schemas.openxmlformats.org/drawingml/2006/main" w="12700">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0.80568</cdr:x>
      <cdr:y>0.1291</cdr:y>
    </cdr:from>
    <cdr:to>
      <cdr:x>0.80645</cdr:x>
      <cdr:y>0.90053</cdr:y>
    </cdr:to>
    <cdr:cxnSp macro="">
      <cdr:nvCxnSpPr>
        <cdr:cNvPr id="19" name="Straight Connector 18"/>
        <cdr:cNvCxnSpPr/>
      </cdr:nvCxnSpPr>
      <cdr:spPr>
        <a:xfrm xmlns:a="http://schemas.openxmlformats.org/drawingml/2006/main" flipH="1" flipV="1">
          <a:off x="6987220" y="812622"/>
          <a:ext cx="6661" cy="4855752"/>
        </a:xfrm>
        <a:prstGeom xmlns:a="http://schemas.openxmlformats.org/drawingml/2006/main" prst="line">
          <a:avLst/>
        </a:prstGeom>
        <a:ln xmlns:a="http://schemas.openxmlformats.org/drawingml/2006/main" w="12700">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0.06919</cdr:x>
      <cdr:y>0.16931</cdr:y>
    </cdr:from>
    <cdr:to>
      <cdr:x>0.31567</cdr:x>
      <cdr:y>0.25608</cdr:y>
    </cdr:to>
    <cdr:sp macro="" textlink="">
      <cdr:nvSpPr>
        <cdr:cNvPr id="20" name="TextBox 19"/>
        <cdr:cNvSpPr txBox="1"/>
      </cdr:nvSpPr>
      <cdr:spPr>
        <a:xfrm xmlns:a="http://schemas.openxmlformats.org/drawingml/2006/main">
          <a:off x="599682" y="1066233"/>
          <a:ext cx="2136218" cy="5464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All workers allocated</a:t>
          </a:r>
        </a:p>
        <a:p xmlns:a="http://schemas.openxmlformats.org/drawingml/2006/main">
          <a:r>
            <a:rPr lang="en-US" sz="1200" dirty="0"/>
            <a:t>to worksite 1 (400 total)</a:t>
          </a:r>
        </a:p>
      </cdr:txBody>
    </cdr:sp>
  </cdr:relSizeAnchor>
  <cdr:relSizeAnchor xmlns:cdr="http://schemas.openxmlformats.org/drawingml/2006/chartDrawing">
    <cdr:from>
      <cdr:x>0.48848</cdr:x>
      <cdr:y>0.16825</cdr:y>
    </cdr:from>
    <cdr:to>
      <cdr:x>0.72427</cdr:x>
      <cdr:y>0.25503</cdr:y>
    </cdr:to>
    <cdr:sp macro="" textlink="">
      <cdr:nvSpPr>
        <cdr:cNvPr id="21" name="TextBox 20"/>
        <cdr:cNvSpPr txBox="1"/>
      </cdr:nvSpPr>
      <cdr:spPr>
        <a:xfrm xmlns:a="http://schemas.openxmlformats.org/drawingml/2006/main">
          <a:off x="4236293" y="1059074"/>
          <a:ext cx="2044878" cy="5461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a:t>All workers allocated</a:t>
          </a:r>
        </a:p>
        <a:p xmlns:a="http://schemas.openxmlformats.org/drawingml/2006/main">
          <a:r>
            <a:rPr lang="en-US" sz="1200"/>
            <a:t>to worksite 2 (500 total)</a:t>
          </a:r>
        </a:p>
      </cdr:txBody>
    </cdr:sp>
  </cdr:relSizeAnchor>
  <cdr:relSizeAnchor xmlns:cdr="http://schemas.openxmlformats.org/drawingml/2006/chartDrawing">
    <cdr:from>
      <cdr:x>0.81651</cdr:x>
      <cdr:y>0.1651</cdr:y>
    </cdr:from>
    <cdr:to>
      <cdr:x>1</cdr:x>
      <cdr:y>0.2861</cdr:y>
    </cdr:to>
    <cdr:sp macro="" textlink="">
      <cdr:nvSpPr>
        <cdr:cNvPr id="22" name="TextBox 21"/>
        <cdr:cNvSpPr txBox="1"/>
      </cdr:nvSpPr>
      <cdr:spPr>
        <a:xfrm xmlns:a="http://schemas.openxmlformats.org/drawingml/2006/main">
          <a:off x="7076682" y="1039721"/>
          <a:ext cx="1590281" cy="76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All workers allocated</a:t>
          </a:r>
        </a:p>
        <a:p xmlns:a="http://schemas.openxmlformats.org/drawingml/2006/main">
          <a:r>
            <a:rPr lang="en-US" sz="1200" dirty="0"/>
            <a:t>to worksite 3 (200 total)</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FA9A13D1-E279-42DD-BB3C-1752E55AB318}" type="datetimeFigureOut">
              <a:rPr lang="en-US" smtClean="0"/>
              <a:pPr/>
              <a:t>10/3/2018</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54137C6D-94B2-4F08-ACBF-0D8EF6D4C21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9A13D1-E279-42DD-BB3C-1752E55AB318}"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37C6D-94B2-4F08-ACBF-0D8EF6D4C21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9A13D1-E279-42DD-BB3C-1752E55AB318}"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37C6D-94B2-4F08-ACBF-0D8EF6D4C21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9A13D1-E279-42DD-BB3C-1752E55AB318}"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37C6D-94B2-4F08-ACBF-0D8EF6D4C21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A9A13D1-E279-42DD-BB3C-1752E55AB318}" type="datetimeFigureOut">
              <a:rPr lang="en-US" smtClean="0"/>
              <a:pPr/>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37C6D-94B2-4F08-ACBF-0D8EF6D4C21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9A13D1-E279-42DD-BB3C-1752E55AB318}" type="datetimeFigureOut">
              <a:rPr lang="en-US" smtClean="0"/>
              <a:pPr/>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37C6D-94B2-4F08-ACBF-0D8EF6D4C21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FA9A13D1-E279-42DD-BB3C-1752E55AB318}" type="datetimeFigureOut">
              <a:rPr lang="en-US" smtClean="0"/>
              <a:pPr/>
              <a:t>10/3/2018</a:t>
            </a:fld>
            <a:endParaRPr lang="en-US"/>
          </a:p>
        </p:txBody>
      </p:sp>
      <p:sp>
        <p:nvSpPr>
          <p:cNvPr id="27" name="Slide Number Placeholder 26"/>
          <p:cNvSpPr>
            <a:spLocks noGrp="1"/>
          </p:cNvSpPr>
          <p:nvPr>
            <p:ph type="sldNum" sz="quarter" idx="11"/>
          </p:nvPr>
        </p:nvSpPr>
        <p:spPr/>
        <p:txBody>
          <a:bodyPr rtlCol="0"/>
          <a:lstStyle/>
          <a:p>
            <a:fld id="{54137C6D-94B2-4F08-ACBF-0D8EF6D4C21D}"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FA9A13D1-E279-42DD-BB3C-1752E55AB318}" type="datetimeFigureOut">
              <a:rPr lang="en-US" smtClean="0"/>
              <a:pPr/>
              <a:t>10/3/2018</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54137C6D-94B2-4F08-ACBF-0D8EF6D4C21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9A13D1-E279-42DD-BB3C-1752E55AB318}" type="datetimeFigureOut">
              <a:rPr lang="en-US" smtClean="0"/>
              <a:pPr/>
              <a:t>10/3/2018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37C6D-94B2-4F08-ACBF-0D8EF6D4C21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A9A13D1-E279-42DD-BB3C-1752E55AB318}" type="datetimeFigureOut">
              <a:rPr lang="en-US" smtClean="0"/>
              <a:pPr/>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37C6D-94B2-4F08-ACBF-0D8EF6D4C2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A9A13D1-E279-42DD-BB3C-1752E55AB318}" type="datetimeFigureOut">
              <a:rPr lang="en-US" smtClean="0"/>
              <a:pPr/>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37C6D-94B2-4F08-ACBF-0D8EF6D4C21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FA9A13D1-E279-42DD-BB3C-1752E55AB318}" type="datetimeFigureOut">
              <a:rPr lang="en-US" smtClean="0"/>
              <a:pPr/>
              <a:t>10/3/2018</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54137C6D-94B2-4F08-ACBF-0D8EF6D4C21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w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ECN741:  Urban Economics</a:t>
            </a:r>
            <a:endParaRPr lang="en-US" dirty="0"/>
          </a:p>
        </p:txBody>
      </p:sp>
      <p:sp>
        <p:nvSpPr>
          <p:cNvPr id="3" name="Subtitle 2"/>
          <p:cNvSpPr>
            <a:spLocks noGrp="1"/>
          </p:cNvSpPr>
          <p:nvPr>
            <p:ph type="subTitle" idx="1"/>
          </p:nvPr>
        </p:nvSpPr>
        <p:spPr>
          <a:xfrm>
            <a:off x="457200" y="4114800"/>
            <a:ext cx="7848600" cy="1752600"/>
          </a:xfrm>
        </p:spPr>
        <p:txBody>
          <a:bodyPr>
            <a:normAutofit/>
          </a:bodyPr>
          <a:lstStyle/>
          <a:p>
            <a:r>
              <a:rPr lang="en-US" sz="4000" dirty="0" smtClean="0"/>
              <a:t>Testing Urban Models</a:t>
            </a:r>
          </a:p>
        </p:txBody>
      </p:sp>
      <p:pic>
        <p:nvPicPr>
          <p:cNvPr id="1026"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6629400" y="762000"/>
            <a:ext cx="1818742" cy="1809598"/>
          </a:xfrm>
          <a:prstGeom prst="rect">
            <a:avLst/>
          </a:prstGeom>
          <a:noFill/>
        </p:spPr>
      </p:pic>
      <p:sp>
        <p:nvSpPr>
          <p:cNvPr id="5" name="TextBox 4"/>
          <p:cNvSpPr txBox="1"/>
          <p:nvPr/>
        </p:nvSpPr>
        <p:spPr>
          <a:xfrm>
            <a:off x="533400" y="6019800"/>
            <a:ext cx="7696200" cy="369332"/>
          </a:xfrm>
          <a:prstGeom prst="rect">
            <a:avLst/>
          </a:prstGeom>
          <a:noFill/>
        </p:spPr>
        <p:txBody>
          <a:bodyPr wrap="square" rtlCol="0">
            <a:spAutoFit/>
          </a:bodyPr>
          <a:lstStyle/>
          <a:p>
            <a:r>
              <a:rPr lang="en-US" dirty="0" smtClean="0"/>
              <a:t>Professor John Yinger, The Maxwell School, Syracuse University</a:t>
            </a:r>
            <a:r>
              <a:rPr lang="en-US" smtClean="0"/>
              <a:t>, 2018</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Approaches</a:t>
            </a:r>
          </a:p>
          <a:p>
            <a:pPr lvl="1"/>
            <a:endParaRPr lang="en-US" dirty="0"/>
          </a:p>
          <a:p>
            <a:pPr lvl="2"/>
            <a:r>
              <a:rPr lang="en-US" dirty="0" smtClean="0"/>
              <a:t>1. Estimate </a:t>
            </a:r>
            <a:r>
              <a:rPr lang="en-US" i="1" dirty="0" smtClean="0">
                <a:latin typeface="Times New Roman" pitchFamily="18" charset="0"/>
                <a:cs typeface="Times New Roman" pitchFamily="18" charset="0"/>
              </a:rPr>
              <a:t>P</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a:t>
            </a:r>
          </a:p>
          <a:p>
            <a:pPr lvl="2"/>
            <a:r>
              <a:rPr lang="en-US" dirty="0" smtClean="0">
                <a:solidFill>
                  <a:srgbClr val="FF0000"/>
                </a:solidFill>
              </a:rPr>
              <a:t>2. </a:t>
            </a:r>
            <a:r>
              <a:rPr lang="en-US" dirty="0">
                <a:solidFill>
                  <a:srgbClr val="FF0000"/>
                </a:solidFill>
              </a:rPr>
              <a:t>Estimate </a:t>
            </a:r>
            <a:r>
              <a:rPr lang="en-US" i="1" dirty="0" smtClean="0">
                <a:solidFill>
                  <a:srgbClr val="FF0000"/>
                </a:solidFill>
                <a:latin typeface="Times New Roman" pitchFamily="18" charset="0"/>
                <a:cs typeface="Times New Roman" pitchFamily="18" charset="0"/>
              </a:rPr>
              <a:t>R</a:t>
            </a:r>
            <a:r>
              <a:rPr lang="en-US" dirty="0" smtClean="0">
                <a:solidFill>
                  <a:srgbClr val="FF0000"/>
                </a:solidFill>
                <a:latin typeface="Times New Roman" pitchFamily="18" charset="0"/>
                <a:cs typeface="Times New Roman" pitchFamily="18" charset="0"/>
              </a:rPr>
              <a:t>{</a:t>
            </a:r>
            <a:r>
              <a:rPr lang="en-US" i="1" dirty="0" smtClean="0">
                <a:solidFill>
                  <a:srgbClr val="FF0000"/>
                </a:solidFill>
                <a:latin typeface="Times New Roman" pitchFamily="18" charset="0"/>
                <a:cs typeface="Times New Roman" pitchFamily="18" charset="0"/>
              </a:rPr>
              <a:t>u</a:t>
            </a:r>
            <a:r>
              <a:rPr lang="en-US" dirty="0" smtClean="0">
                <a:solidFill>
                  <a:srgbClr val="FF0000"/>
                </a:solidFill>
                <a:latin typeface="Times New Roman" pitchFamily="18" charset="0"/>
                <a:cs typeface="Times New Roman" pitchFamily="18" charset="0"/>
              </a:rPr>
              <a:t>} (land rent)</a:t>
            </a:r>
            <a:endParaRPr lang="en-US" dirty="0">
              <a:solidFill>
                <a:srgbClr val="FF0000"/>
              </a:solidFill>
              <a:latin typeface="Times New Roman" pitchFamily="18" charset="0"/>
              <a:cs typeface="Times New Roman" pitchFamily="18" charset="0"/>
            </a:endParaRPr>
          </a:p>
          <a:p>
            <a:pPr lvl="2"/>
            <a:r>
              <a:rPr lang="en-US" dirty="0" smtClean="0"/>
              <a:t>3. </a:t>
            </a:r>
            <a:r>
              <a:rPr lang="en-US" dirty="0"/>
              <a:t>Estimate </a:t>
            </a:r>
            <a:r>
              <a:rPr lang="en-US" i="1" dirty="0" smtClean="0"/>
              <a:t>D</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(density)</a:t>
            </a:r>
            <a:endParaRPr lang="en-US" dirty="0">
              <a:latin typeface="Times New Roman" pitchFamily="18" charset="0"/>
              <a:cs typeface="Times New Roman" pitchFamily="18" charset="0"/>
            </a:endParaRPr>
          </a:p>
          <a:p>
            <a:pPr lvl="2"/>
            <a:r>
              <a:rPr lang="en-US" dirty="0" smtClean="0"/>
              <a:t>4. Bring in buyer perceptions</a:t>
            </a:r>
          </a:p>
          <a:p>
            <a:pPr lvl="2"/>
            <a:r>
              <a:rPr lang="en-US" dirty="0" smtClean="0"/>
              <a:t>5. Estimate derived envelope and bid functions</a:t>
            </a:r>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12871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Land rent summarizes the derived demand for land, and some studies estimate </a:t>
            </a:r>
            <a:r>
              <a:rPr lang="en-US" i="1" dirty="0" smtClean="0">
                <a:latin typeface="Times New Roman" panose="02020603050405020304" pitchFamily="18" charset="0"/>
                <a:cs typeface="Times New Roman" panose="02020603050405020304" pitchFamily="18" charset="0"/>
              </a:rPr>
              <a:t>R</a:t>
            </a:r>
            <a:r>
              <a:rPr lang="en-US" dirty="0" smtClean="0">
                <a:latin typeface="Times New Roman" panose="02020603050405020304" pitchFamily="18" charset="0"/>
                <a:cs typeface="Times New Roman" panose="02020603050405020304" pitchFamily="18" charset="0"/>
              </a:rPr>
              <a:t>{u}</a:t>
            </a:r>
            <a:r>
              <a:rPr lang="en-US" dirty="0" smtClean="0"/>
              <a:t> instead of </a:t>
            </a:r>
            <a:r>
              <a:rPr lang="en-US" i="1" dirty="0" smtClean="0">
                <a:latin typeface="Times New Roman" panose="02020603050405020304" pitchFamily="18" charset="0"/>
                <a:cs typeface="Times New Roman" panose="02020603050405020304" pitchFamily="18" charset="0"/>
              </a:rPr>
              <a:t>P</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u</a:t>
            </a:r>
            <a:r>
              <a:rPr lang="en-US" dirty="0" smtClean="0">
                <a:latin typeface="Times New Roman" panose="02020603050405020304" pitchFamily="18" charset="0"/>
                <a:cs typeface="Times New Roman" panose="02020603050405020304" pitchFamily="18" charset="0"/>
              </a:rPr>
              <a:t>}.</a:t>
            </a:r>
          </a:p>
          <a:p>
            <a:pPr lvl="1"/>
            <a:endParaRPr lang="en-US" dirty="0"/>
          </a:p>
          <a:p>
            <a:pPr lvl="2"/>
            <a:r>
              <a:rPr lang="en-US" dirty="0" smtClean="0"/>
              <a:t>Example:  </a:t>
            </a:r>
            <a:r>
              <a:rPr lang="en-US" dirty="0"/>
              <a:t>D.P. </a:t>
            </a:r>
            <a:r>
              <a:rPr lang="en-US" dirty="0" err="1"/>
              <a:t>McMillen</a:t>
            </a:r>
            <a:r>
              <a:rPr lang="en-US" dirty="0" smtClean="0"/>
              <a:t>, </a:t>
            </a:r>
            <a:r>
              <a:rPr lang="en-US" dirty="0"/>
              <a:t>"One Hundred Fifty Years of Land Values in Chicago:  A Nonparametric Approach," </a:t>
            </a:r>
            <a:r>
              <a:rPr lang="en-US" i="1" dirty="0" smtClean="0"/>
              <a:t>JUE</a:t>
            </a:r>
            <a:r>
              <a:rPr lang="en-US" dirty="0" smtClean="0"/>
              <a:t> </a:t>
            </a:r>
            <a:r>
              <a:rPr lang="en-US" dirty="0"/>
              <a:t>(</a:t>
            </a:r>
            <a:r>
              <a:rPr lang="en-US" dirty="0" smtClean="0"/>
              <a:t>July 1996), </a:t>
            </a:r>
            <a:r>
              <a:rPr lang="en-US" dirty="0"/>
              <a:t>pp. 100-124</a:t>
            </a:r>
            <a:r>
              <a:rPr lang="en-US" dirty="0" smtClean="0"/>
              <a:t>.</a:t>
            </a:r>
            <a:endParaRPr lang="en-US" dirty="0"/>
          </a:p>
          <a:p>
            <a:pPr lvl="2"/>
            <a:endParaRPr lang="en-US" dirty="0"/>
          </a:p>
          <a:p>
            <a:pPr lvl="1"/>
            <a:r>
              <a:rPr lang="en-US" dirty="0" smtClean="0"/>
              <a:t>These studies do not use theoretically derived functional forms.</a:t>
            </a:r>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28568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Approaches</a:t>
            </a:r>
          </a:p>
          <a:p>
            <a:pPr lvl="1"/>
            <a:endParaRPr lang="en-US" dirty="0"/>
          </a:p>
          <a:p>
            <a:pPr lvl="2"/>
            <a:r>
              <a:rPr lang="en-US" dirty="0" smtClean="0"/>
              <a:t>1. Estimate </a:t>
            </a:r>
            <a:r>
              <a:rPr lang="en-US" i="1" dirty="0" smtClean="0">
                <a:latin typeface="Times New Roman" pitchFamily="18" charset="0"/>
                <a:cs typeface="Times New Roman" pitchFamily="18" charset="0"/>
              </a:rPr>
              <a:t>P</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a:t>
            </a:r>
          </a:p>
          <a:p>
            <a:pPr lvl="2"/>
            <a:r>
              <a:rPr lang="en-US" dirty="0" smtClean="0"/>
              <a:t>2. </a:t>
            </a:r>
            <a:r>
              <a:rPr lang="en-US" dirty="0"/>
              <a:t>Estimate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(land rent)</a:t>
            </a:r>
            <a:endParaRPr lang="en-US" dirty="0">
              <a:latin typeface="Times New Roman" pitchFamily="18" charset="0"/>
              <a:cs typeface="Times New Roman" pitchFamily="18" charset="0"/>
            </a:endParaRPr>
          </a:p>
          <a:p>
            <a:pPr lvl="2"/>
            <a:r>
              <a:rPr lang="en-US" dirty="0" smtClean="0">
                <a:solidFill>
                  <a:srgbClr val="FF0000"/>
                </a:solidFill>
              </a:rPr>
              <a:t>3. </a:t>
            </a:r>
            <a:r>
              <a:rPr lang="en-US" dirty="0">
                <a:solidFill>
                  <a:srgbClr val="FF0000"/>
                </a:solidFill>
              </a:rPr>
              <a:t>Estimate </a:t>
            </a:r>
            <a:r>
              <a:rPr lang="en-US" i="1" dirty="0" smtClean="0">
                <a:solidFill>
                  <a:srgbClr val="FF0000"/>
                </a:solidFill>
                <a:latin typeface="Times New Roman" pitchFamily="18" charset="0"/>
                <a:cs typeface="Times New Roman" pitchFamily="18" charset="0"/>
              </a:rPr>
              <a:t>D</a:t>
            </a:r>
            <a:r>
              <a:rPr lang="en-US" dirty="0" smtClean="0">
                <a:solidFill>
                  <a:srgbClr val="FF0000"/>
                </a:solidFill>
                <a:latin typeface="Times New Roman" pitchFamily="18" charset="0"/>
                <a:cs typeface="Times New Roman" pitchFamily="18" charset="0"/>
              </a:rPr>
              <a:t>{</a:t>
            </a:r>
            <a:r>
              <a:rPr lang="en-US" i="1" dirty="0" smtClean="0">
                <a:solidFill>
                  <a:srgbClr val="FF0000"/>
                </a:solidFill>
                <a:latin typeface="Times New Roman" pitchFamily="18" charset="0"/>
                <a:cs typeface="Times New Roman" pitchFamily="18" charset="0"/>
              </a:rPr>
              <a:t>u</a:t>
            </a:r>
            <a:r>
              <a:rPr lang="en-US" dirty="0" smtClean="0">
                <a:solidFill>
                  <a:srgbClr val="FF0000"/>
                </a:solidFill>
                <a:latin typeface="Times New Roman" pitchFamily="18" charset="0"/>
                <a:cs typeface="Times New Roman" pitchFamily="18" charset="0"/>
              </a:rPr>
              <a:t>} (density)</a:t>
            </a:r>
            <a:endParaRPr lang="en-US" dirty="0">
              <a:solidFill>
                <a:srgbClr val="FF0000"/>
              </a:solidFill>
              <a:latin typeface="Times New Roman" pitchFamily="18" charset="0"/>
              <a:cs typeface="Times New Roman" pitchFamily="18" charset="0"/>
            </a:endParaRPr>
          </a:p>
          <a:p>
            <a:pPr lvl="2"/>
            <a:r>
              <a:rPr lang="en-US" dirty="0" smtClean="0"/>
              <a:t>4. Bring in buyer perceptions</a:t>
            </a:r>
          </a:p>
          <a:p>
            <a:pPr lvl="2"/>
            <a:r>
              <a:rPr lang="en-US" dirty="0" smtClean="0"/>
              <a:t>5. Estimate derived envelope and bid functions</a:t>
            </a:r>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03453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fontScale="85000" lnSpcReduction="10000"/>
          </a:bodyPr>
          <a:lstStyle/>
          <a:p>
            <a:pPr lvl="1"/>
            <a:r>
              <a:rPr lang="en-US" dirty="0" smtClean="0"/>
              <a:t>A huge literature, going back to the 1950s, estimates population density functions, </a:t>
            </a:r>
            <a:r>
              <a:rPr lang="en-US" i="1" dirty="0" smtClean="0">
                <a:latin typeface="Times New Roman" panose="02020603050405020304" pitchFamily="18" charset="0"/>
                <a:cs typeface="Times New Roman" panose="02020603050405020304" pitchFamily="18" charset="0"/>
              </a:rPr>
              <a:t>D</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u</a:t>
            </a:r>
            <a:r>
              <a:rPr lang="en-US" dirty="0" smtClean="0">
                <a:latin typeface="Times New Roman" panose="02020603050405020304" pitchFamily="18" charset="0"/>
                <a:cs typeface="Times New Roman" panose="02020603050405020304" pitchFamily="18" charset="0"/>
              </a:rPr>
              <a:t>}</a:t>
            </a:r>
            <a:r>
              <a:rPr lang="en-US" dirty="0" smtClean="0"/>
              <a:t>.</a:t>
            </a:r>
          </a:p>
          <a:p>
            <a:pPr lvl="1"/>
            <a:endParaRPr lang="en-US" dirty="0"/>
          </a:p>
          <a:p>
            <a:pPr lvl="1"/>
            <a:r>
              <a:rPr lang="en-US" dirty="0" smtClean="0"/>
              <a:t>Fairly recent reviews can be found in:</a:t>
            </a:r>
          </a:p>
          <a:p>
            <a:pPr lvl="1"/>
            <a:endParaRPr lang="en-US" dirty="0"/>
          </a:p>
          <a:p>
            <a:pPr lvl="2"/>
            <a:r>
              <a:rPr lang="en-US" dirty="0" smtClean="0"/>
              <a:t>Small </a:t>
            </a:r>
            <a:r>
              <a:rPr lang="en-US" dirty="0"/>
              <a:t>and </a:t>
            </a:r>
            <a:r>
              <a:rPr lang="en-US" dirty="0" smtClean="0"/>
              <a:t>Song</a:t>
            </a:r>
            <a:r>
              <a:rPr lang="en-US" dirty="0"/>
              <a:t>, </a:t>
            </a:r>
            <a:r>
              <a:rPr lang="en-US" dirty="0" smtClean="0"/>
              <a:t>"Population </a:t>
            </a:r>
            <a:r>
              <a:rPr lang="en-US" dirty="0"/>
              <a:t>and Employment Densities: Structure and Change," </a:t>
            </a:r>
            <a:r>
              <a:rPr lang="en-US" i="1" dirty="0"/>
              <a:t>JUE</a:t>
            </a:r>
            <a:r>
              <a:rPr lang="en-US" dirty="0"/>
              <a:t>, (</a:t>
            </a:r>
            <a:r>
              <a:rPr lang="en-US" dirty="0" smtClean="0"/>
              <a:t>November 1994), </a:t>
            </a:r>
            <a:r>
              <a:rPr lang="en-US" dirty="0"/>
              <a:t>pp. 292-313. </a:t>
            </a:r>
            <a:endParaRPr lang="en-US" dirty="0" smtClean="0"/>
          </a:p>
          <a:p>
            <a:pPr lvl="2"/>
            <a:endParaRPr lang="en-US" dirty="0"/>
          </a:p>
          <a:p>
            <a:pPr lvl="2"/>
            <a:r>
              <a:rPr lang="en-US" dirty="0" err="1" smtClean="0"/>
              <a:t>Anas</a:t>
            </a:r>
            <a:r>
              <a:rPr lang="en-US" dirty="0"/>
              <a:t>, Arnott, and Small, “Urban Spatial Structure</a:t>
            </a:r>
            <a:r>
              <a:rPr lang="en-US" dirty="0" smtClean="0"/>
              <a:t>,” </a:t>
            </a:r>
            <a:r>
              <a:rPr lang="en-US" i="1" dirty="0" smtClean="0"/>
              <a:t>Journal </a:t>
            </a:r>
            <a:r>
              <a:rPr lang="en-US" i="1" dirty="0"/>
              <a:t>of Economic Literature</a:t>
            </a:r>
            <a:r>
              <a:rPr lang="en-US" dirty="0"/>
              <a:t> </a:t>
            </a:r>
            <a:r>
              <a:rPr lang="en-US" dirty="0" smtClean="0"/>
              <a:t>(September </a:t>
            </a:r>
            <a:r>
              <a:rPr lang="en-US" dirty="0"/>
              <a:t>1998), pp. 1426-1464</a:t>
            </a:r>
            <a:endParaRPr lang="en-US" sz="2400" dirty="0"/>
          </a:p>
          <a:p>
            <a:pPr lvl="2"/>
            <a:endParaRPr lang="en-US" dirty="0" smtClean="0"/>
          </a:p>
          <a:p>
            <a:pPr lvl="2"/>
            <a:endParaRPr lang="en-US" dirty="0"/>
          </a:p>
          <a:p>
            <a:pPr lvl="1"/>
            <a:r>
              <a:rPr lang="en-US" dirty="0" smtClean="0"/>
              <a:t>There </a:t>
            </a:r>
            <a:r>
              <a:rPr lang="en-US" dirty="0"/>
              <a:t>is not much theory in this literature, apart from the </a:t>
            </a:r>
            <a:r>
              <a:rPr lang="en-US" dirty="0" smtClean="0"/>
              <a:t>(incorrect</a:t>
            </a:r>
            <a:r>
              <a:rPr lang="en-US" dirty="0"/>
              <a:t>) derivation of the exponential form from an urban model, which we discussed in an earlier class.</a:t>
            </a:r>
          </a:p>
          <a:p>
            <a:pPr marL="411480" lvl="1" indent="0">
              <a:buNone/>
            </a:pPr>
            <a:endParaRPr lang="en-US" dirty="0" smtClean="0"/>
          </a:p>
          <a:p>
            <a:pPr lvl="2"/>
            <a:endParaRPr lang="en-US" dirty="0"/>
          </a:p>
          <a:p>
            <a:pPr lvl="1"/>
            <a:endParaRPr lang="en-US" dirty="0"/>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1214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lnSpcReduction="10000"/>
          </a:bodyPr>
          <a:lstStyle/>
          <a:p>
            <a:pPr lvl="1"/>
            <a:r>
              <a:rPr lang="en-US" dirty="0" smtClean="0"/>
              <a:t>Some informal theory is offered in the case of multiple worksites. </a:t>
            </a:r>
          </a:p>
          <a:p>
            <a:pPr lvl="1"/>
            <a:endParaRPr lang="en-US" dirty="0"/>
          </a:p>
          <a:p>
            <a:pPr lvl="1"/>
            <a:r>
              <a:rPr lang="en-US" dirty="0" smtClean="0"/>
              <a:t>The paper below identifies </a:t>
            </a:r>
            <a:r>
              <a:rPr lang="en-US" dirty="0"/>
              <a:t>three assumptions: that different worksites are substitutes, complements, or somewhere in between. </a:t>
            </a:r>
            <a:endParaRPr lang="en-US" dirty="0" smtClean="0"/>
          </a:p>
          <a:p>
            <a:pPr lvl="1"/>
            <a:endParaRPr lang="en-US" dirty="0"/>
          </a:p>
          <a:p>
            <a:pPr lvl="2"/>
            <a:r>
              <a:rPr lang="en-US" sz="2000" dirty="0" err="1" smtClean="0"/>
              <a:t>Heikkila</a:t>
            </a:r>
            <a:r>
              <a:rPr lang="en-US" sz="2000" dirty="0"/>
              <a:t>, E., P. Gordon, J. I. Kim, R. B. </a:t>
            </a:r>
            <a:r>
              <a:rPr lang="en-US" sz="2000" dirty="0" err="1"/>
              <a:t>Peiser</a:t>
            </a:r>
            <a:r>
              <a:rPr lang="en-US" sz="2000" dirty="0"/>
              <a:t>, H. W. Richardson, and D. Dale-Johnson. 1989. “What Happened to the CBD-Distance Gradient?: Land Values in a </a:t>
            </a:r>
            <a:r>
              <a:rPr lang="en-US" sz="2000" dirty="0" err="1"/>
              <a:t>Policentric</a:t>
            </a:r>
            <a:r>
              <a:rPr lang="en-US" sz="2000" dirty="0"/>
              <a:t> City.” </a:t>
            </a:r>
            <a:r>
              <a:rPr lang="en-US" sz="2000" i="1" dirty="0"/>
              <a:t>Environment and Planning A</a:t>
            </a:r>
            <a:r>
              <a:rPr lang="en-US" sz="2000" dirty="0"/>
              <a:t> 21 (2): 221-232.</a:t>
            </a:r>
            <a:endParaRPr lang="en-US" sz="2000" dirty="0" smtClean="0"/>
          </a:p>
          <a:p>
            <a:pPr lvl="2"/>
            <a:endParaRPr lang="en-US" dirty="0"/>
          </a:p>
          <a:p>
            <a:pPr lvl="1"/>
            <a:r>
              <a:rPr lang="en-US" dirty="0"/>
              <a:t>Allocating each household to a </a:t>
            </a:r>
            <a:r>
              <a:rPr lang="en-US" dirty="0" smtClean="0"/>
              <a:t>worksite, as in the models discussed earlier, is an example of the </a:t>
            </a:r>
            <a:r>
              <a:rPr lang="en-US" dirty="0"/>
              <a:t>first </a:t>
            </a:r>
            <a:r>
              <a:rPr lang="en-US" dirty="0" smtClean="0"/>
              <a:t>assumption.</a:t>
            </a:r>
            <a:endParaRPr lang="en-US" dirty="0"/>
          </a:p>
          <a:p>
            <a:pPr lvl="1"/>
            <a:endParaRPr lang="en-US" dirty="0"/>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11457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Lots of room for more work on density with big data.</a:t>
            </a:r>
          </a:p>
          <a:p>
            <a:pPr lvl="1"/>
            <a:endParaRPr lang="en-US" dirty="0"/>
          </a:p>
          <a:p>
            <a:pPr lvl="1"/>
            <a:r>
              <a:rPr lang="en-US" dirty="0" smtClean="0"/>
              <a:t>Three-dimensional maps.</a:t>
            </a:r>
          </a:p>
          <a:p>
            <a:pPr lvl="1"/>
            <a:endParaRPr lang="en-US" dirty="0"/>
          </a:p>
          <a:p>
            <a:pPr lvl="2"/>
            <a:r>
              <a:rPr lang="en-US" dirty="0" smtClean="0"/>
              <a:t>How they change over time.</a:t>
            </a:r>
          </a:p>
          <a:p>
            <a:pPr lvl="2"/>
            <a:endParaRPr lang="en-US" dirty="0"/>
          </a:p>
          <a:p>
            <a:pPr lvl="2"/>
            <a:r>
              <a:rPr lang="en-US" dirty="0" smtClean="0"/>
              <a:t>How they correlate with job locations or transportation systems.</a:t>
            </a:r>
            <a:endParaRPr lang="en-US" dirty="0"/>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91840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Another approach is to focus on light at night.</a:t>
            </a:r>
          </a:p>
          <a:p>
            <a:pPr lvl="1"/>
            <a:endParaRPr lang="en-US" dirty="0"/>
          </a:p>
          <a:p>
            <a:pPr lvl="1"/>
            <a:r>
              <a:rPr lang="en-US" dirty="0" smtClean="0"/>
              <a:t>Light is a sign of activity.</a:t>
            </a:r>
          </a:p>
          <a:p>
            <a:pPr lvl="1"/>
            <a:endParaRPr lang="en-US" dirty="0"/>
          </a:p>
          <a:p>
            <a:pPr lvl="2"/>
            <a:r>
              <a:rPr lang="en-US" dirty="0" smtClean="0"/>
              <a:t>Recent photographs from space show the lack of active after a hurricane.  </a:t>
            </a:r>
          </a:p>
          <a:p>
            <a:pPr lvl="2"/>
            <a:endParaRPr lang="en-US" dirty="0"/>
          </a:p>
          <a:p>
            <a:pPr lvl="2"/>
            <a:r>
              <a:rPr lang="en-US" dirty="0" smtClean="0"/>
              <a:t>Some studies look at light patterns to indicate economic growth as indicated by changes in density.</a:t>
            </a:r>
          </a:p>
          <a:p>
            <a:pPr lvl="2"/>
            <a:endParaRPr lang="en-US" dirty="0"/>
          </a:p>
          <a:p>
            <a:pPr lvl="2"/>
            <a:r>
              <a:rPr lang="en-US" dirty="0" smtClean="0"/>
              <a:t>Some city light pictures are on the following slides.</a:t>
            </a:r>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5810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See, also:</a:t>
            </a:r>
          </a:p>
          <a:p>
            <a:pPr lvl="1"/>
            <a:endParaRPr lang="en-US" dirty="0"/>
          </a:p>
          <a:p>
            <a:pPr lvl="1"/>
            <a:endParaRPr lang="en-US" dirty="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rotWithShape="1">
          <a:blip r:embed="rId3"/>
          <a:srcRect l="35833" t="30741" r="12916" b="60371"/>
          <a:stretch/>
        </p:blipFill>
        <p:spPr>
          <a:xfrm>
            <a:off x="76200" y="2895600"/>
            <a:ext cx="9067800" cy="914400"/>
          </a:xfrm>
          <a:prstGeom prst="rect">
            <a:avLst/>
          </a:prstGeom>
        </p:spPr>
      </p:pic>
    </p:spTree>
    <p:extLst>
      <p:ext uri="{BB962C8B-B14F-4D97-AF65-F5344CB8AC3E}">
        <p14:creationId xmlns:p14="http://schemas.microsoft.com/office/powerpoint/2010/main" val="2798971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Boston</a:t>
            </a:r>
          </a:p>
          <a:p>
            <a:pPr lvl="1"/>
            <a:endParaRPr lang="en-US" dirty="0"/>
          </a:p>
          <a:p>
            <a:pPr lvl="1"/>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3"/>
          <a:stretch>
            <a:fillRect/>
          </a:stretch>
        </p:blipFill>
        <p:spPr>
          <a:xfrm>
            <a:off x="1066800" y="1981200"/>
            <a:ext cx="7010400" cy="4664814"/>
          </a:xfrm>
          <a:prstGeom prst="rect">
            <a:avLst/>
          </a:prstGeom>
        </p:spPr>
      </p:pic>
    </p:spTree>
    <p:extLst>
      <p:ext uri="{BB962C8B-B14F-4D97-AF65-F5344CB8AC3E}">
        <p14:creationId xmlns:p14="http://schemas.microsoft.com/office/powerpoint/2010/main" val="1381168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Chicago</a:t>
            </a:r>
          </a:p>
          <a:p>
            <a:pPr lvl="1"/>
            <a:endParaRPr lang="en-US" dirty="0"/>
          </a:p>
          <a:p>
            <a:pPr lvl="1"/>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3"/>
          <a:stretch>
            <a:fillRect/>
          </a:stretch>
        </p:blipFill>
        <p:spPr>
          <a:xfrm>
            <a:off x="1219200" y="2057400"/>
            <a:ext cx="6743700" cy="4495800"/>
          </a:xfrm>
          <a:prstGeom prst="rect">
            <a:avLst/>
          </a:prstGeom>
        </p:spPr>
      </p:pic>
    </p:spTree>
    <p:extLst>
      <p:ext uri="{BB962C8B-B14F-4D97-AF65-F5344CB8AC3E}">
        <p14:creationId xmlns:p14="http://schemas.microsoft.com/office/powerpoint/2010/main" val="606965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Approaches</a:t>
            </a:r>
          </a:p>
          <a:p>
            <a:pPr lvl="1"/>
            <a:endParaRPr lang="en-US" dirty="0"/>
          </a:p>
          <a:p>
            <a:pPr lvl="2"/>
            <a:r>
              <a:rPr lang="en-US" dirty="0" smtClean="0"/>
              <a:t>1. Estimate </a:t>
            </a:r>
            <a:r>
              <a:rPr lang="en-US" i="1" dirty="0" smtClean="0">
                <a:latin typeface="Times New Roman" pitchFamily="18" charset="0"/>
                <a:cs typeface="Times New Roman" pitchFamily="18" charset="0"/>
              </a:rPr>
              <a:t>P</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a:t>
            </a:r>
          </a:p>
          <a:p>
            <a:pPr lvl="2"/>
            <a:r>
              <a:rPr lang="en-US" dirty="0" smtClean="0"/>
              <a:t>2. </a:t>
            </a:r>
            <a:r>
              <a:rPr lang="en-US" dirty="0"/>
              <a:t>Estimate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(land rent)</a:t>
            </a:r>
            <a:endParaRPr lang="en-US" dirty="0">
              <a:latin typeface="Times New Roman" pitchFamily="18" charset="0"/>
              <a:cs typeface="Times New Roman" pitchFamily="18" charset="0"/>
            </a:endParaRPr>
          </a:p>
          <a:p>
            <a:pPr lvl="2"/>
            <a:r>
              <a:rPr lang="en-US" dirty="0" smtClean="0"/>
              <a:t>3. </a:t>
            </a:r>
            <a:r>
              <a:rPr lang="en-US" dirty="0"/>
              <a:t>Estimate </a:t>
            </a:r>
            <a:r>
              <a:rPr lang="en-US" i="1" dirty="0" smtClean="0"/>
              <a:t>D</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(density)</a:t>
            </a:r>
            <a:endParaRPr lang="en-US" dirty="0">
              <a:latin typeface="Times New Roman" pitchFamily="18" charset="0"/>
              <a:cs typeface="Times New Roman" pitchFamily="18" charset="0"/>
            </a:endParaRPr>
          </a:p>
          <a:p>
            <a:pPr lvl="2"/>
            <a:r>
              <a:rPr lang="en-US" dirty="0" smtClean="0"/>
              <a:t>4. Bring in buyer perceptions</a:t>
            </a:r>
          </a:p>
          <a:p>
            <a:pPr lvl="2"/>
            <a:r>
              <a:rPr lang="en-US" dirty="0" smtClean="0"/>
              <a:t>5. Estimate theoretically derived envelopes</a:t>
            </a:r>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27708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Shanghai</a:t>
            </a:r>
          </a:p>
          <a:p>
            <a:pPr lvl="1"/>
            <a:endParaRPr lang="en-US"/>
          </a:p>
          <a:p>
            <a:pPr lvl="1"/>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p:cNvPicPr>
            <a:picLocks noChangeAspect="1"/>
          </p:cNvPicPr>
          <p:nvPr/>
        </p:nvPicPr>
        <p:blipFill>
          <a:blip r:embed="rId3"/>
          <a:stretch>
            <a:fillRect/>
          </a:stretch>
        </p:blipFill>
        <p:spPr>
          <a:xfrm>
            <a:off x="1066800" y="1937950"/>
            <a:ext cx="6821342" cy="4639516"/>
          </a:xfrm>
          <a:prstGeom prst="rect">
            <a:avLst/>
          </a:prstGeom>
        </p:spPr>
      </p:pic>
    </p:spTree>
    <p:extLst>
      <p:ext uri="{BB962C8B-B14F-4D97-AF65-F5344CB8AC3E}">
        <p14:creationId xmlns:p14="http://schemas.microsoft.com/office/powerpoint/2010/main" val="3017402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Approaches</a:t>
            </a:r>
          </a:p>
          <a:p>
            <a:pPr lvl="1"/>
            <a:endParaRPr lang="en-US" dirty="0"/>
          </a:p>
          <a:p>
            <a:pPr lvl="2"/>
            <a:r>
              <a:rPr lang="en-US" dirty="0" smtClean="0"/>
              <a:t>1. Estimate </a:t>
            </a:r>
            <a:r>
              <a:rPr lang="en-US" i="1" dirty="0" smtClean="0">
                <a:latin typeface="Times New Roman" pitchFamily="18" charset="0"/>
                <a:cs typeface="Times New Roman" pitchFamily="18" charset="0"/>
              </a:rPr>
              <a:t>P</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a:t>
            </a:r>
          </a:p>
          <a:p>
            <a:pPr lvl="2"/>
            <a:r>
              <a:rPr lang="en-US" dirty="0" smtClean="0"/>
              <a:t>2. </a:t>
            </a:r>
            <a:r>
              <a:rPr lang="en-US" dirty="0"/>
              <a:t>Estimate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(land rent)</a:t>
            </a:r>
            <a:endParaRPr lang="en-US" dirty="0">
              <a:latin typeface="Times New Roman" pitchFamily="18" charset="0"/>
              <a:cs typeface="Times New Roman" pitchFamily="18" charset="0"/>
            </a:endParaRPr>
          </a:p>
          <a:p>
            <a:pPr lvl="2"/>
            <a:r>
              <a:rPr lang="en-US" dirty="0" smtClean="0"/>
              <a:t>3. </a:t>
            </a:r>
            <a:r>
              <a:rPr lang="en-US" dirty="0"/>
              <a:t>Estimate </a:t>
            </a:r>
            <a:r>
              <a:rPr lang="en-US" i="1" dirty="0" smtClean="0">
                <a:latin typeface="Times New Roman" panose="02020603050405020304" pitchFamily="18" charset="0"/>
                <a:cs typeface="Times New Roman" panose="02020603050405020304" pitchFamily="18" charset="0"/>
              </a:rPr>
              <a:t>D</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(density)</a:t>
            </a:r>
            <a:endParaRPr lang="en-US" dirty="0">
              <a:latin typeface="Times New Roman" pitchFamily="18" charset="0"/>
              <a:cs typeface="Times New Roman" pitchFamily="18" charset="0"/>
            </a:endParaRPr>
          </a:p>
          <a:p>
            <a:pPr lvl="2"/>
            <a:r>
              <a:rPr lang="en-US" dirty="0" smtClean="0">
                <a:solidFill>
                  <a:srgbClr val="FF0000"/>
                </a:solidFill>
              </a:rPr>
              <a:t>4. Bring in buyer perceptions</a:t>
            </a:r>
          </a:p>
          <a:p>
            <a:pPr lvl="2"/>
            <a:r>
              <a:rPr lang="en-US" dirty="0" smtClean="0"/>
              <a:t>5. Estimate derived envelope and bid functions</a:t>
            </a:r>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70342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lnSpcReduction="10000"/>
          </a:bodyPr>
          <a:lstStyle/>
          <a:p>
            <a:pPr lvl="1"/>
            <a:r>
              <a:rPr lang="en-US" dirty="0" smtClean="0"/>
              <a:t>Another way to think about the issue here is that it concerns home buyer perceptions.</a:t>
            </a:r>
          </a:p>
          <a:p>
            <a:pPr lvl="1"/>
            <a:endParaRPr lang="en-US" dirty="0"/>
          </a:p>
          <a:p>
            <a:pPr lvl="1"/>
            <a:r>
              <a:rPr lang="en-US" dirty="0" smtClean="0"/>
              <a:t>What information do home buyers have about the time or distance to work sites?</a:t>
            </a:r>
          </a:p>
          <a:p>
            <a:pPr lvl="1"/>
            <a:endParaRPr lang="en-US" dirty="0"/>
          </a:p>
          <a:p>
            <a:pPr lvl="1"/>
            <a:r>
              <a:rPr lang="en-US" dirty="0" smtClean="0"/>
              <a:t>Do they care about time or distance?</a:t>
            </a:r>
          </a:p>
          <a:p>
            <a:pPr lvl="1"/>
            <a:endParaRPr lang="en-US" dirty="0"/>
          </a:p>
          <a:p>
            <a:pPr lvl="1"/>
            <a:r>
              <a:rPr lang="en-US" dirty="0" smtClean="0"/>
              <a:t>Do they care only about time or distance to one worksite, or do they care about many worksites because the household has multiple workers, might change jobs in the future, or might sell to someone with a different worksite?</a:t>
            </a:r>
          </a:p>
          <a:p>
            <a:pPr lvl="1"/>
            <a:endParaRPr lang="en-US" dirty="0"/>
          </a:p>
          <a:p>
            <a:pPr lvl="1"/>
            <a:endParaRPr lang="en-US" dirty="0"/>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428250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lnSpcReduction="10000"/>
          </a:bodyPr>
          <a:lstStyle/>
          <a:p>
            <a:pPr lvl="1"/>
            <a:r>
              <a:rPr lang="en-US" dirty="0" smtClean="0"/>
              <a:t>These questions have led me and Carlos Diaz to define as many reasonable time and distance measures as possible with my Cleveland data.</a:t>
            </a:r>
          </a:p>
          <a:p>
            <a:pPr lvl="1"/>
            <a:endParaRPr lang="en-US" dirty="0"/>
          </a:p>
          <a:p>
            <a:pPr lvl="1"/>
            <a:r>
              <a:rPr lang="en-US" dirty="0" smtClean="0"/>
              <a:t>And then to determine which ones work the best.</a:t>
            </a:r>
          </a:p>
          <a:p>
            <a:pPr lvl="1"/>
            <a:endParaRPr lang="en-US" dirty="0"/>
          </a:p>
          <a:p>
            <a:pPr lvl="2"/>
            <a:r>
              <a:rPr lang="en-US" dirty="0" smtClean="0"/>
              <a:t>This is essentially what </a:t>
            </a:r>
            <a:r>
              <a:rPr lang="en-US" dirty="0" err="1" smtClean="0"/>
              <a:t>Ottensmann</a:t>
            </a:r>
            <a:r>
              <a:rPr lang="en-US" dirty="0" smtClean="0"/>
              <a:t> et al. did, too.</a:t>
            </a:r>
          </a:p>
          <a:p>
            <a:pPr lvl="1"/>
            <a:endParaRPr lang="en-US" dirty="0"/>
          </a:p>
          <a:p>
            <a:pPr lvl="1"/>
            <a:r>
              <a:rPr lang="en-US" dirty="0" smtClean="0"/>
              <a:t>In other words, I want the data to answer the above questions.</a:t>
            </a:r>
          </a:p>
          <a:p>
            <a:pPr lvl="1"/>
            <a:endParaRPr lang="en-US" dirty="0"/>
          </a:p>
          <a:p>
            <a:pPr lvl="1"/>
            <a:r>
              <a:rPr lang="en-US" dirty="0" smtClean="0"/>
              <a:t>We have looked at 9 distance and 9 time measures:</a:t>
            </a:r>
            <a:endParaRPr lang="en-US" dirty="0"/>
          </a:p>
          <a:p>
            <a:pPr lvl="1"/>
            <a:endParaRPr lang="en-US" dirty="0"/>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33363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rmAutofit fontScale="90000"/>
          </a:bodyPr>
          <a:lstStyle/>
          <a:p>
            <a:r>
              <a:rPr lang="en-US" sz="2400" dirty="0" smtClean="0"/>
              <a:t> </a:t>
            </a:r>
            <a:r>
              <a:rPr lang="en-US" sz="2000" dirty="0" smtClean="0"/>
              <a:t>Testing Urban Models</a:t>
            </a:r>
            <a:br>
              <a:rPr lang="en-US" sz="2000" dirty="0" smtClean="0"/>
            </a:br>
            <a:r>
              <a:rPr lang="en-US" sz="2400" dirty="0" smtClean="0"/>
              <a:t>  </a:t>
            </a:r>
            <a:endParaRPr lang="en-US" sz="2400"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Content Placeholder 2"/>
          <p:cNvSpPr>
            <a:spLocks noGrp="1"/>
          </p:cNvSpPr>
          <p:nvPr>
            <p:ph idx="1"/>
          </p:nvPr>
        </p:nvSpPr>
        <p:spPr/>
        <p:txBody>
          <a:bodyPr/>
          <a:lstStyle/>
          <a:p>
            <a:pPr marL="109728" indent="0">
              <a:buNone/>
            </a:pPr>
            <a:r>
              <a:rPr lang="en-US" dirty="0" smtClean="0"/>
              <a:t> </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199380702"/>
              </p:ext>
            </p:extLst>
          </p:nvPr>
        </p:nvGraphicFramePr>
        <p:xfrm>
          <a:off x="533400" y="1357310"/>
          <a:ext cx="7467599" cy="5069560"/>
        </p:xfrm>
        <a:graphic>
          <a:graphicData uri="http://schemas.openxmlformats.org/drawingml/2006/table">
            <a:tbl>
              <a:tblPr>
                <a:tableStyleId>{5C22544A-7EE6-4342-B048-85BDC9FD1C3A}</a:tableStyleId>
              </a:tblPr>
              <a:tblGrid>
                <a:gridCol w="3862163">
                  <a:extLst>
                    <a:ext uri="{9D8B030D-6E8A-4147-A177-3AD203B41FA5}">
                      <a16:colId xmlns:a16="http://schemas.microsoft.com/office/drawing/2014/main" val="3436651219"/>
                    </a:ext>
                  </a:extLst>
                </a:gridCol>
                <a:gridCol w="901359">
                  <a:extLst>
                    <a:ext uri="{9D8B030D-6E8A-4147-A177-3AD203B41FA5}">
                      <a16:colId xmlns:a16="http://schemas.microsoft.com/office/drawing/2014/main" val="2619048865"/>
                    </a:ext>
                  </a:extLst>
                </a:gridCol>
                <a:gridCol w="901359">
                  <a:extLst>
                    <a:ext uri="{9D8B030D-6E8A-4147-A177-3AD203B41FA5}">
                      <a16:colId xmlns:a16="http://schemas.microsoft.com/office/drawing/2014/main" val="4281973572"/>
                    </a:ext>
                  </a:extLst>
                </a:gridCol>
                <a:gridCol w="901359">
                  <a:extLst>
                    <a:ext uri="{9D8B030D-6E8A-4147-A177-3AD203B41FA5}">
                      <a16:colId xmlns:a16="http://schemas.microsoft.com/office/drawing/2014/main" val="4197502096"/>
                    </a:ext>
                  </a:extLst>
                </a:gridCol>
                <a:gridCol w="901359">
                  <a:extLst>
                    <a:ext uri="{9D8B030D-6E8A-4147-A177-3AD203B41FA5}">
                      <a16:colId xmlns:a16="http://schemas.microsoft.com/office/drawing/2014/main" val="3574085363"/>
                    </a:ext>
                  </a:extLst>
                </a:gridCol>
              </a:tblGrid>
              <a:tr h="239762">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Mean</a:t>
                      </a:r>
                      <a:endParaRPr lang="en-US" sz="14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Std. Dev.</a:t>
                      </a:r>
                      <a:endParaRPr lang="en-US" sz="14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Minimum</a:t>
                      </a:r>
                      <a:endParaRPr lang="en-US" sz="14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Maximum</a:t>
                      </a:r>
                      <a:endParaRPr lang="en-US" sz="14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628888"/>
                  </a:ext>
                </a:extLst>
              </a:tr>
              <a:tr h="239762">
                <a:tc>
                  <a:txBody>
                    <a:bodyPr/>
                    <a:lstStyle/>
                    <a:p>
                      <a:pPr algn="l" fontAlgn="b"/>
                      <a:r>
                        <a:rPr lang="en-US" sz="1400" b="1" u="none" strike="noStrike" dirty="0">
                          <a:effectLst/>
                        </a:rPr>
                        <a:t>Distance Measures</a:t>
                      </a:r>
                      <a:endParaRPr lang="en-US" sz="14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5474803"/>
                  </a:ext>
                </a:extLst>
              </a:tr>
              <a:tr h="239762">
                <a:tc>
                  <a:txBody>
                    <a:bodyPr/>
                    <a:lstStyle/>
                    <a:p>
                      <a:pPr algn="l" fontAlgn="b"/>
                      <a:r>
                        <a:rPr lang="en-US" sz="1400" u="none" strike="noStrike" dirty="0">
                          <a:effectLst/>
                        </a:rPr>
                        <a:t>Actual commuting distance</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7.97</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2.79</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3.01</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29.04</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7020709"/>
                  </a:ext>
                </a:extLst>
              </a:tr>
              <a:tr h="239762">
                <a:tc>
                  <a:txBody>
                    <a:bodyPr/>
                    <a:lstStyle/>
                    <a:p>
                      <a:pPr algn="l" fontAlgn="b"/>
                      <a:r>
                        <a:rPr lang="en-US" sz="1400" u="none" strike="noStrike" dirty="0">
                          <a:effectLst/>
                        </a:rPr>
                        <a:t>Distance to Terminal Tower (straight-line)</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13.39</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9.12</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1.11</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41.36</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7755964"/>
                  </a:ext>
                </a:extLst>
              </a:tr>
              <a:tr h="239762">
                <a:tc>
                  <a:txBody>
                    <a:bodyPr/>
                    <a:lstStyle/>
                    <a:p>
                      <a:pPr algn="l" fontAlgn="b"/>
                      <a:r>
                        <a:rPr lang="en-US" sz="1400" u="none" strike="noStrike" dirty="0">
                          <a:effectLst/>
                        </a:rPr>
                        <a:t>Distance to Terminal Tower (Google)</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47.54</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16.09</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0.84</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89.26</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2339721"/>
                  </a:ext>
                </a:extLst>
              </a:tr>
              <a:tr h="274320">
                <a:tc>
                  <a:txBody>
                    <a:bodyPr/>
                    <a:lstStyle/>
                    <a:p>
                      <a:pPr algn="l" fontAlgn="b"/>
                      <a:r>
                        <a:rPr lang="en-US" sz="1400" u="none" strike="noStrike" dirty="0">
                          <a:effectLst/>
                        </a:rPr>
                        <a:t>Employment-weighted distance (straight-line)</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13.20</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7.45</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7.27</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39.51</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45634731"/>
                  </a:ext>
                </a:extLst>
              </a:tr>
              <a:tr h="239762">
                <a:tc>
                  <a:txBody>
                    <a:bodyPr/>
                    <a:lstStyle/>
                    <a:p>
                      <a:pPr algn="l" fontAlgn="b"/>
                      <a:r>
                        <a:rPr lang="en-US" sz="1400" u="none" strike="noStrike" dirty="0">
                          <a:effectLst/>
                        </a:rPr>
                        <a:t>Employment-weighted distance (Google)</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17.02</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9.35</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8.39</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51.26</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42437855"/>
                  </a:ext>
                </a:extLst>
              </a:tr>
              <a:tr h="239762">
                <a:tc>
                  <a:txBody>
                    <a:bodyPr/>
                    <a:lstStyle/>
                    <a:p>
                      <a:pPr algn="l" fontAlgn="b"/>
                      <a:r>
                        <a:rPr lang="en-US" sz="1400" u="none" strike="noStrike">
                          <a:effectLst/>
                        </a:rPr>
                        <a:t>Distance with beltway (straight-line)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7.28</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7.53</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0.01</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33.66</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02969001"/>
                  </a:ext>
                </a:extLst>
              </a:tr>
              <a:tr h="239762">
                <a:tc>
                  <a:txBody>
                    <a:bodyPr/>
                    <a:lstStyle/>
                    <a:p>
                      <a:pPr algn="l" fontAlgn="b"/>
                      <a:r>
                        <a:rPr lang="en-US" sz="1400" u="none" strike="noStrike" dirty="0">
                          <a:effectLst/>
                        </a:rPr>
                        <a:t>Distance with beltway (Google)</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10.04</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10.04</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0.01</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46.80</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9309544"/>
                  </a:ext>
                </a:extLst>
              </a:tr>
              <a:tr h="239762">
                <a:tc>
                  <a:txBody>
                    <a:bodyPr/>
                    <a:lstStyle/>
                    <a:p>
                      <a:pPr algn="l" fontAlgn="b"/>
                      <a:r>
                        <a:rPr lang="en-US" sz="1400" u="none" strike="noStrike" dirty="0">
                          <a:effectLst/>
                        </a:rPr>
                        <a:t>Principal components distance (straight-line)</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0.00</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1.81</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-1.80</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6.23</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05956559"/>
                  </a:ext>
                </a:extLst>
              </a:tr>
              <a:tr h="239762">
                <a:tc>
                  <a:txBody>
                    <a:bodyPr/>
                    <a:lstStyle/>
                    <a:p>
                      <a:pPr algn="l" fontAlgn="b"/>
                      <a:r>
                        <a:rPr lang="en-US" sz="1400" u="none" strike="noStrike" dirty="0">
                          <a:effectLst/>
                        </a:rPr>
                        <a:t>Principal components distance (Google)</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0.00</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1.79</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-1.95</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6.27</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21158373"/>
                  </a:ext>
                </a:extLst>
              </a:tr>
              <a:tr h="239762">
                <a:tc>
                  <a:txBody>
                    <a:bodyPr/>
                    <a:lstStyle/>
                    <a:p>
                      <a:pPr algn="l" fontAlgn="b"/>
                      <a:r>
                        <a:rPr lang="en-US" sz="1400" b="1" u="none" strike="noStrike" dirty="0">
                          <a:effectLst/>
                        </a:rPr>
                        <a:t>Time Measures</a:t>
                      </a:r>
                      <a:endParaRPr lang="en-US"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7126553"/>
                  </a:ext>
                </a:extLst>
              </a:tr>
              <a:tr h="239762">
                <a:tc>
                  <a:txBody>
                    <a:bodyPr/>
                    <a:lstStyle/>
                    <a:p>
                      <a:pPr algn="l" fontAlgn="b"/>
                      <a:r>
                        <a:rPr lang="en-US" sz="1400" u="none" strike="noStrike">
                          <a:effectLst/>
                        </a:rPr>
                        <a:t>Actual commuting time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dirty="0">
                          <a:effectLst/>
                        </a:rPr>
                        <a:t>25.87</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4.28</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11.11</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46.53</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68026685"/>
                  </a:ext>
                </a:extLst>
              </a:tr>
              <a:tr h="239762">
                <a:tc>
                  <a:txBody>
                    <a:bodyPr/>
                    <a:lstStyle/>
                    <a:p>
                      <a:pPr algn="l" fontAlgn="b"/>
                      <a:r>
                        <a:rPr lang="en-US" sz="1400" u="none" strike="noStrike">
                          <a:effectLst/>
                        </a:rPr>
                        <a:t>Time to Terminal Tower (straight-line)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dirty="0">
                          <a:effectLst/>
                        </a:rPr>
                        <a:t>44.51</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16.90</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9.87</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87.48</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4160152"/>
                  </a:ext>
                </a:extLst>
              </a:tr>
              <a:tr h="239762">
                <a:tc>
                  <a:txBody>
                    <a:bodyPr/>
                    <a:lstStyle/>
                    <a:p>
                      <a:pPr algn="l" fontAlgn="b"/>
                      <a:r>
                        <a:rPr lang="en-US" sz="1400" u="none" strike="noStrike">
                          <a:effectLst/>
                        </a:rPr>
                        <a:t>Time to Terminal Tower (Google)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63.29</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dirty="0">
                          <a:effectLst/>
                        </a:rPr>
                        <a:t>15.90</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2.37</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104.58</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06987524"/>
                  </a:ext>
                </a:extLst>
              </a:tr>
              <a:tr h="239762">
                <a:tc>
                  <a:txBody>
                    <a:bodyPr/>
                    <a:lstStyle/>
                    <a:p>
                      <a:pPr algn="l" fontAlgn="b"/>
                      <a:r>
                        <a:rPr lang="en-US" sz="1400" u="none" strike="noStrike">
                          <a:effectLst/>
                        </a:rPr>
                        <a:t>Employment-weighted time (straight-line)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46.31</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dirty="0">
                          <a:effectLst/>
                        </a:rPr>
                        <a:t>14.17</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25.97</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86.26</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42969862"/>
                  </a:ext>
                </a:extLst>
              </a:tr>
              <a:tr h="239762">
                <a:tc>
                  <a:txBody>
                    <a:bodyPr/>
                    <a:lstStyle/>
                    <a:p>
                      <a:pPr algn="l" fontAlgn="b"/>
                      <a:r>
                        <a:rPr lang="en-US" sz="1400" u="none" strike="noStrike">
                          <a:effectLst/>
                        </a:rPr>
                        <a:t>Employment-weighted time (Google)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23.39</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dirty="0">
                          <a:effectLst/>
                        </a:rPr>
                        <a:t>10.02</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11.11</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55.77</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49412197"/>
                  </a:ext>
                </a:extLst>
              </a:tr>
              <a:tr h="239762">
                <a:tc>
                  <a:txBody>
                    <a:bodyPr/>
                    <a:lstStyle/>
                    <a:p>
                      <a:pPr algn="l" fontAlgn="b"/>
                      <a:r>
                        <a:rPr lang="en-US" sz="1400" u="none" strike="noStrike">
                          <a:effectLst/>
                        </a:rPr>
                        <a:t>Time with beltway (straight-line)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40.78</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25.36</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dirty="0">
                          <a:effectLst/>
                        </a:rPr>
                        <a:t>4.24</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107.85</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16423829"/>
                  </a:ext>
                </a:extLst>
              </a:tr>
              <a:tr h="239762">
                <a:tc>
                  <a:txBody>
                    <a:bodyPr/>
                    <a:lstStyle/>
                    <a:p>
                      <a:pPr algn="l" fontAlgn="b"/>
                      <a:r>
                        <a:rPr lang="en-US" sz="1400" u="none" strike="noStrike">
                          <a:effectLst/>
                        </a:rPr>
                        <a:t>Time with beltway (Google)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13.69</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11.67</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dirty="0">
                          <a:effectLst/>
                        </a:rPr>
                        <a:t>0.02</a:t>
                      </a:r>
                      <a:endParaRPr lang="en-US"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50.77</a:t>
                      </a:r>
                      <a:endParaRPr lang="en-US" sz="1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46186523"/>
                  </a:ext>
                </a:extLst>
              </a:tr>
              <a:tr h="239762">
                <a:tc>
                  <a:txBody>
                    <a:bodyPr/>
                    <a:lstStyle/>
                    <a:p>
                      <a:pPr algn="l" fontAlgn="b"/>
                      <a:r>
                        <a:rPr lang="en-US" sz="1400" u="none" strike="noStrike">
                          <a:effectLst/>
                        </a:rPr>
                        <a:t>Principal components time (straight-line)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0.00</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1.77</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-2.55</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dirty="0">
                          <a:effectLst/>
                        </a:rPr>
                        <a:t>5.80</a:t>
                      </a:r>
                      <a:endParaRPr lang="en-US"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21628452"/>
                  </a:ext>
                </a:extLst>
              </a:tr>
              <a:tr h="239762">
                <a:tc>
                  <a:txBody>
                    <a:bodyPr/>
                    <a:lstStyle/>
                    <a:p>
                      <a:pPr algn="l" fontAlgn="b"/>
                      <a:r>
                        <a:rPr lang="en-US" sz="1400" u="none" strike="noStrike">
                          <a:effectLst/>
                        </a:rPr>
                        <a:t>Principal components time (Google)</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0.00</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1.74</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a:effectLst/>
                        </a:rPr>
                        <a:t>-2.01</a:t>
                      </a:r>
                      <a:endParaRPr lang="en-US" sz="1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400" u="none" strike="noStrike" dirty="0">
                          <a:effectLst/>
                        </a:rPr>
                        <a:t>5.77</a:t>
                      </a:r>
                      <a:endParaRPr lang="en-US"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82164594"/>
                  </a:ext>
                </a:extLst>
              </a:tr>
            </a:tbl>
          </a:graphicData>
        </a:graphic>
      </p:graphicFrame>
    </p:spTree>
    <p:extLst>
      <p:ext uri="{BB962C8B-B14F-4D97-AF65-F5344CB8AC3E}">
        <p14:creationId xmlns:p14="http://schemas.microsoft.com/office/powerpoint/2010/main" val="2832690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lnSpcReduction="10000"/>
          </a:bodyPr>
          <a:lstStyle/>
          <a:p>
            <a:pPr lvl="1"/>
            <a:r>
              <a:rPr lang="en-US" dirty="0" smtClean="0"/>
              <a:t>One tricky issue is how to allocate households to worksites with multi-site measures.</a:t>
            </a:r>
          </a:p>
          <a:p>
            <a:pPr lvl="1"/>
            <a:endParaRPr lang="en-US" dirty="0"/>
          </a:p>
          <a:p>
            <a:pPr lvl="2"/>
            <a:r>
              <a:rPr lang="en-US" dirty="0" smtClean="0"/>
              <a:t>Recall that finding the boundaries between the residential zones of suburban and central city workers is pretty complicated.</a:t>
            </a:r>
          </a:p>
          <a:p>
            <a:pPr lvl="2"/>
            <a:endParaRPr lang="en-US" dirty="0"/>
          </a:p>
          <a:p>
            <a:pPr lvl="2"/>
            <a:r>
              <a:rPr lang="en-US" dirty="0" smtClean="0"/>
              <a:t>But the allocation problem in this case is not so complicated because we already know (1) how many workers are at each worksite and (2) how many households live in each neighborhood (CBG).</a:t>
            </a:r>
          </a:p>
          <a:p>
            <a:pPr lvl="2"/>
            <a:endParaRPr lang="en-US" dirty="0" smtClean="0"/>
          </a:p>
          <a:p>
            <a:pPr lvl="3"/>
            <a:r>
              <a:rPr lang="en-US" dirty="0" smtClean="0"/>
              <a:t>So the idea is just to pick the closest CBGs until there are enough people to fill the jobs at each worksite.</a:t>
            </a:r>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61253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066800"/>
            <a:ext cx="8229600" cy="5715000"/>
          </a:xfrm>
        </p:spPr>
        <p:txBody>
          <a:bodyPr>
            <a:normAutofit/>
          </a:bodyPr>
          <a:lstStyle/>
          <a:p>
            <a:pPr lvl="2">
              <a:buNone/>
            </a:pPr>
            <a:endParaRPr lang="en-US" dirty="0" smtClean="0"/>
          </a:p>
          <a:p>
            <a:pPr lvl="2">
              <a:buNone/>
            </a:pPr>
            <a:endParaRPr lang="en-US" dirty="0" smtClean="0"/>
          </a:p>
          <a:p>
            <a:pPr lvl="2">
              <a:buNone/>
            </a:pPr>
            <a:endParaRPr lang="en-US" dirty="0"/>
          </a:p>
          <a:p>
            <a:pPr lvl="2">
              <a:buNone/>
            </a:pPr>
            <a:endParaRPr lang="en-US" dirty="0" smtClean="0"/>
          </a:p>
          <a:p>
            <a:pPr lvl="2">
              <a:buNone/>
            </a:pPr>
            <a:endParaRPr lang="en-US" dirty="0"/>
          </a:p>
          <a:p>
            <a:pPr lvl="2">
              <a:buNone/>
            </a:pPr>
            <a:endParaRPr lang="en-US" dirty="0" smtClean="0"/>
          </a:p>
          <a:p>
            <a:pPr lvl="2">
              <a:buNone/>
            </a:pPr>
            <a:endParaRPr lang="en-US" dirty="0"/>
          </a:p>
          <a:p>
            <a:pPr lvl="2">
              <a:buNone/>
            </a:pPr>
            <a:endParaRPr lang="en-US" dirty="0" smtClean="0"/>
          </a:p>
          <a:p>
            <a:pPr lvl="2">
              <a:buNone/>
            </a:pPr>
            <a:endParaRPr lang="en-US" dirty="0"/>
          </a:p>
          <a:p>
            <a:pPr lvl="2">
              <a:buNone/>
            </a:pPr>
            <a:endParaRPr lang="en-US" dirty="0" smtClean="0"/>
          </a:p>
          <a:p>
            <a:pPr lvl="2">
              <a:buNone/>
            </a:pPr>
            <a:endParaRPr lang="en-US" dirty="0"/>
          </a:p>
          <a:p>
            <a:pPr lvl="2">
              <a:buNone/>
            </a:pPr>
            <a:endParaRPr lang="en-US" dirty="0" smtClean="0"/>
          </a:p>
          <a:p>
            <a:pPr lvl="2">
              <a:buNone/>
            </a:pPr>
            <a:endParaRPr lang="en-US" dirty="0"/>
          </a:p>
          <a:p>
            <a:pPr lvl="2">
              <a:buNone/>
            </a:pPr>
            <a:r>
              <a:rPr lang="en-US" sz="1600" dirty="0" smtClean="0"/>
              <a:t>                                                                         Miles from CBD</a:t>
            </a:r>
            <a:r>
              <a:rPr lang="en-US" dirty="0" smtClean="0"/>
              <a:t> </a:t>
            </a:r>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069" y="1308477"/>
            <a:ext cx="586740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749" y="2581275"/>
            <a:ext cx="59531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636" y="3886200"/>
            <a:ext cx="61817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5425" y="5181600"/>
            <a:ext cx="615315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767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a:t>
            </a:r>
            <a:r>
              <a:rPr lang="en-US" sz="2400" dirty="0"/>
              <a:t> </a:t>
            </a:r>
            <a:r>
              <a:rPr lang="en-US" sz="2400" dirty="0" smtClean="0"/>
              <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2">
              <a:buNone/>
            </a:pPr>
            <a:r>
              <a:rPr lang="en-US" dirty="0"/>
              <a:t> </a:t>
            </a:r>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Chart 7"/>
          <p:cNvGraphicFramePr>
            <a:graphicFrameLocks noGrp="1"/>
          </p:cNvGraphicFramePr>
          <p:nvPr>
            <p:extLst>
              <p:ext uri="{D42A27DB-BD31-4B8C-83A1-F6EECF244321}">
                <p14:modId xmlns:p14="http://schemas.microsoft.com/office/powerpoint/2010/main" val="3994396167"/>
              </p:ext>
            </p:extLst>
          </p:nvPr>
        </p:nvGraphicFramePr>
        <p:xfrm>
          <a:off x="238518" y="560479"/>
          <a:ext cx="8666963" cy="62975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5615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Which Measure Is Best in Theory?</a:t>
            </a:r>
          </a:p>
          <a:p>
            <a:pPr lvl="1">
              <a:lnSpc>
                <a:spcPct val="50000"/>
              </a:lnSpc>
              <a:spcBef>
                <a:spcPts val="0"/>
              </a:spcBef>
            </a:pPr>
            <a:endParaRPr lang="en-US" dirty="0"/>
          </a:p>
          <a:p>
            <a:pPr lvl="2"/>
            <a:r>
              <a:rPr lang="en-US" b="1" dirty="0" smtClean="0">
                <a:solidFill>
                  <a:schemeClr val="accent3"/>
                </a:solidFill>
              </a:rPr>
              <a:t>Time</a:t>
            </a:r>
            <a:r>
              <a:rPr lang="en-US" dirty="0" smtClean="0"/>
              <a:t> has the advantage over distance that it accounts for actual routes, mode choice, and congestion.</a:t>
            </a:r>
          </a:p>
          <a:p>
            <a:pPr lvl="2">
              <a:lnSpc>
                <a:spcPct val="50000"/>
              </a:lnSpc>
            </a:pPr>
            <a:endParaRPr lang="en-US" dirty="0" smtClean="0"/>
          </a:p>
          <a:p>
            <a:pPr lvl="2"/>
            <a:r>
              <a:rPr lang="en-US" b="1" dirty="0" smtClean="0">
                <a:solidFill>
                  <a:schemeClr val="accent3"/>
                </a:solidFill>
              </a:rPr>
              <a:t>Distance</a:t>
            </a:r>
            <a:r>
              <a:rPr lang="en-US" dirty="0" smtClean="0"/>
              <a:t> has the advantage over time that it incorporates operating costs.</a:t>
            </a:r>
          </a:p>
          <a:p>
            <a:pPr lvl="2">
              <a:lnSpc>
                <a:spcPct val="50000"/>
              </a:lnSpc>
            </a:pPr>
            <a:endParaRPr lang="en-US" dirty="0" smtClean="0"/>
          </a:p>
          <a:p>
            <a:pPr lvl="2"/>
            <a:r>
              <a:rPr lang="en-US" b="1" dirty="0" smtClean="0">
                <a:solidFill>
                  <a:schemeClr val="accent3"/>
                </a:solidFill>
              </a:rPr>
              <a:t>Distance</a:t>
            </a:r>
            <a:r>
              <a:rPr lang="en-US" dirty="0" smtClean="0"/>
              <a:t> also may be more easily perceived by a house buyer.  But we really do not know what people </a:t>
            </a:r>
            <a:r>
              <a:rPr lang="en-US" b="1" dirty="0" smtClean="0">
                <a:solidFill>
                  <a:schemeClr val="accent3"/>
                </a:solidFill>
              </a:rPr>
              <a:t>perceive</a:t>
            </a:r>
            <a:r>
              <a:rPr lang="en-US" dirty="0" smtClean="0"/>
              <a:t>—that is, what information about commuting costs they rely on when they make a housing bid. </a:t>
            </a:r>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887207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fontScale="85000" lnSpcReduction="20000"/>
          </a:bodyPr>
          <a:lstStyle/>
          <a:p>
            <a:pPr lvl="1"/>
            <a:r>
              <a:rPr lang="en-US" dirty="0" smtClean="0"/>
              <a:t>Which Measure Is Best in Practice?</a:t>
            </a:r>
          </a:p>
          <a:p>
            <a:pPr lvl="1"/>
            <a:endParaRPr lang="en-US" dirty="0" smtClean="0"/>
          </a:p>
          <a:p>
            <a:pPr lvl="1">
              <a:lnSpc>
                <a:spcPct val="50000"/>
              </a:lnSpc>
              <a:spcBef>
                <a:spcPts val="0"/>
              </a:spcBef>
            </a:pPr>
            <a:endParaRPr lang="en-US" dirty="0"/>
          </a:p>
          <a:p>
            <a:pPr lvl="2"/>
            <a:r>
              <a:rPr lang="en-US" dirty="0" smtClean="0"/>
              <a:t>The Diaz/Yinger paper uses a variety of specification tests to find the measures with the greatest explanatory power. </a:t>
            </a:r>
          </a:p>
          <a:p>
            <a:pPr lvl="2"/>
            <a:endParaRPr lang="en-US" dirty="0"/>
          </a:p>
          <a:p>
            <a:pPr lvl="3"/>
            <a:r>
              <a:rPr lang="en-US" dirty="0" smtClean="0"/>
              <a:t>These tests are all based on a quadratic specification of the access variable.</a:t>
            </a:r>
          </a:p>
          <a:p>
            <a:pPr lvl="2"/>
            <a:endParaRPr lang="en-US" dirty="0"/>
          </a:p>
          <a:p>
            <a:pPr lvl="3"/>
            <a:r>
              <a:rPr lang="en-US" dirty="0" smtClean="0"/>
              <a:t>In the case of distance, the 2 best measures are actual commuting distance and straight-line distance to the Terminal Tower.</a:t>
            </a:r>
          </a:p>
          <a:p>
            <a:pPr lvl="3"/>
            <a:endParaRPr lang="en-US" dirty="0"/>
          </a:p>
          <a:p>
            <a:pPr lvl="3"/>
            <a:r>
              <a:rPr lang="en-US" dirty="0" smtClean="0"/>
              <a:t>The analogous measures are best for time: actual </a:t>
            </a:r>
            <a:r>
              <a:rPr lang="en-US" dirty="0"/>
              <a:t>commuting </a:t>
            </a:r>
            <a:r>
              <a:rPr lang="en-US" dirty="0" smtClean="0"/>
              <a:t>time and time to </a:t>
            </a:r>
            <a:r>
              <a:rPr lang="en-US" dirty="0"/>
              <a:t>the Terminal </a:t>
            </a:r>
            <a:r>
              <a:rPr lang="en-US" dirty="0" smtClean="0"/>
              <a:t>Tower along a straight line.</a:t>
            </a:r>
          </a:p>
          <a:p>
            <a:pPr lvl="3"/>
            <a:endParaRPr lang="en-US" dirty="0"/>
          </a:p>
          <a:p>
            <a:pPr lvl="3"/>
            <a:r>
              <a:rPr lang="en-US" dirty="0" smtClean="0"/>
              <a:t>The best overall measure is actual commuting distance.</a:t>
            </a:r>
          </a:p>
          <a:p>
            <a:pPr lvl="3"/>
            <a:endParaRPr lang="en-US" dirty="0"/>
          </a:p>
          <a:p>
            <a:pPr lvl="3"/>
            <a:r>
              <a:rPr lang="en-US" dirty="0" smtClean="0"/>
              <a:t>I am using these selected measures in my current empirical work.</a:t>
            </a:r>
            <a:endParaRPr lang="en-US" dirty="0"/>
          </a:p>
          <a:p>
            <a:pPr lvl="3"/>
            <a:endParaRPr lang="en-US" dirty="0" smtClean="0"/>
          </a:p>
          <a:p>
            <a:pPr lvl="2">
              <a:lnSpc>
                <a:spcPct val="50000"/>
              </a:lnSpc>
            </a:pPr>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01132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Approaches</a:t>
            </a:r>
          </a:p>
          <a:p>
            <a:pPr lvl="1"/>
            <a:endParaRPr lang="en-US" dirty="0"/>
          </a:p>
          <a:p>
            <a:pPr lvl="2"/>
            <a:r>
              <a:rPr lang="en-US" dirty="0" smtClean="0">
                <a:solidFill>
                  <a:srgbClr val="FF0000"/>
                </a:solidFill>
              </a:rPr>
              <a:t>1. Estimate </a:t>
            </a:r>
            <a:r>
              <a:rPr lang="en-US" i="1" dirty="0" smtClean="0">
                <a:solidFill>
                  <a:srgbClr val="FF0000"/>
                </a:solidFill>
                <a:latin typeface="Times New Roman" pitchFamily="18" charset="0"/>
                <a:cs typeface="Times New Roman" pitchFamily="18" charset="0"/>
              </a:rPr>
              <a:t>P</a:t>
            </a:r>
            <a:r>
              <a:rPr lang="en-US" dirty="0" smtClean="0">
                <a:solidFill>
                  <a:srgbClr val="FF0000"/>
                </a:solidFill>
                <a:latin typeface="Times New Roman" pitchFamily="18" charset="0"/>
                <a:cs typeface="Times New Roman" pitchFamily="18" charset="0"/>
              </a:rPr>
              <a:t>{</a:t>
            </a:r>
            <a:r>
              <a:rPr lang="en-US" i="1" dirty="0" smtClean="0">
                <a:solidFill>
                  <a:srgbClr val="FF0000"/>
                </a:solidFill>
                <a:latin typeface="Times New Roman" pitchFamily="18" charset="0"/>
                <a:cs typeface="Times New Roman" pitchFamily="18" charset="0"/>
              </a:rPr>
              <a:t>u</a:t>
            </a:r>
            <a:r>
              <a:rPr lang="en-US" dirty="0" smtClean="0">
                <a:solidFill>
                  <a:srgbClr val="FF0000"/>
                </a:solidFill>
                <a:latin typeface="Times New Roman" pitchFamily="18" charset="0"/>
                <a:cs typeface="Times New Roman" pitchFamily="18" charset="0"/>
              </a:rPr>
              <a:t>}</a:t>
            </a:r>
          </a:p>
          <a:p>
            <a:pPr lvl="2"/>
            <a:r>
              <a:rPr lang="en-US" dirty="0" smtClean="0"/>
              <a:t>2. </a:t>
            </a:r>
            <a:r>
              <a:rPr lang="en-US" dirty="0"/>
              <a:t>Estimate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(land rent)</a:t>
            </a:r>
            <a:endParaRPr lang="en-US" dirty="0">
              <a:latin typeface="Times New Roman" pitchFamily="18" charset="0"/>
              <a:cs typeface="Times New Roman" pitchFamily="18" charset="0"/>
            </a:endParaRPr>
          </a:p>
          <a:p>
            <a:pPr lvl="2"/>
            <a:r>
              <a:rPr lang="en-US" dirty="0" smtClean="0"/>
              <a:t>3. </a:t>
            </a:r>
            <a:r>
              <a:rPr lang="en-US" dirty="0"/>
              <a:t>Estimate </a:t>
            </a:r>
            <a:r>
              <a:rPr lang="en-US" i="1" dirty="0" smtClean="0"/>
              <a:t>D</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(density)</a:t>
            </a:r>
            <a:endParaRPr lang="en-US" dirty="0">
              <a:latin typeface="Times New Roman" pitchFamily="18" charset="0"/>
              <a:cs typeface="Times New Roman" pitchFamily="18" charset="0"/>
            </a:endParaRPr>
          </a:p>
          <a:p>
            <a:pPr lvl="2"/>
            <a:r>
              <a:rPr lang="en-US" dirty="0" smtClean="0"/>
              <a:t>4. Bring in buyer perceptions</a:t>
            </a:r>
          </a:p>
          <a:p>
            <a:pPr lvl="2"/>
            <a:r>
              <a:rPr lang="en-US" dirty="0" smtClean="0"/>
              <a:t>5. Estimate derived envelope and bid functions</a:t>
            </a:r>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20286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lvl="1"/>
            <a:r>
              <a:rPr lang="en-US" dirty="0" smtClean="0"/>
              <a:t>Approaches</a:t>
            </a:r>
          </a:p>
          <a:p>
            <a:pPr lvl="1"/>
            <a:endParaRPr lang="en-US" dirty="0"/>
          </a:p>
          <a:p>
            <a:pPr lvl="2"/>
            <a:r>
              <a:rPr lang="en-US" dirty="0" smtClean="0"/>
              <a:t>1. Estimate </a:t>
            </a:r>
            <a:r>
              <a:rPr lang="en-US" i="1" dirty="0" smtClean="0">
                <a:latin typeface="Times New Roman" pitchFamily="18" charset="0"/>
                <a:cs typeface="Times New Roman" pitchFamily="18" charset="0"/>
              </a:rPr>
              <a:t>P</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a:t>
            </a:r>
          </a:p>
          <a:p>
            <a:pPr lvl="2"/>
            <a:r>
              <a:rPr lang="en-US" dirty="0" smtClean="0"/>
              <a:t>2. </a:t>
            </a:r>
            <a:r>
              <a:rPr lang="en-US" dirty="0"/>
              <a:t>Estimate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(land rent)</a:t>
            </a:r>
            <a:endParaRPr lang="en-US" dirty="0">
              <a:latin typeface="Times New Roman" pitchFamily="18" charset="0"/>
              <a:cs typeface="Times New Roman" pitchFamily="18" charset="0"/>
            </a:endParaRPr>
          </a:p>
          <a:p>
            <a:pPr lvl="2"/>
            <a:r>
              <a:rPr lang="en-US" dirty="0" smtClean="0"/>
              <a:t>3. </a:t>
            </a:r>
            <a:r>
              <a:rPr lang="en-US" dirty="0"/>
              <a:t>Estimate </a:t>
            </a:r>
            <a:r>
              <a:rPr lang="en-US" i="1" dirty="0" smtClean="0">
                <a:latin typeface="Times New Roman" panose="02020603050405020304" pitchFamily="18" charset="0"/>
                <a:cs typeface="Times New Roman" panose="02020603050405020304" pitchFamily="18" charset="0"/>
              </a:rPr>
              <a:t>D</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(density)</a:t>
            </a:r>
            <a:endParaRPr lang="en-US" dirty="0">
              <a:latin typeface="Times New Roman" pitchFamily="18" charset="0"/>
              <a:cs typeface="Times New Roman" pitchFamily="18" charset="0"/>
            </a:endParaRPr>
          </a:p>
          <a:p>
            <a:pPr lvl="2"/>
            <a:r>
              <a:rPr lang="en-US" dirty="0" smtClean="0"/>
              <a:t>4. Bring in buyer perceptions</a:t>
            </a:r>
          </a:p>
          <a:p>
            <a:pPr lvl="2"/>
            <a:r>
              <a:rPr lang="en-US" dirty="0" smtClean="0">
                <a:solidFill>
                  <a:srgbClr val="FF0000"/>
                </a:solidFill>
              </a:rPr>
              <a:t>5. Estimate derived envelope and bid functions</a:t>
            </a:r>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03602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48901" y="1187513"/>
            <a:ext cx="8229600" cy="5355336"/>
          </a:xfrm>
        </p:spPr>
        <p:txBody>
          <a:bodyPr>
            <a:normAutofit lnSpcReduction="10000"/>
          </a:bodyPr>
          <a:lstStyle/>
          <a:p>
            <a:pPr marL="704088" lvl="2" indent="0">
              <a:buNone/>
            </a:pPr>
            <a:r>
              <a:rPr lang="en-US" dirty="0" smtClean="0"/>
              <a:t> </a:t>
            </a:r>
          </a:p>
          <a:p>
            <a:pPr lvl="1"/>
            <a:r>
              <a:rPr lang="en-US" dirty="0" smtClean="0"/>
              <a:t>Controls</a:t>
            </a:r>
          </a:p>
          <a:p>
            <a:pPr lvl="2"/>
            <a:endParaRPr lang="en-US" dirty="0"/>
          </a:p>
          <a:p>
            <a:pPr lvl="2"/>
            <a:r>
              <a:rPr lang="en-US" dirty="0" smtClean="0"/>
              <a:t>These results given below come from a regression with many controls for housing characteristics, neighborhood characteristics, and public services.</a:t>
            </a:r>
          </a:p>
          <a:p>
            <a:pPr lvl="3"/>
            <a:endParaRPr lang="en-US" dirty="0"/>
          </a:p>
          <a:p>
            <a:pPr lvl="2"/>
            <a:r>
              <a:rPr lang="en-US" dirty="0" smtClean="0"/>
              <a:t>More on this later!</a:t>
            </a:r>
          </a:p>
          <a:p>
            <a:pPr lvl="3"/>
            <a:endParaRPr lang="en-US" dirty="0"/>
          </a:p>
          <a:p>
            <a:pPr lvl="2"/>
            <a:r>
              <a:rPr lang="en-US" dirty="0" smtClean="0"/>
              <a:t>The initial regression has about 23,000 house sales and 1,665 neighborhood (CBG) fixed effects.</a:t>
            </a:r>
          </a:p>
          <a:p>
            <a:pPr lvl="3"/>
            <a:endParaRPr lang="en-US" dirty="0"/>
          </a:p>
          <a:p>
            <a:pPr lvl="2"/>
            <a:r>
              <a:rPr lang="en-US" dirty="0" smtClean="0"/>
              <a:t>The housing price (=</a:t>
            </a:r>
            <a:r>
              <a:rPr lang="en-US" i="1" dirty="0" smtClean="0">
                <a:latin typeface="Times New Roman" panose="02020603050405020304" pitchFamily="18" charset="0"/>
                <a:cs typeface="Times New Roman" panose="02020603050405020304" pitchFamily="18" charset="0"/>
              </a:rPr>
              <a:t>P</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u</a:t>
            </a:r>
            <a:r>
              <a:rPr lang="en-US" dirty="0" smtClean="0">
                <a:latin typeface="Times New Roman" panose="02020603050405020304" pitchFamily="18" charset="0"/>
                <a:cs typeface="Times New Roman" panose="02020603050405020304" pitchFamily="18" charset="0"/>
              </a:rPr>
              <a:t>}</a:t>
            </a:r>
            <a:r>
              <a:rPr lang="en-US" dirty="0" smtClean="0"/>
              <a:t>) regression is based on 1,665 neighborhoods (CBGs).</a:t>
            </a:r>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84891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rmAutofit fontScale="90000"/>
          </a:bodyPr>
          <a:lstStyle/>
          <a:p>
            <a:r>
              <a:rPr lang="en-US" sz="2400" dirty="0" smtClean="0"/>
              <a:t> </a:t>
            </a:r>
            <a:r>
              <a:rPr lang="en-US" sz="2000" dirty="0" smtClean="0"/>
              <a:t>Testing Urban Models</a:t>
            </a:r>
            <a:br>
              <a:rPr lang="en-US" sz="2000" dirty="0" smtClean="0"/>
            </a:br>
            <a:r>
              <a:rPr lang="en-US" sz="2400" dirty="0" smtClean="0"/>
              <a:t>  </a:t>
            </a:r>
            <a:endParaRPr lang="en-US" sz="2400"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Content Placeholder 2"/>
          <p:cNvSpPr>
            <a:spLocks noGrp="1"/>
          </p:cNvSpPr>
          <p:nvPr>
            <p:ph idx="1"/>
          </p:nvPr>
        </p:nvSpPr>
        <p:spPr/>
        <p:txBody>
          <a:bodyPr/>
          <a:lstStyle/>
          <a:p>
            <a:pPr marL="109728" indent="0">
              <a:buNone/>
            </a:pPr>
            <a:r>
              <a:rPr lang="en-US" dirty="0"/>
              <a:t> </a:t>
            </a:r>
          </a:p>
        </p:txBody>
      </p:sp>
      <p:graphicFrame>
        <p:nvGraphicFramePr>
          <p:cNvPr id="6" name="Table 5"/>
          <p:cNvGraphicFramePr>
            <a:graphicFrameLocks noGrp="1"/>
          </p:cNvGraphicFramePr>
          <p:nvPr>
            <p:extLst>
              <p:ext uri="{D42A27DB-BD31-4B8C-83A1-F6EECF244321}">
                <p14:modId xmlns:p14="http://schemas.microsoft.com/office/powerpoint/2010/main" val="135867090"/>
              </p:ext>
            </p:extLst>
          </p:nvPr>
        </p:nvGraphicFramePr>
        <p:xfrm>
          <a:off x="990601" y="1181047"/>
          <a:ext cx="6584950" cy="5254679"/>
        </p:xfrm>
        <a:graphic>
          <a:graphicData uri="http://schemas.openxmlformats.org/drawingml/2006/table">
            <a:tbl>
              <a:tblPr/>
              <a:tblGrid>
                <a:gridCol w="819181">
                  <a:extLst>
                    <a:ext uri="{9D8B030D-6E8A-4147-A177-3AD203B41FA5}">
                      <a16:colId xmlns:a16="http://schemas.microsoft.com/office/drawing/2014/main" val="20000"/>
                    </a:ext>
                  </a:extLst>
                </a:gridCol>
                <a:gridCol w="640641">
                  <a:extLst>
                    <a:ext uri="{9D8B030D-6E8A-4147-A177-3AD203B41FA5}">
                      <a16:colId xmlns:a16="http://schemas.microsoft.com/office/drawing/2014/main" val="20001"/>
                    </a:ext>
                  </a:extLst>
                </a:gridCol>
                <a:gridCol w="640641">
                  <a:extLst>
                    <a:ext uri="{9D8B030D-6E8A-4147-A177-3AD203B41FA5}">
                      <a16:colId xmlns:a16="http://schemas.microsoft.com/office/drawing/2014/main" val="20002"/>
                    </a:ext>
                  </a:extLst>
                </a:gridCol>
                <a:gridCol w="640641">
                  <a:extLst>
                    <a:ext uri="{9D8B030D-6E8A-4147-A177-3AD203B41FA5}">
                      <a16:colId xmlns:a16="http://schemas.microsoft.com/office/drawing/2014/main" val="20003"/>
                    </a:ext>
                  </a:extLst>
                </a:gridCol>
                <a:gridCol w="640641">
                  <a:extLst>
                    <a:ext uri="{9D8B030D-6E8A-4147-A177-3AD203B41FA5}">
                      <a16:colId xmlns:a16="http://schemas.microsoft.com/office/drawing/2014/main" val="20004"/>
                    </a:ext>
                  </a:extLst>
                </a:gridCol>
                <a:gridCol w="640641">
                  <a:extLst>
                    <a:ext uri="{9D8B030D-6E8A-4147-A177-3AD203B41FA5}">
                      <a16:colId xmlns:a16="http://schemas.microsoft.com/office/drawing/2014/main" val="20005"/>
                    </a:ext>
                  </a:extLst>
                </a:gridCol>
                <a:gridCol w="640641">
                  <a:extLst>
                    <a:ext uri="{9D8B030D-6E8A-4147-A177-3AD203B41FA5}">
                      <a16:colId xmlns:a16="http://schemas.microsoft.com/office/drawing/2014/main" val="20006"/>
                    </a:ext>
                  </a:extLst>
                </a:gridCol>
                <a:gridCol w="640641">
                  <a:extLst>
                    <a:ext uri="{9D8B030D-6E8A-4147-A177-3AD203B41FA5}">
                      <a16:colId xmlns:a16="http://schemas.microsoft.com/office/drawing/2014/main" val="20007"/>
                    </a:ext>
                  </a:extLst>
                </a:gridCol>
                <a:gridCol w="640641">
                  <a:extLst>
                    <a:ext uri="{9D8B030D-6E8A-4147-A177-3AD203B41FA5}">
                      <a16:colId xmlns:a16="http://schemas.microsoft.com/office/drawing/2014/main" val="20008"/>
                    </a:ext>
                  </a:extLst>
                </a:gridCol>
                <a:gridCol w="640641">
                  <a:extLst>
                    <a:ext uri="{9D8B030D-6E8A-4147-A177-3AD203B41FA5}">
                      <a16:colId xmlns:a16="http://schemas.microsoft.com/office/drawing/2014/main" val="20009"/>
                    </a:ext>
                  </a:extLst>
                </a:gridCol>
              </a:tblGrid>
              <a:tr h="259643">
                <a:tc gridSpan="10">
                  <a:txBody>
                    <a:bodyPr/>
                    <a:lstStyle/>
                    <a:p>
                      <a:pPr algn="ctr" fontAlgn="b"/>
                      <a:r>
                        <a:rPr lang="en-US" sz="1400" b="1" i="0" u="none" strike="noStrike" dirty="0">
                          <a:solidFill>
                            <a:srgbClr val="000000"/>
                          </a:solidFill>
                          <a:effectLst/>
                          <a:latin typeface="Times New Roman"/>
                        </a:rPr>
                        <a:t>Table 3.  Correlations for Distance and Time Measures</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9643">
                <a:tc>
                  <a:txBody>
                    <a:bodyPr/>
                    <a:lstStyle/>
                    <a:p>
                      <a:pPr algn="l" fontAlgn="b"/>
                      <a:r>
                        <a:rPr lang="en-US" sz="1400" b="0" i="0" u="none" strike="noStrike" dirty="0">
                          <a:solidFill>
                            <a:srgbClr val="000000"/>
                          </a:solidFill>
                          <a:effectLst/>
                          <a:latin typeface="Times New Roman"/>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Dist 1</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err="1">
                          <a:solidFill>
                            <a:srgbClr val="000000"/>
                          </a:solidFill>
                          <a:effectLst/>
                          <a:latin typeface="Times New Roman"/>
                        </a:rPr>
                        <a:t>Dist</a:t>
                      </a:r>
                      <a:r>
                        <a:rPr lang="en-US" sz="1400" b="0" i="0" u="none" strike="noStrike" dirty="0">
                          <a:solidFill>
                            <a:srgbClr val="000000"/>
                          </a:solidFill>
                          <a:effectLst/>
                          <a:latin typeface="Times New Roman"/>
                        </a:rPr>
                        <a:t> 2</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Dist 3</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Dist 4</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Dist 5</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Dist 6</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Dist 7</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Dist 8</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Dist 9</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7279">
                <a:tc>
                  <a:txBody>
                    <a:bodyPr/>
                    <a:lstStyle/>
                    <a:p>
                      <a:pPr algn="l" fontAlgn="b"/>
                      <a:r>
                        <a:rPr lang="en-US" sz="1400" b="0" i="0" u="none" strike="noStrike" dirty="0">
                          <a:solidFill>
                            <a:srgbClr val="000000"/>
                          </a:solidFill>
                          <a:effectLst/>
                          <a:latin typeface="Times New Roman"/>
                        </a:rPr>
                        <a:t>Distance 1</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247279">
                <a:tc>
                  <a:txBody>
                    <a:bodyPr/>
                    <a:lstStyle/>
                    <a:p>
                      <a:pPr algn="l" fontAlgn="b"/>
                      <a:r>
                        <a:rPr lang="en-US" sz="1400" b="0" i="0" u="none" strike="noStrike" dirty="0">
                          <a:solidFill>
                            <a:srgbClr val="000000"/>
                          </a:solidFill>
                          <a:effectLst/>
                          <a:latin typeface="Times New Roman"/>
                        </a:rPr>
                        <a:t>Distance 2</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0.99</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47279">
                <a:tc>
                  <a:txBody>
                    <a:bodyPr/>
                    <a:lstStyle/>
                    <a:p>
                      <a:pPr algn="l" fontAlgn="b"/>
                      <a:r>
                        <a:rPr lang="en-US" sz="1400" b="0" i="0" u="none" strike="noStrike">
                          <a:solidFill>
                            <a:srgbClr val="000000"/>
                          </a:solidFill>
                          <a:effectLst/>
                          <a:latin typeface="Times New Roman"/>
                        </a:rPr>
                        <a:t>Distance 3</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Times New Roman"/>
                        </a:rPr>
                        <a:t>0.71</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0.73</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47279">
                <a:tc>
                  <a:txBody>
                    <a:bodyPr/>
                    <a:lstStyle/>
                    <a:p>
                      <a:pPr algn="l" fontAlgn="b"/>
                      <a:r>
                        <a:rPr lang="en-US" sz="1400" b="0" i="0" u="none" strike="noStrike">
                          <a:solidFill>
                            <a:srgbClr val="000000"/>
                          </a:solidFill>
                          <a:effectLst/>
                          <a:latin typeface="Times New Roman"/>
                        </a:rPr>
                        <a:t>Distance 4</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0.64</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0.63</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0.55</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247279">
                <a:tc>
                  <a:txBody>
                    <a:bodyPr/>
                    <a:lstStyle/>
                    <a:p>
                      <a:pPr algn="l" fontAlgn="b"/>
                      <a:r>
                        <a:rPr lang="en-US" sz="1400" b="0" i="0" u="none" strike="noStrike">
                          <a:solidFill>
                            <a:srgbClr val="000000"/>
                          </a:solidFill>
                          <a:effectLst/>
                          <a:latin typeface="Times New Roman"/>
                        </a:rPr>
                        <a:t>Distance 5</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0.97</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Times New Roman"/>
                        </a:rPr>
                        <a:t>0.98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0.79</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Times New Roman"/>
                        </a:rPr>
                        <a:t>0.62</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247279">
                <a:tc>
                  <a:txBody>
                    <a:bodyPr/>
                    <a:lstStyle/>
                    <a:p>
                      <a:pPr algn="l" fontAlgn="b"/>
                      <a:r>
                        <a:rPr lang="en-US" sz="1400" b="0" i="0" u="none" strike="noStrike">
                          <a:solidFill>
                            <a:srgbClr val="000000"/>
                          </a:solidFill>
                          <a:effectLst/>
                          <a:latin typeface="Times New Roman"/>
                        </a:rPr>
                        <a:t>Distance 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0.79</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0.80</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Times New Roman"/>
                        </a:rPr>
                        <a:t>0.66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0.56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247279">
                <a:tc>
                  <a:txBody>
                    <a:bodyPr/>
                    <a:lstStyle/>
                    <a:p>
                      <a:pPr algn="l" fontAlgn="b"/>
                      <a:r>
                        <a:rPr lang="en-US" sz="1400" b="0" i="0" u="none" strike="noStrike">
                          <a:solidFill>
                            <a:srgbClr val="000000"/>
                          </a:solidFill>
                          <a:effectLst/>
                          <a:latin typeface="Times New Roman"/>
                        </a:rPr>
                        <a:t>Distance 7</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0.77</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0.79</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0.66</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Times New Roman"/>
                        </a:rPr>
                        <a:t>0.53</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0.96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247279">
                <a:tc>
                  <a:txBody>
                    <a:bodyPr/>
                    <a:lstStyle/>
                    <a:p>
                      <a:pPr algn="l" fontAlgn="b"/>
                      <a:r>
                        <a:rPr lang="en-US" sz="1400" b="0" i="0" u="none" strike="noStrike">
                          <a:solidFill>
                            <a:srgbClr val="000000"/>
                          </a:solidFill>
                          <a:effectLst/>
                          <a:latin typeface="Times New Roman"/>
                        </a:rPr>
                        <a:t>Distance 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0.64</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0.65</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Times New Roman"/>
                        </a:rPr>
                        <a:t>0.87</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Times New Roman"/>
                        </a:rPr>
                        <a:t>0.58</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Times New Roman"/>
                        </a:rPr>
                        <a:t>0.69</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0.72</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0.73</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259643">
                <a:tc>
                  <a:txBody>
                    <a:bodyPr/>
                    <a:lstStyle/>
                    <a:p>
                      <a:pPr algn="l" fontAlgn="b"/>
                      <a:r>
                        <a:rPr lang="en-US" sz="1400" b="0" i="0" u="none" strike="noStrike">
                          <a:solidFill>
                            <a:srgbClr val="000000"/>
                          </a:solidFill>
                          <a:effectLst/>
                          <a:latin typeface="Times New Roman"/>
                        </a:rPr>
                        <a:t>Distance 9</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0.79</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0.80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0.79</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Times New Roman"/>
                        </a:rPr>
                        <a:t>0.60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Times New Roman"/>
                        </a:rPr>
                        <a:t>0.82</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0.91</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0.92</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0.85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9643">
                <a:tc>
                  <a:txBody>
                    <a:bodyPr/>
                    <a:lstStyle/>
                    <a:p>
                      <a:pPr algn="l" fontAlgn="b"/>
                      <a:r>
                        <a:rPr lang="en-US" sz="1400" b="0" i="0" u="none" strike="noStrike">
                          <a:solidFill>
                            <a:srgbClr val="000000"/>
                          </a:solidFill>
                          <a:effectLst/>
                          <a:latin typeface="Times New Roman"/>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Time 1</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Time 2</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Time 3</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Time 4</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Times New Roman"/>
                        </a:rPr>
                        <a:t>Time 5</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Time 6</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Time 7</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Time 8</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a:rPr>
                        <a:t>Time 9</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47279">
                <a:tc>
                  <a:txBody>
                    <a:bodyPr/>
                    <a:lstStyle/>
                    <a:p>
                      <a:pPr algn="l" fontAlgn="b"/>
                      <a:r>
                        <a:rPr lang="en-US" sz="1400" b="0" i="0" u="none" strike="noStrike">
                          <a:solidFill>
                            <a:srgbClr val="000000"/>
                          </a:solidFill>
                          <a:effectLst/>
                          <a:latin typeface="Times New Roman"/>
                        </a:rPr>
                        <a:t>Time 1</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2"/>
                  </a:ext>
                </a:extLst>
              </a:tr>
              <a:tr h="247279">
                <a:tc>
                  <a:txBody>
                    <a:bodyPr/>
                    <a:lstStyle/>
                    <a:p>
                      <a:pPr algn="l" fontAlgn="b"/>
                      <a:r>
                        <a:rPr lang="en-US" sz="1400" b="0" i="0" u="none" strike="noStrike">
                          <a:solidFill>
                            <a:srgbClr val="000000"/>
                          </a:solidFill>
                          <a:effectLst/>
                          <a:latin typeface="Times New Roman"/>
                        </a:rPr>
                        <a:t>Time 2</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0.70</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13"/>
                  </a:ext>
                </a:extLst>
              </a:tr>
              <a:tr h="247279">
                <a:tc>
                  <a:txBody>
                    <a:bodyPr/>
                    <a:lstStyle/>
                    <a:p>
                      <a:pPr algn="l" fontAlgn="b"/>
                      <a:r>
                        <a:rPr lang="en-US" sz="1400" b="0" i="0" u="none" strike="noStrike">
                          <a:solidFill>
                            <a:srgbClr val="000000"/>
                          </a:solidFill>
                          <a:effectLst/>
                          <a:latin typeface="Times New Roman"/>
                        </a:rPr>
                        <a:t>Time 3</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0.30</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0.57</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14"/>
                  </a:ext>
                </a:extLst>
              </a:tr>
              <a:tr h="247279">
                <a:tc>
                  <a:txBody>
                    <a:bodyPr/>
                    <a:lstStyle/>
                    <a:p>
                      <a:pPr algn="l" fontAlgn="b"/>
                      <a:r>
                        <a:rPr lang="en-US" sz="1400" b="0" i="0" u="none" strike="noStrike">
                          <a:solidFill>
                            <a:srgbClr val="000000"/>
                          </a:solidFill>
                          <a:effectLst/>
                          <a:latin typeface="Times New Roman"/>
                        </a:rPr>
                        <a:t>Time 4</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-0.03</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0.07</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0.28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15"/>
                  </a:ext>
                </a:extLst>
              </a:tr>
              <a:tr h="247279">
                <a:tc>
                  <a:txBody>
                    <a:bodyPr/>
                    <a:lstStyle/>
                    <a:p>
                      <a:pPr algn="l" fontAlgn="b"/>
                      <a:r>
                        <a:rPr lang="en-US" sz="1400" b="0" i="0" u="none" strike="noStrike">
                          <a:solidFill>
                            <a:srgbClr val="000000"/>
                          </a:solidFill>
                          <a:effectLst/>
                          <a:latin typeface="Times New Roman"/>
                        </a:rPr>
                        <a:t>Time 5</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0.82</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0.87</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0.61</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0.10</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16"/>
                  </a:ext>
                </a:extLst>
              </a:tr>
              <a:tr h="247279">
                <a:tc>
                  <a:txBody>
                    <a:bodyPr/>
                    <a:lstStyle/>
                    <a:p>
                      <a:pPr algn="l" fontAlgn="b"/>
                      <a:r>
                        <a:rPr lang="en-US" sz="1400" b="0" i="0" u="none" strike="noStrike">
                          <a:solidFill>
                            <a:srgbClr val="000000"/>
                          </a:solidFill>
                          <a:effectLst/>
                          <a:latin typeface="Times New Roman"/>
                        </a:rPr>
                        <a:t>Time 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0.95</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0.67</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0.34</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0.06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17"/>
                  </a:ext>
                </a:extLst>
              </a:tr>
              <a:tr h="247279">
                <a:tc>
                  <a:txBody>
                    <a:bodyPr/>
                    <a:lstStyle/>
                    <a:p>
                      <a:pPr algn="l" fontAlgn="b"/>
                      <a:r>
                        <a:rPr lang="en-US" sz="1400" b="0" i="0" u="none" strike="noStrike">
                          <a:solidFill>
                            <a:srgbClr val="000000"/>
                          </a:solidFill>
                          <a:effectLst/>
                          <a:latin typeface="Times New Roman"/>
                        </a:rPr>
                        <a:t>Time 7</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0.94</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0.68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0.34</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0.04</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0.99</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18"/>
                  </a:ext>
                </a:extLst>
              </a:tr>
              <a:tr h="247279">
                <a:tc>
                  <a:txBody>
                    <a:bodyPr/>
                    <a:lstStyle/>
                    <a:p>
                      <a:pPr algn="l" fontAlgn="b"/>
                      <a:r>
                        <a:rPr lang="en-US" sz="1400" b="0" i="0" u="none" strike="noStrike">
                          <a:solidFill>
                            <a:srgbClr val="000000"/>
                          </a:solidFill>
                          <a:effectLst/>
                          <a:latin typeface="Times New Roman"/>
                        </a:rPr>
                        <a:t>Time 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0.61</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0.54</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0.66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0.25</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0.66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0.70</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Times New Roman"/>
                        </a:rPr>
                        <a:t>0.71</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Times New Roman"/>
                        </a:rPr>
                        <a:t>1.00</a:t>
                      </a:r>
                    </a:p>
                  </a:txBody>
                  <a:tcPr marL="9525" marR="9525"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a:endParaRPr>
                    </a:p>
                  </a:txBody>
                  <a:tcPr marL="9525" marR="9525" marT="9525" marB="0" anchor="b">
                    <a:lnL>
                      <a:noFill/>
                    </a:lnL>
                    <a:lnR>
                      <a:noFill/>
                    </a:lnR>
                    <a:lnT>
                      <a:noFill/>
                    </a:lnT>
                    <a:lnB>
                      <a:noFill/>
                    </a:lnB>
                  </a:tcPr>
                </a:tc>
                <a:extLst>
                  <a:ext uri="{0D108BD9-81ED-4DB2-BD59-A6C34878D82A}">
                    <a16:rowId xmlns:a16="http://schemas.microsoft.com/office/drawing/2014/main" val="10019"/>
                  </a:ext>
                </a:extLst>
              </a:tr>
              <a:tr h="259643">
                <a:tc>
                  <a:txBody>
                    <a:bodyPr/>
                    <a:lstStyle/>
                    <a:p>
                      <a:pPr algn="l" fontAlgn="b"/>
                      <a:r>
                        <a:rPr lang="en-US" sz="1400" b="0" i="0" u="none" strike="noStrike">
                          <a:solidFill>
                            <a:srgbClr val="000000"/>
                          </a:solidFill>
                          <a:effectLst/>
                          <a:latin typeface="Times New Roman"/>
                        </a:rPr>
                        <a:t>Time 9</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0.90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0.79</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0.52</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0.10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0.89</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0.94</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0.95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Times New Roman"/>
                        </a:rPr>
                        <a:t>0.76</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Times New Roman"/>
                        </a:rPr>
                        <a:t>1.00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3131503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rmAutofit fontScale="90000"/>
          </a:bodyPr>
          <a:lstStyle/>
          <a:p>
            <a:r>
              <a:rPr lang="en-US" sz="2400" dirty="0" smtClean="0"/>
              <a:t> </a:t>
            </a:r>
            <a:r>
              <a:rPr lang="en-US" sz="2000" dirty="0" smtClean="0"/>
              <a:t>Testing Urban Models</a:t>
            </a:r>
            <a:br>
              <a:rPr lang="en-US" sz="2000" dirty="0" smtClean="0"/>
            </a:br>
            <a:r>
              <a:rPr lang="en-US" sz="2400" dirty="0" smtClean="0"/>
              <a:t>  </a:t>
            </a:r>
            <a:endParaRPr lang="en-US" sz="2400"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Content Placeholder 2"/>
          <p:cNvSpPr>
            <a:spLocks noGrp="1"/>
          </p:cNvSpPr>
          <p:nvPr>
            <p:ph idx="1"/>
          </p:nvPr>
        </p:nvSpPr>
        <p:spPr/>
        <p:txBody>
          <a:bodyPr/>
          <a:lstStyle/>
          <a:p>
            <a:pPr marL="109728" indent="0">
              <a:buNone/>
            </a:pPr>
            <a:r>
              <a:rPr lang="en-US" dirty="0" smtClean="0"/>
              <a: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3682393"/>
              </p:ext>
            </p:extLst>
          </p:nvPr>
        </p:nvGraphicFramePr>
        <p:xfrm>
          <a:off x="1143000" y="1600200"/>
          <a:ext cx="7010399" cy="4419602"/>
        </p:xfrm>
        <a:graphic>
          <a:graphicData uri="http://schemas.openxmlformats.org/drawingml/2006/table">
            <a:tbl>
              <a:tblPr>
                <a:tableStyleId>{5C22544A-7EE6-4342-B048-85BDC9FD1C3A}</a:tableStyleId>
              </a:tblPr>
              <a:tblGrid>
                <a:gridCol w="2186234">
                  <a:extLst>
                    <a:ext uri="{9D8B030D-6E8A-4147-A177-3AD203B41FA5}">
                      <a16:colId xmlns:a16="http://schemas.microsoft.com/office/drawing/2014/main" val="20000"/>
                    </a:ext>
                  </a:extLst>
                </a:gridCol>
                <a:gridCol w="1608055">
                  <a:extLst>
                    <a:ext uri="{9D8B030D-6E8A-4147-A177-3AD203B41FA5}">
                      <a16:colId xmlns:a16="http://schemas.microsoft.com/office/drawing/2014/main" val="20001"/>
                    </a:ext>
                  </a:extLst>
                </a:gridCol>
                <a:gridCol w="1608055">
                  <a:extLst>
                    <a:ext uri="{9D8B030D-6E8A-4147-A177-3AD203B41FA5}">
                      <a16:colId xmlns:a16="http://schemas.microsoft.com/office/drawing/2014/main" val="20002"/>
                    </a:ext>
                  </a:extLst>
                </a:gridCol>
                <a:gridCol w="1608055">
                  <a:extLst>
                    <a:ext uri="{9D8B030D-6E8A-4147-A177-3AD203B41FA5}">
                      <a16:colId xmlns:a16="http://schemas.microsoft.com/office/drawing/2014/main" val="20003"/>
                    </a:ext>
                  </a:extLst>
                </a:gridCol>
              </a:tblGrid>
              <a:tr h="401782">
                <a:tc gridSpan="4">
                  <a:txBody>
                    <a:bodyPr/>
                    <a:lstStyle/>
                    <a:p>
                      <a:pPr algn="ctr" fontAlgn="b"/>
                      <a:r>
                        <a:rPr lang="en-US" sz="1600" u="none" strike="noStrike" dirty="0">
                          <a:effectLst/>
                        </a:rPr>
                        <a:t>Semi-Log Bid-Price Function Envelopes, Part 1</a:t>
                      </a:r>
                      <a:endParaRPr lang="en-US" sz="16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1782">
                <a:tc>
                  <a:txBody>
                    <a:bodyPr/>
                    <a:lstStyle/>
                    <a:p>
                      <a:pPr algn="l" fontAlgn="b"/>
                      <a:r>
                        <a:rPr lang="en-US" sz="1600" u="none" strike="noStrike" dirty="0">
                          <a:effectLst/>
                        </a:rPr>
                        <a:t>Distance Measure</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Coefficient</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t-Statistic</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R-Squared</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782">
                <a:tc>
                  <a:txBody>
                    <a:bodyPr/>
                    <a:lstStyle/>
                    <a:p>
                      <a:pPr algn="l" fontAlgn="b"/>
                      <a:r>
                        <a:rPr lang="en-US" sz="1600" u="none" strike="noStrike">
                          <a:effectLst/>
                        </a:rPr>
                        <a:t>Distance 1</a:t>
                      </a:r>
                      <a:endParaRPr lang="en-US" sz="16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600" u="none" strike="noStrike" dirty="0">
                          <a:effectLst/>
                        </a:rPr>
                        <a:t>-0.0070482</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600" b="1" u="none" strike="noStrike" dirty="0">
                          <a:solidFill>
                            <a:srgbClr val="FF0000"/>
                          </a:solidFill>
                          <a:effectLst/>
                        </a:rPr>
                        <a:t>-4.58</a:t>
                      </a:r>
                      <a:endParaRPr lang="en-US" sz="1600" b="1" i="0" u="none" strike="noStrike" dirty="0">
                        <a:solidFill>
                          <a:srgbClr val="FF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600" u="none" strike="noStrike">
                          <a:effectLst/>
                        </a:rPr>
                        <a:t>0.7142</a:t>
                      </a:r>
                      <a:endParaRPr lang="en-US" sz="16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01782">
                <a:tc>
                  <a:txBody>
                    <a:bodyPr/>
                    <a:lstStyle/>
                    <a:p>
                      <a:pPr algn="l" fontAlgn="b"/>
                      <a:r>
                        <a:rPr lang="en-US" sz="1600" u="none" strike="noStrike">
                          <a:effectLst/>
                        </a:rPr>
                        <a:t>Distance 2</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-0.0069594</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-4.61</a:t>
                      </a:r>
                      <a:endParaRPr lang="en-US" sz="16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0.7143</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401782">
                <a:tc>
                  <a:txBody>
                    <a:bodyPr/>
                    <a:lstStyle/>
                    <a:p>
                      <a:pPr algn="l" fontAlgn="b"/>
                      <a:r>
                        <a:rPr lang="en-US" sz="1600" u="none" strike="noStrike">
                          <a:effectLst/>
                        </a:rPr>
                        <a:t>Distance 3</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-0.0061207</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-4.39</a:t>
                      </a:r>
                      <a:endParaRPr lang="en-US" sz="16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0.7138</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401782">
                <a:tc>
                  <a:txBody>
                    <a:bodyPr/>
                    <a:lstStyle/>
                    <a:p>
                      <a:pPr algn="l" fontAlgn="b"/>
                      <a:r>
                        <a:rPr lang="en-US" sz="1600" u="none" strike="noStrike">
                          <a:effectLst/>
                        </a:rPr>
                        <a:t>Distance 4</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-0.0018316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-0.82</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0.7103</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401782">
                <a:tc>
                  <a:txBody>
                    <a:bodyPr/>
                    <a:lstStyle/>
                    <a:p>
                      <a:pPr algn="l" fontAlgn="b"/>
                      <a:r>
                        <a:rPr lang="en-US" sz="1600" u="none" strike="noStrike">
                          <a:effectLst/>
                        </a:rPr>
                        <a:t>Distance 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-0.0078257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-4.81</a:t>
                      </a:r>
                      <a:endParaRPr lang="en-US" sz="16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0.7145</a:t>
                      </a:r>
                      <a:endParaRPr lang="en-US" sz="16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401782">
                <a:tc>
                  <a:txBody>
                    <a:bodyPr/>
                    <a:lstStyle/>
                    <a:p>
                      <a:pPr algn="l" fontAlgn="b"/>
                      <a:r>
                        <a:rPr lang="en-US" sz="1600" u="none" strike="noStrike">
                          <a:effectLst/>
                        </a:rPr>
                        <a:t>Distance 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-0.0015973</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-1.84</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smtClean="0">
                          <a:effectLst/>
                        </a:rPr>
                        <a:t>0.7110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401782">
                <a:tc>
                  <a:txBody>
                    <a:bodyPr/>
                    <a:lstStyle/>
                    <a:p>
                      <a:pPr algn="l" fontAlgn="b"/>
                      <a:r>
                        <a:rPr lang="en-US" sz="1600" u="none" strike="noStrike">
                          <a:effectLst/>
                        </a:rPr>
                        <a:t>Distance 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-0.0012967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-1.55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0.7108</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401782">
                <a:tc>
                  <a:txBody>
                    <a:bodyPr/>
                    <a:lstStyle/>
                    <a:p>
                      <a:pPr algn="l" fontAlgn="b"/>
                      <a:r>
                        <a:rPr lang="en-US" sz="1600" u="none" strike="noStrike">
                          <a:effectLst/>
                        </a:rPr>
                        <a:t>Distance 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-0.0023002</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-2.43</a:t>
                      </a:r>
                      <a:endParaRPr lang="en-US" sz="16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0.7118</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401782">
                <a:tc>
                  <a:txBody>
                    <a:bodyPr/>
                    <a:lstStyle/>
                    <a:p>
                      <a:pPr algn="l" fontAlgn="b"/>
                      <a:r>
                        <a:rPr lang="en-US" sz="1600" u="none" strike="noStrike">
                          <a:effectLst/>
                        </a:rPr>
                        <a:t>Distance 9</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-0.0019577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-2.01</a:t>
                      </a:r>
                      <a:endParaRPr lang="en-US" sz="16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0.7112</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057428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rmAutofit fontScale="90000"/>
          </a:bodyPr>
          <a:lstStyle/>
          <a:p>
            <a:r>
              <a:rPr lang="en-US" sz="2400" dirty="0" smtClean="0"/>
              <a:t> </a:t>
            </a:r>
            <a:r>
              <a:rPr lang="en-US" sz="2000" dirty="0" smtClean="0"/>
              <a:t>Testing Urban Models</a:t>
            </a:r>
            <a:br>
              <a:rPr lang="en-US" sz="2000" dirty="0" smtClean="0"/>
            </a:br>
            <a:r>
              <a:rPr lang="en-US" sz="2400" dirty="0" smtClean="0"/>
              <a:t>  </a:t>
            </a:r>
            <a:endParaRPr lang="en-US" sz="2400"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Content Placeholder 2"/>
          <p:cNvSpPr>
            <a:spLocks noGrp="1"/>
          </p:cNvSpPr>
          <p:nvPr>
            <p:ph idx="1"/>
          </p:nvPr>
        </p:nvSpPr>
        <p:spPr/>
        <p:txBody>
          <a:bodyPr/>
          <a:lstStyle/>
          <a:p>
            <a:pPr marL="109728" indent="0">
              <a:buNone/>
            </a:pPr>
            <a:r>
              <a:rPr lang="en-US" dirty="0" smtClean="0"/>
              <a: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678285018"/>
              </p:ext>
            </p:extLst>
          </p:nvPr>
        </p:nvGraphicFramePr>
        <p:xfrm>
          <a:off x="1295400" y="1600200"/>
          <a:ext cx="6629399" cy="4495799"/>
        </p:xfrm>
        <a:graphic>
          <a:graphicData uri="http://schemas.openxmlformats.org/drawingml/2006/table">
            <a:tbl>
              <a:tblPr>
                <a:tableStyleId>{5C22544A-7EE6-4342-B048-85BDC9FD1C3A}</a:tableStyleId>
              </a:tblPr>
              <a:tblGrid>
                <a:gridCol w="1896647">
                  <a:extLst>
                    <a:ext uri="{9D8B030D-6E8A-4147-A177-3AD203B41FA5}">
                      <a16:colId xmlns:a16="http://schemas.microsoft.com/office/drawing/2014/main" val="20000"/>
                    </a:ext>
                  </a:extLst>
                </a:gridCol>
                <a:gridCol w="1577584">
                  <a:extLst>
                    <a:ext uri="{9D8B030D-6E8A-4147-A177-3AD203B41FA5}">
                      <a16:colId xmlns:a16="http://schemas.microsoft.com/office/drawing/2014/main" val="20001"/>
                    </a:ext>
                  </a:extLst>
                </a:gridCol>
                <a:gridCol w="1577584">
                  <a:extLst>
                    <a:ext uri="{9D8B030D-6E8A-4147-A177-3AD203B41FA5}">
                      <a16:colId xmlns:a16="http://schemas.microsoft.com/office/drawing/2014/main" val="20002"/>
                    </a:ext>
                  </a:extLst>
                </a:gridCol>
                <a:gridCol w="1577584">
                  <a:extLst>
                    <a:ext uri="{9D8B030D-6E8A-4147-A177-3AD203B41FA5}">
                      <a16:colId xmlns:a16="http://schemas.microsoft.com/office/drawing/2014/main" val="20003"/>
                    </a:ext>
                  </a:extLst>
                </a:gridCol>
              </a:tblGrid>
              <a:tr h="408709">
                <a:tc gridSpan="4">
                  <a:txBody>
                    <a:bodyPr/>
                    <a:lstStyle/>
                    <a:p>
                      <a:pPr algn="ctr" fontAlgn="b"/>
                      <a:r>
                        <a:rPr lang="en-US" sz="1600" u="none" strike="noStrike" dirty="0">
                          <a:effectLst/>
                        </a:rPr>
                        <a:t>Semi-Log Bid-Price Function Envelopes, Part 2</a:t>
                      </a:r>
                      <a:endParaRPr lang="en-US" sz="16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8709">
                <a:tc>
                  <a:txBody>
                    <a:bodyPr/>
                    <a:lstStyle/>
                    <a:p>
                      <a:pPr algn="l" fontAlgn="b"/>
                      <a:r>
                        <a:rPr lang="en-US" sz="1600" u="none" strike="noStrike" dirty="0">
                          <a:effectLst/>
                        </a:rPr>
                        <a:t>Time Measure</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Coefficient</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t-Statistic</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R-Squared</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8709">
                <a:tc>
                  <a:txBody>
                    <a:bodyPr/>
                    <a:lstStyle/>
                    <a:p>
                      <a:pPr algn="l" fontAlgn="b"/>
                      <a:r>
                        <a:rPr lang="en-US" sz="1600" u="none" strike="noStrike">
                          <a:effectLst/>
                        </a:rPr>
                        <a:t>Time 1</a:t>
                      </a:r>
                      <a:endParaRPr lang="en-US" sz="160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600" u="none" strike="noStrike" dirty="0">
                          <a:effectLst/>
                        </a:rPr>
                        <a:t>-0.0043931</a:t>
                      </a:r>
                      <a:endParaRPr lang="en-US"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600" b="1" u="none" strike="noStrike" dirty="0">
                          <a:solidFill>
                            <a:srgbClr val="FF0000"/>
                          </a:solidFill>
                          <a:effectLst/>
                        </a:rPr>
                        <a:t>-4.46</a:t>
                      </a:r>
                      <a:endParaRPr lang="en-US" sz="1600" b="1" i="0" u="none" strike="noStrike" dirty="0">
                        <a:solidFill>
                          <a:srgbClr val="FF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600" b="1" u="none" strike="noStrike" dirty="0">
                          <a:solidFill>
                            <a:srgbClr val="FF0000"/>
                          </a:solidFill>
                          <a:effectLst/>
                        </a:rPr>
                        <a:t>0.7145</a:t>
                      </a:r>
                      <a:endParaRPr lang="en-US" sz="1600" b="1" i="0" u="none" strike="noStrike" dirty="0">
                        <a:solidFill>
                          <a:srgbClr val="FF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08709">
                <a:tc>
                  <a:txBody>
                    <a:bodyPr/>
                    <a:lstStyle/>
                    <a:p>
                      <a:pPr algn="l" fontAlgn="b"/>
                      <a:r>
                        <a:rPr lang="en-US" sz="1600" u="none" strike="noStrike">
                          <a:effectLst/>
                        </a:rPr>
                        <a:t>Time 2</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-0.0030373</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-1.72</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0.7112</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408709">
                <a:tc>
                  <a:txBody>
                    <a:bodyPr/>
                    <a:lstStyle/>
                    <a:p>
                      <a:pPr algn="l" fontAlgn="b"/>
                      <a:r>
                        <a:rPr lang="en-US" sz="1600" u="none" strike="noStrike">
                          <a:effectLst/>
                        </a:rPr>
                        <a:t>Time 3</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-0.0008516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-1.89</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0.711</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408709">
                <a:tc>
                  <a:txBody>
                    <a:bodyPr/>
                    <a:lstStyle/>
                    <a:p>
                      <a:pPr algn="l" fontAlgn="b"/>
                      <a:r>
                        <a:rPr lang="en-US" sz="1600" u="none" strike="noStrike">
                          <a:effectLst/>
                        </a:rPr>
                        <a:t>Time 4</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-0.0027473</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-2.21</a:t>
                      </a:r>
                      <a:endParaRPr lang="en-US" sz="16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0.7113</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408709">
                <a:tc>
                  <a:txBody>
                    <a:bodyPr/>
                    <a:lstStyle/>
                    <a:p>
                      <a:pPr algn="l" fontAlgn="b"/>
                      <a:r>
                        <a:rPr lang="en-US" sz="1600" u="none" strike="noStrike">
                          <a:effectLst/>
                        </a:rPr>
                        <a:t>Time 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-0.0040401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-4.59</a:t>
                      </a:r>
                      <a:endParaRPr lang="en-US" sz="16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0.7145</a:t>
                      </a:r>
                      <a:endParaRPr lang="en-US" sz="16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408709">
                <a:tc>
                  <a:txBody>
                    <a:bodyPr/>
                    <a:lstStyle/>
                    <a:p>
                      <a:pPr algn="l" fontAlgn="b"/>
                      <a:r>
                        <a:rPr lang="en-US" sz="1600" u="none" strike="noStrike">
                          <a:effectLst/>
                        </a:rPr>
                        <a:t>Time 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-0.0029835</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-2.31</a:t>
                      </a:r>
                      <a:endParaRPr lang="en-US" sz="16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0.7115</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408709">
                <a:tc>
                  <a:txBody>
                    <a:bodyPr/>
                    <a:lstStyle/>
                    <a:p>
                      <a:pPr algn="l" fontAlgn="b"/>
                      <a:r>
                        <a:rPr lang="en-US" sz="1600" u="none" strike="noStrike">
                          <a:effectLst/>
                        </a:rPr>
                        <a:t>Time 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-0.0023512</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-1.82</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0.711</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408709">
                <a:tc>
                  <a:txBody>
                    <a:bodyPr/>
                    <a:lstStyle/>
                    <a:p>
                      <a:pPr algn="l" fontAlgn="b"/>
                      <a:r>
                        <a:rPr lang="en-US" sz="1600" u="none" strike="noStrike">
                          <a:effectLst/>
                        </a:rPr>
                        <a:t>Time 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-0.0022187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-2.19</a:t>
                      </a:r>
                      <a:endParaRPr lang="en-US" sz="16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0.7115</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408709">
                <a:tc>
                  <a:txBody>
                    <a:bodyPr/>
                    <a:lstStyle/>
                    <a:p>
                      <a:pPr algn="l" fontAlgn="b"/>
                      <a:r>
                        <a:rPr lang="en-US" sz="1600" u="none" strike="noStrike">
                          <a:effectLst/>
                        </a:rPr>
                        <a:t>Time 9</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-0.0041787</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b="1" u="none" strike="noStrike" dirty="0">
                          <a:solidFill>
                            <a:srgbClr val="FF0000"/>
                          </a:solidFill>
                          <a:effectLst/>
                        </a:rPr>
                        <a:t>-2.94</a:t>
                      </a:r>
                      <a:endParaRPr lang="en-US" sz="16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0.7121</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115890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48901" y="1187513"/>
            <a:ext cx="8229600" cy="5355336"/>
          </a:xfrm>
        </p:spPr>
        <p:txBody>
          <a:bodyPr>
            <a:normAutofit/>
          </a:bodyPr>
          <a:lstStyle/>
          <a:p>
            <a:pPr lvl="1"/>
            <a:r>
              <a:rPr lang="en-US" dirty="0" smtClean="0"/>
              <a:t>The next step is to estimate theoretically derived bid-price function envelopes.</a:t>
            </a:r>
          </a:p>
          <a:p>
            <a:pPr lvl="2">
              <a:lnSpc>
                <a:spcPct val="60000"/>
              </a:lnSpc>
            </a:pPr>
            <a:endParaRPr lang="en-US" dirty="0"/>
          </a:p>
          <a:p>
            <a:pPr lvl="1"/>
            <a:r>
              <a:rPr lang="en-US" dirty="0" smtClean="0"/>
              <a:t>These are the envelopes covered in the slides and notes on household heterogeneity.</a:t>
            </a:r>
          </a:p>
          <a:p>
            <a:pPr lvl="2">
              <a:lnSpc>
                <a:spcPct val="60000"/>
              </a:lnSpc>
            </a:pPr>
            <a:endParaRPr lang="en-US" dirty="0"/>
          </a:p>
          <a:p>
            <a:pPr lvl="1"/>
            <a:r>
              <a:rPr lang="en-US" dirty="0" smtClean="0"/>
              <a:t>The regressions on which these pictures are based work very well, with highly significant coefficients for the two variables that define the envelope, which were derived in an earlier </a:t>
            </a:r>
            <a:r>
              <a:rPr lang="en-US" u="sng" dirty="0" smtClean="0"/>
              <a:t>class—but they are preliminary</a:t>
            </a:r>
            <a:r>
              <a:rPr lang="en-US" dirty="0" smtClean="0"/>
              <a:t>! </a:t>
            </a:r>
          </a:p>
          <a:p>
            <a:pPr lvl="2">
              <a:lnSpc>
                <a:spcPct val="60000"/>
              </a:lnSpc>
            </a:pPr>
            <a:endParaRPr lang="en-US" dirty="0"/>
          </a:p>
          <a:p>
            <a:pPr lvl="1"/>
            <a:r>
              <a:rPr lang="en-US" dirty="0" smtClean="0"/>
              <a:t>Distance 5 works best and distance works better than time, but the differences in SSE are small.</a:t>
            </a:r>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56545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48901" y="1187513"/>
            <a:ext cx="8229600" cy="5355336"/>
          </a:xfrm>
        </p:spPr>
        <p:txBody>
          <a:bodyPr>
            <a:normAutofit/>
          </a:bodyPr>
          <a:lstStyle/>
          <a:p>
            <a:pPr marL="704088" lvl="2" indent="0">
              <a:buNone/>
            </a:pPr>
            <a:r>
              <a:rPr lang="en-US" dirty="0"/>
              <a:t> </a:t>
            </a:r>
            <a:endParaRPr lang="en-US" dirty="0" smtClean="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3"/>
          <a:stretch>
            <a:fillRect/>
          </a:stretch>
        </p:blipFill>
        <p:spPr>
          <a:xfrm>
            <a:off x="762000" y="1371600"/>
            <a:ext cx="7845307" cy="4648200"/>
          </a:xfrm>
          <a:prstGeom prst="rect">
            <a:avLst/>
          </a:prstGeom>
        </p:spPr>
      </p:pic>
    </p:spTree>
    <p:extLst>
      <p:ext uri="{BB962C8B-B14F-4D97-AF65-F5344CB8AC3E}">
        <p14:creationId xmlns:p14="http://schemas.microsoft.com/office/powerpoint/2010/main" val="2017883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48901" y="1187513"/>
            <a:ext cx="8229600" cy="5355336"/>
          </a:xfrm>
        </p:spPr>
        <p:txBody>
          <a:bodyPr>
            <a:normAutofit/>
          </a:bodyPr>
          <a:lstStyle/>
          <a:p>
            <a:pPr marL="704088" lvl="2" indent="0">
              <a:buNone/>
            </a:pPr>
            <a:r>
              <a:rPr lang="en-US" dirty="0"/>
              <a:t> </a:t>
            </a:r>
            <a:endParaRPr lang="en-US" dirty="0" smtClean="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3"/>
          <a:stretch>
            <a:fillRect/>
          </a:stretch>
        </p:blipFill>
        <p:spPr>
          <a:xfrm>
            <a:off x="609599" y="1409639"/>
            <a:ext cx="7854205" cy="4653472"/>
          </a:xfrm>
          <a:prstGeom prst="rect">
            <a:avLst/>
          </a:prstGeom>
        </p:spPr>
      </p:pic>
    </p:spTree>
    <p:extLst>
      <p:ext uri="{BB962C8B-B14F-4D97-AF65-F5344CB8AC3E}">
        <p14:creationId xmlns:p14="http://schemas.microsoft.com/office/powerpoint/2010/main" val="2626558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48901" y="1187513"/>
            <a:ext cx="8229600" cy="5355336"/>
          </a:xfrm>
        </p:spPr>
        <p:txBody>
          <a:bodyPr>
            <a:normAutofit/>
          </a:bodyPr>
          <a:lstStyle/>
          <a:p>
            <a:pPr marL="704088" lvl="2" indent="0">
              <a:buNone/>
            </a:pPr>
            <a:r>
              <a:rPr lang="en-US" dirty="0"/>
              <a:t> </a:t>
            </a:r>
            <a:endParaRPr lang="en-US" dirty="0" smtClean="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p:cNvPicPr>
            <a:picLocks noChangeAspect="1"/>
          </p:cNvPicPr>
          <p:nvPr/>
        </p:nvPicPr>
        <p:blipFill>
          <a:blip r:embed="rId3"/>
          <a:stretch>
            <a:fillRect/>
          </a:stretch>
        </p:blipFill>
        <p:spPr>
          <a:xfrm>
            <a:off x="1002124" y="1393150"/>
            <a:ext cx="7438824" cy="4899427"/>
          </a:xfrm>
          <a:prstGeom prst="rect">
            <a:avLst/>
          </a:prstGeom>
        </p:spPr>
      </p:pic>
    </p:spTree>
    <p:extLst>
      <p:ext uri="{BB962C8B-B14F-4D97-AF65-F5344CB8AC3E}">
        <p14:creationId xmlns:p14="http://schemas.microsoft.com/office/powerpoint/2010/main" val="2804259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48901" y="1187513"/>
            <a:ext cx="8229600" cy="5355336"/>
          </a:xfrm>
        </p:spPr>
        <p:txBody>
          <a:bodyPr>
            <a:normAutofit fontScale="92500"/>
          </a:bodyPr>
          <a:lstStyle/>
          <a:p>
            <a:pPr lvl="1"/>
            <a:r>
              <a:rPr lang="en-US" dirty="0" smtClean="0"/>
              <a:t>A Big Puzzle:  Many of these envelopes turn up for the longest commutes.</a:t>
            </a:r>
          </a:p>
          <a:p>
            <a:pPr lvl="1"/>
            <a:endParaRPr lang="en-US" dirty="0" smtClean="0"/>
          </a:p>
          <a:p>
            <a:pPr lvl="2"/>
            <a:r>
              <a:rPr lang="en-US" dirty="0" smtClean="0"/>
              <a:t>I do not know what this means.</a:t>
            </a:r>
          </a:p>
          <a:p>
            <a:pPr lvl="2"/>
            <a:endParaRPr lang="en-US" dirty="0"/>
          </a:p>
          <a:p>
            <a:pPr lvl="2"/>
            <a:r>
              <a:rPr lang="en-US" dirty="0" smtClean="0"/>
              <a:t>It could mean that some people actually enjoy commuting.</a:t>
            </a:r>
          </a:p>
          <a:p>
            <a:pPr lvl="2"/>
            <a:endParaRPr lang="en-US" dirty="0"/>
          </a:p>
          <a:p>
            <a:pPr lvl="2"/>
            <a:r>
              <a:rPr lang="en-US" dirty="0" smtClean="0"/>
              <a:t>It could mean that I have an omitted variable that is highly correlated with distance, such as peace and quiet.</a:t>
            </a:r>
          </a:p>
          <a:p>
            <a:pPr lvl="2"/>
            <a:endParaRPr lang="en-US" dirty="0"/>
          </a:p>
          <a:p>
            <a:pPr lvl="2"/>
            <a:r>
              <a:rPr lang="en-US" dirty="0" smtClean="0"/>
              <a:t>Note that this puzzle show up in the simple quadratic forms, too—it is not a product of my functional form.</a:t>
            </a:r>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25832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fontScale="92500" lnSpcReduction="20000"/>
          </a:bodyPr>
          <a:lstStyle/>
          <a:p>
            <a:pPr lvl="1"/>
            <a:r>
              <a:rPr lang="en-US" dirty="0" smtClean="0"/>
              <a:t>Dozens of studies include distance to CBD as an explanatory variable.</a:t>
            </a:r>
          </a:p>
          <a:p>
            <a:pPr lvl="1"/>
            <a:endParaRPr lang="en-US" dirty="0"/>
          </a:p>
          <a:p>
            <a:pPr lvl="2"/>
            <a:r>
              <a:rPr lang="en-US" dirty="0" smtClean="0"/>
              <a:t>Some include actual commuting time (available in the census), which is endogenous!</a:t>
            </a:r>
          </a:p>
          <a:p>
            <a:pPr marL="704088" lvl="2" indent="0">
              <a:buNone/>
            </a:pPr>
            <a:endParaRPr lang="en-US" dirty="0" smtClean="0"/>
          </a:p>
          <a:p>
            <a:pPr lvl="1"/>
            <a:r>
              <a:rPr lang="en-US" dirty="0" smtClean="0"/>
              <a:t>Examples of recent studies that look at several different ways of measuring time or distance:</a:t>
            </a:r>
          </a:p>
          <a:p>
            <a:pPr lvl="1"/>
            <a:endParaRPr lang="en-US" dirty="0"/>
          </a:p>
          <a:p>
            <a:pPr lvl="2"/>
            <a:r>
              <a:rPr lang="en-US" sz="2100" dirty="0" err="1"/>
              <a:t>Ottensmann</a:t>
            </a:r>
            <a:r>
              <a:rPr lang="en-US" sz="2100" dirty="0"/>
              <a:t>, John R., Seth Payton, and Joyce Man. 2008. “Urban Location and Housing Prices within a Hedonic Model.” </a:t>
            </a:r>
            <a:r>
              <a:rPr lang="en-US" sz="2100" i="1" dirty="0"/>
              <a:t>Journal of Regional Analysis and Policy  </a:t>
            </a:r>
            <a:r>
              <a:rPr lang="en-US" sz="2100" dirty="0"/>
              <a:t>38 (1):19-35</a:t>
            </a:r>
            <a:r>
              <a:rPr lang="en-US" sz="2100" dirty="0" smtClean="0"/>
              <a:t>.</a:t>
            </a:r>
          </a:p>
          <a:p>
            <a:pPr lvl="2"/>
            <a:endParaRPr lang="en-US" sz="2100" dirty="0" smtClean="0"/>
          </a:p>
          <a:p>
            <a:pPr lvl="2"/>
            <a:r>
              <a:rPr lang="en-US" sz="2100" dirty="0"/>
              <a:t>Waddell, Paul, Brian J. L. Berry, and Irving Hoch. 1993. “Residential Property Values in a </a:t>
            </a:r>
            <a:r>
              <a:rPr lang="en-US" sz="2100" dirty="0" err="1"/>
              <a:t>Multinodal</a:t>
            </a:r>
            <a:r>
              <a:rPr lang="en-US" sz="2100" dirty="0"/>
              <a:t> Urban Area: New Evidence on the Implicit Price of Location.” </a:t>
            </a:r>
            <a:r>
              <a:rPr lang="en-US" sz="2100" i="1" dirty="0"/>
              <a:t> The Journal of Real Estate Finance and Economics</a:t>
            </a:r>
            <a:r>
              <a:rPr lang="en-US" sz="2100" dirty="0"/>
              <a:t> 7 (2) (September): 117-141.</a:t>
            </a:r>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28718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48901" y="1187513"/>
            <a:ext cx="8229600" cy="5355336"/>
          </a:xfrm>
        </p:spPr>
        <p:txBody>
          <a:bodyPr>
            <a:normAutofit/>
          </a:bodyPr>
          <a:lstStyle/>
          <a:p>
            <a:pPr lvl="1"/>
            <a:r>
              <a:rPr lang="en-US" dirty="0" smtClean="0"/>
              <a:t>The next step:  Look for normal sorting.</a:t>
            </a:r>
          </a:p>
          <a:p>
            <a:pPr lvl="1"/>
            <a:endParaRPr lang="en-US" dirty="0" smtClean="0"/>
          </a:p>
          <a:p>
            <a:pPr lvl="2"/>
            <a:r>
              <a:rPr lang="en-US" dirty="0" smtClean="0"/>
              <a:t>The functional form used in these estimations makes it possible to separate bidding and sorting.</a:t>
            </a:r>
          </a:p>
          <a:p>
            <a:pPr lvl="2"/>
            <a:endParaRPr lang="en-US" dirty="0"/>
          </a:p>
          <a:p>
            <a:pPr lvl="2"/>
            <a:r>
              <a:rPr lang="en-US" dirty="0" smtClean="0"/>
              <a:t>It also makes it possible to test for normal sorting: that is, do higher-income households tend to live in more distant locations.  This test was described in an earlier class.</a:t>
            </a:r>
          </a:p>
          <a:p>
            <a:pPr lvl="2"/>
            <a:endParaRPr lang="en-US" dirty="0"/>
          </a:p>
          <a:p>
            <a:pPr lvl="2"/>
            <a:r>
              <a:rPr lang="en-US" dirty="0" smtClean="0"/>
              <a:t>I have not conducted these tests yet, but will let you know if I get to them this fall.</a:t>
            </a:r>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3744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marL="411480" lvl="1" indent="0" algn="ctr">
              <a:buNone/>
            </a:pPr>
            <a:r>
              <a:rPr lang="en-US" b="1" dirty="0" smtClean="0">
                <a:solidFill>
                  <a:schemeClr val="accent3"/>
                </a:solidFill>
              </a:rPr>
              <a:t>Example: </a:t>
            </a:r>
            <a:r>
              <a:rPr lang="en-US" b="1" dirty="0" err="1" smtClean="0">
                <a:solidFill>
                  <a:schemeClr val="accent3"/>
                </a:solidFill>
              </a:rPr>
              <a:t>Ottensmann</a:t>
            </a:r>
            <a:r>
              <a:rPr lang="en-US" b="1" dirty="0" smtClean="0">
                <a:solidFill>
                  <a:schemeClr val="accent3"/>
                </a:solidFill>
              </a:rPr>
              <a:t> et al. </a:t>
            </a:r>
          </a:p>
          <a:p>
            <a:pPr lvl="1"/>
            <a:endParaRPr lang="en-US" dirty="0"/>
          </a:p>
          <a:p>
            <a:pPr lvl="1"/>
            <a:r>
              <a:rPr lang="en-US" dirty="0" smtClean="0"/>
              <a:t>These scholars identify many different measures of commuting time and distance.</a:t>
            </a:r>
          </a:p>
          <a:p>
            <a:pPr lvl="1"/>
            <a:endParaRPr lang="en-US" dirty="0"/>
          </a:p>
          <a:p>
            <a:pPr lvl="1"/>
            <a:r>
              <a:rPr lang="en-US" dirty="0" smtClean="0"/>
              <a:t>They compare models with different measures.</a:t>
            </a:r>
          </a:p>
          <a:p>
            <a:pPr lvl="1"/>
            <a:endParaRPr lang="en-US" dirty="0"/>
          </a:p>
          <a:p>
            <a:pPr lvl="1"/>
            <a:r>
              <a:rPr lang="en-US" dirty="0" smtClean="0"/>
              <a:t>No clear winner emerges.</a:t>
            </a:r>
          </a:p>
          <a:p>
            <a:pPr lvl="1"/>
            <a:endParaRPr lang="en-US" dirty="0"/>
          </a:p>
          <a:p>
            <a:pPr lvl="1"/>
            <a:r>
              <a:rPr lang="en-US" dirty="0" smtClean="0"/>
              <a:t>Their results are summarized in the following table (where TAZ = traffic analysis zone).</a:t>
            </a:r>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06980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marL="704088" lvl="2" indent="0">
              <a:buNone/>
            </a:pPr>
            <a:r>
              <a:rPr lang="en-US" dirty="0"/>
              <a:t> </a:t>
            </a:r>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3"/>
          <a:stretch>
            <a:fillRect/>
          </a:stretch>
        </p:blipFill>
        <p:spPr>
          <a:xfrm>
            <a:off x="710332" y="1181039"/>
            <a:ext cx="7730616" cy="5448300"/>
          </a:xfrm>
          <a:prstGeom prst="rect">
            <a:avLst/>
          </a:prstGeom>
        </p:spPr>
      </p:pic>
      <p:sp>
        <p:nvSpPr>
          <p:cNvPr id="6" name="Oval 5"/>
          <p:cNvSpPr/>
          <p:nvPr/>
        </p:nvSpPr>
        <p:spPr>
          <a:xfrm>
            <a:off x="7772400" y="5791200"/>
            <a:ext cx="609600" cy="457200"/>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1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050536"/>
          </a:xfrm>
        </p:spPr>
        <p:txBody>
          <a:bodyPr>
            <a:normAutofit fontScale="70000" lnSpcReduction="20000"/>
          </a:bodyPr>
          <a:lstStyle/>
          <a:p>
            <a:pPr marL="411480" lvl="1" indent="0" algn="ctr">
              <a:buNone/>
            </a:pPr>
            <a:r>
              <a:rPr lang="en-US" sz="3600" b="1" dirty="0" smtClean="0">
                <a:solidFill>
                  <a:schemeClr val="accent3"/>
                </a:solidFill>
              </a:rPr>
              <a:t>Limitations</a:t>
            </a:r>
          </a:p>
          <a:p>
            <a:pPr lvl="1"/>
            <a:endParaRPr lang="en-US" dirty="0"/>
          </a:p>
          <a:p>
            <a:pPr lvl="1"/>
            <a:r>
              <a:rPr lang="en-US" dirty="0" smtClean="0"/>
              <a:t>These studies do not use theory to derive functional forms.</a:t>
            </a:r>
          </a:p>
          <a:p>
            <a:pPr lvl="1"/>
            <a:endParaRPr lang="en-US" dirty="0"/>
          </a:p>
          <a:p>
            <a:pPr lvl="1"/>
            <a:r>
              <a:rPr lang="en-US" dirty="0" smtClean="0"/>
              <a:t>Moreover, many of them forget the most basic fact about an envelope:  Moving along the envelope reflects both a change in bids from a given household type and a change from one household type to another:  </a:t>
            </a:r>
            <a:r>
              <a:rPr lang="en-US" b="1" dirty="0" smtClean="0">
                <a:solidFill>
                  <a:srgbClr val="7030A0"/>
                </a:solidFill>
              </a:rPr>
              <a:t>bidding and sorting</a:t>
            </a:r>
            <a:r>
              <a:rPr lang="en-US" dirty="0" smtClean="0"/>
              <a:t>!</a:t>
            </a:r>
          </a:p>
          <a:p>
            <a:pPr lvl="1"/>
            <a:endParaRPr lang="en-US" dirty="0"/>
          </a:p>
          <a:p>
            <a:pPr lvl="2"/>
            <a:r>
              <a:rPr lang="en-US" dirty="0" smtClean="0"/>
              <a:t>The coefficient of a time or distance variable does not indicate household willingness to pay for access to jobs.</a:t>
            </a:r>
          </a:p>
          <a:p>
            <a:pPr lvl="2"/>
            <a:endParaRPr lang="en-US" dirty="0"/>
          </a:p>
          <a:p>
            <a:pPr lvl="2"/>
            <a:r>
              <a:rPr lang="en-US" dirty="0" smtClean="0"/>
              <a:t>A point on a nonlinear envelope indicates a point on a household’s marginal willingness to pay (i.e. inverse demand function) for access to jobs—a point that depends on the nature of the existing market equilibrium.</a:t>
            </a:r>
          </a:p>
          <a:p>
            <a:pPr lvl="2"/>
            <a:endParaRPr lang="en-US" dirty="0"/>
          </a:p>
          <a:p>
            <a:pPr lvl="2"/>
            <a:r>
              <a:rPr lang="en-US" dirty="0" smtClean="0"/>
              <a:t>But a linear (or semi-log) envelope essentially assumes that no sorting exists and cannot be given a willingness to pay interpretation.</a:t>
            </a:r>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75090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Household Heterogeneity</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a:bodyPr>
          <a:lstStyle/>
          <a:p>
            <a:pPr marL="231775" lvl="2" indent="0" algn="ctr">
              <a:buNone/>
            </a:pPr>
            <a:r>
              <a:rPr lang="en-US" sz="2800" b="1" dirty="0">
                <a:solidFill>
                  <a:schemeClr val="accent2"/>
                </a:solidFill>
              </a:rPr>
              <a:t> </a:t>
            </a:r>
            <a:endParaRPr lang="en-US" dirty="0" smtClean="0"/>
          </a:p>
          <a:p>
            <a:pPr lvl="2"/>
            <a:endParaRPr lang="en-US" dirty="0" smtClean="0"/>
          </a:p>
          <a:p>
            <a:pPr lvl="2">
              <a:buNone/>
            </a:pPr>
            <a:endParaRPr lang="en-US" dirty="0" smtClean="0"/>
          </a:p>
          <a:p>
            <a:pPr lvl="2">
              <a:buNone/>
            </a:pPr>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Chart 10"/>
          <p:cNvGraphicFramePr>
            <a:graphicFrameLocks noGrp="1"/>
          </p:cNvGraphicFramePr>
          <p:nvPr>
            <p:extLst/>
          </p:nvPr>
        </p:nvGraphicFramePr>
        <p:xfrm>
          <a:off x="238125" y="457200"/>
          <a:ext cx="8667750" cy="629602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971800" y="4114800"/>
            <a:ext cx="2209800" cy="369332"/>
          </a:xfrm>
          <a:prstGeom prst="rect">
            <a:avLst/>
          </a:prstGeom>
          <a:noFill/>
        </p:spPr>
        <p:txBody>
          <a:bodyPr wrap="square" rtlCol="0">
            <a:spAutoFit/>
          </a:bodyPr>
          <a:lstStyle/>
          <a:p>
            <a:r>
              <a:rPr lang="en-US" dirty="0" smtClean="0"/>
              <a:t>Bid Functions</a:t>
            </a:r>
            <a:endParaRPr lang="en-US" dirty="0"/>
          </a:p>
        </p:txBody>
      </p:sp>
      <p:sp>
        <p:nvSpPr>
          <p:cNvPr id="13" name="TextBox 12"/>
          <p:cNvSpPr txBox="1"/>
          <p:nvPr/>
        </p:nvSpPr>
        <p:spPr>
          <a:xfrm>
            <a:off x="4102976" y="1981200"/>
            <a:ext cx="2209800" cy="369332"/>
          </a:xfrm>
          <a:prstGeom prst="rect">
            <a:avLst/>
          </a:prstGeom>
          <a:noFill/>
        </p:spPr>
        <p:txBody>
          <a:bodyPr wrap="square" rtlCol="0">
            <a:spAutoFit/>
          </a:bodyPr>
          <a:lstStyle/>
          <a:p>
            <a:r>
              <a:rPr lang="en-US" dirty="0" smtClean="0"/>
              <a:t>Envelope</a:t>
            </a:r>
            <a:endParaRPr lang="en-US" dirty="0"/>
          </a:p>
        </p:txBody>
      </p:sp>
      <p:cxnSp>
        <p:nvCxnSpPr>
          <p:cNvPr id="12" name="Straight Arrow Connector 11"/>
          <p:cNvCxnSpPr>
            <a:stCxn id="13" idx="1"/>
          </p:cNvCxnSpPr>
          <p:nvPr/>
        </p:nvCxnSpPr>
        <p:spPr>
          <a:xfrm flipH="1">
            <a:off x="3810000" y="2165866"/>
            <a:ext cx="292976" cy="50113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352800" y="3505200"/>
            <a:ext cx="381000" cy="609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733800" y="3733800"/>
            <a:ext cx="990600" cy="381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057400" y="1066800"/>
            <a:ext cx="5943600" cy="461665"/>
          </a:xfrm>
          <a:prstGeom prst="rect">
            <a:avLst/>
          </a:prstGeom>
          <a:noFill/>
        </p:spPr>
        <p:txBody>
          <a:bodyPr wrap="square" rtlCol="0">
            <a:spAutoFit/>
          </a:bodyPr>
          <a:lstStyle/>
          <a:p>
            <a:r>
              <a:rPr lang="en-US" sz="2400" dirty="0" smtClean="0"/>
              <a:t>Bid-Rent Functions and Their Envelope</a:t>
            </a:r>
            <a:endParaRPr lang="en-US" sz="2400" dirty="0"/>
          </a:p>
        </p:txBody>
      </p:sp>
    </p:spTree>
    <p:extLst>
      <p:ext uri="{BB962C8B-B14F-4D97-AF65-F5344CB8AC3E}">
        <p14:creationId xmlns:p14="http://schemas.microsoft.com/office/powerpoint/2010/main" val="3121090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
          </a:xfrm>
        </p:spPr>
        <p:txBody>
          <a:bodyPr>
            <a:normAutofit fontScale="90000"/>
          </a:bodyPr>
          <a:lstStyle/>
          <a:p>
            <a:r>
              <a:rPr lang="en-US" sz="2400" dirty="0" smtClean="0"/>
              <a:t> Testing Urban Models</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457200" y="1426464"/>
            <a:ext cx="8229600" cy="5355336"/>
          </a:xfrm>
        </p:spPr>
        <p:txBody>
          <a:bodyPr>
            <a:normAutofit fontScale="92500" lnSpcReduction="20000"/>
          </a:bodyPr>
          <a:lstStyle/>
          <a:p>
            <a:pPr marL="411480" lvl="1" indent="0" algn="ctr">
              <a:buNone/>
            </a:pPr>
            <a:r>
              <a:rPr lang="en-US" b="1" dirty="0" smtClean="0">
                <a:solidFill>
                  <a:schemeClr val="accent3"/>
                </a:solidFill>
              </a:rPr>
              <a:t>Deriving a Functional Form</a:t>
            </a:r>
          </a:p>
          <a:p>
            <a:pPr lvl="1"/>
            <a:endParaRPr lang="en-US" dirty="0"/>
          </a:p>
          <a:p>
            <a:pPr lvl="1"/>
            <a:r>
              <a:rPr lang="en-US" dirty="0" smtClean="0"/>
              <a:t>One study tried to bring in theoretically derived functional forms.</a:t>
            </a:r>
          </a:p>
          <a:p>
            <a:pPr lvl="1"/>
            <a:endParaRPr lang="en-US" dirty="0"/>
          </a:p>
          <a:p>
            <a:pPr lvl="2"/>
            <a:r>
              <a:rPr lang="en-US" dirty="0"/>
              <a:t>Yinger, John. 1979. “Estimating the Relationship between Location and the Price of Housing.” 1979. </a:t>
            </a:r>
            <a:r>
              <a:rPr lang="en-US" i="1" dirty="0"/>
              <a:t>Journal of Regional Science</a:t>
            </a:r>
            <a:r>
              <a:rPr lang="en-US" dirty="0"/>
              <a:t>, 19 (3) (August): 271‑286</a:t>
            </a:r>
            <a:r>
              <a:rPr lang="en-US" dirty="0" smtClean="0"/>
              <a:t>.</a:t>
            </a:r>
          </a:p>
          <a:p>
            <a:pPr lvl="1"/>
            <a:endParaRPr lang="en-US" dirty="0"/>
          </a:p>
          <a:p>
            <a:pPr lvl="1"/>
            <a:r>
              <a:rPr lang="en-US" dirty="0" smtClean="0"/>
              <a:t>But the price was too high:</a:t>
            </a:r>
          </a:p>
          <a:p>
            <a:pPr lvl="1"/>
            <a:endParaRPr lang="en-US" dirty="0"/>
          </a:p>
          <a:p>
            <a:pPr lvl="2"/>
            <a:r>
              <a:rPr lang="en-US" dirty="0" smtClean="0"/>
              <a:t>Assumed Cobb-Douglas utility.</a:t>
            </a:r>
          </a:p>
          <a:p>
            <a:pPr lvl="2"/>
            <a:endParaRPr lang="en-US" dirty="0"/>
          </a:p>
          <a:p>
            <a:pPr lvl="2"/>
            <a:r>
              <a:rPr lang="en-US" dirty="0" smtClean="0"/>
              <a:t>Assumed people in a given income-taste class lived in a ring around the CBD.</a:t>
            </a:r>
          </a:p>
          <a:p>
            <a:pPr lvl="2"/>
            <a:endParaRPr lang="en-US" dirty="0"/>
          </a:p>
          <a:p>
            <a:pPr lvl="2"/>
            <a:r>
              <a:rPr lang="en-US" dirty="0" smtClean="0"/>
              <a:t>Ignored non-central worksites.</a:t>
            </a:r>
          </a:p>
          <a:p>
            <a:pPr lvl="1"/>
            <a:endParaRPr lang="en-US" dirty="0"/>
          </a:p>
          <a:p>
            <a:pPr lvl="2"/>
            <a:endParaRPr lang="en-US" dirty="0" smtClean="0"/>
          </a:p>
          <a:p>
            <a:pPr lvl="2"/>
            <a:endParaRPr lang="en-US" dirty="0"/>
          </a:p>
        </p:txBody>
      </p:sp>
      <p:pic>
        <p:nvPicPr>
          <p:cNvPr id="4" name="Picture 2" descr="C:\Program Files\Microsoft Office\MEDIA\CAGCAT10\j0205462.wmf"/>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077200" y="457200"/>
            <a:ext cx="727497" cy="723839"/>
          </a:xfrm>
          <a:prstGeom prst="rect">
            <a:avLst/>
          </a:prstGeom>
          <a:noFill/>
        </p:spPr>
      </p:pic>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915380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69437</TotalTime>
  <Words>2394</Words>
  <Application>Microsoft Office PowerPoint</Application>
  <PresentationFormat>On-screen Show (4:3)</PresentationFormat>
  <Paragraphs>605</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Calibri</vt:lpstr>
      <vt:lpstr>Georgia</vt:lpstr>
      <vt:lpstr>Times New Roman</vt:lpstr>
      <vt:lpstr>Trebuchet MS</vt:lpstr>
      <vt:lpstr>Wingdings 2</vt:lpstr>
      <vt:lpstr>Urban</vt:lpstr>
      <vt:lpstr>ECN741:  Urban Economics</vt:lpstr>
      <vt:lpstr> Testing Urban Models   </vt:lpstr>
      <vt:lpstr> Testing Urban Models   </vt:lpstr>
      <vt:lpstr> Testing Urban Models   </vt:lpstr>
      <vt:lpstr> Testing Urban Models   </vt:lpstr>
      <vt:lpstr> Testing Urban Models   </vt:lpstr>
      <vt:lpstr> Testing Urban Models   </vt:lpstr>
      <vt:lpstr> Household Heterogeneity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lpstr> Testing Urban Models   </vt:lpstr>
    </vt:vector>
  </TitlesOfParts>
  <Company>Syracuse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PPA786:  Urban Policy</dc:title>
  <dc:creator>joyinger</dc:creator>
  <cp:lastModifiedBy>Kathleen M Nasto</cp:lastModifiedBy>
  <cp:revision>737</cp:revision>
  <dcterms:created xsi:type="dcterms:W3CDTF">2008-01-08T18:11:56Z</dcterms:created>
  <dcterms:modified xsi:type="dcterms:W3CDTF">2018-10-03T13:06:20Z</dcterms:modified>
</cp:coreProperties>
</file>