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82" r:id="rId3"/>
    <p:sldId id="257" r:id="rId4"/>
    <p:sldId id="272" r:id="rId5"/>
    <p:sldId id="258" r:id="rId6"/>
    <p:sldId id="284" r:id="rId7"/>
    <p:sldId id="259" r:id="rId8"/>
    <p:sldId id="273" r:id="rId9"/>
    <p:sldId id="275" r:id="rId10"/>
    <p:sldId id="260" r:id="rId11"/>
    <p:sldId id="274" r:id="rId12"/>
    <p:sldId id="262" r:id="rId13"/>
    <p:sldId id="291" r:id="rId14"/>
    <p:sldId id="285" r:id="rId15"/>
    <p:sldId id="286" r:id="rId16"/>
    <p:sldId id="287" r:id="rId17"/>
    <p:sldId id="263" r:id="rId18"/>
    <p:sldId id="276" r:id="rId19"/>
    <p:sldId id="288" r:id="rId20"/>
    <p:sldId id="289" r:id="rId21"/>
    <p:sldId id="290" r:id="rId22"/>
    <p:sldId id="264" r:id="rId23"/>
    <p:sldId id="295" r:id="rId24"/>
    <p:sldId id="296" r:id="rId25"/>
    <p:sldId id="297" r:id="rId26"/>
    <p:sldId id="293" r:id="rId27"/>
    <p:sldId id="298" r:id="rId28"/>
    <p:sldId id="294" r:id="rId29"/>
    <p:sldId id="300" r:id="rId30"/>
    <p:sldId id="301" r:id="rId31"/>
    <p:sldId id="299" r:id="rId32"/>
    <p:sldId id="302" r:id="rId33"/>
    <p:sldId id="303" r:id="rId34"/>
    <p:sldId id="304" r:id="rId35"/>
    <p:sldId id="265" r:id="rId36"/>
    <p:sldId id="266" r:id="rId37"/>
    <p:sldId id="267" r:id="rId38"/>
    <p:sldId id="292" r:id="rId39"/>
    <p:sldId id="268" r:id="rId40"/>
    <p:sldId id="269" r:id="rId41"/>
    <p:sldId id="270" r:id="rId42"/>
    <p:sldId id="283" r:id="rId43"/>
    <p:sldId id="271" r:id="rId44"/>
    <p:sldId id="277" r:id="rId45"/>
    <p:sldId id="278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70E1E-A5A2-435E-BFA6-36E0A708BE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F051-FBF9-499F-849C-FBBFD66D8A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9062-B66C-4A3B-922A-9BF5DC2F7A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6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E32B-CB5A-40C5-88C8-3F12A779A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D587F-2967-4523-8F0D-4ED92D0E0A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081EB-8B16-495B-ABFE-BD46542D22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09362-27FD-4572-BE98-028A0A7DEF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BFDC-A1FE-4379-93C1-B078B23E00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EF686-F43F-4CE8-BD6D-7E5289F6E3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A5A72-CEE2-4FB5-9114-A1ABBFD5FB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BFA26-6FDB-45D3-A0FE-BC2D6659E5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6A59F-A995-4A08-B2E8-20F7F84844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DBDA3D2-D22E-4D26-B0C4-2D1DB12E14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6367" y="1314450"/>
            <a:ext cx="7624233" cy="17907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Public Finance Seminar</a:t>
            </a:r>
            <a:br>
              <a:rPr lang="en-US" sz="3200" b="1" dirty="0" smtClean="0"/>
            </a:br>
            <a:r>
              <a:rPr lang="en-US" sz="3200" b="1" dirty="0" smtClean="0"/>
              <a:t>Spring </a:t>
            </a:r>
            <a:r>
              <a:rPr lang="en-US" sz="3200" b="1" dirty="0" smtClean="0"/>
              <a:t>2019, </a:t>
            </a:r>
            <a:r>
              <a:rPr lang="en-US" sz="3200" b="1" dirty="0" smtClean="0"/>
              <a:t>Professor Yinger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000500"/>
            <a:ext cx="6553200" cy="18097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</a:rPr>
              <a:t>Property Tax Capitalization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61975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lnSpc>
                <a:spcPct val="80000"/>
              </a:lnSpc>
              <a:buNone/>
            </a:pPr>
            <a:r>
              <a:rPr lang="en-US" sz="3800" b="1" dirty="0" smtClean="0">
                <a:solidFill>
                  <a:schemeClr val="accent6"/>
                </a:solidFill>
              </a:rPr>
              <a:t>Adding </a:t>
            </a:r>
            <a:r>
              <a:rPr lang="en-US" sz="3800" b="1" dirty="0">
                <a:solidFill>
                  <a:schemeClr val="accent6"/>
                </a:solidFill>
              </a:rPr>
              <a:t>Property Taxes, </a:t>
            </a:r>
            <a:r>
              <a:rPr lang="en-US" sz="3800" b="1" dirty="0" smtClean="0">
                <a:solidFill>
                  <a:schemeClr val="accent6"/>
                </a:solidFill>
              </a:rPr>
              <a:t>3</a:t>
            </a:r>
            <a:endParaRPr lang="en-US" sz="38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 smtClean="0">
                <a:ea typeface="SimSun" pitchFamily="2" charset="-122"/>
              </a:rPr>
              <a:t>This equation assumes that property taxes are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fully capitalized</a:t>
            </a:r>
            <a:r>
              <a:rPr lang="en-US" altLang="zh-CN" sz="2600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 smtClean="0">
                <a:ea typeface="SimSun" pitchFamily="2" charset="-122"/>
              </a:rPr>
              <a:t>As we will see, this might not be the case, so a more general form is: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CN" sz="2600" dirty="0" smtClean="0">
                <a:ea typeface="SimSun" pitchFamily="2" charset="-122"/>
              </a:rPr>
              <a:t>   where </a:t>
            </a:r>
            <a:r>
              <a:rPr lang="en-US" altLang="zh-CN" sz="2600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2600" dirty="0" smtClean="0">
                <a:ea typeface="SimSun" pitchFamily="2" charset="-122"/>
              </a:rPr>
              <a:t>is the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“degree of property tax capitalization;”</a:t>
            </a:r>
            <a:r>
              <a:rPr lang="en-US" altLang="zh-CN" sz="2600" dirty="0" smtClean="0">
                <a:ea typeface="SimSun" pitchFamily="2" charset="-122"/>
              </a:rPr>
              <a:t> i.e., the impact of a $1 increase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 smtClean="0">
              <a:ea typeface="SimSun" pitchFamily="2" charset="-122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086746"/>
              </p:ext>
            </p:extLst>
          </p:nvPr>
        </p:nvGraphicFramePr>
        <p:xfrm>
          <a:off x="2320647" y="3308350"/>
          <a:ext cx="4461153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2070000" imgH="1041120" progId="Equation.DSMT4">
                  <p:embed/>
                </p:oleObj>
              </mc:Choice>
              <mc:Fallback>
                <p:oleObj name="Equation" r:id="rId3" imgW="207000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647" y="3308350"/>
                        <a:ext cx="4461153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686800" cy="5695950"/>
          </a:xfrm>
        </p:spPr>
        <p:txBody>
          <a:bodyPr>
            <a:normAutofit fontScale="85000" lnSpcReduction="20000"/>
          </a:bodyPr>
          <a:lstStyle/>
          <a:p>
            <a:pPr marL="82296" indent="0" algn="ctr" eaLnBrk="1" hangingPunct="1">
              <a:buNone/>
            </a:pPr>
            <a:r>
              <a:rPr lang="en-US" altLang="zh-CN" sz="3800" b="1" dirty="0" smtClean="0">
                <a:solidFill>
                  <a:schemeClr val="accent6"/>
                </a:solidFill>
                <a:ea typeface="SimSun" pitchFamily="2" charset="-122"/>
              </a:rPr>
              <a:t>The Degree of Property Tax Capitalization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A value of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dirty="0" smtClean="0">
                <a:ea typeface="SimSun" pitchFamily="2" charset="-122"/>
              </a:rPr>
              <a:t> equal to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1.0</a:t>
            </a:r>
            <a:r>
              <a:rPr lang="en-US" altLang="zh-CN" dirty="0" smtClean="0">
                <a:ea typeface="SimSun" pitchFamily="2" charset="-122"/>
              </a:rPr>
              <a:t> corresponds to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full capitalization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A value of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equal to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0.0</a:t>
            </a:r>
            <a:r>
              <a:rPr lang="en-US" altLang="zh-CN" dirty="0" smtClean="0">
                <a:ea typeface="SimSun" pitchFamily="2" charset="-122"/>
              </a:rPr>
              <a:t> corresponds to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no capitalization</a:t>
            </a:r>
            <a:r>
              <a:rPr lang="en-US" altLang="zh-CN" dirty="0" smtClean="0">
                <a:ea typeface="SimSun" pitchFamily="2" charset="-122"/>
              </a:rPr>
              <a:t>. 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If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equals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0.5</a:t>
            </a:r>
            <a:r>
              <a:rPr lang="en-US" altLang="zh-CN" dirty="0" smtClean="0">
                <a:ea typeface="SimSun" pitchFamily="2" charset="-122"/>
              </a:rPr>
              <a:t> a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$1 </a:t>
            </a:r>
            <a:r>
              <a:rPr lang="en-US" altLang="zh-CN" dirty="0" smtClean="0">
                <a:ea typeface="SimSun" pitchFamily="2" charset="-122"/>
              </a:rPr>
              <a:t>increase in the present value of property taxes leads to a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$0.50 </a:t>
            </a:r>
            <a:r>
              <a:rPr lang="en-US" altLang="zh-CN" dirty="0" smtClean="0">
                <a:ea typeface="SimSun" pitchFamily="2" charset="-122"/>
              </a:rPr>
              <a:t>decrease in the value of a house.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The value of </a:t>
            </a:r>
            <a:r>
              <a:rPr lang="en-US" altLang="zh-CN" b="1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 need not be the same under all circumstances</a:t>
            </a:r>
            <a:r>
              <a:rPr lang="en-US" altLang="zh-CN" u="sng" dirty="0" smtClean="0">
                <a:solidFill>
                  <a:srgbClr val="CC3300"/>
                </a:solidFill>
                <a:ea typeface="SimSun" pitchFamily="2" charset="-122"/>
              </a:rPr>
              <a:t>.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57300"/>
            <a:ext cx="8229600" cy="53721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The Capitalization Equation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Solving the above for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dirty="0" smtClean="0">
                <a:ea typeface="SimSun" pitchFamily="2" charset="-122"/>
              </a:rPr>
              <a:t> yields the well-known form for the </a:t>
            </a:r>
            <a:r>
              <a:rPr lang="en-US" altLang="zh-CN" b="1" dirty="0" smtClean="0">
                <a:ea typeface="SimSun" pitchFamily="2" charset="-122"/>
              </a:rPr>
              <a:t>capitalization equation</a:t>
            </a:r>
            <a:r>
              <a:rPr lang="en-US" altLang="zh-CN" dirty="0" smtClean="0">
                <a:ea typeface="SimSun" pitchFamily="2" charset="-122"/>
              </a:rPr>
              <a:t>: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Thus, </a:t>
            </a:r>
            <a:r>
              <a:rPr lang="en-US" altLang="zh-CN" u="sng" dirty="0" smtClean="0">
                <a:solidFill>
                  <a:srgbClr val="CC3300"/>
                </a:solidFill>
                <a:ea typeface="SimSun" pitchFamily="2" charset="-122"/>
              </a:rPr>
              <a:t>houses facing higher effective property tax rates (</a:t>
            </a:r>
            <a:r>
              <a:rPr lang="en-US" altLang="zh-CN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u="sng" dirty="0" smtClean="0">
                <a:solidFill>
                  <a:srgbClr val="CC3300"/>
                </a:solidFill>
                <a:ea typeface="SimSun" pitchFamily="2" charset="-122"/>
              </a:rPr>
              <a:t>) will have lower values (</a:t>
            </a:r>
            <a:r>
              <a:rPr lang="en-US" altLang="zh-CN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u="sng" dirty="0" smtClean="0">
                <a:solidFill>
                  <a:srgbClr val="CC3300"/>
                </a:solidFill>
                <a:ea typeface="SimSun" pitchFamily="2" charset="-122"/>
              </a:rPr>
              <a:t>)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The strength of this relationship depends on </a:t>
            </a:r>
            <a:r>
              <a:rPr lang="el-GR" altLang="zh-CN" i="1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i="1" dirty="0" smtClean="0">
                <a:ea typeface="SimSun" pitchFamily="2" charset="-122"/>
              </a:rPr>
              <a:t>.</a:t>
            </a:r>
            <a:endParaRPr lang="en-US" i="1" dirty="0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29192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134400"/>
              </p:ext>
            </p:extLst>
          </p:nvPr>
        </p:nvGraphicFramePr>
        <p:xfrm>
          <a:off x="3352800" y="3430588"/>
          <a:ext cx="1914566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3" imgW="825480" imgH="507960" progId="Equation.DSMT4">
                  <p:embed/>
                </p:oleObj>
              </mc:Choice>
              <mc:Fallback>
                <p:oleObj name="Equation" r:id="rId3" imgW="8254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30588"/>
                        <a:ext cx="1914566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287345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92500"/>
          </a:bodyPr>
          <a:lstStyle/>
          <a:p>
            <a:pPr marL="82296" indent="0" algn="ctr" eaLnBrk="1" hangingPunct="1"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How Does </a:t>
            </a:r>
            <a:r>
              <a:rPr lang="en-US" altLang="zh-CN" sz="3500" b="1" dirty="0">
                <a:solidFill>
                  <a:schemeClr val="accent6"/>
                </a:solidFill>
                <a:ea typeface="SimSun" pitchFamily="2" charset="-122"/>
              </a:rPr>
              <a:t>T</a:t>
            </a: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ax </a:t>
            </a:r>
            <a:r>
              <a:rPr lang="en-US" altLang="zh-CN" sz="3500" b="1" dirty="0">
                <a:solidFill>
                  <a:schemeClr val="accent6"/>
                </a:solidFill>
                <a:ea typeface="SimSun" pitchFamily="2" charset="-122"/>
              </a:rPr>
              <a:t>C</a:t>
            </a: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apitalization </a:t>
            </a:r>
            <a:r>
              <a:rPr lang="en-US" altLang="zh-CN" sz="3500" b="1" dirty="0">
                <a:solidFill>
                  <a:schemeClr val="accent6"/>
                </a:solidFill>
                <a:ea typeface="SimSun" pitchFamily="2" charset="-122"/>
              </a:rPr>
              <a:t>A</a:t>
            </a: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rise?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Real estate brokers</a:t>
            </a:r>
            <a:r>
              <a:rPr lang="en-US" altLang="zh-CN" dirty="0" smtClean="0">
                <a:ea typeface="SimSun" pitchFamily="2" charset="-122"/>
              </a:rPr>
              <a:t> indicate anticipated property tax payments so buyers can make comparisons across houses.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Lenders</a:t>
            </a:r>
            <a:r>
              <a:rPr lang="en-US" altLang="zh-CN" dirty="0" smtClean="0">
                <a:ea typeface="SimSun" pitchFamily="2" charset="-122"/>
              </a:rPr>
              <a:t> require mortgage plus tax payments to equal a fixed percentage of an applicant’s income.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 smtClean="0">
              <a:ea typeface="SimSun" pitchFamily="2" charset="-122"/>
            </a:endParaRPr>
          </a:p>
          <a:p>
            <a:pPr lvl="1"/>
            <a:r>
              <a:rPr lang="en-US" altLang="zh-CN" sz="3000" dirty="0" smtClean="0">
                <a:ea typeface="SimSun" pitchFamily="2" charset="-122"/>
              </a:rPr>
              <a:t>An increase in </a:t>
            </a:r>
            <a:r>
              <a:rPr lang="en-US" altLang="zh-CN" sz="30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3000" dirty="0" smtClean="0">
                <a:ea typeface="SimSun" pitchFamily="2" charset="-122"/>
              </a:rPr>
              <a:t> must be </a:t>
            </a:r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offset</a:t>
            </a:r>
            <a:r>
              <a:rPr lang="en-US" altLang="zh-CN" sz="3000" dirty="0" smtClean="0">
                <a:ea typeface="SimSun" pitchFamily="2" charset="-122"/>
              </a:rPr>
              <a:t> by a drop in the mortgage, and hence a drop in how much the applicant can pay for the house, </a:t>
            </a:r>
            <a:r>
              <a:rPr lang="en-US" altLang="zh-CN" sz="3000" i="1" dirty="0" smtClean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sz="3000" dirty="0" smtClean="0">
                <a:ea typeface="SimSun" pitchFamily="2" charset="-122"/>
              </a:rPr>
              <a:t>.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80565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1495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Expectations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 smtClean="0">
              <a:ea typeface="SimSun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600" dirty="0" smtClean="0">
                <a:ea typeface="SimSun" pitchFamily="2" charset="-122"/>
              </a:rPr>
              <a:t>Another issue is that the expected lifetime of current tax rates might be </a:t>
            </a:r>
            <a:r>
              <a:rPr lang="en-US" altLang="zh-CN" sz="26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 &lt; L.  </a:t>
            </a:r>
            <a:r>
              <a:rPr lang="en-US" altLang="zh-CN" sz="2600" dirty="0">
                <a:ea typeface="SimSun" pitchFamily="2" charset="-122"/>
              </a:rPr>
              <a:t>I</a:t>
            </a:r>
            <a:r>
              <a:rPr lang="en-US" altLang="zh-CN" sz="2600" dirty="0" smtClean="0">
                <a:ea typeface="SimSun" pitchFamily="2" charset="-122"/>
              </a:rPr>
              <a:t>n this case, we need to use </a:t>
            </a:r>
            <a:r>
              <a:rPr lang="en-US" altLang="zh-CN" sz="26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r'</a:t>
            </a:r>
            <a:r>
              <a:rPr lang="en-US" altLang="zh-CN" sz="2600" dirty="0" smtClean="0">
                <a:ea typeface="SimSun" pitchFamily="2" charset="-122"/>
              </a:rPr>
              <a:t>, not </a:t>
            </a:r>
            <a:r>
              <a:rPr lang="en-US" altLang="zh-CN" sz="26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sz="2600" dirty="0" smtClean="0">
                <a:ea typeface="SimSun" pitchFamily="2" charset="-122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 smtClean="0">
                <a:ea typeface="SimSun" pitchFamily="2" charset="-122"/>
              </a:rPr>
              <a:t>This leads to: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110000"/>
              </a:lnSpc>
              <a:buNone/>
            </a:pPr>
            <a:r>
              <a:rPr lang="en-US" altLang="zh-CN" sz="2600" i="1" dirty="0" smtClean="0">
                <a:ea typeface="SimSun" pitchFamily="2" charset="-122"/>
              </a:rPr>
              <a:t>   </a:t>
            </a:r>
            <a:r>
              <a:rPr lang="en-US" altLang="zh-CN" sz="2600" dirty="0" smtClean="0">
                <a:ea typeface="SimSun" pitchFamily="2" charset="-122"/>
              </a:rPr>
              <a:t>where</a:t>
            </a:r>
            <a:r>
              <a:rPr lang="en-US" altLang="zh-CN" sz="2600" i="1" dirty="0" smtClean="0">
                <a:ea typeface="SimSun" pitchFamily="2" charset="-122"/>
              </a:rPr>
              <a:t> </a:t>
            </a:r>
            <a:r>
              <a:rPr lang="en-US" altLang="zh-CN" sz="2600" b="1" i="1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2600" b="1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'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2600" dirty="0" smtClean="0">
                <a:ea typeface="SimSun" pitchFamily="2" charset="-122"/>
              </a:rPr>
              <a:t>is the “degree of property tax capitalization” </a:t>
            </a:r>
            <a:r>
              <a:rPr lang="en-US" altLang="zh-CN" sz="2600" b="1" dirty="0" smtClean="0">
                <a:solidFill>
                  <a:schemeClr val="accent4"/>
                </a:solidFill>
                <a:ea typeface="SimSun" pitchFamily="2" charset="-122"/>
              </a:rPr>
              <a:t>after accounting for differences in expectations</a:t>
            </a:r>
            <a:r>
              <a:rPr lang="en-US" altLang="zh-CN" sz="2600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 smtClean="0">
              <a:ea typeface="SimSun" pitchFamily="2" charset="-122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201804"/>
              </p:ext>
            </p:extLst>
          </p:nvPr>
        </p:nvGraphicFramePr>
        <p:xfrm>
          <a:off x="2148990" y="3048000"/>
          <a:ext cx="4709010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Equation" r:id="rId3" imgW="2070000" imgH="1041120" progId="Equation.DSMT4">
                  <p:embed/>
                </p:oleObj>
              </mc:Choice>
              <mc:Fallback>
                <p:oleObj name="Equation" r:id="rId3" imgW="207000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990" y="3048000"/>
                        <a:ext cx="4709010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76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04467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Expectations, 2</a:t>
            </a:r>
            <a:endParaRPr lang="en-US" altLang="zh-CN" b="1" dirty="0">
              <a:solidFill>
                <a:schemeClr val="accent6"/>
              </a:solidFill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 smtClean="0">
                <a:ea typeface="SimSun" pitchFamily="2" charset="-122"/>
              </a:rPr>
              <a:t>Now when we solve for </a:t>
            </a:r>
            <a:r>
              <a:rPr lang="en-US" altLang="zh-CN" sz="26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sz="2600" dirty="0" smtClean="0">
                <a:ea typeface="SimSun" pitchFamily="2" charset="-122"/>
              </a:rPr>
              <a:t> we get: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00310"/>
              </p:ext>
            </p:extLst>
          </p:nvPr>
        </p:nvGraphicFramePr>
        <p:xfrm>
          <a:off x="1930400" y="2374248"/>
          <a:ext cx="5918200" cy="4102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Equation" r:id="rId3" imgW="3835080" imgH="2946240" progId="Equation.DSMT4">
                  <p:embed/>
                </p:oleObj>
              </mc:Choice>
              <mc:Fallback>
                <p:oleObj name="Equation" r:id="rId3" imgW="3835080" imgH="2946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374248"/>
                        <a:ext cx="5918200" cy="41027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70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04467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altLang="zh-CN" b="1" dirty="0">
                <a:solidFill>
                  <a:schemeClr val="accent6"/>
                </a:solidFill>
                <a:ea typeface="SimSun" pitchFamily="2" charset="-122"/>
              </a:rPr>
              <a:t>Expectations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 smtClean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The coefficient to be estimated,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, is the expression in front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, so it includes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800" dirty="0"/>
              <a:t>and the impact of different expectations about the lifetime of a house and of property taxes.  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explains why we need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800" dirty="0"/>
              <a:t>; the first is what we estimate but the second is the underlying degree of capitalization.  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 still not obvious why we need to consider expectations—hold on.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 smtClean="0">
              <a:ea typeface="SimSun" pitchFamily="2" charset="-122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78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417"/>
            <a:ext cx="8229600" cy="484584"/>
          </a:xfrm>
        </p:spPr>
        <p:txBody>
          <a:bodyPr/>
          <a:lstStyle/>
          <a:p>
            <a:pPr eaLnBrk="1" hangingPunct="1"/>
            <a:r>
              <a:rPr lang="en-US" sz="2400" b="1" dirty="0"/>
              <a:t> </a:t>
            </a:r>
            <a:r>
              <a:rPr lang="en-US" sz="2400" b="1" dirty="0" smtClean="0"/>
              <a:t>      Property Tax Capitalization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4200" y="1257300"/>
            <a:ext cx="8178800" cy="52959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Inter- and Intra-Jurisdiction Variation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These equations apply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within a community</a:t>
            </a:r>
            <a:r>
              <a:rPr lang="en-US" altLang="zh-CN" sz="2600" dirty="0" smtClean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sz="2600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 smtClean="0">
                <a:ea typeface="SimSun" pitchFamily="2" charset="-122"/>
              </a:rPr>
              <a:t>Recall that</a:t>
            </a:r>
          </a:p>
          <a:p>
            <a:pPr lvl="1" eaLnBrk="1" hangingPunct="1"/>
            <a:endParaRPr lang="en-US" altLang="zh-CN" sz="2200" dirty="0" smtClean="0">
              <a:ea typeface="SimSun" pitchFamily="2" charset="-122"/>
            </a:endParaRPr>
          </a:p>
          <a:p>
            <a:pPr lvl="1" eaLnBrk="1" hangingPunct="1"/>
            <a:endParaRPr lang="en-US" altLang="zh-CN" sz="2200" dirty="0" smtClean="0">
              <a:ea typeface="SimSun" pitchFamily="2" charset="-122"/>
            </a:endParaRPr>
          </a:p>
          <a:p>
            <a:pPr lvl="1" eaLnBrk="1" hangingPunct="1"/>
            <a:endParaRPr lang="en-US" altLang="zh-CN" sz="2200" dirty="0" smtClean="0">
              <a:ea typeface="SimSun" pitchFamily="2" charset="-122"/>
            </a:endParaRPr>
          </a:p>
          <a:p>
            <a:pPr lvl="1" eaLnBrk="1" hangingPunct="1"/>
            <a:endParaRPr lang="en-US" altLang="zh-CN" sz="2200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sz="2200" b="1" u="sng" dirty="0" smtClean="0">
                <a:solidFill>
                  <a:srgbClr val="CC3300"/>
                </a:solidFill>
                <a:ea typeface="SimSun" pitchFamily="2" charset="-122"/>
              </a:rPr>
              <a:t>Poor assessments</a:t>
            </a:r>
            <a:r>
              <a:rPr lang="en-US" altLang="zh-CN" sz="2200" dirty="0" smtClean="0">
                <a:ea typeface="SimSun" pitchFamily="2" charset="-122"/>
              </a:rPr>
              <a:t> result in higher assessment-sales ratios, and hence higher effective tax rates, for some houses than for others.</a:t>
            </a:r>
          </a:p>
          <a:p>
            <a:pPr lvl="1" eaLnBrk="1" hangingPunct="1"/>
            <a:endParaRPr lang="en-US" altLang="zh-CN" sz="22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These equations also apply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across communities</a:t>
            </a:r>
            <a:r>
              <a:rPr lang="en-US" altLang="zh-CN" sz="2600" dirty="0" smtClean="0">
                <a:ea typeface="SimSun" pitchFamily="2" charset="-122"/>
              </a:rPr>
              <a:t>, which may have very different effective tax rates.</a:t>
            </a:r>
            <a:endParaRPr lang="en-US" sz="2600" dirty="0" smtClean="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31559"/>
              </p:ext>
            </p:extLst>
          </p:nvPr>
        </p:nvGraphicFramePr>
        <p:xfrm>
          <a:off x="3716868" y="3409950"/>
          <a:ext cx="176953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3" imgW="761669" imgH="482391" progId="Equation.DSMT4">
                  <p:embed/>
                </p:oleObj>
              </mc:Choice>
              <mc:Fallback>
                <p:oleObj name="Equation" r:id="rId3" imgW="76166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868" y="3409950"/>
                        <a:ext cx="176953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71550"/>
            <a:ext cx="8229600" cy="5158979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Property Tax Changes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b="1" dirty="0" smtClean="0">
              <a:solidFill>
                <a:schemeClr val="accent6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Here is a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change form</a:t>
            </a:r>
            <a:r>
              <a:rPr lang="en-US" altLang="zh-CN" dirty="0" smtClean="0">
                <a:ea typeface="SimSun" pitchFamily="2" charset="-122"/>
              </a:rPr>
              <a:t> of the equation: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dirty="0" smtClean="0">
                <a:ea typeface="SimSun" pitchFamily="2" charset="-122"/>
              </a:rPr>
              <a:t>   </a:t>
            </a:r>
            <a:endParaRPr lang="en-US" dirty="0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601227"/>
              </p:ext>
            </p:extLst>
          </p:nvPr>
        </p:nvGraphicFramePr>
        <p:xfrm>
          <a:off x="1036705" y="2743200"/>
          <a:ext cx="8031095" cy="359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" imgW="5371920" imgH="2844720" progId="Equation.DSMT4">
                  <p:embed/>
                </p:oleObj>
              </mc:Choice>
              <mc:Fallback>
                <p:oleObj name="Equation" r:id="rId3" imgW="5371920" imgH="2844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705" y="2743200"/>
                        <a:ext cx="8031095" cy="359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0" y="5562600"/>
            <a:ext cx="19812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71550"/>
            <a:ext cx="8229600" cy="565785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CN" sz="4100" b="1" dirty="0" smtClean="0">
                <a:solidFill>
                  <a:schemeClr val="accent6"/>
                </a:solidFill>
                <a:ea typeface="SimSun" pitchFamily="2" charset="-122"/>
              </a:rPr>
              <a:t>The Strategy in </a:t>
            </a:r>
            <a:r>
              <a:rPr lang="en-US" altLang="zh-CN" sz="4100" b="1" i="1" dirty="0" smtClean="0">
                <a:solidFill>
                  <a:schemeClr val="accent6"/>
                </a:solidFill>
                <a:ea typeface="SimSun" pitchFamily="2" charset="-122"/>
              </a:rPr>
              <a:t>PTHV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dirty="0" smtClean="0">
              <a:ea typeface="SimSun" pitchFamily="2" charset="-122"/>
            </a:endParaRPr>
          </a:p>
          <a:p>
            <a:r>
              <a:rPr lang="en-US" dirty="0"/>
              <a:t>In </a:t>
            </a:r>
            <a:r>
              <a:rPr lang="en-US" dirty="0" smtClean="0"/>
              <a:t>Yinger et al. (</a:t>
            </a:r>
            <a:r>
              <a:rPr lang="en-US" i="1" dirty="0" smtClean="0"/>
              <a:t>Property Taxes and House Values, PTHV</a:t>
            </a:r>
            <a:r>
              <a:rPr lang="en-US" dirty="0" smtClean="0"/>
              <a:t>, 1988) </a:t>
            </a:r>
            <a:r>
              <a:rPr lang="en-US" dirty="0"/>
              <a:t>this equation is used to study </a:t>
            </a:r>
            <a:r>
              <a:rPr lang="en-US" b="1" dirty="0">
                <a:solidFill>
                  <a:schemeClr val="accent4"/>
                </a:solidFill>
              </a:rPr>
              <a:t>intra-jurisdictional</a:t>
            </a:r>
            <a:r>
              <a:rPr lang="en-US" dirty="0"/>
              <a:t> capitalization, that is, the capitalization of effective property tax rate differences within a community.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remove the impact of inter-jurisdictional tax differences/changes, and of other factors that vary over time, the dependent variable is </a:t>
            </a:r>
            <a:r>
              <a:rPr lang="en-US" b="1" dirty="0">
                <a:solidFill>
                  <a:schemeClr val="accent4"/>
                </a:solidFill>
              </a:rPr>
              <a:t>deflated</a:t>
            </a:r>
            <a:r>
              <a:rPr lang="en-US" dirty="0"/>
              <a:t> using a housing price index.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removes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the impact of any change in the average effective tax rate (among other things) and leaves just the impact of the change in the deviation from the average tax rate</a:t>
            </a:r>
            <a:r>
              <a:rPr lang="en-US" dirty="0" smtClean="0"/>
              <a:t>.</a:t>
            </a:r>
            <a:r>
              <a:rPr lang="en-US" altLang="zh-CN" dirty="0" smtClean="0">
                <a:ea typeface="SimSun" pitchFamily="2" charset="-122"/>
              </a:rPr>
              <a:t>  </a:t>
            </a:r>
            <a:endParaRPr lang="en-US" dirty="0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8973"/>
            <a:ext cx="8229600" cy="487322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Class Outline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CC3300"/>
                </a:solidFill>
              </a:rPr>
              <a:t>What Is Property Tax Capitalization?</a:t>
            </a: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C3300"/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rgbClr val="CC33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C3300"/>
                </a:solidFill>
              </a:rPr>
              <a:t>How Can One Estimate the Degree of Property Tax Capitalization?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CC3300"/>
                </a:solidFill>
              </a:rPr>
              <a:t>What Are the Implications of Property Tax Capitalization for Public Policy?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55816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zh-CN" sz="3500" b="1" dirty="0">
                <a:solidFill>
                  <a:schemeClr val="accent6"/>
                </a:solidFill>
                <a:ea typeface="SimSun" pitchFamily="2" charset="-122"/>
              </a:rPr>
              <a:t>The Strategy in </a:t>
            </a:r>
            <a:r>
              <a:rPr lang="en-US" altLang="zh-CN" sz="3500" b="1" i="1" dirty="0" smtClean="0">
                <a:solidFill>
                  <a:schemeClr val="accent6"/>
                </a:solidFill>
                <a:ea typeface="SimSun" pitchFamily="2" charset="-122"/>
              </a:rPr>
              <a:t>PTHV</a:t>
            </a: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, 2</a:t>
            </a:r>
            <a:endParaRPr lang="en-US" altLang="zh-CN" sz="3500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6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r>
              <a:rPr lang="en-US" dirty="0" smtClean="0"/>
              <a:t>Now express the </a:t>
            </a:r>
            <a:r>
              <a:rPr lang="en-US" dirty="0"/>
              <a:t>effective tax rate as </a:t>
            </a:r>
            <a:r>
              <a:rPr lang="en-US" dirty="0" smtClean="0"/>
              <a:t>                 and put </a:t>
            </a:r>
            <a:r>
              <a:rPr lang="en-US" dirty="0"/>
              <a:t>an </a:t>
            </a:r>
            <a:r>
              <a:rPr lang="en-US" dirty="0" smtClean="0"/>
              <a:t>“*”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to </a:t>
            </a:r>
            <a:r>
              <a:rPr lang="en-US" dirty="0" smtClean="0"/>
              <a:t>indicate deflation.</a:t>
            </a: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 smtClean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Deflation implies that              </a:t>
            </a: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Accurate revaluation implies that  </a:t>
            </a:r>
            <a:endParaRPr lang="en-US" dirty="0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188718"/>
              </p:ext>
            </p:extLst>
          </p:nvPr>
        </p:nvGraphicFramePr>
        <p:xfrm>
          <a:off x="6875820" y="1747241"/>
          <a:ext cx="1582380" cy="386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0" name="Equation" r:id="rId3" imgW="1015920" imgH="253800" progId="Equation.DSMT4">
                  <p:embed/>
                </p:oleObj>
              </mc:Choice>
              <mc:Fallback>
                <p:oleObj name="Equation" r:id="rId3" imgW="1015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820" y="1747241"/>
                        <a:ext cx="1582380" cy="386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4930"/>
              </p:ext>
            </p:extLst>
          </p:nvPr>
        </p:nvGraphicFramePr>
        <p:xfrm>
          <a:off x="1079311" y="2705100"/>
          <a:ext cx="7683689" cy="117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1" name="Equation" r:id="rId5" imgW="3886200" imgH="635000" progId="Equation.DSMT4">
                  <p:embed/>
                </p:oleObj>
              </mc:Choice>
              <mc:Fallback>
                <p:oleObj name="Equation" r:id="rId5" imgW="3886200" imgH="63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311" y="2705100"/>
                        <a:ext cx="7683689" cy="1172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345196"/>
              </p:ext>
            </p:extLst>
          </p:nvPr>
        </p:nvGraphicFramePr>
        <p:xfrm>
          <a:off x="3962400" y="6096000"/>
          <a:ext cx="1785031" cy="47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2" name="Equation" r:id="rId7" imgW="914400" imgH="279360" progId="Equation.DSMT4">
                  <p:embed/>
                </p:oleObj>
              </mc:Choice>
              <mc:Fallback>
                <p:oleObj name="Equation" r:id="rId7" imgW="9144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096000"/>
                        <a:ext cx="1785031" cy="470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004719"/>
              </p:ext>
            </p:extLst>
          </p:nvPr>
        </p:nvGraphicFramePr>
        <p:xfrm>
          <a:off x="3994150" y="4572000"/>
          <a:ext cx="1771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3" name="Equation" r:id="rId9" imgW="888840" imgH="279360" progId="Equation.DSMT4">
                  <p:embed/>
                </p:oleObj>
              </mc:Choice>
              <mc:Fallback>
                <p:oleObj name="Equation" r:id="rId9" imgW="88884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4572000"/>
                        <a:ext cx="1771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71550"/>
            <a:ext cx="8229600" cy="542925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altLang="zh-CN" sz="4100" b="1" dirty="0">
                <a:solidFill>
                  <a:schemeClr val="accent6"/>
                </a:solidFill>
                <a:ea typeface="SimSun" pitchFamily="2" charset="-122"/>
              </a:rPr>
              <a:t>The Strategy in </a:t>
            </a:r>
            <a:r>
              <a:rPr lang="en-US" altLang="zh-CN" sz="4100" b="1" i="1" dirty="0" smtClean="0">
                <a:solidFill>
                  <a:schemeClr val="accent6"/>
                </a:solidFill>
                <a:ea typeface="SimSun" pitchFamily="2" charset="-122"/>
              </a:rPr>
              <a:t>PTHV</a:t>
            </a:r>
            <a:r>
              <a:rPr lang="en-US" altLang="zh-CN" sz="4100" b="1" dirty="0" smtClean="0">
                <a:solidFill>
                  <a:schemeClr val="accent6"/>
                </a:solidFill>
                <a:ea typeface="SimSun" pitchFamily="2" charset="-122"/>
              </a:rPr>
              <a:t>, 3</a:t>
            </a:r>
            <a:endParaRPr lang="en-US" altLang="zh-CN" sz="4100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7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r>
              <a:rPr lang="en-US" dirty="0" smtClean="0"/>
              <a:t>Hence: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where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and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 Thus</a:t>
            </a:r>
            <a:r>
              <a:rPr lang="en-US" dirty="0"/>
              <a:t>, with </a:t>
            </a:r>
            <a:r>
              <a:rPr lang="en-US" dirty="0" smtClean="0"/>
              <a:t>data on    , an </a:t>
            </a:r>
            <a:r>
              <a:rPr lang="en-US" dirty="0"/>
              <a:t>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an assumption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about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, one can obtain an 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/>
              <a:t>.</a:t>
            </a:r>
          </a:p>
          <a:p>
            <a:pPr marL="82296" indent="0">
              <a:buNone/>
            </a:pPr>
            <a:endParaRPr lang="en-US" dirty="0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551518"/>
              </p:ext>
            </p:extLst>
          </p:nvPr>
        </p:nvGraphicFramePr>
        <p:xfrm>
          <a:off x="1371599" y="1954584"/>
          <a:ext cx="6519157" cy="109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9" name="Equation" r:id="rId3" imgW="3378200" imgH="609600" progId="Equation.DSMT4">
                  <p:embed/>
                </p:oleObj>
              </mc:Choice>
              <mc:Fallback>
                <p:oleObj name="Equation" r:id="rId3" imgW="33782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1954584"/>
                        <a:ext cx="6519157" cy="1093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3481"/>
              </p:ext>
            </p:extLst>
          </p:nvPr>
        </p:nvGraphicFramePr>
        <p:xfrm>
          <a:off x="3759200" y="3352800"/>
          <a:ext cx="1498599" cy="809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0" name="Equation" r:id="rId5" imgW="837836" imgH="495085" progId="Equation.DSMT4">
                  <p:embed/>
                </p:oleObj>
              </mc:Choice>
              <mc:Fallback>
                <p:oleObj name="Equation" r:id="rId5" imgW="837836" imgH="49508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3352800"/>
                        <a:ext cx="1498599" cy="8092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946693"/>
              </p:ext>
            </p:extLst>
          </p:nvPr>
        </p:nvGraphicFramePr>
        <p:xfrm>
          <a:off x="3736405" y="4419600"/>
          <a:ext cx="159759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1" name="Equation" r:id="rId7" imgW="812447" imgH="495085" progId="Equation.DSMT4">
                  <p:embed/>
                </p:oleObj>
              </mc:Choice>
              <mc:Fallback>
                <p:oleObj name="Equation" r:id="rId7" imgW="812447" imgH="49508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405" y="4419600"/>
                        <a:ext cx="159759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421825"/>
              </p:ext>
            </p:extLst>
          </p:nvPr>
        </p:nvGraphicFramePr>
        <p:xfrm>
          <a:off x="3581400" y="5515451"/>
          <a:ext cx="266699" cy="428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2" name="Equation" r:id="rId9" imgW="139700" imgH="279400" progId="Equation.DSMT4">
                  <p:embed/>
                </p:oleObj>
              </mc:Choice>
              <mc:Fallback>
                <p:oleObj name="Equation" r:id="rId9" imgW="1397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515451"/>
                        <a:ext cx="266699" cy="428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966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/>
          <a:lstStyle/>
          <a:p>
            <a:pPr algn="ctr"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Error in </a:t>
            </a:r>
            <a:r>
              <a:rPr lang="en-US" altLang="zh-CN" b="1" i="1" dirty="0">
                <a:solidFill>
                  <a:schemeClr val="accent6"/>
                </a:solidFill>
                <a:ea typeface="SimSun" pitchFamily="2" charset="-122"/>
              </a:rPr>
              <a:t>PTHV</a:t>
            </a:r>
          </a:p>
          <a:p>
            <a:pPr>
              <a:buNone/>
            </a:pPr>
            <a:endParaRPr lang="en-US" altLang="zh-CN" sz="2800" dirty="0">
              <a:ea typeface="SimSun" pitchFamily="2" charset="-122"/>
            </a:endParaRPr>
          </a:p>
          <a:p>
            <a:r>
              <a:rPr lang="en-US" sz="2800" dirty="0"/>
              <a:t>T</a:t>
            </a:r>
            <a:r>
              <a:rPr lang="en-US" sz="2800" dirty="0" smtClean="0"/>
              <a:t>hese equations correct </a:t>
            </a:r>
            <a:r>
              <a:rPr lang="en-US" sz="2800" dirty="0"/>
              <a:t>an error in </a:t>
            </a:r>
            <a:r>
              <a:rPr lang="en-US" sz="2800" i="1" dirty="0"/>
              <a:t>PTHV</a:t>
            </a:r>
            <a:r>
              <a:rPr lang="en-US" sz="2800" dirty="0"/>
              <a:t>.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algebra in that book mistakenly ignores the </a:t>
            </a:r>
            <a:r>
              <a:rPr lang="en-US" sz="2800" dirty="0" smtClean="0"/>
              <a:t>denominator </a:t>
            </a:r>
            <a:r>
              <a:rPr lang="en-US" sz="2800" dirty="0"/>
              <a:t>of </a:t>
            </a:r>
            <a:r>
              <a:rPr lang="en-US" sz="2800" dirty="0" smtClean="0"/>
              <a:t>the previous equation. 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As </a:t>
            </a:r>
            <a:r>
              <a:rPr lang="en-US" sz="2400" dirty="0"/>
              <a:t>we will see below, this mistake implies that the book </a:t>
            </a:r>
            <a:r>
              <a:rPr lang="en-US" sz="2400" b="1" dirty="0"/>
              <a:t>understates</a:t>
            </a:r>
            <a:r>
              <a:rPr lang="en-US" sz="2400" dirty="0"/>
              <a:t> the value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/>
              <a:t> by about 30 percent.</a:t>
            </a:r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Research Issues in Estimating </a:t>
            </a:r>
            <a:r>
              <a:rPr lang="el-GR" b="1" i="1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β</a:t>
            </a:r>
            <a:endParaRPr lang="en-US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First</a:t>
            </a:r>
            <a:r>
              <a:rPr lang="en-US" sz="2800" dirty="0">
                <a:solidFill>
                  <a:schemeClr val="accent4"/>
                </a:solidFill>
              </a:rPr>
              <a:t>, </a:t>
            </a:r>
            <a:r>
              <a:rPr lang="en-US" sz="2800" dirty="0" smtClean="0"/>
              <a:t>this estimation </a:t>
            </a:r>
            <a:r>
              <a:rPr lang="en-US" sz="2800" dirty="0"/>
              <a:t>involves a non-linear relationship between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/>
              <a:t>, even after taking logarithms, so it cannot be estimated with linear regression methods</a:t>
            </a:r>
            <a:r>
              <a:rPr lang="en-US" sz="2800" dirty="0" smtClean="0"/>
              <a:t>.</a:t>
            </a:r>
          </a:p>
          <a:p>
            <a:endParaRPr lang="en-US" sz="2800" i="1" dirty="0"/>
          </a:p>
          <a:p>
            <a:r>
              <a:rPr lang="en-US" sz="2800" dirty="0" smtClean="0"/>
              <a:t>After taking logs, the basic equation is:</a:t>
            </a:r>
            <a:endParaRPr lang="en-US" sz="26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501072"/>
              </p:ext>
            </p:extLst>
          </p:nvPr>
        </p:nvGraphicFramePr>
        <p:xfrm>
          <a:off x="1213338" y="4972050"/>
          <a:ext cx="7092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4" name="Equation" r:id="rId3" imgW="3175000" imgH="533400" progId="Equation.DSMT4">
                  <p:embed/>
                </p:oleObj>
              </mc:Choice>
              <mc:Fallback>
                <p:oleObj name="Equation" r:id="rId3" imgW="3175000" imgH="533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338" y="4972050"/>
                        <a:ext cx="7092462" cy="104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696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sz="2600" b="1" dirty="0" smtClean="0">
                <a:solidFill>
                  <a:schemeClr val="accent6"/>
                </a:solidFill>
              </a:rPr>
              <a:t>Research Issue 1, Continued</a:t>
            </a:r>
          </a:p>
          <a:p>
            <a:pPr marL="82296" indent="0" algn="ctr" eaLnBrk="1" hangingPunct="1">
              <a:lnSpc>
                <a:spcPct val="50000"/>
              </a:lnSpc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 smtClean="0"/>
              <a:t>One can use the approximation </a:t>
            </a:r>
            <a:r>
              <a:rPr lang="en-US" sz="2600" dirty="0" err="1" smtClean="0"/>
              <a:t>ln</a:t>
            </a:r>
            <a:r>
              <a:rPr lang="en-US" sz="2600" dirty="0" smtClean="0"/>
              <a:t>{1+a</a:t>
            </a:r>
            <a:r>
              <a:rPr lang="en-US" sz="2600" dirty="0"/>
              <a:t>}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Times New Roman"/>
                <a:cs typeface="Times New Roman"/>
              </a:rPr>
              <a:t>≈</a:t>
            </a:r>
            <a:r>
              <a:rPr lang="en-US" sz="2600" dirty="0" smtClean="0"/>
              <a:t> a, but it may not be very good in this case, because (</a:t>
            </a:r>
            <a:r>
              <a:rPr lang="el-GR" sz="2600" i="1" dirty="0" smtClean="0">
                <a:latin typeface="Times New Roman"/>
                <a:cs typeface="Times New Roman"/>
              </a:rPr>
              <a:t>β</a:t>
            </a:r>
            <a:r>
              <a:rPr lang="en-US" sz="2600" i="1" dirty="0" smtClean="0">
                <a:latin typeface="Times New Roman"/>
                <a:cs typeface="Times New Roman"/>
              </a:rPr>
              <a:t>/r</a:t>
            </a:r>
            <a:r>
              <a:rPr lang="en-US" sz="2600" dirty="0" smtClean="0">
                <a:latin typeface="Times New Roman"/>
                <a:cs typeface="Times New Roman"/>
              </a:rPr>
              <a:t>)</a:t>
            </a:r>
            <a:r>
              <a:rPr lang="en-US" sz="2600" i="1" dirty="0" smtClean="0">
                <a:latin typeface="Times New Roman"/>
                <a:cs typeface="Times New Roman"/>
              </a:rPr>
              <a:t>t </a:t>
            </a:r>
            <a:r>
              <a:rPr lang="en-US" sz="2600" dirty="0"/>
              <a:t>may not be </a:t>
            </a:r>
            <a:r>
              <a:rPr lang="en-US" sz="2600" dirty="0" smtClean="0"/>
              <a:t>close to zero.</a:t>
            </a:r>
          </a:p>
          <a:p>
            <a:pPr>
              <a:lnSpc>
                <a:spcPct val="50000"/>
              </a:lnSpc>
            </a:pPr>
            <a:endParaRPr lang="en-US" sz="2600" i="1" dirty="0"/>
          </a:p>
          <a:p>
            <a:r>
              <a:rPr lang="en-US" sz="2600" dirty="0" smtClean="0"/>
              <a:t>A change form of the equation may work better.  It can be estimated with NL2SLS.</a:t>
            </a:r>
          </a:p>
          <a:p>
            <a:pPr>
              <a:lnSpc>
                <a:spcPct val="50000"/>
              </a:lnSpc>
            </a:pPr>
            <a:endParaRPr lang="en-US" sz="2600" dirty="0"/>
          </a:p>
          <a:p>
            <a:r>
              <a:rPr lang="en-US" sz="2600" dirty="0" smtClean="0"/>
              <a:t>With reassessment, it can be estimated in linear form under the assumption that assessments are accurate, i.e. that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282969"/>
              </p:ext>
            </p:extLst>
          </p:nvPr>
        </p:nvGraphicFramePr>
        <p:xfrm>
          <a:off x="3352801" y="5715000"/>
          <a:ext cx="231196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9" name="Equation" r:id="rId3" imgW="914400" imgH="279360" progId="Equation.DSMT4">
                  <p:embed/>
                </p:oleObj>
              </mc:Choice>
              <mc:Fallback>
                <p:oleObj name="Equation" r:id="rId3" imgW="9144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5715000"/>
                        <a:ext cx="231196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058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Research Issue 1, Continued</a:t>
            </a:r>
          </a:p>
          <a:p>
            <a:pPr marL="82296" indent="0" algn="ctr" eaLnBrk="1" hangingPunct="1"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 smtClean="0"/>
              <a:t>Note that it is</a:t>
            </a:r>
            <a:r>
              <a:rPr lang="en-US" sz="2800" dirty="0" smtClean="0"/>
              <a:t> </a:t>
            </a:r>
            <a:r>
              <a:rPr lang="en-US" sz="2800" dirty="0"/>
              <a:t>impossible to separate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 in the estimation.  </a:t>
            </a:r>
          </a:p>
          <a:p>
            <a:endParaRPr lang="en-US" sz="2800" dirty="0"/>
          </a:p>
          <a:p>
            <a:r>
              <a:rPr lang="en-US" sz="2800" dirty="0" smtClean="0"/>
              <a:t>One can only estimate their ratio. </a:t>
            </a:r>
          </a:p>
          <a:p>
            <a:endParaRPr lang="en-US" sz="2800" dirty="0"/>
          </a:p>
          <a:p>
            <a:r>
              <a:rPr lang="en-US" sz="2800" dirty="0" smtClean="0"/>
              <a:t>This leads to the next issue….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02798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Research Issue 2</a:t>
            </a:r>
            <a:endParaRPr lang="en-US" sz="3500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6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Second</a:t>
            </a:r>
            <a:r>
              <a:rPr lang="en-US" sz="2800" dirty="0">
                <a:solidFill>
                  <a:schemeClr val="accent4"/>
                </a:solidFill>
              </a:rPr>
              <a:t>, </a:t>
            </a:r>
            <a:r>
              <a:rPr lang="en-US" sz="2800" dirty="0"/>
              <a:t>the value of the discount rate,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is not observed, and </a:t>
            </a:r>
            <a:r>
              <a:rPr lang="en-US" sz="2800" dirty="0" smtClean="0"/>
              <a:t>it is impossible to estimate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 smtClean="0"/>
              <a:t> separately.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 smtClean="0"/>
              <a:t>Most </a:t>
            </a:r>
            <a:r>
              <a:rPr lang="en-US" sz="2800" dirty="0"/>
              <a:t>studies follow Oates by estimating a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800" dirty="0"/>
              <a:t>, assuming a value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and then calculating the implied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.  </a:t>
            </a:r>
            <a:endParaRPr lang="en-US" sz="2800" dirty="0" smtClean="0"/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trouble with this approach is that the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depends on an untested assumption </a:t>
            </a:r>
            <a:r>
              <a:rPr lang="en-US" sz="2800" dirty="0" smtClean="0"/>
              <a:t>that varies across studies.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fact, the most extreme estimates </a:t>
            </a:r>
            <a:r>
              <a:rPr lang="en-US" sz="2400" dirty="0" smtClean="0"/>
              <a:t>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/>
              <a:t> in the literature, in either direction, are driven largely by extreme assumptions about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/>
              <a:t>.</a:t>
            </a:r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158347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Research Issue 2, continued</a:t>
            </a:r>
            <a:endParaRPr lang="en-US" sz="3500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Moreover, scholars are amazingly careless about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often using a nominal interest rate, when the theory clearly shows that a real rate, say </a:t>
            </a:r>
            <a:r>
              <a:rPr lang="en-US" sz="2800" dirty="0" smtClean="0"/>
              <a:t>2 </a:t>
            </a:r>
            <a:r>
              <a:rPr lang="en-US" sz="2800" dirty="0"/>
              <a:t>to 5 percent, is needed.</a:t>
            </a:r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A real rate equals the nominal or market rate minus anticipated inflation. 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400" i="1" dirty="0" smtClean="0"/>
              <a:t>PTHV</a:t>
            </a:r>
            <a:r>
              <a:rPr lang="en-US" sz="2400" dirty="0" smtClean="0"/>
              <a:t> takes a </a:t>
            </a:r>
            <a:r>
              <a:rPr lang="en-US" sz="2400" dirty="0"/>
              <a:t>long-run, low-risk nominal rate (as for an investment in housing) and </a:t>
            </a:r>
            <a:r>
              <a:rPr lang="en-US" sz="2400" dirty="0" smtClean="0"/>
              <a:t>subtracts </a:t>
            </a:r>
            <a:r>
              <a:rPr lang="en-US" sz="2400" dirty="0"/>
              <a:t>anticipated inflation based on a study of the factors that determine inflation expectations.  This leads to a 3 percent </a:t>
            </a:r>
            <a:r>
              <a:rPr lang="en-US" sz="2400" dirty="0" smtClean="0"/>
              <a:t>rate.</a:t>
            </a:r>
            <a:endParaRPr lang="en-US" sz="2400" dirty="0"/>
          </a:p>
          <a:p>
            <a:endParaRPr lang="en-US" sz="2800" dirty="0"/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585980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Research Issue 3</a:t>
            </a:r>
            <a:endParaRPr lang="en-US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Third</a:t>
            </a:r>
            <a:r>
              <a:rPr lang="en-US" sz="2800" dirty="0"/>
              <a:t>, the asset-pricing logic behind </a:t>
            </a:r>
            <a:r>
              <a:rPr lang="en-US" sz="2800" dirty="0" smtClean="0"/>
              <a:t>tax capitalization requires </a:t>
            </a:r>
            <a:r>
              <a:rPr lang="en-US" sz="2800" dirty="0"/>
              <a:t>assumptions about house buyers’ </a:t>
            </a:r>
            <a:r>
              <a:rPr lang="en-US" sz="2800" b="1" dirty="0">
                <a:solidFill>
                  <a:srgbClr val="FF0000"/>
                </a:solidFill>
              </a:rPr>
              <a:t>expectations</a:t>
            </a:r>
            <a:r>
              <a:rPr lang="en-US" sz="2800" dirty="0"/>
              <a:t>.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To </a:t>
            </a:r>
            <a:r>
              <a:rPr lang="en-US" sz="2800" dirty="0"/>
              <a:t>be specific, this logic predicts that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increase in the present value of future property taxes will lead to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decline in house value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β'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/>
              <a:t>), but it does not say that current tax differences will be fully capitalized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800" dirty="0"/>
              <a:t>) </a:t>
            </a:r>
            <a:r>
              <a:rPr lang="en-US" sz="2800" b="1" dirty="0">
                <a:solidFill>
                  <a:schemeClr val="accent4"/>
                </a:solidFill>
              </a:rPr>
              <a:t>if they are not expected to persist</a:t>
            </a:r>
            <a:r>
              <a:rPr lang="en-US" sz="2800" dirty="0"/>
              <a:t>.</a:t>
            </a:r>
          </a:p>
          <a:p>
            <a:pPr marL="82296" indent="0">
              <a:buNone/>
            </a:pPr>
            <a:endParaRPr lang="en-US" sz="2800" dirty="0"/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411308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85000" lnSpcReduction="20000"/>
          </a:bodyPr>
          <a:lstStyle/>
          <a:p>
            <a:pPr marL="82296" indent="0" algn="ctr" eaLnBrk="1" hangingPunct="1">
              <a:buNone/>
            </a:pPr>
            <a:r>
              <a:rPr lang="en-US" sz="3800" b="1" dirty="0" smtClean="0">
                <a:solidFill>
                  <a:schemeClr val="accent6"/>
                </a:solidFill>
              </a:rPr>
              <a:t>Research Issue 3, Continued</a:t>
            </a:r>
            <a:endParaRPr lang="en-US" sz="3800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>
              <a:lnSpc>
                <a:spcPct val="7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Virtually all the literature estimates the capitalization of </a:t>
            </a:r>
            <a:r>
              <a:rPr lang="en-US" sz="2800" b="1" dirty="0"/>
              <a:t>current</a:t>
            </a:r>
            <a:r>
              <a:rPr lang="en-US" sz="2800" dirty="0"/>
              <a:t> property tax differences.  </a:t>
            </a:r>
            <a:endParaRPr lang="en-US" sz="2800" dirty="0" smtClean="0"/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 smtClean="0"/>
              <a:t>Under </a:t>
            </a:r>
            <a:r>
              <a:rPr lang="en-US" sz="2400" dirty="0"/>
              <a:t>the assumption that current tax differences will persist indefinitely, the assumption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/>
              <a:t>makes </a:t>
            </a:r>
            <a:r>
              <a:rPr lang="en-US" sz="2400" dirty="0" smtClean="0"/>
              <a:t>sense</a:t>
            </a:r>
            <a:r>
              <a:rPr lang="en-US" sz="2400" dirty="0"/>
              <a:t>.  </a:t>
            </a:r>
            <a:endParaRPr lang="en-US" sz="2400" dirty="0" smtClean="0"/>
          </a:p>
          <a:p>
            <a:pPr marL="402336" lvl="1" indent="0">
              <a:lnSpc>
                <a:spcPct val="70000"/>
              </a:lnSpc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fact, however, current differences may not be expected to persist.  In this case, we can use the result derived earlier, namely, </a:t>
            </a:r>
          </a:p>
          <a:p>
            <a:pPr marL="82296" indent="0">
              <a:buNone/>
            </a:pPr>
            <a:r>
              <a:rPr lang="en-US" sz="2800" dirty="0"/>
              <a:t> </a:t>
            </a:r>
          </a:p>
          <a:p>
            <a:pPr marL="82296" indent="0">
              <a:buNone/>
            </a:pPr>
            <a:r>
              <a:rPr lang="en-US" sz="2800" dirty="0"/>
              <a:t>	 	</a:t>
            </a:r>
          </a:p>
          <a:p>
            <a:pPr marL="82296" indent="0">
              <a:buNone/>
            </a:pPr>
            <a:r>
              <a:rPr lang="en-US" sz="2800" dirty="0"/>
              <a:t> </a:t>
            </a:r>
          </a:p>
          <a:p>
            <a:pPr marL="402336" lvl="1" indent="0">
              <a:buNone/>
            </a:pPr>
            <a:r>
              <a:rPr lang="en-US" sz="2400" dirty="0" smtClean="0"/>
              <a:t>	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/>
              <a:t> is the length of time current tax differences are expected to </a:t>
            </a:r>
            <a:r>
              <a:rPr lang="en-US" sz="2400" dirty="0" smtClean="0"/>
              <a:t>	persist</a:t>
            </a:r>
            <a:r>
              <a:rPr lang="en-US" sz="2400" dirty="0"/>
              <a:t>.  The theory indicates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400" dirty="0"/>
              <a:t>, but the estimated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/>
              <a:t> clearly </a:t>
            </a:r>
            <a:r>
              <a:rPr lang="en-US" sz="2400" dirty="0" smtClean="0"/>
              <a:t>	need </a:t>
            </a:r>
            <a:r>
              <a:rPr lang="en-US" sz="2400" dirty="0"/>
              <a:t>not equal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/>
              <a:t>, and indeed need not equal the same value under all </a:t>
            </a:r>
            <a:r>
              <a:rPr lang="en-US" sz="2400" dirty="0" smtClean="0"/>
              <a:t>	circumstances</a:t>
            </a:r>
            <a:r>
              <a:rPr lang="en-US" sz="2400" dirty="0"/>
              <a:t>.</a:t>
            </a:r>
          </a:p>
          <a:p>
            <a:endParaRPr lang="en-US" sz="2600" i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774069"/>
              </p:ext>
            </p:extLst>
          </p:nvPr>
        </p:nvGraphicFramePr>
        <p:xfrm>
          <a:off x="2540001" y="4200524"/>
          <a:ext cx="4254169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Equation" r:id="rId3" imgW="1536033" imgH="266584" progId="Equation.DSMT4">
                  <p:embed/>
                </p:oleObj>
              </mc:Choice>
              <mc:Fallback>
                <p:oleObj name="Equation" r:id="rId3" imgW="1536033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1" y="4200524"/>
                        <a:ext cx="4254169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56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1435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Introduction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T</a:t>
            </a:r>
            <a:r>
              <a:rPr lang="en-US" altLang="zh-CN" sz="2600" dirty="0" smtClean="0">
                <a:ea typeface="SimSun" pitchFamily="2" charset="-122"/>
              </a:rPr>
              <a:t>he basic bidding model implies that the price of housing services will be higher in jurisdictions with lower property taxes.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This is called </a:t>
            </a:r>
            <a:r>
              <a:rPr lang="en-US" altLang="zh-CN" sz="2200" b="1" dirty="0" smtClean="0">
                <a:solidFill>
                  <a:srgbClr val="006699"/>
                </a:solidFill>
                <a:ea typeface="SimSun" pitchFamily="2" charset="-122"/>
              </a:rPr>
              <a:t>property tax capitalization</a:t>
            </a:r>
            <a:r>
              <a:rPr lang="en-US" altLang="zh-CN" sz="2200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>
                <a:ea typeface="SimSun" pitchFamily="2" charset="-122"/>
              </a:rPr>
              <a:t>Although he was not the first to estimate property tax capitalization, 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Wallace Oates</a:t>
            </a:r>
            <a:r>
              <a:rPr lang="en-US" altLang="zh-CN" sz="2600" dirty="0" smtClean="0">
                <a:ea typeface="SimSun" pitchFamily="2" charset="-122"/>
              </a:rPr>
              <a:t> (my public finance professor) brought new attention to the topic with his famous 1969 </a:t>
            </a:r>
            <a:r>
              <a:rPr lang="en-US" altLang="zh-CN" sz="2600" i="1" dirty="0" smtClean="0">
                <a:ea typeface="SimSun" pitchFamily="2" charset="-122"/>
              </a:rPr>
              <a:t>JPE</a:t>
            </a:r>
            <a:r>
              <a:rPr lang="en-US" altLang="zh-CN" sz="2600" dirty="0" smtClean="0">
                <a:ea typeface="SimSun" pitchFamily="2" charset="-122"/>
              </a:rPr>
              <a:t> paper on the  </a:t>
            </a:r>
            <a:r>
              <a:rPr lang="en-US" altLang="zh-CN" sz="2600" b="1" dirty="0" smtClean="0">
                <a:solidFill>
                  <a:srgbClr val="006699"/>
                </a:solidFill>
                <a:ea typeface="SimSun" pitchFamily="2" charset="-122"/>
              </a:rPr>
              <a:t>Tiebout hypothesis.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Oates used data for suburbs in NJ and found evidence of tax and service capitalization (more later).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Research Issue 3, Examples</a:t>
            </a:r>
            <a:endParaRPr lang="en-US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I</a:t>
            </a:r>
            <a:r>
              <a:rPr lang="en-US" sz="2800" dirty="0" smtClean="0"/>
              <a:t>f </a:t>
            </a:r>
            <a:r>
              <a:rPr lang="en-US" sz="2800" dirty="0"/>
              <a:t>current property tax differences across (or within) communities are expected to disappear in 10 years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= .03, then </a:t>
            </a:r>
            <a:r>
              <a:rPr lang="en-US" sz="2800" dirty="0" smtClean="0"/>
              <a:t>this equation implies </a:t>
            </a:r>
            <a:r>
              <a:rPr lang="en-US" sz="2800" dirty="0"/>
              <a:t>that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will be only </a:t>
            </a:r>
            <a:r>
              <a:rPr lang="en-US" sz="2800" dirty="0" smtClean="0"/>
              <a:t>26% </a:t>
            </a:r>
            <a:r>
              <a:rPr lang="en-US" sz="2800" dirty="0"/>
              <a:t>even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If revaluation is scheduled every 6 years, say, then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</a:t>
            </a:r>
            <a:r>
              <a:rPr lang="en-US" sz="2800" dirty="0" smtClean="0"/>
              <a:t>should decline as one moves closer to the year of revaluation.</a:t>
            </a:r>
            <a:endParaRPr lang="en-US" sz="2800" dirty="0"/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072468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92500"/>
          </a:bodyPr>
          <a:lstStyle/>
          <a:p>
            <a:pPr marL="82296" indent="0" algn="ctr" eaLnBrk="1" hangingPunct="1"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Research Issue 4</a:t>
            </a:r>
            <a:endParaRPr lang="en-US" sz="3500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Fourth</a:t>
            </a:r>
            <a:r>
              <a:rPr lang="en-US" sz="2800" dirty="0"/>
              <a:t>, because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t=T/V</a:t>
            </a:r>
            <a:r>
              <a:rPr lang="en-US" sz="2800" dirty="0"/>
              <a:t>, one must treat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as endogenous.  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400" dirty="0" smtClean="0"/>
              <a:t>This </a:t>
            </a:r>
            <a:r>
              <a:rPr lang="en-US" sz="2400" dirty="0"/>
              <a:t>endogeneity </a:t>
            </a:r>
            <a:r>
              <a:rPr lang="en-US" sz="2400" dirty="0" smtClean="0"/>
              <a:t>is both </a:t>
            </a:r>
            <a:r>
              <a:rPr lang="en-US" sz="2400" dirty="0"/>
              <a:t>definitional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is a function of the dependent variable) and behavioral (factors </a:t>
            </a:r>
            <a:r>
              <a:rPr lang="en-US" sz="2400" dirty="0" smtClean="0"/>
              <a:t>unobserved </a:t>
            </a:r>
            <a:r>
              <a:rPr lang="en-US" sz="2400" dirty="0"/>
              <a:t>by the researcher but observed by the assessor may  </a:t>
            </a:r>
            <a:r>
              <a:rPr lang="en-US" sz="2400" dirty="0" smtClean="0"/>
              <a:t>influence both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/>
              <a:t>). 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i="1" dirty="0" smtClean="0"/>
              <a:t>PTHV</a:t>
            </a:r>
            <a:r>
              <a:rPr lang="en-US" dirty="0" smtClean="0"/>
              <a:t> </a:t>
            </a:r>
            <a:r>
              <a:rPr lang="en-US" dirty="0"/>
              <a:t>uses a model of assessor behavior to identify some instruments and then uses either </a:t>
            </a:r>
            <a:r>
              <a:rPr lang="en-US" dirty="0" smtClean="0"/>
              <a:t>NL2SLS or 2SLS.</a:t>
            </a:r>
            <a:endParaRPr lang="en-US" dirty="0"/>
          </a:p>
          <a:p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022032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372100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Research Issue 5</a:t>
            </a:r>
            <a:endParaRPr lang="en-US" sz="3500" b="1" i="1" dirty="0" smtClean="0">
              <a:solidFill>
                <a:schemeClr val="accent6"/>
              </a:solidFill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Fifth</a:t>
            </a:r>
            <a:r>
              <a:rPr lang="en-US" sz="2800" dirty="0"/>
              <a:t>, one must be careful about omitted variable </a:t>
            </a:r>
            <a:r>
              <a:rPr lang="en-US" sz="2800" dirty="0" smtClean="0"/>
              <a:t>bias.  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Good </a:t>
            </a:r>
            <a:r>
              <a:rPr lang="en-US" sz="2400" dirty="0"/>
              <a:t>data </a:t>
            </a:r>
            <a:r>
              <a:rPr lang="en-US" sz="2400" dirty="0" smtClean="0"/>
              <a:t>on housing traits are </a:t>
            </a:r>
            <a:r>
              <a:rPr lang="en-US" sz="2400" dirty="0"/>
              <a:t>needed. 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This </a:t>
            </a:r>
            <a:r>
              <a:rPr lang="en-US" sz="2400" dirty="0"/>
              <a:t>is not quite such a big problem with double-sales data, which </a:t>
            </a:r>
            <a:r>
              <a:rPr lang="en-US" sz="2400" dirty="0" smtClean="0"/>
              <a:t>difference out time-invariant traits. </a:t>
            </a:r>
          </a:p>
          <a:p>
            <a:pPr marL="402336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Even with double-sales data, it helps to control for renovations. </a:t>
            </a:r>
            <a:endParaRPr lang="en-US" sz="2400" dirty="0"/>
          </a:p>
          <a:p>
            <a:pPr marL="82296" indent="0">
              <a:buNone/>
            </a:pPr>
            <a:r>
              <a:rPr lang="en-US" sz="2800" dirty="0"/>
              <a:t> </a:t>
            </a:r>
          </a:p>
          <a:p>
            <a:pPr lvl="1"/>
            <a:r>
              <a:rPr lang="en-US" sz="2400" dirty="0" smtClean="0"/>
              <a:t>Deflating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 eliminates the possibility that the estimated impact of a change 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/>
              <a:t> is biased by the omission of other changes at the jurisdiction </a:t>
            </a:r>
            <a:r>
              <a:rPr lang="en-US" sz="2400" dirty="0" smtClean="0"/>
              <a:t>level.</a:t>
            </a:r>
            <a:endParaRPr lang="en-US" sz="2400" dirty="0"/>
          </a:p>
          <a:p>
            <a:pPr marL="82296" indent="0">
              <a:buNone/>
            </a:pP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369808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715000"/>
          </a:xfrm>
        </p:spPr>
        <p:txBody>
          <a:bodyPr>
            <a:normAutofit fontScale="77500" lnSpcReduction="20000"/>
          </a:bodyPr>
          <a:lstStyle/>
          <a:p>
            <a:pPr marL="82296" indent="0" algn="ctr" eaLnBrk="1" hangingPunct="1">
              <a:buNone/>
            </a:pPr>
            <a:r>
              <a:rPr lang="en-US" sz="4600" b="1" dirty="0" smtClean="0">
                <a:solidFill>
                  <a:schemeClr val="accent6"/>
                </a:solidFill>
              </a:rPr>
              <a:t>Research Issue 6</a:t>
            </a:r>
          </a:p>
          <a:p>
            <a:pPr marL="82296" indent="0" algn="ctr" eaLnBrk="1" hangingPunct="1">
              <a:lnSpc>
                <a:spcPct val="70000"/>
              </a:lnSpc>
              <a:buNone/>
            </a:pPr>
            <a:endParaRPr lang="en-US" sz="2600" i="1" dirty="0" smtClean="0"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chemeClr val="accent4"/>
                </a:solidFill>
              </a:rPr>
              <a:t>Sixth</a:t>
            </a:r>
            <a:r>
              <a:rPr lang="en-US" sz="2800" dirty="0"/>
              <a:t>, </a:t>
            </a:r>
            <a:r>
              <a:rPr lang="en-US" sz="2800" dirty="0" smtClean="0"/>
              <a:t>one must consider itemization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a taxpayer </a:t>
            </a:r>
            <a:r>
              <a:rPr lang="en-US" sz="2800" dirty="0" smtClean="0"/>
              <a:t>itemizes on her federal income taxes, </a:t>
            </a:r>
            <a:r>
              <a:rPr lang="en-US" sz="2800" dirty="0"/>
              <a:t>then she gets to deduct property taxes.  So a $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/>
              <a:t> increase in the present value of property taxes does not really cost this taxpayer $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/>
              <a:t>.  </a:t>
            </a:r>
            <a:r>
              <a:rPr lang="en-US" sz="2800" dirty="0" smtClean="0"/>
              <a:t>Estimated capitalization may reflect this effect.</a:t>
            </a:r>
            <a:endParaRPr lang="en-US" sz="2800" dirty="0"/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 smtClean="0"/>
              <a:t>However</a:t>
            </a:r>
            <a:r>
              <a:rPr lang="en-US" sz="2800" dirty="0"/>
              <a:t>, mortgage interest payments are also deductible, so an income tax correction applies to both the numerator and denominator of the estimated coefficient,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800" dirty="0"/>
              <a:t>.  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/>
              <a:t> is the marginal income tax rate, this ratio with full deductibility of interest </a:t>
            </a:r>
            <a:r>
              <a:rPr lang="en-US" sz="2800" dirty="0" smtClean="0"/>
              <a:t>cam be written 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)] 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800" i="1" dirty="0"/>
              <a:t>.  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 smtClean="0"/>
              <a:t>One </a:t>
            </a:r>
            <a:r>
              <a:rPr lang="en-US" sz="2800" dirty="0"/>
              <a:t>might also argue that the denominator is </a:t>
            </a:r>
            <a:r>
              <a:rPr lang="en-US" sz="2800" dirty="0" smtClean="0"/>
              <a:t>not the mortgage interest rate, but is instead the </a:t>
            </a:r>
            <a:r>
              <a:rPr lang="en-US" sz="2800" dirty="0"/>
              <a:t>opportunity cost of investing in housing, </a:t>
            </a:r>
            <a:r>
              <a:rPr lang="en-US" sz="2800" dirty="0" smtClean="0"/>
              <a:t>which is the return </a:t>
            </a:r>
            <a:r>
              <a:rPr lang="en-US" sz="2800" dirty="0"/>
              <a:t>on other low-risk, long-term </a:t>
            </a:r>
            <a:r>
              <a:rPr lang="en-US" sz="2800" dirty="0" smtClean="0"/>
              <a:t>investments and is </a:t>
            </a:r>
            <a:r>
              <a:rPr lang="en-US" sz="2800" dirty="0"/>
              <a:t>unaffected by deductibility. </a:t>
            </a:r>
          </a:p>
        </p:txBody>
      </p:sp>
    </p:spTree>
    <p:extLst>
      <p:ext uri="{BB962C8B-B14F-4D97-AF65-F5344CB8AC3E}">
        <p14:creationId xmlns:p14="http://schemas.microsoft.com/office/powerpoint/2010/main" val="1039816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382000" cy="57150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sz="4600" b="1" dirty="0" smtClean="0">
                <a:solidFill>
                  <a:schemeClr val="accent6"/>
                </a:solidFill>
              </a:rPr>
              <a:t>Research Issue </a:t>
            </a:r>
            <a:r>
              <a:rPr lang="en-US" sz="4600" b="1" dirty="0" smtClean="0">
                <a:solidFill>
                  <a:schemeClr val="accent6"/>
                </a:solidFill>
              </a:rPr>
              <a:t>6, Cont</a:t>
            </a:r>
            <a:r>
              <a:rPr lang="en-US" sz="4600" b="1" dirty="0">
                <a:solidFill>
                  <a:schemeClr val="accent6"/>
                </a:solidFill>
              </a:rPr>
              <a:t>.</a:t>
            </a:r>
            <a:endParaRPr lang="en-US" sz="4600" b="1" dirty="0" smtClean="0">
              <a:solidFill>
                <a:schemeClr val="accent6"/>
              </a:solidFill>
            </a:endParaRPr>
          </a:p>
          <a:p>
            <a:pPr marL="82296" indent="0" algn="ctr" eaLnBrk="1" hangingPunct="1">
              <a:lnSpc>
                <a:spcPct val="70000"/>
              </a:lnSpc>
              <a:buNone/>
            </a:pPr>
            <a:endParaRPr lang="en-US" sz="2600" i="1" dirty="0" smtClean="0">
              <a:latin typeface="Times New Roman"/>
              <a:cs typeface="Times New Roman"/>
            </a:endParaRPr>
          </a:p>
          <a:p>
            <a:r>
              <a:rPr lang="en-US" sz="2800" dirty="0" smtClean="0"/>
              <a:t>The 2017 federal income tax revisions put a limit on deductions for state and local taxes.</a:t>
            </a:r>
          </a:p>
          <a:p>
            <a:endParaRPr lang="en-US" sz="2800" dirty="0"/>
          </a:p>
          <a:p>
            <a:r>
              <a:rPr lang="en-US" sz="2800" dirty="0" smtClean="0"/>
              <a:t>This is an opportunity for research.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Capitalization: Did house values in New York (or another high-tax state) respond to this change?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Demand: Did this change in many voters’ tax prices alter the demand for local public services?</a:t>
            </a:r>
            <a:endParaRPr lang="en-US" sz="2400" dirty="0" smtClean="0"/>
          </a:p>
          <a:p>
            <a:pPr>
              <a:lnSpc>
                <a:spcPct val="7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571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4987529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 Evidence on Property Tax Capitalization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Every reasonable study of property tax capitalization finds a statistically significant negative impact of property taxes on house values.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Estimates of </a:t>
            </a:r>
            <a:r>
              <a:rPr lang="en-US" altLang="zh-CN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 vary from 15 to 100 percent.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b="1" u="sng" dirty="0" smtClean="0">
              <a:solidFill>
                <a:srgbClr val="CC3300"/>
              </a:solidFill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The main reason for this variation appears to involve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expectations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altLang="zh-CN" sz="3000" b="1" dirty="0" smtClean="0">
                <a:solidFill>
                  <a:schemeClr val="accent6"/>
                </a:solidFill>
                <a:ea typeface="SimSun" pitchFamily="2" charset="-122"/>
              </a:rPr>
              <a:t>The Role of Expectations</a:t>
            </a:r>
          </a:p>
          <a:p>
            <a:pPr eaLnBrk="1" hangingPunct="1"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So far, current tax differences across houses are implicitly assumed to persist indefinitely.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But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if tax differences are not expected to persist, the capitalization of </a:t>
            </a:r>
            <a:r>
              <a:rPr lang="en-US" altLang="zh-CN" b="1" i="1" u="sng" dirty="0" smtClean="0">
                <a:solidFill>
                  <a:schemeClr val="accent4"/>
                </a:solidFill>
                <a:ea typeface="SimSun" pitchFamily="2" charset="-122"/>
              </a:rPr>
              <a:t>current</a:t>
            </a:r>
            <a:r>
              <a:rPr lang="en-US" altLang="zh-CN" b="1" u="sng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differences, </a:t>
            </a:r>
            <a:r>
              <a:rPr lang="el-GR" altLang="zh-CN" i="1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, declines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A difference observed today that will disappear upon sale has no impact on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6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A difference observed today that is expected to last one year will have only a tiny impact on sales price.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The Case of Massachusetts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In 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Massachusetts</a:t>
            </a:r>
            <a:r>
              <a:rPr lang="en-US" altLang="zh-CN" sz="2600" dirty="0" smtClean="0">
                <a:ea typeface="SimSun" pitchFamily="2" charset="-122"/>
              </a:rPr>
              <a:t>, revaluations were required by the state supreme court, but enforcement was weak.</a:t>
            </a:r>
          </a:p>
          <a:p>
            <a:pPr lvl="1" eaLnBrk="1" hangingPunct="1"/>
            <a:r>
              <a:rPr lang="en-US" altLang="zh-CN" sz="2200" dirty="0" smtClean="0">
                <a:ea typeface="SimSun" pitchFamily="2" charset="-122"/>
              </a:rPr>
              <a:t>Communities knew they could avoid revaluation for many years.</a:t>
            </a:r>
          </a:p>
          <a:p>
            <a:pPr lvl="1" eaLnBrk="1" hangingPunct="1"/>
            <a:r>
              <a:rPr lang="en-US" altLang="zh-CN" sz="2200" dirty="0" smtClean="0">
                <a:ea typeface="SimSun" pitchFamily="2" charset="-122"/>
              </a:rPr>
              <a:t>Existing tax differences were </a:t>
            </a:r>
            <a:r>
              <a:rPr lang="en-US" altLang="zh-CN" sz="2200" b="1" dirty="0" smtClean="0">
                <a:solidFill>
                  <a:schemeClr val="accent4"/>
                </a:solidFill>
                <a:ea typeface="SimSun" pitchFamily="2" charset="-122"/>
              </a:rPr>
              <a:t>expected to persist</a:t>
            </a:r>
            <a:r>
              <a:rPr lang="en-US" altLang="zh-CN" sz="2200" dirty="0" smtClean="0">
                <a:ea typeface="SimSun" pitchFamily="2" charset="-122"/>
              </a:rPr>
              <a:t>, but not forever.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sz="22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600" i="1" dirty="0" smtClean="0">
                <a:ea typeface="SimSun" pitchFamily="2" charset="-122"/>
              </a:rPr>
              <a:t>PTHV</a:t>
            </a:r>
            <a:r>
              <a:rPr lang="en-US" altLang="zh-CN" sz="2600" dirty="0" smtClean="0">
                <a:ea typeface="SimSun" pitchFamily="2" charset="-122"/>
              </a:rPr>
              <a:t> finds that </a:t>
            </a:r>
            <a:r>
              <a:rPr lang="en-US" altLang="zh-CN" sz="2600" dirty="0" smtClean="0">
                <a:solidFill>
                  <a:srgbClr val="CC3300"/>
                </a:solidFill>
                <a:ea typeface="SimSun" pitchFamily="2" charset="-122"/>
              </a:rPr>
              <a:t>current tax differences were capitalized at a rate of 32 percent.</a:t>
            </a:r>
          </a:p>
          <a:p>
            <a:pPr lvl="1" eaLnBrk="1" hangingPunct="1"/>
            <a:r>
              <a:rPr lang="en-US" altLang="zh-CN" sz="2200" b="1" dirty="0" smtClean="0">
                <a:solidFill>
                  <a:schemeClr val="tx2"/>
                </a:solidFill>
                <a:ea typeface="SimSun" pitchFamily="2" charset="-122"/>
              </a:rPr>
              <a:t>This is consistent with the expectation that current tax differences would disappear in 13 years</a:t>
            </a:r>
            <a:r>
              <a:rPr lang="en-US" altLang="zh-CN" sz="2200" dirty="0" smtClean="0">
                <a:ea typeface="SimSun" pitchFamily="2" charset="-122"/>
              </a:rPr>
              <a:t>.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529"/>
          </a:xfrm>
        </p:spPr>
        <p:txBody>
          <a:bodyPr/>
          <a:lstStyle/>
          <a:p>
            <a:pPr marL="82296" indent="0" algn="ctr">
              <a:buNone/>
            </a:pPr>
            <a:r>
              <a:rPr lang="en-US" sz="2400" dirty="0"/>
              <a:t>Corrected Estimates of Capitalization in </a:t>
            </a:r>
            <a:r>
              <a:rPr lang="en-US" sz="2400" dirty="0" smtClean="0"/>
              <a:t>Waltham for </a:t>
            </a:r>
            <a:r>
              <a:rPr lang="en-US" sz="2400" i="1" dirty="0"/>
              <a:t>Property Taxes and House Values</a:t>
            </a:r>
            <a:r>
              <a:rPr lang="en-US" sz="220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23910"/>
              </p:ext>
            </p:extLst>
          </p:nvPr>
        </p:nvGraphicFramePr>
        <p:xfrm>
          <a:off x="406400" y="2057398"/>
          <a:ext cx="8527414" cy="3230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Nonlinear Version (equation (8))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Linear Version (equation (9))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Estimate of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7.4233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7.0433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0.0420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0.0420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500" dirty="0">
                          <a:effectLst/>
                        </a:rPr>
                        <a:t>-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0.6882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0.7042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Original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0.2227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0.2113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Corrected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0.3236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0.3000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Understatment (%)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31.2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29.6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Implied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500" dirty="0">
                          <a:effectLst/>
                        </a:rPr>
                        <a:t> (years)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13.2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12.1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11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altLang="zh-CN" sz="2800" b="1" dirty="0">
                <a:solidFill>
                  <a:schemeClr val="accent6"/>
                </a:solidFill>
                <a:ea typeface="SimSun" pitchFamily="2" charset="-122"/>
              </a:rPr>
              <a:t>The Case of </a:t>
            </a:r>
            <a:r>
              <a:rPr lang="en-US" altLang="zh-CN" sz="2800" b="1" dirty="0" smtClean="0">
                <a:solidFill>
                  <a:schemeClr val="accent6"/>
                </a:solidFill>
                <a:ea typeface="SimSun" pitchFamily="2" charset="-122"/>
              </a:rPr>
              <a:t>Syracuse</a:t>
            </a:r>
            <a:endParaRPr lang="en-US" altLang="zh-CN" sz="2800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50000"/>
              </a:lnSpc>
            </a:pPr>
            <a:endParaRPr lang="en-US" altLang="zh-CN" sz="24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In 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Syracuse</a:t>
            </a:r>
            <a:r>
              <a:rPr lang="en-US" altLang="zh-CN" sz="2600" dirty="0" smtClean="0">
                <a:ea typeface="SimSun" pitchFamily="2" charset="-122"/>
              </a:rPr>
              <a:t> in the early 1990s, revaluation had not occurred for decades and did not appear likely to happen any time soon.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But the city council </a:t>
            </a:r>
            <a:r>
              <a:rPr lang="en-US" altLang="zh-CN" sz="2600" b="1" dirty="0" smtClean="0">
                <a:solidFill>
                  <a:schemeClr val="accent4"/>
                </a:solidFill>
                <a:ea typeface="SimSun" pitchFamily="2" charset="-122"/>
              </a:rPr>
              <a:t>unexpectedly</a:t>
            </a:r>
            <a:r>
              <a:rPr lang="en-US" altLang="zh-CN" sz="2600" dirty="0" smtClean="0">
                <a:ea typeface="SimSun" pitchFamily="2" charset="-122"/>
              </a:rPr>
              <a:t> decided to revalue.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A study of capitalization in Syracuse by a PA Ph.D. student (Eisenberg) found </a:t>
            </a:r>
            <a:r>
              <a:rPr lang="en-US" altLang="zh-CN" sz="2600" b="1" dirty="0" smtClean="0">
                <a:solidFill>
                  <a:srgbClr val="CC3300"/>
                </a:solidFill>
                <a:ea typeface="SimSun" pitchFamily="2" charset="-122"/>
              </a:rPr>
              <a:t>capitalization rates near 100 percent</a:t>
            </a:r>
            <a:r>
              <a:rPr lang="en-US" altLang="zh-CN" sz="2600" dirty="0" smtClean="0">
                <a:ea typeface="SimSun" pitchFamily="2" charset="-122"/>
              </a:rPr>
              <a:t>—exactly what the theory predicts when tax differences are expected to persist. 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/>
            <a:r>
              <a:rPr lang="en-US" sz="2200" dirty="0" smtClean="0">
                <a:ea typeface="SimSun" pitchFamily="2" charset="-122"/>
              </a:rPr>
              <a:t>This result applies when people are borrowing to the limit and not itemizing.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57300"/>
            <a:ext cx="8229600" cy="4873229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What Is Property Tax Capitalization?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It is just the impact of the present value of expected annual property tax payments on the value of a property.</a:t>
            </a:r>
          </a:p>
          <a:p>
            <a:pPr lvl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It can be derived from an asset pricing model or from the household maximization problem in bidding models.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314950"/>
          </a:xfrm>
        </p:spPr>
        <p:txBody>
          <a:bodyPr>
            <a:normAutofit fontScale="92500"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Stay or Go?</a:t>
            </a:r>
          </a:p>
          <a:p>
            <a:pPr marL="82296" indent="0" algn="ctr" eaLnBrk="1" hangingPunct="1">
              <a:lnSpc>
                <a:spcPct val="50000"/>
              </a:lnSpc>
              <a:buNone/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If property taxes are fully capitalized, then any tax changes show up in house values immediately and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there is no way to escape</a:t>
            </a:r>
            <a:r>
              <a:rPr lang="en-US" altLang="zh-CN" dirty="0" smtClean="0">
                <a:ea typeface="SimSun" pitchFamily="2" charset="-122"/>
              </a:rPr>
              <a:t> them.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An owner with a </a:t>
            </a:r>
            <a:r>
              <a:rPr lang="en-US" altLang="zh-CN" b="1" dirty="0" smtClean="0">
                <a:solidFill>
                  <a:srgbClr val="006699"/>
                </a:solidFill>
                <a:ea typeface="SimSun" pitchFamily="2" charset="-122"/>
              </a:rPr>
              <a:t>tax increase</a:t>
            </a:r>
            <a:r>
              <a:rPr lang="en-US" altLang="zh-CN" dirty="0" smtClean="0">
                <a:ea typeface="SimSun" pitchFamily="2" charset="-122"/>
              </a:rPr>
              <a:t> must either stay and pay the higher tax or leave and suffer a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capital loss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An owner with a </a:t>
            </a:r>
            <a:r>
              <a:rPr lang="en-US" altLang="zh-CN" b="1" dirty="0" smtClean="0">
                <a:solidFill>
                  <a:srgbClr val="006699"/>
                </a:solidFill>
                <a:ea typeface="SimSun" pitchFamily="2" charset="-122"/>
              </a:rPr>
              <a:t>tax cut</a:t>
            </a:r>
            <a:r>
              <a:rPr lang="en-US" altLang="zh-CN" dirty="0" smtClean="0">
                <a:ea typeface="SimSun" pitchFamily="2" charset="-122"/>
              </a:rPr>
              <a:t> gets a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capital gain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Moreover, the loss is the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full present value</a:t>
            </a:r>
            <a:r>
              <a:rPr lang="en-US" altLang="zh-CN" dirty="0" smtClean="0">
                <a:ea typeface="SimSun" pitchFamily="2" charset="-122"/>
              </a:rPr>
              <a:t> of the future increases in taxes.      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458200" cy="4987529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Property Tax Capitalization </a:t>
            </a:r>
            <a:r>
              <a:rPr lang="en-US" altLang="zh-CN" sz="3500" b="1" dirty="0">
                <a:solidFill>
                  <a:schemeClr val="accent6"/>
                </a:solidFill>
                <a:ea typeface="SimSun" pitchFamily="2" charset="-122"/>
              </a:rPr>
              <a:t>&amp;</a:t>
            </a: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 Public Policy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Because of these gains and losses, tax capitalization has bizarre implications for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public policy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Consider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revaluation</a:t>
            </a:r>
            <a:r>
              <a:rPr lang="en-US" altLang="zh-CN" dirty="0" smtClean="0">
                <a:ea typeface="SimSun" pitchFamily="2" charset="-122"/>
              </a:rPr>
              <a:t>, which is a systematic revision of all assessed values.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Revaluation leads to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capital gains</a:t>
            </a:r>
            <a:r>
              <a:rPr lang="en-US" altLang="zh-CN" dirty="0" smtClean="0">
                <a:ea typeface="SimSun" pitchFamily="2" charset="-122"/>
              </a:rPr>
              <a:t> for homeowners who were over-assessed and to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capital losses</a:t>
            </a:r>
            <a:r>
              <a:rPr lang="en-US" altLang="zh-CN" dirty="0" smtClean="0">
                <a:ea typeface="SimSun" pitchFamily="2" charset="-122"/>
              </a:rPr>
              <a:t> for homeowners who were under-assessed.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4987529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Capitalization and Policy, 2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For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long-term residents</a:t>
            </a:r>
            <a:r>
              <a:rPr lang="en-US" altLang="zh-CN" sz="2600" dirty="0" smtClean="0">
                <a:ea typeface="SimSun" pitchFamily="2" charset="-122"/>
              </a:rPr>
              <a:t>, these changes are fair.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 smtClean="0">
                <a:ea typeface="SimSun" pitchFamily="2" charset="-122"/>
              </a:rPr>
              <a:t>A resident who has been under-assessed for a long time has been given, in effect, a loan from the city and </a:t>
            </a:r>
            <a:r>
              <a:rPr lang="en-US" altLang="zh-CN" sz="2200" u="sng" dirty="0" smtClean="0">
                <a:solidFill>
                  <a:srgbClr val="006699"/>
                </a:solidFill>
                <a:ea typeface="SimSun" pitchFamily="2" charset="-122"/>
              </a:rPr>
              <a:t>revaluation just claims back this “loan.”</a:t>
            </a:r>
            <a:endParaRPr lang="en-US" altLang="zh-CN" sz="2200" u="sng" dirty="0" smtClean="0">
              <a:ea typeface="SimSun" pitchFamily="2" charset="-122"/>
            </a:endParaRP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altLang="zh-CN" sz="22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SimSun" pitchFamily="2" charset="-122"/>
              </a:rPr>
              <a:t>But for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new residents</a:t>
            </a:r>
            <a:r>
              <a:rPr lang="en-US" altLang="zh-CN" sz="2600" dirty="0" smtClean="0">
                <a:ea typeface="SimSun" pitchFamily="2" charset="-122"/>
              </a:rPr>
              <a:t>, these changes are not fair.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 smtClean="0">
                <a:ea typeface="SimSun" pitchFamily="2" charset="-122"/>
              </a:rPr>
              <a:t>If someone bought an under-assessed house one day and the change is announced the next, </a:t>
            </a:r>
            <a:r>
              <a:rPr lang="en-US" altLang="zh-CN" sz="2200" u="sng" dirty="0" smtClean="0">
                <a:solidFill>
                  <a:srgbClr val="006699"/>
                </a:solidFill>
                <a:ea typeface="SimSun" pitchFamily="2" charset="-122"/>
              </a:rPr>
              <a:t>this person has a capital loss even though she did not benefit</a:t>
            </a:r>
            <a:r>
              <a:rPr lang="en-US" altLang="zh-CN" sz="2200" dirty="0" smtClean="0">
                <a:ea typeface="SimSun" pitchFamily="2" charset="-122"/>
              </a:rPr>
              <a:t> from the poor assessment system.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00150"/>
            <a:ext cx="8229600" cy="4930379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Capitalization </a:t>
            </a:r>
            <a:r>
              <a:rPr lang="en-US" altLang="zh-CN" b="1" dirty="0">
                <a:solidFill>
                  <a:schemeClr val="accent6"/>
                </a:solidFill>
                <a:ea typeface="SimSun" pitchFamily="2" charset="-122"/>
              </a:rPr>
              <a:t>and Policy, </a:t>
            </a:r>
            <a:r>
              <a:rPr lang="en-US" altLang="zh-CN" b="1" dirty="0" smtClean="0">
                <a:solidFill>
                  <a:schemeClr val="accent6"/>
                </a:solidFill>
                <a:ea typeface="SimSun" pitchFamily="2" charset="-122"/>
              </a:rPr>
              <a:t>3</a:t>
            </a:r>
            <a:endParaRPr lang="en-US" altLang="zh-CN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Two ways to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minimize this fairness problem</a:t>
            </a:r>
            <a:r>
              <a:rPr lang="en-US" altLang="zh-CN" dirty="0" smtClean="0">
                <a:ea typeface="SimSun" pitchFamily="2" charset="-122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First, introduce a long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lag</a:t>
            </a:r>
            <a:r>
              <a:rPr lang="en-US" altLang="zh-CN" dirty="0" smtClean="0">
                <a:ea typeface="SimSun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Second, make sure houses are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revalued upon re-sale</a:t>
            </a:r>
            <a:r>
              <a:rPr lang="en-US" altLang="zh-CN" dirty="0" smtClean="0">
                <a:ea typeface="SimSun" pitchFamily="2" charset="-122"/>
              </a:rPr>
              <a:t>, which they were not in Massachusetts or Syracuse.</a:t>
            </a: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en-US" altLang="zh-CN" sz="2800" b="1" dirty="0">
                <a:solidFill>
                  <a:schemeClr val="accent6"/>
                </a:solidFill>
                <a:ea typeface="SimSun" pitchFamily="2" charset="-122"/>
              </a:rPr>
              <a:t>Capitalization and Policy, </a:t>
            </a:r>
            <a:r>
              <a:rPr lang="en-US" altLang="zh-CN" sz="2800" b="1" dirty="0" smtClean="0">
                <a:solidFill>
                  <a:schemeClr val="accent6"/>
                </a:solidFill>
                <a:ea typeface="SimSun" pitchFamily="2" charset="-122"/>
              </a:rPr>
              <a:t>4</a:t>
            </a:r>
            <a:endParaRPr lang="en-US" altLang="zh-CN" sz="2800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50000"/>
              </a:lnSpc>
            </a:pPr>
            <a:endParaRPr lang="en-US" altLang="zh-CN" sz="24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A</a:t>
            </a:r>
            <a:r>
              <a:rPr lang="en-US" altLang="zh-CN" sz="2600" dirty="0" smtClean="0">
                <a:ea typeface="SimSun" pitchFamily="2" charset="-122"/>
              </a:rPr>
              <a:t> revaluation imposes some unfair gains and losses but restores fairness in the near term and boosts faith in local government.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b="1" u="sng" dirty="0" smtClean="0">
                <a:solidFill>
                  <a:srgbClr val="CC3300"/>
                </a:solidFill>
                <a:ea typeface="SimSun" pitchFamily="2" charset="-122"/>
              </a:rPr>
              <a:t>This trade only makes sense if assessments are updated regularly.</a:t>
            </a:r>
          </a:p>
          <a:p>
            <a:pPr lvl="1" eaLnBrk="1" hangingPunct="1">
              <a:lnSpc>
                <a:spcPct val="60000"/>
              </a:lnSpc>
            </a:pPr>
            <a:endParaRPr lang="en-US" altLang="zh-CN" sz="2200" b="1" u="sng" dirty="0" smtClean="0">
              <a:solidFill>
                <a:srgbClr val="CC3300"/>
              </a:solidFill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Otherwise, gains and losses are handed out each year as assessment errors mount.</a:t>
            </a:r>
          </a:p>
          <a:p>
            <a:pPr lvl="1" eaLnBrk="1" hangingPunct="1">
              <a:lnSpc>
                <a:spcPct val="60000"/>
              </a:lnSpc>
            </a:pPr>
            <a:endParaRPr lang="en-US" altLang="zh-CN" sz="2200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>
                <a:ea typeface="SimSun" pitchFamily="2" charset="-122"/>
              </a:rPr>
              <a:t>Poor assessments also lead to court cases, which the city usually loses.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lvl="1" eaLnBrk="1" hangingPunct="1">
              <a:lnSpc>
                <a:spcPct val="70000"/>
              </a:lnSpc>
            </a:pPr>
            <a:endParaRPr lang="en-US" altLang="zh-CN" sz="2200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This happened in Boston, to the tune of tens of millions of dollars.</a:t>
            </a:r>
          </a:p>
          <a:p>
            <a:pPr lvl="1" eaLnBrk="1" hangingPunct="1">
              <a:lnSpc>
                <a:spcPct val="70000"/>
              </a:lnSpc>
            </a:pPr>
            <a:endParaRPr lang="en-US" altLang="zh-CN" sz="2200" dirty="0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dirty="0" smtClean="0">
                <a:ea typeface="SimSun" pitchFamily="2" charset="-122"/>
              </a:rPr>
              <a:t>The only way to avoid this crazy situation is to </a:t>
            </a:r>
            <a:r>
              <a:rPr lang="en-US" altLang="zh-CN" sz="2200" b="1" u="sng" dirty="0" smtClean="0">
                <a:solidFill>
                  <a:srgbClr val="CC3300"/>
                </a:solidFill>
                <a:ea typeface="SimSun" pitchFamily="2" charset="-122"/>
              </a:rPr>
              <a:t>keep assessments up to date!</a:t>
            </a:r>
            <a:endParaRPr lang="en-US" sz="2200" b="1" u="sng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546735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altLang="zh-CN" sz="2800" b="1" dirty="0">
                <a:solidFill>
                  <a:schemeClr val="accent6"/>
                </a:solidFill>
                <a:ea typeface="SimSun" pitchFamily="2" charset="-122"/>
              </a:rPr>
              <a:t>Capitalization and Policy, </a:t>
            </a:r>
            <a:r>
              <a:rPr lang="en-US" altLang="zh-CN" sz="2800" b="1" dirty="0" smtClean="0">
                <a:solidFill>
                  <a:schemeClr val="accent6"/>
                </a:solidFill>
                <a:ea typeface="SimSun" pitchFamily="2" charset="-122"/>
              </a:rPr>
              <a:t>5</a:t>
            </a:r>
            <a:endParaRPr lang="en-US" altLang="zh-CN" sz="2800" b="1" dirty="0">
              <a:solidFill>
                <a:schemeClr val="accent6"/>
              </a:solidFill>
              <a:ea typeface="SimSun" pitchFamily="2" charset="-122"/>
            </a:endParaRPr>
          </a:p>
          <a:p>
            <a:pPr>
              <a:lnSpc>
                <a:spcPct val="50000"/>
              </a:lnSpc>
            </a:pPr>
            <a:endParaRPr lang="en-US" altLang="zh-CN" sz="2400" dirty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Proposition 13</a:t>
            </a:r>
            <a:r>
              <a:rPr lang="en-US" altLang="zh-CN" sz="2600" dirty="0" smtClean="0">
                <a:ea typeface="SimSun" pitchFamily="2" charset="-122"/>
              </a:rPr>
              <a:t> in California represents another unusual case.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 smtClean="0">
                <a:ea typeface="SimSun" pitchFamily="2" charset="-122"/>
              </a:rPr>
              <a:t>The proposition fixes assessment growth at 2%, so 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the assessment/ sales ratio, and hence </a:t>
            </a:r>
            <a:r>
              <a:rPr lang="en-US" altLang="zh-CN" sz="2600" b="1" i="1" u="sng" dirty="0" smtClean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, declines over time for long-term owners</a:t>
            </a:r>
            <a:r>
              <a:rPr lang="en-US" altLang="zh-CN" sz="2600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This cannot be turned into a capital gain</a:t>
            </a:r>
            <a:r>
              <a:rPr lang="en-US" altLang="zh-CN" sz="2600" dirty="0" smtClean="0">
                <a:ea typeface="SimSun" pitchFamily="2" charset="-122"/>
              </a:rPr>
              <a:t> because houses are revalued upon sale.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b="1" u="sng" dirty="0" smtClean="0">
                <a:solidFill>
                  <a:srgbClr val="CC3300"/>
                </a:solidFill>
                <a:ea typeface="SimSun" pitchFamily="2" charset="-122"/>
              </a:rPr>
              <a:t>But it represents a gift to long-term owners</a:t>
            </a:r>
            <a:r>
              <a:rPr lang="en-US" altLang="zh-CN" sz="2600" dirty="0" smtClean="0">
                <a:ea typeface="SimSun" pitchFamily="2" charset="-122"/>
              </a:rPr>
              <a:t> and </a:t>
            </a:r>
            <a:r>
              <a:rPr lang="en-US" altLang="zh-CN" sz="2600" u="sng" dirty="0" smtClean="0">
                <a:ea typeface="SimSun" pitchFamily="2" charset="-122"/>
              </a:rPr>
              <a:t>it discourages mobility</a:t>
            </a:r>
            <a:r>
              <a:rPr lang="en-US" altLang="zh-CN" sz="2600" dirty="0" smtClean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 smtClean="0">
                <a:solidFill>
                  <a:srgbClr val="006699"/>
                </a:solidFill>
                <a:ea typeface="SimSun" pitchFamily="2" charset="-122"/>
              </a:rPr>
              <a:t>The U.S. Supreme Court said this was legal</a:t>
            </a:r>
            <a:r>
              <a:rPr lang="en-US" altLang="zh-CN" sz="2600" dirty="0" smtClean="0">
                <a:ea typeface="SimSun" pitchFamily="2" charset="-122"/>
              </a:rPr>
              <a:t>.  Voters in California and a few other states like this reward to long-term residents; I don’t.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0021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569595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Asset Value</a:t>
            </a:r>
          </a:p>
          <a:p>
            <a:pPr eaLnBrk="1" hangingPunct="1"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The value of an asset equals the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present value</a:t>
            </a:r>
            <a:r>
              <a:rPr lang="en-US" altLang="zh-CN" dirty="0" smtClean="0">
                <a:ea typeface="SimSun" pitchFamily="2" charset="-122"/>
              </a:rPr>
              <a:t> of the net benefits from owning it.  </a:t>
            </a:r>
          </a:p>
          <a:p>
            <a:pPr eaLnBrk="1" hangingPunct="1">
              <a:lnSpc>
                <a:spcPct val="7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Without property taxes, the amount someone is willing to pay for a house is the present value of the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rental benefits</a:t>
            </a:r>
            <a:r>
              <a:rPr lang="en-US" altLang="zh-CN" dirty="0" smtClean="0">
                <a:ea typeface="SimSun" pitchFamily="2" charset="-122"/>
              </a:rPr>
              <a:t>, or 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 smtClean="0">
                <a:ea typeface="SimSun" pitchFamily="2" charset="-122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 smtClean="0">
                <a:ea typeface="SimSun" pitchFamily="2" charset="-122"/>
              </a:rPr>
              <a:t>   where   is the pre-tax price of housing services,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r>
              <a:rPr lang="en-US" altLang="zh-CN" dirty="0" smtClean="0">
                <a:ea typeface="SimSun" pitchFamily="2" charset="-122"/>
              </a:rPr>
              <a:t> is housing services,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is the real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discount rate</a:t>
            </a:r>
            <a:r>
              <a:rPr lang="en-US" altLang="zh-CN" dirty="0" smtClean="0">
                <a:ea typeface="SimSun" pitchFamily="2" charset="-122"/>
              </a:rPr>
              <a:t>, and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 smtClean="0">
                <a:ea typeface="SimSun" pitchFamily="2" charset="-122"/>
              </a:rPr>
              <a:t> is the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expected lifetime</a:t>
            </a:r>
            <a:r>
              <a:rPr lang="en-US" altLang="zh-CN" dirty="0" smtClean="0">
                <a:ea typeface="SimSun" pitchFamily="2" charset="-122"/>
              </a:rPr>
              <a:t> of a house. </a:t>
            </a:r>
            <a:endParaRPr lang="en-US" dirty="0" smtClean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-51227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0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endParaRPr lang="en-US" altLang="zh-CN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" y="834659"/>
            <a:ext cx="2135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800"/>
              <a:t> </a:t>
            </a:r>
            <a:endParaRPr 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86336"/>
              </p:ext>
            </p:extLst>
          </p:nvPr>
        </p:nvGraphicFramePr>
        <p:xfrm>
          <a:off x="1219201" y="4314825"/>
          <a:ext cx="681667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3" imgW="3530520" imgH="558720" progId="Equation.DSMT4">
                  <p:embed/>
                </p:oleObj>
              </mc:Choice>
              <mc:Fallback>
                <p:oleObj name="Equation" r:id="rId3" imgW="353052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4314825"/>
                        <a:ext cx="681667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32378"/>
              </p:ext>
            </p:extLst>
          </p:nvPr>
        </p:nvGraphicFramePr>
        <p:xfrm>
          <a:off x="2065934" y="5523858"/>
          <a:ext cx="372466" cy="343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5" imgW="177646" imgH="241091" progId="Equation.DSMT4">
                  <p:embed/>
                </p:oleObj>
              </mc:Choice>
              <mc:Fallback>
                <p:oleObj name="Equation" r:id="rId5" imgW="177646" imgH="24109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934" y="5523858"/>
                        <a:ext cx="372466" cy="343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0021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5044679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T</a:t>
            </a:r>
            <a:r>
              <a:rPr lang="en-US" b="1" dirty="0" smtClean="0">
                <a:solidFill>
                  <a:schemeClr val="accent6"/>
                </a:solidFill>
              </a:rPr>
              <a:t>he Magic of Algebra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-51227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" y="834659"/>
            <a:ext cx="2135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800"/>
              <a:t> </a:t>
            </a:r>
            <a:endParaRPr 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9735"/>
              </p:ext>
            </p:extLst>
          </p:nvPr>
        </p:nvGraphicFramePr>
        <p:xfrm>
          <a:off x="1523999" y="1752599"/>
          <a:ext cx="6324601" cy="485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4" name="Equation" r:id="rId3" imgW="3593880" imgH="3441600" progId="Equation.DSMT4">
                  <p:embed/>
                </p:oleObj>
              </mc:Choice>
              <mc:Fallback>
                <p:oleObj name="Equation" r:id="rId3" imgW="3593880" imgH="344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1752599"/>
                        <a:ext cx="6324601" cy="4857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4724400"/>
            <a:ext cx="40386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2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00150"/>
            <a:ext cx="8229600" cy="5429250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altLang="zh-CN" sz="3500" b="1" dirty="0" smtClean="0">
                <a:solidFill>
                  <a:schemeClr val="accent6"/>
                </a:solidFill>
                <a:ea typeface="SimSun" pitchFamily="2" charset="-122"/>
              </a:rPr>
              <a:t>House Value Simplified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If the real value of rental services is constant over time and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 smtClean="0">
                <a:ea typeface="SimSun" pitchFamily="2" charset="-122"/>
              </a:rPr>
              <a:t> is large, this equation reduces to: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u="sng" dirty="0" smtClean="0">
                <a:solidFill>
                  <a:srgbClr val="CC3300"/>
                </a:solidFill>
                <a:ea typeface="SimSun" pitchFamily="2" charset="-122"/>
              </a:rPr>
              <a:t>The value of a house equals its annual rental value divided by a discount rate.</a:t>
            </a:r>
          </a:p>
          <a:p>
            <a:pPr eaLnBrk="1" hangingPunct="1"/>
            <a:endParaRPr lang="en-US" altLang="zh-CN" u="sng" dirty="0" smtClean="0">
              <a:solidFill>
                <a:srgbClr val="CC3300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Because housing lasts a long time, this is a reasonable—and obviously helpful—simplification.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881144"/>
              </p:ext>
            </p:extLst>
          </p:nvPr>
        </p:nvGraphicFramePr>
        <p:xfrm>
          <a:off x="3556000" y="3163130"/>
          <a:ext cx="1778000" cy="95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3" imgW="685800" imgH="469800" progId="Equation.DSMT4">
                  <p:embed/>
                </p:oleObj>
              </mc:Choice>
              <mc:Fallback>
                <p:oleObj name="Equation" r:id="rId3" imgW="6858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3163130"/>
                        <a:ext cx="1778000" cy="951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lnSpc>
                <a:spcPct val="90000"/>
              </a:lnSpc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Adding </a:t>
            </a:r>
            <a:r>
              <a:rPr lang="en-US" sz="3500" b="1" dirty="0">
                <a:solidFill>
                  <a:schemeClr val="accent6"/>
                </a:solidFill>
              </a:rPr>
              <a:t>Property </a:t>
            </a:r>
            <a:r>
              <a:rPr lang="en-US" sz="3500" b="1" dirty="0" smtClean="0">
                <a:solidFill>
                  <a:schemeClr val="accent6"/>
                </a:solidFill>
              </a:rPr>
              <a:t>Taxes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u="sng" dirty="0" smtClean="0">
                <a:solidFill>
                  <a:srgbClr val="CC3300"/>
                </a:solidFill>
              </a:rPr>
              <a:t>property tax payment</a:t>
            </a:r>
            <a:r>
              <a:rPr lang="en-US" dirty="0" smtClean="0"/>
              <a:t>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dirty="0" smtClean="0"/>
              <a:t>, is the product of a </a:t>
            </a:r>
            <a:r>
              <a:rPr lang="en-US" b="1" u="sng" dirty="0" smtClean="0">
                <a:solidFill>
                  <a:srgbClr val="CC3300"/>
                </a:solidFill>
              </a:rPr>
              <a:t>nominal tax rate</a:t>
            </a:r>
            <a:r>
              <a:rPr lang="en-US" dirty="0" smtClean="0"/>
              <a:t>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m</a:t>
            </a:r>
            <a:r>
              <a:rPr lang="en-US" dirty="0" smtClean="0"/>
              <a:t>, and an </a:t>
            </a:r>
            <a:r>
              <a:rPr lang="en-US" b="1" u="sng" dirty="0" smtClean="0">
                <a:solidFill>
                  <a:srgbClr val="CC3300"/>
                </a:solidFill>
              </a:rPr>
              <a:t>assessed value</a:t>
            </a:r>
            <a:r>
              <a:rPr lang="en-US" dirty="0" smtClean="0"/>
              <a:t>,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 A.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is also the product of an </a:t>
            </a:r>
            <a:r>
              <a:rPr lang="en-US" b="1" u="sng" dirty="0" smtClean="0">
                <a:solidFill>
                  <a:srgbClr val="CC3300"/>
                </a:solidFill>
              </a:rPr>
              <a:t>effective tax rate</a:t>
            </a:r>
            <a:r>
              <a:rPr lang="en-US" dirty="0" smtClean="0"/>
              <a:t>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dirty="0" smtClean="0">
                <a:ea typeface="SimSun" pitchFamily="2" charset="-122"/>
              </a:rPr>
              <a:t>, and a </a:t>
            </a:r>
            <a:r>
              <a:rPr lang="en-US" altLang="zh-CN" b="1" u="sng" dirty="0" smtClean="0">
                <a:solidFill>
                  <a:srgbClr val="CC3300"/>
                </a:solidFill>
                <a:ea typeface="SimSun" pitchFamily="2" charset="-122"/>
              </a:rPr>
              <a:t>market value</a:t>
            </a:r>
            <a:r>
              <a:rPr lang="en-US" altLang="zh-CN" dirty="0" smtClean="0">
                <a:ea typeface="SimSun" pitchFamily="2" charset="-122"/>
              </a:rPr>
              <a:t>,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symbols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Annual property taxes represent an </a:t>
            </a:r>
            <a:r>
              <a:rPr lang="en-US" b="1" dirty="0" smtClean="0">
                <a:solidFill>
                  <a:srgbClr val="006699"/>
                </a:solidFill>
              </a:rPr>
              <a:t>expense</a:t>
            </a:r>
            <a:r>
              <a:rPr lang="en-US" dirty="0" smtClean="0"/>
              <a:t> for a homeowner.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272976"/>
              </p:ext>
            </p:extLst>
          </p:nvPr>
        </p:nvGraphicFramePr>
        <p:xfrm>
          <a:off x="3200400" y="4902486"/>
          <a:ext cx="3276600" cy="61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02486"/>
                        <a:ext cx="3276600" cy="619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Property Tax Capitalization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84672"/>
            <a:ext cx="8229600" cy="5444727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sz="3500" b="1" dirty="0" smtClean="0">
                <a:solidFill>
                  <a:schemeClr val="accent6"/>
                </a:solidFill>
              </a:rPr>
              <a:t>Adding Property </a:t>
            </a:r>
            <a:r>
              <a:rPr lang="en-US" sz="3500" b="1" dirty="0">
                <a:solidFill>
                  <a:schemeClr val="accent6"/>
                </a:solidFill>
              </a:rPr>
              <a:t>T</a:t>
            </a:r>
            <a:r>
              <a:rPr lang="en-US" sz="3500" b="1" dirty="0" smtClean="0">
                <a:solidFill>
                  <a:schemeClr val="accent6"/>
                </a:solidFill>
              </a:rPr>
              <a:t>axes, 2</a:t>
            </a:r>
          </a:p>
          <a:p>
            <a:pPr marL="82296" indent="0" algn="ctr" eaLnBrk="1" hangingPunct="1">
              <a:lnSpc>
                <a:spcPct val="70000"/>
              </a:lnSpc>
              <a:buNone/>
            </a:pPr>
            <a:endParaRPr lang="en-US" sz="3500" b="1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C3300"/>
                </a:solidFill>
              </a:rPr>
              <a:t>With this new expense</a:t>
            </a:r>
            <a:r>
              <a:rPr lang="en-US" dirty="0" smtClean="0"/>
              <a:t>, the house value equation becomes: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Note that property taxes are added as a </a:t>
            </a:r>
            <a:r>
              <a:rPr lang="en-US" b="1" dirty="0" smtClean="0">
                <a:solidFill>
                  <a:srgbClr val="CC3300"/>
                </a:solidFill>
              </a:rPr>
              <a:t>flow</a:t>
            </a:r>
            <a:r>
              <a:rPr lang="en-US" dirty="0" smtClean="0"/>
              <a:t> because they must be paid every year—a flow that is “capitalized.”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246566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51003"/>
              </p:ext>
            </p:extLst>
          </p:nvPr>
        </p:nvGraphicFramePr>
        <p:xfrm>
          <a:off x="2590800" y="2736850"/>
          <a:ext cx="42672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3" imgW="2070000" imgH="1041120" progId="Equation.DSMT4">
                  <p:embed/>
                </p:oleObj>
              </mc:Choice>
              <mc:Fallback>
                <p:oleObj name="Equation" r:id="rId3" imgW="207000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36850"/>
                        <a:ext cx="426720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20006</TotalTime>
  <Words>2746</Words>
  <Application>Microsoft Office PowerPoint</Application>
  <PresentationFormat>On-screen Show (4:3)</PresentationFormat>
  <Paragraphs>439</Paragraphs>
  <Slides>45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SimSun</vt:lpstr>
      <vt:lpstr>Arial</vt:lpstr>
      <vt:lpstr>Gill Sans MT</vt:lpstr>
      <vt:lpstr>华文中宋</vt:lpstr>
      <vt:lpstr>Symbol</vt:lpstr>
      <vt:lpstr>Times New Roman</vt:lpstr>
      <vt:lpstr>Verdana</vt:lpstr>
      <vt:lpstr>Wingdings</vt:lpstr>
      <vt:lpstr>Wingdings 2</vt:lpstr>
      <vt:lpstr>Solstice</vt:lpstr>
      <vt:lpstr>Equation</vt:lpstr>
      <vt:lpstr>Public Finance Seminar Spring 2019, Professor Yinger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   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John McHenry Yinger</cp:lastModifiedBy>
  <cp:revision>71</cp:revision>
  <dcterms:created xsi:type="dcterms:W3CDTF">2005-12-18T15:49:22Z</dcterms:created>
  <dcterms:modified xsi:type="dcterms:W3CDTF">2019-02-02T17:10:09Z</dcterms:modified>
</cp:coreProperties>
</file>