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6" r:id="rId14"/>
    <p:sldId id="287" r:id="rId15"/>
    <p:sldId id="291" r:id="rId16"/>
    <p:sldId id="288" r:id="rId17"/>
    <p:sldId id="289" r:id="rId18"/>
    <p:sldId id="268" r:id="rId19"/>
    <p:sldId id="277" r:id="rId20"/>
    <p:sldId id="269" r:id="rId21"/>
    <p:sldId id="267" r:id="rId22"/>
    <p:sldId id="292" r:id="rId23"/>
    <p:sldId id="293" r:id="rId24"/>
    <p:sldId id="294" r:id="rId25"/>
    <p:sldId id="290" r:id="rId26"/>
    <p:sldId id="298" r:id="rId27"/>
    <p:sldId id="299" r:id="rId28"/>
    <p:sldId id="300" r:id="rId29"/>
    <p:sldId id="302" r:id="rId30"/>
    <p:sldId id="301" r:id="rId31"/>
    <p:sldId id="303" r:id="rId32"/>
    <p:sldId id="295" r:id="rId33"/>
    <p:sldId id="297" r:id="rId34"/>
    <p:sldId id="30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121" d="100"/>
          <a:sy n="121" d="100"/>
        </p:scale>
        <p:origin x="12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49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541933C-3290-4A9C-B892-73E7A6E94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31F5-49F5-42E3-BF12-46783A223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6201-9F9E-4F10-AB51-11785D23D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7ED5-06FD-44C1-8FC1-5A55DB775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1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CB9C-611A-400B-BD7F-FC5377255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D36B-972E-44AC-A9AC-334D4418F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ADF29-C791-45E5-94EA-A82836962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DB82E-0058-4210-B26B-3B7E64B2A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0CCBC-6DCC-4B32-A30E-88EFE44F5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0E203-693B-4C63-991D-FAF8B25F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2B615-CD66-4A29-BA98-185D98CC3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6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FA94E70-B4A2-4EA3-AE12-4C909F7DA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/>
              <a:t>School District Consolidation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7924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William Duncombe and John Yinger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The Maxwell School,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 Syracuse University</a:t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b="1" smtClean="0">
                <a:solidFill>
                  <a:schemeClr val="tx2">
                    <a:satMod val="130000"/>
                  </a:schemeClr>
                </a:solidFill>
              </a:rPr>
              <a:t>February </a:t>
            </a:r>
            <a:r>
              <a:rPr lang="en-US" b="1" smtClean="0">
                <a:solidFill>
                  <a:schemeClr val="tx2">
                    <a:satMod val="130000"/>
                  </a:schemeClr>
                </a:solidFill>
              </a:rPr>
              <a:t>2019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Methodological Challenge #2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tx2"/>
                </a:solidFill>
              </a:rPr>
              <a:t>Challenge: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hlink"/>
                </a:solidFill>
              </a:rPr>
              <a:t>Consolidation may have non-enrollment effects that change over time.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Responses: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Include post-consolidation fixed effect for each pair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Include post-consolidation time trend for each pair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Methodological Challenge #3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tx2"/>
                </a:solidFill>
              </a:rPr>
              <a:t>Challenge: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hlink"/>
                </a:solidFill>
              </a:rPr>
              <a:t>Performance, teacher salaries, and state aid are endogenous.</a:t>
            </a:r>
          </a:p>
          <a:p>
            <a:pPr lvl="1"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sz="24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Responses: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 two-stage least squares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Select instruments from exogenous characteristics of comparable districts (e.g. income and aid in neighboring districts, manufacturing wage)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Conduct over-identification test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Conduct weak-instrument test</a:t>
            </a:r>
            <a:endParaRPr lang="en-US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Methodological Challenge #4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2"/>
                </a:solidFill>
              </a:rPr>
              <a:t>Challenge:</a:t>
            </a:r>
          </a:p>
          <a:p>
            <a:pPr lvl="1" eaLnBrk="1" hangingPunct="1"/>
            <a:r>
              <a:rPr lang="en-US" sz="2400" b="1" smtClean="0">
                <a:solidFill>
                  <a:schemeClr val="hlink"/>
                </a:solidFill>
              </a:rPr>
              <a:t>Capital spending and associated state aid are lumpy.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b="1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800" b="1" smtClean="0"/>
              <a:t>Responses:</a:t>
            </a:r>
            <a:endParaRPr lang="en-US" sz="2800" smtClean="0"/>
          </a:p>
          <a:p>
            <a:pPr lvl="1" eaLnBrk="1" hangingPunct="1"/>
            <a:r>
              <a:rPr lang="en-US" sz="2400" smtClean="0"/>
              <a:t>Use 4-year averages in capital spending regression (for spending, enrollment, aid, property value)</a:t>
            </a:r>
          </a:p>
          <a:p>
            <a:pPr lvl="1" eaLnBrk="1" hangingPunct="1"/>
            <a:r>
              <a:rPr lang="en-US" sz="2400" smtClean="0"/>
              <a:t>Adjust fixed effects and time trends</a:t>
            </a:r>
          </a:p>
          <a:p>
            <a:pPr lvl="1" eaLnBrk="1" hangingPunct="1"/>
            <a:r>
              <a:rPr lang="en-US" sz="2400" smtClean="0"/>
              <a:t>Adjust post-consolidation fixed effects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 typeface="Wingdings" pitchFamily="2" charset="2"/>
              <a:buNone/>
            </a:pPr>
            <a:r>
              <a:rPr lang="en-US" sz="2400" smtClean="0"/>
              <a:t>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463"/>
            <a:ext cx="4948238" cy="656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 typeface="Wingdings" pitchFamily="2" charset="2"/>
              <a:buNone/>
            </a:pPr>
            <a:r>
              <a:rPr lang="en-US" sz="2400" smtClean="0"/>
              <a:t>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28600"/>
            <a:ext cx="56102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47850"/>
            <a:ext cx="83439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 typeface="Wingdings" pitchFamily="2" charset="2"/>
              <a:buNone/>
            </a:pPr>
            <a:r>
              <a:rPr lang="en-US" sz="2400" smtClean="0"/>
              <a:t>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1818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 typeface="Wingdings" pitchFamily="2" charset="2"/>
              <a:buNone/>
            </a:pPr>
            <a:r>
              <a:rPr lang="en-US" sz="2400" smtClean="0"/>
              <a:t>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52400"/>
            <a:ext cx="6843712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Conclusions, Part 1</a:t>
            </a:r>
            <a:r>
              <a:rPr lang="en-US" sz="360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Operating Costs </a:t>
            </a:r>
          </a:p>
          <a:p>
            <a:pPr eaLnBrk="1" hangingPunct="1">
              <a:lnSpc>
                <a:spcPct val="40000"/>
              </a:lnSpc>
            </a:pPr>
            <a:endParaRPr lang="en-US" sz="28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Thanks to economies of size, consolidation cuts operating costs for rural school districts in New York by up to one-third over 10 years.</a:t>
            </a:r>
          </a:p>
          <a:p>
            <a:pPr lvl="1" eaLnBrk="1" hangingPunct="1">
              <a:lnSpc>
                <a:spcPct val="4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Adjustment costs exist, but they phase out quickly over time—except in transportation.</a:t>
            </a:r>
          </a:p>
          <a:p>
            <a:pPr lvl="1" eaLnBrk="1" hangingPunct="1">
              <a:lnSpc>
                <a:spcPct val="4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cost savings are largest when consolidation combines two very small districts; two 1,500-pupil districts can only save 14 percent per pupil.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Conclusions, Part 2</a:t>
            </a:r>
            <a:r>
              <a:rPr lang="en-US" sz="360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tx2"/>
                </a:solidFill>
              </a:rPr>
              <a:t>Capital Costs</a:t>
            </a:r>
          </a:p>
          <a:p>
            <a:pPr eaLnBrk="1" hangingPunct="1">
              <a:lnSpc>
                <a:spcPct val="40000"/>
              </a:lnSpc>
            </a:pPr>
            <a:endParaRPr lang="en-US" sz="280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There are no economies of size in capital spending.</a:t>
            </a:r>
          </a:p>
          <a:p>
            <a:pPr lvl="1" eaLnBrk="1" hangingPunct="1">
              <a:lnSpc>
                <a:spcPct val="4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state aid that accompanies consolidation raises inefficiency so that no capital cost savings result.</a:t>
            </a:r>
          </a:p>
          <a:p>
            <a:pPr lvl="1" eaLnBrk="1" hangingPunct="1">
              <a:lnSpc>
                <a:spcPct val="4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short-run inefficiency increase may be partially offset by long-run increases in student performance.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Consolidation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Consolidation has eliminated over 100,000 school districts since 1938.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This is a drop of almost 90 percent.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Consolidation continues today, but at a slow pace.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Consolidation is a big issue in state aid programs.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Several states have aid programs to encourage district “reorganization,” typically in the form of consolidation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Other states encourage consolidation through building or transportation aid  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About 1/3 of the states compensate school districts for sparsity or small scale—thereby discouraging consolidation.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Policy Implications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Encourage Consolidation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New York, and probably many other states can lower education costs by encouraging school districts to consolidate.</a:t>
            </a: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Focus on Small, Rural Districts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Consolidation incentives should concentrate on small districts; the benefits of consolidation disappear for consolidated districts above about 4,000 pupils.</a:t>
            </a: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Be Careful to Monitor Capital Spending and to Minimize Aid Changes After Consolidation</a:t>
            </a:r>
            <a:endParaRPr lang="en-US" sz="240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State policy makers should not encourage (or even allow) wasteful capital spending in recently consolidated districts.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Other Possible Consequences of Consolidation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tx2"/>
                </a:solidFill>
              </a:rPr>
              <a:t>Cost equations cannot measure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Losses of consumer surplus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Higher transportation costs for students and parents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Changes in dimensions of school performance other than test scores and drop-out rates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tx2"/>
                </a:solidFill>
              </a:rPr>
              <a:t>Consolidation is a choice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Net benefits must be positive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But they need not equal cost savings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Property value impacts provide one measure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8153400" cy="1462087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Estimating Other Consequences:</a:t>
            </a:r>
            <a:br>
              <a:rPr lang="en-US" sz="3200" b="1" dirty="0" smtClean="0"/>
            </a:br>
            <a:r>
              <a:rPr lang="en-US" sz="3200" b="1" dirty="0" smtClean="0"/>
              <a:t>Hu and Yinger, </a:t>
            </a:r>
            <a:r>
              <a:rPr lang="en-US" sz="3200" b="1" i="1" dirty="0" smtClean="0"/>
              <a:t>NTJ</a:t>
            </a:r>
            <a:r>
              <a:rPr lang="en-US" sz="3200" b="1" dirty="0" smtClean="0"/>
              <a:t> 2008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Regress Change in House Value (Tract Level) on Consolidation (Plus Controls)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Interact with enrollment to pick up scale economies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Control for change in state aid to pick up other effects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Treat consolidation as endogenous, using consolidations in 1960s and number of districts, both at county level, as instruments.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Estimating Other Consequences: Hu/Yinger, Continued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Results</a:t>
            </a:r>
          </a:p>
          <a:p>
            <a:pPr eaLnBrk="1" hangingPunct="1">
              <a:lnSpc>
                <a:spcPct val="50000"/>
              </a:lnSpc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Consolidation raises value in small-enrollment districts</a:t>
            </a:r>
          </a:p>
          <a:p>
            <a:pPr lvl="1" eaLnBrk="1" hangingPunct="1">
              <a:lnSpc>
                <a:spcPct val="5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Net benefits run out at about 3,000 pupils</a:t>
            </a:r>
          </a:p>
          <a:p>
            <a:pPr lvl="1" eaLnBrk="1" hangingPunct="1">
              <a:lnSpc>
                <a:spcPct val="5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After controlling for state aid increases associated with consolidation, net benefits run out at about 2,000 pupils</a:t>
            </a:r>
          </a:p>
          <a:p>
            <a:pPr lvl="1" eaLnBrk="1" hangingPunct="1">
              <a:lnSpc>
                <a:spcPct val="5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Even in small districts, net benefits are negative in high-wealth tracts</a:t>
            </a: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 typeface="Wingdings" pitchFamily="2" charset="2"/>
              <a:buNone/>
            </a:pPr>
            <a:r>
              <a:rPr lang="en-US" sz="2400" smtClean="0"/>
              <a:t>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6888"/>
            <a:ext cx="7296150" cy="613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 typeface="Wingdings" pitchFamily="2" charset="2"/>
              <a:buNone/>
            </a:pPr>
            <a:r>
              <a:rPr lang="en-US" sz="2400" smtClean="0"/>
              <a:t> 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506413"/>
            <a:ext cx="6843712" cy="619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8153400" cy="146208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Estimating Other Consequences:</a:t>
            </a:r>
            <a:br>
              <a:rPr lang="en-US" sz="2800" b="1" dirty="0" smtClean="0"/>
            </a:br>
            <a:r>
              <a:rPr lang="en-US" sz="2800" b="1" dirty="0" smtClean="0"/>
              <a:t>Duncombe, Yinger, and Zhang, </a:t>
            </a:r>
            <a:r>
              <a:rPr lang="en-US" sz="2800" b="1" i="1" dirty="0" smtClean="0"/>
              <a:t>PFQ</a:t>
            </a:r>
            <a:r>
              <a:rPr lang="en-US" sz="2800" b="1" dirty="0" smtClean="0"/>
              <a:t> 2016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This </a:t>
            </a:r>
            <a:r>
              <a:rPr lang="en-US" sz="2800" dirty="0"/>
              <a:t>article </a:t>
            </a:r>
            <a:r>
              <a:rPr lang="en-US" sz="2800" dirty="0" smtClean="0"/>
              <a:t>is based on house </a:t>
            </a:r>
            <a:r>
              <a:rPr lang="en-US" sz="2800" dirty="0"/>
              <a:t>sales in upstate New York State from 2000 to 2012.</a:t>
            </a:r>
          </a:p>
          <a:p>
            <a:r>
              <a:rPr lang="en-US" sz="2800" dirty="0" smtClean="0"/>
              <a:t>Double sales are used to difference out time-invariant </a:t>
            </a:r>
            <a:r>
              <a:rPr lang="en-US" sz="2800" dirty="0" err="1" smtClean="0"/>
              <a:t>unobservables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Consolidation occurred in three sets of districts.</a:t>
            </a:r>
          </a:p>
          <a:p>
            <a:r>
              <a:rPr lang="en-US" sz="2800" dirty="0" smtClean="0"/>
              <a:t>Propensity </a:t>
            </a:r>
            <a:r>
              <a:rPr lang="en-US" sz="2800" dirty="0"/>
              <a:t>score matching (PSM) </a:t>
            </a:r>
            <a:r>
              <a:rPr lang="en-US" sz="2800" dirty="0" smtClean="0"/>
              <a:t>is used to make sure the with- and without-consolidation observations are comparable.</a:t>
            </a:r>
          </a:p>
        </p:txBody>
      </p:sp>
    </p:spTree>
    <p:extLst>
      <p:ext uri="{BB962C8B-B14F-4D97-AF65-F5344CB8AC3E}">
        <p14:creationId xmlns:p14="http://schemas.microsoft.com/office/powerpoint/2010/main" val="28487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8153400" cy="146208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Duncombe, Yinger, and Zhang, 2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key intuition for PSM:</a:t>
            </a:r>
          </a:p>
          <a:p>
            <a:r>
              <a:rPr lang="en-US" sz="2400" dirty="0" smtClean="0"/>
              <a:t>The impact of a program or event may depend on other variables.</a:t>
            </a:r>
          </a:p>
          <a:p>
            <a:r>
              <a:rPr lang="en-US" sz="2400" dirty="0" smtClean="0"/>
              <a:t>So if the with- and without-program samples have different values for other variables, estimates of program effect may be biased.</a:t>
            </a:r>
          </a:p>
          <a:p>
            <a:r>
              <a:rPr lang="en-US" sz="2400" dirty="0" smtClean="0"/>
              <a:t>PSM is a technique to ensure that the two samples have the same distribution of other variables, so this bias disappears.</a:t>
            </a:r>
          </a:p>
          <a:p>
            <a:r>
              <a:rPr lang="en-US" sz="2400" dirty="0" smtClean="0"/>
              <a:t>PSM does not account for </a:t>
            </a:r>
            <a:r>
              <a:rPr lang="en-US" sz="2400" dirty="0" err="1" smtClean="0"/>
              <a:t>unobservables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4478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8153400" cy="146208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Duncombe, Yinger, and Zhang, 3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</a:p>
          <a:p>
            <a:pPr lvl="1"/>
            <a:r>
              <a:rPr lang="en-US" sz="2400" dirty="0" smtClean="0"/>
              <a:t>Except </a:t>
            </a:r>
            <a:r>
              <a:rPr lang="en-US" sz="2400" dirty="0"/>
              <a:t>in one </a:t>
            </a:r>
            <a:r>
              <a:rPr lang="en-US" sz="2400" dirty="0" smtClean="0"/>
              <a:t>large </a:t>
            </a:r>
            <a:r>
              <a:rPr lang="en-US" sz="2400" dirty="0"/>
              <a:t>district, </a:t>
            </a:r>
            <a:r>
              <a:rPr lang="en-US" sz="2400" dirty="0" smtClean="0"/>
              <a:t>consolidation has </a:t>
            </a:r>
            <a:r>
              <a:rPr lang="en-US" sz="2400" dirty="0"/>
              <a:t>a negative impact on house values during the years right after it occurs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his </a:t>
            </a:r>
            <a:r>
              <a:rPr lang="en-US" sz="2400" dirty="0"/>
              <a:t>effect then fades away and is eventually reversed. </a:t>
            </a:r>
            <a:endParaRPr lang="en-US" sz="2400" dirty="0" smtClean="0"/>
          </a:p>
          <a:p>
            <a:pPr lvl="1"/>
            <a:r>
              <a:rPr lang="en-US" sz="2400" dirty="0" smtClean="0"/>
              <a:t>This pattern suggests </a:t>
            </a:r>
            <a:r>
              <a:rPr lang="en-US" sz="2400" dirty="0"/>
              <a:t>that it takes time either for the advantages of consolidation to </a:t>
            </a:r>
            <a:r>
              <a:rPr lang="en-US" sz="2400" dirty="0" smtClean="0"/>
              <a:t>be apparent </a:t>
            </a:r>
            <a:r>
              <a:rPr lang="en-US" sz="2400" dirty="0"/>
              <a:t>or for the people who prefer consolidated districts to move in.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0283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8153400" cy="146208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Duncombe, Yinger, and Zhang, 4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8240774" cy="44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1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Economies of Size and Consolidation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</a:rPr>
              <a:t>Economies of size exist if education cost per pupil declines with enrollment.</a:t>
            </a:r>
            <a:r>
              <a:rPr lang="en-US" sz="2000" b="1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>
                <a:solidFill>
                  <a:schemeClr val="hlink"/>
                </a:solidFill>
              </a:rPr>
              <a:t>Consolidation lowers cost per pupil if there are economies of size.</a:t>
            </a:r>
          </a:p>
          <a:p>
            <a:pPr lvl="1"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sz="18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</a:rPr>
              <a:t>Previous studies estimate cross-section cost functions.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Most find a U-shaped relationship between cost per pupil and size</a:t>
            </a:r>
            <a:endParaRPr lang="en-US" sz="1800" b="1" smtClean="0"/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No previous statistical study looks at consolidation directly</a:t>
            </a:r>
          </a:p>
          <a:p>
            <a:pPr lvl="1" eaLnBrk="1" hangingPunct="1">
              <a:lnSpc>
                <a:spcPct val="40000"/>
              </a:lnSpc>
            </a:pPr>
            <a:endParaRPr lang="en-US" sz="1800" b="1" smtClean="0"/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</a:rPr>
              <a:t>This study estimates economies of size using panel data for New York State.</a:t>
            </a:r>
            <a:r>
              <a:rPr lang="en-US" sz="2000" smtClean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The data include all rural school districts, including 12 pairs that consolidated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The sample period is 1985 to 1997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We estimate economies of size (and other cost effects of consolidation) with panel methods.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8153400" cy="146208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Duncombe, Yinger, and Zhang, 5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Findings, Continued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As </a:t>
            </a:r>
            <a:r>
              <a:rPr lang="en-US" sz="2400" dirty="0"/>
              <a:t>in previous studies, the long-run impacts of consolidation </a:t>
            </a:r>
            <a:r>
              <a:rPr lang="en-US" sz="2400" dirty="0" smtClean="0"/>
              <a:t>on house </a:t>
            </a:r>
            <a:r>
              <a:rPr lang="en-US" sz="2400" dirty="0"/>
              <a:t>values are positive in census tracts that initially have low </a:t>
            </a:r>
            <a:r>
              <a:rPr lang="en-US" sz="2400" dirty="0" smtClean="0"/>
              <a:t>incomes,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but </a:t>
            </a:r>
            <a:r>
              <a:rPr lang="en-US" sz="2400" dirty="0"/>
              <a:t>negative in high-income census tracts, where parents may have a </a:t>
            </a:r>
            <a:r>
              <a:rPr lang="en-US" sz="2400" dirty="0" smtClean="0"/>
              <a:t>relatively large </a:t>
            </a:r>
            <a:r>
              <a:rPr lang="en-US" sz="2400" dirty="0"/>
              <a:t>willingness to retain the </a:t>
            </a:r>
            <a:r>
              <a:rPr lang="en-US" sz="2400" dirty="0" err="1"/>
              <a:t>nonbudgetary</a:t>
            </a:r>
            <a:r>
              <a:rPr lang="en-US" sz="2400" dirty="0"/>
              <a:t> advantages of small districts.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466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8153400" cy="1462087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Duncombe, Yinger, and Zhang, 6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75186"/>
            <a:ext cx="7860975" cy="46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35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n-US" sz="2400" dirty="0" smtClean="0"/>
              <a:t>Supplement: D/Y’s Instruments </a:t>
            </a:r>
            <a:r>
              <a:rPr lang="en-US" sz="2400" dirty="0"/>
              <a:t>for </a:t>
            </a:r>
            <a:r>
              <a:rPr lang="en-US" sz="2400" dirty="0" smtClean="0"/>
              <a:t>2SLS</a:t>
            </a:r>
          </a:p>
          <a:p>
            <a:pPr marL="457200" lvl="1" indent="0" eaLnBrk="1" hangingPunct="1">
              <a:buNone/>
            </a:pPr>
            <a:r>
              <a:rPr lang="en-US" sz="2400" dirty="0" smtClean="0"/>
              <a:t>(</a:t>
            </a:r>
            <a:r>
              <a:rPr lang="en-US" sz="2400" dirty="0"/>
              <a:t>performance and teacher wage are endogenous)</a:t>
            </a:r>
          </a:p>
          <a:p>
            <a:pPr marL="457200" lvl="1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" y="3482876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the operating cost models, the final set of instruments includes the</a:t>
            </a:r>
          </a:p>
          <a:p>
            <a:r>
              <a:rPr lang="en-US" dirty="0"/>
              <a:t>log of average values of per pupil income and per pupil operating aid </a:t>
            </a:r>
            <a:r>
              <a:rPr lang="en-US" dirty="0" smtClean="0"/>
              <a:t>in adjacent </a:t>
            </a:r>
            <a:r>
              <a:rPr lang="en-US" dirty="0"/>
              <a:t>districts and the log of average private sector wages, the log of </a:t>
            </a:r>
            <a:r>
              <a:rPr lang="en-US" dirty="0" smtClean="0"/>
              <a:t>average manufacturing </a:t>
            </a:r>
            <a:r>
              <a:rPr lang="en-US" dirty="0"/>
              <a:t>wages, the unemployment rate, and the ratio of </a:t>
            </a:r>
            <a:r>
              <a:rPr lang="en-US" dirty="0" smtClean="0"/>
              <a:t>employment to </a:t>
            </a:r>
            <a:r>
              <a:rPr lang="en-US" dirty="0"/>
              <a:t>students in the district’s county.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n-US" sz="2400" dirty="0" smtClean="0"/>
              <a:t>Supplement: D/Y’s Control Function Estimation (for potential endogeneity of consolidation decision)</a:t>
            </a:r>
            <a:endParaRPr lang="en-US" sz="2400" dirty="0"/>
          </a:p>
          <a:p>
            <a:pPr marL="457200" lvl="1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3323272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[O]</a:t>
            </a:r>
            <a:r>
              <a:rPr lang="en-US" dirty="0" err="1" smtClean="0"/>
              <a:t>ur</a:t>
            </a:r>
            <a:r>
              <a:rPr lang="en-US" dirty="0" smtClean="0"/>
              <a:t> </a:t>
            </a:r>
            <a:r>
              <a:rPr lang="en-US" dirty="0"/>
              <a:t>logit model estimates the probability </a:t>
            </a:r>
            <a:r>
              <a:rPr lang="en-US" dirty="0" smtClean="0"/>
              <a:t>of consolidation </a:t>
            </a:r>
            <a:r>
              <a:rPr lang="en-US" dirty="0"/>
              <a:t>in a given year as a function of the number of years since </a:t>
            </a:r>
            <a:r>
              <a:rPr lang="en-US" dirty="0" smtClean="0"/>
              <a:t>the previous </a:t>
            </a:r>
            <a:r>
              <a:rPr lang="en-US" dirty="0"/>
              <a:t>consolidation in the same county, the preceding three-year change </a:t>
            </a:r>
            <a:r>
              <a:rPr lang="en-US" dirty="0" smtClean="0"/>
              <a:t>in the </a:t>
            </a:r>
            <a:r>
              <a:rPr lang="en-US" dirty="0"/>
              <a:t>district’s enrollment, the total state aid ratio in districts with similar enrollment</a:t>
            </a:r>
            <a:r>
              <a:rPr lang="en-US" dirty="0" smtClean="0"/>
              <a:t>, and </a:t>
            </a:r>
            <a:r>
              <a:rPr lang="en-US" dirty="0"/>
              <a:t>the instruments identified for our cost </a:t>
            </a:r>
            <a:r>
              <a:rPr lang="en-US" dirty="0" smtClean="0"/>
              <a:t>regression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501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 typeface="Wingdings" pitchFamily="2" charset="2"/>
              <a:buNone/>
            </a:pPr>
            <a:r>
              <a:rPr lang="en-US" sz="240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8686800" cy="2102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359967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Supplement: D/Y’s cost function estimates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353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 typeface="Wingdings" pitchFamily="2" charset="2"/>
              <a:buNone/>
            </a:pPr>
            <a:r>
              <a:rPr lang="en-US" sz="2400" smtClean="0"/>
              <a:t> 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809750"/>
            <a:ext cx="75723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5943600"/>
            <a:ext cx="53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3800" y="5257800"/>
            <a:ext cx="533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Are There Economies of Size?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Potential Sources of Economies of Size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Indivisibilities (i.e. Publicness)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Increased Dimension (i.e. Efficient Use of Capital)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Specialization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Price Benefits of Scale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Learning and Innovation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tx2"/>
                </a:solidFill>
              </a:rPr>
              <a:t>Potential Sources of Diseconomies of Size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Higher Transportation Costs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Labor Relations Effects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Lower Staff Motivation and Effort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Lower Student Motivation and Effort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Lower Parental Involvement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The Cost Model in Duncombe/Yinger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354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 smtClean="0"/>
              <a:t>E = E</a:t>
            </a:r>
            <a:r>
              <a:rPr lang="en-US" sz="2400" b="1" dirty="0" smtClean="0"/>
              <a:t>{</a:t>
            </a:r>
            <a:r>
              <a:rPr lang="en-US" sz="2400" b="1" i="1" dirty="0" smtClean="0"/>
              <a:t>S, P, N, M, C, Z</a:t>
            </a:r>
            <a:r>
              <a:rPr lang="en-US" sz="2400" b="1" dirty="0" smtClean="0"/>
              <a:t>}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E </a:t>
            </a:r>
            <a:r>
              <a:rPr lang="en-US" sz="2400" dirty="0" smtClean="0"/>
              <a:t>= spending per pupil (total or in a subcategory)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S</a:t>
            </a:r>
            <a:r>
              <a:rPr lang="en-US" sz="2400" dirty="0" smtClean="0"/>
              <a:t> = school performance (test scores, dropout rate)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P</a:t>
            </a:r>
            <a:r>
              <a:rPr lang="en-US" sz="2400" dirty="0" smtClean="0"/>
              <a:t> = input prices (teacher wage)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N</a:t>
            </a:r>
            <a:r>
              <a:rPr lang="en-US" sz="2400" dirty="0" smtClean="0"/>
              <a:t> = enrollment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M</a:t>
            </a:r>
            <a:r>
              <a:rPr lang="en-US" sz="2400" dirty="0" smtClean="0"/>
              <a:t> = student characteristics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C</a:t>
            </a:r>
            <a:r>
              <a:rPr lang="en-US" sz="2400" dirty="0" smtClean="0"/>
              <a:t> = consolidation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Z</a:t>
            </a:r>
            <a:r>
              <a:rPr lang="en-US" sz="2400" dirty="0" smtClean="0"/>
              <a:t> = variables that influence school-district efficiency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Data for 212 districts over 13 years.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Methodological Challenge #1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tx2"/>
                </a:solidFill>
              </a:rPr>
              <a:t>Challenge: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hlink"/>
                </a:solidFill>
              </a:rPr>
              <a:t>Consolidation might be endogenous.</a:t>
            </a:r>
          </a:p>
          <a:p>
            <a:pPr lvl="1" eaLnBrk="1" hangingPunct="1">
              <a:lnSpc>
                <a:spcPct val="50000"/>
              </a:lnSpc>
              <a:buFont typeface="Wingdings" pitchFamily="2" charset="2"/>
              <a:buNone/>
            </a:pPr>
            <a:endParaRPr lang="en-US" sz="24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tx2"/>
                </a:solidFill>
              </a:rPr>
              <a:t>Response: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 district-specific fixed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 district-specific time trends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Control for change in superintendent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Standard simultaneous-equations procedure not feasible; use a control function as final check</a:t>
            </a:r>
            <a:br>
              <a:rPr lang="en-US" sz="2400" smtClean="0"/>
            </a:br>
            <a:endParaRPr lang="en-US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Structure of D/Y Fixed Effects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90600" y="1905000"/>
          <a:ext cx="7162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Document" r:id="rId3" imgW="6131435" imgH="6560466" progId="Word.Document.8">
                  <p:embed/>
                </p:oleObj>
              </mc:Choice>
              <mc:Fallback>
                <p:oleObj name="Document" r:id="rId3" imgW="6131435" imgH="656046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71628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8153400" y="2085975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1066800" y="59436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1066800" y="36576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1066800" y="3886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1066800" y="4648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1066800" y="44196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1066800" y="5715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1066800" y="51816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Implications of Fixed Effects &amp; Time Trends</a:t>
            </a:r>
            <a:r>
              <a:rPr lang="en-US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 marL="609600" indent="-609600" eaLnBrk="1" hangingPunct="1"/>
            <a:r>
              <a:rPr lang="en-US" sz="2800" smtClean="0"/>
              <a:t>Because consolidation is a long process, not an event, we believe this approach is adequate protection against endogeneity.</a:t>
            </a:r>
          </a:p>
          <a:p>
            <a:pPr marL="609600" indent="-609600" eaLnBrk="1" hangingPunct="1">
              <a:lnSpc>
                <a:spcPct val="40000"/>
              </a:lnSpc>
            </a:pPr>
            <a:endParaRPr lang="en-US" sz="2800" smtClean="0"/>
          </a:p>
          <a:p>
            <a:pPr marL="609600" indent="-609600" eaLnBrk="1" hangingPunct="1"/>
            <a:r>
              <a:rPr lang="en-US" sz="2800" smtClean="0"/>
              <a:t>This approach highlights the impact of enrollment change.</a:t>
            </a:r>
          </a:p>
          <a:p>
            <a:pPr marL="609600" indent="-609600" eaLnBrk="1" hangingPunct="1">
              <a:lnSpc>
                <a:spcPct val="40000"/>
              </a:lnSpc>
            </a:pPr>
            <a:endParaRPr lang="en-US" sz="2800" smtClean="0"/>
          </a:p>
          <a:p>
            <a:pPr marL="609600" indent="-609600" eaLnBrk="1" hangingPunct="1"/>
            <a:r>
              <a:rPr lang="en-US" sz="2800" smtClean="0"/>
              <a:t>This price is that we cannot estimate the coefficients of other variables with precision.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14702</TotalTime>
  <Words>1310</Words>
  <Application>Microsoft Office PowerPoint</Application>
  <PresentationFormat>On-screen Show (4:3)</PresentationFormat>
  <Paragraphs>193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SimSun</vt:lpstr>
      <vt:lpstr>Arial</vt:lpstr>
      <vt:lpstr>Tahoma</vt:lpstr>
      <vt:lpstr>Wingdings</vt:lpstr>
      <vt:lpstr>Blends</vt:lpstr>
      <vt:lpstr>Document</vt:lpstr>
      <vt:lpstr>School District Consolidation   </vt:lpstr>
      <vt:lpstr>History of Consolidation </vt:lpstr>
      <vt:lpstr>Economies of Size and Consolidation</vt:lpstr>
      <vt:lpstr> </vt:lpstr>
      <vt:lpstr>Are There Economies of Size?</vt:lpstr>
      <vt:lpstr>The Cost Model in Duncombe/Yinger</vt:lpstr>
      <vt:lpstr>Methodological Challenge #1</vt:lpstr>
      <vt:lpstr>Structure of D/Y Fixed Effects</vt:lpstr>
      <vt:lpstr>Implications of Fixed Effects &amp; Time Trends </vt:lpstr>
      <vt:lpstr>Methodological Challenge #2</vt:lpstr>
      <vt:lpstr>Methodological Challenge #3</vt:lpstr>
      <vt:lpstr>Methodological Challenge #4</vt:lpstr>
      <vt:lpstr> </vt:lpstr>
      <vt:lpstr> </vt:lpstr>
      <vt:lpstr> </vt:lpstr>
      <vt:lpstr> </vt:lpstr>
      <vt:lpstr> </vt:lpstr>
      <vt:lpstr>Conclusions, Part 1 </vt:lpstr>
      <vt:lpstr>Conclusions, Part 2 </vt:lpstr>
      <vt:lpstr>Policy Implications</vt:lpstr>
      <vt:lpstr>Other Possible Consequences of Consolidation</vt:lpstr>
      <vt:lpstr>Estimating Other Consequences: Hu and Yinger, NTJ 2008</vt:lpstr>
      <vt:lpstr>Estimating Other Consequences: Hu/Yinger, Continued</vt:lpstr>
      <vt:lpstr> </vt:lpstr>
      <vt:lpstr> </vt:lpstr>
      <vt:lpstr>Estimating Other Consequences: Duncombe, Yinger, and Zhang, PFQ 2016</vt:lpstr>
      <vt:lpstr> Duncombe, Yinger, and Zhang, 2</vt:lpstr>
      <vt:lpstr> Duncombe, Yinger, and Zhang, 3</vt:lpstr>
      <vt:lpstr> Duncombe, Yinger, and Zhang, 4</vt:lpstr>
      <vt:lpstr> Duncombe, Yinger, and Zhang, 5</vt:lpstr>
      <vt:lpstr> Duncombe, Yinger, and Zhang, 6</vt:lpstr>
      <vt:lpstr> </vt:lpstr>
      <vt:lpstr> </vt:lpstr>
      <vt:lpstr> </vt:lpstr>
    </vt:vector>
  </TitlesOfParts>
  <Company>The Maxwell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School District Consolidation Cut Costs?</dc:title>
  <dc:creator>joyinger</dc:creator>
  <cp:lastModifiedBy>John McHenry Yinger</cp:lastModifiedBy>
  <cp:revision>43</cp:revision>
  <dcterms:created xsi:type="dcterms:W3CDTF">2007-02-08T21:58:36Z</dcterms:created>
  <dcterms:modified xsi:type="dcterms:W3CDTF">2019-02-02T16:41:00Z</dcterms:modified>
</cp:coreProperties>
</file>