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321" r:id="rId3"/>
    <p:sldId id="322" r:id="rId4"/>
    <p:sldId id="323" r:id="rId5"/>
    <p:sldId id="324" r:id="rId6"/>
    <p:sldId id="325" r:id="rId7"/>
    <p:sldId id="328" r:id="rId8"/>
    <p:sldId id="329" r:id="rId9"/>
    <p:sldId id="362" r:id="rId10"/>
    <p:sldId id="330" r:id="rId11"/>
    <p:sldId id="331" r:id="rId12"/>
    <p:sldId id="332" r:id="rId13"/>
    <p:sldId id="333" r:id="rId14"/>
    <p:sldId id="363" r:id="rId15"/>
    <p:sldId id="364" r:id="rId16"/>
    <p:sldId id="365" r:id="rId17"/>
    <p:sldId id="366" r:id="rId18"/>
    <p:sldId id="367" r:id="rId19"/>
    <p:sldId id="368" r:id="rId20"/>
    <p:sldId id="369" r:id="rId21"/>
    <p:sldId id="370" r:id="rId22"/>
    <p:sldId id="371" r:id="rId23"/>
    <p:sldId id="373" r:id="rId24"/>
    <p:sldId id="374" r:id="rId25"/>
    <p:sldId id="375" r:id="rId26"/>
    <p:sldId id="339" r:id="rId27"/>
    <p:sldId id="340" r:id="rId28"/>
    <p:sldId id="341" r:id="rId29"/>
    <p:sldId id="352" r:id="rId30"/>
    <p:sldId id="342" r:id="rId31"/>
    <p:sldId id="397" r:id="rId32"/>
    <p:sldId id="393" r:id="rId33"/>
    <p:sldId id="394" r:id="rId34"/>
    <p:sldId id="395" r:id="rId35"/>
    <p:sldId id="377" r:id="rId36"/>
    <p:sldId id="378" r:id="rId37"/>
    <p:sldId id="379" r:id="rId38"/>
    <p:sldId id="380" r:id="rId39"/>
    <p:sldId id="381" r:id="rId40"/>
    <p:sldId id="396" r:id="rId41"/>
    <p:sldId id="382" r:id="rId42"/>
    <p:sldId id="383" r:id="rId43"/>
    <p:sldId id="384" r:id="rId44"/>
    <p:sldId id="386" r:id="rId45"/>
    <p:sldId id="385" r:id="rId46"/>
    <p:sldId id="387" r:id="rId47"/>
    <p:sldId id="388" r:id="rId48"/>
    <p:sldId id="389" r:id="rId49"/>
    <p:sldId id="390" r:id="rId50"/>
    <p:sldId id="391" r:id="rId51"/>
    <p:sldId id="392"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9" autoAdjust="0"/>
    <p:restoredTop sz="86446" autoAdjust="0"/>
  </p:normalViewPr>
  <p:slideViewPr>
    <p:cSldViewPr>
      <p:cViewPr varScale="1">
        <p:scale>
          <a:sx n="74" d="100"/>
          <a:sy n="74" d="100"/>
        </p:scale>
        <p:origin x="78" y="8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A: House Value as the Base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2790481799796813"/>
          <c:y val="0.12578102162686355"/>
          <c:w val="0.81218232797153078"/>
          <c:h val="0.62868857656788191"/>
        </c:manualLayout>
      </c:layout>
      <c:scatterChart>
        <c:scatterStyle val="lineMarker"/>
        <c:varyColors val="0"/>
        <c:ser>
          <c:idx val="0"/>
          <c:order val="0"/>
          <c:tx>
            <c:strRef>
              <c:f>Sheet2!$I$7</c:f>
              <c:strCache>
                <c:ptCount val="1"/>
                <c:pt idx="0">
                  <c:v>Without Exemption</c:v>
                </c:pt>
              </c:strCache>
            </c:strRef>
          </c:tx>
          <c:spPr>
            <a:ln w="25400" cap="rnd">
              <a:solidFill>
                <a:schemeClr val="tx1"/>
              </a:solidFill>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Sheet2!$I$8:$I$112</c:f>
              <c:numCache>
                <c:formatCode>General</c:formatCode>
                <c:ptCount val="105"/>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pt idx="52">
                  <c:v>0.02</c:v>
                </c:pt>
                <c:pt idx="53">
                  <c:v>0.02</c:v>
                </c:pt>
                <c:pt idx="54">
                  <c:v>0.02</c:v>
                </c:pt>
                <c:pt idx="55">
                  <c:v>0.02</c:v>
                </c:pt>
                <c:pt idx="56">
                  <c:v>0.02</c:v>
                </c:pt>
                <c:pt idx="57">
                  <c:v>0.02</c:v>
                </c:pt>
                <c:pt idx="58">
                  <c:v>0.02</c:v>
                </c:pt>
                <c:pt idx="59">
                  <c:v>0.02</c:v>
                </c:pt>
                <c:pt idx="60">
                  <c:v>0.02</c:v>
                </c:pt>
                <c:pt idx="61">
                  <c:v>0.02</c:v>
                </c:pt>
                <c:pt idx="62">
                  <c:v>0.02</c:v>
                </c:pt>
                <c:pt idx="63">
                  <c:v>0.02</c:v>
                </c:pt>
                <c:pt idx="64">
                  <c:v>0.02</c:v>
                </c:pt>
                <c:pt idx="65">
                  <c:v>0.02</c:v>
                </c:pt>
                <c:pt idx="66">
                  <c:v>0.02</c:v>
                </c:pt>
                <c:pt idx="67">
                  <c:v>0.02</c:v>
                </c:pt>
                <c:pt idx="68">
                  <c:v>0.02</c:v>
                </c:pt>
                <c:pt idx="69">
                  <c:v>0.02</c:v>
                </c:pt>
                <c:pt idx="70">
                  <c:v>0.02</c:v>
                </c:pt>
                <c:pt idx="71">
                  <c:v>0.02</c:v>
                </c:pt>
                <c:pt idx="72">
                  <c:v>0.02</c:v>
                </c:pt>
                <c:pt idx="73">
                  <c:v>0.02</c:v>
                </c:pt>
                <c:pt idx="74">
                  <c:v>0.02</c:v>
                </c:pt>
                <c:pt idx="75">
                  <c:v>0.02</c:v>
                </c:pt>
                <c:pt idx="76">
                  <c:v>0.02</c:v>
                </c:pt>
                <c:pt idx="77">
                  <c:v>0.02</c:v>
                </c:pt>
                <c:pt idx="78">
                  <c:v>0.02</c:v>
                </c:pt>
                <c:pt idx="79">
                  <c:v>0.02</c:v>
                </c:pt>
                <c:pt idx="80">
                  <c:v>0.02</c:v>
                </c:pt>
                <c:pt idx="81">
                  <c:v>0.02</c:v>
                </c:pt>
                <c:pt idx="82">
                  <c:v>0.02</c:v>
                </c:pt>
                <c:pt idx="83">
                  <c:v>0.02</c:v>
                </c:pt>
                <c:pt idx="84">
                  <c:v>0.02</c:v>
                </c:pt>
                <c:pt idx="85">
                  <c:v>0.02</c:v>
                </c:pt>
                <c:pt idx="86">
                  <c:v>0.02</c:v>
                </c:pt>
                <c:pt idx="87">
                  <c:v>0.02</c:v>
                </c:pt>
                <c:pt idx="88">
                  <c:v>0.02</c:v>
                </c:pt>
                <c:pt idx="89">
                  <c:v>0.02</c:v>
                </c:pt>
                <c:pt idx="90">
                  <c:v>0.02</c:v>
                </c:pt>
                <c:pt idx="91">
                  <c:v>0.02</c:v>
                </c:pt>
                <c:pt idx="92">
                  <c:v>0.02</c:v>
                </c:pt>
                <c:pt idx="93">
                  <c:v>0.02</c:v>
                </c:pt>
                <c:pt idx="94">
                  <c:v>0.02</c:v>
                </c:pt>
                <c:pt idx="95">
                  <c:v>0.02</c:v>
                </c:pt>
                <c:pt idx="96">
                  <c:v>0.02</c:v>
                </c:pt>
                <c:pt idx="97">
                  <c:v>0.02</c:v>
                </c:pt>
                <c:pt idx="98">
                  <c:v>0.02</c:v>
                </c:pt>
                <c:pt idx="99">
                  <c:v>0.02</c:v>
                </c:pt>
                <c:pt idx="100">
                  <c:v>0.02</c:v>
                </c:pt>
                <c:pt idx="101">
                  <c:v>0.02</c:v>
                </c:pt>
                <c:pt idx="102">
                  <c:v>0.02</c:v>
                </c:pt>
                <c:pt idx="103">
                  <c:v>0.02</c:v>
                </c:pt>
                <c:pt idx="104">
                  <c:v>0.02</c:v>
                </c:pt>
              </c:numCache>
            </c:numRef>
          </c:yVal>
          <c:smooth val="0"/>
          <c:extLst>
            <c:ext xmlns:c16="http://schemas.microsoft.com/office/drawing/2014/chart" uri="{C3380CC4-5D6E-409C-BE32-E72D297353CC}">
              <c16:uniqueId val="{00000000-B41D-4ABA-8F71-48199EF554A9}"/>
            </c:ext>
          </c:extLst>
        </c:ser>
        <c:ser>
          <c:idx val="1"/>
          <c:order val="1"/>
          <c:tx>
            <c:strRef>
              <c:f>Sheet2!$J$7</c:f>
              <c:strCache>
                <c:ptCount val="1"/>
                <c:pt idx="0">
                  <c:v>With Exemption</c:v>
                </c:pt>
              </c:strCache>
            </c:strRef>
          </c:tx>
          <c:spPr>
            <a:ln w="25400" cap="rnd">
              <a:solidFill>
                <a:schemeClr val="tx1"/>
              </a:solidFill>
              <a:prstDash val="sysDash"/>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Sheet2!$J$8:$J$112</c:f>
              <c:numCache>
                <c:formatCode>General</c:formatCode>
                <c:ptCount val="105"/>
                <c:pt idx="0">
                  <c:v>0</c:v>
                </c:pt>
                <c:pt idx="1">
                  <c:v>0</c:v>
                </c:pt>
                <c:pt idx="2">
                  <c:v>0</c:v>
                </c:pt>
                <c:pt idx="3">
                  <c:v>6.8218846334819295E-4</c:v>
                </c:pt>
                <c:pt idx="4">
                  <c:v>1.9298419418949759E-3</c:v>
                </c:pt>
                <c:pt idx="5">
                  <c:v>2.9632916000016008E-3</c:v>
                </c:pt>
                <c:pt idx="6">
                  <c:v>3.8375592871646297E-3</c:v>
                </c:pt>
                <c:pt idx="7">
                  <c:v>6.8034224185228387E-3</c:v>
                </c:pt>
                <c:pt idx="8">
                  <c:v>8.5714285714285719E-3</c:v>
                </c:pt>
                <c:pt idx="9">
                  <c:v>9.7779749600009624E-3</c:v>
                </c:pt>
                <c:pt idx="10">
                  <c:v>1.0668610503683132E-2</c:v>
                </c:pt>
                <c:pt idx="11">
                  <c:v>1.136081204550338E-2</c:v>
                </c:pt>
                <c:pt idx="12">
                  <c:v>1.1918779643582315E-2</c:v>
                </c:pt>
                <c:pt idx="13">
                  <c:v>1.2380952380952381E-2</c:v>
                </c:pt>
                <c:pt idx="14">
                  <c:v>1.2771936776757991E-2</c:v>
                </c:pt>
                <c:pt idx="15">
                  <c:v>1.3108312123936832E-2</c:v>
                </c:pt>
                <c:pt idx="16">
                  <c:v>1.3401711209261421E-2</c:v>
                </c:pt>
                <c:pt idx="17">
                  <c:v>1.3660569185997382E-2</c:v>
                </c:pt>
                <c:pt idx="18">
                  <c:v>1.3891171613430299E-2</c:v>
                </c:pt>
                <c:pt idx="19">
                  <c:v>1.4098311091493459E-2</c:v>
                </c:pt>
                <c:pt idx="20">
                  <c:v>1.4285714285714285E-2</c:v>
                </c:pt>
                <c:pt idx="21">
                  <c:v>1.4456328570598103E-2</c:v>
                </c:pt>
                <c:pt idx="22">
                  <c:v>1.4612519762388211E-2</c:v>
                </c:pt>
                <c:pt idx="23">
                  <c:v>1.4756211797244304E-2</c:v>
                </c:pt>
                <c:pt idx="24">
                  <c:v>1.4888987480000483E-2</c:v>
                </c:pt>
                <c:pt idx="25">
                  <c:v>1.5012162508891603E-2</c:v>
                </c:pt>
                <c:pt idx="26">
                  <c:v>1.5126840769014618E-2</c:v>
                </c:pt>
                <c:pt idx="27">
                  <c:v>1.5233956250124005E-2</c:v>
                </c:pt>
                <c:pt idx="28">
                  <c:v>1.5334305251841566E-2</c:v>
                </c:pt>
                <c:pt idx="29">
                  <c:v>1.5428571428571429E-2</c:v>
                </c:pt>
                <c:pt idx="30">
                  <c:v>1.5517345482555794E-2</c:v>
                </c:pt>
                <c:pt idx="31">
                  <c:v>1.5601140806174281E-2</c:v>
                </c:pt>
                <c:pt idx="32">
                  <c:v>1.568040602275169E-2</c:v>
                </c:pt>
                <c:pt idx="33">
                  <c:v>1.5755535127381672E-2</c:v>
                </c:pt>
                <c:pt idx="34">
                  <c:v>1.5826875752341592E-2</c:v>
                </c:pt>
                <c:pt idx="35">
                  <c:v>1.5894735953673716E-2</c:v>
                </c:pt>
                <c:pt idx="36">
                  <c:v>1.5959389821791157E-2</c:v>
                </c:pt>
                <c:pt idx="37">
                  <c:v>1.6021082149584049E-2</c:v>
                </c:pt>
                <c:pt idx="38">
                  <c:v>1.6080032339599797E-2</c:v>
                </c:pt>
                <c:pt idx="39">
                  <c:v>1.613643769266964E-2</c:v>
                </c:pt>
                <c:pt idx="40">
                  <c:v>1.6190476190476189E-2</c:v>
                </c:pt>
                <c:pt idx="41">
                  <c:v>1.6242308861591833E-2</c:v>
                </c:pt>
                <c:pt idx="42">
                  <c:v>1.6292081802725428E-2</c:v>
                </c:pt>
                <c:pt idx="43">
                  <c:v>1.6339927913026579E-2</c:v>
                </c:pt>
                <c:pt idx="44">
                  <c:v>1.6385968388378996E-2</c:v>
                </c:pt>
                <c:pt idx="45">
                  <c:v>1.6430314013974719E-2</c:v>
                </c:pt>
                <c:pt idx="46">
                  <c:v>1.6473066286580757E-2</c:v>
                </c:pt>
                <c:pt idx="47">
                  <c:v>1.6514318392397608E-2</c:v>
                </c:pt>
                <c:pt idx="48">
                  <c:v>1.6554156061968417E-2</c:v>
                </c:pt>
                <c:pt idx="49">
                  <c:v>1.6592658320000321E-2</c:v>
                </c:pt>
                <c:pt idx="50">
                  <c:v>1.6629898145030925E-2</c:v>
                </c:pt>
                <c:pt idx="51">
                  <c:v>1.6665943051476697E-2</c:v>
                </c:pt>
                <c:pt idx="52">
                  <c:v>1.6700855604630711E-2</c:v>
                </c:pt>
                <c:pt idx="53">
                  <c:v>1.673469387755102E-2</c:v>
                </c:pt>
                <c:pt idx="54">
                  <c:v>1.6767511857432926E-2</c:v>
                </c:pt>
                <c:pt idx="55">
                  <c:v>1.6799359807935978E-2</c:v>
                </c:pt>
                <c:pt idx="56">
                  <c:v>1.6830284592998693E-2</c:v>
                </c:pt>
                <c:pt idx="57">
                  <c:v>1.6860329966887109E-2</c:v>
                </c:pt>
                <c:pt idx="58">
                  <c:v>1.6889536834561045E-2</c:v>
                </c:pt>
                <c:pt idx="59">
                  <c:v>1.6917943485882322E-2</c:v>
                </c:pt>
                <c:pt idx="60">
                  <c:v>1.6945585806715152E-2</c:v>
                </c:pt>
                <c:pt idx="61">
                  <c:v>1.6972497469565615E-2</c:v>
                </c:pt>
                <c:pt idx="62">
                  <c:v>1.6998710106063485E-2</c:v>
                </c:pt>
                <c:pt idx="63">
                  <c:v>1.7024253463295454E-2</c:v>
                </c:pt>
                <c:pt idx="64">
                  <c:v>1.7049155545746732E-2</c:v>
                </c:pt>
                <c:pt idx="65">
                  <c:v>1.7073442744390949E-2</c:v>
                </c:pt>
                <c:pt idx="66">
                  <c:v>1.709713995428136E-2</c:v>
                </c:pt>
                <c:pt idx="67">
                  <c:v>1.712027068183446E-2</c:v>
                </c:pt>
                <c:pt idx="68">
                  <c:v>1.7142857142857144E-2</c:v>
                </c:pt>
                <c:pt idx="69">
                  <c:v>1.7164920352246663E-2</c:v>
                </c:pt>
                <c:pt idx="70">
                  <c:v>1.7186480206186679E-2</c:v>
                </c:pt>
                <c:pt idx="71">
                  <c:v>1.7207555557570166E-2</c:v>
                </c:pt>
                <c:pt idx="72">
                  <c:v>1.7228164285299049E-2</c:v>
                </c:pt>
                <c:pt idx="73">
                  <c:v>1.7248323358039563E-2</c:v>
                </c:pt>
                <c:pt idx="74">
                  <c:v>1.7268048892949958E-2</c:v>
                </c:pt>
                <c:pt idx="75">
                  <c:v>1.7287356209842623E-2</c:v>
                </c:pt>
                <c:pt idx="76">
                  <c:v>1.7306259881194105E-2</c:v>
                </c:pt>
                <c:pt idx="77">
                  <c:v>1.7324773778374158E-2</c:v>
                </c:pt>
                <c:pt idx="78">
                  <c:v>1.7342911114426988E-2</c:v>
                </c:pt>
                <c:pt idx="79">
                  <c:v>1.7360684483704571E-2</c:v>
                </c:pt>
                <c:pt idx="80">
                  <c:v>1.7378105898622154E-2</c:v>
                </c:pt>
                <c:pt idx="81">
                  <c:v>1.7395186823779704E-2</c:v>
                </c:pt>
                <c:pt idx="82">
                  <c:v>1.7411938207669498E-2</c:v>
                </c:pt>
                <c:pt idx="83">
                  <c:v>1.7428370512169087E-2</c:v>
                </c:pt>
                <c:pt idx="84">
                  <c:v>1.7444493740000244E-2</c:v>
                </c:pt>
                <c:pt idx="85">
                  <c:v>1.7460317460317461E-2</c:v>
                </c:pt>
                <c:pt idx="86">
                  <c:v>1.7475850832574937E-2</c:v>
                </c:pt>
                <c:pt idx="87">
                  <c:v>1.7491102628807077E-2</c:v>
                </c:pt>
                <c:pt idx="88">
                  <c:v>1.7506081254445801E-2</c:v>
                </c:pt>
                <c:pt idx="89">
                  <c:v>1.7520794767786788E-2</c:v>
                </c:pt>
                <c:pt idx="90">
                  <c:v>1.7535250898207122E-2</c:v>
                </c:pt>
                <c:pt idx="91">
                  <c:v>1.75494570632279E-2</c:v>
                </c:pt>
                <c:pt idx="92">
                  <c:v>1.7563420384507308E-2</c:v>
                </c:pt>
                <c:pt idx="93">
                  <c:v>1.7577147702842608E-2</c:v>
                </c:pt>
                <c:pt idx="94">
                  <c:v>1.7590645592252662E-2</c:v>
                </c:pt>
                <c:pt idx="95">
                  <c:v>1.7603920373207044E-2</c:v>
                </c:pt>
                <c:pt idx="96">
                  <c:v>1.7616978125062004E-2</c:v>
                </c:pt>
                <c:pt idx="97">
                  <c:v>1.7629824697759026E-2</c:v>
                </c:pt>
                <c:pt idx="98">
                  <c:v>1.7642465722837043E-2</c:v>
                </c:pt>
                <c:pt idx="99">
                  <c:v>1.7654906623805363E-2</c:v>
                </c:pt>
                <c:pt idx="100">
                  <c:v>1.7667152625920786E-2</c:v>
                </c:pt>
                <c:pt idx="101">
                  <c:v>1.767920876540887E-2</c:v>
                </c:pt>
                <c:pt idx="102">
                  <c:v>1.7691079898166377E-2</c:v>
                </c:pt>
                <c:pt idx="103">
                  <c:v>1.7702770707978946E-2</c:v>
                </c:pt>
                <c:pt idx="104">
                  <c:v>1.7714285714285714E-2</c:v>
                </c:pt>
              </c:numCache>
            </c:numRef>
          </c:yVal>
          <c:smooth val="0"/>
          <c:extLst>
            <c:ext xmlns:c16="http://schemas.microsoft.com/office/drawing/2014/chart" uri="{C3380CC4-5D6E-409C-BE32-E72D297353CC}">
              <c16:uniqueId val="{00000001-B41D-4ABA-8F71-48199EF554A9}"/>
            </c:ext>
          </c:extLst>
        </c:ser>
        <c:dLbls>
          <c:showLegendKey val="0"/>
          <c:showVal val="0"/>
          <c:showCatName val="0"/>
          <c:showSerName val="0"/>
          <c:showPercent val="0"/>
          <c:showBubbleSize val="0"/>
        </c:dLbls>
        <c:axId val="547243472"/>
        <c:axId val="547240192"/>
      </c:scatterChart>
      <c:valAx>
        <c:axId val="547243472"/>
        <c:scaling>
          <c:orientation val="minMax"/>
          <c:max val="3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manualLayout>
              <c:xMode val="edge"/>
              <c:yMode val="edge"/>
              <c:x val="0.46634625464845214"/>
              <c:y val="0.8341263039943310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0192"/>
        <c:crosses val="autoZero"/>
        <c:crossBetween val="midCat"/>
      </c:valAx>
      <c:valAx>
        <c:axId val="5472401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 Value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3472"/>
        <c:crosses val="autoZero"/>
        <c:crossBetween val="midCat"/>
      </c:valAx>
      <c:spPr>
        <a:noFill/>
        <a:ln>
          <a:noFill/>
        </a:ln>
        <a:effectLst/>
      </c:spPr>
    </c:plotArea>
    <c:legend>
      <c:legendPos val="b"/>
      <c:layout>
        <c:manualLayout>
          <c:xMode val="edge"/>
          <c:yMode val="edge"/>
          <c:x val="0.15483581981446218"/>
          <c:y val="0.90796748997924559"/>
          <c:w val="0.69032836037107559"/>
          <c:h val="5.544937484606998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B: Household Income as the Base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3"/>
          <c:order val="3"/>
          <c:tx>
            <c:strRef>
              <c:f>Sheet2!$E$7</c:f>
              <c:strCache>
                <c:ptCount val="1"/>
                <c:pt idx="0">
                  <c:v>Without Exemption</c:v>
                </c:pt>
              </c:strCache>
            </c:strRef>
          </c:tx>
          <c:spPr>
            <a:ln w="25400" cap="rnd">
              <a:solidFill>
                <a:schemeClr val="tx1"/>
              </a:solidFill>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Sheet2!$E$8:$E$112</c:f>
              <c:numCache>
                <c:formatCode>General</c:formatCode>
                <c:ptCount val="105"/>
                <c:pt idx="0">
                  <c:v>0</c:v>
                </c:pt>
                <c:pt idx="1">
                  <c:v>7.0000000000000007E-2</c:v>
                </c:pt>
                <c:pt idx="2">
                  <c:v>6.3900965042269386E-2</c:v>
                </c:pt>
                <c:pt idx="3">
                  <c:v>5.9160797830996162E-2</c:v>
                </c:pt>
                <c:pt idx="4">
                  <c:v>5.5339859052946645E-2</c:v>
                </c:pt>
                <c:pt idx="5">
                  <c:v>5.2174919474995092E-2</c:v>
                </c:pt>
                <c:pt idx="6">
                  <c:v>4.9497474683058332E-2</c:v>
                </c:pt>
                <c:pt idx="7">
                  <c:v>4.0414518843273801E-2</c:v>
                </c:pt>
                <c:pt idx="8">
                  <c:v>3.5000000000000003E-2</c:v>
                </c:pt>
                <c:pt idx="9">
                  <c:v>3.1304951684997057E-2</c:v>
                </c:pt>
                <c:pt idx="10">
                  <c:v>2.8577380332470412E-2</c:v>
                </c:pt>
                <c:pt idx="11">
                  <c:v>2.6457513110645911E-2</c:v>
                </c:pt>
                <c:pt idx="12">
                  <c:v>2.4748737341529166E-2</c:v>
                </c:pt>
                <c:pt idx="13">
                  <c:v>2.3333333333333334E-2</c:v>
                </c:pt>
                <c:pt idx="14">
                  <c:v>2.2135943621178659E-2</c:v>
                </c:pt>
                <c:pt idx="15">
                  <c:v>2.1105794120443454E-2</c:v>
                </c:pt>
                <c:pt idx="16">
                  <c:v>2.0207259421636901E-2</c:v>
                </c:pt>
                <c:pt idx="17">
                  <c:v>1.941450686788302E-2</c:v>
                </c:pt>
                <c:pt idx="18">
                  <c:v>1.8708286933869708E-2</c:v>
                </c:pt>
                <c:pt idx="19">
                  <c:v>1.8073922282301279E-2</c:v>
                </c:pt>
                <c:pt idx="20">
                  <c:v>1.7500000000000002E-2</c:v>
                </c:pt>
                <c:pt idx="21">
                  <c:v>1.6977493752543305E-2</c:v>
                </c:pt>
                <c:pt idx="22">
                  <c:v>1.6499158227686109E-2</c:v>
                </c:pt>
                <c:pt idx="23">
                  <c:v>1.6059101370939324E-2</c:v>
                </c:pt>
                <c:pt idx="24">
                  <c:v>1.5652475842498528E-2</c:v>
                </c:pt>
                <c:pt idx="25">
                  <c:v>1.5275252316519466E-2</c:v>
                </c:pt>
                <c:pt idx="26">
                  <c:v>1.4924050144892731E-2</c:v>
                </c:pt>
                <c:pt idx="27">
                  <c:v>1.4596008983995233E-2</c:v>
                </c:pt>
                <c:pt idx="28">
                  <c:v>1.4288690166235206E-2</c:v>
                </c:pt>
                <c:pt idx="29">
                  <c:v>1.4E-2</c:v>
                </c:pt>
                <c:pt idx="30">
                  <c:v>1.3728129459672882E-2</c:v>
                </c:pt>
                <c:pt idx="31">
                  <c:v>1.3471506281091269E-2</c:v>
                </c:pt>
                <c:pt idx="32">
                  <c:v>1.3228756555322956E-2</c:v>
                </c:pt>
                <c:pt idx="33">
                  <c:v>1.2998673672393631E-2</c:v>
                </c:pt>
                <c:pt idx="34">
                  <c:v>1.2780193008453877E-2</c:v>
                </c:pt>
                <c:pt idx="35">
                  <c:v>1.2572371141874244E-2</c:v>
                </c:pt>
                <c:pt idx="36">
                  <c:v>1.2374368670764583E-2</c:v>
                </c:pt>
                <c:pt idx="37">
                  <c:v>1.218543591689885E-2</c:v>
                </c:pt>
                <c:pt idx="38">
                  <c:v>1.2004900959975619E-2</c:v>
                </c:pt>
                <c:pt idx="39">
                  <c:v>1.1832159566199233E-2</c:v>
                </c:pt>
                <c:pt idx="40">
                  <c:v>1.1666666666666667E-2</c:v>
                </c:pt>
                <c:pt idx="41">
                  <c:v>1.1507929111375012E-2</c:v>
                </c:pt>
                <c:pt idx="42">
                  <c:v>1.1355499479153376E-2</c:v>
                </c:pt>
                <c:pt idx="43">
                  <c:v>1.12089707663561E-2</c:v>
                </c:pt>
                <c:pt idx="44">
                  <c:v>1.1067971810589329E-2</c:v>
                </c:pt>
                <c:pt idx="45">
                  <c:v>1.0932163332202424E-2</c:v>
                </c:pt>
                <c:pt idx="46">
                  <c:v>1.0801234497346435E-2</c:v>
                </c:pt>
                <c:pt idx="47">
                  <c:v>1.0674899923282327E-2</c:v>
                </c:pt>
                <c:pt idx="48">
                  <c:v>1.0552897060221727E-2</c:v>
                </c:pt>
                <c:pt idx="49">
                  <c:v>1.0434983894999018E-2</c:v>
                </c:pt>
                <c:pt idx="50">
                  <c:v>1.03209369308428E-2</c:v>
                </c:pt>
                <c:pt idx="51">
                  <c:v>1.0210549404852618E-2</c:v>
                </c:pt>
                <c:pt idx="52">
                  <c:v>1.010362971081845E-2</c:v>
                </c:pt>
                <c:pt idx="53">
                  <c:v>0.01</c:v>
                </c:pt>
                <c:pt idx="54">
                  <c:v>9.899494936611665E-3</c:v>
                </c:pt>
                <c:pt idx="55">
                  <c:v>9.8019605881960702E-3</c:v>
                </c:pt>
                <c:pt idx="56">
                  <c:v>9.7072534339415102E-3</c:v>
                </c:pt>
                <c:pt idx="57">
                  <c:v>9.6152394764082334E-3</c:v>
                </c:pt>
                <c:pt idx="58">
                  <c:v>9.5257934441568028E-3</c:v>
                </c:pt>
                <c:pt idx="59">
                  <c:v>9.4387980744853901E-3</c:v>
                </c:pt>
                <c:pt idx="60">
                  <c:v>9.3541434669348542E-3</c:v>
                </c:pt>
                <c:pt idx="61">
                  <c:v>9.2717264994553062E-3</c:v>
                </c:pt>
                <c:pt idx="62">
                  <c:v>9.1914503001805786E-3</c:v>
                </c:pt>
                <c:pt idx="63">
                  <c:v>9.1132237686576689E-3</c:v>
                </c:pt>
                <c:pt idx="64">
                  <c:v>9.0369611411506394E-3</c:v>
                </c:pt>
                <c:pt idx="65">
                  <c:v>8.9625815953027176E-3</c:v>
                </c:pt>
                <c:pt idx="66">
                  <c:v>8.8900088900133352E-3</c:v>
                </c:pt>
                <c:pt idx="67">
                  <c:v>8.8191710368819686E-3</c:v>
                </c:pt>
                <c:pt idx="68">
                  <c:v>8.7500000000000008E-3</c:v>
                </c:pt>
                <c:pt idx="69">
                  <c:v>8.6824314212445922E-3</c:v>
                </c:pt>
                <c:pt idx="70">
                  <c:v>8.6164043685532914E-3</c:v>
                </c:pt>
                <c:pt idx="71">
                  <c:v>8.5518611049413655E-3</c:v>
                </c:pt>
                <c:pt idx="72">
                  <c:v>8.4887468762716526E-3</c:v>
                </c:pt>
                <c:pt idx="73">
                  <c:v>8.4270097160038457E-3</c:v>
                </c:pt>
                <c:pt idx="74">
                  <c:v>8.3666002653407547E-3</c:v>
                </c:pt>
                <c:pt idx="75">
                  <c:v>8.307471607356974E-3</c:v>
                </c:pt>
                <c:pt idx="76">
                  <c:v>8.2495791138430547E-3</c:v>
                </c:pt>
                <c:pt idx="77">
                  <c:v>8.1928803037291387E-3</c:v>
                </c:pt>
                <c:pt idx="78">
                  <c:v>8.1373347120673508E-3</c:v>
                </c:pt>
                <c:pt idx="79">
                  <c:v>8.0829037686547603E-3</c:v>
                </c:pt>
                <c:pt idx="80">
                  <c:v>8.0295506854696618E-3</c:v>
                </c:pt>
                <c:pt idx="81">
                  <c:v>7.9772403521746558E-3</c:v>
                </c:pt>
                <c:pt idx="82">
                  <c:v>7.9259392390121711E-3</c:v>
                </c:pt>
                <c:pt idx="83">
                  <c:v>7.8756153064821668E-3</c:v>
                </c:pt>
                <c:pt idx="84">
                  <c:v>7.8262379212492642E-3</c:v>
                </c:pt>
                <c:pt idx="85">
                  <c:v>7.7777777777777776E-3</c:v>
                </c:pt>
                <c:pt idx="86">
                  <c:v>7.7302068252392588E-3</c:v>
                </c:pt>
                <c:pt idx="87">
                  <c:v>7.6834981992783252E-3</c:v>
                </c:pt>
                <c:pt idx="88">
                  <c:v>7.6376261582597332E-3</c:v>
                </c:pt>
                <c:pt idx="89">
                  <c:v>7.5925660236529661E-3</c:v>
                </c:pt>
                <c:pt idx="90">
                  <c:v>7.5482941242406894E-3</c:v>
                </c:pt>
                <c:pt idx="91">
                  <c:v>7.5047877438645634E-3</c:v>
                </c:pt>
                <c:pt idx="92">
                  <c:v>7.4620250724463655E-3</c:v>
                </c:pt>
                <c:pt idx="93">
                  <c:v>7.4199851600445206E-3</c:v>
                </c:pt>
                <c:pt idx="94">
                  <c:v>7.3786478737262184E-3</c:v>
                </c:pt>
                <c:pt idx="95">
                  <c:v>7.3379938570534266E-3</c:v>
                </c:pt>
                <c:pt idx="96">
                  <c:v>7.2980044919976166E-3</c:v>
                </c:pt>
                <c:pt idx="97">
                  <c:v>7.2586618631129774E-3</c:v>
                </c:pt>
                <c:pt idx="98">
                  <c:v>7.2199487238115536E-3</c:v>
                </c:pt>
                <c:pt idx="99">
                  <c:v>7.181848464596078E-3</c:v>
                </c:pt>
                <c:pt idx="100">
                  <c:v>7.1443450831176029E-3</c:v>
                </c:pt>
                <c:pt idx="101">
                  <c:v>7.107423155935334E-3</c:v>
                </c:pt>
                <c:pt idx="102">
                  <c:v>7.0710678118654753E-3</c:v>
                </c:pt>
                <c:pt idx="103">
                  <c:v>7.0352647068144848E-3</c:v>
                </c:pt>
                <c:pt idx="104">
                  <c:v>7.0000000000000001E-3</c:v>
                </c:pt>
              </c:numCache>
            </c:numRef>
          </c:yVal>
          <c:smooth val="0"/>
          <c:extLst>
            <c:ext xmlns:c16="http://schemas.microsoft.com/office/drawing/2014/chart" uri="{C3380CC4-5D6E-409C-BE32-E72D297353CC}">
              <c16:uniqueId val="{00000000-C1DC-40DD-8D06-DB03088E7467}"/>
            </c:ext>
          </c:extLst>
        </c:ser>
        <c:ser>
          <c:idx val="4"/>
          <c:order val="4"/>
          <c:tx>
            <c:strRef>
              <c:f>Sheet2!$F$7</c:f>
              <c:strCache>
                <c:ptCount val="1"/>
                <c:pt idx="0">
                  <c:v>With Exemption</c:v>
                </c:pt>
              </c:strCache>
            </c:strRef>
          </c:tx>
          <c:spPr>
            <a:ln w="25400" cap="rnd">
              <a:solidFill>
                <a:schemeClr val="tx1"/>
              </a:solidFill>
              <a:prstDash val="sysDash"/>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Sheet2!$F$8:$F$112</c:f>
              <c:numCache>
                <c:formatCode>General</c:formatCode>
                <c:ptCount val="105"/>
                <c:pt idx="0">
                  <c:v>0</c:v>
                </c:pt>
                <c:pt idx="1">
                  <c:v>0</c:v>
                </c:pt>
                <c:pt idx="2">
                  <c:v>0</c:v>
                </c:pt>
                <c:pt idx="3">
                  <c:v>2.017940688139019E-3</c:v>
                </c:pt>
                <c:pt idx="4">
                  <c:v>5.3398590529466407E-3</c:v>
                </c:pt>
                <c:pt idx="5">
                  <c:v>7.7304750305506442E-3</c:v>
                </c:pt>
                <c:pt idx="6">
                  <c:v>9.4974746830583309E-3</c:v>
                </c:pt>
                <c:pt idx="7">
                  <c:v>1.3747852176607135E-2</c:v>
                </c:pt>
                <c:pt idx="8">
                  <c:v>1.4999999999999999E-2</c:v>
                </c:pt>
                <c:pt idx="9">
                  <c:v>1.5304951684997056E-2</c:v>
                </c:pt>
                <c:pt idx="10">
                  <c:v>1.5244046999137078E-2</c:v>
                </c:pt>
                <c:pt idx="11">
                  <c:v>1.5028941682074482E-2</c:v>
                </c:pt>
                <c:pt idx="12">
                  <c:v>1.4748737341529167E-2</c:v>
                </c:pt>
                <c:pt idx="13">
                  <c:v>1.4444444444444444E-2</c:v>
                </c:pt>
                <c:pt idx="14">
                  <c:v>1.4135943621178659E-2</c:v>
                </c:pt>
                <c:pt idx="15">
                  <c:v>1.3833066847716182E-2</c:v>
                </c:pt>
                <c:pt idx="16">
                  <c:v>1.3540592754970234E-2</c:v>
                </c:pt>
                <c:pt idx="17">
                  <c:v>1.3260660714036867E-2</c:v>
                </c:pt>
                <c:pt idx="18">
                  <c:v>1.2994001219583991E-2</c:v>
                </c:pt>
                <c:pt idx="19">
                  <c:v>1.2740588948967945E-2</c:v>
                </c:pt>
                <c:pt idx="20">
                  <c:v>1.2500000000000001E-2</c:v>
                </c:pt>
                <c:pt idx="21">
                  <c:v>1.2271611399602131E-2</c:v>
                </c:pt>
                <c:pt idx="22">
                  <c:v>1.2054713783241666E-2</c:v>
                </c:pt>
                <c:pt idx="23">
                  <c:v>1.184857505514985E-2</c:v>
                </c:pt>
                <c:pt idx="24">
                  <c:v>1.165247584249853E-2</c:v>
                </c:pt>
                <c:pt idx="25">
                  <c:v>1.1465728506995657E-2</c:v>
                </c:pt>
                <c:pt idx="26">
                  <c:v>1.1287686508529094E-2</c:v>
                </c:pt>
                <c:pt idx="27">
                  <c:v>1.1117748114430016E-2</c:v>
                </c:pt>
                <c:pt idx="28">
                  <c:v>1.0955356832901874E-2</c:v>
                </c:pt>
                <c:pt idx="29">
                  <c:v>1.0800000000000001E-2</c:v>
                </c:pt>
                <c:pt idx="30">
                  <c:v>1.0651206382749806E-2</c:v>
                </c:pt>
                <c:pt idx="31">
                  <c:v>1.0508543318128307E-2</c:v>
                </c:pt>
                <c:pt idx="32">
                  <c:v>1.0371613698180099E-2</c:v>
                </c:pt>
                <c:pt idx="33">
                  <c:v>1.0240052982738458E-2</c:v>
                </c:pt>
                <c:pt idx="34">
                  <c:v>1.0113526341787211E-2</c:v>
                </c:pt>
                <c:pt idx="35">
                  <c:v>9.9917259805839213E-3</c:v>
                </c:pt>
                <c:pt idx="36">
                  <c:v>9.8743686707645842E-3</c:v>
                </c:pt>
                <c:pt idx="37">
                  <c:v>9.7611934926564257E-3</c:v>
                </c:pt>
                <c:pt idx="38">
                  <c:v>9.6519597835050298E-3</c:v>
                </c:pt>
                <c:pt idx="39">
                  <c:v>9.5464452804849467E-3</c:v>
                </c:pt>
                <c:pt idx="40">
                  <c:v>9.4444444444444445E-3</c:v>
                </c:pt>
                <c:pt idx="41">
                  <c:v>9.3457669492128491E-3</c:v>
                </c:pt>
                <c:pt idx="42">
                  <c:v>9.2502363212586397E-3</c:v>
                </c:pt>
                <c:pt idx="43">
                  <c:v>9.1576887150740492E-3</c:v>
                </c:pt>
                <c:pt idx="44">
                  <c:v>9.0679718105893294E-3</c:v>
                </c:pt>
                <c:pt idx="45">
                  <c:v>8.9809438200073033E-3</c:v>
                </c:pt>
                <c:pt idx="46">
                  <c:v>8.8964725925845291E-3</c:v>
                </c:pt>
                <c:pt idx="47">
                  <c:v>8.8144348070032554E-3</c:v>
                </c:pt>
                <c:pt idx="48">
                  <c:v>8.7347152420399095E-3</c:v>
                </c:pt>
                <c:pt idx="49">
                  <c:v>8.6572061172212403E-3</c:v>
                </c:pt>
                <c:pt idx="50">
                  <c:v>8.5818064960601903E-3</c:v>
                </c:pt>
                <c:pt idx="51">
                  <c:v>8.5084217452781503E-3</c:v>
                </c:pt>
                <c:pt idx="52">
                  <c:v>8.4369630441517834E-3</c:v>
                </c:pt>
                <c:pt idx="53">
                  <c:v>8.3673469387755099E-3</c:v>
                </c:pt>
                <c:pt idx="54">
                  <c:v>8.299494936611666E-3</c:v>
                </c:pt>
                <c:pt idx="55">
                  <c:v>8.233333137215677E-3</c:v>
                </c:pt>
                <c:pt idx="56">
                  <c:v>8.1687918954799731E-3</c:v>
                </c:pt>
                <c:pt idx="57">
                  <c:v>8.1058055141440821E-3</c:v>
                </c:pt>
                <c:pt idx="58">
                  <c:v>8.0443119626753216E-3</c:v>
                </c:pt>
                <c:pt idx="59">
                  <c:v>7.9842526199399352E-3</c:v>
                </c:pt>
                <c:pt idx="60">
                  <c:v>7.9255720383634241E-3</c:v>
                </c:pt>
                <c:pt idx="61">
                  <c:v>7.8682177275254828E-3</c:v>
                </c:pt>
                <c:pt idx="62">
                  <c:v>7.8121399553529921E-3</c:v>
                </c:pt>
                <c:pt idx="63">
                  <c:v>7.757291565267839E-3</c:v>
                </c:pt>
                <c:pt idx="64">
                  <c:v>7.7036278078173063E-3</c:v>
                </c:pt>
                <c:pt idx="65">
                  <c:v>7.651106185466652E-3</c:v>
                </c:pt>
                <c:pt idx="66">
                  <c:v>7.599686309368173E-3</c:v>
                </c:pt>
                <c:pt idx="67">
                  <c:v>7.5493297670406996E-3</c:v>
                </c:pt>
                <c:pt idx="68">
                  <c:v>7.4999999999999997E-3</c:v>
                </c:pt>
                <c:pt idx="69">
                  <c:v>7.4516621904753616E-3</c:v>
                </c:pt>
                <c:pt idx="70">
                  <c:v>7.4042831564320793E-3</c:v>
                </c:pt>
                <c:pt idx="71">
                  <c:v>7.3578312541950977E-3</c:v>
                </c:pt>
                <c:pt idx="72">
                  <c:v>7.312276288036359E-3</c:v>
                </c:pt>
                <c:pt idx="73">
                  <c:v>7.2675894261487722E-3</c:v>
                </c:pt>
                <c:pt idx="74">
                  <c:v>7.2237431224836121E-3</c:v>
                </c:pt>
                <c:pt idx="75">
                  <c:v>7.1807110439766914E-3</c:v>
                </c:pt>
                <c:pt idx="76">
                  <c:v>7.1384680027319443E-3</c:v>
                </c:pt>
                <c:pt idx="77">
                  <c:v>7.0969898927702351E-3</c:v>
                </c:pt>
                <c:pt idx="78">
                  <c:v>7.0562536309862686E-3</c:v>
                </c:pt>
                <c:pt idx="79">
                  <c:v>7.0162371019880949E-3</c:v>
                </c:pt>
                <c:pt idx="80">
                  <c:v>6.9769191065222934E-3</c:v>
                </c:pt>
                <c:pt idx="81">
                  <c:v>6.938279313213616E-3</c:v>
                </c:pt>
                <c:pt idx="82">
                  <c:v>6.9002982133711446E-3</c:v>
                </c:pt>
                <c:pt idx="83">
                  <c:v>6.8629570786340657E-3</c:v>
                </c:pt>
                <c:pt idx="84">
                  <c:v>6.826237921249265E-3</c:v>
                </c:pt>
                <c:pt idx="85">
                  <c:v>6.7901234567901234E-3</c:v>
                </c:pt>
                <c:pt idx="86">
                  <c:v>6.7545970691416978E-3</c:v>
                </c:pt>
                <c:pt idx="87">
                  <c:v>6.7196427775915776E-3</c:v>
                </c:pt>
                <c:pt idx="88">
                  <c:v>6.6852452058787804E-3</c:v>
                </c:pt>
                <c:pt idx="89">
                  <c:v>6.6513895530647309E-3</c:v>
                </c:pt>
                <c:pt idx="90">
                  <c:v>6.6180615661011544E-3</c:v>
                </c:pt>
                <c:pt idx="91">
                  <c:v>6.5852475139795063E-3</c:v>
                </c:pt>
                <c:pt idx="92">
                  <c:v>6.5529341633554557E-3</c:v>
                </c:pt>
                <c:pt idx="93">
                  <c:v>6.5211087555501384E-3</c:v>
                </c:pt>
                <c:pt idx="94">
                  <c:v>6.4897589848373297E-3</c:v>
                </c:pt>
                <c:pt idx="95">
                  <c:v>6.4588729779325475E-3</c:v>
                </c:pt>
                <c:pt idx="96">
                  <c:v>6.4284392746063127E-3</c:v>
                </c:pt>
                <c:pt idx="97">
                  <c:v>6.3984468093495365E-3</c:v>
                </c:pt>
                <c:pt idx="98">
                  <c:v>6.368884894024319E-3</c:v>
                </c:pt>
                <c:pt idx="99">
                  <c:v>6.3397432014381831E-3</c:v>
                </c:pt>
                <c:pt idx="100">
                  <c:v>6.3110117497842694E-3</c:v>
                </c:pt>
                <c:pt idx="101">
                  <c:v>6.2826808878940965E-3</c:v>
                </c:pt>
                <c:pt idx="102">
                  <c:v>6.2547412812532311E-3</c:v>
                </c:pt>
                <c:pt idx="103">
                  <c:v>6.2271838987336767E-3</c:v>
                </c:pt>
                <c:pt idx="104">
                  <c:v>6.1999999999999998E-3</c:v>
                </c:pt>
              </c:numCache>
            </c:numRef>
          </c:yVal>
          <c:smooth val="0"/>
          <c:extLst>
            <c:ext xmlns:c16="http://schemas.microsoft.com/office/drawing/2014/chart" uri="{C3380CC4-5D6E-409C-BE32-E72D297353CC}">
              <c16:uniqueId val="{00000001-C1DC-40DD-8D06-DB03088E7467}"/>
            </c:ext>
          </c:extLst>
        </c:ser>
        <c:dLbls>
          <c:showLegendKey val="0"/>
          <c:showVal val="0"/>
          <c:showCatName val="0"/>
          <c:showSerName val="0"/>
          <c:showPercent val="0"/>
          <c:showBubbleSize val="0"/>
        </c:dLbls>
        <c:axId val="434421240"/>
        <c:axId val="434415992"/>
        <c:extLst>
          <c:ext xmlns:c15="http://schemas.microsoft.com/office/drawing/2012/chart" uri="{02D57815-91ED-43cb-92C2-25804820EDAC}">
            <c15:filteredScatterSeries>
              <c15:ser>
                <c:idx val="0"/>
                <c:order val="0"/>
                <c:tx>
                  <c:strRef>
                    <c:extLst>
                      <c:ext uri="{02D57815-91ED-43cb-92C2-25804820EDAC}">
                        <c15:formulaRef>
                          <c15:sqref>Sheet2!$B$7</c15:sqref>
                        </c15:formulaRef>
                      </c:ext>
                    </c:extLst>
                    <c:strCache>
                      <c:ptCount val="1"/>
                      <c:pt idx="0">
                        <c:v>V</c:v>
                      </c:pt>
                    </c:strCache>
                  </c:strRef>
                </c:tx>
                <c:spPr>
                  <a:ln w="19050" cap="rnd">
                    <a:solidFill>
                      <a:schemeClr val="accent1"/>
                    </a:solidFill>
                    <a:round/>
                  </a:ln>
                  <a:effectLst/>
                </c:spPr>
                <c:marker>
                  <c:symbol val="none"/>
                </c:marker>
                <c:xVal>
                  <c:numRef>
                    <c:extLst>
                      <c:ex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c:ext uri="{02D57815-91ED-43cb-92C2-25804820EDAC}">
                        <c15:formulaRef>
                          <c15:sqref>Sheet2!$B$8:$B$112</c15:sqref>
                        </c15:formulaRef>
                      </c:ext>
                    </c:extLst>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yVal>
                <c:smooth val="0"/>
                <c:extLst>
                  <c:ext xmlns:c16="http://schemas.microsoft.com/office/drawing/2014/chart" uri="{C3380CC4-5D6E-409C-BE32-E72D297353CC}">
                    <c16:uniqueId val="{00000002-C1DC-40DD-8D06-DB03088E7467}"/>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Sheet2!$C$7</c15:sqref>
                        </c15:formulaRef>
                      </c:ext>
                    </c:extLst>
                    <c:strCache>
                      <c:ptCount val="1"/>
                      <c:pt idx="0">
                        <c:v>T</c:v>
                      </c:pt>
                    </c:strCache>
                  </c:strRef>
                </c:tx>
                <c:spPr>
                  <a:ln w="19050" cap="rnd">
                    <a:solidFill>
                      <a:schemeClr val="accent2"/>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Sheet2!$C$8:$C$112</c15:sqref>
                        </c15:formulaRef>
                      </c:ext>
                    </c:extLst>
                    <c:numCache>
                      <c:formatCode>General</c:formatCode>
                      <c:ptCount val="105"/>
                      <c:pt idx="0">
                        <c:v>0</c:v>
                      </c:pt>
                      <c:pt idx="1">
                        <c:v>700</c:v>
                      </c:pt>
                      <c:pt idx="2">
                        <c:v>766.81158050723263</c:v>
                      </c:pt>
                      <c:pt idx="3">
                        <c:v>828.25116963394623</c:v>
                      </c:pt>
                      <c:pt idx="4">
                        <c:v>885.43774484714629</c:v>
                      </c:pt>
                      <c:pt idx="5">
                        <c:v>939.14855054991165</c:v>
                      </c:pt>
                      <c:pt idx="6">
                        <c:v>989.94949366116668</c:v>
                      </c:pt>
                      <c:pt idx="7">
                        <c:v>1212.435565298214</c:v>
                      </c:pt>
                      <c:pt idx="8">
                        <c:v>1400</c:v>
                      </c:pt>
                      <c:pt idx="9">
                        <c:v>1565.2475842498529</c:v>
                      </c:pt>
                      <c:pt idx="10">
                        <c:v>1714.6428199482248</c:v>
                      </c:pt>
                      <c:pt idx="11">
                        <c:v>1852.0259177452137</c:v>
                      </c:pt>
                      <c:pt idx="12">
                        <c:v>1979.8989873223334</c:v>
                      </c:pt>
                      <c:pt idx="13">
                        <c:v>2100</c:v>
                      </c:pt>
                      <c:pt idx="14">
                        <c:v>2213.5943621178658</c:v>
                      </c:pt>
                      <c:pt idx="15">
                        <c:v>2321.6373532487801</c:v>
                      </c:pt>
                      <c:pt idx="16">
                        <c:v>2424.871130596428</c:v>
                      </c:pt>
                      <c:pt idx="17">
                        <c:v>2523.8858928247928</c:v>
                      </c:pt>
                      <c:pt idx="18">
                        <c:v>2619.160170741759</c:v>
                      </c:pt>
                      <c:pt idx="19">
                        <c:v>2711.0883423451919</c:v>
                      </c:pt>
                      <c:pt idx="20">
                        <c:v>2800</c:v>
                      </c:pt>
                      <c:pt idx="21">
                        <c:v>2886.1739379323622</c:v>
                      </c:pt>
                      <c:pt idx="22">
                        <c:v>2969.8484809834999</c:v>
                      </c:pt>
                      <c:pt idx="23">
                        <c:v>3051.2292604784716</c:v>
                      </c:pt>
                      <c:pt idx="24">
                        <c:v>3130.4951684997059</c:v>
                      </c:pt>
                      <c:pt idx="25">
                        <c:v>3207.802986469088</c:v>
                      </c:pt>
                      <c:pt idx="26">
                        <c:v>3283.2910318764007</c:v>
                      </c:pt>
                      <c:pt idx="27">
                        <c:v>3357.0820663189038</c:v>
                      </c:pt>
                      <c:pt idx="28">
                        <c:v>3429.2856398964495</c:v>
                      </c:pt>
                      <c:pt idx="29">
                        <c:v>3500</c:v>
                      </c:pt>
                      <c:pt idx="30">
                        <c:v>3569.3136595149494</c:v>
                      </c:pt>
                      <c:pt idx="31">
                        <c:v>3637.3066958946429</c:v>
                      </c:pt>
                      <c:pt idx="32">
                        <c:v>3704.0518354904275</c:v>
                      </c:pt>
                      <c:pt idx="33">
                        <c:v>3769.615364994153</c:v>
                      </c:pt>
                      <c:pt idx="34">
                        <c:v>3834.0579025361631</c:v>
                      </c:pt>
                      <c:pt idx="35">
                        <c:v>3897.4350539810157</c:v>
                      </c:pt>
                      <c:pt idx="36">
                        <c:v>3959.7979746446667</c:v>
                      </c:pt>
                      <c:pt idx="37">
                        <c:v>4021.1938525766204</c:v>
                      </c:pt>
                      <c:pt idx="38">
                        <c:v>4081.6663263917103</c:v>
                      </c:pt>
                      <c:pt idx="39">
                        <c:v>4141.2558481697315</c:v>
                      </c:pt>
                      <c:pt idx="40">
                        <c:v>4200</c:v>
                      </c:pt>
                      <c:pt idx="41">
                        <c:v>4257.9337712087545</c:v>
                      </c:pt>
                      <c:pt idx="42">
                        <c:v>4315.0898020782834</c:v>
                      </c:pt>
                      <c:pt idx="43">
                        <c:v>4371.4985988788794</c:v>
                      </c:pt>
                      <c:pt idx="44">
                        <c:v>4427.1887242357316</c:v>
                      </c:pt>
                      <c:pt idx="45">
                        <c:v>4482.186966202994</c:v>
                      </c:pt>
                      <c:pt idx="46">
                        <c:v>4536.5184888855028</c:v>
                      </c:pt>
                      <c:pt idx="47">
                        <c:v>4590.2069670114006</c:v>
                      </c:pt>
                      <c:pt idx="48">
                        <c:v>4643.2747064975601</c:v>
                      </c:pt>
                      <c:pt idx="49">
                        <c:v>4695.7427527495583</c:v>
                      </c:pt>
                      <c:pt idx="50">
                        <c:v>4747.6309881876878</c:v>
                      </c:pt>
                      <c:pt idx="51">
                        <c:v>4798.9582202807305</c:v>
                      </c:pt>
                      <c:pt idx="52">
                        <c:v>4849.7422611928559</c:v>
                      </c:pt>
                      <c:pt idx="53">
                        <c:v>4900</c:v>
                      </c:pt>
                      <c:pt idx="54">
                        <c:v>4949.7474683058326</c:v>
                      </c:pt>
                      <c:pt idx="55">
                        <c:v>4998.9998999799955</c:v>
                      </c:pt>
                      <c:pt idx="56">
                        <c:v>5047.7717856495856</c:v>
                      </c:pt>
                      <c:pt idx="57">
                        <c:v>5096.0769224963633</c:v>
                      </c:pt>
                      <c:pt idx="58">
                        <c:v>5143.9284598446739</c:v>
                      </c:pt>
                      <c:pt idx="59">
                        <c:v>5191.3389409669644</c:v>
                      </c:pt>
                      <c:pt idx="60">
                        <c:v>5238.320341483518</c:v>
                      </c:pt>
                      <c:pt idx="61">
                        <c:v>5284.884104689525</c:v>
                      </c:pt>
                      <c:pt idx="62">
                        <c:v>5331.0411741047355</c:v>
                      </c:pt>
                      <c:pt idx="63">
                        <c:v>5376.8020235080248</c:v>
                      </c:pt>
                      <c:pt idx="64">
                        <c:v>5422.1766846903838</c:v>
                      </c:pt>
                      <c:pt idx="65">
                        <c:v>5467.1747731346577</c:v>
                      </c:pt>
                      <c:pt idx="66">
                        <c:v>5511.8055118082675</c:v>
                      </c:pt>
                      <c:pt idx="67">
                        <c:v>5556.0777532356406</c:v>
                      </c:pt>
                      <c:pt idx="68">
                        <c:v>5600</c:v>
                      </c:pt>
                      <c:pt idx="69">
                        <c:v>5643.580423808985</c:v>
                      </c:pt>
                      <c:pt idx="70">
                        <c:v>5686.8268832451722</c:v>
                      </c:pt>
                      <c:pt idx="71">
                        <c:v>5729.7469403107152</c:v>
                      </c:pt>
                      <c:pt idx="72">
                        <c:v>5772.3478758647243</c:v>
                      </c:pt>
                      <c:pt idx="73">
                        <c:v>5814.636704042653</c:v>
                      </c:pt>
                      <c:pt idx="74">
                        <c:v>5856.6201857385286</c:v>
                      </c:pt>
                      <c:pt idx="75">
                        <c:v>5898.3048412234511</c:v>
                      </c:pt>
                      <c:pt idx="76">
                        <c:v>5939.6969619669999</c:v>
                      </c:pt>
                      <c:pt idx="77">
                        <c:v>5980.8026217222714</c:v>
                      </c:pt>
                      <c:pt idx="78">
                        <c:v>6021.627686929839</c:v>
                      </c:pt>
                      <c:pt idx="79">
                        <c:v>6062.1778264910708</c:v>
                      </c:pt>
                      <c:pt idx="80">
                        <c:v>6102.4585209569432</c:v>
                      </c:pt>
                      <c:pt idx="81">
                        <c:v>6142.4750711744855</c:v>
                      </c:pt>
                      <c:pt idx="82">
                        <c:v>6182.232606429493</c:v>
                      </c:pt>
                      <c:pt idx="83">
                        <c:v>6221.736092120912</c:v>
                      </c:pt>
                      <c:pt idx="84">
                        <c:v>6260.9903369994117</c:v>
                      </c:pt>
                      <c:pt idx="85">
                        <c:v>6300</c:v>
                      </c:pt>
                      <c:pt idx="86">
                        <c:v>6338.7695966961919</c:v>
                      </c:pt>
                      <c:pt idx="87">
                        <c:v>6377.3035054010097</c:v>
                      </c:pt>
                      <c:pt idx="88">
                        <c:v>6415.6059729381759</c:v>
                      </c:pt>
                      <c:pt idx="89">
                        <c:v>6453.6811201050214</c:v>
                      </c:pt>
                      <c:pt idx="90">
                        <c:v>6491.5329468469927</c:v>
                      </c:pt>
                      <c:pt idx="91">
                        <c:v>6529.1653371621705</c:v>
                      </c:pt>
                      <c:pt idx="92">
                        <c:v>6566.5820637528013</c:v>
                      </c:pt>
                      <c:pt idx="93">
                        <c:v>6603.7867924396232</c:v>
                      </c:pt>
                      <c:pt idx="94">
                        <c:v>6640.7830863535964</c:v>
                      </c:pt>
                      <c:pt idx="95">
                        <c:v>6677.5744099186186</c:v>
                      </c:pt>
                      <c:pt idx="96">
                        <c:v>6714.1641326378076</c:v>
                      </c:pt>
                      <c:pt idx="97">
                        <c:v>6750.5555326950689</c:v>
                      </c:pt>
                      <c:pt idx="98">
                        <c:v>6786.75180038286</c:v>
                      </c:pt>
                      <c:pt idx="99">
                        <c:v>6822.7560413662741</c:v>
                      </c:pt>
                      <c:pt idx="100">
                        <c:v>6858.5712797928991</c:v>
                      </c:pt>
                      <c:pt idx="101">
                        <c:v>6894.2004612572737</c:v>
                      </c:pt>
                      <c:pt idx="102">
                        <c:v>6929.6464556281662</c:v>
                      </c:pt>
                      <c:pt idx="103">
                        <c:v>6964.9120597463398</c:v>
                      </c:pt>
                      <c:pt idx="104">
                        <c:v>7000</c:v>
                      </c:pt>
                    </c:numCache>
                  </c:numRef>
                </c:yVal>
                <c:smooth val="0"/>
                <c:extLst xmlns:c15="http://schemas.microsoft.com/office/drawing/2012/chart">
                  <c:ext xmlns:c16="http://schemas.microsoft.com/office/drawing/2014/chart" uri="{C3380CC4-5D6E-409C-BE32-E72D297353CC}">
                    <c16:uniqueId val="{00000003-C1DC-40DD-8D06-DB03088E7467}"/>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Sheet2!$D$7</c15:sqref>
                        </c15:formulaRef>
                      </c:ext>
                    </c:extLst>
                    <c:strCache>
                      <c:ptCount val="1"/>
                      <c:pt idx="0">
                        <c:v>t(V-X)</c:v>
                      </c:pt>
                    </c:strCache>
                  </c:strRef>
                </c:tx>
                <c:spPr>
                  <a:ln w="19050" cap="rnd">
                    <a:solidFill>
                      <a:schemeClr val="accent3"/>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Sheet2!$D$8:$D$112</c15:sqref>
                        </c15:formulaRef>
                      </c:ext>
                    </c:extLst>
                    <c:numCache>
                      <c:formatCode>General</c:formatCode>
                      <c:ptCount val="105"/>
                      <c:pt idx="1">
                        <c:v>-100</c:v>
                      </c:pt>
                      <c:pt idx="2">
                        <c:v>-33.188419492767423</c:v>
                      </c:pt>
                      <c:pt idx="3">
                        <c:v>28.251169633946265</c:v>
                      </c:pt>
                      <c:pt idx="4">
                        <c:v>85.437744847146249</c:v>
                      </c:pt>
                      <c:pt idx="5">
                        <c:v>139.14855054991159</c:v>
                      </c:pt>
                      <c:pt idx="6">
                        <c:v>189.94949366116663</c:v>
                      </c:pt>
                      <c:pt idx="7">
                        <c:v>412.43556529821404</c:v>
                      </c:pt>
                      <c:pt idx="8">
                        <c:v>600</c:v>
                      </c:pt>
                      <c:pt idx="9">
                        <c:v>765.24758424985282</c:v>
                      </c:pt>
                      <c:pt idx="10">
                        <c:v>914.64281994822466</c:v>
                      </c:pt>
                      <c:pt idx="11">
                        <c:v>1052.0259177452137</c:v>
                      </c:pt>
                      <c:pt idx="12">
                        <c:v>1179.8989873223334</c:v>
                      </c:pt>
                      <c:pt idx="13">
                        <c:v>1300</c:v>
                      </c:pt>
                      <c:pt idx="14">
                        <c:v>1413.5943621178658</c:v>
                      </c:pt>
                      <c:pt idx="15">
                        <c:v>1521.6373532487801</c:v>
                      </c:pt>
                      <c:pt idx="16">
                        <c:v>1624.8711305964282</c:v>
                      </c:pt>
                      <c:pt idx="17">
                        <c:v>1723.8858928247926</c:v>
                      </c:pt>
                      <c:pt idx="18">
                        <c:v>1819.1601707417587</c:v>
                      </c:pt>
                      <c:pt idx="19">
                        <c:v>1911.0883423451917</c:v>
                      </c:pt>
                      <c:pt idx="20">
                        <c:v>2000</c:v>
                      </c:pt>
                      <c:pt idx="21">
                        <c:v>2086.1739379323622</c:v>
                      </c:pt>
                      <c:pt idx="22">
                        <c:v>2169.8484809834999</c:v>
                      </c:pt>
                      <c:pt idx="23">
                        <c:v>2251.2292604784716</c:v>
                      </c:pt>
                      <c:pt idx="24">
                        <c:v>2330.4951684997059</c:v>
                      </c:pt>
                      <c:pt idx="25">
                        <c:v>2407.802986469088</c:v>
                      </c:pt>
                      <c:pt idx="26">
                        <c:v>2483.2910318764007</c:v>
                      </c:pt>
                      <c:pt idx="27">
                        <c:v>2557.0820663189038</c:v>
                      </c:pt>
                      <c:pt idx="28">
                        <c:v>2629.2856398964495</c:v>
                      </c:pt>
                      <c:pt idx="29">
                        <c:v>2700</c:v>
                      </c:pt>
                      <c:pt idx="30">
                        <c:v>2769.3136595149494</c:v>
                      </c:pt>
                      <c:pt idx="31">
                        <c:v>2837.3066958946429</c:v>
                      </c:pt>
                      <c:pt idx="32">
                        <c:v>2904.0518354904275</c:v>
                      </c:pt>
                      <c:pt idx="33">
                        <c:v>2969.615364994153</c:v>
                      </c:pt>
                      <c:pt idx="34">
                        <c:v>3034.0579025361631</c:v>
                      </c:pt>
                      <c:pt idx="35">
                        <c:v>3097.4350539810157</c:v>
                      </c:pt>
                      <c:pt idx="36">
                        <c:v>3159.7979746446667</c:v>
                      </c:pt>
                      <c:pt idx="37">
                        <c:v>3221.1938525766204</c:v>
                      </c:pt>
                      <c:pt idx="38">
                        <c:v>3281.6663263917103</c:v>
                      </c:pt>
                      <c:pt idx="39">
                        <c:v>3341.2558481697315</c:v>
                      </c:pt>
                      <c:pt idx="40">
                        <c:v>3400</c:v>
                      </c:pt>
                      <c:pt idx="41">
                        <c:v>3457.933771208754</c:v>
                      </c:pt>
                      <c:pt idx="42">
                        <c:v>3515.0898020782834</c:v>
                      </c:pt>
                      <c:pt idx="43">
                        <c:v>3571.498598878879</c:v>
                      </c:pt>
                      <c:pt idx="44">
                        <c:v>3627.1887242357316</c:v>
                      </c:pt>
                      <c:pt idx="45">
                        <c:v>3682.1869662029944</c:v>
                      </c:pt>
                      <c:pt idx="46">
                        <c:v>3736.5184888855024</c:v>
                      </c:pt>
                      <c:pt idx="47">
                        <c:v>3790.2069670114001</c:v>
                      </c:pt>
                      <c:pt idx="48">
                        <c:v>3843.2747064975601</c:v>
                      </c:pt>
                      <c:pt idx="49">
                        <c:v>3895.7427527495583</c:v>
                      </c:pt>
                      <c:pt idx="50">
                        <c:v>3947.6309881876878</c:v>
                      </c:pt>
                      <c:pt idx="51">
                        <c:v>3998.958220280731</c:v>
                      </c:pt>
                      <c:pt idx="52">
                        <c:v>4049.7422611928564</c:v>
                      </c:pt>
                      <c:pt idx="53">
                        <c:v>4100</c:v>
                      </c:pt>
                      <c:pt idx="54">
                        <c:v>4149.7474683058326</c:v>
                      </c:pt>
                      <c:pt idx="55">
                        <c:v>4198.9998999799955</c:v>
                      </c:pt>
                      <c:pt idx="56">
                        <c:v>4247.7717856495856</c:v>
                      </c:pt>
                      <c:pt idx="57">
                        <c:v>4296.0769224963633</c:v>
                      </c:pt>
                      <c:pt idx="58">
                        <c:v>4343.9284598446739</c:v>
                      </c:pt>
                      <c:pt idx="59">
                        <c:v>4391.3389409669644</c:v>
                      </c:pt>
                      <c:pt idx="60">
                        <c:v>4438.320341483518</c:v>
                      </c:pt>
                      <c:pt idx="61">
                        <c:v>4484.884104689525</c:v>
                      </c:pt>
                      <c:pt idx="62">
                        <c:v>4531.0411741047355</c:v>
                      </c:pt>
                      <c:pt idx="63">
                        <c:v>4576.8020235080248</c:v>
                      </c:pt>
                      <c:pt idx="64">
                        <c:v>4622.1766846903838</c:v>
                      </c:pt>
                      <c:pt idx="65">
                        <c:v>4667.1747731346577</c:v>
                      </c:pt>
                      <c:pt idx="66">
                        <c:v>4711.8055118082675</c:v>
                      </c:pt>
                      <c:pt idx="67">
                        <c:v>4756.0777532356406</c:v>
                      </c:pt>
                      <c:pt idx="68">
                        <c:v>4800</c:v>
                      </c:pt>
                      <c:pt idx="69">
                        <c:v>4843.580423808985</c:v>
                      </c:pt>
                      <c:pt idx="70">
                        <c:v>4886.8268832451722</c:v>
                      </c:pt>
                      <c:pt idx="71">
                        <c:v>4929.7469403107152</c:v>
                      </c:pt>
                      <c:pt idx="72">
                        <c:v>4972.3478758647243</c:v>
                      </c:pt>
                      <c:pt idx="73">
                        <c:v>5014.636704042653</c:v>
                      </c:pt>
                      <c:pt idx="74">
                        <c:v>5056.6201857385286</c:v>
                      </c:pt>
                      <c:pt idx="75">
                        <c:v>5098.3048412234511</c:v>
                      </c:pt>
                      <c:pt idx="76">
                        <c:v>5139.6969619669999</c:v>
                      </c:pt>
                      <c:pt idx="77">
                        <c:v>5180.8026217222714</c:v>
                      </c:pt>
                      <c:pt idx="78">
                        <c:v>5221.627686929839</c:v>
                      </c:pt>
                      <c:pt idx="79">
                        <c:v>5262.1778264910708</c:v>
                      </c:pt>
                      <c:pt idx="80">
                        <c:v>5302.4585209569432</c:v>
                      </c:pt>
                      <c:pt idx="81">
                        <c:v>5342.4750711744846</c:v>
                      </c:pt>
                      <c:pt idx="82">
                        <c:v>5382.232606429493</c:v>
                      </c:pt>
                      <c:pt idx="83">
                        <c:v>5421.736092120912</c:v>
                      </c:pt>
                      <c:pt idx="84">
                        <c:v>5460.9903369994117</c:v>
                      </c:pt>
                      <c:pt idx="85">
                        <c:v>5500</c:v>
                      </c:pt>
                      <c:pt idx="86">
                        <c:v>5538.7695966961919</c:v>
                      </c:pt>
                      <c:pt idx="87">
                        <c:v>5577.3035054010097</c:v>
                      </c:pt>
                      <c:pt idx="88">
                        <c:v>5615.6059729381759</c:v>
                      </c:pt>
                      <c:pt idx="89">
                        <c:v>5653.6811201050214</c:v>
                      </c:pt>
                      <c:pt idx="90">
                        <c:v>5691.5329468469927</c:v>
                      </c:pt>
                      <c:pt idx="91">
                        <c:v>5729.1653371621705</c:v>
                      </c:pt>
                      <c:pt idx="92">
                        <c:v>5766.5820637528013</c:v>
                      </c:pt>
                      <c:pt idx="93">
                        <c:v>5803.7867924396232</c:v>
                      </c:pt>
                      <c:pt idx="94">
                        <c:v>5840.7830863535964</c:v>
                      </c:pt>
                      <c:pt idx="95">
                        <c:v>5877.5744099186186</c:v>
                      </c:pt>
                      <c:pt idx="96">
                        <c:v>5914.1641326378076</c:v>
                      </c:pt>
                      <c:pt idx="97">
                        <c:v>5950.5555326950689</c:v>
                      </c:pt>
                      <c:pt idx="98">
                        <c:v>5986.75180038286</c:v>
                      </c:pt>
                      <c:pt idx="99">
                        <c:v>6022.7560413662741</c:v>
                      </c:pt>
                      <c:pt idx="100">
                        <c:v>6058.5712797928991</c:v>
                      </c:pt>
                      <c:pt idx="101">
                        <c:v>6094.2004612572737</c:v>
                      </c:pt>
                      <c:pt idx="102">
                        <c:v>6129.6464556281662</c:v>
                      </c:pt>
                      <c:pt idx="103">
                        <c:v>6164.9120597463398</c:v>
                      </c:pt>
                      <c:pt idx="104">
                        <c:v>6200</c:v>
                      </c:pt>
                    </c:numCache>
                  </c:numRef>
                </c:yVal>
                <c:smooth val="0"/>
                <c:extLst xmlns:c15="http://schemas.microsoft.com/office/drawing/2012/chart">
                  <c:ext xmlns:c16="http://schemas.microsoft.com/office/drawing/2014/chart" uri="{C3380CC4-5D6E-409C-BE32-E72D297353CC}">
                    <c16:uniqueId val="{00000004-C1DC-40DD-8D06-DB03088E7467}"/>
                  </c:ext>
                </c:extLst>
              </c15:ser>
            </c15:filteredScatterSeries>
          </c:ext>
        </c:extLst>
      </c:scatterChart>
      <c:valAx>
        <c:axId val="434421240"/>
        <c:scaling>
          <c:orientation val="minMax"/>
          <c:max val="10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15992"/>
        <c:crosses val="autoZero"/>
        <c:crossBetween val="midCat"/>
      </c:valAx>
      <c:valAx>
        <c:axId val="4344159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Household Income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2124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C: Income as the Base; Varying House Values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7789850696623696"/>
          <c:y val="0.13009954548364383"/>
          <c:w val="0.75986856158030414"/>
          <c:h val="0.55784906790091193"/>
        </c:manualLayout>
      </c:layout>
      <c:scatterChart>
        <c:scatterStyle val="lineMarker"/>
        <c:varyColors val="0"/>
        <c:ser>
          <c:idx val="0"/>
          <c:order val="0"/>
          <c:tx>
            <c:strRef>
              <c:f>Sheet2!$Y$7:$Y$8</c:f>
              <c:strCache>
                <c:ptCount val="2"/>
                <c:pt idx="0">
                  <c:v>Without Exemp. (Y=$50,000)</c:v>
                </c:pt>
              </c:strCache>
            </c:strRef>
          </c:tx>
          <c:spPr>
            <a:ln w="25400" cap="rnd" cmpd="dbl">
              <a:solidFill>
                <a:schemeClr val="tx1"/>
              </a:solidFill>
              <a:round/>
            </a:ln>
            <a:effectLst/>
          </c:spPr>
          <c:marker>
            <c:symbol val="none"/>
          </c:marker>
          <c:xVal>
            <c:numRef>
              <c:f>Sheet2!$X$9:$X$47</c:f>
              <c:numCache>
                <c:formatCode>General</c:formatCode>
                <c:ptCount val="39"/>
                <c:pt idx="0">
                  <c:v>60262.37921249264</c:v>
                </c:pt>
                <c:pt idx="1">
                  <c:v>62262.37921249264</c:v>
                </c:pt>
                <c:pt idx="2">
                  <c:v>64262.37921249264</c:v>
                </c:pt>
                <c:pt idx="3">
                  <c:v>66262.37921249264</c:v>
                </c:pt>
                <c:pt idx="4">
                  <c:v>68262.37921249264</c:v>
                </c:pt>
                <c:pt idx="5">
                  <c:v>70262.37921249264</c:v>
                </c:pt>
                <c:pt idx="6">
                  <c:v>72262.37921249264</c:v>
                </c:pt>
                <c:pt idx="7">
                  <c:v>74262.37921249264</c:v>
                </c:pt>
                <c:pt idx="8">
                  <c:v>76262.37921249264</c:v>
                </c:pt>
                <c:pt idx="9">
                  <c:v>78262.37921249264</c:v>
                </c:pt>
                <c:pt idx="10">
                  <c:v>80262.37921249264</c:v>
                </c:pt>
                <c:pt idx="11">
                  <c:v>82262.37921249264</c:v>
                </c:pt>
                <c:pt idx="12">
                  <c:v>84262.37921249264</c:v>
                </c:pt>
                <c:pt idx="13">
                  <c:v>86262.37921249264</c:v>
                </c:pt>
                <c:pt idx="14">
                  <c:v>88262.37921249264</c:v>
                </c:pt>
                <c:pt idx="15">
                  <c:v>90262.37921249264</c:v>
                </c:pt>
                <c:pt idx="16">
                  <c:v>92262.37921249264</c:v>
                </c:pt>
                <c:pt idx="17">
                  <c:v>94262.37921249264</c:v>
                </c:pt>
                <c:pt idx="18">
                  <c:v>96262.37921249264</c:v>
                </c:pt>
                <c:pt idx="19">
                  <c:v>90679.718105893291</c:v>
                </c:pt>
                <c:pt idx="20">
                  <c:v>92679.718105893291</c:v>
                </c:pt>
                <c:pt idx="21">
                  <c:v>94679.718105893291</c:v>
                </c:pt>
                <c:pt idx="22">
                  <c:v>96679.718105893291</c:v>
                </c:pt>
                <c:pt idx="23">
                  <c:v>98679.718105893291</c:v>
                </c:pt>
                <c:pt idx="24">
                  <c:v>100679.71810589329</c:v>
                </c:pt>
                <c:pt idx="25">
                  <c:v>102679.71810589329</c:v>
                </c:pt>
                <c:pt idx="26">
                  <c:v>104679.71810589329</c:v>
                </c:pt>
                <c:pt idx="27">
                  <c:v>106679.71810589329</c:v>
                </c:pt>
                <c:pt idx="28">
                  <c:v>108679.71810589329</c:v>
                </c:pt>
                <c:pt idx="29">
                  <c:v>110679.71810589329</c:v>
                </c:pt>
                <c:pt idx="30">
                  <c:v>112679.71810589329</c:v>
                </c:pt>
                <c:pt idx="31">
                  <c:v>114679.71810589329</c:v>
                </c:pt>
                <c:pt idx="32">
                  <c:v>116679.71810589329</c:v>
                </c:pt>
                <c:pt idx="33">
                  <c:v>118679.71810589329</c:v>
                </c:pt>
                <c:pt idx="34">
                  <c:v>120679.71810589329</c:v>
                </c:pt>
                <c:pt idx="35">
                  <c:v>122679.71810589329</c:v>
                </c:pt>
                <c:pt idx="36">
                  <c:v>124679.71810589329</c:v>
                </c:pt>
                <c:pt idx="37">
                  <c:v>126679.71810589329</c:v>
                </c:pt>
                <c:pt idx="38">
                  <c:v>128679.71810589329</c:v>
                </c:pt>
              </c:numCache>
            </c:numRef>
          </c:xVal>
          <c:yVal>
            <c:numRef>
              <c:f>Sheet2!$Y$9:$Y$47</c:f>
              <c:numCache>
                <c:formatCode>General</c:formatCode>
                <c:ptCount val="39"/>
                <c:pt idx="0">
                  <c:v>2.4104951684997059E-2</c:v>
                </c:pt>
                <c:pt idx="1">
                  <c:v>2.4904951684997057E-2</c:v>
                </c:pt>
                <c:pt idx="2">
                  <c:v>2.5704951684997059E-2</c:v>
                </c:pt>
                <c:pt idx="3">
                  <c:v>2.6504951684997058E-2</c:v>
                </c:pt>
                <c:pt idx="4">
                  <c:v>2.730495168499706E-2</c:v>
                </c:pt>
                <c:pt idx="5">
                  <c:v>2.8104951684997059E-2</c:v>
                </c:pt>
                <c:pt idx="6">
                  <c:v>2.8904951684997057E-2</c:v>
                </c:pt>
                <c:pt idx="7">
                  <c:v>2.9704951684997059E-2</c:v>
                </c:pt>
                <c:pt idx="8">
                  <c:v>3.0504951684997058E-2</c:v>
                </c:pt>
                <c:pt idx="9">
                  <c:v>3.1304951684997057E-2</c:v>
                </c:pt>
                <c:pt idx="10">
                  <c:v>3.2104951684997059E-2</c:v>
                </c:pt>
                <c:pt idx="11">
                  <c:v>3.2904951684997061E-2</c:v>
                </c:pt>
                <c:pt idx="12">
                  <c:v>3.3704951684997056E-2</c:v>
                </c:pt>
                <c:pt idx="13">
                  <c:v>3.4504951684997058E-2</c:v>
                </c:pt>
                <c:pt idx="14">
                  <c:v>3.530495168499706E-2</c:v>
                </c:pt>
                <c:pt idx="15">
                  <c:v>3.6104951684997055E-2</c:v>
                </c:pt>
                <c:pt idx="16">
                  <c:v>3.6904951684997057E-2</c:v>
                </c:pt>
                <c:pt idx="17">
                  <c:v>3.770495168499706E-2</c:v>
                </c:pt>
                <c:pt idx="18">
                  <c:v>3.8504951684997062E-2</c:v>
                </c:pt>
              </c:numCache>
            </c:numRef>
          </c:yVal>
          <c:smooth val="0"/>
          <c:extLst>
            <c:ext xmlns:c16="http://schemas.microsoft.com/office/drawing/2014/chart" uri="{C3380CC4-5D6E-409C-BE32-E72D297353CC}">
              <c16:uniqueId val="{00000000-10D9-4941-89B9-EE8B6ECE1BB3}"/>
            </c:ext>
          </c:extLst>
        </c:ser>
        <c:ser>
          <c:idx val="1"/>
          <c:order val="1"/>
          <c:tx>
            <c:strRef>
              <c:f>Sheet2!$Z$7:$Z$8</c:f>
              <c:strCache>
                <c:ptCount val="2"/>
                <c:pt idx="0">
                  <c:v>With Exemp. (Y=$50,000)</c:v>
                </c:pt>
              </c:strCache>
            </c:strRef>
          </c:tx>
          <c:spPr>
            <a:ln w="25400" cap="rnd">
              <a:solidFill>
                <a:schemeClr val="tx1"/>
              </a:solidFill>
              <a:prstDash val="sysDash"/>
              <a:round/>
            </a:ln>
            <a:effectLst/>
          </c:spPr>
          <c:marker>
            <c:symbol val="none"/>
          </c:marker>
          <c:xVal>
            <c:numRef>
              <c:f>Sheet2!$X$9:$X$47</c:f>
              <c:numCache>
                <c:formatCode>General</c:formatCode>
                <c:ptCount val="39"/>
                <c:pt idx="0">
                  <c:v>60262.37921249264</c:v>
                </c:pt>
                <c:pt idx="1">
                  <c:v>62262.37921249264</c:v>
                </c:pt>
                <c:pt idx="2">
                  <c:v>64262.37921249264</c:v>
                </c:pt>
                <c:pt idx="3">
                  <c:v>66262.37921249264</c:v>
                </c:pt>
                <c:pt idx="4">
                  <c:v>68262.37921249264</c:v>
                </c:pt>
                <c:pt idx="5">
                  <c:v>70262.37921249264</c:v>
                </c:pt>
                <c:pt idx="6">
                  <c:v>72262.37921249264</c:v>
                </c:pt>
                <c:pt idx="7">
                  <c:v>74262.37921249264</c:v>
                </c:pt>
                <c:pt idx="8">
                  <c:v>76262.37921249264</c:v>
                </c:pt>
                <c:pt idx="9">
                  <c:v>78262.37921249264</c:v>
                </c:pt>
                <c:pt idx="10">
                  <c:v>80262.37921249264</c:v>
                </c:pt>
                <c:pt idx="11">
                  <c:v>82262.37921249264</c:v>
                </c:pt>
                <c:pt idx="12">
                  <c:v>84262.37921249264</c:v>
                </c:pt>
                <c:pt idx="13">
                  <c:v>86262.37921249264</c:v>
                </c:pt>
                <c:pt idx="14">
                  <c:v>88262.37921249264</c:v>
                </c:pt>
                <c:pt idx="15">
                  <c:v>90262.37921249264</c:v>
                </c:pt>
                <c:pt idx="16">
                  <c:v>92262.37921249264</c:v>
                </c:pt>
                <c:pt idx="17">
                  <c:v>94262.37921249264</c:v>
                </c:pt>
                <c:pt idx="18">
                  <c:v>96262.37921249264</c:v>
                </c:pt>
                <c:pt idx="19">
                  <c:v>90679.718105893291</c:v>
                </c:pt>
                <c:pt idx="20">
                  <c:v>92679.718105893291</c:v>
                </c:pt>
                <c:pt idx="21">
                  <c:v>94679.718105893291</c:v>
                </c:pt>
                <c:pt idx="22">
                  <c:v>96679.718105893291</c:v>
                </c:pt>
                <c:pt idx="23">
                  <c:v>98679.718105893291</c:v>
                </c:pt>
                <c:pt idx="24">
                  <c:v>100679.71810589329</c:v>
                </c:pt>
                <c:pt idx="25">
                  <c:v>102679.71810589329</c:v>
                </c:pt>
                <c:pt idx="26">
                  <c:v>104679.71810589329</c:v>
                </c:pt>
                <c:pt idx="27">
                  <c:v>106679.71810589329</c:v>
                </c:pt>
                <c:pt idx="28">
                  <c:v>108679.71810589329</c:v>
                </c:pt>
                <c:pt idx="29">
                  <c:v>110679.71810589329</c:v>
                </c:pt>
                <c:pt idx="30">
                  <c:v>112679.71810589329</c:v>
                </c:pt>
                <c:pt idx="31">
                  <c:v>114679.71810589329</c:v>
                </c:pt>
                <c:pt idx="32">
                  <c:v>116679.71810589329</c:v>
                </c:pt>
                <c:pt idx="33">
                  <c:v>118679.71810589329</c:v>
                </c:pt>
                <c:pt idx="34">
                  <c:v>120679.71810589329</c:v>
                </c:pt>
                <c:pt idx="35">
                  <c:v>122679.71810589329</c:v>
                </c:pt>
                <c:pt idx="36">
                  <c:v>124679.71810589329</c:v>
                </c:pt>
                <c:pt idx="37">
                  <c:v>126679.71810589329</c:v>
                </c:pt>
                <c:pt idx="38">
                  <c:v>128679.71810589329</c:v>
                </c:pt>
              </c:numCache>
            </c:numRef>
          </c:xVal>
          <c:yVal>
            <c:numRef>
              <c:f>Sheet2!$Z$9:$Z$47</c:f>
              <c:numCache>
                <c:formatCode>General</c:formatCode>
                <c:ptCount val="39"/>
                <c:pt idx="0">
                  <c:v>8.1049516849970565E-3</c:v>
                </c:pt>
                <c:pt idx="1">
                  <c:v>8.9049516849970568E-3</c:v>
                </c:pt>
                <c:pt idx="2">
                  <c:v>9.7049516849970572E-3</c:v>
                </c:pt>
                <c:pt idx="3">
                  <c:v>1.0504951684997056E-2</c:v>
                </c:pt>
                <c:pt idx="4">
                  <c:v>1.1304951684997056E-2</c:v>
                </c:pt>
                <c:pt idx="5">
                  <c:v>1.2104951684997057E-2</c:v>
                </c:pt>
                <c:pt idx="6">
                  <c:v>1.2904951684997057E-2</c:v>
                </c:pt>
                <c:pt idx="7">
                  <c:v>1.3704951684997057E-2</c:v>
                </c:pt>
                <c:pt idx="8">
                  <c:v>1.4504951684997056E-2</c:v>
                </c:pt>
                <c:pt idx="9">
                  <c:v>1.5304951684997056E-2</c:v>
                </c:pt>
                <c:pt idx="10">
                  <c:v>1.6104951684997055E-2</c:v>
                </c:pt>
                <c:pt idx="11">
                  <c:v>1.6904951684997057E-2</c:v>
                </c:pt>
                <c:pt idx="12">
                  <c:v>1.7704951684997056E-2</c:v>
                </c:pt>
                <c:pt idx="13">
                  <c:v>1.8504951684997058E-2</c:v>
                </c:pt>
                <c:pt idx="14">
                  <c:v>1.9304951684997056E-2</c:v>
                </c:pt>
                <c:pt idx="15">
                  <c:v>2.0104951684997055E-2</c:v>
                </c:pt>
                <c:pt idx="16">
                  <c:v>2.0904951684997057E-2</c:v>
                </c:pt>
                <c:pt idx="17">
                  <c:v>2.1704951684997059E-2</c:v>
                </c:pt>
                <c:pt idx="18">
                  <c:v>2.2504951684997058E-2</c:v>
                </c:pt>
              </c:numCache>
            </c:numRef>
          </c:yVal>
          <c:smooth val="0"/>
          <c:extLst>
            <c:ext xmlns:c16="http://schemas.microsoft.com/office/drawing/2014/chart" uri="{C3380CC4-5D6E-409C-BE32-E72D297353CC}">
              <c16:uniqueId val="{00000001-10D9-4941-89B9-EE8B6ECE1BB3}"/>
            </c:ext>
          </c:extLst>
        </c:ser>
        <c:ser>
          <c:idx val="2"/>
          <c:order val="2"/>
          <c:tx>
            <c:strRef>
              <c:f>Sheet2!$AA$7:$AA$8</c:f>
              <c:strCache>
                <c:ptCount val="2"/>
                <c:pt idx="0">
                  <c:v>Without Exemp. (Y=$100,000)</c:v>
                </c:pt>
              </c:strCache>
            </c:strRef>
          </c:tx>
          <c:spPr>
            <a:ln w="25400" cap="rnd" cmpd="sng">
              <a:solidFill>
                <a:schemeClr val="tx1"/>
              </a:solidFill>
              <a:round/>
            </a:ln>
            <a:effectLst/>
          </c:spPr>
          <c:marker>
            <c:symbol val="none"/>
          </c:marker>
          <c:xVal>
            <c:numRef>
              <c:f>Sheet2!$X$9:$X$47</c:f>
              <c:numCache>
                <c:formatCode>General</c:formatCode>
                <c:ptCount val="39"/>
                <c:pt idx="0">
                  <c:v>60262.37921249264</c:v>
                </c:pt>
                <c:pt idx="1">
                  <c:v>62262.37921249264</c:v>
                </c:pt>
                <c:pt idx="2">
                  <c:v>64262.37921249264</c:v>
                </c:pt>
                <c:pt idx="3">
                  <c:v>66262.37921249264</c:v>
                </c:pt>
                <c:pt idx="4">
                  <c:v>68262.37921249264</c:v>
                </c:pt>
                <c:pt idx="5">
                  <c:v>70262.37921249264</c:v>
                </c:pt>
                <c:pt idx="6">
                  <c:v>72262.37921249264</c:v>
                </c:pt>
                <c:pt idx="7">
                  <c:v>74262.37921249264</c:v>
                </c:pt>
                <c:pt idx="8">
                  <c:v>76262.37921249264</c:v>
                </c:pt>
                <c:pt idx="9">
                  <c:v>78262.37921249264</c:v>
                </c:pt>
                <c:pt idx="10">
                  <c:v>80262.37921249264</c:v>
                </c:pt>
                <c:pt idx="11">
                  <c:v>82262.37921249264</c:v>
                </c:pt>
                <c:pt idx="12">
                  <c:v>84262.37921249264</c:v>
                </c:pt>
                <c:pt idx="13">
                  <c:v>86262.37921249264</c:v>
                </c:pt>
                <c:pt idx="14">
                  <c:v>88262.37921249264</c:v>
                </c:pt>
                <c:pt idx="15">
                  <c:v>90262.37921249264</c:v>
                </c:pt>
                <c:pt idx="16">
                  <c:v>92262.37921249264</c:v>
                </c:pt>
                <c:pt idx="17">
                  <c:v>94262.37921249264</c:v>
                </c:pt>
                <c:pt idx="18">
                  <c:v>96262.37921249264</c:v>
                </c:pt>
                <c:pt idx="19">
                  <c:v>90679.718105893291</c:v>
                </c:pt>
                <c:pt idx="20">
                  <c:v>92679.718105893291</c:v>
                </c:pt>
                <c:pt idx="21">
                  <c:v>94679.718105893291</c:v>
                </c:pt>
                <c:pt idx="22">
                  <c:v>96679.718105893291</c:v>
                </c:pt>
                <c:pt idx="23">
                  <c:v>98679.718105893291</c:v>
                </c:pt>
                <c:pt idx="24">
                  <c:v>100679.71810589329</c:v>
                </c:pt>
                <c:pt idx="25">
                  <c:v>102679.71810589329</c:v>
                </c:pt>
                <c:pt idx="26">
                  <c:v>104679.71810589329</c:v>
                </c:pt>
                <c:pt idx="27">
                  <c:v>106679.71810589329</c:v>
                </c:pt>
                <c:pt idx="28">
                  <c:v>108679.71810589329</c:v>
                </c:pt>
                <c:pt idx="29">
                  <c:v>110679.71810589329</c:v>
                </c:pt>
                <c:pt idx="30">
                  <c:v>112679.71810589329</c:v>
                </c:pt>
                <c:pt idx="31">
                  <c:v>114679.71810589329</c:v>
                </c:pt>
                <c:pt idx="32">
                  <c:v>116679.71810589329</c:v>
                </c:pt>
                <c:pt idx="33">
                  <c:v>118679.71810589329</c:v>
                </c:pt>
                <c:pt idx="34">
                  <c:v>120679.71810589329</c:v>
                </c:pt>
                <c:pt idx="35">
                  <c:v>122679.71810589329</c:v>
                </c:pt>
                <c:pt idx="36">
                  <c:v>124679.71810589329</c:v>
                </c:pt>
                <c:pt idx="37">
                  <c:v>126679.71810589329</c:v>
                </c:pt>
                <c:pt idx="38">
                  <c:v>128679.71810589329</c:v>
                </c:pt>
              </c:numCache>
            </c:numRef>
          </c:xVal>
          <c:yVal>
            <c:numRef>
              <c:f>Sheet2!$AA$9:$AA$47</c:f>
              <c:numCache>
                <c:formatCode>General</c:formatCode>
                <c:ptCount val="39"/>
                <c:pt idx="19">
                  <c:v>1.8135943621178659E-2</c:v>
                </c:pt>
                <c:pt idx="20">
                  <c:v>1.8535943621178656E-2</c:v>
                </c:pt>
                <c:pt idx="21">
                  <c:v>1.8935943621178657E-2</c:v>
                </c:pt>
                <c:pt idx="22">
                  <c:v>1.9335943621178658E-2</c:v>
                </c:pt>
                <c:pt idx="23">
                  <c:v>1.9735943621178659E-2</c:v>
                </c:pt>
                <c:pt idx="24">
                  <c:v>2.0135943621178657E-2</c:v>
                </c:pt>
                <c:pt idx="25">
                  <c:v>2.0535943621178658E-2</c:v>
                </c:pt>
                <c:pt idx="26">
                  <c:v>2.0935943621178659E-2</c:v>
                </c:pt>
                <c:pt idx="27">
                  <c:v>2.1335943621178657E-2</c:v>
                </c:pt>
                <c:pt idx="28">
                  <c:v>2.1735943621178658E-2</c:v>
                </c:pt>
                <c:pt idx="29">
                  <c:v>2.2135943621178659E-2</c:v>
                </c:pt>
                <c:pt idx="30">
                  <c:v>2.2535943621178656E-2</c:v>
                </c:pt>
                <c:pt idx="31">
                  <c:v>2.2935943621178657E-2</c:v>
                </c:pt>
                <c:pt idx="32">
                  <c:v>2.3335943621178658E-2</c:v>
                </c:pt>
                <c:pt idx="33">
                  <c:v>2.373594362117866E-2</c:v>
                </c:pt>
                <c:pt idx="34">
                  <c:v>2.4135943621178657E-2</c:v>
                </c:pt>
                <c:pt idx="35">
                  <c:v>2.4535943621178658E-2</c:v>
                </c:pt>
                <c:pt idx="36">
                  <c:v>2.4935943621178659E-2</c:v>
                </c:pt>
                <c:pt idx="37">
                  <c:v>2.5335943621178657E-2</c:v>
                </c:pt>
                <c:pt idx="38">
                  <c:v>2.5735943621178658E-2</c:v>
                </c:pt>
              </c:numCache>
            </c:numRef>
          </c:yVal>
          <c:smooth val="0"/>
          <c:extLst>
            <c:ext xmlns:c16="http://schemas.microsoft.com/office/drawing/2014/chart" uri="{C3380CC4-5D6E-409C-BE32-E72D297353CC}">
              <c16:uniqueId val="{00000002-10D9-4941-89B9-EE8B6ECE1BB3}"/>
            </c:ext>
          </c:extLst>
        </c:ser>
        <c:ser>
          <c:idx val="3"/>
          <c:order val="3"/>
          <c:tx>
            <c:strRef>
              <c:f>Sheet2!$AB$7:$AB$8</c:f>
              <c:strCache>
                <c:ptCount val="2"/>
                <c:pt idx="0">
                  <c:v>With Exemp. (Y=$100,000)</c:v>
                </c:pt>
              </c:strCache>
            </c:strRef>
          </c:tx>
          <c:spPr>
            <a:ln w="19050" cap="rnd">
              <a:solidFill>
                <a:schemeClr val="tx1"/>
              </a:solidFill>
              <a:prstDash val="lgDashDot"/>
              <a:round/>
            </a:ln>
            <a:effectLst/>
          </c:spPr>
          <c:marker>
            <c:symbol val="none"/>
          </c:marker>
          <c:xVal>
            <c:numRef>
              <c:f>Sheet2!$X$9:$X$47</c:f>
              <c:numCache>
                <c:formatCode>General</c:formatCode>
                <c:ptCount val="39"/>
                <c:pt idx="0">
                  <c:v>60262.37921249264</c:v>
                </c:pt>
                <c:pt idx="1">
                  <c:v>62262.37921249264</c:v>
                </c:pt>
                <c:pt idx="2">
                  <c:v>64262.37921249264</c:v>
                </c:pt>
                <c:pt idx="3">
                  <c:v>66262.37921249264</c:v>
                </c:pt>
                <c:pt idx="4">
                  <c:v>68262.37921249264</c:v>
                </c:pt>
                <c:pt idx="5">
                  <c:v>70262.37921249264</c:v>
                </c:pt>
                <c:pt idx="6">
                  <c:v>72262.37921249264</c:v>
                </c:pt>
                <c:pt idx="7">
                  <c:v>74262.37921249264</c:v>
                </c:pt>
                <c:pt idx="8">
                  <c:v>76262.37921249264</c:v>
                </c:pt>
                <c:pt idx="9">
                  <c:v>78262.37921249264</c:v>
                </c:pt>
                <c:pt idx="10">
                  <c:v>80262.37921249264</c:v>
                </c:pt>
                <c:pt idx="11">
                  <c:v>82262.37921249264</c:v>
                </c:pt>
                <c:pt idx="12">
                  <c:v>84262.37921249264</c:v>
                </c:pt>
                <c:pt idx="13">
                  <c:v>86262.37921249264</c:v>
                </c:pt>
                <c:pt idx="14">
                  <c:v>88262.37921249264</c:v>
                </c:pt>
                <c:pt idx="15">
                  <c:v>90262.37921249264</c:v>
                </c:pt>
                <c:pt idx="16">
                  <c:v>92262.37921249264</c:v>
                </c:pt>
                <c:pt idx="17">
                  <c:v>94262.37921249264</c:v>
                </c:pt>
                <c:pt idx="18">
                  <c:v>96262.37921249264</c:v>
                </c:pt>
                <c:pt idx="19">
                  <c:v>90679.718105893291</c:v>
                </c:pt>
                <c:pt idx="20">
                  <c:v>92679.718105893291</c:v>
                </c:pt>
                <c:pt idx="21">
                  <c:v>94679.718105893291</c:v>
                </c:pt>
                <c:pt idx="22">
                  <c:v>96679.718105893291</c:v>
                </c:pt>
                <c:pt idx="23">
                  <c:v>98679.718105893291</c:v>
                </c:pt>
                <c:pt idx="24">
                  <c:v>100679.71810589329</c:v>
                </c:pt>
                <c:pt idx="25">
                  <c:v>102679.71810589329</c:v>
                </c:pt>
                <c:pt idx="26">
                  <c:v>104679.71810589329</c:v>
                </c:pt>
                <c:pt idx="27">
                  <c:v>106679.71810589329</c:v>
                </c:pt>
                <c:pt idx="28">
                  <c:v>108679.71810589329</c:v>
                </c:pt>
                <c:pt idx="29">
                  <c:v>110679.71810589329</c:v>
                </c:pt>
                <c:pt idx="30">
                  <c:v>112679.71810589329</c:v>
                </c:pt>
                <c:pt idx="31">
                  <c:v>114679.71810589329</c:v>
                </c:pt>
                <c:pt idx="32">
                  <c:v>116679.71810589329</c:v>
                </c:pt>
                <c:pt idx="33">
                  <c:v>118679.71810589329</c:v>
                </c:pt>
                <c:pt idx="34">
                  <c:v>120679.71810589329</c:v>
                </c:pt>
                <c:pt idx="35">
                  <c:v>122679.71810589329</c:v>
                </c:pt>
                <c:pt idx="36">
                  <c:v>124679.71810589329</c:v>
                </c:pt>
                <c:pt idx="37">
                  <c:v>126679.71810589329</c:v>
                </c:pt>
                <c:pt idx="38">
                  <c:v>128679.71810589329</c:v>
                </c:pt>
              </c:numCache>
            </c:numRef>
          </c:xVal>
          <c:yVal>
            <c:numRef>
              <c:f>Sheet2!$AB$9:$AB$47</c:f>
              <c:numCache>
                <c:formatCode>General</c:formatCode>
                <c:ptCount val="39"/>
                <c:pt idx="19">
                  <c:v>1.0135943621178659E-2</c:v>
                </c:pt>
                <c:pt idx="20">
                  <c:v>1.0535943621178658E-2</c:v>
                </c:pt>
                <c:pt idx="21">
                  <c:v>1.0935943621178657E-2</c:v>
                </c:pt>
                <c:pt idx="22">
                  <c:v>1.1335943621178658E-2</c:v>
                </c:pt>
                <c:pt idx="23">
                  <c:v>1.1735943621178658E-2</c:v>
                </c:pt>
                <c:pt idx="24">
                  <c:v>1.2135943621178659E-2</c:v>
                </c:pt>
                <c:pt idx="25">
                  <c:v>1.2535943621178658E-2</c:v>
                </c:pt>
                <c:pt idx="26">
                  <c:v>1.2935943621178657E-2</c:v>
                </c:pt>
                <c:pt idx="27">
                  <c:v>1.3335943621178658E-2</c:v>
                </c:pt>
                <c:pt idx="28">
                  <c:v>1.3735943621178658E-2</c:v>
                </c:pt>
                <c:pt idx="29">
                  <c:v>1.4135943621178659E-2</c:v>
                </c:pt>
                <c:pt idx="30">
                  <c:v>1.4535943621178658E-2</c:v>
                </c:pt>
                <c:pt idx="31">
                  <c:v>1.4935943621178657E-2</c:v>
                </c:pt>
                <c:pt idx="32">
                  <c:v>1.5335943621178658E-2</c:v>
                </c:pt>
                <c:pt idx="33">
                  <c:v>1.5735943621178659E-2</c:v>
                </c:pt>
                <c:pt idx="34">
                  <c:v>1.6135943621178657E-2</c:v>
                </c:pt>
                <c:pt idx="35">
                  <c:v>1.6535943621178658E-2</c:v>
                </c:pt>
                <c:pt idx="36">
                  <c:v>1.6935943621178659E-2</c:v>
                </c:pt>
                <c:pt idx="37">
                  <c:v>1.7335943621178657E-2</c:v>
                </c:pt>
                <c:pt idx="38">
                  <c:v>1.7735943621178658E-2</c:v>
                </c:pt>
              </c:numCache>
            </c:numRef>
          </c:yVal>
          <c:smooth val="0"/>
          <c:extLst>
            <c:ext xmlns:c16="http://schemas.microsoft.com/office/drawing/2014/chart" uri="{C3380CC4-5D6E-409C-BE32-E72D297353CC}">
              <c16:uniqueId val="{00000003-10D9-4941-89B9-EE8B6ECE1BB3}"/>
            </c:ext>
          </c:extLst>
        </c:ser>
        <c:ser>
          <c:idx val="4"/>
          <c:order val="4"/>
          <c:tx>
            <c:strRef>
              <c:f>Sheet2!$AC$7:$AC$8</c:f>
              <c:strCache>
                <c:ptCount val="2"/>
                <c:pt idx="0">
                  <c:v> </c:v>
                </c:pt>
              </c:strCache>
            </c:strRef>
          </c:tx>
          <c:spPr>
            <a:ln w="50800" cap="rnd">
              <a:noFill/>
              <a:round/>
            </a:ln>
            <a:effectLst/>
          </c:spPr>
          <c:marker>
            <c:symbol val="diamond"/>
            <c:size val="10"/>
            <c:spPr>
              <a:solidFill>
                <a:schemeClr val="tx1"/>
              </a:solidFill>
              <a:ln w="9525">
                <a:solidFill>
                  <a:schemeClr val="tx1"/>
                </a:solidFill>
              </a:ln>
              <a:effectLst/>
            </c:spPr>
          </c:marker>
          <c:xVal>
            <c:numRef>
              <c:f>Sheet2!$X$9:$X$47</c:f>
              <c:numCache>
                <c:formatCode>General</c:formatCode>
                <c:ptCount val="39"/>
                <c:pt idx="0">
                  <c:v>60262.37921249264</c:v>
                </c:pt>
                <c:pt idx="1">
                  <c:v>62262.37921249264</c:v>
                </c:pt>
                <c:pt idx="2">
                  <c:v>64262.37921249264</c:v>
                </c:pt>
                <c:pt idx="3">
                  <c:v>66262.37921249264</c:v>
                </c:pt>
                <c:pt idx="4">
                  <c:v>68262.37921249264</c:v>
                </c:pt>
                <c:pt idx="5">
                  <c:v>70262.37921249264</c:v>
                </c:pt>
                <c:pt idx="6">
                  <c:v>72262.37921249264</c:v>
                </c:pt>
                <c:pt idx="7">
                  <c:v>74262.37921249264</c:v>
                </c:pt>
                <c:pt idx="8">
                  <c:v>76262.37921249264</c:v>
                </c:pt>
                <c:pt idx="9">
                  <c:v>78262.37921249264</c:v>
                </c:pt>
                <c:pt idx="10">
                  <c:v>80262.37921249264</c:v>
                </c:pt>
                <c:pt idx="11">
                  <c:v>82262.37921249264</c:v>
                </c:pt>
                <c:pt idx="12">
                  <c:v>84262.37921249264</c:v>
                </c:pt>
                <c:pt idx="13">
                  <c:v>86262.37921249264</c:v>
                </c:pt>
                <c:pt idx="14">
                  <c:v>88262.37921249264</c:v>
                </c:pt>
                <c:pt idx="15">
                  <c:v>90262.37921249264</c:v>
                </c:pt>
                <c:pt idx="16">
                  <c:v>92262.37921249264</c:v>
                </c:pt>
                <c:pt idx="17">
                  <c:v>94262.37921249264</c:v>
                </c:pt>
                <c:pt idx="18">
                  <c:v>96262.37921249264</c:v>
                </c:pt>
                <c:pt idx="19">
                  <c:v>90679.718105893291</c:v>
                </c:pt>
                <c:pt idx="20">
                  <c:v>92679.718105893291</c:v>
                </c:pt>
                <c:pt idx="21">
                  <c:v>94679.718105893291</c:v>
                </c:pt>
                <c:pt idx="22">
                  <c:v>96679.718105893291</c:v>
                </c:pt>
                <c:pt idx="23">
                  <c:v>98679.718105893291</c:v>
                </c:pt>
                <c:pt idx="24">
                  <c:v>100679.71810589329</c:v>
                </c:pt>
                <c:pt idx="25">
                  <c:v>102679.71810589329</c:v>
                </c:pt>
                <c:pt idx="26">
                  <c:v>104679.71810589329</c:v>
                </c:pt>
                <c:pt idx="27">
                  <c:v>106679.71810589329</c:v>
                </c:pt>
                <c:pt idx="28">
                  <c:v>108679.71810589329</c:v>
                </c:pt>
                <c:pt idx="29">
                  <c:v>110679.71810589329</c:v>
                </c:pt>
                <c:pt idx="30">
                  <c:v>112679.71810589329</c:v>
                </c:pt>
                <c:pt idx="31">
                  <c:v>114679.71810589329</c:v>
                </c:pt>
                <c:pt idx="32">
                  <c:v>116679.71810589329</c:v>
                </c:pt>
                <c:pt idx="33">
                  <c:v>118679.71810589329</c:v>
                </c:pt>
                <c:pt idx="34">
                  <c:v>120679.71810589329</c:v>
                </c:pt>
                <c:pt idx="35">
                  <c:v>122679.71810589329</c:v>
                </c:pt>
                <c:pt idx="36">
                  <c:v>124679.71810589329</c:v>
                </c:pt>
                <c:pt idx="37">
                  <c:v>126679.71810589329</c:v>
                </c:pt>
                <c:pt idx="38">
                  <c:v>128679.71810589329</c:v>
                </c:pt>
              </c:numCache>
            </c:numRef>
          </c:xVal>
          <c:yVal>
            <c:numRef>
              <c:f>Sheet2!$AC$9:$AC$47</c:f>
              <c:numCache>
                <c:formatCode>General</c:formatCode>
                <c:ptCount val="39"/>
                <c:pt idx="9">
                  <c:v>3.1304951684997057E-2</c:v>
                </c:pt>
                <c:pt idx="29">
                  <c:v>2.2135943621178659E-2</c:v>
                </c:pt>
              </c:numCache>
            </c:numRef>
          </c:yVal>
          <c:smooth val="0"/>
          <c:extLst>
            <c:ext xmlns:c16="http://schemas.microsoft.com/office/drawing/2014/chart" uri="{C3380CC4-5D6E-409C-BE32-E72D297353CC}">
              <c16:uniqueId val="{00000004-10D9-4941-89B9-EE8B6ECE1BB3}"/>
            </c:ext>
          </c:extLst>
        </c:ser>
        <c:ser>
          <c:idx val="5"/>
          <c:order val="5"/>
          <c:tx>
            <c:strRef>
              <c:f>Sheet2!$AD$7:$AD$8</c:f>
              <c:strCache>
                <c:ptCount val="2"/>
                <c:pt idx="0">
                  <c:v> </c:v>
                </c:pt>
              </c:strCache>
            </c:strRef>
          </c:tx>
          <c:spPr>
            <a:ln w="19050" cap="rnd">
              <a:solidFill>
                <a:schemeClr val="accent6"/>
              </a:solidFill>
              <a:round/>
            </a:ln>
            <a:effectLst/>
          </c:spPr>
          <c:marker>
            <c:symbol val="circle"/>
            <c:size val="10"/>
            <c:spPr>
              <a:solidFill>
                <a:schemeClr val="tx1"/>
              </a:solidFill>
              <a:ln w="9525">
                <a:solidFill>
                  <a:schemeClr val="accent6"/>
                </a:solidFill>
              </a:ln>
              <a:effectLst/>
            </c:spPr>
          </c:marker>
          <c:xVal>
            <c:numRef>
              <c:f>Sheet2!$X$9:$X$47</c:f>
              <c:numCache>
                <c:formatCode>General</c:formatCode>
                <c:ptCount val="39"/>
                <c:pt idx="0">
                  <c:v>60262.37921249264</c:v>
                </c:pt>
                <c:pt idx="1">
                  <c:v>62262.37921249264</c:v>
                </c:pt>
                <c:pt idx="2">
                  <c:v>64262.37921249264</c:v>
                </c:pt>
                <c:pt idx="3">
                  <c:v>66262.37921249264</c:v>
                </c:pt>
                <c:pt idx="4">
                  <c:v>68262.37921249264</c:v>
                </c:pt>
                <c:pt idx="5">
                  <c:v>70262.37921249264</c:v>
                </c:pt>
                <c:pt idx="6">
                  <c:v>72262.37921249264</c:v>
                </c:pt>
                <c:pt idx="7">
                  <c:v>74262.37921249264</c:v>
                </c:pt>
                <c:pt idx="8">
                  <c:v>76262.37921249264</c:v>
                </c:pt>
                <c:pt idx="9">
                  <c:v>78262.37921249264</c:v>
                </c:pt>
                <c:pt idx="10">
                  <c:v>80262.37921249264</c:v>
                </c:pt>
                <c:pt idx="11">
                  <c:v>82262.37921249264</c:v>
                </c:pt>
                <c:pt idx="12">
                  <c:v>84262.37921249264</c:v>
                </c:pt>
                <c:pt idx="13">
                  <c:v>86262.37921249264</c:v>
                </c:pt>
                <c:pt idx="14">
                  <c:v>88262.37921249264</c:v>
                </c:pt>
                <c:pt idx="15">
                  <c:v>90262.37921249264</c:v>
                </c:pt>
                <c:pt idx="16">
                  <c:v>92262.37921249264</c:v>
                </c:pt>
                <c:pt idx="17">
                  <c:v>94262.37921249264</c:v>
                </c:pt>
                <c:pt idx="18">
                  <c:v>96262.37921249264</c:v>
                </c:pt>
                <c:pt idx="19">
                  <c:v>90679.718105893291</c:v>
                </c:pt>
                <c:pt idx="20">
                  <c:v>92679.718105893291</c:v>
                </c:pt>
                <c:pt idx="21">
                  <c:v>94679.718105893291</c:v>
                </c:pt>
                <c:pt idx="22">
                  <c:v>96679.718105893291</c:v>
                </c:pt>
                <c:pt idx="23">
                  <c:v>98679.718105893291</c:v>
                </c:pt>
                <c:pt idx="24">
                  <c:v>100679.71810589329</c:v>
                </c:pt>
                <c:pt idx="25">
                  <c:v>102679.71810589329</c:v>
                </c:pt>
                <c:pt idx="26">
                  <c:v>104679.71810589329</c:v>
                </c:pt>
                <c:pt idx="27">
                  <c:v>106679.71810589329</c:v>
                </c:pt>
                <c:pt idx="28">
                  <c:v>108679.71810589329</c:v>
                </c:pt>
                <c:pt idx="29">
                  <c:v>110679.71810589329</c:v>
                </c:pt>
                <c:pt idx="30">
                  <c:v>112679.71810589329</c:v>
                </c:pt>
                <c:pt idx="31">
                  <c:v>114679.71810589329</c:v>
                </c:pt>
                <c:pt idx="32">
                  <c:v>116679.71810589329</c:v>
                </c:pt>
                <c:pt idx="33">
                  <c:v>118679.71810589329</c:v>
                </c:pt>
                <c:pt idx="34">
                  <c:v>120679.71810589329</c:v>
                </c:pt>
                <c:pt idx="35">
                  <c:v>122679.71810589329</c:v>
                </c:pt>
                <c:pt idx="36">
                  <c:v>124679.71810589329</c:v>
                </c:pt>
                <c:pt idx="37">
                  <c:v>126679.71810589329</c:v>
                </c:pt>
                <c:pt idx="38">
                  <c:v>128679.71810589329</c:v>
                </c:pt>
              </c:numCache>
            </c:numRef>
          </c:xVal>
          <c:yVal>
            <c:numRef>
              <c:f>Sheet2!$AD$9:$AD$47</c:f>
              <c:numCache>
                <c:formatCode>General</c:formatCode>
                <c:ptCount val="39"/>
                <c:pt idx="9">
                  <c:v>1.5304951684997056E-2</c:v>
                </c:pt>
                <c:pt idx="29">
                  <c:v>1.4135943621178659E-2</c:v>
                </c:pt>
              </c:numCache>
            </c:numRef>
          </c:yVal>
          <c:smooth val="0"/>
          <c:extLst>
            <c:ext xmlns:c16="http://schemas.microsoft.com/office/drawing/2014/chart" uri="{C3380CC4-5D6E-409C-BE32-E72D297353CC}">
              <c16:uniqueId val="{00000005-10D9-4941-89B9-EE8B6ECE1BB3}"/>
            </c:ext>
          </c:extLst>
        </c:ser>
        <c:dLbls>
          <c:showLegendKey val="0"/>
          <c:showVal val="0"/>
          <c:showCatName val="0"/>
          <c:showSerName val="0"/>
          <c:showPercent val="0"/>
          <c:showBubbleSize val="0"/>
        </c:dLbls>
        <c:axId val="679697616"/>
        <c:axId val="679703192"/>
      </c:scatterChart>
      <c:valAx>
        <c:axId val="679697616"/>
        <c:scaling>
          <c:orientation val="minMax"/>
          <c:min val="4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79703192"/>
        <c:crosses val="autoZero"/>
        <c:crossBetween val="midCat"/>
      </c:valAx>
      <c:valAx>
        <c:axId val="67970319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Taxes as a Percentage of Income</a:t>
                </a:r>
              </a:p>
            </c:rich>
          </c:tx>
          <c:layout>
            <c:manualLayout>
              <c:xMode val="edge"/>
              <c:yMode val="edge"/>
              <c:x val="2.3280486556370654E-2"/>
              <c:y val="5.9817828149785743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79697616"/>
        <c:crosses val="autoZero"/>
        <c:crossBetween val="midCat"/>
      </c:valAx>
      <c:spPr>
        <a:no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A: House Value as the Base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0"/>
          <c:order val="0"/>
          <c:tx>
            <c:strRef>
              <c:f>Sheet1!$W$7</c:f>
              <c:strCache>
                <c:ptCount val="1"/>
                <c:pt idx="0">
                  <c:v>Without CB</c:v>
                </c:pt>
              </c:strCache>
            </c:strRef>
          </c:tx>
          <c:spPr>
            <a:ln w="38100" cap="rnd" cmpd="dbl">
              <a:solidFill>
                <a:schemeClr val="tx1"/>
              </a:solidFill>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Sheet1!$W$8:$W$59</c:f>
              <c:numCache>
                <c:formatCode>General</c:formatCode>
                <c:ptCount val="52"/>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numCache>
            </c:numRef>
          </c:yVal>
          <c:smooth val="0"/>
          <c:extLst>
            <c:ext xmlns:c16="http://schemas.microsoft.com/office/drawing/2014/chart" uri="{C3380CC4-5D6E-409C-BE32-E72D297353CC}">
              <c16:uniqueId val="{00000000-F9FF-414F-9423-0E5E9B1EFB13}"/>
            </c:ext>
          </c:extLst>
        </c:ser>
        <c:ser>
          <c:idx val="1"/>
          <c:order val="1"/>
          <c:tx>
            <c:strRef>
              <c:f>Sheet1!$X$7</c:f>
              <c:strCache>
                <c:ptCount val="1"/>
                <c:pt idx="0">
                  <c:v>With CB (Y=$50,000)</c:v>
                </c:pt>
              </c:strCache>
            </c:strRef>
          </c:tx>
          <c:spPr>
            <a:ln w="25400" cap="rnd">
              <a:solidFill>
                <a:schemeClr val="tx1"/>
              </a:solidFill>
              <a:prstDash val="sysDash"/>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Sheet1!$X$8:$X$59</c:f>
              <c:numCache>
                <c:formatCode>General</c:formatCode>
                <c:ptCount val="52"/>
                <c:pt idx="1">
                  <c:v>0.02</c:v>
                </c:pt>
                <c:pt idx="2">
                  <c:v>0.02</c:v>
                </c:pt>
                <c:pt idx="3">
                  <c:v>1.9930891314259614E-2</c:v>
                </c:pt>
                <c:pt idx="4">
                  <c:v>1.9062475043903442E-2</c:v>
                </c:pt>
                <c:pt idx="5">
                  <c:v>1.8266575304739598E-2</c:v>
                </c:pt>
                <c:pt idx="6">
                  <c:v>1.7534472971125901E-2</c:v>
                </c:pt>
                <c:pt idx="7">
                  <c:v>1.6858792861951723E-2</c:v>
                </c:pt>
                <c:pt idx="8">
                  <c:v>1.6233254408140951E-2</c:v>
                </c:pt>
                <c:pt idx="9">
                  <c:v>1.5652475842498532E-2</c:v>
                </c:pt>
                <c:pt idx="10">
                  <c:v>1.511181897078113E-2</c:v>
                </c:pt>
                <c:pt idx="11">
                  <c:v>1.4607265039500775E-2</c:v>
                </c:pt>
                <c:pt idx="12">
                  <c:v>1.4135314667467759E-2</c:v>
                </c:pt>
                <c:pt idx="13">
                  <c:v>1.3692906569032312E-2</c:v>
                </c:pt>
                <c:pt idx="14">
                  <c:v>1.3277351076961291E-2</c:v>
                </c:pt>
                <c:pt idx="15">
                  <c:v>1.2886275413555151E-2</c:v>
                </c:pt>
                <c:pt idx="16">
                  <c:v>1.2517578357052887E-2</c:v>
                </c:pt>
                <c:pt idx="17">
                  <c:v>1.2169392473965809E-2</c:v>
                </c:pt>
                <c:pt idx="18">
                  <c:v>1.1840052484044235E-2</c:v>
                </c:pt>
                <c:pt idx="19">
                  <c:v>1.1528068626718497E-2</c:v>
                </c:pt>
              </c:numCache>
            </c:numRef>
          </c:yVal>
          <c:smooth val="0"/>
          <c:extLst>
            <c:ext xmlns:c16="http://schemas.microsoft.com/office/drawing/2014/chart" uri="{C3380CC4-5D6E-409C-BE32-E72D297353CC}">
              <c16:uniqueId val="{00000001-F9FF-414F-9423-0E5E9B1EFB13}"/>
            </c:ext>
          </c:extLst>
        </c:ser>
        <c:ser>
          <c:idx val="2"/>
          <c:order val="2"/>
          <c:tx>
            <c:strRef>
              <c:f>Sheet1!$Y$7</c:f>
              <c:strCache>
                <c:ptCount val="1"/>
                <c:pt idx="0">
                  <c:v>With CB (Y=$100,000)</c:v>
                </c:pt>
              </c:strCache>
            </c:strRef>
          </c:tx>
          <c:spPr>
            <a:ln w="25400" cap="rnd">
              <a:solidFill>
                <a:schemeClr val="tx1"/>
              </a:solidFill>
              <a:prstDash val="dashDot"/>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Sheet1!$Y$8:$Y$59</c:f>
              <c:numCache>
                <c:formatCode>General</c:formatCode>
                <c:ptCount val="52"/>
                <c:pt idx="20">
                  <c:v>1.9999999999999997E-2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1.9650349208514894E-2</c:v>
                </c:pt>
                <c:pt idx="35">
                  <c:v>1.9218743470744613E-2</c:v>
                </c:pt>
                <c:pt idx="36">
                  <c:v>1.8805690061507532E-2</c:v>
                </c:pt>
                <c:pt idx="37">
                  <c:v>1.8410017956684451E-2</c:v>
                </c:pt>
                <c:pt idx="38">
                  <c:v>1.8030652654803678E-2</c:v>
                </c:pt>
                <c:pt idx="39">
                  <c:v>1.7666606432883179E-2</c:v>
                </c:pt>
                <c:pt idx="40">
                  <c:v>1.7316969759342108E-2</c:v>
                </c:pt>
                <c:pt idx="41">
                  <c:v>1.6980903706797074E-2</c:v>
                </c:pt>
                <c:pt idx="42">
                  <c:v>1.6657633231497417E-2</c:v>
                </c:pt>
                <c:pt idx="43">
                  <c:v>1.6346441206067801E-2</c:v>
                </c:pt>
                <c:pt idx="44">
                  <c:v>1.6046663108853571E-2</c:v>
                </c:pt>
                <c:pt idx="45">
                  <c:v>1.5757682287096557E-2</c:v>
                </c:pt>
                <c:pt idx="46">
                  <c:v>1.5478925722883117E-2</c:v>
                </c:pt>
                <c:pt idx="47">
                  <c:v>1.5209860240687646E-2</c:v>
                </c:pt>
                <c:pt idx="48">
                  <c:v>1.4949989103696755E-2</c:v>
                </c:pt>
                <c:pt idx="49">
                  <c:v>1.4698848953197119E-2</c:v>
                </c:pt>
                <c:pt idx="50">
                  <c:v>1.4456007051352341E-2</c:v>
                </c:pt>
                <c:pt idx="51">
                  <c:v>1.4221058792852712E-2</c:v>
                </c:pt>
              </c:numCache>
            </c:numRef>
          </c:yVal>
          <c:smooth val="0"/>
          <c:extLst>
            <c:ext xmlns:c16="http://schemas.microsoft.com/office/drawing/2014/chart" uri="{C3380CC4-5D6E-409C-BE32-E72D297353CC}">
              <c16:uniqueId val="{00000002-F9FF-414F-9423-0E5E9B1EFB13}"/>
            </c:ext>
          </c:extLst>
        </c:ser>
        <c:dLbls>
          <c:showLegendKey val="0"/>
          <c:showVal val="0"/>
          <c:showCatName val="0"/>
          <c:showSerName val="0"/>
          <c:showPercent val="0"/>
          <c:showBubbleSize val="0"/>
        </c:dLbls>
        <c:axId val="814186064"/>
        <c:axId val="814178848"/>
      </c:scatterChart>
      <c:valAx>
        <c:axId val="814186064"/>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78848"/>
        <c:crosses val="autoZero"/>
        <c:crossBetween val="midCat"/>
      </c:valAx>
      <c:valAx>
        <c:axId val="81417884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 as a Percentage of House Value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8606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Panel B: Household Income as the Base</a:t>
            </a:r>
          </a:p>
        </c:rich>
      </c:tx>
      <c:layout>
        <c:manualLayout>
          <c:xMode val="edge"/>
          <c:yMode val="edge"/>
          <c:x val="0.33226243254652127"/>
          <c:y val="1.009870971887100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862459671051148"/>
          <c:y val="7.693197063835934E-2"/>
          <c:w val="0.79464187893418747"/>
          <c:h val="0.67823261550137559"/>
        </c:manualLayout>
      </c:layout>
      <c:scatterChart>
        <c:scatterStyle val="lineMarker"/>
        <c:varyColors val="0"/>
        <c:ser>
          <c:idx val="0"/>
          <c:order val="0"/>
          <c:tx>
            <c:strRef>
              <c:f>Sheet1!$AL$7</c:f>
              <c:strCache>
                <c:ptCount val="1"/>
                <c:pt idx="0">
                  <c:v>Without CB (V=$75,000)</c:v>
                </c:pt>
              </c:strCache>
            </c:strRef>
          </c:tx>
          <c:spPr>
            <a:ln w="38100" cap="rnd" cmpd="dbl">
              <a:solidFill>
                <a:schemeClr val="tx1"/>
              </a:solidFill>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Sheet1!$AL$8:$AL$66</c:f>
              <c:numCache>
                <c:formatCode>General</c:formatCode>
                <c:ptCount val="59"/>
                <c:pt idx="0">
                  <c:v>8.3333333333333329E-2</c:v>
                </c:pt>
                <c:pt idx="1">
                  <c:v>6.8181818181818177E-2</c:v>
                </c:pt>
                <c:pt idx="2">
                  <c:v>5.7692307692307696E-2</c:v>
                </c:pt>
                <c:pt idx="3">
                  <c:v>0.05</c:v>
                </c:pt>
                <c:pt idx="4">
                  <c:v>4.4117647058823532E-2</c:v>
                </c:pt>
                <c:pt idx="5">
                  <c:v>3.9473684210526314E-2</c:v>
                </c:pt>
                <c:pt idx="6">
                  <c:v>3.5714285714285712E-2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0-C9E6-49D4-B42F-4B61CCB966AA}"/>
            </c:ext>
          </c:extLst>
        </c:ser>
        <c:ser>
          <c:idx val="1"/>
          <c:order val="1"/>
          <c:tx>
            <c:strRef>
              <c:f>Sheet1!$AM$7</c:f>
              <c:strCache>
                <c:ptCount val="1"/>
                <c:pt idx="0">
                  <c:v>With CB (V=$75,000)</c:v>
                </c:pt>
              </c:strCache>
            </c:strRef>
          </c:tx>
          <c:spPr>
            <a:ln w="25400" cap="rnd">
              <a:solidFill>
                <a:schemeClr val="tx1"/>
              </a:solidFill>
              <a:prstDash val="sys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Sheet1!$AM$8:$AM$66</c:f>
              <c:numCache>
                <c:formatCode>General</c:formatCode>
                <c:ptCount val="59"/>
                <c:pt idx="0">
                  <c:v>3.5000000000000003E-2</c:v>
                </c:pt>
                <c:pt idx="1">
                  <c:v>3.5000000000000003E-2</c:v>
                </c:pt>
                <c:pt idx="2">
                  <c:v>3.5000000000000003E-2</c:v>
                </c:pt>
                <c:pt idx="3">
                  <c:v>3.5000000000000003E-2</c:v>
                </c:pt>
                <c:pt idx="4">
                  <c:v>3.5000000000000003E-2</c:v>
                </c:pt>
                <c:pt idx="5">
                  <c:v>3.5000000000000003E-2</c:v>
                </c:pt>
                <c:pt idx="6">
                  <c:v>3.5000000000000003E-2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1-C9E6-49D4-B42F-4B61CCB966AA}"/>
            </c:ext>
          </c:extLst>
        </c:ser>
        <c:ser>
          <c:idx val="2"/>
          <c:order val="2"/>
          <c:tx>
            <c:strRef>
              <c:f>Sheet1!$AN$7</c:f>
              <c:strCache>
                <c:ptCount val="1"/>
                <c:pt idx="0">
                  <c:v>Without CB (V=$200,000)</c:v>
                </c:pt>
              </c:strCache>
            </c:strRef>
          </c:tx>
          <c:spPr>
            <a:ln w="38100" cap="rnd">
              <a:solidFill>
                <a:schemeClr val="tx1"/>
              </a:solidFill>
              <a:prstDash val="dash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Sheet1!$AN$8:$AN$66</c:f>
              <c:numCache>
                <c:formatCode>General</c:formatCode>
                <c:ptCount val="59"/>
                <c:pt idx="19">
                  <c:v>9.0909090909090912E-2</c:v>
                </c:pt>
                <c:pt idx="20">
                  <c:v>8.3333333333333329E-2</c:v>
                </c:pt>
                <c:pt idx="21">
                  <c:v>7.6923076923076927E-2</c:v>
                </c:pt>
                <c:pt idx="22">
                  <c:v>7.1428571428571425E-2</c:v>
                </c:pt>
                <c:pt idx="23">
                  <c:v>6.6666666666666666E-2</c:v>
                </c:pt>
                <c:pt idx="24">
                  <c:v>6.25E-2</c:v>
                </c:pt>
                <c:pt idx="25">
                  <c:v>5.8823529411764705E-2</c:v>
                </c:pt>
                <c:pt idx="26">
                  <c:v>5.5555555555555552E-2</c:v>
                </c:pt>
                <c:pt idx="27">
                  <c:v>5.2631578947368418E-2</c:v>
                </c:pt>
                <c:pt idx="28">
                  <c:v>0.05</c:v>
                </c:pt>
                <c:pt idx="29">
                  <c:v>4.7619047619047616E-2</c:v>
                </c:pt>
                <c:pt idx="30">
                  <c:v>4.5454545454545456E-2</c:v>
                </c:pt>
                <c:pt idx="31">
                  <c:v>4.3478260869565216E-2</c:v>
                </c:pt>
                <c:pt idx="32">
                  <c:v>4.1666666666666664E-2</c:v>
                </c:pt>
                <c:pt idx="33">
                  <c:v>0.04</c:v>
                </c:pt>
                <c:pt idx="34">
                  <c:v>3.8461538461538464E-2</c:v>
                </c:pt>
                <c:pt idx="35">
                  <c:v>3.7037037037037035E-2</c:v>
                </c:pt>
                <c:pt idx="36">
                  <c:v>3.5714285714285712E-2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2-C9E6-49D4-B42F-4B61CCB966AA}"/>
            </c:ext>
          </c:extLst>
        </c:ser>
        <c:ser>
          <c:idx val="3"/>
          <c:order val="3"/>
          <c:tx>
            <c:strRef>
              <c:f>Sheet1!$AO$7</c:f>
              <c:strCache>
                <c:ptCount val="1"/>
                <c:pt idx="0">
                  <c:v>With CB (V=$200,000)</c:v>
                </c:pt>
              </c:strCache>
            </c:strRef>
          </c:tx>
          <c:spPr>
            <a:ln w="25400" cap="rnd">
              <a:solidFill>
                <a:schemeClr val="tx1"/>
              </a:solidFill>
              <a:prstDash val="dash"/>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Sheet1!$AO$8:$AO$66</c:f>
              <c:numCache>
                <c:formatCode>General</c:formatCode>
                <c:ptCount val="59"/>
                <c:pt idx="19">
                  <c:v>3.5000000000000003E-2</c:v>
                </c:pt>
                <c:pt idx="20">
                  <c:v>3.5000000000000003E-2</c:v>
                </c:pt>
                <c:pt idx="21">
                  <c:v>3.5000000000000003E-2</c:v>
                </c:pt>
                <c:pt idx="22">
                  <c:v>3.5000000000000003E-2</c:v>
                </c:pt>
                <c:pt idx="23">
                  <c:v>3.5000000000000003E-2</c:v>
                </c:pt>
                <c:pt idx="24">
                  <c:v>3.5000000000000003E-2</c:v>
                </c:pt>
                <c:pt idx="25">
                  <c:v>3.5000000000000003E-2</c:v>
                </c:pt>
                <c:pt idx="26">
                  <c:v>3.5000000000000003E-2</c:v>
                </c:pt>
                <c:pt idx="27">
                  <c:v>3.5000000000000003E-2</c:v>
                </c:pt>
                <c:pt idx="28">
                  <c:v>3.5000000000000003E-2</c:v>
                </c:pt>
                <c:pt idx="29">
                  <c:v>3.5000000000000003E-2</c:v>
                </c:pt>
                <c:pt idx="30">
                  <c:v>3.5000000000000003E-2</c:v>
                </c:pt>
                <c:pt idx="31">
                  <c:v>3.5000000000000003E-2</c:v>
                </c:pt>
                <c:pt idx="32">
                  <c:v>3.5000000000000003E-2</c:v>
                </c:pt>
                <c:pt idx="33">
                  <c:v>3.5000000000000003E-2</c:v>
                </c:pt>
                <c:pt idx="34">
                  <c:v>3.5000000000000003E-2</c:v>
                </c:pt>
                <c:pt idx="35">
                  <c:v>3.5000000000000003E-2</c:v>
                </c:pt>
                <c:pt idx="36">
                  <c:v>3.5000000000000003E-2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3-C9E6-49D4-B42F-4B61CCB966AA}"/>
            </c:ext>
          </c:extLst>
        </c:ser>
        <c:dLbls>
          <c:showLegendKey val="0"/>
          <c:showVal val="0"/>
          <c:showCatName val="0"/>
          <c:showSerName val="0"/>
          <c:showPercent val="0"/>
          <c:showBubbleSize val="0"/>
        </c:dLbls>
        <c:axId val="496280432"/>
        <c:axId val="496282728"/>
      </c:scatterChart>
      <c:valAx>
        <c:axId val="496280432"/>
        <c:scaling>
          <c:orientation val="minMax"/>
          <c:max val="2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2728"/>
        <c:crosses val="autoZero"/>
        <c:crossBetween val="midCat"/>
      </c:valAx>
      <c:valAx>
        <c:axId val="49628272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 as a Percentage of Household Income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043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            Panel C: Income as the Base; Varying</a:t>
            </a:r>
            <a:r>
              <a:rPr lang="en-US" baseline="0">
                <a:latin typeface="Times New Roman" panose="02020603050405020304" pitchFamily="18" charset="0"/>
                <a:cs typeface="Times New Roman" panose="02020603050405020304" pitchFamily="18" charset="0"/>
              </a:rPr>
              <a:t> House Values</a:t>
            </a:r>
            <a:endParaRPr lang="en-US">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77082900182501"/>
          <c:y val="7.2892486750810934E-2"/>
          <c:w val="0.7564352441726776"/>
          <c:h val="0.68873279512885388"/>
        </c:manualLayout>
      </c:layout>
      <c:scatterChart>
        <c:scatterStyle val="lineMarker"/>
        <c:varyColors val="0"/>
        <c:ser>
          <c:idx val="0"/>
          <c:order val="0"/>
          <c:tx>
            <c:strRef>
              <c:f>Sheet4!$B$5</c:f>
              <c:strCache>
                <c:ptCount val="1"/>
                <c:pt idx="0">
                  <c:v>Without CB (Y=$50000)</c:v>
                </c:pt>
              </c:strCache>
            </c:strRef>
          </c:tx>
          <c:spPr>
            <a:ln w="38100" cap="rnd" cmpd="dbl">
              <a:solidFill>
                <a:schemeClr val="tx1"/>
              </a:solidFill>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Sheet4!$B$6:$B$73</c:f>
              <c:numCache>
                <c:formatCode>General</c:formatCode>
                <c:ptCount val="68"/>
                <c:pt idx="0">
                  <c:v>1.5921359549995791E-2</c:v>
                </c:pt>
                <c:pt idx="1">
                  <c:v>1.9921359549995792E-2</c:v>
                </c:pt>
                <c:pt idx="2">
                  <c:v>2.3921359549995792E-2</c:v>
                </c:pt>
                <c:pt idx="3">
                  <c:v>2.7921359549995792E-2</c:v>
                </c:pt>
                <c:pt idx="4">
                  <c:v>3.2421359549995789E-2</c:v>
                </c:pt>
                <c:pt idx="5">
                  <c:v>3.4021359549995793E-2</c:v>
                </c:pt>
                <c:pt idx="6">
                  <c:v>3.562135954999579E-2</c:v>
                </c:pt>
                <c:pt idx="7">
                  <c:v>3.7221359549995794E-2</c:v>
                </c:pt>
                <c:pt idx="8">
                  <c:v>3.8821359549995792E-2</c:v>
                </c:pt>
                <c:pt idx="9">
                  <c:v>4.0421359549995789E-2</c:v>
                </c:pt>
                <c:pt idx="10">
                  <c:v>4.2021359549995793E-2</c:v>
                </c:pt>
                <c:pt idx="11">
                  <c:v>4.3621359549995797E-2</c:v>
                </c:pt>
                <c:pt idx="12">
                  <c:v>4.5221359549995795E-2</c:v>
                </c:pt>
                <c:pt idx="13">
                  <c:v>4.6821359549995799E-2</c:v>
                </c:pt>
                <c:pt idx="14">
                  <c:v>4.8421359549995796E-2</c:v>
                </c:pt>
                <c:pt idx="15">
                  <c:v>5.0021359549995793E-2</c:v>
                </c:pt>
                <c:pt idx="16">
                  <c:v>5.1621359549995798E-2</c:v>
                </c:pt>
                <c:pt idx="17">
                  <c:v>5.3221359549995795E-2</c:v>
                </c:pt>
                <c:pt idx="18">
                  <c:v>5.4821359549995799E-2</c:v>
                </c:pt>
                <c:pt idx="19">
                  <c:v>5.6421359549995796E-2</c:v>
                </c:pt>
                <c:pt idx="20">
                  <c:v>5.8021359549995793E-2</c:v>
                </c:pt>
                <c:pt idx="21">
                  <c:v>5.9621359549995798E-2</c:v>
                </c:pt>
                <c:pt idx="22">
                  <c:v>6.1221359549995795E-2</c:v>
                </c:pt>
              </c:numCache>
            </c:numRef>
          </c:yVal>
          <c:smooth val="0"/>
          <c:extLst>
            <c:ext xmlns:c16="http://schemas.microsoft.com/office/drawing/2014/chart" uri="{C3380CC4-5D6E-409C-BE32-E72D297353CC}">
              <c16:uniqueId val="{00000000-26DA-4E0A-963E-3154BC052141}"/>
            </c:ext>
          </c:extLst>
        </c:ser>
        <c:ser>
          <c:idx val="1"/>
          <c:order val="1"/>
          <c:tx>
            <c:strRef>
              <c:f>Sheet4!$C$5</c:f>
              <c:strCache>
                <c:ptCount val="1"/>
                <c:pt idx="0">
                  <c:v>With CB (Y=$50000)</c:v>
                </c:pt>
              </c:strCache>
            </c:strRef>
          </c:tx>
          <c:spPr>
            <a:ln w="25400" cap="rnd">
              <a:solidFill>
                <a:schemeClr val="tx1"/>
              </a:solidFill>
              <a:prstDash val="sys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Sheet4!$C$6:$C$73</c:f>
              <c:numCache>
                <c:formatCode>General</c:formatCode>
                <c:ptCount val="68"/>
                <c:pt idx="0">
                  <c:v>1.5921359549995791E-2</c:v>
                </c:pt>
                <c:pt idx="1">
                  <c:v>1.9921359549995792E-2</c:v>
                </c:pt>
                <c:pt idx="2">
                  <c:v>2.3921359549995792E-2</c:v>
                </c:pt>
                <c:pt idx="3">
                  <c:v>2.7921359549995792E-2</c:v>
                </c:pt>
                <c:pt idx="4">
                  <c:v>3.1921359549995788E-2</c:v>
                </c:pt>
                <c:pt idx="5">
                  <c:v>3.3521359549995793E-2</c:v>
                </c:pt>
                <c:pt idx="6">
                  <c:v>3.5000000000000003E-2</c:v>
                </c:pt>
                <c:pt idx="7">
                  <c:v>3.5000000000000003E-2</c:v>
                </c:pt>
                <c:pt idx="8">
                  <c:v>3.5000000000000003E-2</c:v>
                </c:pt>
                <c:pt idx="9">
                  <c:v>3.5000000000000003E-2</c:v>
                </c:pt>
                <c:pt idx="10">
                  <c:v>3.5000000000000003E-2</c:v>
                </c:pt>
                <c:pt idx="11">
                  <c:v>3.5000000000000003E-2</c:v>
                </c:pt>
                <c:pt idx="12">
                  <c:v>3.5000000000000003E-2</c:v>
                </c:pt>
                <c:pt idx="13">
                  <c:v>3.5000000000000003E-2</c:v>
                </c:pt>
                <c:pt idx="14">
                  <c:v>3.5000000000000003E-2</c:v>
                </c:pt>
                <c:pt idx="15">
                  <c:v>3.5000000000000003E-2</c:v>
                </c:pt>
                <c:pt idx="16">
                  <c:v>3.5000000000000003E-2</c:v>
                </c:pt>
                <c:pt idx="17">
                  <c:v>3.5000000000000003E-2</c:v>
                </c:pt>
                <c:pt idx="18">
                  <c:v>3.5000000000000003E-2</c:v>
                </c:pt>
                <c:pt idx="19">
                  <c:v>3.5000000000000003E-2</c:v>
                </c:pt>
                <c:pt idx="20">
                  <c:v>3.5000000000000003E-2</c:v>
                </c:pt>
                <c:pt idx="21">
                  <c:v>3.5000000000000003E-2</c:v>
                </c:pt>
                <c:pt idx="22">
                  <c:v>3.5000000000000003E-2</c:v>
                </c:pt>
                <c:pt idx="41">
                  <c:v>7.9999999999999516E-4</c:v>
                </c:pt>
              </c:numCache>
            </c:numRef>
          </c:yVal>
          <c:smooth val="0"/>
          <c:extLst>
            <c:ext xmlns:c16="http://schemas.microsoft.com/office/drawing/2014/chart" uri="{C3380CC4-5D6E-409C-BE32-E72D297353CC}">
              <c16:uniqueId val="{00000001-26DA-4E0A-963E-3154BC052141}"/>
            </c:ext>
          </c:extLst>
        </c:ser>
        <c:ser>
          <c:idx val="2"/>
          <c:order val="2"/>
          <c:tx>
            <c:strRef>
              <c:f>Sheet4!$D$5</c:f>
              <c:strCache>
                <c:ptCount val="1"/>
                <c:pt idx="0">
                  <c:v>Without CB (Y=$100,000)</c:v>
                </c:pt>
              </c:strCache>
            </c:strRef>
          </c:tx>
          <c:spPr>
            <a:ln w="38100" cap="rnd" cmpd="sng">
              <a:solidFill>
                <a:schemeClr val="tx1"/>
              </a:solidFill>
              <a:prstDash val="lg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Sheet4!$D$6:$D$73</c:f>
              <c:numCache>
                <c:formatCode>General</c:formatCode>
                <c:ptCount val="68"/>
                <c:pt idx="23">
                  <c:v>2.5122776601683796E-2</c:v>
                </c:pt>
                <c:pt idx="24">
                  <c:v>2.5922776601683795E-2</c:v>
                </c:pt>
                <c:pt idx="25">
                  <c:v>2.6722776601683797E-2</c:v>
                </c:pt>
                <c:pt idx="26">
                  <c:v>2.7522776601683795E-2</c:v>
                </c:pt>
                <c:pt idx="27">
                  <c:v>2.8322776601683794E-2</c:v>
                </c:pt>
                <c:pt idx="28">
                  <c:v>2.9122776601683796E-2</c:v>
                </c:pt>
                <c:pt idx="29">
                  <c:v>2.9922776601683795E-2</c:v>
                </c:pt>
                <c:pt idx="30">
                  <c:v>3.0722776601683797E-2</c:v>
                </c:pt>
                <c:pt idx="31">
                  <c:v>3.1522776601683795E-2</c:v>
                </c:pt>
                <c:pt idx="32">
                  <c:v>3.2122776601683799E-2</c:v>
                </c:pt>
                <c:pt idx="33">
                  <c:v>3.2922776601683801E-2</c:v>
                </c:pt>
                <c:pt idx="34">
                  <c:v>3.3722776601683803E-2</c:v>
                </c:pt>
                <c:pt idx="35">
                  <c:v>3.4522776601683798E-2</c:v>
                </c:pt>
                <c:pt idx="36">
                  <c:v>3.53227766016838E-2</c:v>
                </c:pt>
                <c:pt idx="37">
                  <c:v>3.6122776601683802E-2</c:v>
                </c:pt>
                <c:pt idx="38">
                  <c:v>3.6922776601683797E-2</c:v>
                </c:pt>
                <c:pt idx="39">
                  <c:v>3.77227766016838E-2</c:v>
                </c:pt>
                <c:pt idx="40">
                  <c:v>3.8522776601683802E-2</c:v>
                </c:pt>
                <c:pt idx="41">
                  <c:v>3.9322776601683797E-2</c:v>
                </c:pt>
                <c:pt idx="42">
                  <c:v>4.0122776601683792E-2</c:v>
                </c:pt>
                <c:pt idx="43">
                  <c:v>4.0922776601683787E-2</c:v>
                </c:pt>
                <c:pt idx="44">
                  <c:v>4.1722776601683782E-2</c:v>
                </c:pt>
                <c:pt idx="45">
                  <c:v>4.2522776601683777E-2</c:v>
                </c:pt>
                <c:pt idx="46">
                  <c:v>4.3322776601683773E-2</c:v>
                </c:pt>
                <c:pt idx="47">
                  <c:v>4.4122776601683768E-2</c:v>
                </c:pt>
                <c:pt idx="48">
                  <c:v>4.4922776601683763E-2</c:v>
                </c:pt>
                <c:pt idx="49">
                  <c:v>4.5722776601683758E-2</c:v>
                </c:pt>
                <c:pt idx="50">
                  <c:v>4.6522776601683753E-2</c:v>
                </c:pt>
                <c:pt idx="51">
                  <c:v>4.7322776601683748E-2</c:v>
                </c:pt>
                <c:pt idx="52">
                  <c:v>4.8122776601683744E-2</c:v>
                </c:pt>
                <c:pt idx="53">
                  <c:v>4.8922776601683739E-2</c:v>
                </c:pt>
                <c:pt idx="54">
                  <c:v>4.9722776601683734E-2</c:v>
                </c:pt>
                <c:pt idx="55">
                  <c:v>5.0522776601683729E-2</c:v>
                </c:pt>
                <c:pt idx="56">
                  <c:v>5.1322776601683724E-2</c:v>
                </c:pt>
                <c:pt idx="57">
                  <c:v>5.2122776601683719E-2</c:v>
                </c:pt>
                <c:pt idx="58">
                  <c:v>5.2922776601683715E-2</c:v>
                </c:pt>
                <c:pt idx="59">
                  <c:v>5.372277660168371E-2</c:v>
                </c:pt>
                <c:pt idx="60">
                  <c:v>5.4522776601683705E-2</c:v>
                </c:pt>
                <c:pt idx="61">
                  <c:v>5.53227766016837E-2</c:v>
                </c:pt>
                <c:pt idx="62">
                  <c:v>5.6122776601683695E-2</c:v>
                </c:pt>
                <c:pt idx="63">
                  <c:v>5.692277660168369E-2</c:v>
                </c:pt>
                <c:pt idx="64">
                  <c:v>5.7722776601683685E-2</c:v>
                </c:pt>
                <c:pt idx="65">
                  <c:v>5.8522776601683681E-2</c:v>
                </c:pt>
                <c:pt idx="66">
                  <c:v>5.9322776601683676E-2</c:v>
                </c:pt>
                <c:pt idx="67">
                  <c:v>6.0122776601683671E-2</c:v>
                </c:pt>
              </c:numCache>
            </c:numRef>
          </c:yVal>
          <c:smooth val="0"/>
          <c:extLst>
            <c:ext xmlns:c16="http://schemas.microsoft.com/office/drawing/2014/chart" uri="{C3380CC4-5D6E-409C-BE32-E72D297353CC}">
              <c16:uniqueId val="{00000002-26DA-4E0A-963E-3154BC052141}"/>
            </c:ext>
          </c:extLst>
        </c:ser>
        <c:ser>
          <c:idx val="3"/>
          <c:order val="3"/>
          <c:tx>
            <c:strRef>
              <c:f>Sheet4!$E$5</c:f>
              <c:strCache>
                <c:ptCount val="1"/>
                <c:pt idx="0">
                  <c:v>With CB (Y=$100,000)</c:v>
                </c:pt>
              </c:strCache>
            </c:strRef>
          </c:tx>
          <c:spPr>
            <a:ln w="25400" cap="rnd">
              <a:solidFill>
                <a:schemeClr val="tx1"/>
              </a:solidFill>
              <a:prstDash val="sysDot"/>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Sheet4!$E$6:$E$73</c:f>
              <c:numCache>
                <c:formatCode>General</c:formatCode>
                <c:ptCount val="68"/>
                <c:pt idx="23">
                  <c:v>2.4622776601683796E-2</c:v>
                </c:pt>
                <c:pt idx="24">
                  <c:v>2.5422776601683794E-2</c:v>
                </c:pt>
                <c:pt idx="25">
                  <c:v>2.6222776601683796E-2</c:v>
                </c:pt>
                <c:pt idx="26">
                  <c:v>2.7022776601683795E-2</c:v>
                </c:pt>
                <c:pt idx="27">
                  <c:v>2.7822776601683794E-2</c:v>
                </c:pt>
                <c:pt idx="28">
                  <c:v>2.8622776601683796E-2</c:v>
                </c:pt>
                <c:pt idx="29">
                  <c:v>2.9422776601683794E-2</c:v>
                </c:pt>
                <c:pt idx="30">
                  <c:v>3.0222776601683796E-2</c:v>
                </c:pt>
                <c:pt idx="31">
                  <c:v>3.1022776601683798E-2</c:v>
                </c:pt>
                <c:pt idx="32">
                  <c:v>3.1622776601683798E-2</c:v>
                </c:pt>
                <c:pt idx="33">
                  <c:v>3.24227766016838E-2</c:v>
                </c:pt>
                <c:pt idx="34">
                  <c:v>3.3222776601683802E-2</c:v>
                </c:pt>
                <c:pt idx="35">
                  <c:v>3.4022776601683798E-2</c:v>
                </c:pt>
                <c:pt idx="36">
                  <c:v>3.48227766016838E-2</c:v>
                </c:pt>
                <c:pt idx="37">
                  <c:v>3.5000000000000003E-2</c:v>
                </c:pt>
                <c:pt idx="38">
                  <c:v>3.5000000000000003E-2</c:v>
                </c:pt>
                <c:pt idx="39">
                  <c:v>3.5000000000000003E-2</c:v>
                </c:pt>
                <c:pt idx="40">
                  <c:v>3.5000000000000003E-2</c:v>
                </c:pt>
                <c:pt idx="41">
                  <c:v>3.5000000000000003E-2</c:v>
                </c:pt>
                <c:pt idx="42">
                  <c:v>3.5000000000000003E-2</c:v>
                </c:pt>
                <c:pt idx="43">
                  <c:v>3.5000000000000003E-2</c:v>
                </c:pt>
                <c:pt idx="44">
                  <c:v>3.5000000000000003E-2</c:v>
                </c:pt>
                <c:pt idx="45">
                  <c:v>3.5000000000000003E-2</c:v>
                </c:pt>
                <c:pt idx="46">
                  <c:v>3.5000000000000003E-2</c:v>
                </c:pt>
                <c:pt idx="47">
                  <c:v>3.5000000000000003E-2</c:v>
                </c:pt>
                <c:pt idx="48">
                  <c:v>3.5000000000000003E-2</c:v>
                </c:pt>
                <c:pt idx="49">
                  <c:v>3.5000000000000003E-2</c:v>
                </c:pt>
                <c:pt idx="50">
                  <c:v>3.5000000000000003E-2</c:v>
                </c:pt>
                <c:pt idx="51">
                  <c:v>3.5000000000000003E-2</c:v>
                </c:pt>
                <c:pt idx="52">
                  <c:v>3.5000000000000003E-2</c:v>
                </c:pt>
                <c:pt idx="53">
                  <c:v>3.5000000000000003E-2</c:v>
                </c:pt>
                <c:pt idx="54">
                  <c:v>3.5000000000000003E-2</c:v>
                </c:pt>
                <c:pt idx="55">
                  <c:v>3.5000000000000003E-2</c:v>
                </c:pt>
                <c:pt idx="56">
                  <c:v>3.5000000000000003E-2</c:v>
                </c:pt>
                <c:pt idx="57">
                  <c:v>3.5000000000000003E-2</c:v>
                </c:pt>
                <c:pt idx="58">
                  <c:v>3.5000000000000003E-2</c:v>
                </c:pt>
                <c:pt idx="59">
                  <c:v>3.5000000000000003E-2</c:v>
                </c:pt>
                <c:pt idx="60">
                  <c:v>3.5000000000000003E-2</c:v>
                </c:pt>
                <c:pt idx="61">
                  <c:v>3.5000000000000003E-2</c:v>
                </c:pt>
                <c:pt idx="62">
                  <c:v>3.5000000000000003E-2</c:v>
                </c:pt>
                <c:pt idx="63">
                  <c:v>3.5000000000000003E-2</c:v>
                </c:pt>
                <c:pt idx="64">
                  <c:v>3.5000000000000003E-2</c:v>
                </c:pt>
                <c:pt idx="65">
                  <c:v>3.5000000000000003E-2</c:v>
                </c:pt>
                <c:pt idx="66">
                  <c:v>3.5000000000000003E-2</c:v>
                </c:pt>
                <c:pt idx="67">
                  <c:v>3.5000000000000003E-2</c:v>
                </c:pt>
              </c:numCache>
            </c:numRef>
          </c:yVal>
          <c:smooth val="0"/>
          <c:extLst>
            <c:ext xmlns:c16="http://schemas.microsoft.com/office/drawing/2014/chart" uri="{C3380CC4-5D6E-409C-BE32-E72D297353CC}">
              <c16:uniqueId val="{00000003-26DA-4E0A-963E-3154BC052141}"/>
            </c:ext>
          </c:extLst>
        </c:ser>
        <c:dLbls>
          <c:showLegendKey val="0"/>
          <c:showVal val="0"/>
          <c:showCatName val="0"/>
          <c:showSerName val="0"/>
          <c:showPercent val="0"/>
          <c:showBubbleSize val="0"/>
        </c:dLbls>
        <c:axId val="878962856"/>
        <c:axId val="878956952"/>
      </c:scatterChart>
      <c:valAx>
        <c:axId val="878962856"/>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56952"/>
        <c:crosses val="autoZero"/>
        <c:crossBetween val="midCat"/>
      </c:valAx>
      <c:valAx>
        <c:axId val="87895695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Taxes as a Percentage of Income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6285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1EE2100F-936E-4C06-8A5C-49DDFE4F2F63}" type="slidenum">
              <a:rPr lang="en-US" altLang="en-US" smtClean="0"/>
              <a:pPr>
                <a:defRPr/>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237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172031-C6BB-48CD-A070-B7D6FDC08CD9}" type="slidenum">
              <a:rPr lang="en-US" altLang="en-US" smtClean="0"/>
              <a:pPr>
                <a:defRPr/>
              </a:pPr>
              <a:t>‹#›</a:t>
            </a:fld>
            <a:endParaRPr lang="en-US" altLang="en-US"/>
          </a:p>
        </p:txBody>
      </p:sp>
    </p:spTree>
    <p:extLst>
      <p:ext uri="{BB962C8B-B14F-4D97-AF65-F5344CB8AC3E}">
        <p14:creationId xmlns:p14="http://schemas.microsoft.com/office/powerpoint/2010/main" val="418051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0B64B5-2AB0-4BF3-BFAD-B476F3C187A1}" type="slidenum">
              <a:rPr lang="en-US" altLang="en-US" smtClean="0"/>
              <a:pPr>
                <a:defRPr/>
              </a:pPr>
              <a:t>‹#›</a:t>
            </a:fld>
            <a:endParaRPr lang="en-US" altLang="en-US"/>
          </a:p>
        </p:txBody>
      </p:sp>
    </p:spTree>
    <p:extLst>
      <p:ext uri="{BB962C8B-B14F-4D97-AF65-F5344CB8AC3E}">
        <p14:creationId xmlns:p14="http://schemas.microsoft.com/office/powerpoint/2010/main" val="415312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9B452B-F98E-4E29-9DEB-D1CDACCAB576}" type="slidenum">
              <a:rPr lang="en-US" altLang="en-US" smtClean="0"/>
              <a:pPr>
                <a:defRPr/>
              </a:pPr>
              <a:t>‹#›</a:t>
            </a:fld>
            <a:endParaRPr lang="en-US" altLang="en-US"/>
          </a:p>
        </p:txBody>
      </p:sp>
    </p:spTree>
    <p:extLst>
      <p:ext uri="{BB962C8B-B14F-4D97-AF65-F5344CB8AC3E}">
        <p14:creationId xmlns:p14="http://schemas.microsoft.com/office/powerpoint/2010/main" val="3412449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1A72AD81-8BBD-4038-9466-DAD7F065684E}" type="slidenum">
              <a:rPr lang="en-US" altLang="en-US" smtClean="0"/>
              <a:pPr>
                <a:defRPr/>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729393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2048741-ACDC-43BB-8CC0-426426BBF3EB}" type="slidenum">
              <a:rPr lang="en-US" altLang="en-US" smtClean="0"/>
              <a:pPr>
                <a:defRPr/>
              </a:pPr>
              <a:t>‹#›</a:t>
            </a:fld>
            <a:endParaRPr lang="en-US" altLang="en-US"/>
          </a:p>
        </p:txBody>
      </p:sp>
    </p:spTree>
    <p:extLst>
      <p:ext uri="{BB962C8B-B14F-4D97-AF65-F5344CB8AC3E}">
        <p14:creationId xmlns:p14="http://schemas.microsoft.com/office/powerpoint/2010/main" val="475628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3018A8-2EC1-4F11-BF0A-9EC33055BC13}" type="slidenum">
              <a:rPr lang="en-US" altLang="en-US" smtClean="0"/>
              <a:pPr>
                <a:defRPr/>
              </a:pPr>
              <a:t>‹#›</a:t>
            </a:fld>
            <a:endParaRPr lang="en-US" altLang="en-US"/>
          </a:p>
        </p:txBody>
      </p:sp>
    </p:spTree>
    <p:extLst>
      <p:ext uri="{BB962C8B-B14F-4D97-AF65-F5344CB8AC3E}">
        <p14:creationId xmlns:p14="http://schemas.microsoft.com/office/powerpoint/2010/main" val="142779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2D9A33F-4CD1-4779-8B45-B68516611BB1}" type="slidenum">
              <a:rPr lang="en-US" altLang="en-US" smtClean="0"/>
              <a:pPr>
                <a:defRPr/>
              </a:pPr>
              <a:t>‹#›</a:t>
            </a:fld>
            <a:endParaRPr lang="en-US" altLang="en-US"/>
          </a:p>
        </p:txBody>
      </p:sp>
    </p:spTree>
    <p:extLst>
      <p:ext uri="{BB962C8B-B14F-4D97-AF65-F5344CB8AC3E}">
        <p14:creationId xmlns:p14="http://schemas.microsoft.com/office/powerpoint/2010/main" val="3889167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4FDC87F-326D-4855-B35D-CF26E4087144}" type="slidenum">
              <a:rPr lang="en-US" altLang="en-US" smtClean="0"/>
              <a:pPr>
                <a:defRPr/>
              </a:pPr>
              <a:t>‹#›</a:t>
            </a:fld>
            <a:endParaRPr lang="en-US" altLang="en-US"/>
          </a:p>
        </p:txBody>
      </p:sp>
    </p:spTree>
    <p:extLst>
      <p:ext uri="{BB962C8B-B14F-4D97-AF65-F5344CB8AC3E}">
        <p14:creationId xmlns:p14="http://schemas.microsoft.com/office/powerpoint/2010/main" val="236498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313BB956-882F-4DB8-8188-897ED1351999}"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621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1918FADA-9385-4A18-9482-E0585B27D974}"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061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922A6501-522C-4817-ABA5-1A24A3ACA138}" type="slidenum">
              <a:rPr lang="en-US" altLang="en-US" smtClean="0"/>
              <a:pPr>
                <a:defRPr/>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234193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lincolninst.edu/"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lincolninst.edu/"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86367" y="1314450"/>
            <a:ext cx="7624233" cy="1790700"/>
          </a:xfrm>
        </p:spPr>
        <p:txBody>
          <a:bodyPr/>
          <a:lstStyle/>
          <a:p>
            <a:pPr fontAlgn="auto">
              <a:spcAft>
                <a:spcPts val="0"/>
              </a:spcAft>
              <a:defRPr/>
            </a:pPr>
            <a:r>
              <a:rPr lang="en-US" sz="3200" b="1" dirty="0">
                <a:solidFill>
                  <a:schemeClr val="tx2">
                    <a:satMod val="130000"/>
                  </a:schemeClr>
                </a:solidFill>
              </a:rPr>
              <a:t>Public Finance Seminar</a:t>
            </a:r>
            <a:br>
              <a:rPr lang="en-US" sz="3200" b="1" dirty="0">
                <a:solidFill>
                  <a:schemeClr val="tx2">
                    <a:satMod val="130000"/>
                  </a:schemeClr>
                </a:solidFill>
              </a:rPr>
            </a:br>
            <a:r>
              <a:rPr lang="en-US" sz="3200" b="1" dirty="0">
                <a:solidFill>
                  <a:schemeClr val="tx2">
                    <a:satMod val="130000"/>
                  </a:schemeClr>
                </a:solidFill>
              </a:rPr>
              <a:t>Spring 2021, Professor Yinger</a:t>
            </a:r>
          </a:p>
        </p:txBody>
      </p:sp>
      <p:sp>
        <p:nvSpPr>
          <p:cNvPr id="10243" name="Rectangle 3"/>
          <p:cNvSpPr>
            <a:spLocks noGrp="1" noChangeArrowheads="1"/>
          </p:cNvSpPr>
          <p:nvPr>
            <p:ph type="subTitle" idx="1"/>
          </p:nvPr>
        </p:nvSpPr>
        <p:spPr>
          <a:xfrm>
            <a:off x="2032000" y="4000500"/>
            <a:ext cx="6553200" cy="1809750"/>
          </a:xfrm>
        </p:spPr>
        <p:txBody>
          <a:bodyPr/>
          <a:lstStyle/>
          <a:p>
            <a:pPr marL="26988"/>
            <a:r>
              <a:rPr lang="en-US" sz="3600" b="1" dirty="0">
                <a:solidFill>
                  <a:schemeClr val="accent1"/>
                </a:solidFill>
              </a:rPr>
              <a:t>Property Tax Incidence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13315" name="Rectangle 3"/>
          <p:cNvSpPr>
            <a:spLocks noGrp="1" noChangeArrowheads="1"/>
          </p:cNvSpPr>
          <p:nvPr>
            <p:ph idx="1"/>
          </p:nvPr>
        </p:nvSpPr>
        <p:spPr>
          <a:xfrm>
            <a:off x="609600" y="1200150"/>
            <a:ext cx="8229600" cy="4930379"/>
          </a:xfrm>
        </p:spPr>
        <p:txBody>
          <a:bodyPr/>
          <a:lstStyle/>
          <a:p>
            <a:pPr marL="82550" indent="0" algn="ctr" eaLnBrk="1" hangingPunct="1">
              <a:buNone/>
            </a:pPr>
            <a:r>
              <a:rPr lang="en-US" b="1" dirty="0">
                <a:solidFill>
                  <a:schemeClr val="accent1"/>
                </a:solidFill>
              </a:rPr>
              <a:t>The New </a:t>
            </a:r>
            <a:r>
              <a:rPr lang="en-US" b="1" dirty="0" err="1">
                <a:solidFill>
                  <a:schemeClr val="accent1"/>
                </a:solidFill>
              </a:rPr>
              <a:t>New</a:t>
            </a:r>
            <a:r>
              <a:rPr lang="en-US" b="1" dirty="0">
                <a:solidFill>
                  <a:schemeClr val="accent1"/>
                </a:solidFill>
              </a:rPr>
              <a:t> View</a:t>
            </a:r>
          </a:p>
          <a:p>
            <a:pPr eaLnBrk="1" hangingPunct="1">
              <a:lnSpc>
                <a:spcPct val="50000"/>
              </a:lnSpc>
              <a:spcBef>
                <a:spcPts val="0"/>
              </a:spcBef>
            </a:pPr>
            <a:endParaRPr lang="en-US" dirty="0"/>
          </a:p>
          <a:p>
            <a:pPr eaLnBrk="1" hangingPunct="1"/>
            <a:r>
              <a:rPr lang="en-US" sz="2800" dirty="0"/>
              <a:t>The “</a:t>
            </a:r>
            <a:r>
              <a:rPr lang="en-US" sz="2800" dirty="0">
                <a:solidFill>
                  <a:schemeClr val="accent4"/>
                </a:solidFill>
              </a:rPr>
              <a:t>New </a:t>
            </a:r>
            <a:r>
              <a:rPr lang="en-US" sz="2800" dirty="0" err="1">
                <a:solidFill>
                  <a:schemeClr val="accent4"/>
                </a:solidFill>
              </a:rPr>
              <a:t>New</a:t>
            </a:r>
            <a:r>
              <a:rPr lang="en-US" sz="2800" dirty="0">
                <a:solidFill>
                  <a:schemeClr val="accent4"/>
                </a:solidFill>
              </a:rPr>
              <a:t> View</a:t>
            </a:r>
            <a:r>
              <a:rPr lang="en-US" sz="2800" dirty="0"/>
              <a:t>”</a:t>
            </a:r>
            <a:r>
              <a:rPr lang="en-US" sz="2800" dirty="0">
                <a:solidFill>
                  <a:schemeClr val="accent4"/>
                </a:solidFill>
              </a:rPr>
              <a:t> </a:t>
            </a:r>
            <a:r>
              <a:rPr lang="en-US" sz="2800" dirty="0"/>
              <a:t>points out that the supply of  property might respond to property taxes over time</a:t>
            </a:r>
          </a:p>
          <a:p>
            <a:pPr eaLnBrk="1" hangingPunct="1">
              <a:lnSpc>
                <a:spcPct val="50000"/>
              </a:lnSpc>
              <a:spcBef>
                <a:spcPts val="0"/>
              </a:spcBef>
            </a:pPr>
            <a:endParaRPr lang="en-US" dirty="0"/>
          </a:p>
          <a:p>
            <a:pPr lvl="1" eaLnBrk="1" hangingPunct="1">
              <a:lnSpc>
                <a:spcPct val="90000"/>
              </a:lnSpc>
            </a:pPr>
            <a:r>
              <a:rPr lang="en-US" dirty="0"/>
              <a:t>Through new construction and renovation,</a:t>
            </a:r>
          </a:p>
          <a:p>
            <a:pPr lvl="1" eaLnBrk="1" hangingPunct="1">
              <a:lnSpc>
                <a:spcPct val="50000"/>
              </a:lnSpc>
              <a:spcBef>
                <a:spcPts val="0"/>
              </a:spcBef>
            </a:pPr>
            <a:endParaRPr lang="en-US" dirty="0"/>
          </a:p>
          <a:p>
            <a:pPr lvl="1" eaLnBrk="1" hangingPunct="1">
              <a:lnSpc>
                <a:spcPct val="90000"/>
              </a:lnSpc>
            </a:pPr>
            <a:r>
              <a:rPr lang="en-US" dirty="0"/>
              <a:t>Net of demolition.</a:t>
            </a:r>
          </a:p>
          <a:p>
            <a:pPr lvl="1" eaLnBrk="1" hangingPunct="1">
              <a:lnSpc>
                <a:spcPct val="90000"/>
              </a:lnSpc>
            </a:pPr>
            <a:endParaRPr lang="en-US" dirty="0"/>
          </a:p>
          <a:p>
            <a:pPr eaLnBrk="1" hangingPunct="1">
              <a:lnSpc>
                <a:spcPct val="90000"/>
              </a:lnSpc>
            </a:pPr>
            <a:r>
              <a:rPr lang="en-US" sz="2800" dirty="0"/>
              <a:t>This "correction" implies that the New View may be too extreme, but concludes that </a:t>
            </a:r>
            <a:r>
              <a:rPr lang="en-US" sz="2800" u="sng" dirty="0">
                <a:solidFill>
                  <a:schemeClr val="accent4"/>
                </a:solidFill>
              </a:rPr>
              <a:t>most of the burden is still likely to fall on property owners. </a:t>
            </a:r>
          </a:p>
        </p:txBody>
      </p:sp>
    </p:spTree>
    <p:extLst>
      <p:ext uri="{BB962C8B-B14F-4D97-AF65-F5344CB8AC3E}">
        <p14:creationId xmlns:p14="http://schemas.microsoft.com/office/powerpoint/2010/main" val="161738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14339" name="Rectangle 3"/>
          <p:cNvSpPr>
            <a:spLocks noGrp="1" noChangeArrowheads="1"/>
          </p:cNvSpPr>
          <p:nvPr>
            <p:ph idx="1"/>
          </p:nvPr>
        </p:nvSpPr>
        <p:spPr>
          <a:xfrm>
            <a:off x="609600" y="1257300"/>
            <a:ext cx="8229600" cy="4873229"/>
          </a:xfrm>
        </p:spPr>
        <p:txBody>
          <a:bodyPr/>
          <a:lstStyle/>
          <a:p>
            <a:pPr marL="82550" indent="0" algn="ctr" eaLnBrk="1" hangingPunct="1">
              <a:buNone/>
            </a:pPr>
            <a:r>
              <a:rPr lang="en-US" b="1" dirty="0">
                <a:solidFill>
                  <a:schemeClr val="accent1"/>
                </a:solidFill>
              </a:rPr>
              <a:t>The New </a:t>
            </a:r>
            <a:r>
              <a:rPr lang="en-US" b="1" dirty="0" err="1">
                <a:solidFill>
                  <a:schemeClr val="accent1"/>
                </a:solidFill>
              </a:rPr>
              <a:t>New</a:t>
            </a:r>
            <a:r>
              <a:rPr lang="en-US" b="1" dirty="0">
                <a:solidFill>
                  <a:schemeClr val="accent1"/>
                </a:solidFill>
              </a:rPr>
              <a:t> View, 2</a:t>
            </a:r>
          </a:p>
          <a:p>
            <a:pPr eaLnBrk="1" hangingPunct="1">
              <a:lnSpc>
                <a:spcPct val="50000"/>
              </a:lnSpc>
              <a:spcBef>
                <a:spcPts val="0"/>
              </a:spcBef>
            </a:pPr>
            <a:endParaRPr lang="en-US" dirty="0"/>
          </a:p>
          <a:p>
            <a:pPr eaLnBrk="1" hangingPunct="1"/>
            <a:r>
              <a:rPr lang="en-US" dirty="0"/>
              <a:t>This graph shows the New View (S-R) and the</a:t>
            </a:r>
          </a:p>
          <a:p>
            <a:pPr eaLnBrk="1" hangingPunct="1">
              <a:buFont typeface="Wingdings" pitchFamily="2" charset="2"/>
              <a:buNone/>
            </a:pPr>
            <a:r>
              <a:rPr lang="en-US" dirty="0"/>
              <a:t>	New </a:t>
            </a:r>
            <a:r>
              <a:rPr lang="en-US" dirty="0" err="1"/>
              <a:t>New</a:t>
            </a:r>
            <a:r>
              <a:rPr lang="en-US" dirty="0"/>
              <a:t> View (L-R)</a:t>
            </a:r>
          </a:p>
        </p:txBody>
      </p:sp>
      <p:grpSp>
        <p:nvGrpSpPr>
          <p:cNvPr id="2" name="Graph" descr="Please contact Professor Yinger for details regarding figures and graphs.">
            <a:extLst>
              <a:ext uri="{FF2B5EF4-FFF2-40B4-BE49-F238E27FC236}">
                <a16:creationId xmlns:a16="http://schemas.microsoft.com/office/drawing/2014/main" id="{65F8DB45-6E11-42B1-AA8D-E41CDBB54AA3}"/>
              </a:ext>
            </a:extLst>
          </p:cNvPr>
          <p:cNvGrpSpPr/>
          <p:nvPr/>
        </p:nvGrpSpPr>
        <p:grpSpPr>
          <a:xfrm>
            <a:off x="1752347" y="2819400"/>
            <a:ext cx="6813804" cy="3857625"/>
            <a:chOff x="1752347" y="2819400"/>
            <a:chExt cx="6813804" cy="3857625"/>
          </a:xfrm>
        </p:grpSpPr>
        <p:grpSp>
          <p:nvGrpSpPr>
            <p:cNvPr id="14340" name="Graph" descr="Please contact Professor Yinger for details regarding figures and graphs."/>
            <p:cNvGrpSpPr>
              <a:grpSpLocks noChangeAspect="1"/>
            </p:cNvGrpSpPr>
            <p:nvPr/>
          </p:nvGrpSpPr>
          <p:grpSpPr bwMode="auto">
            <a:xfrm>
              <a:off x="1752347" y="2819400"/>
              <a:ext cx="6813804" cy="3857625"/>
              <a:chOff x="1535" y="1852"/>
              <a:chExt cx="8942" cy="4783"/>
            </a:xfrm>
          </p:grpSpPr>
          <p:sp>
            <p:nvSpPr>
              <p:cNvPr id="14341" name="AutoShape 5"/>
              <p:cNvSpPr>
                <a:spLocks noChangeAspect="1" noChangeArrowheads="1"/>
              </p:cNvSpPr>
              <p:nvPr/>
            </p:nvSpPr>
            <p:spPr bwMode="auto">
              <a:xfrm>
                <a:off x="1777" y="1852"/>
                <a:ext cx="870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4342" name="Line 6"/>
              <p:cNvSpPr>
                <a:spLocks noChangeShapeType="1"/>
              </p:cNvSpPr>
              <p:nvPr/>
            </p:nvSpPr>
            <p:spPr bwMode="auto">
              <a:xfrm>
                <a:off x="3277" y="2932"/>
                <a:ext cx="1" cy="27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7"/>
              <p:cNvSpPr>
                <a:spLocks noChangeShapeType="1"/>
              </p:cNvSpPr>
              <p:nvPr/>
            </p:nvSpPr>
            <p:spPr bwMode="auto">
              <a:xfrm>
                <a:off x="3277" y="5709"/>
                <a:ext cx="25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8"/>
              <p:cNvSpPr>
                <a:spLocks noChangeShapeType="1"/>
              </p:cNvSpPr>
              <p:nvPr/>
            </p:nvSpPr>
            <p:spPr bwMode="auto">
              <a:xfrm>
                <a:off x="3427" y="3703"/>
                <a:ext cx="1950" cy="13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Rectangle 9"/>
              <p:cNvSpPr>
                <a:spLocks noChangeArrowheads="1"/>
              </p:cNvSpPr>
              <p:nvPr/>
            </p:nvSpPr>
            <p:spPr bwMode="auto">
              <a:xfrm>
                <a:off x="1535" y="2932"/>
                <a:ext cx="1592"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Price of Property</a:t>
                </a:r>
                <a:endParaRPr lang="en-US" dirty="0"/>
              </a:p>
            </p:txBody>
          </p:sp>
          <p:sp>
            <p:nvSpPr>
              <p:cNvPr id="14346" name="Rectangle 10"/>
              <p:cNvSpPr>
                <a:spLocks noChangeArrowheads="1"/>
              </p:cNvSpPr>
              <p:nvPr/>
            </p:nvSpPr>
            <p:spPr bwMode="auto">
              <a:xfrm>
                <a:off x="5527" y="5864"/>
                <a:ext cx="2508"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Property</a:t>
                </a:r>
                <a:endParaRPr lang="en-US" dirty="0"/>
              </a:p>
            </p:txBody>
          </p:sp>
          <p:sp>
            <p:nvSpPr>
              <p:cNvPr id="14347" name="Rectangle 11"/>
              <p:cNvSpPr>
                <a:spLocks noChangeArrowheads="1"/>
              </p:cNvSpPr>
              <p:nvPr/>
            </p:nvSpPr>
            <p:spPr bwMode="auto">
              <a:xfrm>
                <a:off x="5677" y="3549"/>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L-R S</a:t>
                </a:r>
                <a:endParaRPr lang="en-US" dirty="0"/>
              </a:p>
            </p:txBody>
          </p:sp>
          <p:sp>
            <p:nvSpPr>
              <p:cNvPr id="14348" name="Rectangle 12"/>
              <p:cNvSpPr>
                <a:spLocks noChangeArrowheads="1"/>
              </p:cNvSpPr>
              <p:nvPr/>
            </p:nvSpPr>
            <p:spPr bwMode="auto">
              <a:xfrm>
                <a:off x="5527" y="3086"/>
                <a:ext cx="19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(L-R S)+t</a:t>
                </a:r>
                <a:endParaRPr lang="en-US"/>
              </a:p>
            </p:txBody>
          </p:sp>
          <p:sp>
            <p:nvSpPr>
              <p:cNvPr id="14349" name="Rectangle 13"/>
              <p:cNvSpPr>
                <a:spLocks noChangeArrowheads="1"/>
              </p:cNvSpPr>
              <p:nvPr/>
            </p:nvSpPr>
            <p:spPr bwMode="auto">
              <a:xfrm>
                <a:off x="53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D</a:t>
                </a:r>
                <a:endParaRPr lang="en-US"/>
              </a:p>
            </p:txBody>
          </p:sp>
          <p:sp>
            <p:nvSpPr>
              <p:cNvPr id="14350" name="Rectangle 14"/>
              <p:cNvSpPr>
                <a:spLocks noChangeArrowheads="1"/>
              </p:cNvSpPr>
              <p:nvPr/>
            </p:nvSpPr>
            <p:spPr bwMode="auto">
              <a:xfrm>
                <a:off x="2827" y="4321"/>
                <a:ext cx="60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1</a:t>
                </a:r>
                <a:endParaRPr lang="en-US" dirty="0"/>
              </a:p>
            </p:txBody>
          </p:sp>
          <p:sp>
            <p:nvSpPr>
              <p:cNvPr id="14351" name="Rectangle 15"/>
              <p:cNvSpPr>
                <a:spLocks noChangeArrowheads="1"/>
              </p:cNvSpPr>
              <p:nvPr/>
            </p:nvSpPr>
            <p:spPr bwMode="auto">
              <a:xfrm>
                <a:off x="2827" y="4012"/>
                <a:ext cx="60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2</a:t>
                </a:r>
                <a:endParaRPr lang="en-US" dirty="0"/>
              </a:p>
            </p:txBody>
          </p:sp>
          <p:sp>
            <p:nvSpPr>
              <p:cNvPr id="14352" name="Line 16"/>
              <p:cNvSpPr>
                <a:spLocks noChangeShapeType="1"/>
              </p:cNvSpPr>
              <p:nvPr/>
            </p:nvSpPr>
            <p:spPr bwMode="auto">
              <a:xfrm flipV="1">
                <a:off x="3427" y="3395"/>
                <a:ext cx="1950" cy="1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3" name="Line 17"/>
              <p:cNvSpPr>
                <a:spLocks noChangeShapeType="1"/>
              </p:cNvSpPr>
              <p:nvPr/>
            </p:nvSpPr>
            <p:spPr bwMode="auto">
              <a:xfrm flipV="1">
                <a:off x="3577" y="3858"/>
                <a:ext cx="2100" cy="1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Line 18"/>
              <p:cNvSpPr>
                <a:spLocks noChangeShapeType="1"/>
              </p:cNvSpPr>
              <p:nvPr/>
            </p:nvSpPr>
            <p:spPr bwMode="auto">
              <a:xfrm flipH="1">
                <a:off x="3277" y="4629"/>
                <a:ext cx="15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4355" name="Line 19"/>
              <p:cNvSpPr>
                <a:spLocks noChangeShapeType="1"/>
              </p:cNvSpPr>
              <p:nvPr/>
            </p:nvSpPr>
            <p:spPr bwMode="auto">
              <a:xfrm flipH="1">
                <a:off x="3277" y="4321"/>
                <a:ext cx="105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4356" name="Line 20"/>
              <p:cNvSpPr>
                <a:spLocks noChangeShapeType="1"/>
              </p:cNvSpPr>
              <p:nvPr/>
            </p:nvSpPr>
            <p:spPr bwMode="auto">
              <a:xfrm>
                <a:off x="4327" y="4321"/>
                <a:ext cx="1" cy="1388"/>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21"/>
              <p:cNvSpPr>
                <a:spLocks noChangeShapeType="1"/>
              </p:cNvSpPr>
              <p:nvPr/>
            </p:nvSpPr>
            <p:spPr bwMode="auto">
              <a:xfrm flipH="1">
                <a:off x="3277" y="4938"/>
                <a:ext cx="105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4358" name="Rectangle 22"/>
              <p:cNvSpPr>
                <a:spLocks noChangeArrowheads="1"/>
              </p:cNvSpPr>
              <p:nvPr/>
            </p:nvSpPr>
            <p:spPr bwMode="auto">
              <a:xfrm>
                <a:off x="2827" y="4629"/>
                <a:ext cx="600" cy="46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3</a:t>
                </a:r>
                <a:endParaRPr lang="en-US" dirty="0"/>
              </a:p>
            </p:txBody>
          </p:sp>
          <p:sp>
            <p:nvSpPr>
              <p:cNvPr id="14359" name="Line 23"/>
              <p:cNvSpPr>
                <a:spLocks noChangeShapeType="1"/>
              </p:cNvSpPr>
              <p:nvPr/>
            </p:nvSpPr>
            <p:spPr bwMode="auto">
              <a:xfrm>
                <a:off x="3427" y="4321"/>
                <a:ext cx="0" cy="617"/>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0" name="Rectangle 24"/>
              <p:cNvSpPr>
                <a:spLocks noChangeArrowheads="1"/>
              </p:cNvSpPr>
              <p:nvPr/>
            </p:nvSpPr>
            <p:spPr bwMode="auto">
              <a:xfrm>
                <a:off x="3427" y="4321"/>
                <a:ext cx="600" cy="61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rgbClr val="800000"/>
                    </a:solidFill>
                  </a:rPr>
                  <a:t>tax</a:t>
                </a:r>
                <a:endParaRPr lang="en-US"/>
              </a:p>
            </p:txBody>
          </p:sp>
          <p:sp>
            <p:nvSpPr>
              <p:cNvPr id="14361" name="Rectangle 25"/>
              <p:cNvSpPr>
                <a:spLocks noChangeArrowheads="1"/>
              </p:cNvSpPr>
              <p:nvPr/>
            </p:nvSpPr>
            <p:spPr bwMode="auto">
              <a:xfrm>
                <a:off x="5377" y="4321"/>
                <a:ext cx="3750" cy="306"/>
              </a:xfrm>
              <a:prstGeom prst="rect">
                <a:avLst/>
              </a:prstGeom>
              <a:solidFill>
                <a:srgbClr val="FFFFFF"/>
              </a:solidFill>
              <a:ln w="9525">
                <a:solidFill>
                  <a:srgbClr val="000000"/>
                </a:solidFill>
                <a:miter lim="800000"/>
                <a:headEnd/>
                <a:tailEnd/>
              </a:ln>
            </p:spPr>
            <p:txBody>
              <a:bodyPr/>
              <a:lstStyle/>
              <a:p>
                <a:r>
                  <a:rPr lang="en-US" sz="1200" b="1">
                    <a:solidFill>
                      <a:srgbClr val="800000"/>
                    </a:solidFill>
                  </a:rPr>
                  <a:t>L-R burden on consumers/workers</a:t>
                </a:r>
                <a:endParaRPr lang="en-US"/>
              </a:p>
            </p:txBody>
          </p:sp>
          <p:sp>
            <p:nvSpPr>
              <p:cNvPr id="14362" name="Rectangle 26"/>
              <p:cNvSpPr>
                <a:spLocks noChangeArrowheads="1"/>
              </p:cNvSpPr>
              <p:nvPr/>
            </p:nvSpPr>
            <p:spPr bwMode="auto">
              <a:xfrm>
                <a:off x="5377" y="4629"/>
                <a:ext cx="2850" cy="309"/>
              </a:xfrm>
              <a:prstGeom prst="rect">
                <a:avLst/>
              </a:prstGeom>
              <a:solidFill>
                <a:srgbClr val="FFFFFF"/>
              </a:solidFill>
              <a:ln w="9525">
                <a:solidFill>
                  <a:srgbClr val="000000"/>
                </a:solidFill>
                <a:miter lim="800000"/>
                <a:headEnd/>
                <a:tailEnd/>
              </a:ln>
            </p:spPr>
            <p:txBody>
              <a:bodyPr/>
              <a:lstStyle/>
              <a:p>
                <a:r>
                  <a:rPr lang="en-US" sz="1200" b="1">
                    <a:solidFill>
                      <a:srgbClr val="800000"/>
                    </a:solidFill>
                  </a:rPr>
                  <a:t>L-R burden on owners of K</a:t>
                </a:r>
              </a:p>
              <a:p>
                <a:endParaRPr lang="en-US"/>
              </a:p>
            </p:txBody>
          </p:sp>
          <p:sp>
            <p:nvSpPr>
              <p:cNvPr id="14363" name="Line 27"/>
              <p:cNvSpPr>
                <a:spLocks noChangeShapeType="1"/>
              </p:cNvSpPr>
              <p:nvPr/>
            </p:nvSpPr>
            <p:spPr bwMode="auto">
              <a:xfrm>
                <a:off x="5227" y="4321"/>
                <a:ext cx="1" cy="307"/>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4" name="Line 28"/>
              <p:cNvSpPr>
                <a:spLocks noChangeShapeType="1"/>
              </p:cNvSpPr>
              <p:nvPr/>
            </p:nvSpPr>
            <p:spPr bwMode="auto">
              <a:xfrm>
                <a:off x="5227" y="4629"/>
                <a:ext cx="1" cy="308"/>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5" name="Line 29"/>
              <p:cNvSpPr>
                <a:spLocks noChangeShapeType="1"/>
              </p:cNvSpPr>
              <p:nvPr/>
            </p:nvSpPr>
            <p:spPr bwMode="auto">
              <a:xfrm flipV="1">
                <a:off x="4753" y="3241"/>
                <a:ext cx="1" cy="24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Rectangle 30"/>
              <p:cNvSpPr>
                <a:spLocks noChangeArrowheads="1"/>
              </p:cNvSpPr>
              <p:nvPr/>
            </p:nvSpPr>
            <p:spPr bwMode="auto">
              <a:xfrm>
                <a:off x="4327" y="2778"/>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S-R S</a:t>
                </a:r>
                <a:endParaRPr lang="en-US"/>
              </a:p>
            </p:txBody>
          </p:sp>
          <p:sp>
            <p:nvSpPr>
              <p:cNvPr id="14367" name="Line 31"/>
              <p:cNvSpPr>
                <a:spLocks noChangeShapeType="1"/>
              </p:cNvSpPr>
              <p:nvPr/>
            </p:nvSpPr>
            <p:spPr bwMode="auto">
              <a:xfrm>
                <a:off x="3727" y="4629"/>
                <a:ext cx="1" cy="617"/>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8" name="Line 32"/>
              <p:cNvSpPr>
                <a:spLocks noChangeShapeType="1"/>
              </p:cNvSpPr>
              <p:nvPr/>
            </p:nvSpPr>
            <p:spPr bwMode="auto">
              <a:xfrm>
                <a:off x="3277" y="5246"/>
                <a:ext cx="15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Rectangle 33"/>
              <p:cNvSpPr>
                <a:spLocks noChangeArrowheads="1"/>
              </p:cNvSpPr>
              <p:nvPr/>
            </p:nvSpPr>
            <p:spPr bwMode="auto">
              <a:xfrm>
                <a:off x="2827" y="4938"/>
                <a:ext cx="600" cy="46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4</a:t>
                </a:r>
                <a:endParaRPr lang="en-US" dirty="0"/>
              </a:p>
            </p:txBody>
          </p:sp>
          <p:sp>
            <p:nvSpPr>
              <p:cNvPr id="14370" name="Rectangle 34"/>
              <p:cNvSpPr>
                <a:spLocks noChangeArrowheads="1"/>
              </p:cNvSpPr>
              <p:nvPr/>
            </p:nvSpPr>
            <p:spPr bwMode="auto">
              <a:xfrm>
                <a:off x="5389" y="5372"/>
                <a:ext cx="3546" cy="307"/>
              </a:xfrm>
              <a:prstGeom prst="rect">
                <a:avLst/>
              </a:prstGeom>
              <a:solidFill>
                <a:srgbClr val="FFFFFF"/>
              </a:solidFill>
              <a:ln w="9525">
                <a:solidFill>
                  <a:srgbClr val="000000"/>
                </a:solidFill>
                <a:miter lim="800000"/>
                <a:headEnd/>
                <a:tailEnd/>
              </a:ln>
            </p:spPr>
            <p:txBody>
              <a:bodyPr/>
              <a:lstStyle/>
              <a:p>
                <a:r>
                  <a:rPr lang="en-US" sz="1200" b="1" dirty="0">
                    <a:solidFill>
                      <a:srgbClr val="008000"/>
                    </a:solidFill>
                  </a:rPr>
                  <a:t>S-R burden on owners of Property</a:t>
                </a:r>
              </a:p>
              <a:p>
                <a:endParaRPr lang="en-US" dirty="0"/>
              </a:p>
            </p:txBody>
          </p:sp>
          <p:sp>
            <p:nvSpPr>
              <p:cNvPr id="14371" name="Line 35"/>
              <p:cNvSpPr>
                <a:spLocks noChangeShapeType="1"/>
              </p:cNvSpPr>
              <p:nvPr/>
            </p:nvSpPr>
            <p:spPr bwMode="auto">
              <a:xfrm flipH="1" flipV="1">
                <a:off x="3727" y="4938"/>
                <a:ext cx="1650" cy="617"/>
              </a:xfrm>
              <a:prstGeom prst="line">
                <a:avLst/>
              </a:prstGeom>
              <a:noFill/>
              <a:ln w="19050">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72" name="Rectangle 36"/>
              <p:cNvSpPr>
                <a:spLocks noChangeArrowheads="1"/>
              </p:cNvSpPr>
              <p:nvPr/>
            </p:nvSpPr>
            <p:spPr bwMode="auto">
              <a:xfrm>
                <a:off x="3727" y="4629"/>
                <a:ext cx="600" cy="61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rgbClr val="008000"/>
                    </a:solidFill>
                  </a:rPr>
                  <a:t>tax</a:t>
                </a:r>
                <a:endParaRPr lang="en-US"/>
              </a:p>
            </p:txBody>
          </p:sp>
        </p:grpSp>
        <p:sp>
          <p:nvSpPr>
            <p:cNvPr id="37" name="TextBox"/>
            <p:cNvSpPr txBox="1"/>
            <p:nvPr/>
          </p:nvSpPr>
          <p:spPr>
            <a:xfrm>
              <a:off x="6477000" y="3218876"/>
              <a:ext cx="1790577" cy="1169551"/>
            </a:xfrm>
            <a:prstGeom prst="rect">
              <a:avLst/>
            </a:prstGeom>
            <a:noFill/>
          </p:spPr>
          <p:txBody>
            <a:bodyPr wrap="square" rtlCol="0">
              <a:spAutoFit/>
            </a:bodyPr>
            <a:lstStyle/>
            <a:p>
              <a:r>
                <a:rPr lang="en-US" sz="1400" dirty="0"/>
                <a:t>For readability, this graph exaggerates shifting onto consumers and workers. </a:t>
              </a:r>
            </a:p>
          </p:txBody>
        </p:sp>
      </p:grpSp>
    </p:spTree>
    <p:extLst>
      <p:ext uri="{BB962C8B-B14F-4D97-AF65-F5344CB8AC3E}">
        <p14:creationId xmlns:p14="http://schemas.microsoft.com/office/powerpoint/2010/main" val="930471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15363" name="Rectangle 3"/>
          <p:cNvSpPr>
            <a:spLocks noGrp="1" noChangeArrowheads="1"/>
          </p:cNvSpPr>
          <p:nvPr>
            <p:ph idx="1"/>
          </p:nvPr>
        </p:nvSpPr>
        <p:spPr>
          <a:xfrm>
            <a:off x="609600" y="1028700"/>
            <a:ext cx="8229600" cy="5543550"/>
          </a:xfrm>
        </p:spPr>
        <p:txBody>
          <a:bodyPr>
            <a:normAutofit fontScale="92500"/>
          </a:bodyPr>
          <a:lstStyle/>
          <a:p>
            <a:pPr marL="0" indent="0" algn="ctr" eaLnBrk="1" hangingPunct="1">
              <a:buFont typeface="Wingdings" pitchFamily="2" charset="2"/>
              <a:buNone/>
              <a:defRPr/>
            </a:pPr>
            <a:r>
              <a:rPr lang="en-US" sz="3200" b="1" dirty="0">
                <a:solidFill>
                  <a:schemeClr val="accent1"/>
                </a:solidFill>
              </a:rPr>
              <a:t>Other Questions</a:t>
            </a:r>
          </a:p>
          <a:p>
            <a:pPr eaLnBrk="1" hangingPunct="1">
              <a:lnSpc>
                <a:spcPct val="50000"/>
              </a:lnSpc>
              <a:spcBef>
                <a:spcPts val="0"/>
              </a:spcBef>
              <a:defRPr/>
            </a:pPr>
            <a:endParaRPr lang="en-US" sz="2600" b="1" dirty="0"/>
          </a:p>
          <a:p>
            <a:pPr eaLnBrk="1" hangingPunct="1">
              <a:defRPr/>
            </a:pPr>
            <a:r>
              <a:rPr lang="en-US" sz="2600" dirty="0"/>
              <a:t>Some scholars say that the Traditional View and the New View address different questions.</a:t>
            </a:r>
          </a:p>
          <a:p>
            <a:pPr eaLnBrk="1" hangingPunct="1">
              <a:lnSpc>
                <a:spcPct val="50000"/>
              </a:lnSpc>
              <a:spcBef>
                <a:spcPts val="0"/>
              </a:spcBef>
              <a:defRPr/>
            </a:pPr>
            <a:endParaRPr lang="en-US" sz="2600" dirty="0"/>
          </a:p>
          <a:p>
            <a:pPr eaLnBrk="1" hangingPunct="1">
              <a:defRPr/>
            </a:pPr>
            <a:r>
              <a:rPr lang="en-US" sz="2600" dirty="0"/>
              <a:t>The Traditional View</a:t>
            </a:r>
          </a:p>
          <a:p>
            <a:pPr eaLnBrk="1" hangingPunct="1">
              <a:lnSpc>
                <a:spcPct val="50000"/>
              </a:lnSpc>
              <a:defRPr/>
            </a:pPr>
            <a:endParaRPr lang="en-US" sz="2600" dirty="0"/>
          </a:p>
          <a:p>
            <a:pPr lvl="1" eaLnBrk="1" hangingPunct="1">
              <a:defRPr/>
            </a:pPr>
            <a:r>
              <a:rPr lang="en-US" sz="2200" dirty="0"/>
              <a:t>This view applies to the incidence of a property tax increase </a:t>
            </a:r>
            <a:r>
              <a:rPr lang="en-US" sz="2200" u="sng" dirty="0"/>
              <a:t>in one place</a:t>
            </a:r>
            <a:r>
              <a:rPr lang="en-US" sz="2200" dirty="0"/>
              <a:t>, holding property taxes in other places constant.</a:t>
            </a:r>
          </a:p>
          <a:p>
            <a:pPr lvl="1" eaLnBrk="1" hangingPunct="1">
              <a:lnSpc>
                <a:spcPct val="50000"/>
              </a:lnSpc>
              <a:spcBef>
                <a:spcPts val="0"/>
              </a:spcBef>
              <a:defRPr/>
            </a:pPr>
            <a:endParaRPr lang="en-US" sz="2200" dirty="0"/>
          </a:p>
          <a:p>
            <a:pPr lvl="1" eaLnBrk="1" hangingPunct="1">
              <a:defRPr/>
            </a:pPr>
            <a:r>
              <a:rPr lang="en-US" sz="2200" dirty="0"/>
              <a:t>In this case, property owners can move from one place to another to escape the tax increase.</a:t>
            </a:r>
          </a:p>
          <a:p>
            <a:pPr lvl="1" eaLnBrk="1" hangingPunct="1">
              <a:lnSpc>
                <a:spcPct val="50000"/>
              </a:lnSpc>
              <a:spcBef>
                <a:spcPts val="0"/>
              </a:spcBef>
              <a:defRPr/>
            </a:pPr>
            <a:endParaRPr lang="en-US" sz="2200" dirty="0"/>
          </a:p>
          <a:p>
            <a:pPr lvl="1" eaLnBrk="1" hangingPunct="1">
              <a:defRPr/>
            </a:pPr>
            <a:r>
              <a:rPr lang="en-US" sz="2200" dirty="0"/>
              <a:t>Thus, the burden of a property tax increase in one place, such as a big city, may be </a:t>
            </a:r>
            <a:r>
              <a:rPr lang="en-US" sz="2200" u="sng" dirty="0"/>
              <a:t>regressive</a:t>
            </a:r>
            <a:r>
              <a:rPr lang="en-US" sz="2200" dirty="0"/>
              <a:t>. </a:t>
            </a:r>
            <a:br>
              <a:rPr lang="en-US" sz="2200" dirty="0"/>
            </a:br>
            <a:br>
              <a:rPr lang="en-US" sz="2200" b="1" dirty="0"/>
            </a:br>
            <a:endParaRPr lang="en-US" sz="2200" b="1" dirty="0"/>
          </a:p>
        </p:txBody>
      </p:sp>
    </p:spTree>
    <p:extLst>
      <p:ext uri="{BB962C8B-B14F-4D97-AF65-F5344CB8AC3E}">
        <p14:creationId xmlns:p14="http://schemas.microsoft.com/office/powerpoint/2010/main" val="1878101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16387" name="Rectangle 3"/>
          <p:cNvSpPr>
            <a:spLocks noGrp="1" noChangeArrowheads="1"/>
          </p:cNvSpPr>
          <p:nvPr>
            <p:ph idx="1"/>
          </p:nvPr>
        </p:nvSpPr>
        <p:spPr>
          <a:xfrm>
            <a:off x="609600" y="1257300"/>
            <a:ext cx="8229600" cy="4873229"/>
          </a:xfrm>
        </p:spPr>
        <p:txBody>
          <a:bodyPr/>
          <a:lstStyle/>
          <a:p>
            <a:pPr marL="82550" indent="0" algn="ctr" eaLnBrk="1" hangingPunct="1">
              <a:buNone/>
            </a:pPr>
            <a:r>
              <a:rPr lang="en-US" b="1" dirty="0">
                <a:solidFill>
                  <a:schemeClr val="accent1"/>
                </a:solidFill>
              </a:rPr>
              <a:t>The New View or the New </a:t>
            </a:r>
            <a:r>
              <a:rPr lang="en-US" b="1" dirty="0" err="1">
                <a:solidFill>
                  <a:schemeClr val="accent1"/>
                </a:solidFill>
              </a:rPr>
              <a:t>New</a:t>
            </a:r>
            <a:r>
              <a:rPr lang="en-US" b="1" dirty="0">
                <a:solidFill>
                  <a:schemeClr val="accent1"/>
                </a:solidFill>
              </a:rPr>
              <a:t> View</a:t>
            </a:r>
          </a:p>
          <a:p>
            <a:pPr eaLnBrk="1" hangingPunct="1">
              <a:lnSpc>
                <a:spcPct val="50000"/>
              </a:lnSpc>
              <a:spcBef>
                <a:spcPts val="0"/>
              </a:spcBef>
            </a:pPr>
            <a:endParaRPr lang="en-US" b="1" dirty="0"/>
          </a:p>
          <a:p>
            <a:r>
              <a:rPr lang="en-US" dirty="0"/>
              <a:t>These views seems appropriate for the incidence of the property tax nationwide.</a:t>
            </a:r>
          </a:p>
          <a:p>
            <a:pPr>
              <a:lnSpc>
                <a:spcPct val="50000"/>
              </a:lnSpc>
              <a:spcBef>
                <a:spcPts val="0"/>
              </a:spcBef>
            </a:pPr>
            <a:endParaRPr lang="en-US" dirty="0"/>
          </a:p>
          <a:p>
            <a:pPr lvl="1" eaLnBrk="1" hangingPunct="1"/>
            <a:r>
              <a:rPr lang="en-US" dirty="0"/>
              <a:t>Thus, most scholars agree that the property tax as a whole is </a:t>
            </a:r>
            <a:r>
              <a:rPr lang="en-US" u="sng" dirty="0"/>
              <a:t>progressive</a:t>
            </a:r>
            <a:r>
              <a:rPr lang="en-US" dirty="0"/>
              <a:t>.</a:t>
            </a:r>
          </a:p>
          <a:p>
            <a:pPr lvl="1" eaLnBrk="1" hangingPunct="1">
              <a:lnSpc>
                <a:spcPct val="50000"/>
              </a:lnSpc>
              <a:spcBef>
                <a:spcPts val="0"/>
              </a:spcBef>
            </a:pPr>
            <a:endParaRPr lang="en-US" dirty="0"/>
          </a:p>
          <a:p>
            <a:pPr lvl="1" eaLnBrk="1" hangingPunct="1"/>
            <a:r>
              <a:rPr lang="en-US" dirty="0"/>
              <a:t>This conclusion is relevant in deciding the extent to which a federal system should rely on local property taxes. </a:t>
            </a:r>
          </a:p>
        </p:txBody>
      </p:sp>
    </p:spTree>
    <p:extLst>
      <p:ext uri="{BB962C8B-B14F-4D97-AF65-F5344CB8AC3E}">
        <p14:creationId xmlns:p14="http://schemas.microsoft.com/office/powerpoint/2010/main" val="50514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10" name="Rectangle 3"/>
          <p:cNvSpPr/>
          <p:nvPr/>
        </p:nvSpPr>
        <p:spPr>
          <a:xfrm>
            <a:off x="990600" y="1253791"/>
            <a:ext cx="6251583" cy="461665"/>
          </a:xfrm>
          <a:prstGeom prst="rect">
            <a:avLst/>
          </a:prstGeom>
        </p:spPr>
        <p:txBody>
          <a:bodyPr wrap="none">
            <a:spAutoFit/>
          </a:bodyPr>
          <a:lstStyle/>
          <a:p>
            <a:pPr>
              <a:defRPr/>
            </a:pPr>
            <a:r>
              <a:rPr lang="en-US" sz="2400" dirty="0">
                <a:solidFill>
                  <a:schemeClr val="accent1"/>
                </a:solidFill>
                <a:latin typeface="+mn-lt"/>
              </a:rPr>
              <a:t>Approach 2: Focus on Owner-Occupied Housing</a:t>
            </a:r>
          </a:p>
        </p:txBody>
      </p:sp>
      <p:sp>
        <p:nvSpPr>
          <p:cNvPr id="9219" name="Rectangle 4"/>
          <p:cNvSpPr>
            <a:spLocks noGrp="1" noChangeArrowheads="1"/>
          </p:cNvSpPr>
          <p:nvPr>
            <p:ph idx="1"/>
          </p:nvPr>
        </p:nvSpPr>
        <p:spPr>
          <a:xfrm>
            <a:off x="762000" y="1867856"/>
            <a:ext cx="7468797" cy="3313744"/>
          </a:xfrm>
        </p:spPr>
        <p:txBody>
          <a:bodyPr>
            <a:noAutofit/>
          </a:bodyPr>
          <a:lstStyle/>
          <a:p>
            <a:pPr marL="231775" indent="-231775">
              <a:buFont typeface="Wingdings" panose="05000000000000000000" pitchFamily="2" charset="2"/>
              <a:buChar char="§"/>
            </a:pPr>
            <a:r>
              <a:rPr lang="en-US" sz="2000" dirty="0">
                <a:solidFill>
                  <a:schemeClr val="tx1">
                    <a:lumMod val="65000"/>
                    <a:lumOff val="35000"/>
                  </a:schemeClr>
                </a:solidFill>
              </a:rPr>
              <a:t>A second approach is to focus on the property tax on owner-occupied housing. </a:t>
            </a:r>
          </a:p>
          <a:p>
            <a:pPr marL="231775" indent="-231775" eaLnBrk="1" hangingPunct="1">
              <a:buFont typeface="Wingdings" panose="05000000000000000000" pitchFamily="2" charset="2"/>
              <a:buChar char="§"/>
            </a:pPr>
            <a:endParaRPr lang="en-US" sz="2000" dirty="0">
              <a:solidFill>
                <a:schemeClr val="tx1">
                  <a:lumMod val="65000"/>
                  <a:lumOff val="35000"/>
                </a:schemeClr>
              </a:solidFill>
            </a:endParaRPr>
          </a:p>
          <a:p>
            <a:pPr marL="231775" indent="-231775" eaLnBrk="1" hangingPunct="1">
              <a:buFont typeface="Wingdings" panose="05000000000000000000" pitchFamily="2" charset="2"/>
              <a:buChar char="§"/>
            </a:pPr>
            <a:r>
              <a:rPr lang="en-US" sz="2000" dirty="0">
                <a:solidFill>
                  <a:schemeClr val="tx1">
                    <a:lumMod val="65000"/>
                    <a:lumOff val="35000"/>
                  </a:schemeClr>
                </a:solidFill>
              </a:rPr>
              <a:t>Because most owner-occupied housing sales involve existing housing, the two parties to the transaction are both households. </a:t>
            </a:r>
          </a:p>
          <a:p>
            <a:pPr marL="231775" indent="-231775" eaLnBrk="1" hangingPunct="1">
              <a:buFont typeface="Wingdings" panose="05000000000000000000" pitchFamily="2" charset="2"/>
              <a:buChar char="§"/>
            </a:pPr>
            <a:endParaRPr lang="en-US" sz="2000" dirty="0">
              <a:solidFill>
                <a:schemeClr val="tx1">
                  <a:lumMod val="65000"/>
                  <a:lumOff val="35000"/>
                </a:schemeClr>
              </a:solidFill>
            </a:endParaRPr>
          </a:p>
          <a:p>
            <a:pPr marL="457200" lvl="1" indent="-223838">
              <a:buFont typeface="Courier New" panose="02070309020205020404" pitchFamily="49" charset="0"/>
              <a:buChar char="o"/>
            </a:pPr>
            <a:r>
              <a:rPr lang="en-US" sz="1888" dirty="0">
                <a:solidFill>
                  <a:schemeClr val="tx1">
                    <a:lumMod val="65000"/>
                    <a:lumOff val="35000"/>
                  </a:schemeClr>
                </a:solidFill>
              </a:rPr>
              <a:t>It follows that households bear the burden of the tax,</a:t>
            </a:r>
          </a:p>
          <a:p>
            <a:pPr marL="457200" lvl="1" indent="-223838">
              <a:buFont typeface="Courier New" panose="02070309020205020404" pitchFamily="49" charset="0"/>
              <a:buChar char="o"/>
            </a:pPr>
            <a:endParaRPr lang="en-US" sz="1888" dirty="0">
              <a:solidFill>
                <a:schemeClr val="tx1">
                  <a:lumMod val="65000"/>
                  <a:lumOff val="35000"/>
                </a:schemeClr>
              </a:solidFill>
            </a:endParaRPr>
          </a:p>
          <a:p>
            <a:pPr marL="457200" lvl="1" indent="-223838">
              <a:buFont typeface="Courier New" panose="02070309020205020404" pitchFamily="49" charset="0"/>
              <a:buChar char="o"/>
            </a:pPr>
            <a:r>
              <a:rPr lang="en-US" sz="1888" dirty="0">
                <a:solidFill>
                  <a:schemeClr val="tx1">
                    <a:lumMod val="65000"/>
                    <a:lumOff val="35000"/>
                  </a:schemeClr>
                </a:solidFill>
              </a:rPr>
              <a:t>And the question is: How does the property tax burden change as household income changes?</a:t>
            </a:r>
            <a:endParaRPr lang="en-US" sz="2000" dirty="0"/>
          </a:p>
        </p:txBody>
      </p:sp>
      <p:sp>
        <p:nvSpPr>
          <p:cNvPr id="5" name="Title" hidden="1">
            <a:extLst>
              <a:ext uri="{FF2B5EF4-FFF2-40B4-BE49-F238E27FC236}">
                <a16:creationId xmlns:a16="http://schemas.microsoft.com/office/drawing/2014/main" id="{34B25A6A-0606-4B1A-B0C3-5C6DD2DCAF36}"/>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2: Focus on Owner-Occupied Housing</a:t>
            </a:r>
            <a:br>
              <a:rPr lang="en-US" dirty="0">
                <a:solidFill>
                  <a:schemeClr val="accent1"/>
                </a:solidFill>
              </a:rPr>
            </a:br>
            <a:endParaRPr lang="en-US" dirty="0"/>
          </a:p>
        </p:txBody>
      </p:sp>
    </p:spTree>
    <p:extLst>
      <p:ext uri="{BB962C8B-B14F-4D97-AF65-F5344CB8AC3E}">
        <p14:creationId xmlns:p14="http://schemas.microsoft.com/office/powerpoint/2010/main" val="470098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10" name="Rectangle 3"/>
          <p:cNvSpPr/>
          <p:nvPr/>
        </p:nvSpPr>
        <p:spPr>
          <a:xfrm>
            <a:off x="1052953" y="1143000"/>
            <a:ext cx="6116611" cy="461665"/>
          </a:xfrm>
          <a:prstGeom prst="rect">
            <a:avLst/>
          </a:prstGeom>
        </p:spPr>
        <p:txBody>
          <a:bodyPr wrap="none">
            <a:spAutoFit/>
          </a:bodyPr>
          <a:lstStyle/>
          <a:p>
            <a:pPr>
              <a:defRPr/>
            </a:pPr>
            <a:r>
              <a:rPr lang="en-US" sz="2400" dirty="0">
                <a:solidFill>
                  <a:schemeClr val="accent1"/>
                </a:solidFill>
                <a:latin typeface="+mn-lt"/>
              </a:rPr>
              <a:t>Approach 2: Property Taxes and Implicit Rents</a:t>
            </a:r>
          </a:p>
        </p:txBody>
      </p:sp>
      <p:sp>
        <p:nvSpPr>
          <p:cNvPr id="8" name="Rectangle 4"/>
          <p:cNvSpPr txBox="1">
            <a:spLocks noChangeArrowheads="1"/>
          </p:cNvSpPr>
          <p:nvPr/>
        </p:nvSpPr>
        <p:spPr>
          <a:xfrm>
            <a:off x="914400" y="2514599"/>
            <a:ext cx="6248400" cy="372547"/>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457200" indent="-228600" fontAlgn="auto">
              <a:buFont typeface="Courier New" panose="02070309020205020404" pitchFamily="49" charset="0"/>
              <a:buChar char="o"/>
            </a:pPr>
            <a:r>
              <a:rPr lang="en-US" sz="2000" dirty="0"/>
              <a:t> To see why, note that the property tax burden is:</a:t>
            </a:r>
          </a:p>
          <a:p>
            <a:pPr fontAlgn="auto"/>
            <a:endParaRPr lang="en-US" sz="2000" dirty="0"/>
          </a:p>
          <a:p>
            <a:pPr fontAlgn="auto"/>
            <a:endParaRPr lang="en-US" sz="2000" dirty="0"/>
          </a:p>
        </p:txBody>
      </p:sp>
      <p:sp>
        <p:nvSpPr>
          <p:cNvPr id="9219" name="Rectangle 5"/>
          <p:cNvSpPr>
            <a:spLocks noGrp="1" noChangeArrowheads="1"/>
          </p:cNvSpPr>
          <p:nvPr>
            <p:ph idx="1"/>
          </p:nvPr>
        </p:nvSpPr>
        <p:spPr>
          <a:xfrm>
            <a:off x="762000" y="1715456"/>
            <a:ext cx="7468797" cy="3999544"/>
          </a:xfrm>
        </p:spPr>
        <p:txBody>
          <a:bodyPr>
            <a:noAutofit/>
          </a:bodyPr>
          <a:lstStyle/>
          <a:p>
            <a:pPr marL="231775" indent="-231775" eaLnBrk="1" hangingPunct="1">
              <a:buFont typeface="Wingdings" panose="05000000000000000000" pitchFamily="2" charset="2"/>
              <a:buChar char="§"/>
            </a:pPr>
            <a:r>
              <a:rPr lang="en-US" sz="2000" dirty="0">
                <a:solidFill>
                  <a:schemeClr val="tx1">
                    <a:lumMod val="65000"/>
                    <a:lumOff val="35000"/>
                  </a:schemeClr>
                </a:solidFill>
              </a:rPr>
              <a:t>F</a:t>
            </a:r>
            <a:r>
              <a:rPr lang="en-US" sz="2000" dirty="0"/>
              <a:t>or owner-occupied housing, property tax incidence depends on the income elasticity of demand for housing .</a:t>
            </a:r>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marL="233363" indent="0" eaLnBrk="1" hangingPunct="1">
              <a:buNone/>
            </a:pPr>
            <a:r>
              <a:rPr lang="en-US" sz="2000" dirty="0"/>
              <a:t>where </a:t>
            </a:r>
            <a:r>
              <a:rPr lang="en-US" sz="2000" i="1" dirty="0">
                <a:latin typeface="Times New Roman" panose="02020603050405020304" pitchFamily="18" charset="0"/>
                <a:cs typeface="Times New Roman" panose="02020603050405020304" pitchFamily="18" charset="0"/>
              </a:rPr>
              <a:t>T</a:t>
            </a:r>
            <a:r>
              <a:rPr lang="en-US" sz="2000" dirty="0"/>
              <a:t> is the property tax payment,</a:t>
            </a:r>
            <a:r>
              <a:rPr lang="en-US" sz="2000" i="1" dirty="0">
                <a:latin typeface="Times New Roman" panose="02020603050405020304" pitchFamily="18" charset="0"/>
                <a:cs typeface="Times New Roman" panose="02020603050405020304" pitchFamily="18" charset="0"/>
              </a:rPr>
              <a:t> t </a:t>
            </a:r>
            <a:r>
              <a:rPr lang="en-US" sz="2000" dirty="0"/>
              <a:t>is the effective property tax rate, </a:t>
            </a:r>
            <a:r>
              <a:rPr lang="en-US" sz="2000" i="1" dirty="0">
                <a:latin typeface="Times New Roman" panose="02020603050405020304" pitchFamily="18" charset="0"/>
                <a:cs typeface="Times New Roman" panose="02020603050405020304" pitchFamily="18" charset="0"/>
              </a:rPr>
              <a:t>V</a:t>
            </a:r>
            <a:r>
              <a:rPr lang="en-US" sz="2000" dirty="0"/>
              <a:t> is house value, </a:t>
            </a:r>
            <a:r>
              <a:rPr lang="en-US" sz="2000" i="1" dirty="0">
                <a:latin typeface="Times New Roman" panose="02020603050405020304" pitchFamily="18" charset="0"/>
                <a:cs typeface="Times New Roman" panose="02020603050405020304" pitchFamily="18" charset="0"/>
              </a:rPr>
              <a:t>R</a:t>
            </a:r>
            <a:r>
              <a:rPr lang="en-US" sz="2000" dirty="0"/>
              <a:t> is the annual rental value of housing, </a:t>
            </a:r>
            <a:r>
              <a:rPr lang="en-US" sz="2000" i="1" dirty="0">
                <a:latin typeface="Times New Roman" panose="02020603050405020304" pitchFamily="18" charset="0"/>
                <a:cs typeface="Times New Roman" panose="02020603050405020304" pitchFamily="18" charset="0"/>
              </a:rPr>
              <a:t>r</a:t>
            </a:r>
            <a:r>
              <a:rPr lang="en-US" sz="2000" dirty="0"/>
              <a:t> is a discount rate, and </a:t>
            </a:r>
            <a:r>
              <a:rPr lang="en-US" sz="2000" i="1" dirty="0">
                <a:latin typeface="Times New Roman" panose="02020603050405020304" pitchFamily="18" charset="0"/>
                <a:cs typeface="Times New Roman" panose="02020603050405020304" pitchFamily="18" charset="0"/>
              </a:rPr>
              <a:t>V</a:t>
            </a:r>
            <a:r>
              <a:rPr lang="en-US" sz="2000" dirty="0"/>
              <a:t> = </a:t>
            </a:r>
            <a:r>
              <a:rPr lang="en-US" sz="2000" i="1" dirty="0">
                <a:latin typeface="Times New Roman" panose="02020603050405020304" pitchFamily="18" charset="0"/>
                <a:cs typeface="Times New Roman" panose="02020603050405020304" pitchFamily="18" charset="0"/>
              </a:rPr>
              <a:t>R/r</a:t>
            </a:r>
            <a:r>
              <a:rPr lang="en-US" sz="2000" dirty="0"/>
              <a:t>.</a:t>
            </a:r>
          </a:p>
          <a:p>
            <a:pPr marL="233363" indent="0" eaLnBrk="1" hangingPunct="1"/>
            <a:endParaRPr lang="en-US" sz="2000" dirty="0"/>
          </a:p>
          <a:p>
            <a:pPr eaLnBrk="1" hangingPunct="1"/>
            <a:endParaRPr lang="en-US" sz="2000" dirty="0"/>
          </a:p>
        </p:txBody>
      </p:sp>
      <p:graphicFrame>
        <p:nvGraphicFramePr>
          <p:cNvPr id="9221"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751388149"/>
              </p:ext>
            </p:extLst>
          </p:nvPr>
        </p:nvGraphicFramePr>
        <p:xfrm>
          <a:off x="1763713" y="3059112"/>
          <a:ext cx="5891212" cy="1436688"/>
        </p:xfrm>
        <a:graphic>
          <a:graphicData uri="http://schemas.openxmlformats.org/presentationml/2006/ole">
            <mc:AlternateContent xmlns:mc="http://schemas.openxmlformats.org/markup-compatibility/2006">
              <mc:Choice xmlns:v="urn:schemas-microsoft-com:vml" Requires="v">
                <p:oleObj name="Equation" r:id="rId2" imgW="1815840" imgH="444240" progId="Equation.DSMT4">
                  <p:embed/>
                </p:oleObj>
              </mc:Choice>
              <mc:Fallback>
                <p:oleObj name="Equation" r:id="rId2" imgW="1815840" imgH="444240" progId="Equation.DSMT4">
                  <p:embed/>
                  <p:pic>
                    <p:nvPicPr>
                      <p:cNvPr id="9221" name="Object 4"/>
                      <p:cNvPicPr>
                        <a:picLocks noChangeAspect="1" noChangeArrowheads="1"/>
                      </p:cNvPicPr>
                      <p:nvPr/>
                    </p:nvPicPr>
                    <p:blipFill>
                      <a:blip r:embed="rId3"/>
                      <a:srcRect/>
                      <a:stretch>
                        <a:fillRect/>
                      </a:stretch>
                    </p:blipFill>
                    <p:spPr bwMode="auto">
                      <a:xfrm>
                        <a:off x="1763713" y="3059112"/>
                        <a:ext cx="5891212" cy="1436688"/>
                      </a:xfrm>
                      <a:prstGeom prst="rect">
                        <a:avLst/>
                      </a:prstGeom>
                      <a:noFill/>
                      <a:ln>
                        <a:noFill/>
                      </a:ln>
                    </p:spPr>
                  </p:pic>
                </p:oleObj>
              </mc:Fallback>
            </mc:AlternateContent>
          </a:graphicData>
        </a:graphic>
      </p:graphicFrame>
      <p:sp>
        <p:nvSpPr>
          <p:cNvPr id="5" name="Title" hidden="1">
            <a:extLst>
              <a:ext uri="{FF2B5EF4-FFF2-40B4-BE49-F238E27FC236}">
                <a16:creationId xmlns:a16="http://schemas.microsoft.com/office/drawing/2014/main" id="{F91A4850-471E-439D-804F-14BAB8FBAA0C}"/>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2: Property Taxes and Implicit Rents</a:t>
            </a:r>
            <a:br>
              <a:rPr lang="en-US" dirty="0">
                <a:solidFill>
                  <a:schemeClr val="accent1"/>
                </a:solidFill>
              </a:rPr>
            </a:br>
            <a:endParaRPr lang="en-US" dirty="0"/>
          </a:p>
        </p:txBody>
      </p:sp>
    </p:spTree>
    <p:extLst>
      <p:ext uri="{BB962C8B-B14F-4D97-AF65-F5344CB8AC3E}">
        <p14:creationId xmlns:p14="http://schemas.microsoft.com/office/powerpoint/2010/main" val="2371799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11" name="Rectangle 3"/>
          <p:cNvSpPr/>
          <p:nvPr/>
        </p:nvSpPr>
        <p:spPr>
          <a:xfrm>
            <a:off x="1082270" y="1143000"/>
            <a:ext cx="7375930" cy="461665"/>
          </a:xfrm>
          <a:prstGeom prst="rect">
            <a:avLst/>
          </a:prstGeom>
        </p:spPr>
        <p:txBody>
          <a:bodyPr wrap="none">
            <a:spAutoFit/>
          </a:bodyPr>
          <a:lstStyle/>
          <a:p>
            <a:pPr>
              <a:defRPr/>
            </a:pPr>
            <a:r>
              <a:rPr lang="en-US" sz="2400" dirty="0">
                <a:solidFill>
                  <a:schemeClr val="accent1"/>
                </a:solidFill>
                <a:latin typeface="+mn-lt"/>
              </a:rPr>
              <a:t>Approach 2: The Income Elasticity of Demand for Housing</a:t>
            </a:r>
          </a:p>
        </p:txBody>
      </p:sp>
      <p:sp>
        <p:nvSpPr>
          <p:cNvPr id="9219" name="Rectangle 4"/>
          <p:cNvSpPr>
            <a:spLocks noGrp="1" noChangeArrowheads="1"/>
          </p:cNvSpPr>
          <p:nvPr>
            <p:ph idx="1"/>
          </p:nvPr>
        </p:nvSpPr>
        <p:spPr>
          <a:xfrm>
            <a:off x="762000" y="1715456"/>
            <a:ext cx="7468797" cy="2932744"/>
          </a:xfrm>
        </p:spPr>
        <p:txBody>
          <a:bodyPr>
            <a:noAutofit/>
          </a:bodyPr>
          <a:lstStyle/>
          <a:p>
            <a:pPr marL="231775" indent="-231775" eaLnBrk="1" hangingPunct="1">
              <a:buFont typeface="Wingdings" panose="05000000000000000000" pitchFamily="2" charset="2"/>
              <a:buChar char="§"/>
            </a:pPr>
            <a:r>
              <a:rPr lang="en-US" sz="2000" dirty="0"/>
              <a:t>Holding </a:t>
            </a:r>
            <a:r>
              <a:rPr lang="en-US" sz="2000" i="1" dirty="0">
                <a:latin typeface="Times New Roman" panose="02020603050405020304" pitchFamily="18" charset="0"/>
                <a:cs typeface="Times New Roman" panose="02020603050405020304" pitchFamily="18" charset="0"/>
              </a:rPr>
              <a:t>t/r </a:t>
            </a:r>
            <a:r>
              <a:rPr lang="en-US" sz="2000" dirty="0"/>
              <a:t>constant at the national average, this formula implies that the change in </a:t>
            </a:r>
            <a:r>
              <a:rPr lang="en-US" sz="2000" i="1" dirty="0">
                <a:latin typeface="Times New Roman" panose="02020603050405020304" pitchFamily="18" charset="0"/>
                <a:cs typeface="Times New Roman" panose="02020603050405020304" pitchFamily="18" charset="0"/>
              </a:rPr>
              <a:t>T/Y</a:t>
            </a:r>
            <a:r>
              <a:rPr lang="en-US" sz="2000" dirty="0"/>
              <a:t> with respect to income depends on the change in </a:t>
            </a:r>
            <a:r>
              <a:rPr lang="en-US" sz="2000" i="1" dirty="0">
                <a:latin typeface="Times New Roman" panose="02020603050405020304" pitchFamily="18" charset="0"/>
                <a:cs typeface="Times New Roman" panose="02020603050405020304" pitchFamily="18" charset="0"/>
              </a:rPr>
              <a:t>R/Y</a:t>
            </a:r>
            <a:r>
              <a:rPr lang="en-US" sz="2000" dirty="0"/>
              <a:t>, which is measured by the income elasticity of demand for housing (</a:t>
            </a:r>
            <a:r>
              <a:rPr lang="el-GR" sz="2000" i="1" dirty="0">
                <a:latin typeface="Times New Roman" panose="02020603050405020304" pitchFamily="18" charset="0"/>
              </a:rPr>
              <a:t>θ</a:t>
            </a:r>
            <a:r>
              <a:rPr lang="en-US" sz="2000" dirty="0"/>
              <a:t>):</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a:t>Differentiating </a:t>
            </a:r>
            <a:r>
              <a:rPr lang="en-US" sz="2000" i="1" dirty="0">
                <a:latin typeface="Times New Roman" panose="02020603050405020304" pitchFamily="18" charset="0"/>
                <a:cs typeface="Times New Roman" panose="02020603050405020304" pitchFamily="18" charset="0"/>
              </a:rPr>
              <a:t>T/Y </a:t>
            </a:r>
            <a:r>
              <a:rPr lang="en-US" sz="2000" dirty="0"/>
              <a:t>with respect to </a:t>
            </a:r>
            <a:r>
              <a:rPr lang="en-US" sz="2000" i="1" dirty="0">
                <a:latin typeface="Times New Roman" panose="02020603050405020304" pitchFamily="18" charset="0"/>
                <a:cs typeface="Times New Roman" panose="02020603050405020304" pitchFamily="18" charset="0"/>
              </a:rPr>
              <a:t>Y </a:t>
            </a:r>
            <a:r>
              <a:rPr lang="en-US" sz="2000" dirty="0"/>
              <a:t>and using this elasticity formula leads to:</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endParaRPr lang="en-US" sz="2000" dirty="0"/>
          </a:p>
          <a:p>
            <a:pPr eaLnBrk="1" hangingPunct="1"/>
            <a:endParaRPr lang="en-US" sz="2000" dirty="0"/>
          </a:p>
          <a:p>
            <a:pPr eaLnBrk="1" hangingPunct="1"/>
            <a:endParaRPr lang="en-US" sz="2000" dirty="0"/>
          </a:p>
          <a:p>
            <a:pPr marL="0" indent="0" eaLnBrk="1" hangingPunct="1">
              <a:buNone/>
            </a:pPr>
            <a:endParaRPr lang="en-US" sz="2000" dirty="0"/>
          </a:p>
          <a:p>
            <a:pPr eaLnBrk="1" hangingPunct="1"/>
            <a:endParaRPr lang="en-US" sz="2000" dirty="0"/>
          </a:p>
        </p:txBody>
      </p:sp>
      <p:grpSp>
        <p:nvGrpSpPr>
          <p:cNvPr id="5" name="Equations" descr="Please contact Professor Yinger for details regarding figures and graphs.">
            <a:extLst>
              <a:ext uri="{FF2B5EF4-FFF2-40B4-BE49-F238E27FC236}">
                <a16:creationId xmlns:a16="http://schemas.microsoft.com/office/drawing/2014/main" id="{5F1A549D-6B6B-45A1-9635-26AB7FD3D7D4}"/>
              </a:ext>
            </a:extLst>
          </p:cNvPr>
          <p:cNvGrpSpPr/>
          <p:nvPr/>
        </p:nvGrpSpPr>
        <p:grpSpPr>
          <a:xfrm>
            <a:off x="1657350" y="2743200"/>
            <a:ext cx="6103937" cy="3529012"/>
            <a:chOff x="1657350" y="2743200"/>
            <a:chExt cx="6103937" cy="3529012"/>
          </a:xfrm>
        </p:grpSpPr>
        <p:graphicFrame>
          <p:nvGraphicFramePr>
            <p:cNvPr id="9223" name="Equation 1"/>
            <p:cNvGraphicFramePr>
              <a:graphicFrameLocks noChangeAspect="1"/>
            </p:cNvGraphicFramePr>
            <p:nvPr>
              <p:extLst>
                <p:ext uri="{D42A27DB-BD31-4B8C-83A1-F6EECF244321}">
                  <p14:modId xmlns:p14="http://schemas.microsoft.com/office/powerpoint/2010/main" val="3674643016"/>
                </p:ext>
              </p:extLst>
            </p:nvPr>
          </p:nvGraphicFramePr>
          <p:xfrm>
            <a:off x="1657350" y="2743200"/>
            <a:ext cx="6103937" cy="1177925"/>
          </p:xfrm>
          <a:graphic>
            <a:graphicData uri="http://schemas.openxmlformats.org/presentationml/2006/ole">
              <mc:AlternateContent xmlns:mc="http://schemas.openxmlformats.org/markup-compatibility/2006">
                <mc:Choice xmlns:v="urn:schemas-microsoft-com:vml" Requires="v">
                  <p:oleObj name="Equation" r:id="rId2" imgW="2031840" imgH="393480" progId="Equation.DSMT4">
                    <p:embed/>
                  </p:oleObj>
                </mc:Choice>
                <mc:Fallback>
                  <p:oleObj name="Equation" r:id="rId2" imgW="2031840" imgH="393480" progId="Equation.DSMT4">
                    <p:embed/>
                    <p:pic>
                      <p:nvPicPr>
                        <p:cNvPr id="9223" name="Object 6"/>
                        <p:cNvPicPr>
                          <a:picLocks noChangeAspect="1" noChangeArrowheads="1"/>
                        </p:cNvPicPr>
                        <p:nvPr/>
                      </p:nvPicPr>
                      <p:blipFill>
                        <a:blip r:embed="rId3"/>
                        <a:srcRect/>
                        <a:stretch>
                          <a:fillRect/>
                        </a:stretch>
                      </p:blipFill>
                      <p:spPr bwMode="auto">
                        <a:xfrm>
                          <a:off x="1657350" y="2743200"/>
                          <a:ext cx="6103937" cy="1177925"/>
                        </a:xfrm>
                        <a:prstGeom prst="rect">
                          <a:avLst/>
                        </a:prstGeom>
                        <a:noFill/>
                        <a:ln>
                          <a:noFill/>
                        </a:ln>
                      </p:spPr>
                    </p:pic>
                  </p:oleObj>
                </mc:Fallback>
              </mc:AlternateContent>
            </a:graphicData>
          </a:graphic>
        </p:graphicFrame>
        <p:graphicFrame>
          <p:nvGraphicFramePr>
            <p:cNvPr id="9221" name="Equation 2"/>
            <p:cNvGraphicFramePr>
              <a:graphicFrameLocks noChangeAspect="1"/>
            </p:cNvGraphicFramePr>
            <p:nvPr>
              <p:extLst>
                <p:ext uri="{D42A27DB-BD31-4B8C-83A1-F6EECF244321}">
                  <p14:modId xmlns:p14="http://schemas.microsoft.com/office/powerpoint/2010/main" val="2411987238"/>
                </p:ext>
              </p:extLst>
            </p:nvPr>
          </p:nvGraphicFramePr>
          <p:xfrm>
            <a:off x="2286000" y="4876800"/>
            <a:ext cx="5275262" cy="1395412"/>
          </p:xfrm>
          <a:graphic>
            <a:graphicData uri="http://schemas.openxmlformats.org/presentationml/2006/ole">
              <mc:AlternateContent xmlns:mc="http://schemas.openxmlformats.org/markup-compatibility/2006">
                <mc:Choice xmlns:v="urn:schemas-microsoft-com:vml" Requires="v">
                  <p:oleObj name="Equation" r:id="rId4" imgW="1625400" imgH="431640" progId="Equation.DSMT4">
                    <p:embed/>
                  </p:oleObj>
                </mc:Choice>
                <mc:Fallback>
                  <p:oleObj name="Equation" r:id="rId4" imgW="1625400" imgH="431640" progId="Equation.DSMT4">
                    <p:embed/>
                    <p:pic>
                      <p:nvPicPr>
                        <p:cNvPr id="9221" name="Object 4"/>
                        <p:cNvPicPr>
                          <a:picLocks noChangeAspect="1" noChangeArrowheads="1"/>
                        </p:cNvPicPr>
                        <p:nvPr/>
                      </p:nvPicPr>
                      <p:blipFill>
                        <a:blip r:embed="rId5"/>
                        <a:srcRect/>
                        <a:stretch>
                          <a:fillRect/>
                        </a:stretch>
                      </p:blipFill>
                      <p:spPr bwMode="auto">
                        <a:xfrm>
                          <a:off x="2286000" y="4876800"/>
                          <a:ext cx="5275262" cy="1395412"/>
                        </a:xfrm>
                        <a:prstGeom prst="rect">
                          <a:avLst/>
                        </a:prstGeom>
                        <a:noFill/>
                        <a:ln>
                          <a:noFill/>
                        </a:ln>
                      </p:spPr>
                    </p:pic>
                  </p:oleObj>
                </mc:Fallback>
              </mc:AlternateContent>
            </a:graphicData>
          </a:graphic>
        </p:graphicFrame>
      </p:grpSp>
      <p:sp>
        <p:nvSpPr>
          <p:cNvPr id="6" name="Title" hidden="1">
            <a:extLst>
              <a:ext uri="{FF2B5EF4-FFF2-40B4-BE49-F238E27FC236}">
                <a16:creationId xmlns:a16="http://schemas.microsoft.com/office/drawing/2014/main" id="{17442722-588B-43AE-8F43-948F551FF83B}"/>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2: The Income Elasticity of Demand for Housing</a:t>
            </a:r>
            <a:br>
              <a:rPr lang="en-US" dirty="0">
                <a:solidFill>
                  <a:schemeClr val="accent1"/>
                </a:solidFill>
              </a:rPr>
            </a:br>
            <a:endParaRPr lang="en-US" dirty="0"/>
          </a:p>
        </p:txBody>
      </p:sp>
    </p:spTree>
    <p:extLst>
      <p:ext uri="{BB962C8B-B14F-4D97-AF65-F5344CB8AC3E}">
        <p14:creationId xmlns:p14="http://schemas.microsoft.com/office/powerpoint/2010/main" val="947571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4" name="Rectangle 3"/>
          <p:cNvSpPr/>
          <p:nvPr/>
        </p:nvSpPr>
        <p:spPr>
          <a:xfrm>
            <a:off x="1037115" y="1219200"/>
            <a:ext cx="5058885" cy="461665"/>
          </a:xfrm>
          <a:prstGeom prst="rect">
            <a:avLst/>
          </a:prstGeom>
        </p:spPr>
        <p:txBody>
          <a:bodyPr wrap="none">
            <a:spAutoFit/>
          </a:bodyPr>
          <a:lstStyle/>
          <a:p>
            <a:pPr>
              <a:defRPr/>
            </a:pPr>
            <a:r>
              <a:rPr lang="en-US" sz="2400" dirty="0">
                <a:solidFill>
                  <a:schemeClr val="accent1"/>
                </a:solidFill>
                <a:latin typeface="+mn-lt"/>
              </a:rPr>
              <a:t>Approach 2: Progressive or Regressive?</a:t>
            </a:r>
          </a:p>
        </p:txBody>
      </p:sp>
      <p:sp>
        <p:nvSpPr>
          <p:cNvPr id="10243" name="Rectangle 4"/>
          <p:cNvSpPr>
            <a:spLocks noGrp="1" noChangeArrowheads="1"/>
          </p:cNvSpPr>
          <p:nvPr>
            <p:ph idx="1"/>
          </p:nvPr>
        </p:nvSpPr>
        <p:spPr>
          <a:xfrm>
            <a:off x="723900" y="1828800"/>
            <a:ext cx="7429500" cy="4724400"/>
          </a:xfrm>
        </p:spPr>
        <p:txBody>
          <a:bodyPr>
            <a:normAutofit fontScale="92500" lnSpcReduction="10000"/>
          </a:bodyPr>
          <a:lstStyle/>
          <a:p>
            <a:pPr eaLnBrk="1" hangingPunct="1">
              <a:lnSpc>
                <a:spcPct val="100000"/>
              </a:lnSpc>
              <a:spcAft>
                <a:spcPts val="1200"/>
              </a:spcAft>
              <a:buFont typeface="Wingdings" panose="05000000000000000000" pitchFamily="2" charset="2"/>
              <a:buChar char="§"/>
            </a:pPr>
            <a:r>
              <a:rPr lang="en-US" sz="2000" dirty="0"/>
              <a:t>This result implies that</a:t>
            </a:r>
          </a:p>
          <a:p>
            <a:pPr marL="914400" lvl="6" indent="-403225">
              <a:lnSpc>
                <a:spcPct val="100000"/>
              </a:lnSpc>
              <a:spcAft>
                <a:spcPts val="1200"/>
              </a:spcAft>
              <a:buFont typeface="Courier New" panose="02070309020205020404" pitchFamily="49" charset="0"/>
              <a:buChar char="o"/>
            </a:pPr>
            <a:r>
              <a:rPr lang="en-US" sz="2000" i="1" dirty="0">
                <a:latin typeface="Times New Roman" panose="02020603050405020304" pitchFamily="18" charset="0"/>
              </a:rPr>
              <a:t> T/Y</a:t>
            </a:r>
            <a:r>
              <a:rPr lang="en-US" sz="2000" dirty="0"/>
              <a:t> increases with income if </a:t>
            </a:r>
            <a:r>
              <a:rPr lang="el-GR" sz="2000" i="1" dirty="0">
                <a:latin typeface="Times New Roman" panose="02020603050405020304" pitchFamily="18" charset="0"/>
              </a:rPr>
              <a:t>θ</a:t>
            </a:r>
            <a:r>
              <a:rPr lang="en-US" sz="2000" dirty="0"/>
              <a:t>  &gt; 1;</a:t>
            </a:r>
          </a:p>
          <a:p>
            <a:pPr marL="914400" lvl="6" indent="-403225">
              <a:lnSpc>
                <a:spcPct val="100000"/>
              </a:lnSpc>
              <a:spcAft>
                <a:spcPts val="1200"/>
              </a:spcAft>
              <a:buFont typeface="Courier New" panose="02070309020205020404" pitchFamily="49" charset="0"/>
              <a:buChar char="o"/>
            </a:pPr>
            <a:r>
              <a:rPr lang="en-US" sz="2000" i="1" dirty="0">
                <a:latin typeface="Times New Roman" panose="02020603050405020304" pitchFamily="18" charset="0"/>
              </a:rPr>
              <a:t> T/Y</a:t>
            </a:r>
            <a:r>
              <a:rPr lang="en-US" sz="2000" dirty="0"/>
              <a:t> is the same at all incomes if </a:t>
            </a:r>
            <a:r>
              <a:rPr lang="el-GR" sz="2000" i="1" dirty="0">
                <a:latin typeface="Times New Roman" panose="02020603050405020304" pitchFamily="18" charset="0"/>
              </a:rPr>
              <a:t>θ</a:t>
            </a:r>
            <a:r>
              <a:rPr lang="en-US" sz="2000" dirty="0"/>
              <a:t> = 1;</a:t>
            </a:r>
          </a:p>
          <a:p>
            <a:pPr marL="914400" lvl="6" indent="-403225">
              <a:lnSpc>
                <a:spcPct val="100000"/>
              </a:lnSpc>
              <a:spcAft>
                <a:spcPts val="1200"/>
              </a:spcAft>
              <a:buFont typeface="Courier New" panose="02070309020205020404" pitchFamily="49" charset="0"/>
              <a:buChar char="o"/>
            </a:pPr>
            <a:r>
              <a:rPr lang="en-US" sz="2000" dirty="0"/>
              <a:t> </a:t>
            </a:r>
            <a:r>
              <a:rPr lang="en-US" sz="2000" i="1" dirty="0">
                <a:latin typeface="Times New Roman" panose="02020603050405020304" pitchFamily="18" charset="0"/>
              </a:rPr>
              <a:t>T/Y</a:t>
            </a:r>
            <a:r>
              <a:rPr lang="en-US" sz="2000" dirty="0"/>
              <a:t> decreases with income if </a:t>
            </a:r>
            <a:r>
              <a:rPr lang="el-GR" sz="2000" i="1" dirty="0">
                <a:latin typeface="Times New Roman" panose="02020603050405020304" pitchFamily="18" charset="0"/>
              </a:rPr>
              <a:t>θ</a:t>
            </a:r>
            <a:r>
              <a:rPr lang="en-US" sz="2000" dirty="0"/>
              <a:t>  &lt; 1.</a:t>
            </a:r>
          </a:p>
          <a:p>
            <a:pPr marL="231775" indent="-231775" eaLnBrk="1" hangingPunct="1">
              <a:lnSpc>
                <a:spcPct val="100000"/>
              </a:lnSpc>
              <a:spcAft>
                <a:spcPts val="1200"/>
              </a:spcAft>
              <a:buFont typeface="Wingdings" panose="05000000000000000000" pitchFamily="2" charset="2"/>
              <a:buChar char="§"/>
            </a:pPr>
            <a:r>
              <a:rPr lang="en-US" sz="2000" dirty="0"/>
              <a:t>There is a strong consensus that  </a:t>
            </a:r>
            <a:r>
              <a:rPr lang="el-GR" sz="2000" i="1" dirty="0">
                <a:latin typeface="Times New Roman" panose="02020603050405020304" pitchFamily="18" charset="0"/>
              </a:rPr>
              <a:t>θ</a:t>
            </a:r>
            <a:r>
              <a:rPr lang="en-US" sz="2000" dirty="0"/>
              <a:t> &lt; 1, so </a:t>
            </a:r>
            <a:r>
              <a:rPr lang="en-US" sz="2000" i="1" dirty="0">
                <a:latin typeface="Times New Roman" panose="02020603050405020304" pitchFamily="18" charset="0"/>
              </a:rPr>
              <a:t>T/Y</a:t>
            </a:r>
            <a:r>
              <a:rPr lang="en-US" sz="2000" dirty="0">
                <a:latin typeface="Times New Roman" panose="02020603050405020304" pitchFamily="18" charset="0"/>
              </a:rPr>
              <a:t> </a:t>
            </a:r>
            <a:r>
              <a:rPr lang="en-US" sz="2000" dirty="0"/>
              <a:t>decreases with income and this portion of the tax is </a:t>
            </a:r>
            <a:r>
              <a:rPr lang="en-US" sz="2000" b="1" dirty="0"/>
              <a:t>regressive</a:t>
            </a:r>
            <a:r>
              <a:rPr lang="en-US" sz="2000" dirty="0"/>
              <a:t>.</a:t>
            </a:r>
          </a:p>
          <a:p>
            <a:pPr marL="231775" indent="-231775" eaLnBrk="1" hangingPunct="1">
              <a:lnSpc>
                <a:spcPct val="100000"/>
              </a:lnSpc>
              <a:spcAft>
                <a:spcPts val="1200"/>
              </a:spcAft>
              <a:buFont typeface="Wingdings" panose="05000000000000000000" pitchFamily="2" charset="2"/>
              <a:buChar char="§"/>
            </a:pPr>
            <a:r>
              <a:rPr lang="en-US" sz="2000" dirty="0"/>
              <a:t>This analysis helps to explain why, as we will discuss later in the class, so many states have programs to lower property tax rates for lower-valued houses.</a:t>
            </a:r>
          </a:p>
          <a:p>
            <a:pPr marL="231775" indent="-231775" eaLnBrk="1" hangingPunct="1">
              <a:lnSpc>
                <a:spcPct val="100000"/>
              </a:lnSpc>
              <a:spcAft>
                <a:spcPts val="1200"/>
              </a:spcAft>
              <a:buFont typeface="Wingdings" panose="05000000000000000000" pitchFamily="2" charset="2"/>
              <a:buChar char="§"/>
            </a:pPr>
            <a:r>
              <a:rPr lang="en-US" sz="2000" dirty="0"/>
              <a:t>Note that this approach is consistent with both the traditional and new views of the property tax.</a:t>
            </a:r>
          </a:p>
          <a:p>
            <a:pPr eaLnBrk="1" hangingPunct="1">
              <a:buFont typeface="Wingdings" panose="05000000000000000000" pitchFamily="2" charset="2"/>
              <a:buChar char="§"/>
            </a:pPr>
            <a:endParaRPr lang="en-US" sz="2000" dirty="0"/>
          </a:p>
          <a:p>
            <a:pPr eaLnBrk="1" hangingPunct="1"/>
            <a:endParaRPr lang="en-US" sz="2000" dirty="0"/>
          </a:p>
        </p:txBody>
      </p:sp>
      <p:sp>
        <p:nvSpPr>
          <p:cNvPr id="7" name="Title" hidden="1">
            <a:extLst>
              <a:ext uri="{FF2B5EF4-FFF2-40B4-BE49-F238E27FC236}">
                <a16:creationId xmlns:a16="http://schemas.microsoft.com/office/drawing/2014/main" id="{609F66F0-F30D-446D-BE1F-E502035D268D}"/>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2: Progressive or Regressive?</a:t>
            </a:r>
            <a:br>
              <a:rPr lang="en-US" dirty="0">
                <a:solidFill>
                  <a:schemeClr val="accent1"/>
                </a:solidFill>
              </a:rPr>
            </a:br>
            <a:endParaRPr lang="en-US" dirty="0"/>
          </a:p>
        </p:txBody>
      </p:sp>
    </p:spTree>
    <p:extLst>
      <p:ext uri="{BB962C8B-B14F-4D97-AF65-F5344CB8AC3E}">
        <p14:creationId xmlns:p14="http://schemas.microsoft.com/office/powerpoint/2010/main" val="33316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3" name="Rectangle 3"/>
          <p:cNvSpPr/>
          <p:nvPr/>
        </p:nvSpPr>
        <p:spPr>
          <a:xfrm>
            <a:off x="1986891" y="1425251"/>
            <a:ext cx="4282145" cy="461665"/>
          </a:xfrm>
          <a:prstGeom prst="rect">
            <a:avLst/>
          </a:prstGeom>
        </p:spPr>
        <p:txBody>
          <a:bodyPr wrap="square">
            <a:spAutoFit/>
          </a:bodyPr>
          <a:lstStyle/>
          <a:p>
            <a:r>
              <a:rPr lang="en-US" sz="2400" dirty="0">
                <a:solidFill>
                  <a:schemeClr val="accent1"/>
                </a:solidFill>
              </a:rPr>
              <a:t>Approach 2: First Conclusion</a:t>
            </a:r>
          </a:p>
        </p:txBody>
      </p:sp>
      <p:grpSp>
        <p:nvGrpSpPr>
          <p:cNvPr id="6" name="Graph" descr="Please contact Professor Yinger for details regarding figures and graphs."/>
          <p:cNvGrpSpPr/>
          <p:nvPr/>
        </p:nvGrpSpPr>
        <p:grpSpPr>
          <a:xfrm>
            <a:off x="1600200" y="2100645"/>
            <a:ext cx="6219825" cy="3915631"/>
            <a:chOff x="0" y="0"/>
            <a:chExt cx="6219825" cy="2990850"/>
          </a:xfrm>
        </p:grpSpPr>
        <p:cxnSp>
          <p:nvCxnSpPr>
            <p:cNvPr id="7" name="Straight Connector 6"/>
            <p:cNvCxnSpPr/>
            <p:nvPr/>
          </p:nvCxnSpPr>
          <p:spPr>
            <a:xfrm>
              <a:off x="609600" y="485775"/>
              <a:ext cx="9525" cy="203835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619125" y="2524125"/>
              <a:ext cx="3943350" cy="9525"/>
            </a:xfrm>
            <a:prstGeom prst="line">
              <a:avLst/>
            </a:prstGeom>
          </p:spPr>
          <p:style>
            <a:lnRef idx="1">
              <a:schemeClr val="dk1"/>
            </a:lnRef>
            <a:fillRef idx="0">
              <a:schemeClr val="dk1"/>
            </a:fillRef>
            <a:effectRef idx="0">
              <a:schemeClr val="dk1"/>
            </a:effectRef>
            <a:fontRef idx="minor">
              <a:schemeClr val="tx1"/>
            </a:fontRef>
          </p:style>
        </p:cxnSp>
        <p:sp>
          <p:nvSpPr>
            <p:cNvPr id="9" name="Text Box 3"/>
            <p:cNvSpPr txBox="1"/>
            <p:nvPr/>
          </p:nvSpPr>
          <p:spPr>
            <a:xfrm>
              <a:off x="0" y="571500"/>
              <a:ext cx="523875" cy="3238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a:effectLst/>
                  <a:latin typeface="Times New Roman" panose="02020603050405020304" pitchFamily="18" charset="0"/>
                  <a:ea typeface="Calibri" panose="020F0502020204030204" pitchFamily="34" charset="0"/>
                  <a:cs typeface="Times New Roman" panose="02020603050405020304" pitchFamily="18" charset="0"/>
                </a:rPr>
                <a:t>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4"/>
            <p:cNvSpPr txBox="1"/>
            <p:nvPr/>
          </p:nvSpPr>
          <p:spPr>
            <a:xfrm>
              <a:off x="4029075" y="2667000"/>
              <a:ext cx="523875" cy="3238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a:effectLst/>
                  <a:latin typeface="Times New Roman" panose="02020603050405020304" pitchFamily="18" charset="0"/>
                  <a:ea typeface="Calibri" panose="020F0502020204030204" pitchFamily="34" charset="0"/>
                  <a:cs typeface="Times New Roman" panose="02020603050405020304" pitchFamily="18" charset="0"/>
                </a:rPr>
                <a: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Freeform 10"/>
            <p:cNvSpPr/>
            <p:nvPr/>
          </p:nvSpPr>
          <p:spPr>
            <a:xfrm>
              <a:off x="628650" y="1123950"/>
              <a:ext cx="3895725" cy="371475"/>
            </a:xfrm>
            <a:custGeom>
              <a:avLst/>
              <a:gdLst>
                <a:gd name="connsiteX0" fmla="*/ 0 w 4857750"/>
                <a:gd name="connsiteY0" fmla="*/ 371475 h 371475"/>
                <a:gd name="connsiteX1" fmla="*/ 2628900 w 4857750"/>
                <a:gd name="connsiteY1" fmla="*/ 257175 h 371475"/>
                <a:gd name="connsiteX2" fmla="*/ 4857750 w 4857750"/>
                <a:gd name="connsiteY2" fmla="*/ 0 h 371475"/>
              </a:gdLst>
              <a:ahLst/>
              <a:cxnLst>
                <a:cxn ang="0">
                  <a:pos x="connsiteX0" y="connsiteY0"/>
                </a:cxn>
                <a:cxn ang="0">
                  <a:pos x="connsiteX1" y="connsiteY1"/>
                </a:cxn>
                <a:cxn ang="0">
                  <a:pos x="connsiteX2" y="connsiteY2"/>
                </a:cxn>
              </a:cxnLst>
              <a:rect l="l" t="t" r="r" b="b"/>
              <a:pathLst>
                <a:path w="4857750" h="371475">
                  <a:moveTo>
                    <a:pt x="0" y="371475"/>
                  </a:moveTo>
                  <a:cubicBezTo>
                    <a:pt x="909637" y="345281"/>
                    <a:pt x="1819275" y="319087"/>
                    <a:pt x="2628900" y="257175"/>
                  </a:cubicBezTo>
                  <a:cubicBezTo>
                    <a:pt x="3438525" y="195263"/>
                    <a:pt x="4148137" y="97631"/>
                    <a:pt x="485775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p:cNvSpPr/>
            <p:nvPr/>
          </p:nvSpPr>
          <p:spPr>
            <a:xfrm flipV="1">
              <a:off x="609600" y="1504950"/>
              <a:ext cx="3924300" cy="371475"/>
            </a:xfrm>
            <a:custGeom>
              <a:avLst/>
              <a:gdLst>
                <a:gd name="connsiteX0" fmla="*/ 0 w 4857750"/>
                <a:gd name="connsiteY0" fmla="*/ 371475 h 371475"/>
                <a:gd name="connsiteX1" fmla="*/ 2628900 w 4857750"/>
                <a:gd name="connsiteY1" fmla="*/ 257175 h 371475"/>
                <a:gd name="connsiteX2" fmla="*/ 4857750 w 4857750"/>
                <a:gd name="connsiteY2" fmla="*/ 0 h 371475"/>
              </a:gdLst>
              <a:ahLst/>
              <a:cxnLst>
                <a:cxn ang="0">
                  <a:pos x="connsiteX0" y="connsiteY0"/>
                </a:cxn>
                <a:cxn ang="0">
                  <a:pos x="connsiteX1" y="connsiteY1"/>
                </a:cxn>
                <a:cxn ang="0">
                  <a:pos x="connsiteX2" y="connsiteY2"/>
                </a:cxn>
              </a:cxnLst>
              <a:rect l="l" t="t" r="r" b="b"/>
              <a:pathLst>
                <a:path w="4857750" h="371475">
                  <a:moveTo>
                    <a:pt x="0" y="371475"/>
                  </a:moveTo>
                  <a:cubicBezTo>
                    <a:pt x="909637" y="345281"/>
                    <a:pt x="1819275" y="319087"/>
                    <a:pt x="2628900" y="257175"/>
                  </a:cubicBezTo>
                  <a:cubicBezTo>
                    <a:pt x="3438525" y="195263"/>
                    <a:pt x="4148137" y="97631"/>
                    <a:pt x="485775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7"/>
            <p:cNvSpPr txBox="1"/>
            <p:nvPr/>
          </p:nvSpPr>
          <p:spPr>
            <a:xfrm>
              <a:off x="4667250" y="809625"/>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&gt; 1; tax 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rogressive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8"/>
            <p:cNvSpPr txBox="1"/>
            <p:nvPr/>
          </p:nvSpPr>
          <p:spPr>
            <a:xfrm>
              <a:off x="4686300" y="1638300"/>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1; tax 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egressive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9"/>
            <p:cNvSpPr txBox="1"/>
            <p:nvPr/>
          </p:nvSpPr>
          <p:spPr>
            <a:xfrm>
              <a:off x="1009650" y="1743075"/>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Evidence says that</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Straight Arrow Connector 15"/>
            <p:cNvCxnSpPr/>
            <p:nvPr/>
          </p:nvCxnSpPr>
          <p:spPr>
            <a:xfrm flipV="1">
              <a:off x="2562225" y="1733550"/>
              <a:ext cx="904875"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 Box 11"/>
            <p:cNvSpPr txBox="1"/>
            <p:nvPr/>
          </p:nvSpPr>
          <p:spPr>
            <a:xfrm>
              <a:off x="600075" y="0"/>
              <a:ext cx="5600700" cy="5524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Income Elasticity of Demand for Housing,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θ,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and the Progressivity of the Property Tax on Owner-Occupied Housing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grpSp>
      <p:sp>
        <p:nvSpPr>
          <p:cNvPr id="22" name="Title" hidden="1">
            <a:extLst>
              <a:ext uri="{FF2B5EF4-FFF2-40B4-BE49-F238E27FC236}">
                <a16:creationId xmlns:a16="http://schemas.microsoft.com/office/drawing/2014/main" id="{B33B58A2-510B-4BEF-B545-D5A755D98DBD}"/>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Approach 2: First Conclusion</a:t>
            </a:r>
            <a:br>
              <a:rPr lang="en-US" dirty="0">
                <a:solidFill>
                  <a:schemeClr val="accent1"/>
                </a:solidFill>
              </a:rPr>
            </a:br>
            <a:endParaRPr lang="en-US" dirty="0"/>
          </a:p>
        </p:txBody>
      </p:sp>
    </p:spTree>
    <p:extLst>
      <p:ext uri="{BB962C8B-B14F-4D97-AF65-F5344CB8AC3E}">
        <p14:creationId xmlns:p14="http://schemas.microsoft.com/office/powerpoint/2010/main" val="2804523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4" name="Rectangle 3"/>
          <p:cNvSpPr/>
          <p:nvPr/>
        </p:nvSpPr>
        <p:spPr>
          <a:xfrm>
            <a:off x="1035449" y="1295400"/>
            <a:ext cx="7575151" cy="461665"/>
          </a:xfrm>
          <a:prstGeom prst="rect">
            <a:avLst/>
          </a:prstGeom>
        </p:spPr>
        <p:txBody>
          <a:bodyPr wrap="none">
            <a:spAutoFit/>
          </a:bodyPr>
          <a:lstStyle/>
          <a:p>
            <a:pPr>
              <a:defRPr/>
            </a:pPr>
            <a:r>
              <a:rPr lang="en-US" sz="2400" dirty="0">
                <a:solidFill>
                  <a:schemeClr val="accent1"/>
                </a:solidFill>
                <a:latin typeface="+mn-lt"/>
              </a:rPr>
              <a:t>Approach 2: Variation in Property Taxes Across Jurisdictions</a:t>
            </a:r>
          </a:p>
        </p:txBody>
      </p:sp>
      <p:sp>
        <p:nvSpPr>
          <p:cNvPr id="10243" name="Rectangle 4"/>
          <p:cNvSpPr>
            <a:spLocks noGrp="1" noChangeArrowheads="1"/>
          </p:cNvSpPr>
          <p:nvPr>
            <p:ph idx="1"/>
          </p:nvPr>
        </p:nvSpPr>
        <p:spPr>
          <a:xfrm>
            <a:off x="762000" y="1828800"/>
            <a:ext cx="7429500" cy="4343400"/>
          </a:xfrm>
        </p:spPr>
        <p:txBody>
          <a:bodyPr>
            <a:normAutofit/>
          </a:bodyPr>
          <a:lstStyle/>
          <a:p>
            <a:pPr marL="233363" indent="-233363" eaLnBrk="1" hangingPunct="1">
              <a:lnSpc>
                <a:spcPct val="100000"/>
              </a:lnSpc>
              <a:spcAft>
                <a:spcPts val="1200"/>
              </a:spcAft>
              <a:buFont typeface="Wingdings" panose="05000000000000000000" pitchFamily="2" charset="2"/>
              <a:buChar char="§"/>
            </a:pPr>
            <a:r>
              <a:rPr lang="en-US" sz="2000" dirty="0"/>
              <a:t>The property tax on owner-occupied housing is even more regressive when variation in tax bases across jurisdictions is considered.</a:t>
            </a:r>
          </a:p>
          <a:p>
            <a:pPr marL="233363" indent="-233363" eaLnBrk="1" hangingPunct="1">
              <a:lnSpc>
                <a:spcPct val="100000"/>
              </a:lnSpc>
              <a:spcAft>
                <a:spcPts val="1200"/>
              </a:spcAft>
              <a:buFont typeface="Wingdings" panose="05000000000000000000" pitchFamily="2" charset="2"/>
              <a:buChar char="§"/>
            </a:pPr>
            <a:r>
              <a:rPr lang="en-US" sz="2000" dirty="0"/>
              <a:t>Some jurisdictions have high property values per household, while others do not.</a:t>
            </a:r>
          </a:p>
          <a:p>
            <a:pPr marL="457200" lvl="6" indent="-223838">
              <a:lnSpc>
                <a:spcPct val="100000"/>
              </a:lnSpc>
              <a:spcAft>
                <a:spcPts val="1200"/>
              </a:spcAft>
              <a:buFont typeface="Courier New" panose="02070309020205020404" pitchFamily="49" charset="0"/>
              <a:buChar char="o"/>
            </a:pPr>
            <a:r>
              <a:rPr lang="en-US" sz="2000" dirty="0"/>
              <a:t>Hence, some jurisdictions can obtain any given amount of revenue at a much smaller burden on their homeowners than can other jurisdictions.</a:t>
            </a:r>
          </a:p>
          <a:p>
            <a:pPr marL="457200" lvl="6" indent="-223838">
              <a:lnSpc>
                <a:spcPct val="100000"/>
              </a:lnSpc>
              <a:spcAft>
                <a:spcPts val="1200"/>
              </a:spcAft>
              <a:buFont typeface="Courier New" panose="02070309020205020404" pitchFamily="49" charset="0"/>
              <a:buChar char="o"/>
            </a:pPr>
            <a:r>
              <a:rPr lang="en-US" sz="2000" dirty="0"/>
              <a:t>These disparities are offset to some degree by state aid to local governments, which is considered in later classes.</a:t>
            </a:r>
          </a:p>
          <a:p>
            <a:pPr marL="233362" lvl="6" indent="0">
              <a:lnSpc>
                <a:spcPct val="100000"/>
              </a:lnSpc>
              <a:spcAft>
                <a:spcPts val="1200"/>
              </a:spcAft>
              <a:buNone/>
            </a:pPr>
            <a:endParaRPr lang="en-US" sz="2000" dirty="0"/>
          </a:p>
          <a:p>
            <a:pPr eaLnBrk="1" hangingPunct="1"/>
            <a:endParaRPr lang="en-US" sz="2000" dirty="0"/>
          </a:p>
        </p:txBody>
      </p:sp>
      <p:sp>
        <p:nvSpPr>
          <p:cNvPr id="7" name="Title" hidden="1">
            <a:extLst>
              <a:ext uri="{FF2B5EF4-FFF2-40B4-BE49-F238E27FC236}">
                <a16:creationId xmlns:a16="http://schemas.microsoft.com/office/drawing/2014/main" id="{A332CCEC-87E5-47D0-955E-3A8B9DB479FC}"/>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2: Variation in Property Taxes Across Jurisdictions</a:t>
            </a:r>
            <a:br>
              <a:rPr lang="en-US" dirty="0">
                <a:solidFill>
                  <a:schemeClr val="accent1"/>
                </a:solidFill>
              </a:rPr>
            </a:br>
            <a:endParaRPr lang="en-US" dirty="0"/>
          </a:p>
        </p:txBody>
      </p:sp>
    </p:spTree>
    <p:extLst>
      <p:ext uri="{BB962C8B-B14F-4D97-AF65-F5344CB8AC3E}">
        <p14:creationId xmlns:p14="http://schemas.microsoft.com/office/powerpoint/2010/main" val="279795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4099" name="Rectangle 3"/>
          <p:cNvSpPr>
            <a:spLocks noGrp="1" noChangeArrowheads="1"/>
          </p:cNvSpPr>
          <p:nvPr>
            <p:ph idx="1"/>
          </p:nvPr>
        </p:nvSpPr>
        <p:spPr>
          <a:xfrm>
            <a:off x="609600" y="990600"/>
            <a:ext cx="8229600" cy="4930379"/>
          </a:xfrm>
        </p:spPr>
        <p:txBody>
          <a:bodyPr/>
          <a:lstStyle/>
          <a:p>
            <a:pPr algn="ctr" eaLnBrk="1" hangingPunct="1">
              <a:buFont typeface="Wingdings" pitchFamily="2" charset="2"/>
              <a:buNone/>
            </a:pPr>
            <a:r>
              <a:rPr lang="en-US" sz="2800" b="1" dirty="0">
                <a:solidFill>
                  <a:schemeClr val="accent1"/>
                </a:solidFill>
              </a:rPr>
              <a:t>Class Outline</a:t>
            </a:r>
          </a:p>
          <a:p>
            <a:pPr eaLnBrk="1" hangingPunct="1">
              <a:lnSpc>
                <a:spcPct val="50000"/>
              </a:lnSpc>
            </a:pPr>
            <a:endParaRPr lang="en-US" sz="2600" b="1" dirty="0"/>
          </a:p>
          <a:p>
            <a:pPr eaLnBrk="1" hangingPunct="1">
              <a:spcAft>
                <a:spcPts val="1200"/>
              </a:spcAft>
            </a:pPr>
            <a:r>
              <a:rPr lang="en-US" sz="2600" b="1" dirty="0"/>
              <a:t>Standard Incidence Analysis</a:t>
            </a:r>
          </a:p>
          <a:p>
            <a:pPr lvl="1" eaLnBrk="1" hangingPunct="1">
              <a:spcAft>
                <a:spcPts val="1200"/>
              </a:spcAft>
            </a:pPr>
            <a:r>
              <a:rPr lang="en-US" sz="2200" dirty="0"/>
              <a:t>The </a:t>
            </a:r>
            <a:r>
              <a:rPr lang="en-US" sz="2200" u="sng" dirty="0"/>
              <a:t>Traditional</a:t>
            </a:r>
            <a:r>
              <a:rPr lang="en-US" sz="2200" dirty="0"/>
              <a:t>, </a:t>
            </a:r>
            <a:r>
              <a:rPr lang="en-US" sz="2200" u="sng" dirty="0"/>
              <a:t>New</a:t>
            </a:r>
            <a:r>
              <a:rPr lang="en-US" sz="2200" dirty="0"/>
              <a:t>, and </a:t>
            </a:r>
            <a:r>
              <a:rPr lang="en-US" sz="2200" u="sng" dirty="0"/>
              <a:t>New </a:t>
            </a:r>
            <a:r>
              <a:rPr lang="en-US" sz="2200" u="sng" dirty="0" err="1"/>
              <a:t>New</a:t>
            </a:r>
            <a:r>
              <a:rPr lang="en-US" sz="2200" dirty="0"/>
              <a:t> Views</a:t>
            </a:r>
          </a:p>
          <a:p>
            <a:pPr eaLnBrk="1" hangingPunct="1">
              <a:spcAft>
                <a:spcPts val="1200"/>
              </a:spcAft>
            </a:pPr>
            <a:r>
              <a:rPr lang="en-US" sz="2600" b="1" dirty="0"/>
              <a:t>Alternative Approaches to Property Tax Incidence</a:t>
            </a:r>
          </a:p>
          <a:p>
            <a:pPr lvl="1">
              <a:spcAft>
                <a:spcPts val="1200"/>
              </a:spcAft>
            </a:pPr>
            <a:r>
              <a:rPr lang="en-US" sz="2200" dirty="0"/>
              <a:t>A focus on owner-occupied housing</a:t>
            </a:r>
          </a:p>
          <a:p>
            <a:pPr lvl="1">
              <a:spcAft>
                <a:spcPts val="1200"/>
              </a:spcAft>
            </a:pPr>
            <a:r>
              <a:rPr lang="en-US" sz="2200" dirty="0"/>
              <a:t>A focus on property tax capitalization</a:t>
            </a:r>
          </a:p>
          <a:p>
            <a:pPr lvl="1">
              <a:spcAft>
                <a:spcPts val="1200"/>
              </a:spcAft>
            </a:pPr>
            <a:r>
              <a:rPr lang="en-US" sz="2200" dirty="0"/>
              <a:t>The property tax as a benefit tax</a:t>
            </a:r>
          </a:p>
          <a:p>
            <a:pPr eaLnBrk="1" hangingPunct="1">
              <a:spcAft>
                <a:spcPts val="1200"/>
              </a:spcAft>
            </a:pPr>
            <a:r>
              <a:rPr lang="en-US" sz="2600" b="1" dirty="0"/>
              <a:t>Property Tax Incidence and Public Policy</a:t>
            </a:r>
          </a:p>
        </p:txBody>
      </p:sp>
    </p:spTree>
    <p:extLst>
      <p:ext uri="{BB962C8B-B14F-4D97-AF65-F5344CB8AC3E}">
        <p14:creationId xmlns:p14="http://schemas.microsoft.com/office/powerpoint/2010/main" val="1501871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4" name="Rectangle 3"/>
          <p:cNvSpPr/>
          <p:nvPr/>
        </p:nvSpPr>
        <p:spPr>
          <a:xfrm>
            <a:off x="1038885" y="1295400"/>
            <a:ext cx="4243469" cy="461665"/>
          </a:xfrm>
          <a:prstGeom prst="rect">
            <a:avLst/>
          </a:prstGeom>
        </p:spPr>
        <p:txBody>
          <a:bodyPr wrap="none">
            <a:spAutoFit/>
          </a:bodyPr>
          <a:lstStyle/>
          <a:p>
            <a:pPr>
              <a:defRPr/>
            </a:pPr>
            <a:r>
              <a:rPr lang="en-US" sz="2400" dirty="0">
                <a:solidFill>
                  <a:schemeClr val="accent1"/>
                </a:solidFill>
                <a:latin typeface="+mn-lt"/>
              </a:rPr>
              <a:t>Approach 2:  Second Conclusion</a:t>
            </a:r>
          </a:p>
        </p:txBody>
      </p:sp>
      <p:sp>
        <p:nvSpPr>
          <p:cNvPr id="10243" name="Rectangle 4"/>
          <p:cNvSpPr>
            <a:spLocks noGrp="1" noChangeArrowheads="1"/>
          </p:cNvSpPr>
          <p:nvPr>
            <p:ph idx="1"/>
          </p:nvPr>
        </p:nvSpPr>
        <p:spPr>
          <a:xfrm>
            <a:off x="762000" y="1828800"/>
            <a:ext cx="7543800" cy="4495800"/>
          </a:xfrm>
        </p:spPr>
        <p:txBody>
          <a:bodyPr>
            <a:normAutofit lnSpcReduction="10000"/>
          </a:bodyPr>
          <a:lstStyle/>
          <a:p>
            <a:pPr marL="233363" indent="-233363">
              <a:lnSpc>
                <a:spcPct val="100000"/>
              </a:lnSpc>
              <a:spcAft>
                <a:spcPts val="1200"/>
              </a:spcAft>
              <a:buFont typeface="Wingdings" panose="05000000000000000000" pitchFamily="2" charset="2"/>
              <a:buChar char="§"/>
            </a:pPr>
            <a:r>
              <a:rPr lang="en-US" sz="2000" dirty="0">
                <a:ea typeface="Calibri" panose="020F0502020204030204" pitchFamily="34" charset="0"/>
              </a:rPr>
              <a:t>Suppose school districts are expected to raise half of the state-wide average revenue for K-12 schools.</a:t>
            </a:r>
          </a:p>
          <a:p>
            <a:pPr marL="457200" lvl="1" indent="-223838">
              <a:lnSpc>
                <a:spcPct val="100000"/>
              </a:lnSpc>
              <a:spcAft>
                <a:spcPts val="1200"/>
              </a:spcAft>
              <a:buFont typeface="Courier New" panose="02070309020205020404" pitchFamily="49" charset="0"/>
              <a:buChar char="o"/>
            </a:pPr>
            <a:r>
              <a:rPr lang="en-US" sz="1888" dirty="0">
                <a:ea typeface="Calibri" panose="020F0502020204030204" pitchFamily="34" charset="0"/>
              </a:rPr>
              <a:t>In New York State this amount is $9,443 per pupil (2014-15 school year, without NYC). (Source: NY State Education Department)</a:t>
            </a:r>
          </a:p>
          <a:p>
            <a:pPr marL="233363" indent="-233363">
              <a:lnSpc>
                <a:spcPct val="100000"/>
              </a:lnSpc>
              <a:spcAft>
                <a:spcPts val="1200"/>
              </a:spcAft>
              <a:buFont typeface="Wingdings" panose="05000000000000000000" pitchFamily="2" charset="2"/>
              <a:buChar char="§"/>
            </a:pPr>
            <a:r>
              <a:rPr lang="en-US" sz="2000" dirty="0">
                <a:ea typeface="Calibri" panose="020F0502020204030204" pitchFamily="34" charset="0"/>
              </a:rPr>
              <a:t>Property value pupil in New York State is $182,948 in the least wealthy decile of districts and $1,491,480 in the wealthiest. </a:t>
            </a:r>
          </a:p>
          <a:p>
            <a:pPr marL="397955" lvl="1" indent="-233363">
              <a:lnSpc>
                <a:spcPct val="100000"/>
              </a:lnSpc>
              <a:spcAft>
                <a:spcPts val="1200"/>
              </a:spcAft>
              <a:buFont typeface="Wingdings" panose="05000000000000000000" pitchFamily="2" charset="2"/>
              <a:buChar char="§"/>
            </a:pPr>
            <a:r>
              <a:rPr lang="en-US" sz="1888" dirty="0">
                <a:ea typeface="Calibri" panose="020F0502020204030204" pitchFamily="34" charset="0"/>
              </a:rPr>
              <a:t>As a result, the least wealthy districts would have to pay a property tax rate of 5.2% to reach this spending target, but the wealthiest districts would only need a rate of 0.6%. </a:t>
            </a:r>
          </a:p>
          <a:p>
            <a:pPr marL="397955" lvl="1" indent="-233363">
              <a:lnSpc>
                <a:spcPct val="100000"/>
              </a:lnSpc>
              <a:spcAft>
                <a:spcPts val="1200"/>
              </a:spcAft>
              <a:buFont typeface="Wingdings" panose="05000000000000000000" pitchFamily="2" charset="2"/>
              <a:buChar char="§"/>
            </a:pPr>
            <a:r>
              <a:rPr lang="en-US" sz="1888" dirty="0"/>
              <a:t>This is obviously a very regressive outcome, but it is offset to significant degree by state aid, particularly if that aid uses a foundation formula, which was discussed in a previous class.</a:t>
            </a:r>
            <a:endParaRPr lang="en-US" sz="2000" dirty="0"/>
          </a:p>
          <a:p>
            <a:pPr marL="233362" lvl="6" indent="0">
              <a:lnSpc>
                <a:spcPct val="100000"/>
              </a:lnSpc>
              <a:spcAft>
                <a:spcPts val="1200"/>
              </a:spcAft>
              <a:buNone/>
            </a:pPr>
            <a:endParaRPr lang="en-US" sz="2000" dirty="0"/>
          </a:p>
          <a:p>
            <a:pPr eaLnBrk="1" hangingPunct="1"/>
            <a:endParaRPr lang="en-US" sz="2000" dirty="0"/>
          </a:p>
        </p:txBody>
      </p:sp>
      <p:sp>
        <p:nvSpPr>
          <p:cNvPr id="7" name="Title" hidden="1">
            <a:extLst>
              <a:ext uri="{FF2B5EF4-FFF2-40B4-BE49-F238E27FC236}">
                <a16:creationId xmlns:a16="http://schemas.microsoft.com/office/drawing/2014/main" id="{79E8A230-AD19-4434-BAF8-C8C9C4A7C918}"/>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2:  Second Conclusion</a:t>
            </a:r>
            <a:br>
              <a:rPr lang="en-US" dirty="0">
                <a:solidFill>
                  <a:schemeClr val="accent1"/>
                </a:solidFill>
              </a:rPr>
            </a:br>
            <a:endParaRPr lang="en-US" dirty="0"/>
          </a:p>
        </p:txBody>
      </p:sp>
    </p:spTree>
    <p:extLst>
      <p:ext uri="{BB962C8B-B14F-4D97-AF65-F5344CB8AC3E}">
        <p14:creationId xmlns:p14="http://schemas.microsoft.com/office/powerpoint/2010/main" val="2080426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2" name="Rectangle 3"/>
          <p:cNvSpPr/>
          <p:nvPr/>
        </p:nvSpPr>
        <p:spPr>
          <a:xfrm>
            <a:off x="1023321" y="1066800"/>
            <a:ext cx="6977679" cy="461665"/>
          </a:xfrm>
          <a:prstGeom prst="rect">
            <a:avLst/>
          </a:prstGeom>
        </p:spPr>
        <p:txBody>
          <a:bodyPr wrap="none">
            <a:spAutoFit/>
          </a:bodyPr>
          <a:lstStyle/>
          <a:p>
            <a:pPr marL="0" indent="0" algn="ctr">
              <a:buNone/>
              <a:defRPr/>
            </a:pPr>
            <a:r>
              <a:rPr lang="en-US" sz="2400" dirty="0">
                <a:solidFill>
                  <a:schemeClr val="accent1"/>
                </a:solidFill>
                <a:latin typeface="+mn-lt"/>
              </a:rPr>
              <a:t>Approach 3: Property Tax Incidence with Capitalization</a:t>
            </a:r>
          </a:p>
        </p:txBody>
      </p:sp>
      <p:sp>
        <p:nvSpPr>
          <p:cNvPr id="17411" name="Rectangle 4"/>
          <p:cNvSpPr>
            <a:spLocks noGrp="1" noChangeArrowheads="1"/>
          </p:cNvSpPr>
          <p:nvPr>
            <p:ph idx="1"/>
          </p:nvPr>
        </p:nvSpPr>
        <p:spPr>
          <a:xfrm>
            <a:off x="762000" y="1676400"/>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a:t>A 3</a:t>
            </a:r>
            <a:r>
              <a:rPr lang="en-US" sz="2000" baseline="30000" dirty="0"/>
              <a:t>rd</a:t>
            </a:r>
            <a:r>
              <a:rPr lang="en-US" sz="2000" dirty="0"/>
              <a:t> approach to property tax incidence is to consider the role of property tax capitalization. </a:t>
            </a:r>
          </a:p>
          <a:p>
            <a:pPr marL="233363" indent="-233363" eaLnBrk="1" hangingPunct="1">
              <a:spcAft>
                <a:spcPts val="1200"/>
              </a:spcAft>
              <a:buFont typeface="Wingdings" panose="05000000000000000000" pitchFamily="2" charset="2"/>
              <a:buChar char="§"/>
              <a:defRPr/>
            </a:pPr>
            <a:r>
              <a:rPr lang="en-US" sz="2000" dirty="0"/>
              <a:t>This capitalization shifts the focus to property owners at the time a tax increase (or decrease) is passed.</a:t>
            </a:r>
          </a:p>
          <a:p>
            <a:pPr marL="449263" lvl="1" indent="-215900">
              <a:spcAft>
                <a:spcPts val="1200"/>
              </a:spcAft>
              <a:buFont typeface="Courier New" panose="02070309020205020404" pitchFamily="49" charset="0"/>
              <a:buChar char="o"/>
              <a:defRPr/>
            </a:pPr>
            <a:r>
              <a:rPr lang="en-US" sz="1800" dirty="0"/>
              <a:t>Owners at that time cannot escape the tax change. </a:t>
            </a:r>
          </a:p>
          <a:p>
            <a:pPr marL="449263" lvl="1" indent="-215900">
              <a:spcAft>
                <a:spcPts val="1200"/>
              </a:spcAft>
              <a:buFont typeface="Courier New" panose="02070309020205020404" pitchFamily="49" charset="0"/>
              <a:buChar char="o"/>
              <a:defRPr/>
            </a:pPr>
            <a:r>
              <a:rPr lang="en-US" sz="1800" dirty="0"/>
              <a:t>If they stay in their house, they pay the tax change directly, and if they sell their house, they pay the tax change in the form of a capital gain or loss. </a:t>
            </a:r>
          </a:p>
          <a:p>
            <a:pPr marL="449263" lvl="1" indent="-215900">
              <a:spcAft>
                <a:spcPts val="1200"/>
              </a:spcAft>
              <a:buFont typeface="Courier New" panose="02070309020205020404" pitchFamily="49" charset="0"/>
              <a:buChar char="o"/>
              <a:defRPr/>
            </a:pPr>
            <a:r>
              <a:rPr lang="en-US" sz="1800" dirty="0"/>
              <a:t>If they move, the people who buy their house do not bear any of the burden of the property tax increase because the tax change is offset by a change in sales price. </a:t>
            </a:r>
          </a:p>
          <a:p>
            <a:pPr marL="233363" indent="-233363">
              <a:spcAft>
                <a:spcPts val="1200"/>
              </a:spcAft>
              <a:buFont typeface="Wingdings" panose="05000000000000000000" pitchFamily="2" charset="2"/>
              <a:buChar char="§"/>
              <a:defRPr/>
            </a:pPr>
            <a:r>
              <a:rPr lang="en-US" sz="2000" dirty="0"/>
              <a:t>According to this approach, therefore, the burden of any property tax change falls on the owners of property at the time of the change in the jurisdiction where the change took place.</a:t>
            </a:r>
          </a:p>
          <a:p>
            <a:pPr marL="463550" lvl="1" indent="-231775">
              <a:lnSpc>
                <a:spcPct val="120000"/>
              </a:lnSpc>
              <a:buFont typeface="Courier New" panose="02070309020205020404" pitchFamily="49" charset="0"/>
              <a:buChar char="o"/>
              <a:defRPr/>
            </a:pPr>
            <a:endParaRPr lang="en-US" sz="2000" dirty="0"/>
          </a:p>
        </p:txBody>
      </p:sp>
      <p:sp>
        <p:nvSpPr>
          <p:cNvPr id="7" name="Title" hidden="1">
            <a:extLst>
              <a:ext uri="{FF2B5EF4-FFF2-40B4-BE49-F238E27FC236}">
                <a16:creationId xmlns:a16="http://schemas.microsoft.com/office/drawing/2014/main" id="{C97E3295-7E33-4121-BAD1-E057DED5C372}"/>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3: Property Tax Incidence with Capitalization</a:t>
            </a:r>
            <a:br>
              <a:rPr lang="en-US" dirty="0">
                <a:solidFill>
                  <a:schemeClr val="accent1"/>
                </a:solidFill>
              </a:rPr>
            </a:br>
            <a:endParaRPr lang="en-US" dirty="0"/>
          </a:p>
        </p:txBody>
      </p:sp>
    </p:spTree>
    <p:extLst>
      <p:ext uri="{BB962C8B-B14F-4D97-AF65-F5344CB8AC3E}">
        <p14:creationId xmlns:p14="http://schemas.microsoft.com/office/powerpoint/2010/main" val="1067865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2" name="Rectangle 3"/>
          <p:cNvSpPr/>
          <p:nvPr/>
        </p:nvSpPr>
        <p:spPr>
          <a:xfrm>
            <a:off x="1099521" y="1295400"/>
            <a:ext cx="6977679" cy="461665"/>
          </a:xfrm>
          <a:prstGeom prst="rect">
            <a:avLst/>
          </a:prstGeom>
        </p:spPr>
        <p:txBody>
          <a:bodyPr wrap="none">
            <a:spAutoFit/>
          </a:bodyPr>
          <a:lstStyle/>
          <a:p>
            <a:pPr marL="0" indent="0" algn="ctr">
              <a:buNone/>
              <a:defRPr/>
            </a:pPr>
            <a:r>
              <a:rPr lang="en-US" sz="2400" dirty="0">
                <a:solidFill>
                  <a:schemeClr val="accent1"/>
                </a:solidFill>
                <a:latin typeface="+mn-lt"/>
              </a:rPr>
              <a:t>Approach 3: Property Tax Incidence with Capitalization</a:t>
            </a:r>
          </a:p>
        </p:txBody>
      </p:sp>
      <p:sp>
        <p:nvSpPr>
          <p:cNvPr id="17411" name="Rectangle 4"/>
          <p:cNvSpPr>
            <a:spLocks noGrp="1" noChangeArrowheads="1"/>
          </p:cNvSpPr>
          <p:nvPr>
            <p:ph idx="1"/>
          </p:nvPr>
        </p:nvSpPr>
        <p:spPr>
          <a:xfrm>
            <a:off x="771144" y="1757065"/>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a:t>Capitalization arguments are often ignored.</a:t>
            </a:r>
          </a:p>
          <a:p>
            <a:pPr marL="457200" lvl="1" indent="-223838">
              <a:spcAft>
                <a:spcPts val="1200"/>
              </a:spcAft>
              <a:buFont typeface="Courier New" panose="02070309020205020404" pitchFamily="49" charset="0"/>
              <a:buChar char="o"/>
              <a:defRPr/>
            </a:pPr>
            <a:r>
              <a:rPr lang="en-US" sz="1888" dirty="0"/>
              <a:t>The implications of this approach are quite counter-intuitive,</a:t>
            </a:r>
          </a:p>
          <a:p>
            <a:pPr marL="457200" lvl="1" indent="-223838">
              <a:spcAft>
                <a:spcPts val="1200"/>
              </a:spcAft>
              <a:buFont typeface="Courier New" panose="02070309020205020404" pitchFamily="49" charset="0"/>
              <a:buChar char="o"/>
              <a:defRPr/>
            </a:pPr>
            <a:r>
              <a:rPr lang="en-US" sz="1888" dirty="0"/>
              <a:t>And the affected groups (e.g. homeowners at time t) may be quite similar to the unaffected groups (e.g. homeowners who buy a house after time t).</a:t>
            </a:r>
          </a:p>
          <a:p>
            <a:pPr marL="457200" lvl="1" indent="-223838">
              <a:spcBef>
                <a:spcPts val="0"/>
              </a:spcBef>
              <a:spcAft>
                <a:spcPts val="0"/>
              </a:spcAft>
              <a:buFont typeface="Courier New" panose="02070309020205020404" pitchFamily="49" charset="0"/>
              <a:buChar char="o"/>
              <a:defRPr/>
            </a:pPr>
            <a:r>
              <a:rPr lang="en-US" sz="1888" dirty="0"/>
              <a:t>This distinction does not correspond to the categories in previous incidence analysis (such as owners, consumers, workers, and renters or rich and poor). </a:t>
            </a:r>
            <a:br>
              <a:rPr lang="en-US" sz="1888" dirty="0"/>
            </a:br>
            <a:endParaRPr lang="en-US" sz="1888" dirty="0"/>
          </a:p>
          <a:p>
            <a:pPr marL="233363" indent="-233363" eaLnBrk="1" hangingPunct="1">
              <a:spcAft>
                <a:spcPts val="1200"/>
              </a:spcAft>
              <a:buFont typeface="Wingdings" panose="05000000000000000000" pitchFamily="2" charset="2"/>
              <a:buChar char="§"/>
              <a:defRPr/>
            </a:pPr>
            <a:r>
              <a:rPr lang="en-US" sz="2000" dirty="0"/>
              <a:t>Nevertheless the logic of this view and the evidence supporting it are quite strong.</a:t>
            </a:r>
          </a:p>
          <a:p>
            <a:pPr marL="457200" lvl="1" indent="-223838">
              <a:spcAft>
                <a:spcPts val="1200"/>
              </a:spcAft>
              <a:buFont typeface="Courier New" panose="02070309020205020404" pitchFamily="49" charset="0"/>
              <a:buChar char="o"/>
              <a:defRPr/>
            </a:pPr>
            <a:r>
              <a:rPr lang="en-US" sz="1888" dirty="0"/>
              <a:t>Recall the strong evidence for property tax capitalization.</a:t>
            </a:r>
          </a:p>
        </p:txBody>
      </p:sp>
      <p:sp>
        <p:nvSpPr>
          <p:cNvPr id="7" name="Title" hidden="1">
            <a:extLst>
              <a:ext uri="{FF2B5EF4-FFF2-40B4-BE49-F238E27FC236}">
                <a16:creationId xmlns:a16="http://schemas.microsoft.com/office/drawing/2014/main" id="{B18D7426-FA31-45CB-84F8-0F201C79D5D0}"/>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3: Property Tax Incidence with Capitalization</a:t>
            </a:r>
            <a:br>
              <a:rPr lang="en-US" dirty="0">
                <a:solidFill>
                  <a:schemeClr val="accent1"/>
                </a:solidFill>
              </a:rPr>
            </a:br>
            <a:endParaRPr lang="en-US" dirty="0"/>
          </a:p>
        </p:txBody>
      </p:sp>
    </p:spTree>
    <p:extLst>
      <p:ext uri="{BB962C8B-B14F-4D97-AF65-F5344CB8AC3E}">
        <p14:creationId xmlns:p14="http://schemas.microsoft.com/office/powerpoint/2010/main" val="237340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2" name="Rectangle 3"/>
          <p:cNvSpPr/>
          <p:nvPr/>
        </p:nvSpPr>
        <p:spPr>
          <a:xfrm>
            <a:off x="923209" y="1284387"/>
            <a:ext cx="5858591" cy="461665"/>
          </a:xfrm>
          <a:prstGeom prst="rect">
            <a:avLst/>
          </a:prstGeom>
        </p:spPr>
        <p:txBody>
          <a:bodyPr wrap="none">
            <a:spAutoFit/>
          </a:bodyPr>
          <a:lstStyle/>
          <a:p>
            <a:pPr marL="0" indent="0" algn="ctr">
              <a:buNone/>
              <a:defRPr/>
            </a:pPr>
            <a:r>
              <a:rPr lang="en-US" sz="2400" dirty="0">
                <a:solidFill>
                  <a:schemeClr val="accent1"/>
                </a:solidFill>
                <a:latin typeface="+mn-lt"/>
              </a:rPr>
              <a:t>Approach 4: The Property Tax as a Benefit Tax</a:t>
            </a:r>
          </a:p>
        </p:txBody>
      </p:sp>
      <p:sp>
        <p:nvSpPr>
          <p:cNvPr id="17411" name="Rectangle 4"/>
          <p:cNvSpPr>
            <a:spLocks noGrp="1" noChangeArrowheads="1"/>
          </p:cNvSpPr>
          <p:nvPr>
            <p:ph idx="1"/>
          </p:nvPr>
        </p:nvSpPr>
        <p:spPr>
          <a:xfrm>
            <a:off x="685800" y="1828800"/>
            <a:ext cx="7534656" cy="4267200"/>
          </a:xfrm>
        </p:spPr>
        <p:txBody>
          <a:bodyPr>
            <a:normAutofit/>
          </a:bodyPr>
          <a:lstStyle/>
          <a:p>
            <a:pPr eaLnBrk="1" hangingPunct="1">
              <a:buFont typeface="Wingdings" panose="05000000000000000000" pitchFamily="2" charset="2"/>
              <a:buChar char="§"/>
              <a:defRPr/>
            </a:pPr>
            <a:r>
              <a:rPr lang="en-US" sz="2000" dirty="0"/>
              <a:t>A final approach to property tax incidence is the </a:t>
            </a:r>
            <a:r>
              <a:rPr lang="en-US" sz="2000" b="1" dirty="0"/>
              <a:t>Benefit View</a:t>
            </a:r>
            <a:r>
              <a:rPr lang="en-US" sz="2000" dirty="0"/>
              <a:t>.</a:t>
            </a:r>
          </a:p>
          <a:p>
            <a:pPr eaLnBrk="1" hangingPunct="1">
              <a:defRPr/>
            </a:pPr>
            <a:endParaRPr lang="en-US" sz="2000" dirty="0"/>
          </a:p>
          <a:p>
            <a:pPr marL="463550" lvl="1" indent="-231775">
              <a:lnSpc>
                <a:spcPct val="120000"/>
              </a:lnSpc>
              <a:buFont typeface="Courier New" panose="02070309020205020404" pitchFamily="49" charset="0"/>
              <a:buChar char="o"/>
              <a:defRPr/>
            </a:pPr>
            <a:r>
              <a:rPr lang="en-US" sz="2000" dirty="0"/>
              <a:t>According to this view, the property tax is simply the price a household pays to live in a community.</a:t>
            </a:r>
          </a:p>
          <a:p>
            <a:pPr lvl="1">
              <a:lnSpc>
                <a:spcPct val="120000"/>
              </a:lnSpc>
              <a:buFont typeface="Courier New" panose="02070309020205020404" pitchFamily="49" charset="0"/>
              <a:buChar char="o"/>
              <a:defRPr/>
            </a:pPr>
            <a:endParaRPr lang="en-US" sz="2000" dirty="0"/>
          </a:p>
          <a:p>
            <a:pPr marL="463550" lvl="1" indent="-231775">
              <a:lnSpc>
                <a:spcPct val="120000"/>
              </a:lnSpc>
              <a:buFont typeface="Courier New" panose="02070309020205020404" pitchFamily="49" charset="0"/>
              <a:buChar char="o"/>
              <a:defRPr/>
            </a:pPr>
            <a:r>
              <a:rPr lang="en-US" sz="2000" dirty="0"/>
              <a:t>Households live where this price equals their benefits from the public services, so the property tax is fair according to the benefit principle. </a:t>
            </a:r>
          </a:p>
          <a:p>
            <a:pPr marL="463550" lvl="1" indent="-231775">
              <a:lnSpc>
                <a:spcPct val="120000"/>
              </a:lnSpc>
              <a:buFont typeface="Courier New" panose="02070309020205020404" pitchFamily="49" charset="0"/>
              <a:buChar char="o"/>
              <a:defRPr/>
            </a:pPr>
            <a:endParaRPr lang="en-US" sz="2000" dirty="0"/>
          </a:p>
          <a:p>
            <a:pPr marL="463550" lvl="1" indent="-231775">
              <a:lnSpc>
                <a:spcPct val="120000"/>
              </a:lnSpc>
              <a:buFont typeface="Courier New" panose="02070309020205020404" pitchFamily="49" charset="0"/>
              <a:buChar char="o"/>
              <a:defRPr/>
            </a:pPr>
            <a:r>
              <a:rPr lang="en-US" sz="2000" dirty="0"/>
              <a:t>In this context, the property tax is called a “benefit tax.” </a:t>
            </a:r>
          </a:p>
        </p:txBody>
      </p:sp>
      <p:sp>
        <p:nvSpPr>
          <p:cNvPr id="7" name="Title" hidden="1">
            <a:extLst>
              <a:ext uri="{FF2B5EF4-FFF2-40B4-BE49-F238E27FC236}">
                <a16:creationId xmlns:a16="http://schemas.microsoft.com/office/drawing/2014/main" id="{42329592-9560-4FBE-BF0E-4FFCE03D5326}"/>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4: The Property Tax as a Benefit Tax</a:t>
            </a:r>
            <a:br>
              <a:rPr lang="en-US" dirty="0">
                <a:solidFill>
                  <a:schemeClr val="accent1"/>
                </a:solidFill>
              </a:rPr>
            </a:br>
            <a:endParaRPr lang="en-US" dirty="0"/>
          </a:p>
        </p:txBody>
      </p:sp>
    </p:spTree>
    <p:extLst>
      <p:ext uri="{BB962C8B-B14F-4D97-AF65-F5344CB8AC3E}">
        <p14:creationId xmlns:p14="http://schemas.microsoft.com/office/powerpoint/2010/main" val="3472348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2" name="Rectangle 3"/>
          <p:cNvSpPr/>
          <p:nvPr/>
        </p:nvSpPr>
        <p:spPr>
          <a:xfrm>
            <a:off x="976801" y="1295400"/>
            <a:ext cx="5576399" cy="461665"/>
          </a:xfrm>
          <a:prstGeom prst="rect">
            <a:avLst/>
          </a:prstGeom>
        </p:spPr>
        <p:txBody>
          <a:bodyPr wrap="none">
            <a:spAutoFit/>
          </a:bodyPr>
          <a:lstStyle/>
          <a:p>
            <a:pPr marL="0" indent="0" algn="ctr">
              <a:buNone/>
              <a:defRPr/>
            </a:pPr>
            <a:r>
              <a:rPr lang="en-US" sz="2400" dirty="0">
                <a:solidFill>
                  <a:schemeClr val="accent1"/>
                </a:solidFill>
                <a:latin typeface="+mn-lt"/>
              </a:rPr>
              <a:t>Approach 4: Mixing Positive and Normative</a:t>
            </a:r>
          </a:p>
        </p:txBody>
      </p:sp>
      <p:sp>
        <p:nvSpPr>
          <p:cNvPr id="17411" name="Rectangle 4"/>
          <p:cNvSpPr>
            <a:spLocks noGrp="1" noChangeArrowheads="1"/>
          </p:cNvSpPr>
          <p:nvPr>
            <p:ph idx="1"/>
          </p:nvPr>
        </p:nvSpPr>
        <p:spPr>
          <a:xfrm>
            <a:off x="762000" y="1828800"/>
            <a:ext cx="7534656" cy="4267200"/>
          </a:xfrm>
        </p:spPr>
        <p:txBody>
          <a:bodyPr>
            <a:normAutofit/>
          </a:bodyPr>
          <a:lstStyle/>
          <a:p>
            <a:pPr marL="288925" indent="-288925" eaLnBrk="1" hangingPunct="1">
              <a:lnSpc>
                <a:spcPct val="100000"/>
              </a:lnSpc>
              <a:spcAft>
                <a:spcPts val="1200"/>
              </a:spcAft>
              <a:buFont typeface="Wingdings" panose="05000000000000000000" pitchFamily="2" charset="2"/>
              <a:buChar char="§"/>
              <a:defRPr/>
            </a:pPr>
            <a:r>
              <a:rPr lang="en-US" sz="2000" dirty="0"/>
              <a:t>This argument incorrectly mixes positive analysis (the property tax equals a household’s benefits from the services it funds) with a normative principle (the benefit principle).</a:t>
            </a:r>
          </a:p>
          <a:p>
            <a:pPr marL="463550" lvl="1" indent="-231775">
              <a:lnSpc>
                <a:spcPct val="100000"/>
              </a:lnSpc>
              <a:spcAft>
                <a:spcPts val="1200"/>
              </a:spcAft>
              <a:buFont typeface="Courier New" panose="02070309020205020404" pitchFamily="49" charset="0"/>
              <a:buChar char="o"/>
              <a:defRPr/>
            </a:pPr>
            <a:r>
              <a:rPr lang="en-US" sz="2000" dirty="0"/>
              <a:t>A finding that the property tax is a benefit tax does not make the benefit principle any more or less compelling.</a:t>
            </a:r>
          </a:p>
          <a:p>
            <a:pPr marL="463550" lvl="1" indent="-231775">
              <a:lnSpc>
                <a:spcPct val="100000"/>
              </a:lnSpc>
              <a:spcAft>
                <a:spcPts val="1200"/>
              </a:spcAft>
              <a:buFont typeface="Courier New" panose="02070309020205020404" pitchFamily="49" charset="0"/>
              <a:buChar char="o"/>
              <a:defRPr/>
            </a:pPr>
            <a:r>
              <a:rPr lang="en-US" sz="2000" dirty="0"/>
              <a:t>One could agree that the property tax is a benefit tax and still reject the benefit principle as an appropriate fairness standard.</a:t>
            </a:r>
          </a:p>
          <a:p>
            <a:pPr marL="463550" lvl="1" indent="-231775">
              <a:lnSpc>
                <a:spcPct val="100000"/>
              </a:lnSpc>
              <a:spcAft>
                <a:spcPts val="1200"/>
              </a:spcAft>
              <a:buFont typeface="Courier New" panose="02070309020205020404" pitchFamily="49" charset="0"/>
              <a:buChar char="o"/>
              <a:defRPr/>
            </a:pPr>
            <a:r>
              <a:rPr lang="en-US" sz="2000" dirty="0"/>
              <a:t>One could conclude that the property tax is not a benefit tax, but still believe that the benefit principle is appropriate for judging the fairness of the tax.</a:t>
            </a:r>
          </a:p>
        </p:txBody>
      </p:sp>
      <p:sp>
        <p:nvSpPr>
          <p:cNvPr id="7" name="Title" hidden="1">
            <a:extLst>
              <a:ext uri="{FF2B5EF4-FFF2-40B4-BE49-F238E27FC236}">
                <a16:creationId xmlns:a16="http://schemas.microsoft.com/office/drawing/2014/main" id="{75BFDE15-42B2-422C-8408-CB4ADDD8BAD8}"/>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Approach 4: Mixing Positive and Normative</a:t>
            </a:r>
            <a:br>
              <a:rPr lang="en-US" dirty="0">
                <a:solidFill>
                  <a:schemeClr val="accent1"/>
                </a:solidFill>
              </a:rPr>
            </a:br>
            <a:endParaRPr lang="en-US" dirty="0"/>
          </a:p>
        </p:txBody>
      </p:sp>
    </p:spTree>
    <p:extLst>
      <p:ext uri="{BB962C8B-B14F-4D97-AF65-F5344CB8AC3E}">
        <p14:creationId xmlns:p14="http://schemas.microsoft.com/office/powerpoint/2010/main" val="2966283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4" name="Rectangle 3"/>
          <p:cNvSpPr/>
          <p:nvPr/>
        </p:nvSpPr>
        <p:spPr>
          <a:xfrm>
            <a:off x="1005500" y="1219200"/>
            <a:ext cx="2956900" cy="461665"/>
          </a:xfrm>
          <a:prstGeom prst="rect">
            <a:avLst/>
          </a:prstGeom>
        </p:spPr>
        <p:txBody>
          <a:bodyPr wrap="none">
            <a:spAutoFit/>
          </a:bodyPr>
          <a:lstStyle/>
          <a:p>
            <a:pPr>
              <a:defRPr/>
            </a:pPr>
            <a:r>
              <a:rPr lang="en-US" sz="2400" dirty="0">
                <a:solidFill>
                  <a:schemeClr val="accent1"/>
                </a:solidFill>
                <a:latin typeface="+mn-lt"/>
              </a:rPr>
              <a:t>Approach 4: Evidence</a:t>
            </a:r>
          </a:p>
        </p:txBody>
      </p:sp>
      <p:sp>
        <p:nvSpPr>
          <p:cNvPr id="18435" name="Rectangle 4"/>
          <p:cNvSpPr>
            <a:spLocks noGrp="1" noChangeArrowheads="1"/>
          </p:cNvSpPr>
          <p:nvPr>
            <p:ph idx="1"/>
          </p:nvPr>
        </p:nvSpPr>
        <p:spPr>
          <a:xfrm>
            <a:off x="885444" y="1828800"/>
            <a:ext cx="7420356" cy="4419600"/>
          </a:xfrm>
        </p:spPr>
        <p:txBody>
          <a:bodyPr>
            <a:normAutofit fontScale="92500" lnSpcReduction="10000"/>
          </a:bodyPr>
          <a:lstStyle/>
          <a:p>
            <a:pPr marL="228600" indent="-228600" eaLnBrk="1" hangingPunct="1">
              <a:spcAft>
                <a:spcPts val="1200"/>
              </a:spcAft>
              <a:buFont typeface="Wingdings" panose="05000000000000000000" pitchFamily="2" charset="2"/>
              <a:buChar char="§"/>
            </a:pPr>
            <a:r>
              <a:rPr lang="en-US" sz="2000" dirty="0"/>
              <a:t>The Benefit View</a:t>
            </a:r>
            <a:r>
              <a:rPr lang="en-US" sz="2000" b="1" dirty="0"/>
              <a:t> </a:t>
            </a:r>
            <a:r>
              <a:rPr lang="en-US" sz="2000" dirty="0"/>
              <a:t>implies that the value of public services will not be capitalized into the price of housing.</a:t>
            </a:r>
          </a:p>
          <a:p>
            <a:pPr marL="457200" lvl="4" indent="-228600">
              <a:lnSpc>
                <a:spcPct val="120000"/>
              </a:lnSpc>
              <a:spcAft>
                <a:spcPts val="1200"/>
              </a:spcAft>
              <a:buFont typeface="Courier New" panose="02070309020205020404" pitchFamily="49" charset="0"/>
              <a:buChar char="o"/>
            </a:pPr>
            <a:r>
              <a:rPr lang="en-US" sz="2000" dirty="0"/>
              <a:t>Recall the analysis of the Hamilton model (a Tiebout-like model with housing and a property tax) in an earlier class. </a:t>
            </a:r>
          </a:p>
          <a:p>
            <a:pPr marL="457200" lvl="4" indent="-228600">
              <a:lnSpc>
                <a:spcPct val="120000"/>
              </a:lnSpc>
              <a:spcAft>
                <a:spcPts val="1200"/>
              </a:spcAft>
              <a:buFont typeface="Courier New" panose="02070309020205020404" pitchFamily="49" charset="0"/>
              <a:buChar char="o"/>
            </a:pPr>
            <a:r>
              <a:rPr lang="en-US" sz="2000" dirty="0"/>
              <a:t>In his model households all select their optimal community and the property tax is a benefit tax.</a:t>
            </a:r>
          </a:p>
          <a:p>
            <a:pPr marL="457200" lvl="4" indent="-228600">
              <a:lnSpc>
                <a:spcPct val="120000"/>
              </a:lnSpc>
              <a:spcAft>
                <a:spcPts val="1200"/>
              </a:spcAft>
              <a:buFont typeface="Courier New" panose="02070309020205020404" pitchFamily="49" charset="0"/>
              <a:buChar char="o"/>
            </a:pPr>
            <a:r>
              <a:rPr lang="en-US" sz="2100" dirty="0"/>
              <a:t>Under these circumstances, households have no reason to bid up the price of </a:t>
            </a:r>
            <a:r>
              <a:rPr lang="en-US" sz="2000" dirty="0"/>
              <a:t>housing anywhere else.</a:t>
            </a:r>
          </a:p>
          <a:p>
            <a:pPr marL="231775" indent="-231775" eaLnBrk="1" hangingPunct="1">
              <a:lnSpc>
                <a:spcPct val="120000"/>
              </a:lnSpc>
              <a:spcAft>
                <a:spcPts val="1200"/>
              </a:spcAft>
              <a:buFont typeface="Wingdings" panose="05000000000000000000" pitchFamily="2" charset="2"/>
              <a:buChar char="§"/>
            </a:pPr>
            <a:r>
              <a:rPr lang="en-US" sz="2000" dirty="0"/>
              <a:t>The extensive evidence of public service capitalization (discussed in an earlier class) therefore leads to a clear, unambiguous rejection of the Benefit View.</a:t>
            </a:r>
          </a:p>
        </p:txBody>
      </p:sp>
      <p:sp>
        <p:nvSpPr>
          <p:cNvPr id="7" name="Title" hidden="1">
            <a:extLst>
              <a:ext uri="{FF2B5EF4-FFF2-40B4-BE49-F238E27FC236}">
                <a16:creationId xmlns:a16="http://schemas.microsoft.com/office/drawing/2014/main" id="{246B3584-6F10-483D-9AB1-756966831944}"/>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Approach 4: Evidence</a:t>
            </a:r>
            <a:br>
              <a:rPr lang="en-US" dirty="0">
                <a:solidFill>
                  <a:schemeClr val="accent1"/>
                </a:solidFill>
              </a:rPr>
            </a:br>
            <a:endParaRPr lang="en-US" dirty="0"/>
          </a:p>
        </p:txBody>
      </p:sp>
    </p:spTree>
    <p:extLst>
      <p:ext uri="{BB962C8B-B14F-4D97-AF65-F5344CB8AC3E}">
        <p14:creationId xmlns:p14="http://schemas.microsoft.com/office/powerpoint/2010/main" val="1820272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22531" name="Rectangle 3"/>
          <p:cNvSpPr>
            <a:spLocks noGrp="1" noChangeArrowheads="1"/>
          </p:cNvSpPr>
          <p:nvPr>
            <p:ph idx="1"/>
          </p:nvPr>
        </p:nvSpPr>
        <p:spPr>
          <a:xfrm>
            <a:off x="609600" y="1085850"/>
            <a:ext cx="8229600" cy="5044679"/>
          </a:xfrm>
        </p:spPr>
        <p:txBody>
          <a:bodyPr/>
          <a:lstStyle/>
          <a:p>
            <a:pPr marL="0" indent="0" algn="ctr" eaLnBrk="1" hangingPunct="1">
              <a:lnSpc>
                <a:spcPct val="90000"/>
              </a:lnSpc>
              <a:buFont typeface="Wingdings" pitchFamily="2" charset="2"/>
              <a:buNone/>
              <a:defRPr/>
            </a:pPr>
            <a:r>
              <a:rPr lang="en-US" b="1" dirty="0">
                <a:solidFill>
                  <a:schemeClr val="accent1"/>
                </a:solidFill>
              </a:rPr>
              <a:t>Carroll/Yinger (</a:t>
            </a:r>
            <a:r>
              <a:rPr lang="en-US" b="1" i="1" dirty="0">
                <a:solidFill>
                  <a:schemeClr val="accent1"/>
                </a:solidFill>
              </a:rPr>
              <a:t>NTJ</a:t>
            </a:r>
            <a:r>
              <a:rPr lang="en-US" b="1" dirty="0">
                <a:solidFill>
                  <a:schemeClr val="accent1"/>
                </a:solidFill>
              </a:rPr>
              <a:t> 1994)</a:t>
            </a:r>
          </a:p>
          <a:p>
            <a:pPr eaLnBrk="1" hangingPunct="1">
              <a:lnSpc>
                <a:spcPct val="50000"/>
              </a:lnSpc>
              <a:spcBef>
                <a:spcPts val="0"/>
              </a:spcBef>
              <a:defRPr/>
            </a:pPr>
            <a:endParaRPr lang="en-US" b="1" u="sng" dirty="0">
              <a:solidFill>
                <a:srgbClr val="CC3300"/>
              </a:solidFill>
            </a:endParaRPr>
          </a:p>
          <a:p>
            <a:pPr eaLnBrk="1" hangingPunct="1">
              <a:lnSpc>
                <a:spcPct val="90000"/>
              </a:lnSpc>
              <a:defRPr/>
            </a:pPr>
            <a:r>
              <a:rPr lang="en-US" dirty="0"/>
              <a:t>In the case of rental housing, some evidence on these points is provided by C&amp;Y.</a:t>
            </a:r>
          </a:p>
          <a:p>
            <a:pPr eaLnBrk="1" hangingPunct="1">
              <a:lnSpc>
                <a:spcPct val="90000"/>
              </a:lnSpc>
            </a:pPr>
            <a:endParaRPr lang="en-US" dirty="0"/>
          </a:p>
          <a:p>
            <a:pPr eaLnBrk="1" hangingPunct="1">
              <a:lnSpc>
                <a:spcPct val="90000"/>
              </a:lnSpc>
            </a:pPr>
            <a:r>
              <a:rPr lang="en-US" dirty="0"/>
              <a:t>Tax shifting from landlords to tenants must take the form of higher rents.</a:t>
            </a:r>
          </a:p>
          <a:p>
            <a:pPr eaLnBrk="1" hangingPunct="1">
              <a:lnSpc>
                <a:spcPct val="90000"/>
              </a:lnSpc>
            </a:pPr>
            <a:endParaRPr lang="en-US" dirty="0"/>
          </a:p>
          <a:p>
            <a:pPr eaLnBrk="1" hangingPunct="1">
              <a:lnSpc>
                <a:spcPct val="90000"/>
              </a:lnSpc>
            </a:pPr>
            <a:r>
              <a:rPr lang="en-US" dirty="0"/>
              <a:t>C&amp;Y estimate the extent to which higher property taxes lead to higher rents in the Boston area, all else equal. </a:t>
            </a:r>
            <a:br>
              <a:rPr lang="en-US" dirty="0"/>
            </a:br>
            <a:br>
              <a:rPr lang="en-US" b="1" dirty="0"/>
            </a:br>
            <a:endParaRPr lang="en-US" b="1" dirty="0"/>
          </a:p>
        </p:txBody>
      </p:sp>
    </p:spTree>
    <p:extLst>
      <p:ext uri="{BB962C8B-B14F-4D97-AF65-F5344CB8AC3E}">
        <p14:creationId xmlns:p14="http://schemas.microsoft.com/office/powerpoint/2010/main" val="1373836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23555" name="Rectangle 3"/>
          <p:cNvSpPr>
            <a:spLocks noGrp="1" noChangeArrowheads="1"/>
          </p:cNvSpPr>
          <p:nvPr>
            <p:ph idx="1"/>
          </p:nvPr>
        </p:nvSpPr>
        <p:spPr>
          <a:xfrm>
            <a:off x="609600" y="1143000"/>
            <a:ext cx="8229600" cy="4987529"/>
          </a:xfrm>
        </p:spPr>
        <p:txBody>
          <a:bodyPr/>
          <a:lstStyle/>
          <a:p>
            <a:pPr marL="0" indent="0" algn="ctr" eaLnBrk="1" hangingPunct="1">
              <a:lnSpc>
                <a:spcPct val="90000"/>
              </a:lnSpc>
              <a:buFont typeface="Wingdings" pitchFamily="2" charset="2"/>
              <a:buNone/>
              <a:defRPr/>
            </a:pPr>
            <a:r>
              <a:rPr lang="en-US" b="1" dirty="0">
                <a:solidFill>
                  <a:schemeClr val="accent1"/>
                </a:solidFill>
              </a:rPr>
              <a:t>Carroll/Yinger, 2</a:t>
            </a:r>
          </a:p>
          <a:p>
            <a:pPr eaLnBrk="1" hangingPunct="1">
              <a:lnSpc>
                <a:spcPct val="50000"/>
              </a:lnSpc>
              <a:spcBef>
                <a:spcPts val="0"/>
              </a:spcBef>
              <a:defRPr/>
            </a:pPr>
            <a:endParaRPr lang="en-US" b="1" u="sng" dirty="0">
              <a:solidFill>
                <a:srgbClr val="CC3300"/>
              </a:solidFill>
            </a:endParaRPr>
          </a:p>
          <a:p>
            <a:pPr eaLnBrk="1" hangingPunct="1">
              <a:lnSpc>
                <a:spcPct val="90000"/>
              </a:lnSpc>
              <a:defRPr/>
            </a:pPr>
            <a:r>
              <a:rPr lang="en-US" sz="2800" dirty="0"/>
              <a:t>Higher property taxes alone do not make an apartment more desirable to a tenant, so in the case of </a:t>
            </a:r>
            <a:r>
              <a:rPr lang="en-US" sz="2800" u="sng" dirty="0"/>
              <a:t>mobile tenants</a:t>
            </a:r>
            <a:r>
              <a:rPr lang="en-US" sz="2800" dirty="0"/>
              <a:t>:</a:t>
            </a:r>
          </a:p>
        </p:txBody>
      </p:sp>
      <p:grpSp>
        <p:nvGrpSpPr>
          <p:cNvPr id="23556" name="Graph" descr="Please contact Professor Yinger for details regarding figures and graphs."/>
          <p:cNvGrpSpPr>
            <a:grpSpLocks noChangeAspect="1"/>
          </p:cNvGrpSpPr>
          <p:nvPr/>
        </p:nvGrpSpPr>
        <p:grpSpPr bwMode="auto">
          <a:xfrm>
            <a:off x="2286000" y="2724150"/>
            <a:ext cx="5435600" cy="4057650"/>
            <a:chOff x="1777" y="1852"/>
            <a:chExt cx="7500" cy="6172"/>
          </a:xfrm>
        </p:grpSpPr>
        <p:sp>
          <p:nvSpPr>
            <p:cNvPr id="23557" name="AutoShape 24"/>
            <p:cNvSpPr>
              <a:spLocks noChangeAspect="1" noChangeArrowheads="1"/>
            </p:cNvSpPr>
            <p:nvPr/>
          </p:nvSpPr>
          <p:spPr bwMode="auto">
            <a:xfrm>
              <a:off x="1777" y="1852"/>
              <a:ext cx="7500" cy="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8" name="Line 25"/>
            <p:cNvSpPr>
              <a:spLocks noChangeShapeType="1"/>
            </p:cNvSpPr>
            <p:nvPr/>
          </p:nvSpPr>
          <p:spPr bwMode="auto">
            <a:xfrm>
              <a:off x="3277" y="2932"/>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9" name="Line 26"/>
            <p:cNvSpPr>
              <a:spLocks noChangeShapeType="1"/>
            </p:cNvSpPr>
            <p:nvPr/>
          </p:nvSpPr>
          <p:spPr bwMode="auto">
            <a:xfrm>
              <a:off x="3277" y="5401"/>
              <a:ext cx="25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Line 27"/>
            <p:cNvSpPr>
              <a:spLocks noChangeShapeType="1"/>
            </p:cNvSpPr>
            <p:nvPr/>
          </p:nvSpPr>
          <p:spPr bwMode="auto">
            <a:xfrm>
              <a:off x="3277" y="4166"/>
              <a:ext cx="21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1" name="Rectangle 28"/>
            <p:cNvSpPr>
              <a:spLocks noChangeArrowheads="1"/>
            </p:cNvSpPr>
            <p:nvPr/>
          </p:nvSpPr>
          <p:spPr bwMode="auto">
            <a:xfrm>
              <a:off x="2677" y="2932"/>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endParaRPr lang="en-US"/>
            </a:p>
          </p:txBody>
        </p:sp>
        <p:sp>
          <p:nvSpPr>
            <p:cNvPr id="23562" name="Rectangle 29"/>
            <p:cNvSpPr>
              <a:spLocks noChangeArrowheads="1"/>
            </p:cNvSpPr>
            <p:nvPr/>
          </p:nvSpPr>
          <p:spPr bwMode="auto">
            <a:xfrm>
              <a:off x="55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endParaRPr lang="en-US"/>
            </a:p>
          </p:txBody>
        </p:sp>
        <p:sp>
          <p:nvSpPr>
            <p:cNvPr id="23563" name="Rectangle 30"/>
            <p:cNvSpPr>
              <a:spLocks noChangeArrowheads="1"/>
            </p:cNvSpPr>
            <p:nvPr/>
          </p:nvSpPr>
          <p:spPr bwMode="auto">
            <a:xfrm>
              <a:off x="5827" y="2932"/>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a:t>
              </a:r>
              <a:endParaRPr lang="en-US"/>
            </a:p>
          </p:txBody>
        </p:sp>
        <p:sp>
          <p:nvSpPr>
            <p:cNvPr id="23564" name="Rectangle 31"/>
            <p:cNvSpPr>
              <a:spLocks noChangeArrowheads="1"/>
            </p:cNvSpPr>
            <p:nvPr/>
          </p:nvSpPr>
          <p:spPr bwMode="auto">
            <a:xfrm>
              <a:off x="4777" y="2932"/>
              <a:ext cx="10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S+tax</a:t>
              </a:r>
              <a:endParaRPr lang="en-US"/>
            </a:p>
          </p:txBody>
        </p:sp>
        <p:sp>
          <p:nvSpPr>
            <p:cNvPr id="23565" name="Rectangle 32"/>
            <p:cNvSpPr>
              <a:spLocks noChangeArrowheads="1"/>
            </p:cNvSpPr>
            <p:nvPr/>
          </p:nvSpPr>
          <p:spPr bwMode="auto">
            <a:xfrm>
              <a:off x="5527" y="385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D</a:t>
              </a:r>
              <a:endParaRPr lang="en-US"/>
            </a:p>
          </p:txBody>
        </p:sp>
        <p:sp>
          <p:nvSpPr>
            <p:cNvPr id="23566" name="Rectangle 33"/>
            <p:cNvSpPr>
              <a:spLocks noChangeArrowheads="1"/>
            </p:cNvSpPr>
            <p:nvPr/>
          </p:nvSpPr>
          <p:spPr bwMode="auto">
            <a:xfrm>
              <a:off x="2827" y="447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r>
                <a:rPr lang="en-US" sz="1600" baseline="-25000"/>
                <a:t>3</a:t>
              </a:r>
              <a:endParaRPr lang="en-US"/>
            </a:p>
          </p:txBody>
        </p:sp>
        <p:sp>
          <p:nvSpPr>
            <p:cNvPr id="23567" name="Rectangle 34"/>
            <p:cNvSpPr>
              <a:spLocks noChangeArrowheads="1"/>
            </p:cNvSpPr>
            <p:nvPr/>
          </p:nvSpPr>
          <p:spPr bwMode="auto">
            <a:xfrm>
              <a:off x="2377" y="3858"/>
              <a:ext cx="150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r>
                <a:rPr lang="en-US" sz="1600" baseline="-25000"/>
                <a:t>1</a:t>
              </a:r>
              <a:r>
                <a:rPr lang="en-US" sz="1600"/>
                <a:t>=P</a:t>
              </a:r>
              <a:r>
                <a:rPr lang="en-US" sz="1600" baseline="-25000"/>
                <a:t>2</a:t>
              </a:r>
              <a:endParaRPr lang="en-US"/>
            </a:p>
          </p:txBody>
        </p:sp>
        <p:sp>
          <p:nvSpPr>
            <p:cNvPr id="23568" name="Line 35"/>
            <p:cNvSpPr>
              <a:spLocks noChangeShapeType="1"/>
            </p:cNvSpPr>
            <p:nvPr/>
          </p:nvSpPr>
          <p:spPr bwMode="auto">
            <a:xfrm flipV="1">
              <a:off x="4027" y="3395"/>
              <a:ext cx="1650" cy="13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9" name="Line 36"/>
            <p:cNvSpPr>
              <a:spLocks noChangeShapeType="1"/>
            </p:cNvSpPr>
            <p:nvPr/>
          </p:nvSpPr>
          <p:spPr bwMode="auto">
            <a:xfrm flipV="1">
              <a:off x="3427" y="3395"/>
              <a:ext cx="1650" cy="13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0" name="Line 37"/>
            <p:cNvSpPr>
              <a:spLocks noChangeShapeType="1"/>
            </p:cNvSpPr>
            <p:nvPr/>
          </p:nvSpPr>
          <p:spPr bwMode="auto">
            <a:xfrm flipH="1">
              <a:off x="3277" y="4629"/>
              <a:ext cx="9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Line 38"/>
            <p:cNvSpPr>
              <a:spLocks noChangeShapeType="1"/>
            </p:cNvSpPr>
            <p:nvPr/>
          </p:nvSpPr>
          <p:spPr bwMode="auto">
            <a:xfrm>
              <a:off x="3427" y="4166"/>
              <a:ext cx="0" cy="463"/>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2" name="Rectangle 39"/>
            <p:cNvSpPr>
              <a:spLocks noChangeArrowheads="1"/>
            </p:cNvSpPr>
            <p:nvPr/>
          </p:nvSpPr>
          <p:spPr bwMode="auto">
            <a:xfrm>
              <a:off x="3427" y="4166"/>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rgbClr val="800000"/>
                  </a:solidFill>
                </a:rPr>
                <a:t>tax</a:t>
              </a:r>
              <a:endParaRPr lang="en-US"/>
            </a:p>
          </p:txBody>
        </p:sp>
        <p:sp>
          <p:nvSpPr>
            <p:cNvPr id="23573" name="Line 40"/>
            <p:cNvSpPr>
              <a:spLocks noChangeShapeType="1"/>
            </p:cNvSpPr>
            <p:nvPr/>
          </p:nvSpPr>
          <p:spPr bwMode="auto">
            <a:xfrm>
              <a:off x="4177" y="4166"/>
              <a:ext cx="0" cy="1235"/>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Rectangle 41"/>
            <p:cNvSpPr>
              <a:spLocks noChangeArrowheads="1"/>
            </p:cNvSpPr>
            <p:nvPr/>
          </p:nvSpPr>
          <p:spPr bwMode="auto">
            <a:xfrm>
              <a:off x="2677" y="6327"/>
              <a:ext cx="4650" cy="1234"/>
            </a:xfrm>
            <a:prstGeom prst="rect">
              <a:avLst/>
            </a:prstGeom>
            <a:solidFill>
              <a:srgbClr val="FFFFFF"/>
            </a:solidFill>
            <a:ln w="9525">
              <a:solidFill>
                <a:srgbClr val="000000"/>
              </a:solidFill>
              <a:miter lim="800000"/>
              <a:headEnd/>
              <a:tailEnd/>
            </a:ln>
          </p:spPr>
          <p:txBody>
            <a:bodyPr/>
            <a:lstStyle/>
            <a:p>
              <a:r>
                <a:rPr lang="en-US" sz="2000" b="1" dirty="0">
                  <a:solidFill>
                    <a:srgbClr val="800000"/>
                  </a:solidFill>
                </a:rPr>
                <a:t>The rental housing market</a:t>
              </a:r>
            </a:p>
            <a:p>
              <a:r>
                <a:rPr lang="en-US" sz="2000" b="1" dirty="0">
                  <a:solidFill>
                    <a:srgbClr val="800000"/>
                  </a:solidFill>
                </a:rPr>
                <a:t>    (within an urban area)</a:t>
              </a:r>
              <a:endParaRPr lang="en-US" dirty="0"/>
            </a:p>
          </p:txBody>
        </p:sp>
      </p:grpSp>
    </p:spTree>
    <p:extLst>
      <p:ext uri="{BB962C8B-B14F-4D97-AF65-F5344CB8AC3E}">
        <p14:creationId xmlns:p14="http://schemas.microsoft.com/office/powerpoint/2010/main" val="485554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24579" name="Rectangle 3"/>
          <p:cNvSpPr>
            <a:spLocks noGrp="1" noChangeArrowheads="1"/>
          </p:cNvSpPr>
          <p:nvPr>
            <p:ph idx="1"/>
          </p:nvPr>
        </p:nvSpPr>
        <p:spPr>
          <a:xfrm>
            <a:off x="609600" y="1066800"/>
            <a:ext cx="8229600" cy="4930379"/>
          </a:xfrm>
        </p:spPr>
        <p:txBody>
          <a:bodyPr>
            <a:normAutofit fontScale="92500" lnSpcReduction="10000"/>
          </a:bodyPr>
          <a:lstStyle/>
          <a:p>
            <a:pPr marL="0" indent="0" algn="ctr" eaLnBrk="1" hangingPunct="1">
              <a:lnSpc>
                <a:spcPct val="90000"/>
              </a:lnSpc>
              <a:buFont typeface="Wingdings" pitchFamily="2" charset="2"/>
              <a:buNone/>
              <a:defRPr/>
            </a:pPr>
            <a:r>
              <a:rPr lang="en-US" b="1" dirty="0">
                <a:solidFill>
                  <a:schemeClr val="accent1"/>
                </a:solidFill>
              </a:rPr>
              <a:t>Carroll/Yinger, 3</a:t>
            </a:r>
          </a:p>
          <a:p>
            <a:pPr eaLnBrk="1" hangingPunct="1">
              <a:lnSpc>
                <a:spcPct val="50000"/>
              </a:lnSpc>
              <a:spcBef>
                <a:spcPts val="0"/>
              </a:spcBef>
              <a:defRPr/>
            </a:pPr>
            <a:endParaRPr lang="en-US" b="1" u="sng" dirty="0">
              <a:solidFill>
                <a:srgbClr val="CC3300"/>
              </a:solidFill>
            </a:endParaRPr>
          </a:p>
          <a:p>
            <a:pPr eaLnBrk="1" hangingPunct="1">
              <a:lnSpc>
                <a:spcPct val="90000"/>
              </a:lnSpc>
              <a:defRPr/>
            </a:pPr>
            <a:r>
              <a:rPr lang="en-US" sz="2800" dirty="0"/>
              <a:t>However, even mobile tenants will pay higher rents </a:t>
            </a:r>
            <a:r>
              <a:rPr lang="en-US" sz="2800" u="sng" dirty="0"/>
              <a:t>if they receive better public services</a:t>
            </a:r>
            <a:r>
              <a:rPr lang="en-US" sz="2800" dirty="0"/>
              <a:t>.</a:t>
            </a:r>
          </a:p>
          <a:p>
            <a:pPr eaLnBrk="1" hangingPunct="1">
              <a:lnSpc>
                <a:spcPct val="50000"/>
              </a:lnSpc>
              <a:spcBef>
                <a:spcPts val="0"/>
              </a:spcBef>
              <a:defRPr/>
            </a:pPr>
            <a:endParaRPr lang="en-US" dirty="0"/>
          </a:p>
          <a:p>
            <a:pPr lvl="1">
              <a:lnSpc>
                <a:spcPct val="90000"/>
              </a:lnSpc>
              <a:defRPr/>
            </a:pPr>
            <a:r>
              <a:rPr lang="en-US" sz="2400" dirty="0"/>
              <a:t>This effect will be larger where public service costs are lower.</a:t>
            </a:r>
          </a:p>
          <a:p>
            <a:pPr eaLnBrk="1" hangingPunct="1">
              <a:lnSpc>
                <a:spcPct val="50000"/>
              </a:lnSpc>
              <a:spcBef>
                <a:spcPts val="0"/>
              </a:spcBef>
            </a:pPr>
            <a:endParaRPr lang="en-US" dirty="0"/>
          </a:p>
          <a:p>
            <a:pPr eaLnBrk="1" hangingPunct="1">
              <a:lnSpc>
                <a:spcPct val="90000"/>
              </a:lnSpc>
            </a:pPr>
            <a:r>
              <a:rPr lang="en-US" sz="2800" dirty="0"/>
              <a:t>Thus, landlords can shift a property tax increase to tenants only to the extent that this increase leads to better public services.</a:t>
            </a:r>
          </a:p>
          <a:p>
            <a:pPr eaLnBrk="1" hangingPunct="1">
              <a:lnSpc>
                <a:spcPct val="90000"/>
              </a:lnSpc>
            </a:pPr>
            <a:endParaRPr lang="en-US" sz="2800" dirty="0"/>
          </a:p>
          <a:p>
            <a:pPr eaLnBrk="1" hangingPunct="1">
              <a:lnSpc>
                <a:spcPct val="90000"/>
              </a:lnSpc>
            </a:pPr>
            <a:r>
              <a:rPr lang="en-US" sz="2800" dirty="0"/>
              <a:t> The question is:  To what extent does this type of shifting occur?</a:t>
            </a:r>
            <a:br>
              <a:rPr lang="en-US" dirty="0"/>
            </a:br>
            <a:endParaRPr lang="en-US" dirty="0"/>
          </a:p>
        </p:txBody>
      </p:sp>
    </p:spTree>
    <p:extLst>
      <p:ext uri="{BB962C8B-B14F-4D97-AF65-F5344CB8AC3E}">
        <p14:creationId xmlns:p14="http://schemas.microsoft.com/office/powerpoint/2010/main" val="1122256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23555" name="Rectangle 3"/>
          <p:cNvSpPr>
            <a:spLocks noGrp="1" noChangeArrowheads="1"/>
          </p:cNvSpPr>
          <p:nvPr>
            <p:ph idx="1"/>
          </p:nvPr>
        </p:nvSpPr>
        <p:spPr>
          <a:xfrm>
            <a:off x="609600" y="914400"/>
            <a:ext cx="8229600" cy="4987529"/>
          </a:xfrm>
        </p:spPr>
        <p:txBody>
          <a:bodyPr/>
          <a:lstStyle/>
          <a:p>
            <a:pPr marL="0" indent="0" algn="ctr" eaLnBrk="1" hangingPunct="1">
              <a:lnSpc>
                <a:spcPct val="90000"/>
              </a:lnSpc>
              <a:buFont typeface="Wingdings" pitchFamily="2" charset="2"/>
              <a:buNone/>
              <a:defRPr/>
            </a:pPr>
            <a:r>
              <a:rPr lang="en-US" b="1" dirty="0">
                <a:solidFill>
                  <a:schemeClr val="accent1"/>
                </a:solidFill>
              </a:rPr>
              <a:t>Carroll/Yinger, 4</a:t>
            </a:r>
          </a:p>
          <a:p>
            <a:pPr eaLnBrk="1" hangingPunct="1">
              <a:lnSpc>
                <a:spcPct val="50000"/>
              </a:lnSpc>
              <a:spcBef>
                <a:spcPts val="0"/>
              </a:spcBef>
              <a:defRPr/>
            </a:pPr>
            <a:endParaRPr lang="en-US" b="1" u="sng" dirty="0">
              <a:solidFill>
                <a:srgbClr val="CC3300"/>
              </a:solidFill>
            </a:endParaRPr>
          </a:p>
          <a:p>
            <a:pPr eaLnBrk="1" hangingPunct="1">
              <a:lnSpc>
                <a:spcPct val="90000"/>
              </a:lnSpc>
              <a:defRPr/>
            </a:pPr>
            <a:r>
              <a:rPr lang="en-US" sz="2800" dirty="0"/>
              <a:t>This is what happens when higher property taxes lead to better public services:</a:t>
            </a:r>
          </a:p>
        </p:txBody>
      </p:sp>
      <p:grpSp>
        <p:nvGrpSpPr>
          <p:cNvPr id="2" name="Graph" descr="Please contact Professor Yinger for details regarding figures and graphs.">
            <a:extLst>
              <a:ext uri="{FF2B5EF4-FFF2-40B4-BE49-F238E27FC236}">
                <a16:creationId xmlns:a16="http://schemas.microsoft.com/office/drawing/2014/main" id="{9A38E34F-2FC0-46C9-94C2-1206D267AEFA}"/>
              </a:ext>
            </a:extLst>
          </p:cNvPr>
          <p:cNvGrpSpPr/>
          <p:nvPr/>
        </p:nvGrpSpPr>
        <p:grpSpPr>
          <a:xfrm>
            <a:off x="2286000" y="2725227"/>
            <a:ext cx="5435600" cy="4057650"/>
            <a:chOff x="2286000" y="2725227"/>
            <a:chExt cx="5435600" cy="4057650"/>
          </a:xfrm>
        </p:grpSpPr>
        <p:grpSp>
          <p:nvGrpSpPr>
            <p:cNvPr id="23556" name="Group 23"/>
            <p:cNvGrpSpPr>
              <a:grpSpLocks noChangeAspect="1"/>
            </p:cNvGrpSpPr>
            <p:nvPr/>
          </p:nvGrpSpPr>
          <p:grpSpPr bwMode="auto">
            <a:xfrm>
              <a:off x="2286000" y="2725227"/>
              <a:ext cx="5435600" cy="4057650"/>
              <a:chOff x="1777" y="1852"/>
              <a:chExt cx="7500" cy="6172"/>
            </a:xfrm>
          </p:grpSpPr>
          <p:sp>
            <p:nvSpPr>
              <p:cNvPr id="23557" name="AutoShape 24"/>
              <p:cNvSpPr>
                <a:spLocks noChangeAspect="1" noChangeArrowheads="1"/>
              </p:cNvSpPr>
              <p:nvPr/>
            </p:nvSpPr>
            <p:spPr bwMode="auto">
              <a:xfrm>
                <a:off x="1777" y="1852"/>
                <a:ext cx="7500" cy="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8" name="Line 25"/>
              <p:cNvSpPr>
                <a:spLocks noChangeShapeType="1"/>
              </p:cNvSpPr>
              <p:nvPr/>
            </p:nvSpPr>
            <p:spPr bwMode="auto">
              <a:xfrm>
                <a:off x="3277" y="2932"/>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9" name="Line 26"/>
              <p:cNvSpPr>
                <a:spLocks noChangeShapeType="1"/>
              </p:cNvSpPr>
              <p:nvPr/>
            </p:nvSpPr>
            <p:spPr bwMode="auto">
              <a:xfrm>
                <a:off x="3277" y="5401"/>
                <a:ext cx="25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Line 27"/>
              <p:cNvSpPr>
                <a:spLocks noChangeShapeType="1"/>
              </p:cNvSpPr>
              <p:nvPr/>
            </p:nvSpPr>
            <p:spPr bwMode="auto">
              <a:xfrm>
                <a:off x="3277" y="4166"/>
                <a:ext cx="21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1" name="Rectangle 28"/>
              <p:cNvSpPr>
                <a:spLocks noChangeArrowheads="1"/>
              </p:cNvSpPr>
              <p:nvPr/>
            </p:nvSpPr>
            <p:spPr bwMode="auto">
              <a:xfrm>
                <a:off x="2677" y="2932"/>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endParaRPr lang="en-US"/>
              </a:p>
            </p:txBody>
          </p:sp>
          <p:sp>
            <p:nvSpPr>
              <p:cNvPr id="23562" name="Rectangle 29"/>
              <p:cNvSpPr>
                <a:spLocks noChangeArrowheads="1"/>
              </p:cNvSpPr>
              <p:nvPr/>
            </p:nvSpPr>
            <p:spPr bwMode="auto">
              <a:xfrm>
                <a:off x="55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endParaRPr lang="en-US"/>
              </a:p>
            </p:txBody>
          </p:sp>
          <p:sp>
            <p:nvSpPr>
              <p:cNvPr id="23563" name="Rectangle 30"/>
              <p:cNvSpPr>
                <a:spLocks noChangeArrowheads="1"/>
              </p:cNvSpPr>
              <p:nvPr/>
            </p:nvSpPr>
            <p:spPr bwMode="auto">
              <a:xfrm>
                <a:off x="5827" y="2932"/>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a:t>
                </a:r>
                <a:endParaRPr lang="en-US"/>
              </a:p>
            </p:txBody>
          </p:sp>
          <p:sp>
            <p:nvSpPr>
              <p:cNvPr id="23564" name="Rectangle 31"/>
              <p:cNvSpPr>
                <a:spLocks noChangeArrowheads="1"/>
              </p:cNvSpPr>
              <p:nvPr/>
            </p:nvSpPr>
            <p:spPr bwMode="auto">
              <a:xfrm>
                <a:off x="4777" y="2932"/>
                <a:ext cx="10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S+tax</a:t>
                </a:r>
                <a:endParaRPr lang="en-US"/>
              </a:p>
            </p:txBody>
          </p:sp>
          <p:sp>
            <p:nvSpPr>
              <p:cNvPr id="23565" name="Rectangle 32"/>
              <p:cNvSpPr>
                <a:spLocks noChangeArrowheads="1"/>
              </p:cNvSpPr>
              <p:nvPr/>
            </p:nvSpPr>
            <p:spPr bwMode="auto">
              <a:xfrm>
                <a:off x="5527" y="3967"/>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D</a:t>
                </a:r>
                <a:endParaRPr lang="en-US" dirty="0"/>
              </a:p>
            </p:txBody>
          </p:sp>
          <p:sp>
            <p:nvSpPr>
              <p:cNvPr id="23566" name="Rectangle 33"/>
              <p:cNvSpPr>
                <a:spLocks noChangeArrowheads="1"/>
              </p:cNvSpPr>
              <p:nvPr/>
            </p:nvSpPr>
            <p:spPr bwMode="auto">
              <a:xfrm>
                <a:off x="2816" y="423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3</a:t>
                </a:r>
                <a:endParaRPr lang="en-US" dirty="0"/>
              </a:p>
            </p:txBody>
          </p:sp>
          <p:sp>
            <p:nvSpPr>
              <p:cNvPr id="23567" name="Rectangle 34"/>
              <p:cNvSpPr>
                <a:spLocks noChangeArrowheads="1"/>
              </p:cNvSpPr>
              <p:nvPr/>
            </p:nvSpPr>
            <p:spPr bwMode="auto">
              <a:xfrm>
                <a:off x="2800" y="3967"/>
                <a:ext cx="150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1</a:t>
                </a:r>
                <a:endParaRPr lang="en-US" dirty="0"/>
              </a:p>
            </p:txBody>
          </p:sp>
          <p:sp>
            <p:nvSpPr>
              <p:cNvPr id="23568" name="Line 35"/>
              <p:cNvSpPr>
                <a:spLocks noChangeShapeType="1"/>
              </p:cNvSpPr>
              <p:nvPr/>
            </p:nvSpPr>
            <p:spPr bwMode="auto">
              <a:xfrm flipV="1">
                <a:off x="4027" y="3395"/>
                <a:ext cx="1650" cy="13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9" name="Line 36"/>
              <p:cNvSpPr>
                <a:spLocks noChangeShapeType="1"/>
              </p:cNvSpPr>
              <p:nvPr/>
            </p:nvSpPr>
            <p:spPr bwMode="auto">
              <a:xfrm flipV="1">
                <a:off x="3427" y="3395"/>
                <a:ext cx="1650" cy="13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0" name="Line 37"/>
              <p:cNvSpPr>
                <a:spLocks noChangeShapeType="1"/>
              </p:cNvSpPr>
              <p:nvPr/>
            </p:nvSpPr>
            <p:spPr bwMode="auto">
              <a:xfrm flipH="1">
                <a:off x="3277" y="4629"/>
                <a:ext cx="9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Line 38"/>
              <p:cNvSpPr>
                <a:spLocks noChangeShapeType="1"/>
              </p:cNvSpPr>
              <p:nvPr/>
            </p:nvSpPr>
            <p:spPr bwMode="auto">
              <a:xfrm>
                <a:off x="3427" y="3967"/>
                <a:ext cx="0" cy="508"/>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2" name="Rectangle 39"/>
              <p:cNvSpPr>
                <a:spLocks noChangeArrowheads="1"/>
              </p:cNvSpPr>
              <p:nvPr/>
            </p:nvSpPr>
            <p:spPr bwMode="auto">
              <a:xfrm>
                <a:off x="3427" y="3967"/>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dirty="0">
                    <a:solidFill>
                      <a:srgbClr val="800000"/>
                    </a:solidFill>
                  </a:rPr>
                  <a:t>tax</a:t>
                </a:r>
                <a:endParaRPr lang="en-US" dirty="0"/>
              </a:p>
            </p:txBody>
          </p:sp>
          <p:sp>
            <p:nvSpPr>
              <p:cNvPr id="23573" name="Line 40"/>
              <p:cNvSpPr>
                <a:spLocks noChangeShapeType="1"/>
              </p:cNvSpPr>
              <p:nvPr/>
            </p:nvSpPr>
            <p:spPr bwMode="auto">
              <a:xfrm>
                <a:off x="4177" y="4166"/>
                <a:ext cx="0" cy="1235"/>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Rectangle 41"/>
              <p:cNvSpPr>
                <a:spLocks noChangeArrowheads="1"/>
              </p:cNvSpPr>
              <p:nvPr/>
            </p:nvSpPr>
            <p:spPr bwMode="auto">
              <a:xfrm>
                <a:off x="2677" y="6327"/>
                <a:ext cx="4650" cy="1234"/>
              </a:xfrm>
              <a:prstGeom prst="rect">
                <a:avLst/>
              </a:prstGeom>
              <a:solidFill>
                <a:srgbClr val="FFFFFF"/>
              </a:solidFill>
              <a:ln w="9525">
                <a:solidFill>
                  <a:srgbClr val="000000"/>
                </a:solidFill>
                <a:miter lim="800000"/>
                <a:headEnd/>
                <a:tailEnd/>
              </a:ln>
            </p:spPr>
            <p:txBody>
              <a:bodyPr/>
              <a:lstStyle/>
              <a:p>
                <a:r>
                  <a:rPr lang="en-US" sz="2000" b="1" dirty="0">
                    <a:solidFill>
                      <a:srgbClr val="800000"/>
                    </a:solidFill>
                  </a:rPr>
                  <a:t>The rental housing market</a:t>
                </a:r>
              </a:p>
              <a:p>
                <a:r>
                  <a:rPr lang="en-US" sz="2000" b="1" dirty="0">
                    <a:solidFill>
                      <a:srgbClr val="800000"/>
                    </a:solidFill>
                  </a:rPr>
                  <a:t>    (within an urban area)</a:t>
                </a:r>
                <a:endParaRPr lang="en-US" dirty="0"/>
              </a:p>
            </p:txBody>
          </p:sp>
          <p:sp>
            <p:nvSpPr>
              <p:cNvPr id="25" name="Rectangle 32"/>
              <p:cNvSpPr>
                <a:spLocks noChangeArrowheads="1"/>
              </p:cNvSpPr>
              <p:nvPr/>
            </p:nvSpPr>
            <p:spPr bwMode="auto">
              <a:xfrm>
                <a:off x="5532" y="3656"/>
                <a:ext cx="3745"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D + Value of New Services</a:t>
                </a:r>
                <a:endParaRPr lang="en-US" dirty="0"/>
              </a:p>
            </p:txBody>
          </p:sp>
          <p:sp>
            <p:nvSpPr>
              <p:cNvPr id="26" name="Line 40"/>
              <p:cNvSpPr>
                <a:spLocks noChangeShapeType="1"/>
              </p:cNvSpPr>
              <p:nvPr/>
            </p:nvSpPr>
            <p:spPr bwMode="auto">
              <a:xfrm>
                <a:off x="4406" y="3967"/>
                <a:ext cx="0" cy="1434"/>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Rectangle 34"/>
              <p:cNvSpPr>
                <a:spLocks noChangeArrowheads="1"/>
              </p:cNvSpPr>
              <p:nvPr/>
            </p:nvSpPr>
            <p:spPr bwMode="auto">
              <a:xfrm>
                <a:off x="2800" y="3622"/>
                <a:ext cx="150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2</a:t>
                </a:r>
                <a:endParaRPr lang="en-US" dirty="0"/>
              </a:p>
            </p:txBody>
          </p:sp>
          <p:sp>
            <p:nvSpPr>
              <p:cNvPr id="28" name="Line 37"/>
              <p:cNvSpPr>
                <a:spLocks noChangeShapeType="1"/>
              </p:cNvSpPr>
              <p:nvPr/>
            </p:nvSpPr>
            <p:spPr bwMode="auto">
              <a:xfrm flipH="1">
                <a:off x="3277" y="4475"/>
                <a:ext cx="1129" cy="3"/>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cxnSp>
          <p:nvCxnSpPr>
            <p:cNvPr id="3" name="Straight Connector 2"/>
            <p:cNvCxnSpPr/>
            <p:nvPr/>
          </p:nvCxnSpPr>
          <p:spPr>
            <a:xfrm>
              <a:off x="3373120" y="4114800"/>
              <a:ext cx="1521968" cy="0"/>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9434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a:t> Property Tax Incidence</a:t>
            </a:r>
            <a:endParaRPr lang="en-US" sz="2400" b="1" dirty="0"/>
          </a:p>
        </p:txBody>
      </p:sp>
      <p:sp>
        <p:nvSpPr>
          <p:cNvPr id="5123" name="Rectangle 3"/>
          <p:cNvSpPr>
            <a:spLocks noGrp="1" noChangeArrowheads="1"/>
          </p:cNvSpPr>
          <p:nvPr>
            <p:ph idx="1"/>
          </p:nvPr>
        </p:nvSpPr>
        <p:spPr>
          <a:xfrm>
            <a:off x="609600" y="1085850"/>
            <a:ext cx="8229600" cy="5044679"/>
          </a:xfrm>
        </p:spPr>
        <p:txBody>
          <a:bodyPr/>
          <a:lstStyle/>
          <a:p>
            <a:pPr marL="0" indent="0" algn="ctr" eaLnBrk="1" hangingPunct="1">
              <a:buFont typeface="Wingdings" pitchFamily="2" charset="2"/>
              <a:buNone/>
              <a:defRPr/>
            </a:pPr>
            <a:r>
              <a:rPr lang="en-US" b="1" dirty="0">
                <a:solidFill>
                  <a:schemeClr val="accent1"/>
                </a:solidFill>
              </a:rPr>
              <a:t>Question 1</a:t>
            </a:r>
          </a:p>
          <a:p>
            <a:pPr eaLnBrk="1" hangingPunct="1">
              <a:lnSpc>
                <a:spcPct val="50000"/>
              </a:lnSpc>
              <a:defRPr/>
            </a:pPr>
            <a:endParaRPr lang="en-US" b="1" dirty="0">
              <a:solidFill>
                <a:srgbClr val="006699"/>
              </a:solidFill>
            </a:endParaRPr>
          </a:p>
          <a:p>
            <a:pPr eaLnBrk="1" hangingPunct="1">
              <a:defRPr/>
            </a:pPr>
            <a:r>
              <a:rPr lang="en-US" dirty="0"/>
              <a:t>The most basic question in property tax incidence is:</a:t>
            </a:r>
          </a:p>
          <a:p>
            <a:pPr eaLnBrk="1" hangingPunct="1">
              <a:lnSpc>
                <a:spcPct val="50000"/>
              </a:lnSpc>
              <a:defRPr/>
            </a:pPr>
            <a:endParaRPr lang="en-US" b="1" dirty="0"/>
          </a:p>
          <a:p>
            <a:pPr lvl="1" eaLnBrk="1" hangingPunct="1">
              <a:defRPr/>
            </a:pPr>
            <a:r>
              <a:rPr lang="en-US" sz="2400" b="1" u="sng" dirty="0">
                <a:solidFill>
                  <a:schemeClr val="accent4"/>
                </a:solidFill>
              </a:rPr>
              <a:t>Who bears the burden of a nationwide property tax (or, equivalently) of the average property tax rate?</a:t>
            </a:r>
            <a:r>
              <a:rPr lang="en-US" sz="2400" dirty="0">
                <a:solidFill>
                  <a:schemeClr val="accent4"/>
                </a:solidFill>
              </a:rPr>
              <a:t> </a:t>
            </a:r>
          </a:p>
          <a:p>
            <a:pPr lvl="1" eaLnBrk="1" hangingPunct="1">
              <a:lnSpc>
                <a:spcPct val="50000"/>
              </a:lnSpc>
              <a:defRPr/>
            </a:pPr>
            <a:endParaRPr lang="en-US" dirty="0"/>
          </a:p>
          <a:p>
            <a:pPr eaLnBrk="1" hangingPunct="1">
              <a:defRPr/>
            </a:pPr>
            <a:r>
              <a:rPr lang="en-US" dirty="0"/>
              <a:t>Three answers have appeared:</a:t>
            </a:r>
          </a:p>
          <a:p>
            <a:pPr eaLnBrk="1" hangingPunct="1">
              <a:lnSpc>
                <a:spcPct val="50000"/>
              </a:lnSpc>
              <a:defRPr/>
            </a:pPr>
            <a:endParaRPr lang="en-US" b="1" dirty="0"/>
          </a:p>
          <a:p>
            <a:pPr lvl="1" eaLnBrk="1" hangingPunct="1">
              <a:defRPr/>
            </a:pPr>
            <a:r>
              <a:rPr lang="en-US" sz="2400" b="1" dirty="0">
                <a:solidFill>
                  <a:schemeClr val="accent4"/>
                </a:solidFill>
              </a:rPr>
              <a:t>The </a:t>
            </a:r>
            <a:r>
              <a:rPr lang="en-US" sz="2400" b="1" u="sng" dirty="0">
                <a:solidFill>
                  <a:schemeClr val="accent4"/>
                </a:solidFill>
              </a:rPr>
              <a:t>Traditional View</a:t>
            </a:r>
          </a:p>
          <a:p>
            <a:pPr lvl="1" eaLnBrk="1" hangingPunct="1">
              <a:defRPr/>
            </a:pPr>
            <a:r>
              <a:rPr lang="en-US" sz="2400" b="1" dirty="0">
                <a:solidFill>
                  <a:schemeClr val="accent4"/>
                </a:solidFill>
              </a:rPr>
              <a:t>The </a:t>
            </a:r>
            <a:r>
              <a:rPr lang="en-US" sz="2400" b="1" u="sng" dirty="0">
                <a:solidFill>
                  <a:schemeClr val="accent4"/>
                </a:solidFill>
              </a:rPr>
              <a:t>New View</a:t>
            </a:r>
          </a:p>
          <a:p>
            <a:pPr lvl="1" eaLnBrk="1" hangingPunct="1">
              <a:defRPr/>
            </a:pPr>
            <a:r>
              <a:rPr lang="en-US" sz="2400" b="1" dirty="0">
                <a:solidFill>
                  <a:schemeClr val="accent4"/>
                </a:solidFill>
              </a:rPr>
              <a:t>The </a:t>
            </a:r>
            <a:r>
              <a:rPr lang="en-US" sz="2400" b="1" u="sng" dirty="0">
                <a:solidFill>
                  <a:schemeClr val="accent4"/>
                </a:solidFill>
              </a:rPr>
              <a:t>New </a:t>
            </a:r>
            <a:r>
              <a:rPr lang="en-US" sz="2400" b="1" u="sng" dirty="0" err="1">
                <a:solidFill>
                  <a:schemeClr val="accent4"/>
                </a:solidFill>
              </a:rPr>
              <a:t>New</a:t>
            </a:r>
            <a:r>
              <a:rPr lang="en-US" sz="2400" b="1" u="sng" dirty="0">
                <a:solidFill>
                  <a:schemeClr val="accent4"/>
                </a:solidFill>
              </a:rPr>
              <a:t> View</a:t>
            </a:r>
          </a:p>
        </p:txBody>
      </p:sp>
      <p:sp>
        <p:nvSpPr>
          <p:cNvPr id="2" name="Title 1" hidden="1">
            <a:extLst>
              <a:ext uri="{FF2B5EF4-FFF2-40B4-BE49-F238E27FC236}">
                <a16:creationId xmlns:a16="http://schemas.microsoft.com/office/drawing/2014/main" id="{F16AAA4B-F614-400E-850C-E77EF43FCEEE}"/>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t>Question 1</a:t>
            </a:r>
          </a:p>
        </p:txBody>
      </p:sp>
    </p:spTree>
    <p:extLst>
      <p:ext uri="{BB962C8B-B14F-4D97-AF65-F5344CB8AC3E}">
        <p14:creationId xmlns:p14="http://schemas.microsoft.com/office/powerpoint/2010/main" val="1742253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25603" name="Rectangle 3"/>
          <p:cNvSpPr>
            <a:spLocks noGrp="1" noChangeArrowheads="1"/>
          </p:cNvSpPr>
          <p:nvPr>
            <p:ph idx="1"/>
          </p:nvPr>
        </p:nvSpPr>
        <p:spPr>
          <a:xfrm>
            <a:off x="609600" y="1085850"/>
            <a:ext cx="8229600" cy="4987529"/>
          </a:xfrm>
        </p:spPr>
        <p:txBody>
          <a:bodyPr>
            <a:normAutofit fontScale="92500" lnSpcReduction="20000"/>
          </a:bodyPr>
          <a:lstStyle/>
          <a:p>
            <a:pPr marL="0" indent="0" algn="ctr" eaLnBrk="1" hangingPunct="1">
              <a:lnSpc>
                <a:spcPct val="90000"/>
              </a:lnSpc>
              <a:buFont typeface="Wingdings" pitchFamily="2" charset="2"/>
              <a:buNone/>
              <a:defRPr/>
            </a:pPr>
            <a:r>
              <a:rPr lang="en-US" sz="2800" b="1" dirty="0">
                <a:solidFill>
                  <a:schemeClr val="accent1"/>
                </a:solidFill>
              </a:rPr>
              <a:t>Carroll/Yinger, 5</a:t>
            </a:r>
          </a:p>
          <a:p>
            <a:pPr eaLnBrk="1" hangingPunct="1">
              <a:lnSpc>
                <a:spcPct val="50000"/>
              </a:lnSpc>
              <a:spcBef>
                <a:spcPts val="0"/>
              </a:spcBef>
              <a:defRPr/>
            </a:pPr>
            <a:endParaRPr lang="en-US" sz="2800" b="1" u="sng" dirty="0">
              <a:solidFill>
                <a:srgbClr val="CC3300"/>
              </a:solidFill>
            </a:endParaRPr>
          </a:p>
          <a:p>
            <a:pPr eaLnBrk="1" hangingPunct="1">
              <a:lnSpc>
                <a:spcPct val="90000"/>
              </a:lnSpc>
              <a:defRPr/>
            </a:pPr>
            <a:r>
              <a:rPr lang="en-US" sz="2800" dirty="0"/>
              <a:t>C&amp;Y estimate that a $1.00 increase in property taxes results in a rent increase of about $0.15, on average, which implies that landlords bear about 85% of the property tax burden.</a:t>
            </a:r>
          </a:p>
          <a:p>
            <a:pPr eaLnBrk="1" hangingPunct="1">
              <a:lnSpc>
                <a:spcPct val="50000"/>
              </a:lnSpc>
              <a:spcBef>
                <a:spcPts val="0"/>
              </a:spcBef>
            </a:pPr>
            <a:endParaRPr lang="en-US" sz="2800" dirty="0"/>
          </a:p>
          <a:p>
            <a:pPr eaLnBrk="1" hangingPunct="1"/>
            <a:r>
              <a:rPr lang="en-US" sz="2800" dirty="0"/>
              <a:t>Thus, the conclusion from the Traditional View, namely, that tenants bear a large share of the burden of a property tax increase, is not correct, at least not in the Boston area.</a:t>
            </a:r>
          </a:p>
          <a:p>
            <a:pPr eaLnBrk="1" hangingPunct="1">
              <a:lnSpc>
                <a:spcPct val="50000"/>
              </a:lnSpc>
              <a:spcBef>
                <a:spcPts val="0"/>
              </a:spcBef>
            </a:pPr>
            <a:endParaRPr lang="en-US" sz="2800" dirty="0"/>
          </a:p>
          <a:p>
            <a:pPr eaLnBrk="1" hangingPunct="1"/>
            <a:r>
              <a:rPr lang="en-US" sz="2800" dirty="0"/>
              <a:t>Neither is the benefit view: landlords pay a large share of the tax without receiving the benefits.</a:t>
            </a:r>
            <a:r>
              <a:rPr lang="en-US" sz="2600" dirty="0"/>
              <a:t> </a:t>
            </a:r>
            <a:br>
              <a:rPr lang="en-US" sz="2600" dirty="0"/>
            </a:br>
            <a:br>
              <a:rPr lang="en-US" sz="2600" b="1" dirty="0"/>
            </a:br>
            <a:endParaRPr lang="en-US" sz="2600" b="1" dirty="0"/>
          </a:p>
        </p:txBody>
      </p:sp>
    </p:spTree>
    <p:extLst>
      <p:ext uri="{BB962C8B-B14F-4D97-AF65-F5344CB8AC3E}">
        <p14:creationId xmlns:p14="http://schemas.microsoft.com/office/powerpoint/2010/main" val="2079575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25603" name="Rectangle 3"/>
          <p:cNvSpPr>
            <a:spLocks noGrp="1" noChangeArrowheads="1"/>
          </p:cNvSpPr>
          <p:nvPr>
            <p:ph idx="1"/>
          </p:nvPr>
        </p:nvSpPr>
        <p:spPr>
          <a:xfrm>
            <a:off x="609600" y="1085850"/>
            <a:ext cx="8229600" cy="4987529"/>
          </a:xfrm>
        </p:spPr>
        <p:txBody>
          <a:bodyPr>
            <a:normAutofit fontScale="92500" lnSpcReduction="10000"/>
          </a:bodyPr>
          <a:lstStyle/>
          <a:p>
            <a:pPr marL="0" indent="0" algn="ctr" eaLnBrk="1" hangingPunct="1">
              <a:lnSpc>
                <a:spcPct val="90000"/>
              </a:lnSpc>
              <a:buFont typeface="Wingdings" pitchFamily="2" charset="2"/>
              <a:buNone/>
              <a:defRPr/>
            </a:pPr>
            <a:r>
              <a:rPr lang="en-US" sz="2800" b="1" dirty="0">
                <a:solidFill>
                  <a:schemeClr val="accent1"/>
                </a:solidFill>
              </a:rPr>
              <a:t>Schwegman/Yinger, 5</a:t>
            </a:r>
          </a:p>
          <a:p>
            <a:pPr eaLnBrk="1" hangingPunct="1">
              <a:lnSpc>
                <a:spcPct val="50000"/>
              </a:lnSpc>
              <a:spcBef>
                <a:spcPts val="0"/>
              </a:spcBef>
              <a:defRPr/>
            </a:pPr>
            <a:endParaRPr lang="en-US" sz="2800" b="1" u="sng" dirty="0">
              <a:solidFill>
                <a:srgbClr val="CC3300"/>
              </a:solidFill>
            </a:endParaRPr>
          </a:p>
          <a:p>
            <a:pPr eaLnBrk="1" hangingPunct="1">
              <a:lnSpc>
                <a:spcPct val="90000"/>
              </a:lnSpc>
              <a:defRPr/>
            </a:pPr>
            <a:r>
              <a:rPr lang="en-US" sz="2800" dirty="0"/>
              <a:t>A recent PAIA graduate and I take advantage of NY’s homestead tax option (HTO) to estimate shifting into rents.</a:t>
            </a:r>
          </a:p>
          <a:p>
            <a:pPr eaLnBrk="1" hangingPunct="1">
              <a:lnSpc>
                <a:spcPct val="90000"/>
              </a:lnSpc>
              <a:defRPr/>
            </a:pPr>
            <a:r>
              <a:rPr lang="en-US" sz="2800" dirty="0"/>
              <a:t>The HTO has different impacts on buildings with 4 or more apartments than on smaller buildings,  We test whether this difference in tax treatment leads to a difference in rents.</a:t>
            </a:r>
          </a:p>
          <a:p>
            <a:pPr eaLnBrk="1" hangingPunct="1">
              <a:lnSpc>
                <a:spcPct val="90000"/>
              </a:lnSpc>
              <a:defRPr/>
            </a:pPr>
            <a:r>
              <a:rPr lang="en-US" sz="2800" dirty="0"/>
              <a:t>Our preliminary conclusion is that property owners shift approximately 14 percent of an increase in taxes onto renters.</a:t>
            </a:r>
            <a:br>
              <a:rPr lang="en-US" sz="2600" dirty="0"/>
            </a:br>
            <a:br>
              <a:rPr lang="en-US" sz="2600" b="1" dirty="0"/>
            </a:br>
            <a:endParaRPr lang="en-US" sz="2600" b="1" dirty="0"/>
          </a:p>
        </p:txBody>
      </p:sp>
    </p:spTree>
    <p:extLst>
      <p:ext uri="{BB962C8B-B14F-4D97-AF65-F5344CB8AC3E}">
        <p14:creationId xmlns:p14="http://schemas.microsoft.com/office/powerpoint/2010/main" val="1992466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2" name="Rectangle 3"/>
          <p:cNvSpPr/>
          <p:nvPr/>
        </p:nvSpPr>
        <p:spPr>
          <a:xfrm>
            <a:off x="1094198" y="762000"/>
            <a:ext cx="5827621" cy="830997"/>
          </a:xfrm>
          <a:prstGeom prst="rect">
            <a:avLst/>
          </a:prstGeom>
        </p:spPr>
        <p:txBody>
          <a:bodyPr wrap="none">
            <a:spAutoFit/>
          </a:bodyPr>
          <a:lstStyle/>
          <a:p>
            <a:r>
              <a:rPr lang="en-US" sz="2400" dirty="0">
                <a:solidFill>
                  <a:schemeClr val="accent1"/>
                </a:solidFill>
              </a:rPr>
              <a:t>Property Tax Incidence and Public Policy:</a:t>
            </a:r>
          </a:p>
          <a:p>
            <a:r>
              <a:rPr lang="en-US" sz="2400" dirty="0">
                <a:solidFill>
                  <a:schemeClr val="accent1"/>
                </a:solidFill>
              </a:rPr>
              <a:t>Issue 1: When to Use Approach 3:</a:t>
            </a:r>
          </a:p>
        </p:txBody>
      </p:sp>
      <p:sp>
        <p:nvSpPr>
          <p:cNvPr id="26627" name="Rectangle 4"/>
          <p:cNvSpPr>
            <a:spLocks noGrp="1" noChangeArrowheads="1"/>
          </p:cNvSpPr>
          <p:nvPr>
            <p:ph idx="1"/>
          </p:nvPr>
        </p:nvSpPr>
        <p:spPr>
          <a:xfrm>
            <a:off x="838200" y="1813321"/>
            <a:ext cx="8229600" cy="5044679"/>
          </a:xfrm>
        </p:spPr>
        <p:txBody>
          <a:bodyPr/>
          <a:lstStyle/>
          <a:p>
            <a:pPr marL="230188" indent="-230188" eaLnBrk="1" hangingPunct="1">
              <a:spcBef>
                <a:spcPts val="0"/>
              </a:spcBef>
              <a:spcAft>
                <a:spcPts val="1200"/>
              </a:spcAft>
              <a:buFont typeface="Wingdings" panose="05000000000000000000" pitchFamily="2" charset="2"/>
              <a:buChar char="§"/>
            </a:pPr>
            <a:r>
              <a:rPr lang="en-US" sz="2000" dirty="0"/>
              <a:t>The equity of tax provisions that have been in place a long time should be evaluated based on their progressivity or regressivity; gains and losses to property owners are not relevant.</a:t>
            </a:r>
          </a:p>
          <a:p>
            <a:pPr marL="230188" indent="-230188" eaLnBrk="1" hangingPunct="1">
              <a:spcBef>
                <a:spcPts val="0"/>
              </a:spcBef>
              <a:spcAft>
                <a:spcPts val="1200"/>
              </a:spcAft>
              <a:buFont typeface="Wingdings" panose="05000000000000000000" pitchFamily="2" charset="2"/>
              <a:buChar char="§"/>
            </a:pPr>
            <a:r>
              <a:rPr lang="en-US" sz="2000" dirty="0"/>
              <a:t>The equity of new tax provisions that are intended to be in place for a long time (e.g. a new property tax or income tax) should be evaluated primarily on the basis of their progressivity or regressivity, but gains or losses to specific groups are worth noting. </a:t>
            </a:r>
          </a:p>
          <a:p>
            <a:pPr marL="463550" lvl="1" indent="-231775">
              <a:spcAft>
                <a:spcPts val="1200"/>
              </a:spcAft>
              <a:buFont typeface="Courier New" panose="02070309020205020404" pitchFamily="49" charset="0"/>
              <a:buChar char="o"/>
            </a:pPr>
            <a:r>
              <a:rPr lang="en-US" sz="2000" dirty="0"/>
              <a:t>Gains to a politically connected group (e.g. homeowners on Long Island in the case of New York’s STAR program) should be part of the discussion.</a:t>
            </a:r>
          </a:p>
          <a:p>
            <a:pPr marL="463550" lvl="1" indent="-231775">
              <a:spcBef>
                <a:spcPts val="0"/>
              </a:spcBef>
              <a:spcAft>
                <a:spcPts val="1200"/>
              </a:spcAft>
              <a:buFont typeface="Courier New" panose="02070309020205020404" pitchFamily="49" charset="0"/>
              <a:buChar char="o"/>
            </a:pPr>
            <a:r>
              <a:rPr lang="en-US" sz="2000" dirty="0"/>
              <a:t>One way to minimize these gains and losses is to have a phase-in period. </a:t>
            </a:r>
          </a:p>
        </p:txBody>
      </p:sp>
    </p:spTree>
    <p:extLst>
      <p:ext uri="{BB962C8B-B14F-4D97-AF65-F5344CB8AC3E}">
        <p14:creationId xmlns:p14="http://schemas.microsoft.com/office/powerpoint/2010/main" val="3319050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4" name="Rectangle 3"/>
          <p:cNvSpPr/>
          <p:nvPr/>
        </p:nvSpPr>
        <p:spPr>
          <a:xfrm>
            <a:off x="1066800" y="914400"/>
            <a:ext cx="5268430" cy="461665"/>
          </a:xfrm>
          <a:prstGeom prst="rect">
            <a:avLst/>
          </a:prstGeom>
        </p:spPr>
        <p:txBody>
          <a:bodyPr wrap="none">
            <a:spAutoFit/>
          </a:bodyPr>
          <a:lstStyle/>
          <a:p>
            <a:r>
              <a:rPr lang="en-US" sz="2400" dirty="0">
                <a:solidFill>
                  <a:schemeClr val="accent1"/>
                </a:solidFill>
              </a:rPr>
              <a:t>When to Use Approach 3, Continued:</a:t>
            </a:r>
          </a:p>
        </p:txBody>
      </p:sp>
      <p:sp>
        <p:nvSpPr>
          <p:cNvPr id="26627" name="Rectangle 4"/>
          <p:cNvSpPr>
            <a:spLocks noGrp="1" noChangeArrowheads="1"/>
          </p:cNvSpPr>
          <p:nvPr>
            <p:ph idx="1"/>
          </p:nvPr>
        </p:nvSpPr>
        <p:spPr>
          <a:xfrm>
            <a:off x="762000" y="1085850"/>
            <a:ext cx="8229600" cy="5044679"/>
          </a:xfrm>
        </p:spPr>
        <p:txBody>
          <a:bodyPr/>
          <a:lstStyle/>
          <a:p>
            <a:pPr algn="ctr" eaLnBrk="1" hangingPunct="1">
              <a:buFont typeface="Wingdings" pitchFamily="2" charset="2"/>
              <a:buNone/>
            </a:pPr>
            <a:endParaRPr lang="en-US" dirty="0">
              <a:solidFill>
                <a:schemeClr val="accent1"/>
              </a:solidFill>
            </a:endParaRPr>
          </a:p>
          <a:p>
            <a:pPr marL="230188" indent="-230188">
              <a:spcBef>
                <a:spcPts val="0"/>
              </a:spcBef>
              <a:spcAft>
                <a:spcPts val="1200"/>
              </a:spcAft>
              <a:buFont typeface="Wingdings" panose="05000000000000000000" pitchFamily="2" charset="2"/>
              <a:buChar char="§"/>
            </a:pPr>
            <a:r>
              <a:rPr lang="en-US" sz="2400" dirty="0"/>
              <a:t>The equity of temporary tax policies should be framed primarily on the basis of the capitalization view.</a:t>
            </a:r>
          </a:p>
          <a:p>
            <a:pPr marL="460375" indent="-230188">
              <a:spcBef>
                <a:spcPts val="0"/>
              </a:spcBef>
              <a:spcAft>
                <a:spcPts val="1200"/>
              </a:spcAft>
              <a:buFont typeface="Courier New" panose="02070309020205020404" pitchFamily="49" charset="0"/>
              <a:buChar char="o"/>
            </a:pPr>
            <a:r>
              <a:rPr lang="en-US" sz="2400" dirty="0"/>
              <a:t>The equity of a revaluation that is followed by a return to poor assessments should be evaluated on the basis of the (often unfair) gains and losses it generates.</a:t>
            </a:r>
          </a:p>
          <a:p>
            <a:pPr marL="460375" indent="-231775">
              <a:spcAft>
                <a:spcPts val="1200"/>
              </a:spcAft>
              <a:buFont typeface="Courier New" panose="02070309020205020404" pitchFamily="49" charset="0"/>
              <a:buChar char="o"/>
            </a:pPr>
            <a:r>
              <a:rPr lang="en-US" sz="2400" dirty="0"/>
              <a:t>The equity of a revaluation that is followed by the implementation of an accurate assessing system should be evaluated on the basis of the horizontal and vertical equity it generates.</a:t>
            </a:r>
          </a:p>
        </p:txBody>
      </p:sp>
    </p:spTree>
    <p:extLst>
      <p:ext uri="{BB962C8B-B14F-4D97-AF65-F5344CB8AC3E}">
        <p14:creationId xmlns:p14="http://schemas.microsoft.com/office/powerpoint/2010/main" val="1893263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 name="Rectangle 3"/>
          <p:cNvSpPr/>
          <p:nvPr/>
        </p:nvSpPr>
        <p:spPr>
          <a:xfrm>
            <a:off x="1066800" y="1002536"/>
            <a:ext cx="5337102" cy="830997"/>
          </a:xfrm>
          <a:prstGeom prst="rect">
            <a:avLst/>
          </a:prstGeom>
        </p:spPr>
        <p:txBody>
          <a:bodyPr wrap="none">
            <a:spAutoFit/>
          </a:bodyPr>
          <a:lstStyle/>
          <a:p>
            <a:pPr marL="0" indent="0">
              <a:buNone/>
              <a:defRPr/>
            </a:pPr>
            <a:r>
              <a:rPr lang="en-US" sz="2400" dirty="0">
                <a:solidFill>
                  <a:schemeClr val="accent1"/>
                </a:solidFill>
                <a:latin typeface="+mn-lt"/>
              </a:rPr>
              <a:t>Property Tax Incidence and Public Policy: </a:t>
            </a:r>
          </a:p>
          <a:p>
            <a:pPr marL="0" indent="0">
              <a:buNone/>
              <a:defRPr/>
            </a:pPr>
            <a:r>
              <a:rPr lang="en-US" sz="2400" dirty="0">
                <a:solidFill>
                  <a:schemeClr val="accent1"/>
                </a:solidFill>
                <a:latin typeface="+mn-lt"/>
              </a:rPr>
              <a:t>Application to Economic Development</a:t>
            </a:r>
          </a:p>
        </p:txBody>
      </p:sp>
      <p:sp>
        <p:nvSpPr>
          <p:cNvPr id="17411" name="Rectangle 4"/>
          <p:cNvSpPr>
            <a:spLocks noGrp="1" noChangeArrowheads="1"/>
          </p:cNvSpPr>
          <p:nvPr>
            <p:ph idx="1"/>
          </p:nvPr>
        </p:nvSpPr>
        <p:spPr>
          <a:xfrm>
            <a:off x="762000" y="1981200"/>
            <a:ext cx="7534656" cy="4267200"/>
          </a:xfrm>
        </p:spPr>
        <p:txBody>
          <a:bodyPr>
            <a:noAutofit/>
          </a:bodyPr>
          <a:lstStyle/>
          <a:p>
            <a:pPr marL="233363" indent="-233363">
              <a:spcAft>
                <a:spcPts val="1200"/>
              </a:spcAft>
              <a:buFont typeface="Wingdings" panose="05000000000000000000" pitchFamily="2" charset="2"/>
              <a:buChar char="§"/>
              <a:defRPr/>
            </a:pPr>
            <a:r>
              <a:rPr lang="en-US" sz="2000" dirty="0"/>
              <a:t>One important application of capitalization is to economic development. </a:t>
            </a:r>
          </a:p>
          <a:p>
            <a:pPr marL="457200" lvl="1" indent="-223838">
              <a:spcAft>
                <a:spcPts val="1200"/>
              </a:spcAft>
              <a:buFont typeface="Courier New" panose="02070309020205020404" pitchFamily="49" charset="0"/>
              <a:buChar char="o"/>
              <a:defRPr/>
            </a:pPr>
            <a:r>
              <a:rPr lang="en-US" sz="1888" dirty="0"/>
              <a:t>With full capitalization, lower property tax rates lead to higher property values and hence to no net advantage in attracting business for a low-tax jurisdiction. </a:t>
            </a:r>
          </a:p>
          <a:p>
            <a:pPr marL="233363" indent="-233363">
              <a:spcAft>
                <a:spcPts val="1200"/>
              </a:spcAft>
              <a:buFont typeface="Wingdings" panose="05000000000000000000" pitchFamily="2" charset="2"/>
              <a:buChar char="§"/>
              <a:defRPr/>
            </a:pPr>
            <a:r>
              <a:rPr lang="en-US" sz="2000" dirty="0"/>
              <a:t>This argument helps to explain why scholars have not found consistent evidence to support the view that property tax rates affect economic development and why some careful studies do not find any such impact at all.</a:t>
            </a:r>
          </a:p>
          <a:p>
            <a:pPr marL="457200" lvl="1" indent="-223838">
              <a:spcAft>
                <a:spcPts val="1200"/>
              </a:spcAft>
              <a:buFont typeface="Courier New" panose="02070309020205020404" pitchFamily="49" charset="0"/>
              <a:buChar char="o"/>
              <a:defRPr/>
            </a:pPr>
            <a:r>
              <a:rPr lang="en-US" sz="1888" dirty="0"/>
              <a:t>We will return to these issues in a later class.</a:t>
            </a:r>
          </a:p>
        </p:txBody>
      </p:sp>
      <p:sp>
        <p:nvSpPr>
          <p:cNvPr id="7" name="Title" hidden="1">
            <a:extLst>
              <a:ext uri="{FF2B5EF4-FFF2-40B4-BE49-F238E27FC236}">
                <a16:creationId xmlns:a16="http://schemas.microsoft.com/office/drawing/2014/main" id="{66CD3F97-386A-4EDD-A534-1AB06A8E6025}"/>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pPr marL="0" indent="0">
              <a:defRPr/>
            </a:pPr>
            <a:r>
              <a:rPr lang="en-US" dirty="0">
                <a:solidFill>
                  <a:schemeClr val="accent1"/>
                </a:solidFill>
              </a:rPr>
              <a:t>Property Tax Incidence and Public Policy: </a:t>
            </a:r>
            <a:br>
              <a:rPr lang="en-US" dirty="0">
                <a:solidFill>
                  <a:schemeClr val="accent1"/>
                </a:solidFill>
              </a:rPr>
            </a:br>
            <a:r>
              <a:rPr lang="en-US" dirty="0">
                <a:solidFill>
                  <a:schemeClr val="accent1"/>
                </a:solidFill>
              </a:rPr>
              <a:t>Application to Economic Development</a:t>
            </a:r>
            <a:br>
              <a:rPr lang="en-US" dirty="0">
                <a:solidFill>
                  <a:schemeClr val="accent1"/>
                </a:solidFill>
              </a:rPr>
            </a:br>
            <a:endParaRPr lang="en-US" dirty="0"/>
          </a:p>
        </p:txBody>
      </p:sp>
    </p:spTree>
    <p:extLst>
      <p:ext uri="{BB962C8B-B14F-4D97-AF65-F5344CB8AC3E}">
        <p14:creationId xmlns:p14="http://schemas.microsoft.com/office/powerpoint/2010/main" val="2063605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 name="Rectangle 3"/>
          <p:cNvSpPr/>
          <p:nvPr/>
        </p:nvSpPr>
        <p:spPr>
          <a:xfrm>
            <a:off x="990600" y="1143000"/>
            <a:ext cx="5791200" cy="830997"/>
          </a:xfrm>
          <a:prstGeom prst="rect">
            <a:avLst/>
          </a:prstGeom>
        </p:spPr>
        <p:txBody>
          <a:bodyPr wrap="square">
            <a:spAutoFit/>
          </a:bodyPr>
          <a:lstStyle/>
          <a:p>
            <a:pPr eaLnBrk="1" hangingPunct="1">
              <a:buFont typeface="Wingdings" panose="05000000000000000000" pitchFamily="2" charset="2"/>
              <a:buNone/>
            </a:pPr>
            <a:r>
              <a:rPr lang="en-US" sz="2400" dirty="0">
                <a:solidFill>
                  <a:schemeClr val="accent1"/>
                </a:solidFill>
                <a:latin typeface="+mn-lt"/>
              </a:rPr>
              <a:t>Property Tax Incidence And Public Policy: Moderating Regressivity</a:t>
            </a:r>
          </a:p>
        </p:txBody>
      </p:sp>
      <p:sp>
        <p:nvSpPr>
          <p:cNvPr id="26627" name="Rectangle 4"/>
          <p:cNvSpPr>
            <a:spLocks noGrp="1" noChangeArrowheads="1"/>
          </p:cNvSpPr>
          <p:nvPr>
            <p:ph idx="1"/>
          </p:nvPr>
        </p:nvSpPr>
        <p:spPr>
          <a:xfrm>
            <a:off x="800100" y="2108977"/>
            <a:ext cx="7467600" cy="4444223"/>
          </a:xfrm>
        </p:spPr>
        <p:txBody>
          <a:bodyPr>
            <a:normAutofit/>
          </a:bodyPr>
          <a:lstStyle/>
          <a:p>
            <a:pPr marL="231775" indent="-231775" eaLnBrk="1" hangingPunct="1">
              <a:buFont typeface="Wingdings" panose="05000000000000000000" pitchFamily="2" charset="2"/>
              <a:buChar char="§"/>
            </a:pPr>
            <a:r>
              <a:rPr lang="en-US" sz="2000" dirty="0"/>
              <a:t>All views of property tax incidence say that taxes on homeowners are regressive.</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a:t>Voters want programs to cut this </a:t>
            </a:r>
            <a:r>
              <a:rPr lang="en-US" sz="2000" dirty="0" err="1"/>
              <a:t>regressivity</a:t>
            </a:r>
            <a:r>
              <a:rPr lang="en-US" sz="2000" dirty="0"/>
              <a:t>, which applies to the component of the property tax that is of greatest concern to voters.</a:t>
            </a:r>
          </a:p>
          <a:p>
            <a:pPr eaLnBrk="1" hangingPunct="1">
              <a:buFont typeface="Wingdings" panose="05000000000000000000" pitchFamily="2" charset="2"/>
              <a:buChar char="§"/>
            </a:pPr>
            <a:endParaRPr lang="en-US" sz="2000" dirty="0"/>
          </a:p>
          <a:p>
            <a:pPr marL="457200" lvl="1" indent="-228600">
              <a:buFont typeface="Courier New" panose="02070309020205020404" pitchFamily="49" charset="0"/>
              <a:buChar char="o"/>
            </a:pPr>
            <a:r>
              <a:rPr lang="en-US" sz="2000" dirty="0"/>
              <a:t>Voters are particularly concerned about </a:t>
            </a:r>
            <a:r>
              <a:rPr lang="en-US" sz="2000" b="1" dirty="0"/>
              <a:t>elderly</a:t>
            </a:r>
            <a:r>
              <a:rPr lang="en-US" sz="2000" dirty="0"/>
              <a:t> homeowners and </a:t>
            </a:r>
            <a:r>
              <a:rPr lang="en-US" sz="2000" b="1" dirty="0"/>
              <a:t>veterans</a:t>
            </a:r>
            <a:r>
              <a:rPr lang="en-US" sz="2000" dirty="0"/>
              <a:t>.</a:t>
            </a:r>
          </a:p>
          <a:p>
            <a:pPr eaLnBrk="1" hangingPunct="1">
              <a:buFont typeface="Wingdings" panose="05000000000000000000" pitchFamily="2" charset="2"/>
              <a:buNone/>
            </a:pPr>
            <a:endParaRPr lang="en-US" sz="2000" dirty="0"/>
          </a:p>
          <a:p>
            <a:pPr eaLnBrk="1" hangingPunct="1"/>
            <a:endParaRPr lang="en-US" sz="2000" dirty="0"/>
          </a:p>
        </p:txBody>
      </p:sp>
      <p:sp>
        <p:nvSpPr>
          <p:cNvPr id="7" name="Title" hidden="1">
            <a:extLst>
              <a:ext uri="{FF2B5EF4-FFF2-40B4-BE49-F238E27FC236}">
                <a16:creationId xmlns:a16="http://schemas.microsoft.com/office/drawing/2014/main" id="{0491060F-B995-4244-8F1D-2B997A62CC8F}"/>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Property Tax Incidence And Public Policy: Moderating Regressivity</a:t>
            </a:r>
            <a:br>
              <a:rPr lang="en-US" dirty="0">
                <a:solidFill>
                  <a:schemeClr val="accent1"/>
                </a:solidFill>
              </a:rPr>
            </a:br>
            <a:endParaRPr lang="en-US" dirty="0"/>
          </a:p>
        </p:txBody>
      </p:sp>
    </p:spTree>
    <p:extLst>
      <p:ext uri="{BB962C8B-B14F-4D97-AF65-F5344CB8AC3E}">
        <p14:creationId xmlns:p14="http://schemas.microsoft.com/office/powerpoint/2010/main" val="3648255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304800"/>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4" name="Rectangle 3"/>
          <p:cNvSpPr/>
          <p:nvPr/>
        </p:nvSpPr>
        <p:spPr>
          <a:xfrm>
            <a:off x="990600" y="1371600"/>
            <a:ext cx="3986669" cy="461665"/>
          </a:xfrm>
          <a:prstGeom prst="rect">
            <a:avLst/>
          </a:prstGeom>
        </p:spPr>
        <p:txBody>
          <a:bodyPr wrap="none">
            <a:spAutoFit/>
          </a:bodyPr>
          <a:lstStyle/>
          <a:p>
            <a:pPr>
              <a:defRPr/>
            </a:pPr>
            <a:r>
              <a:rPr lang="en-US" sz="2400" dirty="0">
                <a:solidFill>
                  <a:schemeClr val="accent1"/>
                </a:solidFill>
                <a:latin typeface="+mn-lt"/>
              </a:rPr>
              <a:t>Graduated Property Tax Rates</a:t>
            </a:r>
          </a:p>
        </p:txBody>
      </p:sp>
      <p:sp>
        <p:nvSpPr>
          <p:cNvPr id="27651" name="Rectangle 4"/>
          <p:cNvSpPr>
            <a:spLocks noGrp="1" noChangeArrowheads="1"/>
          </p:cNvSpPr>
          <p:nvPr>
            <p:ph idx="1"/>
          </p:nvPr>
        </p:nvSpPr>
        <p:spPr>
          <a:xfrm>
            <a:off x="800100" y="1981200"/>
            <a:ext cx="7505700" cy="4343400"/>
          </a:xfrm>
        </p:spPr>
        <p:txBody>
          <a:bodyPr>
            <a:normAutofit fontScale="92500"/>
          </a:bodyPr>
          <a:lstStyle/>
          <a:p>
            <a:pPr marL="231775" indent="-231775" eaLnBrk="1" hangingPunct="1">
              <a:lnSpc>
                <a:spcPct val="120000"/>
              </a:lnSpc>
              <a:buFont typeface="Wingdings" panose="05000000000000000000" pitchFamily="2" charset="2"/>
              <a:buChar char="§"/>
            </a:pPr>
            <a:r>
              <a:rPr lang="en-US" sz="2000" dirty="0"/>
              <a:t>Graduated property tax rates are possible (e.g. Minnesota) but do not make sense for nonresidential property.</a:t>
            </a:r>
          </a:p>
          <a:p>
            <a:pPr eaLnBrk="1" hangingPunct="1">
              <a:lnSpc>
                <a:spcPct val="120000"/>
              </a:lnSpc>
              <a:buFont typeface="Wingdings" panose="05000000000000000000" pitchFamily="2" charset="2"/>
              <a:buChar char="§"/>
            </a:pPr>
            <a:endParaRPr lang="en-US" sz="2000" dirty="0"/>
          </a:p>
          <a:p>
            <a:pPr marL="682625" lvl="1" indent="-219075">
              <a:lnSpc>
                <a:spcPct val="120000"/>
              </a:lnSpc>
              <a:buFont typeface="Courier New" panose="02070309020205020404" pitchFamily="49" charset="0"/>
              <a:buChar char="o"/>
            </a:pPr>
            <a:r>
              <a:rPr lang="en-US" sz="2000" dirty="0"/>
              <a:t>The issue is </a:t>
            </a:r>
            <a:r>
              <a:rPr lang="en-US" sz="2000" dirty="0" err="1"/>
              <a:t>regressivity</a:t>
            </a:r>
            <a:r>
              <a:rPr lang="en-US" sz="2000" dirty="0"/>
              <a:t> across people, not across businesses.</a:t>
            </a:r>
          </a:p>
          <a:p>
            <a:pPr marL="682625" lvl="1" indent="-219075">
              <a:lnSpc>
                <a:spcPct val="120000"/>
              </a:lnSpc>
              <a:buFont typeface="Courier New" panose="02070309020205020404" pitchFamily="49" charset="0"/>
              <a:buChar char="o"/>
            </a:pPr>
            <a:endParaRPr lang="en-US" sz="2000" dirty="0"/>
          </a:p>
          <a:p>
            <a:pPr marL="682625" lvl="1" indent="-219075">
              <a:lnSpc>
                <a:spcPct val="120000"/>
              </a:lnSpc>
              <a:buFont typeface="Courier New" panose="02070309020205020404" pitchFamily="49" charset="0"/>
              <a:buChar char="o"/>
            </a:pPr>
            <a:r>
              <a:rPr lang="en-US" sz="2000" dirty="0"/>
              <a:t>A business with a small factory may be owned by a very rich person!</a:t>
            </a:r>
          </a:p>
          <a:p>
            <a:pPr lvl="1" eaLnBrk="1" hangingPunct="1">
              <a:lnSpc>
                <a:spcPct val="120000"/>
              </a:lnSpc>
              <a:buFont typeface="Wingdings" panose="05000000000000000000" pitchFamily="2" charset="2"/>
              <a:buChar char="§"/>
            </a:pPr>
            <a:endParaRPr lang="en-US" sz="2000" dirty="0"/>
          </a:p>
          <a:p>
            <a:pPr marL="231775" indent="-231775">
              <a:lnSpc>
                <a:spcPct val="120000"/>
              </a:lnSpc>
              <a:buFont typeface="Wingdings" panose="05000000000000000000" pitchFamily="2" charset="2"/>
              <a:buChar char="§"/>
            </a:pPr>
            <a:r>
              <a:rPr lang="en-US" sz="2000" dirty="0"/>
              <a:t>So states turn to homestead exemptions and circuit breakers instead.</a:t>
            </a:r>
          </a:p>
          <a:p>
            <a:pPr eaLnBrk="1" hangingPunct="1">
              <a:lnSpc>
                <a:spcPct val="120000"/>
              </a:lnSpc>
            </a:pPr>
            <a:endParaRPr lang="en-US" sz="2000" dirty="0"/>
          </a:p>
        </p:txBody>
      </p:sp>
      <p:sp>
        <p:nvSpPr>
          <p:cNvPr id="7" name="Title" hidden="1">
            <a:extLst>
              <a:ext uri="{FF2B5EF4-FFF2-40B4-BE49-F238E27FC236}">
                <a16:creationId xmlns:a16="http://schemas.microsoft.com/office/drawing/2014/main" id="{46D4FEC1-9544-4FF0-8A66-69A9B12290BC}"/>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Graduated Property Tax Rates</a:t>
            </a:r>
            <a:br>
              <a:rPr lang="en-US" dirty="0">
                <a:solidFill>
                  <a:schemeClr val="accent1"/>
                </a:solidFill>
              </a:rPr>
            </a:br>
            <a:endParaRPr lang="en-US" dirty="0"/>
          </a:p>
        </p:txBody>
      </p:sp>
    </p:spTree>
    <p:extLst>
      <p:ext uri="{BB962C8B-B14F-4D97-AF65-F5344CB8AC3E}">
        <p14:creationId xmlns:p14="http://schemas.microsoft.com/office/powerpoint/2010/main" val="3461489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 name="Rectangle 3"/>
          <p:cNvSpPr/>
          <p:nvPr/>
        </p:nvSpPr>
        <p:spPr>
          <a:xfrm>
            <a:off x="914400" y="1219200"/>
            <a:ext cx="3204915" cy="424732"/>
          </a:xfrm>
          <a:prstGeom prst="rect">
            <a:avLst/>
          </a:prstGeom>
        </p:spPr>
        <p:txBody>
          <a:bodyPr wrap="none">
            <a:spAutoFit/>
          </a:bodyPr>
          <a:lstStyle/>
          <a:p>
            <a:pPr algn="ctr" eaLnBrk="1" hangingPunct="1">
              <a:lnSpc>
                <a:spcPct val="90000"/>
              </a:lnSpc>
            </a:pPr>
            <a:r>
              <a:rPr lang="en-US" sz="2400" dirty="0">
                <a:solidFill>
                  <a:schemeClr val="accent1"/>
                </a:solidFill>
                <a:latin typeface="+mn-lt"/>
              </a:rPr>
              <a:t>Homestead Exemptions</a:t>
            </a:r>
          </a:p>
        </p:txBody>
      </p:sp>
      <p:sp>
        <p:nvSpPr>
          <p:cNvPr id="31747" name="Rectangle 4"/>
          <p:cNvSpPr>
            <a:spLocks noGrp="1" noChangeArrowheads="1"/>
          </p:cNvSpPr>
          <p:nvPr>
            <p:ph idx="1"/>
          </p:nvPr>
        </p:nvSpPr>
        <p:spPr>
          <a:xfrm>
            <a:off x="824580" y="1752601"/>
            <a:ext cx="7405020" cy="4343400"/>
          </a:xfrm>
        </p:spPr>
        <p:txBody>
          <a:bodyPr>
            <a:normAutofit fontScale="92500" lnSpcReduction="20000"/>
          </a:bodyPr>
          <a:lstStyle/>
          <a:p>
            <a:pPr eaLnBrk="1" hangingPunct="1">
              <a:lnSpc>
                <a:spcPct val="90000"/>
              </a:lnSpc>
              <a:buFont typeface="Wingdings" panose="05000000000000000000" pitchFamily="2" charset="2"/>
              <a:buChar char="§"/>
            </a:pPr>
            <a:r>
              <a:rPr lang="en-US" sz="2000" b="1" dirty="0"/>
              <a:t>  Design</a:t>
            </a:r>
          </a:p>
          <a:p>
            <a:pPr eaLnBrk="1" hangingPunct="1">
              <a:lnSpc>
                <a:spcPct val="90000"/>
              </a:lnSpc>
            </a:pPr>
            <a:endParaRPr lang="en-US" sz="2000" b="1" dirty="0"/>
          </a:p>
          <a:p>
            <a:pPr lvl="3">
              <a:buFont typeface="Courier New" panose="02070309020205020404" pitchFamily="49" charset="0"/>
              <a:buChar char="o"/>
            </a:pPr>
            <a:r>
              <a:rPr lang="en-US" sz="2000" dirty="0"/>
              <a:t>The formula:</a:t>
            </a:r>
          </a:p>
          <a:p>
            <a:pPr lvl="3">
              <a:buFont typeface="Courier New" panose="02070309020205020404" pitchFamily="49" charset="0"/>
              <a:buChar char="o"/>
            </a:pPr>
            <a:endParaRPr lang="en-US" sz="2000" dirty="0"/>
          </a:p>
          <a:p>
            <a:pPr lvl="3">
              <a:buFont typeface="Courier New" panose="02070309020205020404" pitchFamily="49" charset="0"/>
              <a:buChar char="o"/>
            </a:pPr>
            <a:endParaRPr lang="en-US" sz="2000" dirty="0"/>
          </a:p>
          <a:p>
            <a:pPr lvl="3">
              <a:buFont typeface="Courier New" panose="02070309020205020404" pitchFamily="49" charset="0"/>
              <a:buChar char="o"/>
            </a:pPr>
            <a:endParaRPr lang="en-US" sz="2000" dirty="0"/>
          </a:p>
          <a:p>
            <a:pPr marL="463550" lvl="2" indent="-231775">
              <a:buFont typeface="Courier New" panose="02070309020205020404" pitchFamily="49" charset="0"/>
              <a:buChar char="o"/>
            </a:pPr>
            <a:endParaRPr lang="en-US" sz="2000" dirty="0"/>
          </a:p>
          <a:p>
            <a:pPr marL="463550" lvl="2" indent="-231775">
              <a:buFont typeface="Courier New" panose="02070309020205020404" pitchFamily="49" charset="0"/>
              <a:buChar char="o"/>
            </a:pPr>
            <a:r>
              <a:rPr lang="en-US" sz="2000" dirty="0"/>
              <a:t>These exemptions may or may not lead to reimbursement by the state.</a:t>
            </a:r>
          </a:p>
          <a:p>
            <a:pPr lvl="1">
              <a:buNone/>
            </a:pPr>
            <a:endParaRPr lang="en-US" dirty="0"/>
          </a:p>
          <a:p>
            <a:pPr marL="463550" lvl="3" indent="-231775">
              <a:buFont typeface="Courier New" panose="02070309020205020404" pitchFamily="49" charset="0"/>
              <a:buChar char="o"/>
            </a:pPr>
            <a:r>
              <a:rPr lang="en-US" sz="2000" dirty="0"/>
              <a:t>In New York’s STAR program, </a:t>
            </a:r>
            <a:r>
              <a:rPr lang="en-US" sz="2000" i="1" dirty="0">
                <a:latin typeface="Times New Roman" panose="02020603050405020304" pitchFamily="18" charset="0"/>
                <a:cs typeface="Times New Roman" panose="02020603050405020304" pitchFamily="18" charset="0"/>
              </a:rPr>
              <a:t>X</a:t>
            </a:r>
            <a:r>
              <a:rPr lang="en-US" sz="2000" dirty="0"/>
              <a:t> is higher in counties with expensive houses, which undermines both equity and efficiency, as it rewards (mostly wealthy) homeowners who move to high-cost locations.</a:t>
            </a:r>
          </a:p>
          <a:p>
            <a:pPr lvl="1" eaLnBrk="1" hangingPunct="1">
              <a:lnSpc>
                <a:spcPct val="90000"/>
              </a:lnSpc>
              <a:buFont typeface="Courier New" panose="02070309020205020404" pitchFamily="49" charset="0"/>
              <a:buChar char="o"/>
            </a:pPr>
            <a:endParaRPr lang="en-US" sz="2000" dirty="0"/>
          </a:p>
          <a:p>
            <a:pPr eaLnBrk="1" hangingPunct="1">
              <a:lnSpc>
                <a:spcPct val="90000"/>
              </a:lnSpc>
            </a:pPr>
            <a:endParaRPr lang="en-US" dirty="0"/>
          </a:p>
          <a:p>
            <a:pPr lvl="1"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p:txBody>
      </p:sp>
      <p:graphicFrame>
        <p:nvGraphicFramePr>
          <p:cNvPr id="31749"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803009127"/>
              </p:ext>
            </p:extLst>
          </p:nvPr>
        </p:nvGraphicFramePr>
        <p:xfrm>
          <a:off x="3352800" y="2971800"/>
          <a:ext cx="3031834" cy="751251"/>
        </p:xfrm>
        <a:graphic>
          <a:graphicData uri="http://schemas.openxmlformats.org/presentationml/2006/ole">
            <mc:AlternateContent xmlns:mc="http://schemas.openxmlformats.org/markup-compatibility/2006">
              <mc:Choice xmlns:v="urn:schemas-microsoft-com:vml" Requires="v">
                <p:oleObj name="Equation" r:id="rId2" imgW="812447" imgH="203112" progId="Equation.DSMT4">
                  <p:embed/>
                </p:oleObj>
              </mc:Choice>
              <mc:Fallback>
                <p:oleObj name="Equation" r:id="rId2" imgW="812447" imgH="203112" progId="Equation.DSMT4">
                  <p:embed/>
                  <p:pic>
                    <p:nvPicPr>
                      <p:cNvPr id="31749"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971800"/>
                        <a:ext cx="3031834" cy="751251"/>
                      </a:xfrm>
                      <a:prstGeom prst="rect">
                        <a:avLst/>
                      </a:prstGeom>
                      <a:noFill/>
                      <a:ln>
                        <a:noFill/>
                      </a:ln>
                    </p:spPr>
                  </p:pic>
                </p:oleObj>
              </mc:Fallback>
            </mc:AlternateContent>
          </a:graphicData>
        </a:graphic>
      </p:graphicFrame>
      <p:sp>
        <p:nvSpPr>
          <p:cNvPr id="6" name="Title" hidden="1">
            <a:extLst>
              <a:ext uri="{FF2B5EF4-FFF2-40B4-BE49-F238E27FC236}">
                <a16:creationId xmlns:a16="http://schemas.microsoft.com/office/drawing/2014/main" id="{6515B449-72EC-43E4-84FA-FE2E140E2AE0}"/>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Homestead Exemptions</a:t>
            </a:r>
            <a:br>
              <a:rPr lang="en-US" dirty="0">
                <a:solidFill>
                  <a:schemeClr val="accent1"/>
                </a:solidFill>
              </a:rPr>
            </a:br>
            <a:endParaRPr lang="en-US" dirty="0"/>
          </a:p>
        </p:txBody>
      </p:sp>
    </p:spTree>
    <p:extLst>
      <p:ext uri="{BB962C8B-B14F-4D97-AF65-F5344CB8AC3E}">
        <p14:creationId xmlns:p14="http://schemas.microsoft.com/office/powerpoint/2010/main" val="37831006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36" name="Rectangle 3"/>
          <p:cNvSpPr/>
          <p:nvPr/>
        </p:nvSpPr>
        <p:spPr>
          <a:xfrm>
            <a:off x="990600" y="1327868"/>
            <a:ext cx="3440109" cy="424732"/>
          </a:xfrm>
          <a:prstGeom prst="rect">
            <a:avLst/>
          </a:prstGeom>
        </p:spPr>
        <p:txBody>
          <a:bodyPr wrap="none">
            <a:spAutoFit/>
          </a:bodyPr>
          <a:lstStyle/>
          <a:p>
            <a:pPr algn="ctr" eaLnBrk="1" hangingPunct="1">
              <a:lnSpc>
                <a:spcPct val="90000"/>
              </a:lnSpc>
            </a:pPr>
            <a:r>
              <a:rPr lang="en-US" sz="2400" dirty="0">
                <a:solidFill>
                  <a:schemeClr val="accent1"/>
                </a:solidFill>
                <a:latin typeface="+mn-lt"/>
              </a:rPr>
              <a:t>Homestead Exemptions, 2</a:t>
            </a:r>
          </a:p>
        </p:txBody>
      </p:sp>
      <p:sp>
        <p:nvSpPr>
          <p:cNvPr id="19" name="Rectangle 4"/>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3363" indent="-233363" fontAlgn="auto">
              <a:lnSpc>
                <a:spcPct val="100000"/>
              </a:lnSpc>
              <a:spcBef>
                <a:spcPts val="0"/>
              </a:spcBef>
              <a:spcAft>
                <a:spcPts val="0"/>
              </a:spcAft>
              <a:buFont typeface="Wingdings" panose="05000000000000000000" pitchFamily="2" charset="2"/>
              <a:buChar char="§"/>
            </a:pPr>
            <a:r>
              <a:rPr lang="en-US" sz="2000" dirty="0"/>
              <a:t>The tax rate is zero below </a:t>
            </a:r>
            <a:r>
              <a:rPr lang="en-US" sz="2000" i="1" dirty="0">
                <a:latin typeface="Times New Roman" panose="02020603050405020304" pitchFamily="18" charset="0"/>
                <a:cs typeface="Times New Roman" panose="02020603050405020304" pitchFamily="18" charset="0"/>
              </a:rPr>
              <a:t>V = X </a:t>
            </a:r>
            <a:r>
              <a:rPr lang="en-US" sz="2000" dirty="0">
                <a:latin typeface="Times New Roman" panose="02020603050405020304" pitchFamily="18" charset="0"/>
                <a:cs typeface="Times New Roman" panose="02020603050405020304" pitchFamily="18" charset="0"/>
              </a:rPr>
              <a:t>($52,500)</a:t>
            </a:r>
            <a:r>
              <a:rPr lang="en-US" sz="2000" i="1" dirty="0">
                <a:latin typeface="Times New Roman" panose="02020603050405020304" pitchFamily="18" charset="0"/>
                <a:cs typeface="Times New Roman" panose="02020603050405020304" pitchFamily="18" charset="0"/>
              </a:rPr>
              <a:t> </a:t>
            </a:r>
            <a:r>
              <a:rPr lang="en-US" sz="2000" dirty="0"/>
              <a:t>and moves toward </a:t>
            </a:r>
            <a:r>
              <a:rPr lang="en-US" sz="2000" i="1" dirty="0">
                <a:latin typeface="Times New Roman" panose="02020603050405020304" pitchFamily="18" charset="0"/>
                <a:cs typeface="Times New Roman" panose="02020603050405020304" pitchFamily="18" charset="0"/>
              </a:rPr>
              <a:t>t* </a:t>
            </a:r>
            <a:r>
              <a:rPr lang="en-US" sz="2000" dirty="0">
                <a:latin typeface="Times New Roman" panose="02020603050405020304" pitchFamily="18" charset="0"/>
                <a:cs typeface="Times New Roman" panose="02020603050405020304" pitchFamily="18" charset="0"/>
              </a:rPr>
              <a:t>(the legislated rate = 2%)</a:t>
            </a:r>
            <a:r>
              <a:rPr lang="en-US" sz="2000" i="1" dirty="0">
                <a:latin typeface="Times New Roman" panose="02020603050405020304" pitchFamily="18" charset="0"/>
                <a:cs typeface="Times New Roman" panose="02020603050405020304" pitchFamily="18" charset="0"/>
              </a:rPr>
              <a:t> </a:t>
            </a:r>
            <a:r>
              <a:rPr lang="en-US" sz="2000" dirty="0"/>
              <a:t>as </a:t>
            </a:r>
            <a:r>
              <a:rPr lang="en-US" sz="2000" i="1" dirty="0">
                <a:latin typeface="Times New Roman" panose="02020603050405020304" pitchFamily="18" charset="0"/>
                <a:cs typeface="Times New Roman" panose="02020603050405020304" pitchFamily="18" charset="0"/>
              </a:rPr>
              <a:t>V</a:t>
            </a:r>
            <a:r>
              <a:rPr lang="en-US" sz="2000" dirty="0"/>
              <a:t> increases.</a:t>
            </a:r>
            <a:endParaRPr lang="en-US" sz="2000" b="1" dirty="0"/>
          </a:p>
        </p:txBody>
      </p:sp>
      <p:graphicFrame>
        <p:nvGraphicFramePr>
          <p:cNvPr id="10" name="Graph" descr="Please contact Professor Yinger for details regarding figures and graphs."/>
          <p:cNvGraphicFramePr/>
          <p:nvPr>
            <p:extLst>
              <p:ext uri="{D42A27DB-BD31-4B8C-83A1-F6EECF244321}">
                <p14:modId xmlns:p14="http://schemas.microsoft.com/office/powerpoint/2010/main" val="55360715"/>
              </p:ext>
            </p:extLst>
          </p:nvPr>
        </p:nvGraphicFramePr>
        <p:xfrm>
          <a:off x="2296477" y="2569211"/>
          <a:ext cx="5039995" cy="375539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hidden="1">
            <a:extLst>
              <a:ext uri="{FF2B5EF4-FFF2-40B4-BE49-F238E27FC236}">
                <a16:creationId xmlns:a16="http://schemas.microsoft.com/office/drawing/2014/main" id="{88440262-B47C-4DA6-BFB8-FE5E72D7D3CC}"/>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Homestead Exemptions, 2</a:t>
            </a:r>
            <a:br>
              <a:rPr lang="en-US" dirty="0">
                <a:solidFill>
                  <a:schemeClr val="accent1"/>
                </a:solidFill>
              </a:rPr>
            </a:br>
            <a:endParaRPr lang="en-US" dirty="0"/>
          </a:p>
        </p:txBody>
      </p:sp>
    </p:spTree>
    <p:extLst>
      <p:ext uri="{BB962C8B-B14F-4D97-AF65-F5344CB8AC3E}">
        <p14:creationId xmlns:p14="http://schemas.microsoft.com/office/powerpoint/2010/main" val="723335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35" name="Rectangle 3"/>
          <p:cNvSpPr/>
          <p:nvPr/>
        </p:nvSpPr>
        <p:spPr>
          <a:xfrm>
            <a:off x="1055691" y="1404069"/>
            <a:ext cx="3440109" cy="424732"/>
          </a:xfrm>
          <a:prstGeom prst="rect">
            <a:avLst/>
          </a:prstGeom>
        </p:spPr>
        <p:txBody>
          <a:bodyPr wrap="none">
            <a:spAutoFit/>
          </a:bodyPr>
          <a:lstStyle/>
          <a:p>
            <a:pPr algn="ctr" eaLnBrk="1" hangingPunct="1">
              <a:lnSpc>
                <a:spcPct val="90000"/>
              </a:lnSpc>
            </a:pPr>
            <a:r>
              <a:rPr lang="en-US" sz="2400" dirty="0">
                <a:solidFill>
                  <a:schemeClr val="accent1"/>
                </a:solidFill>
                <a:latin typeface="+mn-lt"/>
              </a:rPr>
              <a:t>Homestead Exemptions, 3</a:t>
            </a:r>
          </a:p>
        </p:txBody>
      </p:sp>
      <p:sp>
        <p:nvSpPr>
          <p:cNvPr id="19" name="Rectangle 4"/>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lnSpc>
                <a:spcPct val="130000"/>
              </a:lnSpc>
              <a:buFont typeface="Wingdings" panose="05000000000000000000" pitchFamily="2" charset="2"/>
              <a:buChar char="§"/>
            </a:pPr>
            <a:r>
              <a:rPr lang="en-US" sz="2000" dirty="0"/>
              <a:t>An exemption also cuts regressivity when income is the tax base: </a:t>
            </a:r>
            <a:endParaRPr lang="en-US" sz="2000" b="1" dirty="0"/>
          </a:p>
          <a:p>
            <a:pPr marL="231775" indent="-231775" fontAlgn="auto">
              <a:lnSpc>
                <a:spcPct val="100000"/>
              </a:lnSpc>
              <a:spcBef>
                <a:spcPts val="0"/>
              </a:spcBef>
              <a:spcAft>
                <a:spcPts val="0"/>
              </a:spcAft>
              <a:buFont typeface="Wingdings" panose="05000000000000000000" pitchFamily="2" charset="2"/>
              <a:buChar char="§"/>
            </a:pPr>
            <a:endParaRPr lang="en-US" sz="2000" b="1" dirty="0"/>
          </a:p>
          <a:p>
            <a:pPr marL="0" indent="0" fontAlgn="auto">
              <a:lnSpc>
                <a:spcPct val="100000"/>
              </a:lnSpc>
              <a:spcBef>
                <a:spcPts val="0"/>
              </a:spcBef>
              <a:spcAft>
                <a:spcPts val="0"/>
              </a:spcAft>
              <a:buNone/>
            </a:pPr>
            <a:endParaRPr lang="en-US" sz="2000" b="1" dirty="0"/>
          </a:p>
        </p:txBody>
      </p:sp>
      <p:graphicFrame>
        <p:nvGraphicFramePr>
          <p:cNvPr id="9" name="Graph" descr="Please contact Professor Yinger for details regarding figures and graphs."/>
          <p:cNvGraphicFramePr/>
          <p:nvPr>
            <p:extLst>
              <p:ext uri="{D42A27DB-BD31-4B8C-83A1-F6EECF244321}">
                <p14:modId xmlns:p14="http://schemas.microsoft.com/office/powerpoint/2010/main" val="2136520467"/>
              </p:ext>
            </p:extLst>
          </p:nvPr>
        </p:nvGraphicFramePr>
        <p:xfrm>
          <a:off x="2133600" y="2480395"/>
          <a:ext cx="5061585" cy="334137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hidden="1">
            <a:extLst>
              <a:ext uri="{FF2B5EF4-FFF2-40B4-BE49-F238E27FC236}">
                <a16:creationId xmlns:a16="http://schemas.microsoft.com/office/drawing/2014/main" id="{2745057E-4A3B-4BEB-B2BD-108AE80D4A9E}"/>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Homestead Exemptions, 3</a:t>
            </a:r>
            <a:br>
              <a:rPr lang="en-US" dirty="0">
                <a:solidFill>
                  <a:schemeClr val="accent1"/>
                </a:solidFill>
              </a:rPr>
            </a:br>
            <a:endParaRPr lang="en-US" dirty="0"/>
          </a:p>
        </p:txBody>
      </p:sp>
    </p:spTree>
    <p:extLst>
      <p:ext uri="{BB962C8B-B14F-4D97-AF65-F5344CB8AC3E}">
        <p14:creationId xmlns:p14="http://schemas.microsoft.com/office/powerpoint/2010/main" val="232797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6147" name="Rectangle 3"/>
          <p:cNvSpPr>
            <a:spLocks noGrp="1" noChangeArrowheads="1"/>
          </p:cNvSpPr>
          <p:nvPr>
            <p:ph idx="1"/>
          </p:nvPr>
        </p:nvSpPr>
        <p:spPr>
          <a:xfrm>
            <a:off x="609600" y="1085850"/>
            <a:ext cx="8229600" cy="5044679"/>
          </a:xfrm>
        </p:spPr>
        <p:txBody>
          <a:bodyPr>
            <a:normAutofit fontScale="92500" lnSpcReduction="20000"/>
          </a:bodyPr>
          <a:lstStyle/>
          <a:p>
            <a:pPr marL="82550" indent="0" algn="ctr" eaLnBrk="1" hangingPunct="1">
              <a:buNone/>
            </a:pPr>
            <a:r>
              <a:rPr lang="en-US" sz="2800" b="1" dirty="0">
                <a:solidFill>
                  <a:schemeClr val="accent1"/>
                </a:solidFill>
              </a:rPr>
              <a:t>The Traditional View</a:t>
            </a:r>
          </a:p>
          <a:p>
            <a:pPr eaLnBrk="1" hangingPunct="1"/>
            <a:endParaRPr lang="en-US" sz="2600" b="1" dirty="0"/>
          </a:p>
          <a:p>
            <a:pPr eaLnBrk="1" hangingPunct="1"/>
            <a:r>
              <a:rPr lang="en-US" sz="2600" dirty="0"/>
              <a:t>The traditional view is based on an analysis of the markets for individual types of property.</a:t>
            </a:r>
          </a:p>
          <a:p>
            <a:pPr eaLnBrk="1" hangingPunct="1"/>
            <a:endParaRPr lang="en-US" sz="2600" dirty="0"/>
          </a:p>
          <a:p>
            <a:pPr eaLnBrk="1" hangingPunct="1"/>
            <a:r>
              <a:rPr lang="en-US" sz="2600" dirty="0"/>
              <a:t>It concludes that the property tax is </a:t>
            </a:r>
            <a:r>
              <a:rPr lang="en-US" sz="2600" b="1" u="sng" dirty="0">
                <a:solidFill>
                  <a:schemeClr val="accent4"/>
                </a:solidFill>
              </a:rPr>
              <a:t>regressive</a:t>
            </a:r>
            <a:r>
              <a:rPr lang="en-US" sz="2600" dirty="0"/>
              <a:t>.</a:t>
            </a:r>
          </a:p>
          <a:p>
            <a:pPr eaLnBrk="1" hangingPunct="1"/>
            <a:endParaRPr lang="en-US" sz="2600" dirty="0"/>
          </a:p>
          <a:p>
            <a:pPr lvl="1" eaLnBrk="1" hangingPunct="1"/>
            <a:r>
              <a:rPr lang="en-US" sz="2200" dirty="0"/>
              <a:t>Business owners, who have many options, can escape the burden of the tax, and shift it onto consumers, workers, and renters.</a:t>
            </a:r>
          </a:p>
          <a:p>
            <a:pPr lvl="1" eaLnBrk="1" hangingPunct="1"/>
            <a:endParaRPr lang="en-US" sz="2200" dirty="0"/>
          </a:p>
          <a:p>
            <a:pPr lvl="1" eaLnBrk="1" hangingPunct="1"/>
            <a:r>
              <a:rPr lang="en-US" sz="2200" dirty="0"/>
              <a:t>Because business owners have relatively high incomes, this shifting makes the tax regressive. </a:t>
            </a:r>
            <a:br>
              <a:rPr lang="en-US" sz="2200" dirty="0"/>
            </a:br>
            <a:br>
              <a:rPr lang="en-US" sz="2200" b="1" dirty="0"/>
            </a:br>
            <a:br>
              <a:rPr lang="en-US" sz="2200" b="1" dirty="0"/>
            </a:br>
            <a:endParaRPr lang="en-US" sz="2200" b="1" dirty="0"/>
          </a:p>
        </p:txBody>
      </p:sp>
    </p:spTree>
    <p:extLst>
      <p:ext uri="{BB962C8B-B14F-4D97-AF65-F5344CB8AC3E}">
        <p14:creationId xmlns:p14="http://schemas.microsoft.com/office/powerpoint/2010/main" val="372020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35" name="Rectangle 3"/>
          <p:cNvSpPr/>
          <p:nvPr/>
        </p:nvSpPr>
        <p:spPr>
          <a:xfrm>
            <a:off x="1060308" y="1404069"/>
            <a:ext cx="3430876" cy="424732"/>
          </a:xfrm>
          <a:prstGeom prst="rect">
            <a:avLst/>
          </a:prstGeom>
        </p:spPr>
        <p:txBody>
          <a:bodyPr wrap="none">
            <a:spAutoFit/>
          </a:bodyPr>
          <a:lstStyle/>
          <a:p>
            <a:pPr algn="ctr" eaLnBrk="1" hangingPunct="1">
              <a:lnSpc>
                <a:spcPct val="90000"/>
              </a:lnSpc>
            </a:pPr>
            <a:r>
              <a:rPr lang="en-US" sz="2400" dirty="0">
                <a:solidFill>
                  <a:schemeClr val="accent1"/>
                </a:solidFill>
                <a:latin typeface="+mn-lt"/>
              </a:rPr>
              <a:t>Homestead Exemptions, 4</a:t>
            </a:r>
          </a:p>
        </p:txBody>
      </p:sp>
      <p:sp>
        <p:nvSpPr>
          <p:cNvPr id="19" name="Rectangle 4"/>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lnSpc>
                <a:spcPct val="130000"/>
              </a:lnSpc>
              <a:buFont typeface="Wingdings" panose="05000000000000000000" pitchFamily="2" charset="2"/>
              <a:buChar char="§"/>
            </a:pPr>
            <a:r>
              <a:rPr lang="en-US" sz="2000" dirty="0"/>
              <a:t>An exemption does not reward housing consumption. </a:t>
            </a:r>
            <a:endParaRPr lang="en-US" sz="2000" b="1" dirty="0"/>
          </a:p>
          <a:p>
            <a:pPr marL="231775" indent="-231775" fontAlgn="auto">
              <a:lnSpc>
                <a:spcPct val="100000"/>
              </a:lnSpc>
              <a:spcBef>
                <a:spcPts val="0"/>
              </a:spcBef>
              <a:spcAft>
                <a:spcPts val="0"/>
              </a:spcAft>
              <a:buFont typeface="Wingdings" panose="05000000000000000000" pitchFamily="2" charset="2"/>
              <a:buChar char="§"/>
            </a:pPr>
            <a:endParaRPr lang="en-US" sz="2000" b="1" dirty="0"/>
          </a:p>
          <a:p>
            <a:pPr marL="0" indent="0" fontAlgn="auto">
              <a:lnSpc>
                <a:spcPct val="100000"/>
              </a:lnSpc>
              <a:spcBef>
                <a:spcPts val="0"/>
              </a:spcBef>
              <a:spcAft>
                <a:spcPts val="0"/>
              </a:spcAft>
              <a:buNone/>
            </a:pPr>
            <a:endParaRPr lang="en-US" sz="2000" b="1" dirty="0"/>
          </a:p>
        </p:txBody>
      </p:sp>
      <p:graphicFrame>
        <p:nvGraphicFramePr>
          <p:cNvPr id="10" name="Graph" descr="Please contact Professor Yinger for details regarding figures and graphs."/>
          <p:cNvGraphicFramePr/>
          <p:nvPr>
            <p:extLst>
              <p:ext uri="{D42A27DB-BD31-4B8C-83A1-F6EECF244321}">
                <p14:modId xmlns:p14="http://schemas.microsoft.com/office/powerpoint/2010/main" val="3654208000"/>
              </p:ext>
            </p:extLst>
          </p:nvPr>
        </p:nvGraphicFramePr>
        <p:xfrm>
          <a:off x="1965788" y="2498408"/>
          <a:ext cx="5501811" cy="3521392"/>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hidden="1">
            <a:extLst>
              <a:ext uri="{FF2B5EF4-FFF2-40B4-BE49-F238E27FC236}">
                <a16:creationId xmlns:a16="http://schemas.microsoft.com/office/drawing/2014/main" id="{66966C3C-7F3E-4029-9B0D-98A23F55EAA9}"/>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Homestead Exemptions, 4</a:t>
            </a:r>
            <a:br>
              <a:rPr lang="en-US" dirty="0">
                <a:solidFill>
                  <a:schemeClr val="accent1"/>
                </a:solidFill>
              </a:rPr>
            </a:br>
            <a:endParaRPr lang="en-US" dirty="0"/>
          </a:p>
        </p:txBody>
      </p:sp>
    </p:spTree>
    <p:extLst>
      <p:ext uri="{BB962C8B-B14F-4D97-AF65-F5344CB8AC3E}">
        <p14:creationId xmlns:p14="http://schemas.microsoft.com/office/powerpoint/2010/main" val="38902847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 name="Rectangle 3"/>
          <p:cNvSpPr/>
          <p:nvPr/>
        </p:nvSpPr>
        <p:spPr>
          <a:xfrm>
            <a:off x="1143000" y="1371600"/>
            <a:ext cx="3394775" cy="461665"/>
          </a:xfrm>
          <a:prstGeom prst="rect">
            <a:avLst/>
          </a:prstGeom>
        </p:spPr>
        <p:txBody>
          <a:bodyPr wrap="none">
            <a:spAutoFit/>
          </a:bodyPr>
          <a:lstStyle/>
          <a:p>
            <a:r>
              <a:rPr lang="en-US" sz="2400" dirty="0">
                <a:solidFill>
                  <a:schemeClr val="accent1"/>
                </a:solidFill>
                <a:latin typeface="+mn-lt"/>
              </a:rPr>
              <a:t>Popularity of Exemptions</a:t>
            </a:r>
          </a:p>
        </p:txBody>
      </p:sp>
      <p:sp>
        <p:nvSpPr>
          <p:cNvPr id="32771" name="Rectangle 4"/>
          <p:cNvSpPr>
            <a:spLocks noGrp="1" noChangeArrowheads="1"/>
          </p:cNvSpPr>
          <p:nvPr>
            <p:ph idx="1"/>
          </p:nvPr>
        </p:nvSpPr>
        <p:spPr>
          <a:xfrm>
            <a:off x="914400" y="1828800"/>
            <a:ext cx="7429500" cy="5257800"/>
          </a:xfrm>
        </p:spPr>
        <p:txBody>
          <a:bodyPr>
            <a:normAutofit/>
          </a:bodyPr>
          <a:lstStyle/>
          <a:p>
            <a:pPr eaLnBrk="1" hangingPunct="1">
              <a:lnSpc>
                <a:spcPct val="50000"/>
              </a:lnSpc>
            </a:pPr>
            <a:endParaRPr lang="en-US" sz="2000" b="1" dirty="0"/>
          </a:p>
          <a:p>
            <a:pPr marL="231775" indent="-231775">
              <a:buFont typeface="Wingdings" panose="05000000000000000000" pitchFamily="2" charset="2"/>
              <a:buChar char="§"/>
            </a:pPr>
            <a:r>
              <a:rPr lang="en-US" sz="2000" dirty="0"/>
              <a:t>Almost all states have some form of homestead exemption.</a:t>
            </a:r>
          </a:p>
          <a:p>
            <a:pPr marL="231775" indent="-231775">
              <a:lnSpc>
                <a:spcPct val="50000"/>
              </a:lnSpc>
              <a:buFont typeface="Wingdings" panose="05000000000000000000" pitchFamily="2" charset="2"/>
              <a:buChar char="§"/>
            </a:pPr>
            <a:endParaRPr lang="en-US" sz="2000" dirty="0"/>
          </a:p>
          <a:p>
            <a:pPr marL="231775" indent="-231775">
              <a:buFont typeface="Wingdings" panose="05000000000000000000" pitchFamily="2" charset="2"/>
              <a:buChar char="§"/>
            </a:pPr>
            <a:r>
              <a:rPr lang="en-US" sz="2000" dirty="0"/>
              <a:t>Most states have </a:t>
            </a:r>
            <a:r>
              <a:rPr lang="en-US" sz="2000" b="1" dirty="0"/>
              <a:t>special exemptions</a:t>
            </a:r>
            <a:r>
              <a:rPr lang="en-US" sz="2000" dirty="0"/>
              <a:t>, usually for the elderly or veterans.</a:t>
            </a:r>
          </a:p>
          <a:p>
            <a:pPr marL="231775" indent="-231775">
              <a:lnSpc>
                <a:spcPct val="50000"/>
              </a:lnSpc>
              <a:buFont typeface="Wingdings" panose="05000000000000000000" pitchFamily="2" charset="2"/>
              <a:buChar char="§"/>
            </a:pPr>
            <a:endParaRPr lang="en-US" sz="2000" dirty="0"/>
          </a:p>
          <a:p>
            <a:pPr marL="231775" indent="-231775">
              <a:buFont typeface="Wingdings" panose="05000000000000000000" pitchFamily="2" charset="2"/>
              <a:buChar char="§"/>
            </a:pPr>
            <a:r>
              <a:rPr lang="en-US" sz="2000" dirty="0"/>
              <a:t>Several states have </a:t>
            </a:r>
            <a:r>
              <a:rPr lang="en-US" sz="2000" b="1" dirty="0"/>
              <a:t>general exemptions.</a:t>
            </a:r>
          </a:p>
          <a:p>
            <a:pPr marL="231775" indent="-231775">
              <a:lnSpc>
                <a:spcPct val="50000"/>
              </a:lnSpc>
              <a:buFont typeface="Wingdings" panose="05000000000000000000" pitchFamily="2" charset="2"/>
              <a:buChar char="§"/>
            </a:pPr>
            <a:endParaRPr lang="en-US" sz="2000" dirty="0"/>
          </a:p>
          <a:p>
            <a:pPr marL="231775" indent="-231775">
              <a:buFont typeface="Wingdings" panose="05000000000000000000" pitchFamily="2" charset="2"/>
              <a:buChar char="§"/>
            </a:pPr>
            <a:r>
              <a:rPr lang="en-US" sz="2000" dirty="0"/>
              <a:t>A few states </a:t>
            </a:r>
            <a:r>
              <a:rPr lang="en-US" sz="2000" b="1" dirty="0"/>
              <a:t>reimburse</a:t>
            </a:r>
            <a:r>
              <a:rPr lang="en-US" sz="2000" dirty="0"/>
              <a:t> local governments for the exemptions.</a:t>
            </a:r>
          </a:p>
          <a:p>
            <a:pPr marL="231775" indent="-231775">
              <a:lnSpc>
                <a:spcPct val="50000"/>
              </a:lnSpc>
              <a:buFont typeface="Wingdings" panose="05000000000000000000" pitchFamily="2" charset="2"/>
              <a:buChar char="§"/>
            </a:pPr>
            <a:endParaRPr lang="en-US" sz="2000" dirty="0"/>
          </a:p>
          <a:p>
            <a:pPr marL="231775" indent="-231775">
              <a:buFont typeface="Wingdings" panose="05000000000000000000" pitchFamily="2" charset="2"/>
              <a:buChar char="§"/>
            </a:pPr>
            <a:r>
              <a:rPr lang="en-US" sz="2000" dirty="0"/>
              <a:t>For details, go to </a:t>
            </a:r>
            <a:r>
              <a:rPr lang="en-US" sz="2000" dirty="0">
                <a:hlinkClick r:id="rId2"/>
              </a:rPr>
              <a:t>http://www.lincolninst.edu</a:t>
            </a:r>
            <a:r>
              <a:rPr lang="en-US" sz="2000" dirty="0"/>
              <a:t>.</a:t>
            </a:r>
          </a:p>
          <a:p>
            <a:pPr lvl="1" eaLnBrk="1" hangingPunct="1"/>
            <a:endParaRPr lang="en-US" sz="2000" dirty="0"/>
          </a:p>
        </p:txBody>
      </p:sp>
      <p:sp>
        <p:nvSpPr>
          <p:cNvPr id="7" name="Title" hidden="1">
            <a:extLst>
              <a:ext uri="{FF2B5EF4-FFF2-40B4-BE49-F238E27FC236}">
                <a16:creationId xmlns:a16="http://schemas.microsoft.com/office/drawing/2014/main" id="{1F9DB6BB-4030-4CB1-ABFE-05CFD427C3BD}"/>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Popularity of Exemptions</a:t>
            </a:r>
            <a:br>
              <a:rPr lang="en-US" dirty="0">
                <a:solidFill>
                  <a:schemeClr val="accent1"/>
                </a:solidFill>
              </a:rPr>
            </a:br>
            <a:endParaRPr lang="en-US" dirty="0"/>
          </a:p>
        </p:txBody>
      </p:sp>
    </p:spTree>
    <p:extLst>
      <p:ext uri="{BB962C8B-B14F-4D97-AF65-F5344CB8AC3E}">
        <p14:creationId xmlns:p14="http://schemas.microsoft.com/office/powerpoint/2010/main" val="480849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4" name="Rectangle 3"/>
          <p:cNvSpPr/>
          <p:nvPr/>
        </p:nvSpPr>
        <p:spPr>
          <a:xfrm>
            <a:off x="1066800" y="1219200"/>
            <a:ext cx="5484578" cy="461665"/>
          </a:xfrm>
          <a:prstGeom prst="rect">
            <a:avLst/>
          </a:prstGeom>
        </p:spPr>
        <p:txBody>
          <a:bodyPr wrap="none">
            <a:spAutoFit/>
          </a:bodyPr>
          <a:lstStyle/>
          <a:p>
            <a:pPr>
              <a:defRPr/>
            </a:pPr>
            <a:r>
              <a:rPr lang="en-US" sz="2400" dirty="0">
                <a:solidFill>
                  <a:schemeClr val="accent1"/>
                </a:solidFill>
                <a:latin typeface="+mn-lt"/>
              </a:rPr>
              <a:t>Strengths and Weaknesses of Exemptions</a:t>
            </a:r>
          </a:p>
        </p:txBody>
      </p:sp>
      <p:sp>
        <p:nvSpPr>
          <p:cNvPr id="33795" name="Rectangle 4"/>
          <p:cNvSpPr>
            <a:spLocks noGrp="1" noChangeArrowheads="1"/>
          </p:cNvSpPr>
          <p:nvPr>
            <p:ph idx="1"/>
          </p:nvPr>
        </p:nvSpPr>
        <p:spPr>
          <a:xfrm>
            <a:off x="914400" y="1752601"/>
            <a:ext cx="7581900" cy="4572000"/>
          </a:xfrm>
        </p:spPr>
        <p:txBody>
          <a:bodyPr>
            <a:normAutofit lnSpcReduction="10000"/>
          </a:bodyPr>
          <a:lstStyle/>
          <a:p>
            <a:pPr eaLnBrk="1" hangingPunct="1">
              <a:lnSpc>
                <a:spcPct val="90000"/>
              </a:lnSpc>
              <a:spcAft>
                <a:spcPts val="1800"/>
              </a:spcAft>
              <a:buFont typeface="Wingdings" panose="05000000000000000000" pitchFamily="2" charset="2"/>
              <a:buChar char="§"/>
            </a:pPr>
            <a:r>
              <a:rPr lang="en-US" sz="2000" b="1" dirty="0"/>
              <a:t>  Strengths</a:t>
            </a:r>
            <a:endParaRPr lang="en-US" sz="800" dirty="0"/>
          </a:p>
          <a:p>
            <a:pPr marL="463550" lvl="1" indent="-231775">
              <a:lnSpc>
                <a:spcPct val="120000"/>
              </a:lnSpc>
              <a:buFont typeface="Courier New" panose="02070309020205020404" pitchFamily="49" charset="0"/>
              <a:buChar char="o"/>
            </a:pPr>
            <a:r>
              <a:rPr lang="en-US" sz="2000" dirty="0"/>
              <a:t>Homestead exemptions cut the </a:t>
            </a:r>
            <a:r>
              <a:rPr lang="en-US" sz="2000" dirty="0" err="1"/>
              <a:t>regressivity</a:t>
            </a:r>
            <a:r>
              <a:rPr lang="en-US" sz="2000" dirty="0"/>
              <a:t> of the property tax on homeowners.</a:t>
            </a:r>
            <a:endParaRPr lang="en-US" sz="800" dirty="0"/>
          </a:p>
          <a:p>
            <a:pPr lvl="1" eaLnBrk="1" hangingPunct="1">
              <a:lnSpc>
                <a:spcPct val="120000"/>
              </a:lnSpc>
              <a:buFont typeface="Wingdings" panose="05000000000000000000" pitchFamily="2" charset="2"/>
              <a:buChar char="§"/>
            </a:pPr>
            <a:endParaRPr lang="en-US" sz="800" dirty="0"/>
          </a:p>
          <a:p>
            <a:pPr eaLnBrk="1" hangingPunct="1">
              <a:lnSpc>
                <a:spcPct val="120000"/>
              </a:lnSpc>
              <a:spcAft>
                <a:spcPts val="1800"/>
              </a:spcAft>
              <a:buFont typeface="Wingdings" panose="05000000000000000000" pitchFamily="2" charset="2"/>
              <a:buChar char="§"/>
            </a:pPr>
            <a:r>
              <a:rPr lang="en-US" sz="2000" b="1" dirty="0"/>
              <a:t>  Weaknesses</a:t>
            </a:r>
            <a:endParaRPr lang="en-US" sz="2000" dirty="0"/>
          </a:p>
          <a:p>
            <a:pPr marL="463550" lvl="1" indent="-231775">
              <a:lnSpc>
                <a:spcPct val="120000"/>
              </a:lnSpc>
              <a:buFont typeface="Courier New" panose="02070309020205020404" pitchFamily="49" charset="0"/>
              <a:buChar char="o"/>
            </a:pPr>
            <a:r>
              <a:rPr lang="en-US" sz="2000" dirty="0"/>
              <a:t>Reimbursed homestead exemptions lower tax prices and encourage property tax rate increases.</a:t>
            </a:r>
          </a:p>
          <a:p>
            <a:pPr marL="463550" lvl="1" indent="-231775">
              <a:lnSpc>
                <a:spcPct val="50000"/>
              </a:lnSpc>
              <a:buFont typeface="Courier New" panose="02070309020205020404" pitchFamily="49" charset="0"/>
              <a:buChar char="o"/>
            </a:pPr>
            <a:endParaRPr lang="en-US" sz="2000" dirty="0"/>
          </a:p>
          <a:p>
            <a:pPr marL="463550" lvl="1" indent="-231775">
              <a:lnSpc>
                <a:spcPct val="120000"/>
              </a:lnSpc>
              <a:buFont typeface="Courier New" panose="02070309020205020404" pitchFamily="49" charset="0"/>
              <a:buChar char="o"/>
            </a:pPr>
            <a:r>
              <a:rPr lang="en-US" sz="2000" dirty="0"/>
              <a:t>Homestead exemptions cannot be given to renters without an assumption about the (unknown) extent to which landlords shift the property tax onto renters.</a:t>
            </a:r>
          </a:p>
          <a:p>
            <a:endParaRPr lang="en-US" sz="2112" dirty="0"/>
          </a:p>
        </p:txBody>
      </p:sp>
      <p:sp>
        <p:nvSpPr>
          <p:cNvPr id="7" name="Title" hidden="1">
            <a:extLst>
              <a:ext uri="{FF2B5EF4-FFF2-40B4-BE49-F238E27FC236}">
                <a16:creationId xmlns:a16="http://schemas.microsoft.com/office/drawing/2014/main" id="{EAEC68D5-D68C-4E11-B6D7-6D439A6E2676}"/>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Strengths and Weaknesses of Exemptions</a:t>
            </a:r>
            <a:br>
              <a:rPr lang="en-US" dirty="0">
                <a:solidFill>
                  <a:schemeClr val="accent1"/>
                </a:solidFill>
              </a:rPr>
            </a:br>
            <a:endParaRPr lang="en-US" dirty="0"/>
          </a:p>
        </p:txBody>
      </p:sp>
    </p:spTree>
    <p:extLst>
      <p:ext uri="{BB962C8B-B14F-4D97-AF65-F5344CB8AC3E}">
        <p14:creationId xmlns:p14="http://schemas.microsoft.com/office/powerpoint/2010/main" val="27831300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6" name="Rectangle 3"/>
          <p:cNvSpPr/>
          <p:nvPr/>
        </p:nvSpPr>
        <p:spPr>
          <a:xfrm>
            <a:off x="1072401" y="1321344"/>
            <a:ext cx="2221506" cy="461665"/>
          </a:xfrm>
          <a:prstGeom prst="rect">
            <a:avLst/>
          </a:prstGeom>
        </p:spPr>
        <p:txBody>
          <a:bodyPr wrap="none">
            <a:spAutoFit/>
          </a:bodyPr>
          <a:lstStyle/>
          <a:p>
            <a:pPr>
              <a:defRPr/>
            </a:pPr>
            <a:r>
              <a:rPr lang="en-US" sz="2400" dirty="0">
                <a:solidFill>
                  <a:schemeClr val="accent1"/>
                </a:solidFill>
                <a:latin typeface="+mn-lt"/>
              </a:rPr>
              <a:t>Circuit Breakers</a:t>
            </a:r>
          </a:p>
        </p:txBody>
      </p:sp>
      <p:sp>
        <p:nvSpPr>
          <p:cNvPr id="28675" name="Rectangle 4"/>
          <p:cNvSpPr>
            <a:spLocks noGrp="1" noChangeArrowheads="1"/>
          </p:cNvSpPr>
          <p:nvPr>
            <p:ph idx="1"/>
          </p:nvPr>
        </p:nvSpPr>
        <p:spPr>
          <a:xfrm>
            <a:off x="873252" y="1828800"/>
            <a:ext cx="7485888" cy="794364"/>
          </a:xfrm>
        </p:spPr>
        <p:txBody>
          <a:bodyPr>
            <a:noAutofit/>
          </a:bodyPr>
          <a:lstStyle/>
          <a:p>
            <a:pPr marL="231775" indent="-231775" eaLnBrk="1" hangingPunct="1">
              <a:lnSpc>
                <a:spcPct val="120000"/>
              </a:lnSpc>
              <a:buFont typeface="Wingdings" panose="05000000000000000000" pitchFamily="2" charset="2"/>
              <a:buChar char="§"/>
            </a:pPr>
            <a:r>
              <a:rPr lang="en-US" sz="2000" dirty="0"/>
              <a:t>A </a:t>
            </a:r>
            <a:r>
              <a:rPr lang="en-US" sz="2000" b="1" dirty="0"/>
              <a:t>circuit breaker </a:t>
            </a:r>
            <a:r>
              <a:rPr lang="en-US" sz="2000" dirty="0"/>
              <a:t>provides a tax break (usually through an income tax rebate) if a person’s property tax payment exceeds a given share of their income, </a:t>
            </a:r>
            <a:r>
              <a:rPr lang="en-US" sz="2000" i="1" dirty="0">
                <a:latin typeface="Times New Roman" panose="02020603050405020304" pitchFamily="18" charset="0"/>
                <a:cs typeface="Times New Roman" panose="02020603050405020304" pitchFamily="18" charset="0"/>
              </a:rPr>
              <a:t>Y</a:t>
            </a:r>
            <a:r>
              <a:rPr lang="en-US" sz="2000" dirty="0"/>
              <a:t>.</a:t>
            </a:r>
          </a:p>
          <a:p>
            <a:pPr eaLnBrk="1" hangingPunct="1">
              <a:lnSpc>
                <a:spcPct val="90000"/>
              </a:lnSpc>
            </a:pPr>
            <a:endParaRPr lang="en-US" sz="2000" dirty="0"/>
          </a:p>
          <a:p>
            <a:pPr eaLnBrk="1" hangingPunct="1">
              <a:lnSpc>
                <a:spcPct val="90000"/>
              </a:lnSpc>
            </a:pPr>
            <a:endParaRPr lang="en-US" sz="2000" dirty="0"/>
          </a:p>
          <a:p>
            <a:pPr eaLnBrk="1" hangingPunct="1">
              <a:lnSpc>
                <a:spcPct val="90000"/>
              </a:lnSpc>
            </a:pPr>
            <a:endParaRPr lang="en-US" sz="2000" dirty="0"/>
          </a:p>
        </p:txBody>
      </p:sp>
      <p:sp>
        <p:nvSpPr>
          <p:cNvPr id="5" name="Rectangle 5"/>
          <p:cNvSpPr txBox="1">
            <a:spLocks noChangeArrowheads="1"/>
          </p:cNvSpPr>
          <p:nvPr/>
        </p:nvSpPr>
        <p:spPr>
          <a:xfrm>
            <a:off x="861060" y="3048000"/>
            <a:ext cx="7749540" cy="3200400"/>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buFont typeface="Wingdings" panose="05000000000000000000" pitchFamily="2" charset="2"/>
              <a:buChar char="§"/>
            </a:pPr>
            <a:r>
              <a:rPr lang="en-US" sz="2000" dirty="0"/>
              <a:t>Design:</a:t>
            </a:r>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r>
              <a:rPr lang="en-US" sz="2000" dirty="0"/>
              <a:t>with a typical </a:t>
            </a:r>
            <a:r>
              <a:rPr lang="el-GR" sz="2000" i="1" dirty="0">
                <a:latin typeface="Times New Roman" panose="02020603050405020304" pitchFamily="18" charset="0"/>
                <a:cs typeface="Times New Roman" panose="02020603050405020304" pitchFamily="18" charset="0"/>
              </a:rPr>
              <a:t>α</a:t>
            </a:r>
            <a:r>
              <a:rPr lang="en-US" sz="2000" dirty="0">
                <a:latin typeface="Times New Roman" panose="02020603050405020304" pitchFamily="18" charset="0"/>
                <a:cs typeface="Times New Roman" panose="02020603050405020304" pitchFamily="18" charset="0"/>
              </a:rPr>
              <a:t> </a:t>
            </a:r>
            <a:r>
              <a:rPr lang="en-US" sz="2000" dirty="0"/>
              <a:t>= 0.5 and a typical </a:t>
            </a:r>
            <a:r>
              <a:rPr lang="el-GR" sz="2000" i="1" dirty="0">
                <a:latin typeface="Times New Roman" panose="02020603050405020304" pitchFamily="18" charset="0"/>
                <a:cs typeface="Times New Roman" panose="02020603050405020304" pitchFamily="18" charset="0"/>
              </a:rPr>
              <a:t>β</a:t>
            </a:r>
            <a:r>
              <a:rPr lang="en-US" sz="2000" dirty="0"/>
              <a:t> = .035. </a:t>
            </a:r>
          </a:p>
          <a:p>
            <a:pPr fontAlgn="auto"/>
            <a:endParaRPr lang="en-US" sz="2000" dirty="0">
              <a:solidFill>
                <a:srgbClr val="BD582C"/>
              </a:solidFill>
            </a:endParaRPr>
          </a:p>
          <a:p>
            <a:pPr fontAlgn="auto"/>
            <a:endParaRPr lang="en-US" sz="2000" dirty="0">
              <a:solidFill>
                <a:srgbClr val="BD582C"/>
              </a:solidFill>
            </a:endParaRPr>
          </a:p>
          <a:p>
            <a:pPr fontAlgn="auto"/>
            <a:endParaRPr lang="en-US" sz="2000" dirty="0">
              <a:solidFill>
                <a:srgbClr val="BD582C"/>
              </a:solidFill>
            </a:endParaRPr>
          </a:p>
        </p:txBody>
      </p:sp>
      <p:graphicFrame>
        <p:nvGraphicFramePr>
          <p:cNvPr id="28677"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097093731"/>
              </p:ext>
            </p:extLst>
          </p:nvPr>
        </p:nvGraphicFramePr>
        <p:xfrm>
          <a:off x="1082675" y="3505200"/>
          <a:ext cx="6978650" cy="1319213"/>
        </p:xfrm>
        <a:graphic>
          <a:graphicData uri="http://schemas.openxmlformats.org/presentationml/2006/ole">
            <mc:AlternateContent xmlns:mc="http://schemas.openxmlformats.org/markup-compatibility/2006">
              <mc:Choice xmlns:v="urn:schemas-microsoft-com:vml" Requires="v">
                <p:oleObj name="Equation" r:id="rId2" imgW="2260440" imgH="431640" progId="Equation.DSMT4">
                  <p:embed/>
                </p:oleObj>
              </mc:Choice>
              <mc:Fallback>
                <p:oleObj name="Equation" r:id="rId2" imgW="2260440" imgH="431640" progId="Equation.DSMT4">
                  <p:embed/>
                  <p:pic>
                    <p:nvPicPr>
                      <p:cNvPr id="28677" name="Object 4"/>
                      <p:cNvPicPr>
                        <a:picLocks noChangeAspect="1" noChangeArrowheads="1"/>
                      </p:cNvPicPr>
                      <p:nvPr/>
                    </p:nvPicPr>
                    <p:blipFill>
                      <a:blip r:embed="rId3"/>
                      <a:srcRect/>
                      <a:stretch>
                        <a:fillRect/>
                      </a:stretch>
                    </p:blipFill>
                    <p:spPr bwMode="auto">
                      <a:xfrm>
                        <a:off x="1082675" y="3505200"/>
                        <a:ext cx="6978650" cy="1319213"/>
                      </a:xfrm>
                      <a:prstGeom prst="rect">
                        <a:avLst/>
                      </a:prstGeom>
                      <a:noFill/>
                      <a:ln>
                        <a:noFill/>
                      </a:ln>
                    </p:spPr>
                  </p:pic>
                </p:oleObj>
              </mc:Fallback>
            </mc:AlternateContent>
          </a:graphicData>
        </a:graphic>
      </p:graphicFrame>
      <p:sp>
        <p:nvSpPr>
          <p:cNvPr id="7" name="Title" hidden="1">
            <a:extLst>
              <a:ext uri="{FF2B5EF4-FFF2-40B4-BE49-F238E27FC236}">
                <a16:creationId xmlns:a16="http://schemas.microsoft.com/office/drawing/2014/main" id="{C71DE841-0DB6-4AB6-91B0-95291B693EFC}"/>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Circuit Breakers</a:t>
            </a:r>
            <a:br>
              <a:rPr lang="en-US" dirty="0">
                <a:solidFill>
                  <a:schemeClr val="accent1"/>
                </a:solidFill>
              </a:rPr>
            </a:br>
            <a:endParaRPr lang="en-US" dirty="0"/>
          </a:p>
        </p:txBody>
      </p:sp>
    </p:spTree>
    <p:extLst>
      <p:ext uri="{BB962C8B-B14F-4D97-AF65-F5344CB8AC3E}">
        <p14:creationId xmlns:p14="http://schemas.microsoft.com/office/powerpoint/2010/main" val="25330020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6" name="Rectangle 3"/>
          <p:cNvSpPr/>
          <p:nvPr/>
        </p:nvSpPr>
        <p:spPr>
          <a:xfrm>
            <a:off x="1143000" y="1295400"/>
            <a:ext cx="2496902" cy="461665"/>
          </a:xfrm>
          <a:prstGeom prst="rect">
            <a:avLst/>
          </a:prstGeom>
        </p:spPr>
        <p:txBody>
          <a:bodyPr wrap="none">
            <a:spAutoFit/>
          </a:bodyPr>
          <a:lstStyle/>
          <a:p>
            <a:pPr>
              <a:defRPr/>
            </a:pPr>
            <a:r>
              <a:rPr lang="en-US" sz="2400" dirty="0">
                <a:solidFill>
                  <a:schemeClr val="accent1"/>
                </a:solidFill>
                <a:latin typeface="+mn-lt"/>
              </a:rPr>
              <a:t>Circuit Breakers, 2</a:t>
            </a:r>
          </a:p>
        </p:txBody>
      </p:sp>
      <p:sp>
        <p:nvSpPr>
          <p:cNvPr id="28675" name="Rectangle 4"/>
          <p:cNvSpPr>
            <a:spLocks noGrp="1" noChangeArrowheads="1"/>
          </p:cNvSpPr>
          <p:nvPr>
            <p:ph idx="1"/>
          </p:nvPr>
        </p:nvSpPr>
        <p:spPr>
          <a:xfrm>
            <a:off x="873252" y="1828800"/>
            <a:ext cx="7485888" cy="4191000"/>
          </a:xfrm>
        </p:spPr>
        <p:txBody>
          <a:bodyPr>
            <a:noAutofit/>
          </a:bodyPr>
          <a:lstStyle/>
          <a:p>
            <a:pPr marL="231775" indent="-231775" eaLnBrk="1" hangingPunct="1">
              <a:lnSpc>
                <a:spcPct val="120000"/>
              </a:lnSpc>
              <a:buFont typeface="Wingdings" panose="05000000000000000000" pitchFamily="2" charset="2"/>
              <a:buChar char="§"/>
            </a:pPr>
            <a:r>
              <a:rPr lang="en-US" sz="2000" dirty="0"/>
              <a:t>This equation (and the following figures) describe a “single-threshold” circuit breaker. </a:t>
            </a:r>
          </a:p>
          <a:p>
            <a:pPr marL="231775" indent="-231775" eaLnBrk="1" hangingPunct="1">
              <a:lnSpc>
                <a:spcPct val="120000"/>
              </a:lnSpc>
              <a:buFont typeface="Wingdings" panose="05000000000000000000" pitchFamily="2" charset="2"/>
              <a:buChar char="§"/>
            </a:pPr>
            <a:r>
              <a:rPr lang="en-US" sz="2000" dirty="0"/>
              <a:t>Some states use a “multiple-threshold” circuit breaker instead, which means that </a:t>
            </a:r>
            <a:r>
              <a:rPr lang="el-GR" sz="2000" i="1" dirty="0">
                <a:latin typeface="Times New Roman" panose="02020603050405020304" pitchFamily="18" charset="0"/>
                <a:cs typeface="Times New Roman" panose="02020603050405020304" pitchFamily="18" charset="0"/>
              </a:rPr>
              <a:t>β</a:t>
            </a:r>
            <a:r>
              <a:rPr lang="en-US" sz="2000" dirty="0"/>
              <a:t> is higher for lower-income households.</a:t>
            </a:r>
          </a:p>
          <a:p>
            <a:pPr marL="231775" indent="-231775">
              <a:lnSpc>
                <a:spcPct val="120000"/>
              </a:lnSpc>
              <a:buFont typeface="Wingdings" panose="05000000000000000000" pitchFamily="2" charset="2"/>
              <a:buChar char="§"/>
            </a:pPr>
            <a:r>
              <a:rPr lang="en-US" sz="2000" dirty="0"/>
              <a:t>Another design in some states is called a “sliding-scale” circuit breaker. It sets </a:t>
            </a:r>
            <a:r>
              <a:rPr lang="el-GR" sz="2000" i="1" dirty="0">
                <a:latin typeface="Times New Roman" panose="02020603050405020304" pitchFamily="18" charset="0"/>
                <a:cs typeface="Times New Roman" panose="02020603050405020304" pitchFamily="18" charset="0"/>
              </a:rPr>
              <a:t>β</a:t>
            </a:r>
            <a:r>
              <a:rPr lang="en-US" sz="2000" dirty="0"/>
              <a:t> equal to zero and sets higher values of </a:t>
            </a:r>
            <a:r>
              <a:rPr lang="el-GR" sz="2000" i="1" dirty="0">
                <a:latin typeface="Times New Roman" panose="02020603050405020304" pitchFamily="18" charset="0"/>
                <a:cs typeface="Times New Roman" panose="02020603050405020304" pitchFamily="18" charset="0"/>
              </a:rPr>
              <a:t>α</a:t>
            </a:r>
            <a:r>
              <a:rPr lang="en-US" sz="2000" dirty="0"/>
              <a:t> for lower-income households.</a:t>
            </a:r>
          </a:p>
          <a:p>
            <a:pPr eaLnBrk="1" hangingPunct="1">
              <a:lnSpc>
                <a:spcPct val="90000"/>
              </a:lnSpc>
            </a:pPr>
            <a:endParaRPr lang="en-US" sz="2000" dirty="0"/>
          </a:p>
        </p:txBody>
      </p:sp>
      <p:sp>
        <p:nvSpPr>
          <p:cNvPr id="5" name="Title" hidden="1">
            <a:extLst>
              <a:ext uri="{FF2B5EF4-FFF2-40B4-BE49-F238E27FC236}">
                <a16:creationId xmlns:a16="http://schemas.microsoft.com/office/drawing/2014/main" id="{FB3497ED-F7C7-4D10-8CF1-D27FCC294196}"/>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Circuit Breakers, 2</a:t>
            </a:r>
            <a:br>
              <a:rPr lang="en-US" dirty="0">
                <a:solidFill>
                  <a:schemeClr val="accent1"/>
                </a:solidFill>
              </a:rPr>
            </a:br>
            <a:endParaRPr lang="en-US" dirty="0"/>
          </a:p>
        </p:txBody>
      </p:sp>
    </p:spTree>
    <p:extLst>
      <p:ext uri="{BB962C8B-B14F-4D97-AF65-F5344CB8AC3E}">
        <p14:creationId xmlns:p14="http://schemas.microsoft.com/office/powerpoint/2010/main" val="12495327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7" name="Rectangle 3"/>
          <p:cNvSpPr/>
          <p:nvPr/>
        </p:nvSpPr>
        <p:spPr>
          <a:xfrm>
            <a:off x="990600" y="1363102"/>
            <a:ext cx="2496902" cy="461665"/>
          </a:xfrm>
          <a:prstGeom prst="rect">
            <a:avLst/>
          </a:prstGeom>
        </p:spPr>
        <p:txBody>
          <a:bodyPr wrap="none">
            <a:spAutoFit/>
          </a:bodyPr>
          <a:lstStyle/>
          <a:p>
            <a:pPr>
              <a:defRPr/>
            </a:pPr>
            <a:r>
              <a:rPr lang="en-US" sz="2400" dirty="0">
                <a:solidFill>
                  <a:schemeClr val="accent1"/>
                </a:solidFill>
                <a:latin typeface="+mn-lt"/>
              </a:rPr>
              <a:t>Circuit Breakers, 3</a:t>
            </a:r>
          </a:p>
        </p:txBody>
      </p:sp>
      <p:sp>
        <p:nvSpPr>
          <p:cNvPr id="30723" name="Rectangle 4"/>
          <p:cNvSpPr>
            <a:spLocks noGrp="1" noChangeArrowheads="1"/>
          </p:cNvSpPr>
          <p:nvPr>
            <p:ph idx="1"/>
          </p:nvPr>
        </p:nvSpPr>
        <p:spPr>
          <a:xfrm>
            <a:off x="842801" y="1828801"/>
            <a:ext cx="7475220" cy="4495799"/>
          </a:xfrm>
        </p:spPr>
        <p:txBody>
          <a:bodyPr>
            <a:noAutofit/>
          </a:bodyPr>
          <a:lstStyle/>
          <a:p>
            <a:pPr>
              <a:buFont typeface="Wingdings" panose="05000000000000000000" pitchFamily="2" charset="2"/>
              <a:buChar char="§"/>
            </a:pPr>
            <a:r>
              <a:rPr lang="en-US" sz="2000" dirty="0"/>
              <a:t>A CB has a progressive element (rebates start at lower house values for lower-income households) and a regressive element (at any given income level, relief increases with house value).</a:t>
            </a:r>
            <a:endParaRPr lang="en-US" sz="2000" b="1" dirty="0"/>
          </a:p>
        </p:txBody>
      </p:sp>
      <p:graphicFrame>
        <p:nvGraphicFramePr>
          <p:cNvPr id="8" name="Graph" descr="Please contact Professor Yinger for details regarding figures and graphs."/>
          <p:cNvGraphicFramePr/>
          <p:nvPr>
            <p:extLst>
              <p:ext uri="{D42A27DB-BD31-4B8C-83A1-F6EECF244321}">
                <p14:modId xmlns:p14="http://schemas.microsoft.com/office/powerpoint/2010/main" val="108889175"/>
              </p:ext>
            </p:extLst>
          </p:nvPr>
        </p:nvGraphicFramePr>
        <p:xfrm>
          <a:off x="2133600" y="2895600"/>
          <a:ext cx="5562600" cy="372237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hidden="1">
            <a:extLst>
              <a:ext uri="{FF2B5EF4-FFF2-40B4-BE49-F238E27FC236}">
                <a16:creationId xmlns:a16="http://schemas.microsoft.com/office/drawing/2014/main" id="{362EA98A-12A7-4303-AD04-37C1EC06BA53}"/>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Circuit Breakers, 3</a:t>
            </a:r>
            <a:br>
              <a:rPr lang="en-US" dirty="0">
                <a:solidFill>
                  <a:schemeClr val="accent1"/>
                </a:solidFill>
              </a:rPr>
            </a:br>
            <a:endParaRPr lang="en-US" dirty="0"/>
          </a:p>
        </p:txBody>
      </p:sp>
    </p:spTree>
    <p:extLst>
      <p:ext uri="{BB962C8B-B14F-4D97-AF65-F5344CB8AC3E}">
        <p14:creationId xmlns:p14="http://schemas.microsoft.com/office/powerpoint/2010/main" val="39114410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7" name="Rectangle 3"/>
          <p:cNvSpPr/>
          <p:nvPr/>
        </p:nvSpPr>
        <p:spPr>
          <a:xfrm>
            <a:off x="1066800" y="1351896"/>
            <a:ext cx="2496902" cy="461665"/>
          </a:xfrm>
          <a:prstGeom prst="rect">
            <a:avLst/>
          </a:prstGeom>
        </p:spPr>
        <p:txBody>
          <a:bodyPr wrap="none">
            <a:spAutoFit/>
          </a:bodyPr>
          <a:lstStyle/>
          <a:p>
            <a:pPr>
              <a:defRPr/>
            </a:pPr>
            <a:r>
              <a:rPr lang="en-US" sz="2400" dirty="0">
                <a:solidFill>
                  <a:schemeClr val="accent1"/>
                </a:solidFill>
                <a:latin typeface="+mn-lt"/>
              </a:rPr>
              <a:t>Circuit Breakers, 4</a:t>
            </a:r>
          </a:p>
        </p:txBody>
      </p:sp>
      <p:sp>
        <p:nvSpPr>
          <p:cNvPr id="30723" name="Rectangle 4"/>
          <p:cNvSpPr>
            <a:spLocks noGrp="1" noChangeArrowheads="1"/>
          </p:cNvSpPr>
          <p:nvPr>
            <p:ph idx="1"/>
          </p:nvPr>
        </p:nvSpPr>
        <p:spPr>
          <a:xfrm>
            <a:off x="842801" y="1828801"/>
            <a:ext cx="7475220" cy="4495799"/>
          </a:xfrm>
        </p:spPr>
        <p:txBody>
          <a:bodyPr>
            <a:noAutofit/>
          </a:bodyPr>
          <a:lstStyle/>
          <a:p>
            <a:pPr>
              <a:lnSpc>
                <a:spcPct val="130000"/>
              </a:lnSpc>
              <a:buFont typeface="Wingdings" panose="05000000000000000000" pitchFamily="2" charset="2"/>
              <a:buChar char="§"/>
            </a:pPr>
            <a:r>
              <a:rPr lang="en-US" sz="2000" b="1" dirty="0"/>
              <a:t> </a:t>
            </a:r>
            <a:r>
              <a:rPr lang="en-US" sz="2000" dirty="0"/>
              <a:t>A circuit breaker is also eliminates regressivity with respect to income—up to a point.</a:t>
            </a:r>
            <a:endParaRPr lang="en-US" sz="2000" b="1" dirty="0"/>
          </a:p>
        </p:txBody>
      </p:sp>
      <p:graphicFrame>
        <p:nvGraphicFramePr>
          <p:cNvPr id="9" name="Graph" descr="Please contact Professor Yinger for details regarding figures and graphs."/>
          <p:cNvGraphicFramePr/>
          <p:nvPr>
            <p:extLst>
              <p:ext uri="{D42A27DB-BD31-4B8C-83A1-F6EECF244321}">
                <p14:modId xmlns:p14="http://schemas.microsoft.com/office/powerpoint/2010/main" val="782349232"/>
              </p:ext>
            </p:extLst>
          </p:nvPr>
        </p:nvGraphicFramePr>
        <p:xfrm>
          <a:off x="2046287" y="2719071"/>
          <a:ext cx="5540375" cy="400558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hidden="1">
            <a:extLst>
              <a:ext uri="{FF2B5EF4-FFF2-40B4-BE49-F238E27FC236}">
                <a16:creationId xmlns:a16="http://schemas.microsoft.com/office/drawing/2014/main" id="{B58157F4-FD16-4037-B8F0-5243C0EC8DAA}"/>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Circuit Breakers, 4</a:t>
            </a:r>
            <a:br>
              <a:rPr lang="en-US" dirty="0">
                <a:solidFill>
                  <a:schemeClr val="accent1"/>
                </a:solidFill>
              </a:rPr>
            </a:br>
            <a:endParaRPr lang="en-US" dirty="0"/>
          </a:p>
        </p:txBody>
      </p:sp>
    </p:spTree>
    <p:extLst>
      <p:ext uri="{BB962C8B-B14F-4D97-AF65-F5344CB8AC3E}">
        <p14:creationId xmlns:p14="http://schemas.microsoft.com/office/powerpoint/2010/main" val="188456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7" name="Rectangle 3"/>
          <p:cNvSpPr/>
          <p:nvPr/>
        </p:nvSpPr>
        <p:spPr>
          <a:xfrm>
            <a:off x="1066800" y="1364637"/>
            <a:ext cx="2496902" cy="461665"/>
          </a:xfrm>
          <a:prstGeom prst="rect">
            <a:avLst/>
          </a:prstGeom>
        </p:spPr>
        <p:txBody>
          <a:bodyPr wrap="none">
            <a:spAutoFit/>
          </a:bodyPr>
          <a:lstStyle/>
          <a:p>
            <a:pPr>
              <a:defRPr/>
            </a:pPr>
            <a:r>
              <a:rPr lang="en-US" sz="2400" dirty="0">
                <a:solidFill>
                  <a:schemeClr val="accent1"/>
                </a:solidFill>
                <a:latin typeface="+mn-lt"/>
              </a:rPr>
              <a:t>Circuit Breakers, 5</a:t>
            </a:r>
          </a:p>
        </p:txBody>
      </p:sp>
      <p:sp>
        <p:nvSpPr>
          <p:cNvPr id="30723" name="Rectangle 4"/>
          <p:cNvSpPr>
            <a:spLocks noGrp="1" noChangeArrowheads="1"/>
          </p:cNvSpPr>
          <p:nvPr>
            <p:ph idx="1"/>
          </p:nvPr>
        </p:nvSpPr>
        <p:spPr>
          <a:xfrm>
            <a:off x="842800" y="1828801"/>
            <a:ext cx="7615399" cy="4495799"/>
          </a:xfrm>
        </p:spPr>
        <p:txBody>
          <a:bodyPr>
            <a:noAutofit/>
          </a:bodyPr>
          <a:lstStyle/>
          <a:p>
            <a:pPr>
              <a:buFont typeface="Wingdings" panose="05000000000000000000" pitchFamily="2" charset="2"/>
              <a:buChar char="§"/>
            </a:pPr>
            <a:r>
              <a:rPr lang="en-US" sz="2000" b="1" dirty="0"/>
              <a:t> </a:t>
            </a:r>
            <a:r>
              <a:rPr lang="en-US" sz="2000" dirty="0"/>
              <a:t>But a circuit breaker also unfairly rewards people who buy an expensive house relative to their income.</a:t>
            </a:r>
            <a:endParaRPr lang="en-US" sz="2000" b="1" dirty="0"/>
          </a:p>
        </p:txBody>
      </p:sp>
      <p:graphicFrame>
        <p:nvGraphicFramePr>
          <p:cNvPr id="8" name="Graph" descr="Please contact Professor Yinger for details regarding figures and graphs."/>
          <p:cNvGraphicFramePr/>
          <p:nvPr>
            <p:extLst>
              <p:ext uri="{D42A27DB-BD31-4B8C-83A1-F6EECF244321}">
                <p14:modId xmlns:p14="http://schemas.microsoft.com/office/powerpoint/2010/main" val="145575046"/>
              </p:ext>
            </p:extLst>
          </p:nvPr>
        </p:nvGraphicFramePr>
        <p:xfrm>
          <a:off x="1836814" y="2590800"/>
          <a:ext cx="5627370" cy="391858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hidden="1">
            <a:extLst>
              <a:ext uri="{FF2B5EF4-FFF2-40B4-BE49-F238E27FC236}">
                <a16:creationId xmlns:a16="http://schemas.microsoft.com/office/drawing/2014/main" id="{D7536807-7C73-4E03-80B1-58D631C66F73}"/>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Circuit Breakers, 5</a:t>
            </a:r>
            <a:br>
              <a:rPr lang="en-US" dirty="0">
                <a:solidFill>
                  <a:schemeClr val="accent1"/>
                </a:solidFill>
              </a:rPr>
            </a:br>
            <a:endParaRPr lang="en-US" dirty="0"/>
          </a:p>
        </p:txBody>
      </p:sp>
    </p:spTree>
    <p:extLst>
      <p:ext uri="{BB962C8B-B14F-4D97-AF65-F5344CB8AC3E}">
        <p14:creationId xmlns:p14="http://schemas.microsoft.com/office/powerpoint/2010/main" val="35156146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4" name="Rectangle 3"/>
          <p:cNvSpPr/>
          <p:nvPr/>
        </p:nvSpPr>
        <p:spPr>
          <a:xfrm>
            <a:off x="1051779" y="1294506"/>
            <a:ext cx="3634521" cy="461665"/>
          </a:xfrm>
          <a:prstGeom prst="rect">
            <a:avLst/>
          </a:prstGeom>
        </p:spPr>
        <p:txBody>
          <a:bodyPr wrap="none">
            <a:spAutoFit/>
          </a:bodyPr>
          <a:lstStyle/>
          <a:p>
            <a:pPr>
              <a:defRPr/>
            </a:pPr>
            <a:r>
              <a:rPr lang="en-US" sz="2400" dirty="0">
                <a:solidFill>
                  <a:schemeClr val="accent1"/>
                </a:solidFill>
                <a:latin typeface="+mn-lt"/>
              </a:rPr>
              <a:t>Benefits of Circuit Breakers</a:t>
            </a:r>
          </a:p>
        </p:txBody>
      </p:sp>
      <p:sp>
        <p:nvSpPr>
          <p:cNvPr id="29699" name="Rectangle 4"/>
          <p:cNvSpPr>
            <a:spLocks noGrp="1" noChangeArrowheads="1"/>
          </p:cNvSpPr>
          <p:nvPr>
            <p:ph idx="1"/>
          </p:nvPr>
        </p:nvSpPr>
        <p:spPr>
          <a:xfrm>
            <a:off x="914400" y="1756171"/>
            <a:ext cx="7543800" cy="4492229"/>
          </a:xfrm>
        </p:spPr>
        <p:txBody>
          <a:bodyPr>
            <a:normAutofit fontScale="92500" lnSpcReduction="20000"/>
          </a:bodyPr>
          <a:lstStyle/>
          <a:p>
            <a:pPr eaLnBrk="1" hangingPunct="1">
              <a:buFont typeface="Wingdings" panose="05000000000000000000" pitchFamily="2" charset="2"/>
              <a:buChar char="§"/>
              <a:defRPr/>
            </a:pPr>
            <a:r>
              <a:rPr lang="en-US" sz="2000" b="1" dirty="0"/>
              <a:t> Popularity</a:t>
            </a:r>
          </a:p>
          <a:p>
            <a:pPr eaLnBrk="1" hangingPunct="1">
              <a:lnSpc>
                <a:spcPct val="50000"/>
              </a:lnSpc>
              <a:buFont typeface="Wingdings" panose="05000000000000000000" pitchFamily="2" charset="2"/>
              <a:buChar char="§"/>
              <a:defRPr/>
            </a:pPr>
            <a:endParaRPr lang="en-US" sz="2000" dirty="0"/>
          </a:p>
          <a:p>
            <a:pPr marL="463550" lvl="3" indent="-231775">
              <a:lnSpc>
                <a:spcPct val="120000"/>
              </a:lnSpc>
              <a:buFont typeface="Courier New" panose="02070309020205020404" pitchFamily="49" charset="0"/>
              <a:buChar char="o"/>
              <a:defRPr/>
            </a:pPr>
            <a:r>
              <a:rPr lang="en-US" sz="2000" dirty="0"/>
              <a:t>About half of the states have circuit breakers for elderly homeowners or elderly renters.</a:t>
            </a:r>
          </a:p>
          <a:p>
            <a:pPr marL="463550" lvl="3" indent="-231775">
              <a:lnSpc>
                <a:spcPct val="120000"/>
              </a:lnSpc>
              <a:buFont typeface="Courier New" panose="02070309020205020404" pitchFamily="49" charset="0"/>
              <a:buChar char="o"/>
              <a:defRPr/>
            </a:pPr>
            <a:endParaRPr lang="en-US" sz="2000" dirty="0"/>
          </a:p>
          <a:p>
            <a:pPr marL="463550" lvl="3" indent="-231775">
              <a:lnSpc>
                <a:spcPct val="120000"/>
              </a:lnSpc>
              <a:buFont typeface="Courier New" panose="02070309020205020404" pitchFamily="49" charset="0"/>
              <a:buChar char="o"/>
              <a:defRPr/>
            </a:pPr>
            <a:r>
              <a:rPr lang="en-US" sz="2000" dirty="0"/>
              <a:t>A few states have circuit breakers for all homeowners or all renters.</a:t>
            </a:r>
          </a:p>
          <a:p>
            <a:pPr marL="463550" lvl="3" indent="-231775">
              <a:lnSpc>
                <a:spcPct val="120000"/>
              </a:lnSpc>
              <a:buFont typeface="Courier New" panose="02070309020205020404" pitchFamily="49" charset="0"/>
              <a:buChar char="o"/>
              <a:defRPr/>
            </a:pPr>
            <a:endParaRPr lang="en-US" sz="2000" dirty="0"/>
          </a:p>
          <a:p>
            <a:pPr marL="463550" lvl="3" indent="-231775">
              <a:lnSpc>
                <a:spcPct val="120000"/>
              </a:lnSpc>
              <a:buFont typeface="Courier New" panose="02070309020205020404" pitchFamily="49" charset="0"/>
              <a:buChar char="o"/>
              <a:defRPr/>
            </a:pPr>
            <a:r>
              <a:rPr lang="en-US" sz="2000" dirty="0"/>
              <a:t>For details, go to </a:t>
            </a:r>
            <a:r>
              <a:rPr lang="en-US" sz="2000" dirty="0">
                <a:hlinkClick r:id="rId2"/>
              </a:rPr>
              <a:t>http://www.lincolninst.edu</a:t>
            </a:r>
            <a:r>
              <a:rPr lang="en-US" sz="2000" dirty="0"/>
              <a:t>.</a:t>
            </a:r>
          </a:p>
          <a:p>
            <a:pPr marL="258365" lvl="1" indent="0">
              <a:lnSpc>
                <a:spcPct val="50000"/>
              </a:lnSpc>
              <a:buNone/>
              <a:defRPr/>
            </a:pPr>
            <a:r>
              <a:rPr lang="en-US" sz="2000" dirty="0"/>
              <a:t> </a:t>
            </a:r>
          </a:p>
          <a:p>
            <a:pPr eaLnBrk="1" hangingPunct="1">
              <a:buFont typeface="Wingdings" panose="05000000000000000000" pitchFamily="2" charset="2"/>
              <a:buChar char="§"/>
              <a:defRPr/>
            </a:pPr>
            <a:r>
              <a:rPr lang="en-US" sz="2000" b="1" dirty="0"/>
              <a:t> Strengths</a:t>
            </a:r>
          </a:p>
          <a:p>
            <a:pPr eaLnBrk="1" hangingPunct="1">
              <a:lnSpc>
                <a:spcPct val="50000"/>
              </a:lnSpc>
              <a:defRPr/>
            </a:pPr>
            <a:endParaRPr lang="en-US" sz="2000" b="1" dirty="0">
              <a:solidFill>
                <a:schemeClr val="tx2"/>
              </a:solidFill>
            </a:endParaRPr>
          </a:p>
          <a:p>
            <a:pPr marL="463550" lvl="3" indent="-231775">
              <a:lnSpc>
                <a:spcPct val="120000"/>
              </a:lnSpc>
              <a:buFont typeface="Courier New" panose="02070309020205020404" pitchFamily="49" charset="0"/>
              <a:buChar char="o"/>
              <a:defRPr/>
            </a:pPr>
            <a:r>
              <a:rPr lang="en-US" sz="2000" dirty="0"/>
              <a:t>Circuit breakers provide tax relief for people who experience a negative income shock that makes it hard for them to pay property taxes out of their income.</a:t>
            </a:r>
          </a:p>
          <a:p>
            <a:pPr eaLnBrk="1" hangingPunct="1">
              <a:defRPr/>
            </a:pPr>
            <a:endParaRPr lang="en-US" sz="2000" dirty="0"/>
          </a:p>
        </p:txBody>
      </p:sp>
      <p:sp>
        <p:nvSpPr>
          <p:cNvPr id="7" name="Title" hidden="1">
            <a:extLst>
              <a:ext uri="{FF2B5EF4-FFF2-40B4-BE49-F238E27FC236}">
                <a16:creationId xmlns:a16="http://schemas.microsoft.com/office/drawing/2014/main" id="{610F4A00-9778-416D-8A13-225C401E2D8E}"/>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solidFill>
                  <a:schemeClr val="accent1"/>
                </a:solidFill>
              </a:rPr>
              <a:t>Benefits of Circuit Breakers</a:t>
            </a:r>
            <a:br>
              <a:rPr lang="en-US" dirty="0">
                <a:solidFill>
                  <a:schemeClr val="accent1"/>
                </a:solidFill>
              </a:rPr>
            </a:br>
            <a:endParaRPr lang="en-US" dirty="0"/>
          </a:p>
        </p:txBody>
      </p:sp>
    </p:spTree>
    <p:extLst>
      <p:ext uri="{BB962C8B-B14F-4D97-AF65-F5344CB8AC3E}">
        <p14:creationId xmlns:p14="http://schemas.microsoft.com/office/powerpoint/2010/main" val="24242910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4" name="Rectangle 3"/>
          <p:cNvSpPr/>
          <p:nvPr/>
        </p:nvSpPr>
        <p:spPr>
          <a:xfrm>
            <a:off x="1066800" y="1290935"/>
            <a:ext cx="4101059" cy="461665"/>
          </a:xfrm>
          <a:prstGeom prst="rect">
            <a:avLst/>
          </a:prstGeom>
        </p:spPr>
        <p:txBody>
          <a:bodyPr wrap="none">
            <a:spAutoFit/>
          </a:bodyPr>
          <a:lstStyle/>
          <a:p>
            <a:pPr>
              <a:defRPr/>
            </a:pPr>
            <a:r>
              <a:rPr lang="en-US" sz="2400" dirty="0">
                <a:solidFill>
                  <a:schemeClr val="accent1"/>
                </a:solidFill>
                <a:latin typeface="+mn-lt"/>
              </a:rPr>
              <a:t>Problems with Circuit Breakers</a:t>
            </a:r>
          </a:p>
        </p:txBody>
      </p:sp>
      <p:sp>
        <p:nvSpPr>
          <p:cNvPr id="30723" name="Rectangle 4"/>
          <p:cNvSpPr>
            <a:spLocks noGrp="1" noChangeArrowheads="1"/>
          </p:cNvSpPr>
          <p:nvPr>
            <p:ph idx="1"/>
          </p:nvPr>
        </p:nvSpPr>
        <p:spPr>
          <a:xfrm>
            <a:off x="830580" y="1752600"/>
            <a:ext cx="7475220" cy="4953000"/>
          </a:xfrm>
        </p:spPr>
        <p:txBody>
          <a:bodyPr>
            <a:noAutofit/>
          </a:bodyPr>
          <a:lstStyle/>
          <a:p>
            <a:pPr eaLnBrk="1" hangingPunct="1">
              <a:lnSpc>
                <a:spcPct val="130000"/>
              </a:lnSpc>
              <a:buFont typeface="Wingdings" panose="05000000000000000000" pitchFamily="2" charset="2"/>
              <a:buChar char="§"/>
            </a:pPr>
            <a:r>
              <a:rPr lang="en-US" sz="2000" b="1" dirty="0"/>
              <a:t> Weaknesses</a:t>
            </a:r>
          </a:p>
          <a:p>
            <a:pPr marL="463550" lvl="3" indent="-231775">
              <a:lnSpc>
                <a:spcPct val="130000"/>
              </a:lnSpc>
              <a:buFont typeface="Courier New" panose="02070309020205020404" pitchFamily="49" charset="0"/>
              <a:buChar char="o"/>
            </a:pPr>
            <a:r>
              <a:rPr lang="en-US" sz="2000" dirty="0"/>
              <a:t>Circuit breakers help many homeowners who do not need help.</a:t>
            </a:r>
          </a:p>
          <a:p>
            <a:pPr marL="914400" lvl="6" indent="-231775">
              <a:lnSpc>
                <a:spcPct val="100000"/>
              </a:lnSpc>
              <a:spcBef>
                <a:spcPts val="0"/>
              </a:spcBef>
              <a:spcAft>
                <a:spcPts val="0"/>
              </a:spcAft>
              <a:buFont typeface="Arial" panose="020B0604020202020204" pitchFamily="34" charset="0"/>
              <a:buChar char="•"/>
            </a:pPr>
            <a:r>
              <a:rPr lang="en-US" sz="2000" dirty="0"/>
              <a:t>Empty-nesters can borrow against their equity; the circuit breaker just </a:t>
            </a:r>
            <a:r>
              <a:rPr lang="en-US" sz="2000" dirty="0" err="1"/>
              <a:t>subsdizes</a:t>
            </a:r>
            <a:r>
              <a:rPr lang="en-US" sz="2000" dirty="0"/>
              <a:t> their children’s inheritance.</a:t>
            </a:r>
          </a:p>
          <a:p>
            <a:pPr marL="914400" lvl="6" indent="-231775">
              <a:lnSpc>
                <a:spcPct val="100000"/>
              </a:lnSpc>
              <a:buFont typeface="Arial" panose="020B0604020202020204" pitchFamily="34" charset="0"/>
              <a:buChar char="•"/>
            </a:pPr>
            <a:r>
              <a:rPr lang="en-US" sz="2000" dirty="0"/>
              <a:t>Circuit breakers reward people who buy an expensive house.</a:t>
            </a:r>
          </a:p>
          <a:p>
            <a:pPr marL="463550" lvl="3" indent="-231775">
              <a:lnSpc>
                <a:spcPct val="100000"/>
              </a:lnSpc>
              <a:buFont typeface="Courier New" panose="02070309020205020404" pitchFamily="49" charset="0"/>
              <a:buChar char="o"/>
            </a:pPr>
            <a:r>
              <a:rPr lang="en-US" sz="2000" dirty="0"/>
              <a:t>Circuit breakers for all taxpayers lower tax prices for some voters and may have unintended consequences, such as higher spending.</a:t>
            </a:r>
          </a:p>
          <a:p>
            <a:pPr marL="463550" lvl="3" indent="-231775">
              <a:lnSpc>
                <a:spcPct val="100000"/>
              </a:lnSpc>
              <a:buFont typeface="Courier New" panose="02070309020205020404" pitchFamily="49" charset="0"/>
              <a:buChar char="o"/>
            </a:pPr>
            <a:r>
              <a:rPr lang="en-US" sz="2000" dirty="0"/>
              <a:t>Circuit breakers cannot be given to renters without an assumption about the (unknown) extent to which landlords shift the property tax onto renters. </a:t>
            </a:r>
          </a:p>
        </p:txBody>
      </p:sp>
      <p:sp>
        <p:nvSpPr>
          <p:cNvPr id="7" name="Title" hidden="1">
            <a:extLst>
              <a:ext uri="{FF2B5EF4-FFF2-40B4-BE49-F238E27FC236}">
                <a16:creationId xmlns:a16="http://schemas.microsoft.com/office/drawing/2014/main" id="{1DFFB123-6FFF-4379-916D-DDB2CC0996F4}"/>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Problems with Circuit Breakers</a:t>
            </a:r>
            <a:br>
              <a:rPr lang="en-US" dirty="0">
                <a:solidFill>
                  <a:schemeClr val="accent1"/>
                </a:solidFill>
              </a:rPr>
            </a:br>
            <a:endParaRPr lang="en-US" dirty="0"/>
          </a:p>
        </p:txBody>
      </p:sp>
    </p:spTree>
    <p:extLst>
      <p:ext uri="{BB962C8B-B14F-4D97-AF65-F5344CB8AC3E}">
        <p14:creationId xmlns:p14="http://schemas.microsoft.com/office/powerpoint/2010/main" val="3415815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7171" name="Rectangle 3"/>
          <p:cNvSpPr>
            <a:spLocks noGrp="1" noChangeArrowheads="1"/>
          </p:cNvSpPr>
          <p:nvPr>
            <p:ph idx="1"/>
          </p:nvPr>
        </p:nvSpPr>
        <p:spPr>
          <a:xfrm>
            <a:off x="609600" y="1143000"/>
            <a:ext cx="8229600" cy="4987529"/>
          </a:xfrm>
        </p:spPr>
        <p:txBody>
          <a:bodyPr/>
          <a:lstStyle/>
          <a:p>
            <a:pPr marL="82550" indent="0" algn="ctr" eaLnBrk="1" hangingPunct="1">
              <a:buNone/>
            </a:pPr>
            <a:r>
              <a:rPr lang="en-US" b="1" dirty="0">
                <a:solidFill>
                  <a:schemeClr val="accent1"/>
                </a:solidFill>
              </a:rPr>
              <a:t>The Traditional View, 2</a:t>
            </a:r>
          </a:p>
          <a:p>
            <a:pPr eaLnBrk="1" hangingPunct="1">
              <a:lnSpc>
                <a:spcPct val="50000"/>
              </a:lnSpc>
              <a:spcBef>
                <a:spcPts val="0"/>
              </a:spcBef>
            </a:pPr>
            <a:endParaRPr lang="en-US" dirty="0"/>
          </a:p>
          <a:p>
            <a:pPr eaLnBrk="1" hangingPunct="1"/>
            <a:r>
              <a:rPr lang="en-US" dirty="0"/>
              <a:t>This view is focuses on the behavior of </a:t>
            </a:r>
            <a:r>
              <a:rPr lang="en-US" dirty="0">
                <a:solidFill>
                  <a:schemeClr val="accent4"/>
                </a:solidFill>
              </a:rPr>
              <a:t>responsive firms with property as an input:</a:t>
            </a:r>
          </a:p>
        </p:txBody>
      </p:sp>
      <p:grpSp>
        <p:nvGrpSpPr>
          <p:cNvPr id="7172" name="Graph" descr="Please contact Professor Yinger for details regarding figures and graphs."/>
          <p:cNvGrpSpPr>
            <a:grpSpLocks noChangeAspect="1"/>
          </p:cNvGrpSpPr>
          <p:nvPr/>
        </p:nvGrpSpPr>
        <p:grpSpPr bwMode="auto">
          <a:xfrm>
            <a:off x="2362200" y="2733675"/>
            <a:ext cx="5486400" cy="3743325"/>
            <a:chOff x="1800" y="1440"/>
            <a:chExt cx="8460" cy="7380"/>
          </a:xfrm>
        </p:grpSpPr>
        <p:sp>
          <p:nvSpPr>
            <p:cNvPr id="7173" name="AutoShape 20"/>
            <p:cNvSpPr>
              <a:spLocks noChangeAspect="1" noChangeArrowheads="1"/>
            </p:cNvSpPr>
            <p:nvPr/>
          </p:nvSpPr>
          <p:spPr bwMode="auto">
            <a:xfrm>
              <a:off x="1800" y="1440"/>
              <a:ext cx="8460" cy="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4" name="Line 21"/>
            <p:cNvSpPr>
              <a:spLocks noChangeShapeType="1"/>
            </p:cNvSpPr>
            <p:nvPr/>
          </p:nvSpPr>
          <p:spPr bwMode="auto">
            <a:xfrm>
              <a:off x="3600" y="270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5" name="Line 22"/>
            <p:cNvSpPr>
              <a:spLocks noChangeShapeType="1"/>
            </p:cNvSpPr>
            <p:nvPr/>
          </p:nvSpPr>
          <p:spPr bwMode="auto">
            <a:xfrm>
              <a:off x="3600" y="5580"/>
              <a:ext cx="30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23"/>
            <p:cNvSpPr>
              <a:spLocks noChangeShapeType="1"/>
            </p:cNvSpPr>
            <p:nvPr/>
          </p:nvSpPr>
          <p:spPr bwMode="auto">
            <a:xfrm>
              <a:off x="3600" y="4680"/>
              <a:ext cx="25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24"/>
            <p:cNvSpPr>
              <a:spLocks noChangeShapeType="1"/>
            </p:cNvSpPr>
            <p:nvPr/>
          </p:nvSpPr>
          <p:spPr bwMode="auto">
            <a:xfrm>
              <a:off x="3600" y="3960"/>
              <a:ext cx="25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25"/>
            <p:cNvSpPr>
              <a:spLocks noChangeShapeType="1"/>
            </p:cNvSpPr>
            <p:nvPr/>
          </p:nvSpPr>
          <p:spPr bwMode="auto">
            <a:xfrm>
              <a:off x="3780" y="3599"/>
              <a:ext cx="2340" cy="1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Rectangle 26"/>
            <p:cNvSpPr>
              <a:spLocks noChangeArrowheads="1"/>
            </p:cNvSpPr>
            <p:nvPr/>
          </p:nvSpPr>
          <p:spPr bwMode="auto">
            <a:xfrm>
              <a:off x="2880" y="270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endParaRPr lang="en-US"/>
            </a:p>
          </p:txBody>
        </p:sp>
        <p:sp>
          <p:nvSpPr>
            <p:cNvPr id="7180" name="Rectangle 27"/>
            <p:cNvSpPr>
              <a:spLocks noChangeArrowheads="1"/>
            </p:cNvSpPr>
            <p:nvPr/>
          </p:nvSpPr>
          <p:spPr bwMode="auto">
            <a:xfrm>
              <a:off x="6300" y="576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endParaRPr lang="en-US"/>
            </a:p>
          </p:txBody>
        </p:sp>
        <p:sp>
          <p:nvSpPr>
            <p:cNvPr id="7181" name="Rectangle 28"/>
            <p:cNvSpPr>
              <a:spLocks noChangeArrowheads="1"/>
            </p:cNvSpPr>
            <p:nvPr/>
          </p:nvSpPr>
          <p:spPr bwMode="auto">
            <a:xfrm>
              <a:off x="6120" y="450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a:t>
              </a:r>
              <a:endParaRPr lang="en-US"/>
            </a:p>
          </p:txBody>
        </p:sp>
        <p:sp>
          <p:nvSpPr>
            <p:cNvPr id="7182" name="Rectangle 29"/>
            <p:cNvSpPr>
              <a:spLocks noChangeArrowheads="1"/>
            </p:cNvSpPr>
            <p:nvPr/>
          </p:nvSpPr>
          <p:spPr bwMode="auto">
            <a:xfrm>
              <a:off x="6120" y="3599"/>
              <a:ext cx="1260"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rgbClr val="800000"/>
                  </a:solidFill>
                </a:rPr>
                <a:t>S+tax</a:t>
              </a:r>
              <a:endParaRPr lang="en-US"/>
            </a:p>
          </p:txBody>
        </p:sp>
        <p:sp>
          <p:nvSpPr>
            <p:cNvPr id="7183" name="Rectangle 30"/>
            <p:cNvSpPr>
              <a:spLocks noChangeArrowheads="1"/>
            </p:cNvSpPr>
            <p:nvPr/>
          </p:nvSpPr>
          <p:spPr bwMode="auto">
            <a:xfrm>
              <a:off x="6120" y="504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D</a:t>
              </a:r>
              <a:endParaRPr lang="en-US"/>
            </a:p>
          </p:txBody>
        </p:sp>
        <p:sp>
          <p:nvSpPr>
            <p:cNvPr id="7184" name="Rectangle 31"/>
            <p:cNvSpPr>
              <a:spLocks noChangeArrowheads="1"/>
            </p:cNvSpPr>
            <p:nvPr/>
          </p:nvSpPr>
          <p:spPr bwMode="auto">
            <a:xfrm>
              <a:off x="2520" y="4500"/>
              <a:ext cx="144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1</a:t>
              </a:r>
              <a:r>
                <a:rPr lang="en-US" sz="1600" dirty="0"/>
                <a:t>=P</a:t>
              </a:r>
              <a:r>
                <a:rPr lang="en-US" sz="1600" baseline="-25000" dirty="0"/>
                <a:t>3</a:t>
              </a:r>
              <a:endParaRPr lang="en-US" dirty="0"/>
            </a:p>
          </p:txBody>
        </p:sp>
        <p:sp>
          <p:nvSpPr>
            <p:cNvPr id="7185" name="Rectangle 32"/>
            <p:cNvSpPr>
              <a:spLocks noChangeArrowheads="1"/>
            </p:cNvSpPr>
            <p:nvPr/>
          </p:nvSpPr>
          <p:spPr bwMode="auto">
            <a:xfrm>
              <a:off x="2880" y="3599"/>
              <a:ext cx="1440" cy="5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r>
                <a:rPr lang="en-US" sz="1600" baseline="-25000"/>
                <a:t>2</a:t>
              </a:r>
              <a:endParaRPr lang="en-US"/>
            </a:p>
          </p:txBody>
        </p:sp>
        <p:sp>
          <p:nvSpPr>
            <p:cNvPr id="7186" name="Rectangle 33"/>
            <p:cNvSpPr>
              <a:spLocks noChangeArrowheads="1"/>
            </p:cNvSpPr>
            <p:nvPr/>
          </p:nvSpPr>
          <p:spPr bwMode="auto">
            <a:xfrm>
              <a:off x="2880" y="6660"/>
              <a:ext cx="5400" cy="1620"/>
            </a:xfrm>
            <a:prstGeom prst="rect">
              <a:avLst/>
            </a:prstGeom>
            <a:solidFill>
              <a:srgbClr val="FFFFFF"/>
            </a:solidFill>
            <a:ln w="9525">
              <a:solidFill>
                <a:srgbClr val="000000"/>
              </a:solidFill>
              <a:miter lim="800000"/>
              <a:headEnd/>
              <a:tailEnd/>
            </a:ln>
          </p:spPr>
          <p:txBody>
            <a:bodyPr/>
            <a:lstStyle/>
            <a:p>
              <a:r>
                <a:rPr lang="en-US" sz="1600" b="1" dirty="0">
                  <a:solidFill>
                    <a:srgbClr val="800000"/>
                  </a:solidFill>
                </a:rPr>
                <a:t>Product markets (commercial &amp;</a:t>
              </a:r>
            </a:p>
            <a:p>
              <a:r>
                <a:rPr lang="en-US" sz="1600" b="1" dirty="0">
                  <a:solidFill>
                    <a:srgbClr val="800000"/>
                  </a:solidFill>
                </a:rPr>
                <a:t>industrial property is an input)</a:t>
              </a:r>
            </a:p>
            <a:p>
              <a:r>
                <a:rPr lang="en-US" sz="1600" b="1" dirty="0">
                  <a:solidFill>
                    <a:srgbClr val="800000"/>
                  </a:solidFill>
                </a:rPr>
                <a:t>or the rental housing market.</a:t>
              </a:r>
              <a:endParaRPr lang="en-US" dirty="0"/>
            </a:p>
          </p:txBody>
        </p:sp>
      </p:grpSp>
    </p:spTree>
    <p:extLst>
      <p:ext uri="{BB962C8B-B14F-4D97-AF65-F5344CB8AC3E}">
        <p14:creationId xmlns:p14="http://schemas.microsoft.com/office/powerpoint/2010/main" val="27110420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 name="Rectangle 3"/>
          <p:cNvSpPr/>
          <p:nvPr/>
        </p:nvSpPr>
        <p:spPr>
          <a:xfrm>
            <a:off x="1066800" y="1279951"/>
            <a:ext cx="4388189" cy="461665"/>
          </a:xfrm>
          <a:prstGeom prst="rect">
            <a:avLst/>
          </a:prstGeom>
        </p:spPr>
        <p:txBody>
          <a:bodyPr wrap="none">
            <a:spAutoFit/>
          </a:bodyPr>
          <a:lstStyle/>
          <a:p>
            <a:pPr eaLnBrk="1" hangingPunct="1">
              <a:spcAft>
                <a:spcPts val="1800"/>
              </a:spcAft>
              <a:defRPr/>
            </a:pPr>
            <a:r>
              <a:rPr lang="en-US" sz="2400" dirty="0">
                <a:solidFill>
                  <a:schemeClr val="accent1"/>
                </a:solidFill>
                <a:latin typeface="+mn-lt"/>
              </a:rPr>
              <a:t>A Better Solution for Regressivity</a:t>
            </a:r>
          </a:p>
        </p:txBody>
      </p:sp>
      <p:sp>
        <p:nvSpPr>
          <p:cNvPr id="29699" name="Rectangle 4"/>
          <p:cNvSpPr>
            <a:spLocks noGrp="1" noChangeArrowheads="1"/>
          </p:cNvSpPr>
          <p:nvPr>
            <p:ph idx="1"/>
          </p:nvPr>
        </p:nvSpPr>
        <p:spPr>
          <a:xfrm>
            <a:off x="800100" y="1984771"/>
            <a:ext cx="7543800" cy="4416029"/>
          </a:xfrm>
        </p:spPr>
        <p:txBody>
          <a:bodyPr>
            <a:normAutofit fontScale="92500" lnSpcReduction="20000"/>
          </a:bodyPr>
          <a:lstStyle/>
          <a:p>
            <a:pPr marL="215900" lvl="1" indent="-215900">
              <a:lnSpc>
                <a:spcPct val="100000"/>
              </a:lnSpc>
              <a:spcAft>
                <a:spcPts val="1200"/>
              </a:spcAft>
              <a:buFont typeface="Wingdings" panose="05000000000000000000" pitchFamily="2" charset="2"/>
              <a:buChar char="§"/>
              <a:defRPr/>
            </a:pPr>
            <a:r>
              <a:rPr lang="en-US" sz="2000" dirty="0"/>
              <a:t>Many people like circuit breakers because they can add </a:t>
            </a:r>
            <a:r>
              <a:rPr lang="en-US" sz="2000" dirty="0" err="1"/>
              <a:t>threshholds</a:t>
            </a:r>
            <a:r>
              <a:rPr lang="en-US" sz="2000" dirty="0"/>
              <a:t> that make them very progressive with respect to income, not just with respect to property values.</a:t>
            </a:r>
          </a:p>
          <a:p>
            <a:pPr marL="215900" lvl="1" indent="-215900">
              <a:lnSpc>
                <a:spcPct val="100000"/>
              </a:lnSpc>
              <a:spcAft>
                <a:spcPts val="1200"/>
              </a:spcAft>
              <a:buFont typeface="Wingdings" panose="05000000000000000000" pitchFamily="2" charset="2"/>
              <a:buChar char="§"/>
              <a:defRPr/>
            </a:pPr>
            <a:r>
              <a:rPr lang="en-US" sz="2000" dirty="0"/>
              <a:t>Exemptions could be made equally progressive with respect to income by setting a higher exemption amount for lower income households.</a:t>
            </a:r>
          </a:p>
          <a:p>
            <a:pPr marL="215900" lvl="1" indent="-215900">
              <a:lnSpc>
                <a:spcPct val="100000"/>
              </a:lnSpc>
              <a:spcAft>
                <a:spcPts val="1200"/>
              </a:spcAft>
              <a:buFont typeface="Wingdings" panose="05000000000000000000" pitchFamily="2" charset="2"/>
              <a:buChar char="§"/>
              <a:defRPr/>
            </a:pPr>
            <a:r>
              <a:rPr lang="en-US" sz="2000" dirty="0"/>
              <a:t>This approach does not now exist, because one great advantage of exemptions is that they can be administered through property tax bills, whereas circuit breakers are administered through the income tax.</a:t>
            </a:r>
          </a:p>
          <a:p>
            <a:pPr marL="457200" lvl="2" indent="-223838">
              <a:lnSpc>
                <a:spcPct val="100000"/>
              </a:lnSpc>
              <a:spcAft>
                <a:spcPts val="1200"/>
              </a:spcAft>
              <a:buFont typeface="Courier New" panose="02070309020205020404" pitchFamily="49" charset="0"/>
              <a:buChar char="o"/>
              <a:defRPr/>
            </a:pPr>
            <a:r>
              <a:rPr lang="en-US" sz="1775" dirty="0"/>
              <a:t>By switching the administration of exemptions to the income tax, the link between income and the size of the exemption would be easy to administer.</a:t>
            </a:r>
          </a:p>
          <a:p>
            <a:pPr marL="457200" lvl="2" indent="-223838">
              <a:lnSpc>
                <a:spcPct val="100000"/>
              </a:lnSpc>
              <a:spcAft>
                <a:spcPts val="1200"/>
              </a:spcAft>
              <a:buFont typeface="Courier New" panose="02070309020205020404" pitchFamily="49" charset="0"/>
              <a:buChar char="o"/>
              <a:defRPr/>
            </a:pPr>
            <a:r>
              <a:rPr lang="en-US" sz="1775" dirty="0"/>
              <a:t>This design is like a sliding-scale circuit breaker except that the exemption gives the same tax break to all households in a given income bracket, whereas the sliding-scale circuit breaker gives a larger break to households who buy more expensive houses.</a:t>
            </a:r>
          </a:p>
        </p:txBody>
      </p:sp>
      <p:sp>
        <p:nvSpPr>
          <p:cNvPr id="7" name="Title" hidden="1">
            <a:extLst>
              <a:ext uri="{FF2B5EF4-FFF2-40B4-BE49-F238E27FC236}">
                <a16:creationId xmlns:a16="http://schemas.microsoft.com/office/drawing/2014/main" id="{071882FD-993C-409C-A473-B9A3BC8BB7FE}"/>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 Better Solution for Regressivity</a:t>
            </a:r>
            <a:br>
              <a:rPr lang="en-US" dirty="0">
                <a:solidFill>
                  <a:schemeClr val="accent1"/>
                </a:solidFill>
              </a:rPr>
            </a:br>
            <a:endParaRPr lang="en-US" dirty="0"/>
          </a:p>
        </p:txBody>
      </p:sp>
    </p:spTree>
    <p:extLst>
      <p:ext uri="{BB962C8B-B14F-4D97-AF65-F5344CB8AC3E}">
        <p14:creationId xmlns:p14="http://schemas.microsoft.com/office/powerpoint/2010/main" val="39039662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66800" y="275035"/>
            <a:ext cx="7499351" cy="486965"/>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r>
              <a:rPr lang="en-US" sz="2400" b="1" dirty="0"/>
              <a:t> Property Tax Incidence</a:t>
            </a:r>
          </a:p>
        </p:txBody>
      </p:sp>
      <p:sp>
        <p:nvSpPr>
          <p:cNvPr id="2" name="Rectangle 3"/>
          <p:cNvSpPr/>
          <p:nvPr/>
        </p:nvSpPr>
        <p:spPr>
          <a:xfrm>
            <a:off x="1066800" y="1219200"/>
            <a:ext cx="5471819" cy="461665"/>
          </a:xfrm>
          <a:prstGeom prst="rect">
            <a:avLst/>
          </a:prstGeom>
        </p:spPr>
        <p:txBody>
          <a:bodyPr wrap="none">
            <a:spAutoFit/>
          </a:bodyPr>
          <a:lstStyle/>
          <a:p>
            <a:pPr eaLnBrk="1" hangingPunct="1">
              <a:spcAft>
                <a:spcPts val="1800"/>
              </a:spcAft>
              <a:defRPr/>
            </a:pPr>
            <a:r>
              <a:rPr lang="en-US" sz="2400" dirty="0">
                <a:solidFill>
                  <a:schemeClr val="accent1"/>
                </a:solidFill>
                <a:latin typeface="+mn-lt"/>
              </a:rPr>
              <a:t>A Better Solution for Cash-Flow Problems</a:t>
            </a:r>
          </a:p>
        </p:txBody>
      </p:sp>
      <p:sp>
        <p:nvSpPr>
          <p:cNvPr id="29699" name="Rectangle 4"/>
          <p:cNvSpPr>
            <a:spLocks noGrp="1" noChangeArrowheads="1"/>
          </p:cNvSpPr>
          <p:nvPr>
            <p:ph idx="1"/>
          </p:nvPr>
        </p:nvSpPr>
        <p:spPr>
          <a:xfrm>
            <a:off x="800100" y="1756171"/>
            <a:ext cx="7543800" cy="4416029"/>
          </a:xfrm>
        </p:spPr>
        <p:txBody>
          <a:bodyPr>
            <a:normAutofit fontScale="92500" lnSpcReduction="10000"/>
          </a:bodyPr>
          <a:lstStyle/>
          <a:p>
            <a:pPr marL="215900" lvl="1" indent="-215900">
              <a:lnSpc>
                <a:spcPct val="100000"/>
              </a:lnSpc>
              <a:spcAft>
                <a:spcPts val="1200"/>
              </a:spcAft>
              <a:buFont typeface="Wingdings" panose="05000000000000000000" pitchFamily="2" charset="2"/>
              <a:buChar char="§"/>
              <a:defRPr/>
            </a:pPr>
            <a:r>
              <a:rPr lang="en-US" sz="2000" dirty="0"/>
              <a:t>Many people like circuit breakers because they help empty nesters and people in vacation areas that experience rapid property-value growth.</a:t>
            </a:r>
          </a:p>
          <a:p>
            <a:pPr marL="457200" lvl="2" indent="-223838">
              <a:lnSpc>
                <a:spcPct val="100000"/>
              </a:lnSpc>
              <a:spcAft>
                <a:spcPts val="1200"/>
              </a:spcAft>
              <a:buFont typeface="Courier New" panose="02070309020205020404" pitchFamily="49" charset="0"/>
              <a:buChar char="o"/>
              <a:defRPr/>
            </a:pPr>
            <a:r>
              <a:rPr lang="en-US" sz="1775" dirty="0"/>
              <a:t>In fact, however, these people have a valuable asset and do not need to be subsidized.</a:t>
            </a:r>
          </a:p>
          <a:p>
            <a:pPr marL="457200" lvl="2" indent="-223838">
              <a:lnSpc>
                <a:spcPct val="100000"/>
              </a:lnSpc>
              <a:spcAft>
                <a:spcPts val="1200"/>
              </a:spcAft>
              <a:buFont typeface="Courier New" panose="02070309020205020404" pitchFamily="49" charset="0"/>
              <a:buChar char="o"/>
              <a:defRPr/>
            </a:pPr>
            <a:r>
              <a:rPr lang="en-US" sz="1775" dirty="0"/>
              <a:t>Instead, they need help with a cash-flow problem.</a:t>
            </a:r>
          </a:p>
          <a:p>
            <a:pPr marL="215900" lvl="1" indent="-215900">
              <a:lnSpc>
                <a:spcPct val="100000"/>
              </a:lnSpc>
              <a:spcAft>
                <a:spcPts val="1200"/>
              </a:spcAft>
              <a:buFont typeface="Wingdings" panose="05000000000000000000" pitchFamily="2" charset="2"/>
              <a:buChar char="§"/>
              <a:defRPr/>
            </a:pPr>
            <a:r>
              <a:rPr lang="en-US" sz="2000" dirty="0"/>
              <a:t>A better solution for this cash-flow problem is a “tax deferral” program.</a:t>
            </a:r>
          </a:p>
          <a:p>
            <a:pPr marL="457200" lvl="2" indent="-223838">
              <a:lnSpc>
                <a:spcPct val="100000"/>
              </a:lnSpc>
              <a:spcAft>
                <a:spcPts val="1200"/>
              </a:spcAft>
              <a:buFont typeface="Courier New" panose="02070309020205020404" pitchFamily="49" charset="0"/>
              <a:buChar char="o"/>
              <a:defRPr/>
            </a:pPr>
            <a:r>
              <a:rPr lang="en-US" sz="1775" dirty="0"/>
              <a:t>This type of program allows people in certain groups to postpone property tax increases until a house is sold or passed on to heirs; at that time all postponed payments are due, with interest.</a:t>
            </a:r>
          </a:p>
          <a:p>
            <a:pPr marL="457200" lvl="2" indent="-223838">
              <a:lnSpc>
                <a:spcPct val="100000"/>
              </a:lnSpc>
              <a:spcAft>
                <a:spcPts val="1200"/>
              </a:spcAft>
              <a:buFont typeface="Courier New" panose="02070309020205020404" pitchFamily="49" charset="0"/>
              <a:buChar char="o"/>
              <a:defRPr/>
            </a:pPr>
            <a:r>
              <a:rPr lang="en-US" sz="1775" dirty="0"/>
              <a:t>About two dozen states currently have a limited program of this type, but eligibility is usually very limited, and this approach could be expanded.</a:t>
            </a:r>
            <a:endParaRPr lang="en-US" sz="2000" dirty="0"/>
          </a:p>
        </p:txBody>
      </p:sp>
      <p:sp>
        <p:nvSpPr>
          <p:cNvPr id="7" name="Title" hidden="1">
            <a:extLst>
              <a:ext uri="{FF2B5EF4-FFF2-40B4-BE49-F238E27FC236}">
                <a16:creationId xmlns:a16="http://schemas.microsoft.com/office/drawing/2014/main" id="{A425E800-DFDC-4DE8-8307-397FF9517221}"/>
              </a:ext>
            </a:extLst>
          </p:cNvPr>
          <p:cNvSpPr>
            <a:spLocks noGrp="1"/>
          </p:cNvSpPr>
          <p:nvPr>
            <p:ph type="title"/>
          </p:nvPr>
        </p:nvSpPr>
        <p:spPr>
          <a:xfrm>
            <a:off x="1028700" y="-1485900"/>
            <a:ext cx="7200900" cy="1485900"/>
          </a:xfrm>
        </p:spPr>
        <p:txBody>
          <a:bodyPr vert="horz" lIns="91440" tIns="45720" rIns="91440" bIns="45720" rtlCol="0" anchor="b">
            <a:normAutofit fontScale="90000"/>
          </a:bodyPr>
          <a:lstStyle/>
          <a:p>
            <a:r>
              <a:rPr lang="en-US" dirty="0">
                <a:solidFill>
                  <a:schemeClr val="accent1"/>
                </a:solidFill>
              </a:rPr>
              <a:t>A Better Solution for Cash-Flow Problems</a:t>
            </a:r>
            <a:br>
              <a:rPr lang="en-US" dirty="0">
                <a:solidFill>
                  <a:schemeClr val="accent1"/>
                </a:solidFill>
              </a:rPr>
            </a:br>
            <a:endParaRPr lang="en-US" dirty="0"/>
          </a:p>
        </p:txBody>
      </p:sp>
    </p:spTree>
    <p:extLst>
      <p:ext uri="{BB962C8B-B14F-4D97-AF65-F5344CB8AC3E}">
        <p14:creationId xmlns:p14="http://schemas.microsoft.com/office/powerpoint/2010/main" val="189218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8195" name="Rectangle 3"/>
          <p:cNvSpPr>
            <a:spLocks noGrp="1" noChangeArrowheads="1"/>
          </p:cNvSpPr>
          <p:nvPr>
            <p:ph idx="1"/>
          </p:nvPr>
        </p:nvSpPr>
        <p:spPr>
          <a:xfrm>
            <a:off x="609600" y="1200150"/>
            <a:ext cx="8229600" cy="4930379"/>
          </a:xfrm>
        </p:spPr>
        <p:txBody>
          <a:bodyPr/>
          <a:lstStyle/>
          <a:p>
            <a:pPr marL="82550" indent="0" algn="ctr" eaLnBrk="1" hangingPunct="1">
              <a:buNone/>
            </a:pPr>
            <a:r>
              <a:rPr lang="en-US" b="1" dirty="0">
                <a:solidFill>
                  <a:schemeClr val="accent1"/>
                </a:solidFill>
              </a:rPr>
              <a:t>The Traditional View, 3</a:t>
            </a:r>
          </a:p>
          <a:p>
            <a:pPr marL="82550" indent="0" algn="ctr" eaLnBrk="1" hangingPunct="1">
              <a:lnSpc>
                <a:spcPct val="50000"/>
              </a:lnSpc>
              <a:spcBef>
                <a:spcPts val="0"/>
              </a:spcBef>
              <a:buNone/>
            </a:pPr>
            <a:endParaRPr lang="en-US" b="1" dirty="0">
              <a:solidFill>
                <a:schemeClr val="accent1"/>
              </a:solidFill>
            </a:endParaRPr>
          </a:p>
          <a:p>
            <a:pPr eaLnBrk="1" hangingPunct="1"/>
            <a:r>
              <a:rPr lang="en-US" dirty="0"/>
              <a:t>Even in the Traditional View, </a:t>
            </a:r>
            <a:r>
              <a:rPr lang="en-US" b="1" u="sng" dirty="0">
                <a:solidFill>
                  <a:schemeClr val="accent4"/>
                </a:solidFill>
              </a:rPr>
              <a:t>the property tax on land is progressive</a:t>
            </a:r>
            <a:r>
              <a:rPr lang="en-US" dirty="0"/>
              <a:t>:</a:t>
            </a:r>
          </a:p>
        </p:txBody>
      </p:sp>
      <p:grpSp>
        <p:nvGrpSpPr>
          <p:cNvPr id="8196" name="Graph" descr="Please contact Professor Yinger for details regarding figures and graphs."/>
          <p:cNvGrpSpPr>
            <a:grpSpLocks noChangeAspect="1"/>
          </p:cNvGrpSpPr>
          <p:nvPr/>
        </p:nvGrpSpPr>
        <p:grpSpPr bwMode="auto">
          <a:xfrm>
            <a:off x="3048000" y="2819400"/>
            <a:ext cx="3352800" cy="3657600"/>
            <a:chOff x="1800" y="1992"/>
            <a:chExt cx="5040" cy="6480"/>
          </a:xfrm>
        </p:grpSpPr>
        <p:sp>
          <p:nvSpPr>
            <p:cNvPr id="8197" name="AutoShape 22"/>
            <p:cNvSpPr>
              <a:spLocks noChangeAspect="1" noChangeArrowheads="1"/>
            </p:cNvSpPr>
            <p:nvPr/>
          </p:nvSpPr>
          <p:spPr bwMode="auto">
            <a:xfrm>
              <a:off x="1800" y="1992"/>
              <a:ext cx="5040" cy="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198" name="Line 23"/>
            <p:cNvSpPr>
              <a:spLocks noChangeShapeType="1"/>
            </p:cNvSpPr>
            <p:nvPr/>
          </p:nvSpPr>
          <p:spPr bwMode="auto">
            <a:xfrm>
              <a:off x="3240" y="3252"/>
              <a:ext cx="1" cy="28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Line 24"/>
            <p:cNvSpPr>
              <a:spLocks noChangeShapeType="1"/>
            </p:cNvSpPr>
            <p:nvPr/>
          </p:nvSpPr>
          <p:spPr bwMode="auto">
            <a:xfrm>
              <a:off x="3240" y="6133"/>
              <a:ext cx="306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25"/>
            <p:cNvSpPr>
              <a:spLocks noChangeShapeType="1"/>
            </p:cNvSpPr>
            <p:nvPr/>
          </p:nvSpPr>
          <p:spPr bwMode="auto">
            <a:xfrm>
              <a:off x="4680" y="3792"/>
              <a:ext cx="1" cy="23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26"/>
            <p:cNvSpPr>
              <a:spLocks noChangeShapeType="1"/>
            </p:cNvSpPr>
            <p:nvPr/>
          </p:nvSpPr>
          <p:spPr bwMode="auto">
            <a:xfrm>
              <a:off x="3780" y="3613"/>
              <a:ext cx="1980" cy="19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Rectangle 27"/>
            <p:cNvSpPr>
              <a:spLocks noChangeArrowheads="1"/>
            </p:cNvSpPr>
            <p:nvPr/>
          </p:nvSpPr>
          <p:spPr bwMode="auto">
            <a:xfrm>
              <a:off x="5940" y="6312"/>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endParaRPr lang="en-US"/>
            </a:p>
          </p:txBody>
        </p:sp>
        <p:sp>
          <p:nvSpPr>
            <p:cNvPr id="8203" name="Rectangle 28"/>
            <p:cNvSpPr>
              <a:spLocks noChangeArrowheads="1"/>
            </p:cNvSpPr>
            <p:nvPr/>
          </p:nvSpPr>
          <p:spPr bwMode="auto">
            <a:xfrm>
              <a:off x="2520" y="3252"/>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endParaRPr lang="en-US"/>
            </a:p>
          </p:txBody>
        </p:sp>
        <p:sp>
          <p:nvSpPr>
            <p:cNvPr id="8204" name="Rectangle 29"/>
            <p:cNvSpPr>
              <a:spLocks noChangeArrowheads="1"/>
            </p:cNvSpPr>
            <p:nvPr/>
          </p:nvSpPr>
          <p:spPr bwMode="auto">
            <a:xfrm>
              <a:off x="4500" y="3252"/>
              <a:ext cx="900" cy="54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a:t>
              </a:r>
              <a:endParaRPr lang="en-US"/>
            </a:p>
          </p:txBody>
        </p:sp>
        <p:sp>
          <p:nvSpPr>
            <p:cNvPr id="8205" name="Rectangle 30"/>
            <p:cNvSpPr>
              <a:spLocks noChangeArrowheads="1"/>
            </p:cNvSpPr>
            <p:nvPr/>
          </p:nvSpPr>
          <p:spPr bwMode="auto">
            <a:xfrm>
              <a:off x="5580" y="5412"/>
              <a:ext cx="900" cy="54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  D</a:t>
              </a:r>
              <a:endParaRPr lang="en-US"/>
            </a:p>
          </p:txBody>
        </p:sp>
        <p:sp>
          <p:nvSpPr>
            <p:cNvPr id="8206" name="Rectangle 31"/>
            <p:cNvSpPr>
              <a:spLocks noChangeArrowheads="1"/>
            </p:cNvSpPr>
            <p:nvPr/>
          </p:nvSpPr>
          <p:spPr bwMode="auto">
            <a:xfrm>
              <a:off x="2700" y="5052"/>
              <a:ext cx="900"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r>
                <a:rPr lang="en-US" sz="1600" baseline="-25000"/>
                <a:t>3</a:t>
              </a:r>
              <a:endParaRPr lang="en-US"/>
            </a:p>
          </p:txBody>
        </p:sp>
        <p:sp>
          <p:nvSpPr>
            <p:cNvPr id="8207" name="Line 32"/>
            <p:cNvSpPr>
              <a:spLocks noChangeShapeType="1"/>
            </p:cNvSpPr>
            <p:nvPr/>
          </p:nvSpPr>
          <p:spPr bwMode="auto">
            <a:xfrm flipH="1">
              <a:off x="3240" y="4512"/>
              <a:ext cx="144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33"/>
            <p:cNvSpPr>
              <a:spLocks noChangeShapeType="1"/>
            </p:cNvSpPr>
            <p:nvPr/>
          </p:nvSpPr>
          <p:spPr bwMode="auto">
            <a:xfrm flipH="1">
              <a:off x="3240" y="5232"/>
              <a:ext cx="144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Rectangle 34"/>
            <p:cNvSpPr>
              <a:spLocks noChangeArrowheads="1"/>
            </p:cNvSpPr>
            <p:nvPr/>
          </p:nvSpPr>
          <p:spPr bwMode="auto">
            <a:xfrm>
              <a:off x="2160" y="4152"/>
              <a:ext cx="1800"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P</a:t>
              </a:r>
              <a:r>
                <a:rPr lang="en-US" sz="1600" baseline="-25000"/>
                <a:t>1</a:t>
              </a:r>
              <a:r>
                <a:rPr lang="en-US" sz="1600"/>
                <a:t>=P</a:t>
              </a:r>
              <a:r>
                <a:rPr lang="en-US" sz="1600" baseline="-25000"/>
                <a:t>2</a:t>
              </a:r>
              <a:endParaRPr lang="en-US"/>
            </a:p>
          </p:txBody>
        </p:sp>
        <p:sp>
          <p:nvSpPr>
            <p:cNvPr id="8210" name="Line 35"/>
            <p:cNvSpPr>
              <a:spLocks noChangeShapeType="1"/>
            </p:cNvSpPr>
            <p:nvPr/>
          </p:nvSpPr>
          <p:spPr bwMode="auto">
            <a:xfrm>
              <a:off x="3420" y="4512"/>
              <a:ext cx="1" cy="720"/>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1" name="Rectangle 36"/>
            <p:cNvSpPr>
              <a:spLocks noChangeArrowheads="1"/>
            </p:cNvSpPr>
            <p:nvPr/>
          </p:nvSpPr>
          <p:spPr bwMode="auto">
            <a:xfrm>
              <a:off x="3420" y="4512"/>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rgbClr val="800000"/>
                  </a:solidFill>
                </a:rPr>
                <a:t>tax</a:t>
              </a:r>
              <a:endParaRPr lang="en-US"/>
            </a:p>
          </p:txBody>
        </p:sp>
        <p:sp>
          <p:nvSpPr>
            <p:cNvPr id="8212" name="Rectangle 37"/>
            <p:cNvSpPr>
              <a:spLocks noChangeArrowheads="1"/>
            </p:cNvSpPr>
            <p:nvPr/>
          </p:nvSpPr>
          <p:spPr bwMode="auto">
            <a:xfrm>
              <a:off x="2520" y="7032"/>
              <a:ext cx="3780" cy="897"/>
            </a:xfrm>
            <a:prstGeom prst="rect">
              <a:avLst/>
            </a:prstGeom>
            <a:solidFill>
              <a:srgbClr val="FFFFFF"/>
            </a:solidFill>
            <a:ln w="9525">
              <a:solidFill>
                <a:srgbClr val="000000"/>
              </a:solidFill>
              <a:miter lim="800000"/>
              <a:headEnd/>
              <a:tailEnd/>
            </a:ln>
          </p:spPr>
          <p:txBody>
            <a:bodyPr/>
            <a:lstStyle/>
            <a:p>
              <a:r>
                <a:rPr lang="en-US" sz="2000" b="1" dirty="0">
                  <a:solidFill>
                    <a:srgbClr val="800000"/>
                  </a:solidFill>
                </a:rPr>
                <a:t>The land market</a:t>
              </a:r>
              <a:endParaRPr lang="en-US" dirty="0"/>
            </a:p>
          </p:txBody>
        </p:sp>
      </p:grpSp>
    </p:spTree>
    <p:extLst>
      <p:ext uri="{BB962C8B-B14F-4D97-AF65-F5344CB8AC3E}">
        <p14:creationId xmlns:p14="http://schemas.microsoft.com/office/powerpoint/2010/main" val="10411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11267" name="Rectangle 3"/>
          <p:cNvSpPr>
            <a:spLocks noGrp="1" noChangeArrowheads="1"/>
          </p:cNvSpPr>
          <p:nvPr>
            <p:ph idx="1"/>
          </p:nvPr>
        </p:nvSpPr>
        <p:spPr>
          <a:xfrm>
            <a:off x="609600" y="1200150"/>
            <a:ext cx="8382000" cy="4930379"/>
          </a:xfrm>
        </p:spPr>
        <p:txBody>
          <a:bodyPr>
            <a:normAutofit fontScale="92500" lnSpcReduction="10000"/>
          </a:bodyPr>
          <a:lstStyle/>
          <a:p>
            <a:pPr marL="82550" indent="0" algn="ctr" eaLnBrk="1" hangingPunct="1">
              <a:buNone/>
            </a:pPr>
            <a:r>
              <a:rPr lang="en-US" sz="2800" b="1" dirty="0">
                <a:solidFill>
                  <a:schemeClr val="accent1"/>
                </a:solidFill>
              </a:rPr>
              <a:t>The New View</a:t>
            </a:r>
          </a:p>
          <a:p>
            <a:pPr eaLnBrk="1" hangingPunct="1">
              <a:lnSpc>
                <a:spcPct val="50000"/>
              </a:lnSpc>
              <a:spcBef>
                <a:spcPts val="0"/>
              </a:spcBef>
            </a:pPr>
            <a:endParaRPr lang="en-US" sz="2600" dirty="0"/>
          </a:p>
          <a:p>
            <a:pPr eaLnBrk="1" hangingPunct="1"/>
            <a:r>
              <a:rPr lang="en-US" sz="2600" dirty="0"/>
              <a:t>This view is based on a </a:t>
            </a:r>
            <a:r>
              <a:rPr lang="en-US" sz="2600" u="sng" dirty="0">
                <a:solidFill>
                  <a:schemeClr val="accent4"/>
                </a:solidFill>
              </a:rPr>
              <a:t>general equilibrium</a:t>
            </a:r>
            <a:r>
              <a:rPr lang="en-US" sz="2600" dirty="0">
                <a:solidFill>
                  <a:schemeClr val="accent4"/>
                </a:solidFill>
              </a:rPr>
              <a:t> </a:t>
            </a:r>
            <a:r>
              <a:rPr lang="en-US" sz="2600" dirty="0"/>
              <a:t>analysis of all markets.</a:t>
            </a:r>
          </a:p>
          <a:p>
            <a:pPr eaLnBrk="1" hangingPunct="1">
              <a:lnSpc>
                <a:spcPct val="50000"/>
              </a:lnSpc>
              <a:spcBef>
                <a:spcPts val="0"/>
              </a:spcBef>
            </a:pPr>
            <a:endParaRPr lang="en-US" sz="2600" dirty="0"/>
          </a:p>
          <a:p>
            <a:pPr eaLnBrk="1" hangingPunct="1"/>
            <a:r>
              <a:rPr lang="en-US" sz="2600" dirty="0"/>
              <a:t>A property owner cannot escape a tax in one market if the </a:t>
            </a:r>
            <a:r>
              <a:rPr lang="en-US" sz="2600" u="sng" dirty="0"/>
              <a:t>same tax is levied everywhere</a:t>
            </a:r>
            <a:r>
              <a:rPr lang="en-US" sz="2600" dirty="0"/>
              <a:t>.</a:t>
            </a:r>
          </a:p>
          <a:p>
            <a:pPr eaLnBrk="1" hangingPunct="1">
              <a:lnSpc>
                <a:spcPct val="50000"/>
              </a:lnSpc>
              <a:spcBef>
                <a:spcPts val="0"/>
              </a:spcBef>
            </a:pPr>
            <a:endParaRPr lang="en-US" sz="2600" dirty="0"/>
          </a:p>
          <a:p>
            <a:pPr eaLnBrk="1" hangingPunct="1"/>
            <a:r>
              <a:rPr lang="en-US" sz="2600" dirty="0"/>
              <a:t>Since almost all property is taxed and the supply is fixed,  </a:t>
            </a:r>
            <a:r>
              <a:rPr lang="en-US" sz="2600" u="sng" dirty="0"/>
              <a:t>property owners cannot escape</a:t>
            </a:r>
            <a:r>
              <a:rPr lang="en-US" sz="2600" dirty="0"/>
              <a:t> the tax.</a:t>
            </a:r>
          </a:p>
          <a:p>
            <a:pPr eaLnBrk="1" hangingPunct="1">
              <a:lnSpc>
                <a:spcPct val="50000"/>
              </a:lnSpc>
              <a:spcBef>
                <a:spcPts val="0"/>
              </a:spcBef>
            </a:pPr>
            <a:endParaRPr lang="en-US" sz="2600" dirty="0"/>
          </a:p>
          <a:p>
            <a:pPr eaLnBrk="1" hangingPunct="1"/>
            <a:r>
              <a:rPr lang="en-US" sz="2600" dirty="0"/>
              <a:t>Because property ownership (including commercial and industrial) increases with income, the </a:t>
            </a:r>
            <a:r>
              <a:rPr lang="en-US" sz="2600" u="sng" dirty="0"/>
              <a:t>property tax is progressive</a:t>
            </a:r>
            <a:r>
              <a:rPr lang="en-US" sz="2600" dirty="0"/>
              <a:t>.</a:t>
            </a:r>
            <a:br>
              <a:rPr lang="en-US" sz="2600" dirty="0"/>
            </a:br>
            <a:endParaRPr lang="en-US" sz="2600" dirty="0"/>
          </a:p>
        </p:txBody>
      </p:sp>
    </p:spTree>
    <p:extLst>
      <p:ext uri="{BB962C8B-B14F-4D97-AF65-F5344CB8AC3E}">
        <p14:creationId xmlns:p14="http://schemas.microsoft.com/office/powerpoint/2010/main" val="4137687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12291" name="Rectangle 3"/>
          <p:cNvSpPr>
            <a:spLocks noGrp="1" noChangeArrowheads="1"/>
          </p:cNvSpPr>
          <p:nvPr>
            <p:ph idx="1"/>
          </p:nvPr>
        </p:nvSpPr>
        <p:spPr>
          <a:xfrm>
            <a:off x="609600" y="1085850"/>
            <a:ext cx="8229600" cy="5044679"/>
          </a:xfrm>
        </p:spPr>
        <p:txBody>
          <a:bodyPr/>
          <a:lstStyle/>
          <a:p>
            <a:pPr marL="82550" indent="0" algn="ctr" eaLnBrk="1" hangingPunct="1">
              <a:buNone/>
            </a:pPr>
            <a:r>
              <a:rPr lang="en-US" b="1" dirty="0">
                <a:solidFill>
                  <a:schemeClr val="accent1"/>
                </a:solidFill>
              </a:rPr>
              <a:t>The New View, 2</a:t>
            </a:r>
          </a:p>
          <a:p>
            <a:pPr eaLnBrk="1" hangingPunct="1">
              <a:lnSpc>
                <a:spcPct val="50000"/>
              </a:lnSpc>
              <a:spcBef>
                <a:spcPts val="0"/>
              </a:spcBef>
            </a:pPr>
            <a:endParaRPr lang="en-US" dirty="0"/>
          </a:p>
          <a:p>
            <a:pPr eaLnBrk="1" hangingPunct="1"/>
            <a:r>
              <a:rPr lang="en-US" dirty="0"/>
              <a:t>Intuitively, the new view applies to the case when the supply of property in the nation is fixed:</a:t>
            </a:r>
          </a:p>
        </p:txBody>
      </p:sp>
      <p:grpSp>
        <p:nvGrpSpPr>
          <p:cNvPr id="12292" name="Graph" descr="Please contact Professor Yinger for details regarding figures and graphs."/>
          <p:cNvGrpSpPr>
            <a:grpSpLocks noChangeAspect="1"/>
          </p:cNvGrpSpPr>
          <p:nvPr/>
        </p:nvGrpSpPr>
        <p:grpSpPr bwMode="auto">
          <a:xfrm>
            <a:off x="2057137" y="2819400"/>
            <a:ext cx="6858263" cy="3286125"/>
            <a:chOff x="1372" y="1852"/>
            <a:chExt cx="9105" cy="4783"/>
          </a:xfrm>
        </p:grpSpPr>
        <p:sp>
          <p:nvSpPr>
            <p:cNvPr id="12293" name="AutoShape 5"/>
            <p:cNvSpPr>
              <a:spLocks noChangeAspect="1" noChangeArrowheads="1"/>
            </p:cNvSpPr>
            <p:nvPr/>
          </p:nvSpPr>
          <p:spPr bwMode="auto">
            <a:xfrm>
              <a:off x="1777" y="1852"/>
              <a:ext cx="870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4" name="Line 6"/>
            <p:cNvSpPr>
              <a:spLocks noChangeShapeType="1"/>
            </p:cNvSpPr>
            <p:nvPr/>
          </p:nvSpPr>
          <p:spPr bwMode="auto">
            <a:xfrm>
              <a:off x="3277" y="2932"/>
              <a:ext cx="1" cy="27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7"/>
            <p:cNvSpPr>
              <a:spLocks noChangeShapeType="1"/>
            </p:cNvSpPr>
            <p:nvPr/>
          </p:nvSpPr>
          <p:spPr bwMode="auto">
            <a:xfrm>
              <a:off x="3277" y="5709"/>
              <a:ext cx="25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Line 8"/>
            <p:cNvSpPr>
              <a:spLocks noChangeShapeType="1"/>
            </p:cNvSpPr>
            <p:nvPr/>
          </p:nvSpPr>
          <p:spPr bwMode="auto">
            <a:xfrm>
              <a:off x="3427" y="3703"/>
              <a:ext cx="1950" cy="13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7" name="Rectangle 9"/>
            <p:cNvSpPr>
              <a:spLocks noChangeArrowheads="1"/>
            </p:cNvSpPr>
            <p:nvPr/>
          </p:nvSpPr>
          <p:spPr bwMode="auto">
            <a:xfrm>
              <a:off x="1372" y="2932"/>
              <a:ext cx="1755"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Price of Property</a:t>
              </a:r>
              <a:endParaRPr lang="en-US" dirty="0"/>
            </a:p>
          </p:txBody>
        </p:sp>
        <p:sp>
          <p:nvSpPr>
            <p:cNvPr id="12298" name="Rectangle 10"/>
            <p:cNvSpPr>
              <a:spLocks noChangeArrowheads="1"/>
            </p:cNvSpPr>
            <p:nvPr/>
          </p:nvSpPr>
          <p:spPr bwMode="auto">
            <a:xfrm>
              <a:off x="5527" y="5864"/>
              <a:ext cx="2219"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Property</a:t>
              </a:r>
              <a:endParaRPr lang="en-US" dirty="0"/>
            </a:p>
          </p:txBody>
        </p:sp>
        <p:sp>
          <p:nvSpPr>
            <p:cNvPr id="12299" name="Rectangle 11"/>
            <p:cNvSpPr>
              <a:spLocks noChangeArrowheads="1"/>
            </p:cNvSpPr>
            <p:nvPr/>
          </p:nvSpPr>
          <p:spPr bwMode="auto">
            <a:xfrm>
              <a:off x="53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D</a:t>
              </a:r>
              <a:endParaRPr lang="en-US"/>
            </a:p>
          </p:txBody>
        </p:sp>
        <p:sp>
          <p:nvSpPr>
            <p:cNvPr id="12300" name="Rectangle 12"/>
            <p:cNvSpPr>
              <a:spLocks noChangeArrowheads="1"/>
            </p:cNvSpPr>
            <p:nvPr/>
          </p:nvSpPr>
          <p:spPr bwMode="auto">
            <a:xfrm>
              <a:off x="2827" y="4321"/>
              <a:ext cx="60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1</a:t>
              </a:r>
              <a:endParaRPr lang="en-US" dirty="0"/>
            </a:p>
          </p:txBody>
        </p:sp>
        <p:sp>
          <p:nvSpPr>
            <p:cNvPr id="12301" name="Line 13"/>
            <p:cNvSpPr>
              <a:spLocks noChangeShapeType="1"/>
            </p:cNvSpPr>
            <p:nvPr/>
          </p:nvSpPr>
          <p:spPr bwMode="auto">
            <a:xfrm flipH="1">
              <a:off x="3277" y="4629"/>
              <a:ext cx="15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302" name="Line 14"/>
            <p:cNvSpPr>
              <a:spLocks noChangeShapeType="1"/>
            </p:cNvSpPr>
            <p:nvPr/>
          </p:nvSpPr>
          <p:spPr bwMode="auto">
            <a:xfrm flipV="1">
              <a:off x="4753" y="3241"/>
              <a:ext cx="1" cy="24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3" name="Rectangle 15"/>
            <p:cNvSpPr>
              <a:spLocks noChangeArrowheads="1"/>
            </p:cNvSpPr>
            <p:nvPr/>
          </p:nvSpPr>
          <p:spPr bwMode="auto">
            <a:xfrm>
              <a:off x="4627" y="2778"/>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a:t>
              </a:r>
              <a:endParaRPr lang="en-US"/>
            </a:p>
          </p:txBody>
        </p:sp>
        <p:sp>
          <p:nvSpPr>
            <p:cNvPr id="12304" name="Line 16"/>
            <p:cNvSpPr>
              <a:spLocks noChangeShapeType="1"/>
            </p:cNvSpPr>
            <p:nvPr/>
          </p:nvSpPr>
          <p:spPr bwMode="auto">
            <a:xfrm>
              <a:off x="3727" y="4629"/>
              <a:ext cx="1" cy="617"/>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5" name="Line 17"/>
            <p:cNvSpPr>
              <a:spLocks noChangeShapeType="1"/>
            </p:cNvSpPr>
            <p:nvPr/>
          </p:nvSpPr>
          <p:spPr bwMode="auto">
            <a:xfrm>
              <a:off x="3277" y="5246"/>
              <a:ext cx="15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Rectangle 18"/>
            <p:cNvSpPr>
              <a:spLocks noChangeArrowheads="1"/>
            </p:cNvSpPr>
            <p:nvPr/>
          </p:nvSpPr>
          <p:spPr bwMode="auto">
            <a:xfrm>
              <a:off x="2827" y="4938"/>
              <a:ext cx="600" cy="46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P</a:t>
              </a:r>
              <a:r>
                <a:rPr lang="en-US" sz="1600" baseline="-25000" dirty="0"/>
                <a:t>2</a:t>
              </a:r>
              <a:endParaRPr lang="en-US" dirty="0"/>
            </a:p>
          </p:txBody>
        </p:sp>
        <p:sp>
          <p:nvSpPr>
            <p:cNvPr id="12307" name="Rectangle 19"/>
            <p:cNvSpPr>
              <a:spLocks noChangeArrowheads="1"/>
            </p:cNvSpPr>
            <p:nvPr/>
          </p:nvSpPr>
          <p:spPr bwMode="auto">
            <a:xfrm>
              <a:off x="5454" y="5290"/>
              <a:ext cx="3303" cy="383"/>
            </a:xfrm>
            <a:prstGeom prst="rect">
              <a:avLst/>
            </a:prstGeom>
            <a:solidFill>
              <a:srgbClr val="FFFFFF"/>
            </a:solidFill>
            <a:ln w="9525">
              <a:solidFill>
                <a:srgbClr val="000000"/>
              </a:solidFill>
              <a:miter lim="800000"/>
              <a:headEnd/>
              <a:tailEnd/>
            </a:ln>
          </p:spPr>
          <p:txBody>
            <a:bodyPr/>
            <a:lstStyle/>
            <a:p>
              <a:r>
                <a:rPr lang="en-US" sz="1200" b="1" dirty="0">
                  <a:solidFill>
                    <a:srgbClr val="008000"/>
                  </a:solidFill>
                </a:rPr>
                <a:t>Burden on owners of property</a:t>
              </a:r>
            </a:p>
            <a:p>
              <a:endParaRPr lang="en-US" dirty="0"/>
            </a:p>
          </p:txBody>
        </p:sp>
        <p:sp>
          <p:nvSpPr>
            <p:cNvPr id="12308" name="Line 20"/>
            <p:cNvSpPr>
              <a:spLocks noChangeShapeType="1"/>
            </p:cNvSpPr>
            <p:nvPr/>
          </p:nvSpPr>
          <p:spPr bwMode="auto">
            <a:xfrm flipH="1" flipV="1">
              <a:off x="3727" y="4938"/>
              <a:ext cx="1650" cy="617"/>
            </a:xfrm>
            <a:prstGeom prst="line">
              <a:avLst/>
            </a:prstGeom>
            <a:noFill/>
            <a:ln w="19050">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9" name="Rectangle 21"/>
            <p:cNvSpPr>
              <a:spLocks noChangeArrowheads="1"/>
            </p:cNvSpPr>
            <p:nvPr/>
          </p:nvSpPr>
          <p:spPr bwMode="auto">
            <a:xfrm>
              <a:off x="3727" y="4629"/>
              <a:ext cx="600" cy="61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rgbClr val="008000"/>
                  </a:solidFill>
                </a:rPr>
                <a:t>tax</a:t>
              </a:r>
              <a:endParaRPr lang="en-US"/>
            </a:p>
          </p:txBody>
        </p:sp>
      </p:grpSp>
    </p:spTree>
    <p:extLst>
      <p:ext uri="{BB962C8B-B14F-4D97-AF65-F5344CB8AC3E}">
        <p14:creationId xmlns:p14="http://schemas.microsoft.com/office/powerpoint/2010/main" val="234326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
          <p:cNvSpPr>
            <a:spLocks noGrp="1" noChangeArrowheads="1"/>
          </p:cNvSpPr>
          <p:nvPr>
            <p:ph type="title"/>
          </p:nvPr>
        </p:nvSpPr>
        <p:spPr>
          <a:xfrm>
            <a:off x="1066800" y="275035"/>
            <a:ext cx="7499351" cy="486965"/>
          </a:xfrm>
        </p:spPr>
        <p:txBody>
          <a:bodyPr/>
          <a:lstStyle/>
          <a:p>
            <a:pPr eaLnBrk="1" hangingPunct="1"/>
            <a:r>
              <a:rPr lang="en-US" sz="2400" b="1" dirty="0"/>
              <a:t> Property Tax Incidence</a:t>
            </a:r>
          </a:p>
        </p:txBody>
      </p:sp>
      <p:sp>
        <p:nvSpPr>
          <p:cNvPr id="12291" name="Rectangle 3"/>
          <p:cNvSpPr>
            <a:spLocks noGrp="1" noChangeArrowheads="1"/>
          </p:cNvSpPr>
          <p:nvPr>
            <p:ph idx="1"/>
          </p:nvPr>
        </p:nvSpPr>
        <p:spPr>
          <a:xfrm>
            <a:off x="609600" y="1085850"/>
            <a:ext cx="8229600" cy="5314950"/>
          </a:xfrm>
        </p:spPr>
        <p:txBody>
          <a:bodyPr/>
          <a:lstStyle/>
          <a:p>
            <a:pPr marL="82550" indent="0" algn="ctr" eaLnBrk="1" hangingPunct="1">
              <a:buNone/>
            </a:pPr>
            <a:r>
              <a:rPr lang="en-US" b="1" dirty="0">
                <a:solidFill>
                  <a:schemeClr val="accent1"/>
                </a:solidFill>
              </a:rPr>
              <a:t>The New View, 3</a:t>
            </a:r>
          </a:p>
          <a:p>
            <a:pPr eaLnBrk="1" hangingPunct="1">
              <a:lnSpc>
                <a:spcPct val="50000"/>
              </a:lnSpc>
              <a:spcBef>
                <a:spcPts val="0"/>
              </a:spcBef>
            </a:pPr>
            <a:endParaRPr lang="en-US" dirty="0"/>
          </a:p>
          <a:p>
            <a:pPr eaLnBrk="1" hangingPunct="1"/>
            <a:r>
              <a:rPr lang="en-US" dirty="0"/>
              <a:t>An alternative approach is to say that “property” is almost the same thing as “physical capital,” K, so an equivalent graph is:</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spcBef>
                <a:spcPts val="1800"/>
              </a:spcBef>
            </a:pPr>
            <a:r>
              <a:rPr lang="en-US" dirty="0"/>
              <a:t>The price in this case is the interest rate, i.</a:t>
            </a:r>
          </a:p>
        </p:txBody>
      </p:sp>
      <p:grpSp>
        <p:nvGrpSpPr>
          <p:cNvPr id="12292" name="Graph" descr="Please contact Professor Yinger for details regarding figures and graphs."/>
          <p:cNvGrpSpPr>
            <a:grpSpLocks noChangeAspect="1"/>
          </p:cNvGrpSpPr>
          <p:nvPr/>
        </p:nvGrpSpPr>
        <p:grpSpPr bwMode="auto">
          <a:xfrm>
            <a:off x="2286000" y="1905000"/>
            <a:ext cx="6553200" cy="3286125"/>
            <a:chOff x="1777" y="1852"/>
            <a:chExt cx="8700" cy="4783"/>
          </a:xfrm>
        </p:grpSpPr>
        <p:sp>
          <p:nvSpPr>
            <p:cNvPr id="12293" name="AutoShape 5"/>
            <p:cNvSpPr>
              <a:spLocks noChangeAspect="1" noChangeArrowheads="1"/>
            </p:cNvSpPr>
            <p:nvPr/>
          </p:nvSpPr>
          <p:spPr bwMode="auto">
            <a:xfrm>
              <a:off x="1777" y="1852"/>
              <a:ext cx="870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4" name="Line 6"/>
            <p:cNvSpPr>
              <a:spLocks noChangeShapeType="1"/>
            </p:cNvSpPr>
            <p:nvPr/>
          </p:nvSpPr>
          <p:spPr bwMode="auto">
            <a:xfrm>
              <a:off x="3277" y="2932"/>
              <a:ext cx="1" cy="27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7"/>
            <p:cNvSpPr>
              <a:spLocks noChangeShapeType="1"/>
            </p:cNvSpPr>
            <p:nvPr/>
          </p:nvSpPr>
          <p:spPr bwMode="auto">
            <a:xfrm>
              <a:off x="3277" y="5709"/>
              <a:ext cx="25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Line 8"/>
            <p:cNvSpPr>
              <a:spLocks noChangeShapeType="1"/>
            </p:cNvSpPr>
            <p:nvPr/>
          </p:nvSpPr>
          <p:spPr bwMode="auto">
            <a:xfrm>
              <a:off x="3427" y="3703"/>
              <a:ext cx="1950" cy="13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7" name="Rectangle 9"/>
            <p:cNvSpPr>
              <a:spLocks noChangeArrowheads="1"/>
            </p:cNvSpPr>
            <p:nvPr/>
          </p:nvSpPr>
          <p:spPr bwMode="auto">
            <a:xfrm>
              <a:off x="2677" y="2932"/>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i</a:t>
              </a:r>
              <a:endParaRPr lang="en-US"/>
            </a:p>
          </p:txBody>
        </p:sp>
        <p:sp>
          <p:nvSpPr>
            <p:cNvPr id="12298" name="Rectangle 10"/>
            <p:cNvSpPr>
              <a:spLocks noChangeArrowheads="1"/>
            </p:cNvSpPr>
            <p:nvPr/>
          </p:nvSpPr>
          <p:spPr bwMode="auto">
            <a:xfrm>
              <a:off x="5527" y="5864"/>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K</a:t>
              </a:r>
              <a:endParaRPr lang="en-US"/>
            </a:p>
          </p:txBody>
        </p:sp>
        <p:sp>
          <p:nvSpPr>
            <p:cNvPr id="12299" name="Rectangle 11"/>
            <p:cNvSpPr>
              <a:spLocks noChangeArrowheads="1"/>
            </p:cNvSpPr>
            <p:nvPr/>
          </p:nvSpPr>
          <p:spPr bwMode="auto">
            <a:xfrm>
              <a:off x="53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D</a:t>
              </a:r>
              <a:endParaRPr lang="en-US"/>
            </a:p>
          </p:txBody>
        </p:sp>
        <p:sp>
          <p:nvSpPr>
            <p:cNvPr id="12300" name="Rectangle 12"/>
            <p:cNvSpPr>
              <a:spLocks noChangeArrowheads="1"/>
            </p:cNvSpPr>
            <p:nvPr/>
          </p:nvSpPr>
          <p:spPr bwMode="auto">
            <a:xfrm>
              <a:off x="2827" y="4321"/>
              <a:ext cx="60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i</a:t>
              </a:r>
              <a:r>
                <a:rPr lang="en-US" sz="1600" baseline="-25000"/>
                <a:t>1</a:t>
              </a:r>
              <a:endParaRPr lang="en-US"/>
            </a:p>
          </p:txBody>
        </p:sp>
        <p:sp>
          <p:nvSpPr>
            <p:cNvPr id="12301" name="Line 13"/>
            <p:cNvSpPr>
              <a:spLocks noChangeShapeType="1"/>
            </p:cNvSpPr>
            <p:nvPr/>
          </p:nvSpPr>
          <p:spPr bwMode="auto">
            <a:xfrm flipH="1">
              <a:off x="3277" y="4629"/>
              <a:ext cx="15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302" name="Line 14"/>
            <p:cNvSpPr>
              <a:spLocks noChangeShapeType="1"/>
            </p:cNvSpPr>
            <p:nvPr/>
          </p:nvSpPr>
          <p:spPr bwMode="auto">
            <a:xfrm flipV="1">
              <a:off x="4753" y="3241"/>
              <a:ext cx="1" cy="24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3" name="Rectangle 15"/>
            <p:cNvSpPr>
              <a:spLocks noChangeArrowheads="1"/>
            </p:cNvSpPr>
            <p:nvPr/>
          </p:nvSpPr>
          <p:spPr bwMode="auto">
            <a:xfrm>
              <a:off x="4627" y="2778"/>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S</a:t>
              </a:r>
              <a:endParaRPr lang="en-US"/>
            </a:p>
          </p:txBody>
        </p:sp>
        <p:sp>
          <p:nvSpPr>
            <p:cNvPr id="12304" name="Line 16"/>
            <p:cNvSpPr>
              <a:spLocks noChangeShapeType="1"/>
            </p:cNvSpPr>
            <p:nvPr/>
          </p:nvSpPr>
          <p:spPr bwMode="auto">
            <a:xfrm>
              <a:off x="3727" y="4629"/>
              <a:ext cx="1" cy="617"/>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5" name="Line 17"/>
            <p:cNvSpPr>
              <a:spLocks noChangeShapeType="1"/>
            </p:cNvSpPr>
            <p:nvPr/>
          </p:nvSpPr>
          <p:spPr bwMode="auto">
            <a:xfrm>
              <a:off x="3277" y="5246"/>
              <a:ext cx="15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Rectangle 18"/>
            <p:cNvSpPr>
              <a:spLocks noChangeArrowheads="1"/>
            </p:cNvSpPr>
            <p:nvPr/>
          </p:nvSpPr>
          <p:spPr bwMode="auto">
            <a:xfrm>
              <a:off x="2827" y="4938"/>
              <a:ext cx="600" cy="46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a:t>i</a:t>
              </a:r>
              <a:r>
                <a:rPr lang="en-US" sz="1600" baseline="-25000"/>
                <a:t>2</a:t>
              </a:r>
              <a:endParaRPr lang="en-US"/>
            </a:p>
          </p:txBody>
        </p:sp>
        <p:sp>
          <p:nvSpPr>
            <p:cNvPr id="12307" name="Rectangle 19"/>
            <p:cNvSpPr>
              <a:spLocks noChangeArrowheads="1"/>
            </p:cNvSpPr>
            <p:nvPr/>
          </p:nvSpPr>
          <p:spPr bwMode="auto">
            <a:xfrm>
              <a:off x="5705" y="5179"/>
              <a:ext cx="2850" cy="460"/>
            </a:xfrm>
            <a:prstGeom prst="rect">
              <a:avLst/>
            </a:prstGeom>
            <a:solidFill>
              <a:srgbClr val="FFFFFF"/>
            </a:solidFill>
            <a:ln w="9525">
              <a:solidFill>
                <a:srgbClr val="000000"/>
              </a:solidFill>
              <a:miter lim="800000"/>
              <a:headEnd/>
              <a:tailEnd/>
            </a:ln>
          </p:spPr>
          <p:txBody>
            <a:bodyPr/>
            <a:lstStyle/>
            <a:p>
              <a:r>
                <a:rPr lang="en-US" sz="1200" b="1">
                  <a:solidFill>
                    <a:srgbClr val="008000"/>
                  </a:solidFill>
                </a:rPr>
                <a:t>Burden on owners of K</a:t>
              </a:r>
            </a:p>
            <a:p>
              <a:endParaRPr lang="en-US"/>
            </a:p>
          </p:txBody>
        </p:sp>
        <p:sp>
          <p:nvSpPr>
            <p:cNvPr id="12308" name="Line 20"/>
            <p:cNvSpPr>
              <a:spLocks noChangeShapeType="1"/>
            </p:cNvSpPr>
            <p:nvPr/>
          </p:nvSpPr>
          <p:spPr bwMode="auto">
            <a:xfrm flipH="1" flipV="1">
              <a:off x="3727" y="4938"/>
              <a:ext cx="1976" cy="548"/>
            </a:xfrm>
            <a:prstGeom prst="line">
              <a:avLst/>
            </a:prstGeom>
            <a:noFill/>
            <a:ln w="19050">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9" name="Rectangle 21"/>
            <p:cNvSpPr>
              <a:spLocks noChangeArrowheads="1"/>
            </p:cNvSpPr>
            <p:nvPr/>
          </p:nvSpPr>
          <p:spPr bwMode="auto">
            <a:xfrm>
              <a:off x="3727" y="4629"/>
              <a:ext cx="600" cy="61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rgbClr val="008000"/>
                  </a:solidFill>
                </a:rPr>
                <a:t>tax</a:t>
              </a:r>
              <a:endParaRPr lang="en-US"/>
            </a:p>
          </p:txBody>
        </p:sp>
      </p:grpSp>
    </p:spTree>
    <p:extLst>
      <p:ext uri="{BB962C8B-B14F-4D97-AF65-F5344CB8AC3E}">
        <p14:creationId xmlns:p14="http://schemas.microsoft.com/office/powerpoint/2010/main" val="1406053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67870</TotalTime>
  <Words>4206</Words>
  <Application>Microsoft Office PowerPoint</Application>
  <PresentationFormat>On-screen Show (4:3)</PresentationFormat>
  <Paragraphs>510</Paragraphs>
  <Slides>51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Courier New</vt:lpstr>
      <vt:lpstr>Franklin Gothic Book</vt:lpstr>
      <vt:lpstr>Times New Roman</vt:lpstr>
      <vt:lpstr>Wingdings</vt:lpstr>
      <vt:lpstr>Crop</vt:lpstr>
      <vt:lpstr>Equation</vt:lpstr>
      <vt:lpstr>Public Finance Seminar Spring 2021, Professor Yinger</vt:lpstr>
      <vt:lpstr> Property Tax Incidence</vt:lpstr>
      <vt:lpstr>Question 1</vt:lpstr>
      <vt:lpstr> Property Tax Incidence</vt:lpstr>
      <vt:lpstr> Property Tax Incidence</vt:lpstr>
      <vt:lpstr> Property Tax Incidence</vt:lpstr>
      <vt:lpstr> Property Tax Incidence</vt:lpstr>
      <vt:lpstr> Property Tax Incidence</vt:lpstr>
      <vt:lpstr> Property Tax Incidence</vt:lpstr>
      <vt:lpstr> Property Tax Incidence</vt:lpstr>
      <vt:lpstr> Property Tax Incidence</vt:lpstr>
      <vt:lpstr> Property Tax Incidence</vt:lpstr>
      <vt:lpstr> Property Tax Incidence</vt:lpstr>
      <vt:lpstr>Approach 2: Focus on Owner-Occupied Housing </vt:lpstr>
      <vt:lpstr>Approach 2: Property Taxes and Implicit Rents </vt:lpstr>
      <vt:lpstr>Approach 2: The Income Elasticity of Demand for Housing </vt:lpstr>
      <vt:lpstr>Approach 2: Progressive or Regressive? </vt:lpstr>
      <vt:lpstr>Approach 2: First Conclusion </vt:lpstr>
      <vt:lpstr>Approach 2: Variation in Property Taxes Across Jurisdictions </vt:lpstr>
      <vt:lpstr>Approach 2:  Second Conclusion </vt:lpstr>
      <vt:lpstr>Approach 3: Property Tax Incidence with Capitalization </vt:lpstr>
      <vt:lpstr>Approach 3: Property Tax Incidence with Capitalization </vt:lpstr>
      <vt:lpstr>Approach 4: The Property Tax as a Benefit Tax </vt:lpstr>
      <vt:lpstr>Approach 4: Mixing Positive and Normative </vt:lpstr>
      <vt:lpstr>Approach 4: Evidence </vt:lpstr>
      <vt:lpstr> Property Tax Incidence</vt:lpstr>
      <vt:lpstr> Property Tax Incidence</vt:lpstr>
      <vt:lpstr> Property Tax Incidence</vt:lpstr>
      <vt:lpstr> Property Tax Incidence</vt:lpstr>
      <vt:lpstr> Property Tax Incidence</vt:lpstr>
      <vt:lpstr> Property Tax Incidence</vt:lpstr>
      <vt:lpstr> Property Tax Incidence</vt:lpstr>
      <vt:lpstr> Property Tax Incidence</vt:lpstr>
      <vt:lpstr>Property Tax Incidence and Public Policy:  Application to Economic Development </vt:lpstr>
      <vt:lpstr>Property Tax Incidence And Public Policy: Moderating Regressivity </vt:lpstr>
      <vt:lpstr>Graduated Property Tax Rates </vt:lpstr>
      <vt:lpstr>Homestead Exemptions </vt:lpstr>
      <vt:lpstr>Homestead Exemptions, 2 </vt:lpstr>
      <vt:lpstr>Homestead Exemptions, 3 </vt:lpstr>
      <vt:lpstr>Homestead Exemptions, 4 </vt:lpstr>
      <vt:lpstr>Popularity of Exemptions </vt:lpstr>
      <vt:lpstr>Strengths and Weaknesses of Exemptions </vt:lpstr>
      <vt:lpstr>Circuit Breakers </vt:lpstr>
      <vt:lpstr>Circuit Breakers, 2 </vt:lpstr>
      <vt:lpstr>Circuit Breakers, 3 </vt:lpstr>
      <vt:lpstr>Circuit Breakers, 4 </vt:lpstr>
      <vt:lpstr>Circuit Breakers, 5 </vt:lpstr>
      <vt:lpstr>Benefits of Circuit Breakers </vt:lpstr>
      <vt:lpstr>Problems with Circuit Breakers </vt:lpstr>
      <vt:lpstr>A Better Solution for Regressivity </vt:lpstr>
      <vt:lpstr>A Better Solution for Cash-Flow Problems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15: Property Tax Incidence</dc:title>
  <dc:creator>joyinger</dc:creator>
  <cp:lastModifiedBy>Emily Rose Minnoe</cp:lastModifiedBy>
  <cp:revision>90</cp:revision>
  <dcterms:created xsi:type="dcterms:W3CDTF">2005-12-18T15:49:22Z</dcterms:created>
  <dcterms:modified xsi:type="dcterms:W3CDTF">2021-03-26T16:13:30Z</dcterms:modified>
</cp:coreProperties>
</file>