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0"/>
  </p:notesMasterIdLst>
  <p:sldIdLst>
    <p:sldId id="256" r:id="rId2"/>
    <p:sldId id="257" r:id="rId3"/>
    <p:sldId id="356" r:id="rId4"/>
    <p:sldId id="290" r:id="rId5"/>
    <p:sldId id="351" r:id="rId6"/>
    <p:sldId id="321" r:id="rId7"/>
    <p:sldId id="357" r:id="rId8"/>
    <p:sldId id="291" r:id="rId9"/>
    <p:sldId id="320" r:id="rId10"/>
    <p:sldId id="366" r:id="rId11"/>
    <p:sldId id="358" r:id="rId12"/>
    <p:sldId id="292" r:id="rId13"/>
    <p:sldId id="293" r:id="rId14"/>
    <p:sldId id="294" r:id="rId15"/>
    <p:sldId id="322" r:id="rId16"/>
    <p:sldId id="295" r:id="rId17"/>
    <p:sldId id="296" r:id="rId18"/>
    <p:sldId id="297" r:id="rId19"/>
    <p:sldId id="298" r:id="rId20"/>
    <p:sldId id="299" r:id="rId21"/>
    <p:sldId id="300" r:id="rId22"/>
    <p:sldId id="301" r:id="rId23"/>
    <p:sldId id="340" r:id="rId24"/>
    <p:sldId id="341" r:id="rId25"/>
    <p:sldId id="342" r:id="rId26"/>
    <p:sldId id="344" r:id="rId27"/>
    <p:sldId id="345" r:id="rId28"/>
    <p:sldId id="346" r:id="rId29"/>
    <p:sldId id="347" r:id="rId30"/>
    <p:sldId id="343" r:id="rId31"/>
    <p:sldId id="348" r:id="rId32"/>
    <p:sldId id="349" r:id="rId33"/>
    <p:sldId id="359" r:id="rId34"/>
    <p:sldId id="360" r:id="rId35"/>
    <p:sldId id="361" r:id="rId36"/>
    <p:sldId id="364" r:id="rId37"/>
    <p:sldId id="362" r:id="rId38"/>
    <p:sldId id="36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9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80288-6CA6-44ED-93B9-0DE8BC9E6990}" type="datetimeFigureOut">
              <a:rPr lang="en-US" smtClean="0"/>
              <a:t>4/12/2021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41273-352C-495F-927B-03E40CB4DE4B}" type="slidenum">
              <a:rPr lang="en-US" smtClean="0"/>
              <a:t>‹#›</a:t>
            </a:fld>
            <a:endParaRPr lang="en-US"/>
          </a:p>
        </p:txBody>
      </p:sp>
    </p:spTree>
    <p:extLst>
      <p:ext uri="{BB962C8B-B14F-4D97-AF65-F5344CB8AC3E}">
        <p14:creationId xmlns:p14="http://schemas.microsoft.com/office/powerpoint/2010/main" val="195353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41273-352C-495F-927B-03E40CB4DE4B}" type="slidenum">
              <a:rPr lang="en-US" smtClean="0"/>
              <a:t>13</a:t>
            </a:fld>
            <a:endParaRPr lang="en-US"/>
          </a:p>
        </p:txBody>
      </p:sp>
    </p:spTree>
    <p:extLst>
      <p:ext uri="{BB962C8B-B14F-4D97-AF65-F5344CB8AC3E}">
        <p14:creationId xmlns:p14="http://schemas.microsoft.com/office/powerpoint/2010/main" val="423980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1EE2100F-936E-4C06-8A5C-49DDFE4F2F63}"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4815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2172031-C6BB-48CD-A070-B7D6FDC08CD9}" type="slidenum">
              <a:rPr lang="en-US" altLang="en-US" smtClean="0"/>
              <a:pPr>
                <a:defRPr/>
              </a:pPr>
              <a:t>‹#›</a:t>
            </a:fld>
            <a:endParaRPr lang="en-US" altLang="en-US"/>
          </a:p>
        </p:txBody>
      </p:sp>
    </p:spTree>
    <p:extLst>
      <p:ext uri="{BB962C8B-B14F-4D97-AF65-F5344CB8AC3E}">
        <p14:creationId xmlns:p14="http://schemas.microsoft.com/office/powerpoint/2010/main" val="110232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F0B64B5-2AB0-4BF3-BFAD-B476F3C187A1}" type="slidenum">
              <a:rPr lang="en-US" altLang="en-US" smtClean="0"/>
              <a:pPr>
                <a:defRPr/>
              </a:pPr>
              <a:t>‹#›</a:t>
            </a:fld>
            <a:endParaRPr lang="en-US" altLang="en-US"/>
          </a:p>
        </p:txBody>
      </p:sp>
    </p:spTree>
    <p:extLst>
      <p:ext uri="{BB962C8B-B14F-4D97-AF65-F5344CB8AC3E}">
        <p14:creationId xmlns:p14="http://schemas.microsoft.com/office/powerpoint/2010/main" val="241612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9B452B-F98E-4E29-9DEB-D1CDACCAB576}" type="slidenum">
              <a:rPr lang="en-US" altLang="en-US" smtClean="0"/>
              <a:pPr>
                <a:defRPr/>
              </a:pPr>
              <a:t>‹#›</a:t>
            </a:fld>
            <a:endParaRPr lang="en-US" altLang="en-US"/>
          </a:p>
        </p:txBody>
      </p:sp>
    </p:spTree>
    <p:extLst>
      <p:ext uri="{BB962C8B-B14F-4D97-AF65-F5344CB8AC3E}">
        <p14:creationId xmlns:p14="http://schemas.microsoft.com/office/powerpoint/2010/main" val="347401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1A72AD81-8BBD-4038-9466-DAD7F065684E}"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655524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2048741-ACDC-43BB-8CC0-426426BBF3EB}" type="slidenum">
              <a:rPr lang="en-US" altLang="en-US" smtClean="0"/>
              <a:pPr>
                <a:defRPr/>
              </a:pPr>
              <a:t>‹#›</a:t>
            </a:fld>
            <a:endParaRPr lang="en-US" altLang="en-US"/>
          </a:p>
        </p:txBody>
      </p:sp>
    </p:spTree>
    <p:extLst>
      <p:ext uri="{BB962C8B-B14F-4D97-AF65-F5344CB8AC3E}">
        <p14:creationId xmlns:p14="http://schemas.microsoft.com/office/powerpoint/2010/main" val="3415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D3018A8-2EC1-4F11-BF0A-9EC33055BC13}" type="slidenum">
              <a:rPr lang="en-US" altLang="en-US" smtClean="0"/>
              <a:pPr>
                <a:defRPr/>
              </a:pPr>
              <a:t>‹#›</a:t>
            </a:fld>
            <a:endParaRPr lang="en-US" altLang="en-US"/>
          </a:p>
        </p:txBody>
      </p:sp>
    </p:spTree>
    <p:extLst>
      <p:ext uri="{BB962C8B-B14F-4D97-AF65-F5344CB8AC3E}">
        <p14:creationId xmlns:p14="http://schemas.microsoft.com/office/powerpoint/2010/main" val="76208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72D9A33F-4CD1-4779-8B45-B68516611BB1}" type="slidenum">
              <a:rPr lang="en-US" altLang="en-US" smtClean="0"/>
              <a:pPr>
                <a:defRPr/>
              </a:pPr>
              <a:t>‹#›</a:t>
            </a:fld>
            <a:endParaRPr lang="en-US" altLang="en-US"/>
          </a:p>
        </p:txBody>
      </p:sp>
    </p:spTree>
    <p:extLst>
      <p:ext uri="{BB962C8B-B14F-4D97-AF65-F5344CB8AC3E}">
        <p14:creationId xmlns:p14="http://schemas.microsoft.com/office/powerpoint/2010/main" val="39058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54FDC87F-326D-4855-B35D-CF26E4087144}" type="slidenum">
              <a:rPr lang="en-US" altLang="en-US" smtClean="0"/>
              <a:pPr>
                <a:defRPr/>
              </a:pPr>
              <a:t>‹#›</a:t>
            </a:fld>
            <a:endParaRPr lang="en-US" altLang="en-US"/>
          </a:p>
        </p:txBody>
      </p:sp>
    </p:spTree>
    <p:extLst>
      <p:ext uri="{BB962C8B-B14F-4D97-AF65-F5344CB8AC3E}">
        <p14:creationId xmlns:p14="http://schemas.microsoft.com/office/powerpoint/2010/main" val="159837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313BB956-882F-4DB8-8188-897ED1351999}"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107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1918FADA-9385-4A18-9482-E0585B27D974}"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44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922A6501-522C-4817-ABA5-1A24A3ACA138}" type="slidenum">
              <a:rPr lang="en-US" altLang="en-US" smtClean="0"/>
              <a:pPr>
                <a:defRPr/>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28485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86367" y="1314450"/>
            <a:ext cx="7624233" cy="1790700"/>
          </a:xfrm>
        </p:spPr>
        <p:txBody>
          <a:bodyPr/>
          <a:lstStyle/>
          <a:p>
            <a:pPr fontAlgn="auto">
              <a:spcAft>
                <a:spcPts val="0"/>
              </a:spcAft>
              <a:defRPr/>
            </a:pPr>
            <a:r>
              <a:rPr lang="en-US" sz="3200" b="1" dirty="0">
                <a:solidFill>
                  <a:schemeClr val="tx2">
                    <a:satMod val="130000"/>
                  </a:schemeClr>
                </a:solidFill>
              </a:rPr>
              <a:t>Public Finance Seminar</a:t>
            </a:r>
            <a:br>
              <a:rPr lang="en-US" sz="3200" b="1" dirty="0">
                <a:solidFill>
                  <a:schemeClr val="tx2">
                    <a:satMod val="130000"/>
                  </a:schemeClr>
                </a:solidFill>
              </a:rPr>
            </a:br>
            <a:r>
              <a:rPr lang="en-US" sz="3200" b="1" dirty="0">
                <a:solidFill>
                  <a:schemeClr val="tx2">
                    <a:satMod val="130000"/>
                  </a:schemeClr>
                </a:solidFill>
              </a:rPr>
              <a:t>Spring 2021, Professor Yinger</a:t>
            </a:r>
          </a:p>
        </p:txBody>
      </p:sp>
      <p:sp>
        <p:nvSpPr>
          <p:cNvPr id="10243" name="Rectangle 3"/>
          <p:cNvSpPr>
            <a:spLocks noGrp="1" noChangeArrowheads="1"/>
          </p:cNvSpPr>
          <p:nvPr>
            <p:ph type="subTitle" idx="1"/>
          </p:nvPr>
        </p:nvSpPr>
        <p:spPr>
          <a:xfrm>
            <a:off x="2032000" y="4000500"/>
            <a:ext cx="6553200" cy="1809750"/>
          </a:xfrm>
        </p:spPr>
        <p:txBody>
          <a:bodyPr/>
          <a:lstStyle/>
          <a:p>
            <a:pPr marL="26988"/>
            <a:r>
              <a:rPr lang="en-US" sz="3600" b="1" dirty="0">
                <a:solidFill>
                  <a:schemeClr val="accent1"/>
                </a:solidFill>
              </a:rPr>
              <a:t>Interjurisdictional Competition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a:solidFill>
                  <a:schemeClr val="accent1"/>
                </a:solidFill>
              </a:rPr>
              <a:t>Questions</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What are some of the types of interactions between governments in the US federal system?</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Why might a government care about the actions of other governments?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Why might inter-jurisdictional tax competition lead to a tax rate that is below the efficient level?</a:t>
            </a:r>
          </a:p>
        </p:txBody>
      </p:sp>
    </p:spTree>
    <p:extLst>
      <p:ext uri="{BB962C8B-B14F-4D97-AF65-F5344CB8AC3E}">
        <p14:creationId xmlns:p14="http://schemas.microsoft.com/office/powerpoint/2010/main" val="76777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a:solidFill>
                  <a:schemeClr val="accent1"/>
                </a:solidFill>
              </a:rPr>
              <a:t>Class Outline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Introduction: Types of Intergovernmental Interaction</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The case of tax competition</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solidFill>
                  <a:srgbClr val="FF0000"/>
                </a:solidFill>
              </a:rPr>
              <a:t>Recent Studies</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381937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695950"/>
          </a:xfrm>
        </p:spPr>
        <p:txBody>
          <a:bodyPr>
            <a:normAutofit fontScale="92500" lnSpcReduction="20000"/>
          </a:bodyPr>
          <a:lstStyle/>
          <a:p>
            <a:pPr marL="365760" indent="-283464" algn="ctr" fontAlgn="auto">
              <a:spcAft>
                <a:spcPts val="0"/>
              </a:spcAft>
              <a:buFont typeface="Wingdings" pitchFamily="2" charset="2"/>
              <a:buNone/>
              <a:defRPr/>
            </a:pPr>
            <a:r>
              <a:rPr lang="en-US" sz="3000" b="1" dirty="0" err="1">
                <a:solidFill>
                  <a:schemeClr val="accent1"/>
                </a:solidFill>
              </a:rPr>
              <a:t>Rork</a:t>
            </a:r>
            <a:r>
              <a:rPr lang="en-US" sz="3000" b="1" dirty="0">
                <a:solidFill>
                  <a:schemeClr val="accent1"/>
                </a:solidFill>
              </a:rPr>
              <a:t>, </a:t>
            </a:r>
            <a:r>
              <a:rPr lang="en-US" sz="3000" b="1" i="1" dirty="0">
                <a:solidFill>
                  <a:schemeClr val="accent1"/>
                </a:solidFill>
              </a:rPr>
              <a:t>NTJ</a:t>
            </a:r>
            <a:r>
              <a:rPr lang="en-US" sz="3000" b="1" dirty="0">
                <a:solidFill>
                  <a:schemeClr val="accent1"/>
                </a:solidFill>
              </a:rPr>
              <a:t> 2003</a:t>
            </a:r>
          </a:p>
          <a:p>
            <a:pPr marL="82550" indent="0">
              <a:buNone/>
            </a:pPr>
            <a:endParaRPr lang="en-US" dirty="0"/>
          </a:p>
          <a:p>
            <a:r>
              <a:rPr lang="en-US" dirty="0" err="1"/>
              <a:t>Rork</a:t>
            </a:r>
            <a:r>
              <a:rPr lang="en-US" dirty="0"/>
              <a:t> estimates a straightforward model:</a:t>
            </a:r>
          </a:p>
          <a:p>
            <a:pPr marL="82550" indent="0">
              <a:buNone/>
            </a:pPr>
            <a:r>
              <a:rPr lang="en-US" dirty="0"/>
              <a:t> </a:t>
            </a:r>
          </a:p>
          <a:p>
            <a:pPr marL="82550" indent="0">
              <a:buNone/>
            </a:pPr>
            <a:r>
              <a:rPr lang="en-US" dirty="0"/>
              <a:t>	 </a:t>
            </a:r>
          </a:p>
          <a:p>
            <a:pPr marL="82550" indent="0">
              <a:lnSpc>
                <a:spcPct val="70000"/>
              </a:lnSpc>
              <a:spcBef>
                <a:spcPts val="0"/>
              </a:spcBef>
              <a:buNone/>
            </a:pPr>
            <a:r>
              <a:rPr lang="en-US" dirty="0"/>
              <a:t> </a:t>
            </a:r>
          </a:p>
          <a:p>
            <a:pPr marL="82550" indent="0">
              <a:buNone/>
            </a:pPr>
            <a:r>
              <a:rPr lang="en-US" dirty="0"/>
              <a:t>     where</a:t>
            </a:r>
          </a:p>
          <a:p>
            <a:pPr marL="82550" indent="0">
              <a:lnSpc>
                <a:spcPct val="70000"/>
              </a:lnSpc>
              <a:spcBef>
                <a:spcPts val="0"/>
              </a:spcBef>
              <a:buNone/>
            </a:pPr>
            <a:r>
              <a:rPr lang="en-US" dirty="0"/>
              <a:t> </a:t>
            </a:r>
          </a:p>
          <a:p>
            <a:pPr marL="82550" indent="0">
              <a:buNone/>
            </a:pPr>
            <a:r>
              <a:rPr lang="en-US" i="1" dirty="0"/>
              <a:t>	     </a:t>
            </a:r>
            <a:r>
              <a:rPr lang="en-US" i="1" dirty="0">
                <a:latin typeface="Times New Roman" pitchFamily="18" charset="0"/>
                <a:cs typeface="Times New Roman" pitchFamily="18" charset="0"/>
              </a:rPr>
              <a:t>T</a:t>
            </a:r>
            <a:r>
              <a:rPr lang="en-US" dirty="0"/>
              <a:t> is a tax rate,</a:t>
            </a:r>
          </a:p>
          <a:p>
            <a:pPr marL="82550" indent="0">
              <a:buNone/>
            </a:pPr>
            <a:r>
              <a:rPr lang="en-US" i="1" dirty="0"/>
              <a:t>	     </a:t>
            </a:r>
            <a:r>
              <a:rPr lang="en-US" i="1" dirty="0">
                <a:latin typeface="Times New Roman" pitchFamily="18" charset="0"/>
                <a:cs typeface="Times New Roman" pitchFamily="18" charset="0"/>
              </a:rPr>
              <a:t>i</a:t>
            </a:r>
            <a:r>
              <a:rPr lang="en-US" dirty="0"/>
              <a:t> indicates a state (and </a:t>
            </a:r>
            <a:r>
              <a:rPr lang="en-US" i="1" dirty="0">
                <a:latin typeface="Times New Roman" pitchFamily="18" charset="0"/>
                <a:cs typeface="Times New Roman" pitchFamily="18" charset="0"/>
              </a:rPr>
              <a:t>j</a:t>
            </a:r>
            <a:r>
              <a:rPr lang="en-US" dirty="0"/>
              <a:t> its neighbors),</a:t>
            </a:r>
          </a:p>
          <a:p>
            <a:pPr marL="82550" indent="0">
              <a:buNone/>
            </a:pPr>
            <a:r>
              <a:rPr lang="en-US" dirty="0"/>
              <a:t>	     </a:t>
            </a:r>
            <a:r>
              <a:rPr lang="en-US" i="1" dirty="0">
                <a:latin typeface="Times New Roman" pitchFamily="18" charset="0"/>
                <a:cs typeface="Times New Roman" pitchFamily="18" charset="0"/>
              </a:rPr>
              <a:t>t</a:t>
            </a:r>
            <a:r>
              <a:rPr lang="en-US" dirty="0"/>
              <a:t> stands for time.</a:t>
            </a:r>
          </a:p>
          <a:p>
            <a:pPr marL="82550" indent="0">
              <a:buNone/>
            </a:pPr>
            <a:r>
              <a:rPr lang="en-US" i="1" dirty="0"/>
              <a:t>	     </a:t>
            </a:r>
            <a:r>
              <a:rPr lang="en-US" i="1" dirty="0">
                <a:latin typeface="Times New Roman" pitchFamily="18" charset="0"/>
                <a:cs typeface="Times New Roman" pitchFamily="18" charset="0"/>
              </a:rPr>
              <a:t>X</a:t>
            </a:r>
            <a:r>
              <a:rPr lang="en-US" dirty="0"/>
              <a:t> is a vector of control variables,</a:t>
            </a:r>
          </a:p>
          <a:p>
            <a:pPr marL="82550" indent="0">
              <a:buNone/>
            </a:pPr>
            <a:r>
              <a:rPr lang="en-US" i="1" dirty="0"/>
              <a:t>	     </a:t>
            </a:r>
            <a:r>
              <a:rPr lang="en-US" i="1" dirty="0">
                <a:latin typeface="Times New Roman" pitchFamily="18" charset="0"/>
                <a:cs typeface="Times New Roman" pitchFamily="18" charset="0"/>
              </a:rPr>
              <a:t>w</a:t>
            </a:r>
            <a:r>
              <a:rPr lang="en-US" dirty="0"/>
              <a:t> is a set of weights (assumed, not estimated),</a:t>
            </a:r>
          </a:p>
          <a:p>
            <a:pPr marL="82550" indent="0">
              <a:buNone/>
            </a:pPr>
            <a:r>
              <a:rPr lang="en-US" i="1" dirty="0"/>
              <a:t>	     </a:t>
            </a:r>
            <a:r>
              <a:rPr lang="en-US" i="1" dirty="0">
                <a:latin typeface="Times New Roman" pitchFamily="18" charset="0"/>
                <a:cs typeface="Times New Roman" pitchFamily="18" charset="0"/>
              </a:rPr>
              <a:t>β</a:t>
            </a:r>
            <a:r>
              <a:rPr lang="en-US" dirty="0"/>
              <a:t> and </a:t>
            </a:r>
            <a:r>
              <a:rPr lang="en-US" i="1" dirty="0">
                <a:latin typeface="Times New Roman" pitchFamily="18" charset="0"/>
                <a:cs typeface="Times New Roman" pitchFamily="18" charset="0"/>
              </a:rPr>
              <a:t>θ</a:t>
            </a:r>
            <a:r>
              <a:rPr lang="en-US" dirty="0"/>
              <a:t> are parameters to be estimated, and</a:t>
            </a:r>
          </a:p>
          <a:p>
            <a:pPr marL="1828800" indent="-860425">
              <a:buNone/>
            </a:pPr>
            <a:r>
              <a:rPr lang="en-US" i="1" dirty="0">
                <a:latin typeface="Times New Roman" pitchFamily="18" charset="0"/>
                <a:cs typeface="Times New Roman" pitchFamily="18" charset="0"/>
              </a:rPr>
              <a:t>ξ, λ</a:t>
            </a:r>
            <a:r>
              <a:rPr lang="en-US" dirty="0"/>
              <a:t>, and </a:t>
            </a:r>
            <a:r>
              <a:rPr lang="en-US" i="1" dirty="0">
                <a:latin typeface="Times New Roman" pitchFamily="18" charset="0"/>
                <a:cs typeface="Times New Roman" pitchFamily="18" charset="0"/>
              </a:rPr>
              <a:t>μ</a:t>
            </a:r>
            <a:r>
              <a:rPr lang="en-US" dirty="0"/>
              <a:t> are error components for the state, the year, and random factors, respectively.</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graphicFrame>
        <p:nvGraphicFramePr>
          <p:cNvPr id="3" name="Equation" descr="Please contact Professor Yinger for details regarding figures and graphs."/>
          <p:cNvGraphicFramePr>
            <a:graphicFrameLocks noChangeAspect="1"/>
          </p:cNvGraphicFramePr>
          <p:nvPr>
            <p:extLst>
              <p:ext uri="{D42A27DB-BD31-4B8C-83A1-F6EECF244321}">
                <p14:modId xmlns:p14="http://schemas.microsoft.com/office/powerpoint/2010/main" val="3543483438"/>
              </p:ext>
            </p:extLst>
          </p:nvPr>
        </p:nvGraphicFramePr>
        <p:xfrm>
          <a:off x="2286000" y="2286000"/>
          <a:ext cx="4876800" cy="914400"/>
        </p:xfrm>
        <a:graphic>
          <a:graphicData uri="http://schemas.openxmlformats.org/presentationml/2006/ole">
            <mc:AlternateContent xmlns:mc="http://schemas.openxmlformats.org/markup-compatibility/2006">
              <mc:Choice xmlns:v="urn:schemas-microsoft-com:vml" Requires="v">
                <p:oleObj name="Equation" r:id="rId2" imgW="2908300" imgH="609600" progId="Equation.DSMT4">
                  <p:embed/>
                </p:oleObj>
              </mc:Choice>
              <mc:Fallback>
                <p:oleObj name="Equation" r:id="rId2" imgW="2908300" imgH="609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0"/>
                        <a:ext cx="4876800" cy="914400"/>
                      </a:xfrm>
                      <a:prstGeom prst="rect">
                        <a:avLst/>
                      </a:prstGeom>
                      <a:noFill/>
                    </p:spPr>
                  </p:pic>
                </p:oleObj>
              </mc:Fallback>
            </mc:AlternateContent>
          </a:graphicData>
        </a:graphic>
      </p:graphicFrame>
    </p:spTree>
    <p:extLst>
      <p:ext uri="{BB962C8B-B14F-4D97-AF65-F5344CB8AC3E}">
        <p14:creationId xmlns:p14="http://schemas.microsoft.com/office/powerpoint/2010/main" val="41430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err="1">
                <a:solidFill>
                  <a:schemeClr val="accent1"/>
                </a:solidFill>
              </a:rPr>
              <a:t>Rork</a:t>
            </a:r>
            <a:r>
              <a:rPr lang="en-US" sz="2800" b="1" dirty="0">
                <a:solidFill>
                  <a:schemeClr val="accent1"/>
                </a:solidFill>
              </a:rPr>
              <a:t>, Continued</a:t>
            </a:r>
          </a:p>
          <a:p>
            <a:pPr marL="365760" indent="-283464" fontAlgn="auto">
              <a:lnSpc>
                <a:spcPct val="50000"/>
              </a:lnSpc>
              <a:spcAft>
                <a:spcPts val="0"/>
              </a:spcAft>
              <a:buFont typeface="Wingdings 2"/>
              <a:buChar char=""/>
              <a:defRPr/>
            </a:pPr>
            <a:endParaRPr lang="en-US" dirty="0"/>
          </a:p>
          <a:p>
            <a:r>
              <a:rPr lang="en-US" dirty="0"/>
              <a:t>This model can be estimated as a system of equations, since there is a </a:t>
            </a:r>
            <a:r>
              <a:rPr lang="en-US" i="1" dirty="0">
                <a:latin typeface="Times New Roman" pitchFamily="18" charset="0"/>
                <a:cs typeface="Times New Roman" pitchFamily="18" charset="0"/>
              </a:rPr>
              <a:t>T</a:t>
            </a:r>
            <a:r>
              <a:rPr lang="en-US" dirty="0"/>
              <a:t> for each state.  </a:t>
            </a:r>
          </a:p>
          <a:p>
            <a:endParaRPr lang="en-US" dirty="0"/>
          </a:p>
          <a:p>
            <a:pPr lvl="1"/>
            <a:r>
              <a:rPr lang="en-US" dirty="0"/>
              <a:t>So </a:t>
            </a:r>
            <a:r>
              <a:rPr lang="en-US" dirty="0" err="1"/>
              <a:t>Rork</a:t>
            </a:r>
            <a:r>
              <a:rPr lang="en-US" dirty="0"/>
              <a:t> stacks the equations, leaving a vector </a:t>
            </a:r>
            <a:r>
              <a:rPr lang="en-US" i="1" dirty="0">
                <a:latin typeface="Times New Roman" pitchFamily="18" charset="0"/>
                <a:cs typeface="Times New Roman" pitchFamily="18" charset="0"/>
              </a:rPr>
              <a:t>T</a:t>
            </a:r>
            <a:r>
              <a:rPr lang="en-US" dirty="0"/>
              <a:t> on each side.</a:t>
            </a:r>
          </a:p>
          <a:p>
            <a:pPr marL="82550" indent="0">
              <a:buNone/>
            </a:pPr>
            <a:endParaRPr lang="en-US" dirty="0"/>
          </a:p>
          <a:p>
            <a:r>
              <a:rPr lang="en-US" dirty="0"/>
              <a:t>He estimates this system with an IV procedure in which the weighted </a:t>
            </a:r>
            <a:r>
              <a:rPr lang="en-US" i="1" dirty="0">
                <a:latin typeface="Times New Roman" pitchFamily="18" charset="0"/>
                <a:cs typeface="Times New Roman" pitchFamily="18" charset="0"/>
              </a:rPr>
              <a:t>X</a:t>
            </a:r>
            <a:r>
              <a:rPr lang="en-US" dirty="0"/>
              <a:t>’s from other states, that is, the </a:t>
            </a:r>
            <a:r>
              <a:rPr lang="en-US" i="1" dirty="0">
                <a:latin typeface="Times New Roman" pitchFamily="18" charset="0"/>
                <a:cs typeface="Times New Roman" pitchFamily="18" charset="0"/>
              </a:rPr>
              <a:t>X</a:t>
            </a:r>
            <a:r>
              <a:rPr lang="en-US" dirty="0"/>
              <a:t>’s from other states multiplied by the appropriate </a:t>
            </a:r>
            <a:r>
              <a:rPr lang="en-US" i="1" dirty="0">
                <a:latin typeface="Times New Roman" pitchFamily="18" charset="0"/>
                <a:cs typeface="Times New Roman" pitchFamily="18" charset="0"/>
              </a:rPr>
              <a:t>w</a:t>
            </a:r>
            <a:r>
              <a:rPr lang="en-US" dirty="0"/>
              <a:t>, are the instruments. </a:t>
            </a:r>
          </a:p>
          <a:p>
            <a:endParaRPr lang="en-US" dirty="0"/>
          </a:p>
          <a:p>
            <a:pPr lvl="1"/>
            <a:r>
              <a:rPr lang="en-US" dirty="0"/>
              <a:t> </a:t>
            </a:r>
            <a:r>
              <a:rPr lang="en-US" dirty="0" err="1"/>
              <a:t>Rork</a:t>
            </a:r>
            <a:r>
              <a:rPr lang="en-US" dirty="0"/>
              <a:t> does not provide tests for instrument validity.</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90660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14401"/>
            <a:ext cx="8229600" cy="5943599"/>
          </a:xfrm>
        </p:spPr>
        <p:txBody>
          <a:bodyPr>
            <a:normAutofit fontScale="92500" lnSpcReduction="20000"/>
          </a:bodyPr>
          <a:lstStyle/>
          <a:p>
            <a:pPr marL="365760" indent="-283464" algn="ctr" fontAlgn="auto">
              <a:spcAft>
                <a:spcPts val="0"/>
              </a:spcAft>
              <a:buFont typeface="Wingdings" pitchFamily="2" charset="2"/>
              <a:buNone/>
              <a:defRPr/>
            </a:pPr>
            <a:r>
              <a:rPr lang="en-US" sz="3300" b="1" dirty="0" err="1">
                <a:solidFill>
                  <a:schemeClr val="accent1"/>
                </a:solidFill>
              </a:rPr>
              <a:t>Rork’s</a:t>
            </a:r>
            <a:r>
              <a:rPr lang="en-US" sz="3300" b="1" dirty="0">
                <a:solidFill>
                  <a:schemeClr val="accent1"/>
                </a:solidFill>
              </a:rPr>
              <a:t> Data</a:t>
            </a:r>
          </a:p>
          <a:p>
            <a:pPr marL="365760" indent="-283464" fontAlgn="auto">
              <a:lnSpc>
                <a:spcPct val="50000"/>
              </a:lnSpc>
              <a:spcAft>
                <a:spcPts val="0"/>
              </a:spcAft>
              <a:buFont typeface="Wingdings 2"/>
              <a:buChar char=""/>
              <a:defRPr/>
            </a:pPr>
            <a:endParaRPr lang="en-US" dirty="0"/>
          </a:p>
          <a:p>
            <a:r>
              <a:rPr lang="en-US" dirty="0" err="1"/>
              <a:t>Rork</a:t>
            </a:r>
            <a:r>
              <a:rPr lang="en-US" dirty="0"/>
              <a:t> obtains data from the Census (</a:t>
            </a:r>
            <a:r>
              <a:rPr lang="en-US" i="1" dirty="0"/>
              <a:t>State Government Finances</a:t>
            </a:r>
            <a:r>
              <a:rPr lang="en-US" dirty="0"/>
              <a:t>) and other sources for 1967 to 1996; the </a:t>
            </a:r>
            <a:r>
              <a:rPr lang="en-US" i="1" dirty="0">
                <a:latin typeface="Times New Roman" pitchFamily="18" charset="0"/>
                <a:cs typeface="Times New Roman" pitchFamily="18" charset="0"/>
              </a:rPr>
              <a:t>X</a:t>
            </a:r>
            <a:r>
              <a:rPr lang="en-US" dirty="0"/>
              <a:t> variables include:</a:t>
            </a:r>
          </a:p>
          <a:p>
            <a:pPr marL="82550" indent="0">
              <a:lnSpc>
                <a:spcPct val="70000"/>
              </a:lnSpc>
              <a:spcBef>
                <a:spcPts val="0"/>
              </a:spcBef>
              <a:buNone/>
            </a:pPr>
            <a:r>
              <a:rPr lang="en-US" dirty="0"/>
              <a:t> </a:t>
            </a:r>
          </a:p>
          <a:p>
            <a:pPr lvl="1"/>
            <a:r>
              <a:rPr lang="en-US" dirty="0"/>
              <a:t>Fiscal stress (an exogenous measure??)</a:t>
            </a:r>
          </a:p>
          <a:p>
            <a:pPr lvl="1"/>
            <a:r>
              <a:rPr lang="en-US" dirty="0"/>
              <a:t>Per capita debt (a poor choice—endogenous!)</a:t>
            </a:r>
          </a:p>
          <a:p>
            <a:pPr lvl="1"/>
            <a:r>
              <a:rPr lang="en-US" dirty="0"/>
              <a:t>Per capita federal transfers   </a:t>
            </a:r>
          </a:p>
          <a:p>
            <a:pPr lvl="1"/>
            <a:r>
              <a:rPr lang="en-US" dirty="0"/>
              <a:t>Political variables</a:t>
            </a:r>
          </a:p>
          <a:p>
            <a:pPr lvl="2"/>
            <a:r>
              <a:rPr lang="en-US" dirty="0"/>
              <a:t>Election year</a:t>
            </a:r>
          </a:p>
          <a:p>
            <a:pPr lvl="2"/>
            <a:r>
              <a:rPr lang="en-US" dirty="0"/>
              <a:t>Everyone (governor, both houses) Democrat</a:t>
            </a:r>
          </a:p>
          <a:p>
            <a:pPr lvl="2"/>
            <a:r>
              <a:rPr lang="en-US" dirty="0"/>
              <a:t>Everyone Republican</a:t>
            </a:r>
          </a:p>
          <a:p>
            <a:pPr>
              <a:lnSpc>
                <a:spcPct val="70000"/>
              </a:lnSpc>
              <a:spcBef>
                <a:spcPts val="0"/>
              </a:spcBef>
            </a:pPr>
            <a:endParaRPr lang="en-US" dirty="0"/>
          </a:p>
          <a:p>
            <a:pPr lvl="1"/>
            <a:r>
              <a:rPr lang="en-US" dirty="0"/>
              <a:t>State characteristics (affected by taxes??)</a:t>
            </a:r>
          </a:p>
          <a:p>
            <a:pPr lvl="2"/>
            <a:r>
              <a:rPr lang="en-US" dirty="0"/>
              <a:t>Unemployment rate</a:t>
            </a:r>
          </a:p>
          <a:p>
            <a:pPr lvl="2"/>
            <a:r>
              <a:rPr lang="en-US" dirty="0"/>
              <a:t>Per capita income</a:t>
            </a:r>
          </a:p>
          <a:p>
            <a:pPr lvl="2"/>
            <a:r>
              <a:rPr lang="en-US" dirty="0"/>
              <a:t>Percent elderly</a:t>
            </a:r>
          </a:p>
          <a:p>
            <a:pPr marL="82550" indent="0">
              <a:lnSpc>
                <a:spcPct val="70000"/>
              </a:lnSpc>
              <a:spcBef>
                <a:spcPts val="0"/>
              </a:spcBef>
              <a:buNone/>
            </a:pPr>
            <a:r>
              <a:rPr lang="en-US" dirty="0"/>
              <a:t> </a:t>
            </a:r>
          </a:p>
          <a:p>
            <a:pPr lvl="1"/>
            <a:r>
              <a:rPr lang="en-US" dirty="0"/>
              <a:t>Fixed effects</a:t>
            </a:r>
          </a:p>
          <a:p>
            <a:pPr lvl="2"/>
            <a:r>
              <a:rPr lang="en-US" dirty="0"/>
              <a:t>State</a:t>
            </a:r>
          </a:p>
          <a:p>
            <a:pPr lvl="2"/>
            <a:r>
              <a:rPr lang="en-US" dirty="0"/>
              <a:t>Year</a:t>
            </a:r>
          </a:p>
          <a:p>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369781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err="1">
                <a:solidFill>
                  <a:schemeClr val="accent1"/>
                </a:solidFill>
              </a:rPr>
              <a:t>Rork’s</a:t>
            </a:r>
            <a:r>
              <a:rPr lang="en-US" sz="2800" b="1" dirty="0">
                <a:solidFill>
                  <a:schemeClr val="accent1"/>
                </a:solidFill>
              </a:rPr>
              <a:t> Data, 2</a:t>
            </a:r>
          </a:p>
          <a:p>
            <a:pPr marL="82550" indent="0">
              <a:lnSpc>
                <a:spcPct val="50000"/>
              </a:lnSpc>
              <a:buNone/>
            </a:pPr>
            <a:endParaRPr lang="en-US" dirty="0"/>
          </a:p>
          <a:p>
            <a:r>
              <a:rPr lang="en-US" dirty="0"/>
              <a:t>The </a:t>
            </a:r>
            <a:r>
              <a:rPr lang="en-US" i="1" dirty="0">
                <a:latin typeface="Times New Roman" pitchFamily="18" charset="0"/>
                <a:cs typeface="Times New Roman" pitchFamily="18" charset="0"/>
              </a:rPr>
              <a:t>T</a:t>
            </a:r>
            <a:r>
              <a:rPr lang="en-US" dirty="0"/>
              <a:t> variables are</a:t>
            </a:r>
          </a:p>
          <a:p>
            <a:pPr marL="82550" indent="0">
              <a:buNone/>
            </a:pPr>
            <a:r>
              <a:rPr lang="en-US" dirty="0"/>
              <a:t> </a:t>
            </a:r>
          </a:p>
          <a:p>
            <a:pPr lvl="1"/>
            <a:r>
              <a:rPr lang="en-US" dirty="0"/>
              <a:t>Statutory rates</a:t>
            </a:r>
          </a:p>
          <a:p>
            <a:pPr lvl="2"/>
            <a:r>
              <a:rPr lang="en-US" dirty="0"/>
              <a:t>For sales tax, gasoline, cigarettes taxes</a:t>
            </a:r>
          </a:p>
          <a:p>
            <a:pPr marL="82550" indent="0">
              <a:buNone/>
            </a:pPr>
            <a:endParaRPr lang="en-US" dirty="0"/>
          </a:p>
          <a:p>
            <a:pPr lvl="1"/>
            <a:r>
              <a:rPr lang="en-US" dirty="0"/>
              <a:t>Average tax rates (revenue over base)</a:t>
            </a:r>
          </a:p>
          <a:p>
            <a:pPr lvl="2"/>
            <a:r>
              <a:rPr lang="en-US" dirty="0"/>
              <a:t>For income and corporate income taxes </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133941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err="1">
                <a:solidFill>
                  <a:schemeClr val="accent1"/>
                </a:solidFill>
              </a:rPr>
              <a:t>Rork’s</a:t>
            </a:r>
            <a:r>
              <a:rPr lang="en-US" sz="2800" b="1" dirty="0">
                <a:solidFill>
                  <a:schemeClr val="accent1"/>
                </a:solidFill>
              </a:rPr>
              <a:t> Results</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altLang="zh-CN" dirty="0">
                <a:latin typeface="Times New Roman" pitchFamily="18" charset="0"/>
                <a:ea typeface="SimSun" pitchFamily="2" charset="-122"/>
                <a:cs typeface="Times New Roman" pitchFamily="18" charset="0"/>
              </a:rPr>
              <a:t>The key coefficients are the estimates of theta—the impact of other state’s taxes on own taxes.</a:t>
            </a:r>
          </a:p>
          <a:p>
            <a:pPr marL="365760" indent="-283464" fontAlgn="auto">
              <a:spcAft>
                <a:spcPts val="0"/>
              </a:spcAft>
              <a:buFont typeface="Wingdings 2"/>
              <a:buChar char=""/>
              <a:defRPr/>
            </a:pPr>
            <a:r>
              <a:rPr lang="en-US" altLang="zh-CN" dirty="0">
                <a:latin typeface="Times New Roman" pitchFamily="18" charset="0"/>
                <a:ea typeface="SimSun" pitchFamily="2" charset="-122"/>
                <a:cs typeface="Times New Roman" pitchFamily="18" charset="0"/>
              </a:rPr>
              <a:t>The results are as follows, with everything statistically significant except the first result for the income tax:</a:t>
            </a:r>
            <a:br>
              <a:rPr lang="en-US" altLang="zh-CN" dirty="0">
                <a:latin typeface="Times New Roman" pitchFamily="18" charset="0"/>
                <a:ea typeface="SimSun" pitchFamily="2" charset="-122"/>
                <a:cs typeface="Times New Roman" pitchFamily="18" charset="0"/>
              </a:rPr>
            </a:br>
            <a:endParaRPr lang="en-US" dirty="0"/>
          </a:p>
          <a:p>
            <a:pPr marL="365760" indent="-283464" fontAlgn="auto">
              <a:spcAft>
                <a:spcPts val="0"/>
              </a:spcAft>
              <a:buFont typeface="Wingdings 2"/>
              <a:buChar char=""/>
              <a:defRPr/>
            </a:pPr>
            <a:endParaRPr lang="en-US" dirty="0"/>
          </a:p>
        </p:txBody>
      </p:sp>
      <p:graphicFrame>
        <p:nvGraphicFramePr>
          <p:cNvPr id="2" name="Table" descr="Please contact Professor Yinger for details regarding figures and graphs."/>
          <p:cNvGraphicFramePr>
            <a:graphicFrameLocks noGrp="1"/>
          </p:cNvGraphicFramePr>
          <p:nvPr>
            <p:extLst>
              <p:ext uri="{D42A27DB-BD31-4B8C-83A1-F6EECF244321}">
                <p14:modId xmlns:p14="http://schemas.microsoft.com/office/powerpoint/2010/main" val="1227499263"/>
              </p:ext>
            </p:extLst>
          </p:nvPr>
        </p:nvGraphicFramePr>
        <p:xfrm>
          <a:off x="1048385" y="3657600"/>
          <a:ext cx="8019415" cy="1931670"/>
        </p:xfrm>
        <a:graphic>
          <a:graphicData uri="http://schemas.openxmlformats.org/drawingml/2006/table">
            <a:tbl>
              <a:tblPr firstRow="1" firstCol="1" lastRow="1" lastCol="1" bandRow="1" bandCol="1">
                <a:tableStyleId>{5C22544A-7EE6-4342-B048-85BDC9FD1C3A}</a:tableStyleId>
              </a:tblPr>
              <a:tblGrid>
                <a:gridCol w="2868733">
                  <a:extLst>
                    <a:ext uri="{9D8B030D-6E8A-4147-A177-3AD203B41FA5}">
                      <a16:colId xmlns:a16="http://schemas.microsoft.com/office/drawing/2014/main" val="20000"/>
                    </a:ext>
                  </a:extLst>
                </a:gridCol>
                <a:gridCol w="2477543">
                  <a:extLst>
                    <a:ext uri="{9D8B030D-6E8A-4147-A177-3AD203B41FA5}">
                      <a16:colId xmlns:a16="http://schemas.microsoft.com/office/drawing/2014/main" val="20001"/>
                    </a:ext>
                  </a:extLst>
                </a:gridCol>
                <a:gridCol w="2673139">
                  <a:extLst>
                    <a:ext uri="{9D8B030D-6E8A-4147-A177-3AD203B41FA5}">
                      <a16:colId xmlns:a16="http://schemas.microsoft.com/office/drawing/2014/main" val="20002"/>
                    </a:ext>
                  </a:extLst>
                </a:gridCol>
              </a:tblGrid>
              <a:tr h="552450">
                <a:tc>
                  <a:txBody>
                    <a:bodyPr/>
                    <a:lstStyle/>
                    <a:p>
                      <a:pPr marL="0" marR="0">
                        <a:spcBef>
                          <a:spcPts val="0"/>
                        </a:spcBef>
                        <a:spcAft>
                          <a:spcPts val="0"/>
                        </a:spcAft>
                      </a:pPr>
                      <a:r>
                        <a:rPr lang="en-US" sz="1500" dirty="0">
                          <a:effectLst/>
                        </a:rPr>
                        <a:t>Tax</a:t>
                      </a:r>
                      <a:endParaRPr lang="en-US" sz="900" dirty="0">
                        <a:effectLst/>
                        <a:latin typeface="Times New Roman"/>
                        <a:ea typeface="SimSun"/>
                      </a:endParaRPr>
                    </a:p>
                  </a:txBody>
                  <a:tcPr marT="0" marB="0"/>
                </a:tc>
                <a:tc>
                  <a:txBody>
                    <a:bodyPr/>
                    <a:lstStyle/>
                    <a:p>
                      <a:pPr marL="0" marR="0">
                        <a:spcBef>
                          <a:spcPts val="0"/>
                        </a:spcBef>
                        <a:spcAft>
                          <a:spcPts val="0"/>
                        </a:spcAft>
                      </a:pPr>
                      <a:r>
                        <a:rPr lang="en-US" sz="1500" dirty="0">
                          <a:effectLst/>
                        </a:rPr>
                        <a:t>Equal Weights</a:t>
                      </a:r>
                      <a:endParaRPr lang="en-US" sz="900" dirty="0">
                        <a:effectLst/>
                        <a:latin typeface="Times New Roman"/>
                        <a:ea typeface="SimSun"/>
                      </a:endParaRPr>
                    </a:p>
                  </a:txBody>
                  <a:tcPr marT="0" marB="0"/>
                </a:tc>
                <a:tc>
                  <a:txBody>
                    <a:bodyPr/>
                    <a:lstStyle/>
                    <a:p>
                      <a:pPr marL="0" marR="0">
                        <a:spcBef>
                          <a:spcPts val="0"/>
                        </a:spcBef>
                        <a:spcAft>
                          <a:spcPts val="0"/>
                        </a:spcAft>
                      </a:pPr>
                      <a:r>
                        <a:rPr lang="en-US" sz="1500">
                          <a:effectLst/>
                        </a:rPr>
                        <a:t>Population-Based Weights</a:t>
                      </a:r>
                      <a:endParaRPr lang="en-US" sz="900">
                        <a:effectLst/>
                        <a:latin typeface="Times New Roman"/>
                        <a:ea typeface="SimSun"/>
                      </a:endParaRPr>
                    </a:p>
                  </a:txBody>
                  <a:tcPr marT="0" marB="0"/>
                </a:tc>
                <a:extLst>
                  <a:ext uri="{0D108BD9-81ED-4DB2-BD59-A6C34878D82A}">
                    <a16:rowId xmlns:a16="http://schemas.microsoft.com/office/drawing/2014/main" val="10000"/>
                  </a:ext>
                </a:extLst>
              </a:tr>
              <a:tr h="276225">
                <a:tc>
                  <a:txBody>
                    <a:bodyPr/>
                    <a:lstStyle/>
                    <a:p>
                      <a:pPr marL="0" marR="0">
                        <a:spcBef>
                          <a:spcPts val="0"/>
                        </a:spcBef>
                        <a:spcAft>
                          <a:spcPts val="0"/>
                        </a:spcAft>
                      </a:pPr>
                      <a:r>
                        <a:rPr lang="en-US" sz="1500" dirty="0">
                          <a:effectLst/>
                        </a:rPr>
                        <a:t>Cigarettes</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dirty="0">
                          <a:effectLst/>
                        </a:rPr>
                        <a:t>0.636</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a:effectLst/>
                        </a:rPr>
                        <a:t>0.416</a:t>
                      </a:r>
                      <a:endParaRPr lang="en-US" sz="900">
                        <a:effectLst/>
                        <a:latin typeface="Times New Roman"/>
                        <a:ea typeface="SimSun"/>
                      </a:endParaRPr>
                    </a:p>
                  </a:txBody>
                  <a:tcPr marT="0" marB="0"/>
                </a:tc>
                <a:extLst>
                  <a:ext uri="{0D108BD9-81ED-4DB2-BD59-A6C34878D82A}">
                    <a16:rowId xmlns:a16="http://schemas.microsoft.com/office/drawing/2014/main" val="10001"/>
                  </a:ext>
                </a:extLst>
              </a:tr>
              <a:tr h="276225">
                <a:tc>
                  <a:txBody>
                    <a:bodyPr/>
                    <a:lstStyle/>
                    <a:p>
                      <a:pPr marL="0" marR="0">
                        <a:spcBef>
                          <a:spcPts val="0"/>
                        </a:spcBef>
                        <a:spcAft>
                          <a:spcPts val="0"/>
                        </a:spcAft>
                      </a:pPr>
                      <a:r>
                        <a:rPr lang="en-US" sz="1500" dirty="0">
                          <a:effectLst/>
                        </a:rPr>
                        <a:t>Gasoline</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dirty="0">
                          <a:effectLst/>
                        </a:rPr>
                        <a:t>0.600</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a:effectLst/>
                        </a:rPr>
                        <a:t>0.463</a:t>
                      </a:r>
                      <a:endParaRPr lang="en-US" sz="900">
                        <a:effectLst/>
                        <a:latin typeface="Times New Roman"/>
                        <a:ea typeface="SimSun"/>
                      </a:endParaRPr>
                    </a:p>
                  </a:txBody>
                  <a:tcPr marT="0" marB="0"/>
                </a:tc>
                <a:extLst>
                  <a:ext uri="{0D108BD9-81ED-4DB2-BD59-A6C34878D82A}">
                    <a16:rowId xmlns:a16="http://schemas.microsoft.com/office/drawing/2014/main" val="10002"/>
                  </a:ext>
                </a:extLst>
              </a:tr>
              <a:tr h="276225">
                <a:tc>
                  <a:txBody>
                    <a:bodyPr/>
                    <a:lstStyle/>
                    <a:p>
                      <a:pPr marL="0" marR="0">
                        <a:spcBef>
                          <a:spcPts val="0"/>
                        </a:spcBef>
                        <a:spcAft>
                          <a:spcPts val="0"/>
                        </a:spcAft>
                      </a:pPr>
                      <a:r>
                        <a:rPr lang="en-US" sz="1500" dirty="0">
                          <a:effectLst/>
                        </a:rPr>
                        <a:t>Income</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dirty="0">
                          <a:effectLst/>
                        </a:rPr>
                        <a:t>-0.048</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a:effectLst/>
                        </a:rPr>
                        <a:t>-0.097</a:t>
                      </a:r>
                      <a:endParaRPr lang="en-US" sz="900">
                        <a:effectLst/>
                        <a:latin typeface="Times New Roman"/>
                        <a:ea typeface="SimSun"/>
                      </a:endParaRPr>
                    </a:p>
                  </a:txBody>
                  <a:tcPr marT="0" marB="0"/>
                </a:tc>
                <a:extLst>
                  <a:ext uri="{0D108BD9-81ED-4DB2-BD59-A6C34878D82A}">
                    <a16:rowId xmlns:a16="http://schemas.microsoft.com/office/drawing/2014/main" val="10003"/>
                  </a:ext>
                </a:extLst>
              </a:tr>
              <a:tr h="276225">
                <a:tc>
                  <a:txBody>
                    <a:bodyPr/>
                    <a:lstStyle/>
                    <a:p>
                      <a:pPr marL="0" marR="0">
                        <a:spcBef>
                          <a:spcPts val="0"/>
                        </a:spcBef>
                        <a:spcAft>
                          <a:spcPts val="0"/>
                        </a:spcAft>
                      </a:pPr>
                      <a:r>
                        <a:rPr lang="en-US" sz="1500" dirty="0">
                          <a:effectLst/>
                        </a:rPr>
                        <a:t>General Sales</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dirty="0">
                          <a:effectLst/>
                        </a:rPr>
                        <a:t>-0.237</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a:effectLst/>
                        </a:rPr>
                        <a:t>-0.164</a:t>
                      </a:r>
                      <a:endParaRPr lang="en-US" sz="900">
                        <a:effectLst/>
                        <a:latin typeface="Times New Roman"/>
                        <a:ea typeface="SimSun"/>
                      </a:endParaRPr>
                    </a:p>
                  </a:txBody>
                  <a:tcPr marT="0" marB="0"/>
                </a:tc>
                <a:extLst>
                  <a:ext uri="{0D108BD9-81ED-4DB2-BD59-A6C34878D82A}">
                    <a16:rowId xmlns:a16="http://schemas.microsoft.com/office/drawing/2014/main" val="10004"/>
                  </a:ext>
                </a:extLst>
              </a:tr>
              <a:tr h="274320">
                <a:tc>
                  <a:txBody>
                    <a:bodyPr/>
                    <a:lstStyle/>
                    <a:p>
                      <a:pPr marL="0" marR="0">
                        <a:spcBef>
                          <a:spcPts val="0"/>
                        </a:spcBef>
                        <a:spcAft>
                          <a:spcPts val="0"/>
                        </a:spcAft>
                      </a:pPr>
                      <a:r>
                        <a:rPr lang="en-US" sz="1500" dirty="0">
                          <a:effectLst/>
                        </a:rPr>
                        <a:t>Corporate Income</a:t>
                      </a:r>
                      <a:endParaRPr lang="en-US" sz="900" dirty="0">
                        <a:effectLst/>
                        <a:latin typeface="Times New Roman"/>
                        <a:ea typeface="SimSun"/>
                      </a:endParaRPr>
                    </a:p>
                  </a:txBody>
                  <a:tcPr marT="0" marB="0"/>
                </a:tc>
                <a:tc>
                  <a:txBody>
                    <a:bodyPr/>
                    <a:lstStyle/>
                    <a:p>
                      <a:pPr marL="0" marR="0" algn="ctr">
                        <a:spcBef>
                          <a:spcPts val="0"/>
                        </a:spcBef>
                        <a:spcAft>
                          <a:spcPts val="0"/>
                        </a:spcAft>
                      </a:pPr>
                      <a:r>
                        <a:rPr lang="en-US" sz="1500" b="0" dirty="0">
                          <a:solidFill>
                            <a:schemeClr val="tx1"/>
                          </a:solidFill>
                          <a:effectLst/>
                        </a:rPr>
                        <a:t>0.163</a:t>
                      </a:r>
                      <a:endParaRPr lang="en-US" sz="900" b="0" dirty="0">
                        <a:solidFill>
                          <a:schemeClr val="tx1"/>
                        </a:solidFill>
                        <a:effectLst/>
                        <a:latin typeface="Times New Roman"/>
                        <a:ea typeface="SimSun"/>
                      </a:endParaRPr>
                    </a:p>
                  </a:txBody>
                  <a:tcPr marT="0" marB="0">
                    <a:solidFill>
                      <a:schemeClr val="accent6">
                        <a:lumMod val="20000"/>
                        <a:lumOff val="80000"/>
                      </a:schemeClr>
                    </a:solidFill>
                  </a:tcPr>
                </a:tc>
                <a:tc>
                  <a:txBody>
                    <a:bodyPr/>
                    <a:lstStyle/>
                    <a:p>
                      <a:pPr marL="0" marR="0" algn="ctr">
                        <a:spcBef>
                          <a:spcPts val="0"/>
                        </a:spcBef>
                        <a:spcAft>
                          <a:spcPts val="0"/>
                        </a:spcAft>
                      </a:pPr>
                      <a:r>
                        <a:rPr lang="en-US" sz="1500" dirty="0">
                          <a:effectLst/>
                        </a:rPr>
                        <a:t>0.165</a:t>
                      </a:r>
                      <a:endParaRPr lang="en-US" sz="900" dirty="0">
                        <a:effectLst/>
                        <a:latin typeface="Times New Roman"/>
                        <a:ea typeface="SimSun"/>
                      </a:endParaRPr>
                    </a:p>
                  </a:txBody>
                  <a:tcPr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2576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695950"/>
          </a:xfrm>
        </p:spPr>
        <p:txBody>
          <a:bodyPr>
            <a:normAutofit fontScale="92500" lnSpcReduction="20000"/>
          </a:bodyPr>
          <a:lstStyle/>
          <a:p>
            <a:pPr marL="365760" indent="-283464" algn="ctr" fontAlgn="auto">
              <a:spcAft>
                <a:spcPts val="0"/>
              </a:spcAft>
              <a:buFont typeface="Wingdings" pitchFamily="2" charset="2"/>
              <a:buNone/>
              <a:defRPr/>
            </a:pPr>
            <a:r>
              <a:rPr lang="en-US" sz="3000" b="1" dirty="0" err="1">
                <a:solidFill>
                  <a:schemeClr val="accent1"/>
                </a:solidFill>
              </a:rPr>
              <a:t>Rork</a:t>
            </a:r>
            <a:r>
              <a:rPr lang="en-US" sz="3000" b="1" dirty="0">
                <a:solidFill>
                  <a:schemeClr val="accent1"/>
                </a:solidFill>
              </a:rPr>
              <a:t>: Interpretation</a:t>
            </a:r>
          </a:p>
          <a:p>
            <a:pPr marL="82550" indent="0">
              <a:buNone/>
            </a:pPr>
            <a:r>
              <a:rPr lang="en-US" dirty="0"/>
              <a:t> </a:t>
            </a:r>
          </a:p>
          <a:p>
            <a:r>
              <a:rPr lang="en-US" dirty="0"/>
              <a:t>A positive sign indicates that a higher tax in neighboring jurisdictions leads to a higher tax in state </a:t>
            </a:r>
            <a:r>
              <a:rPr lang="en-US" i="1" dirty="0">
                <a:latin typeface="Times New Roman" pitchFamily="18" charset="0"/>
                <a:cs typeface="Times New Roman" pitchFamily="18" charset="0"/>
              </a:rPr>
              <a:t>i</a:t>
            </a:r>
            <a:r>
              <a:rPr lang="en-US" dirty="0"/>
              <a:t>.   </a:t>
            </a:r>
          </a:p>
          <a:p>
            <a:endParaRPr lang="en-US" dirty="0"/>
          </a:p>
          <a:p>
            <a:r>
              <a:rPr lang="en-US" dirty="0"/>
              <a:t>A negative sign means that a tax rate declines when neighbors’ tax rates go up.</a:t>
            </a:r>
          </a:p>
          <a:p>
            <a:endParaRPr lang="en-US" dirty="0"/>
          </a:p>
          <a:p>
            <a:r>
              <a:rPr lang="en-US" dirty="0" err="1"/>
              <a:t>Rork</a:t>
            </a:r>
            <a:r>
              <a:rPr lang="en-US" dirty="0"/>
              <a:t> interprets these results, reasonably, as indications of the responsiveness of the tax base.</a:t>
            </a:r>
          </a:p>
          <a:p>
            <a:pPr marL="82550" indent="0">
              <a:buNone/>
            </a:pPr>
            <a:endParaRPr lang="en-US" dirty="0"/>
          </a:p>
          <a:p>
            <a:pPr lvl="1"/>
            <a:r>
              <a:rPr lang="en-US" dirty="0"/>
              <a:t>A positive sign, as in the case of cigarettes, gasoline, and corporate income, indicates that a state can only afford to have a high rate if its neighbors do, too.</a:t>
            </a:r>
          </a:p>
          <a:p>
            <a:pPr marL="82550" indent="0">
              <a:buNone/>
            </a:pPr>
            <a:r>
              <a:rPr lang="en-US" dirty="0"/>
              <a:t> </a:t>
            </a:r>
          </a:p>
          <a:p>
            <a:pPr lvl="1"/>
            <a:r>
              <a:rPr lang="en-US" dirty="0"/>
              <a:t>If the tax base is not responsive (negative sign), as in the case of income and general sales taxes, a state can afford to behave differently than its neighbors.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387682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1"/>
            <a:ext cx="8229600" cy="5772149"/>
          </a:xfrm>
        </p:spPr>
        <p:txBody>
          <a:bodyPr>
            <a:normAutofit fontScale="92500" lnSpcReduction="10000"/>
          </a:bodyPr>
          <a:lstStyle/>
          <a:p>
            <a:pPr marL="365760" indent="-283464" algn="ctr" fontAlgn="auto">
              <a:spcAft>
                <a:spcPts val="0"/>
              </a:spcAft>
              <a:buNone/>
              <a:defRPr/>
            </a:pPr>
            <a:r>
              <a:rPr lang="en-US" sz="3000" b="1" dirty="0" err="1">
                <a:solidFill>
                  <a:schemeClr val="accent1"/>
                </a:solidFill>
              </a:rPr>
              <a:t>Rork</a:t>
            </a:r>
            <a:r>
              <a:rPr lang="en-US" sz="3000" b="1" dirty="0">
                <a:solidFill>
                  <a:schemeClr val="accent1"/>
                </a:solidFill>
              </a:rPr>
              <a:t>: Interpretation, 2</a:t>
            </a:r>
          </a:p>
          <a:p>
            <a:pPr marL="365760" indent="-283464" fontAlgn="auto">
              <a:lnSpc>
                <a:spcPct val="50000"/>
              </a:lnSpc>
              <a:spcAft>
                <a:spcPts val="0"/>
              </a:spcAft>
              <a:buFont typeface="Wingdings 2"/>
              <a:buChar char=""/>
              <a:defRPr/>
            </a:pPr>
            <a:endParaRPr lang="en-US" dirty="0"/>
          </a:p>
          <a:p>
            <a:r>
              <a:rPr lang="en-US" dirty="0"/>
              <a:t>More on a negative sign:</a:t>
            </a:r>
          </a:p>
          <a:p>
            <a:pPr>
              <a:lnSpc>
                <a:spcPct val="70000"/>
              </a:lnSpc>
              <a:spcBef>
                <a:spcPts val="0"/>
              </a:spcBef>
            </a:pPr>
            <a:endParaRPr lang="en-US" dirty="0"/>
          </a:p>
          <a:p>
            <a:pPr lvl="1"/>
            <a:r>
              <a:rPr lang="en-US" dirty="0"/>
              <a:t>If a neighboring state lowers its tax, there will be some loss of revenue in a state, and the state will try to offset that loss by raising its own rate, knowing that the added loss in base will be minimal.</a:t>
            </a:r>
          </a:p>
          <a:p>
            <a:pPr marL="82550" indent="0">
              <a:lnSpc>
                <a:spcPct val="70000"/>
              </a:lnSpc>
              <a:spcBef>
                <a:spcPts val="0"/>
              </a:spcBef>
              <a:buNone/>
            </a:pPr>
            <a:r>
              <a:rPr lang="en-US" dirty="0"/>
              <a:t> </a:t>
            </a:r>
          </a:p>
          <a:p>
            <a:pPr lvl="1"/>
            <a:r>
              <a:rPr lang="en-US" dirty="0"/>
              <a:t>If a neighboring state raises its tax, there will be some shift in base toward a state, and the state will maximize revenue by lowering its tax to make that shift as large as possible.</a:t>
            </a:r>
          </a:p>
          <a:p>
            <a:pPr>
              <a:lnSpc>
                <a:spcPct val="70000"/>
              </a:lnSpc>
              <a:spcBef>
                <a:spcPts val="0"/>
              </a:spcBef>
            </a:pPr>
            <a:endParaRPr lang="en-US" dirty="0"/>
          </a:p>
          <a:p>
            <a:pPr lvl="1"/>
            <a:r>
              <a:rPr lang="en-US" dirty="0"/>
              <a:t>This seems a bit odd.  Perhaps he should have looked for asymmetric responses.</a:t>
            </a:r>
          </a:p>
          <a:p>
            <a:pPr marL="82550" indent="0">
              <a:buNone/>
            </a:pPr>
            <a:r>
              <a:rPr lang="en-US" dirty="0"/>
              <a:t> </a:t>
            </a:r>
          </a:p>
          <a:p>
            <a:r>
              <a:rPr lang="en-US" dirty="0" err="1"/>
              <a:t>Rork</a:t>
            </a:r>
            <a:r>
              <a:rPr lang="en-US" dirty="0"/>
              <a:t> argues that states would do well to switch to unresponsive income and sales taxes and away from responsive excise and corporate taxes.</a:t>
            </a:r>
          </a:p>
          <a:p>
            <a:pPr marL="82550" indent="0">
              <a:lnSpc>
                <a:spcPct val="70000"/>
              </a:lnSpc>
              <a:spcBef>
                <a:spcPts val="0"/>
              </a:spcBef>
              <a:buNone/>
            </a:pPr>
            <a:endParaRPr lang="en-US" dirty="0"/>
          </a:p>
          <a:p>
            <a:pPr lvl="1"/>
            <a:r>
              <a:rPr lang="en-US" dirty="0"/>
              <a:t>But responsiveness is only one criterion!</a:t>
            </a:r>
          </a:p>
        </p:txBody>
      </p:sp>
    </p:spTree>
    <p:extLst>
      <p:ext uri="{BB962C8B-B14F-4D97-AF65-F5344CB8AC3E}">
        <p14:creationId xmlns:p14="http://schemas.microsoft.com/office/powerpoint/2010/main" val="248264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err="1">
                <a:solidFill>
                  <a:schemeClr val="accent1"/>
                </a:solidFill>
              </a:rPr>
              <a:t>Tosun</a:t>
            </a:r>
            <a:r>
              <a:rPr lang="en-US" sz="2800" b="1" dirty="0">
                <a:solidFill>
                  <a:schemeClr val="accent1"/>
                </a:solidFill>
              </a:rPr>
              <a:t> and Skidmore, </a:t>
            </a:r>
            <a:r>
              <a:rPr lang="en-US" sz="2800" b="1" i="1" dirty="0">
                <a:solidFill>
                  <a:schemeClr val="accent1"/>
                </a:solidFill>
              </a:rPr>
              <a:t>NTJ</a:t>
            </a:r>
            <a:r>
              <a:rPr lang="en-US" sz="2800" b="1" dirty="0">
                <a:solidFill>
                  <a:schemeClr val="accent1"/>
                </a:solidFill>
              </a:rPr>
              <a:t> 2004</a:t>
            </a:r>
          </a:p>
          <a:p>
            <a:endParaRPr lang="en-US" dirty="0"/>
          </a:p>
          <a:p>
            <a:r>
              <a:rPr lang="en-US" dirty="0"/>
              <a:t>This study looks at the impact of lottery competition on lottery revenue.  </a:t>
            </a:r>
          </a:p>
          <a:p>
            <a:endParaRPr lang="en-US" dirty="0"/>
          </a:p>
          <a:p>
            <a:pPr lvl="1"/>
            <a:r>
              <a:rPr lang="en-US" dirty="0"/>
              <a:t>The data are for West Virginia and the competition comes either from the introduction of lotteries in neighboring states or from the introduction of new lottery games in West Virginia.</a:t>
            </a:r>
          </a:p>
          <a:p>
            <a:endParaRPr lang="en-US" dirty="0"/>
          </a:p>
          <a:p>
            <a:r>
              <a:rPr lang="en-US" dirty="0"/>
              <a:t>This study takes advantage of the fact that lotteries were introduced in Kentucky,  Virginia, and Maryland after West Virginia already had a lottery.</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76452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a:solidFill>
                  <a:schemeClr val="accent1"/>
                </a:solidFill>
              </a:rPr>
              <a:t>Class Outline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Introduction: Types of Intergovernmental Interaction</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The case of tax competition</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Recent Studies</a:t>
            </a:r>
          </a:p>
          <a:p>
            <a:pPr marL="365760" indent="-283464" fontAlgn="auto">
              <a:spcAft>
                <a:spcPts val="0"/>
              </a:spcAft>
              <a:buFont typeface="Wingdings 2"/>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1"/>
            <a:ext cx="8229600" cy="5543549"/>
          </a:xfrm>
        </p:spPr>
        <p:txBody>
          <a:bodyPr>
            <a:normAutofit fontScale="77500" lnSpcReduction="20000"/>
          </a:bodyPr>
          <a:lstStyle/>
          <a:p>
            <a:pPr marL="365760" indent="-283464" algn="ctr" fontAlgn="auto">
              <a:spcAft>
                <a:spcPts val="0"/>
              </a:spcAft>
              <a:buNone/>
              <a:defRPr/>
            </a:pPr>
            <a:r>
              <a:rPr lang="en-US" sz="3600" b="1" dirty="0" err="1">
                <a:solidFill>
                  <a:schemeClr val="accent1"/>
                </a:solidFill>
              </a:rPr>
              <a:t>Tosun</a:t>
            </a:r>
            <a:r>
              <a:rPr lang="en-US" sz="3600" b="1" dirty="0">
                <a:solidFill>
                  <a:schemeClr val="accent1"/>
                </a:solidFill>
              </a:rPr>
              <a:t> and Skidmore, 2</a:t>
            </a:r>
          </a:p>
          <a:p>
            <a:pPr marL="365760" indent="-283464" fontAlgn="auto">
              <a:lnSpc>
                <a:spcPct val="50000"/>
              </a:lnSpc>
              <a:spcAft>
                <a:spcPts val="0"/>
              </a:spcAft>
              <a:buFont typeface="Wingdings 2"/>
              <a:buChar char=""/>
              <a:defRPr/>
            </a:pPr>
            <a:endParaRPr lang="en-US" dirty="0"/>
          </a:p>
          <a:p>
            <a:r>
              <a:rPr lang="en-US" dirty="0"/>
              <a:t>The basic equation is:</a:t>
            </a:r>
          </a:p>
          <a:p>
            <a:pPr marL="82550" indent="0">
              <a:buNone/>
            </a:pPr>
            <a:r>
              <a:rPr lang="en-US" dirty="0"/>
              <a:t> </a:t>
            </a:r>
          </a:p>
          <a:p>
            <a:pPr marL="82550" indent="0">
              <a:buNone/>
            </a:pPr>
            <a:r>
              <a:rPr lang="en-US" dirty="0"/>
              <a:t>	 </a:t>
            </a:r>
          </a:p>
          <a:p>
            <a:pPr marL="82550" indent="0">
              <a:buNone/>
            </a:pPr>
            <a:r>
              <a:rPr lang="en-US" dirty="0"/>
              <a:t>     where</a:t>
            </a:r>
          </a:p>
          <a:p>
            <a:pPr marL="82550" indent="0">
              <a:buNone/>
            </a:pPr>
            <a:r>
              <a:rPr lang="en-US" dirty="0"/>
              <a:t> </a:t>
            </a:r>
          </a:p>
          <a:p>
            <a:pPr lvl="1">
              <a:lnSpc>
                <a:spcPct val="120000"/>
              </a:lnSpc>
            </a:pPr>
            <a:r>
              <a:rPr lang="en-US" i="1" dirty="0">
                <a:latin typeface="Times New Roman" pitchFamily="18" charset="0"/>
                <a:cs typeface="Times New Roman" pitchFamily="18" charset="0"/>
              </a:rPr>
              <a:t>L</a:t>
            </a:r>
            <a:r>
              <a:rPr lang="en-US" i="1" baseline="-25000" dirty="0">
                <a:latin typeface="Times New Roman" pitchFamily="18" charset="0"/>
                <a:cs typeface="Times New Roman" pitchFamily="18" charset="0"/>
              </a:rPr>
              <a:t>it</a:t>
            </a:r>
            <a:r>
              <a:rPr lang="en-US" dirty="0"/>
              <a:t> is the log of deflated per capita lottery sales in county </a:t>
            </a:r>
            <a:r>
              <a:rPr lang="en-US" i="1" dirty="0">
                <a:latin typeface="Times New Roman" pitchFamily="18" charset="0"/>
                <a:cs typeface="Times New Roman" pitchFamily="18" charset="0"/>
              </a:rPr>
              <a:t>i</a:t>
            </a:r>
            <a:r>
              <a:rPr lang="en-US" dirty="0"/>
              <a:t> in year </a:t>
            </a:r>
            <a:r>
              <a:rPr lang="en-US" i="1" dirty="0">
                <a:latin typeface="Times New Roman" pitchFamily="18" charset="0"/>
                <a:cs typeface="Times New Roman" pitchFamily="18" charset="0"/>
              </a:rPr>
              <a:t>t</a:t>
            </a:r>
          </a:p>
          <a:p>
            <a:pPr lvl="1">
              <a:lnSpc>
                <a:spcPct val="120000"/>
              </a:lnSpc>
            </a:pPr>
            <a:r>
              <a:rPr lang="en-US" i="1" dirty="0">
                <a:latin typeface="Times New Roman" pitchFamily="18" charset="0"/>
                <a:cs typeface="Times New Roman" pitchFamily="18" charset="0"/>
              </a:rPr>
              <a:t>I</a:t>
            </a:r>
            <a:r>
              <a:rPr lang="en-US" dirty="0"/>
              <a:t> is the status of lottery games in neighboring states</a:t>
            </a:r>
          </a:p>
          <a:p>
            <a:pPr lvl="1">
              <a:lnSpc>
                <a:spcPct val="120000"/>
              </a:lnSpc>
            </a:pPr>
            <a:r>
              <a:rPr lang="en-US" i="1" dirty="0">
                <a:latin typeface="Times New Roman" pitchFamily="18" charset="0"/>
                <a:cs typeface="Times New Roman" pitchFamily="18" charset="0"/>
              </a:rPr>
              <a:t>X</a:t>
            </a:r>
            <a:r>
              <a:rPr lang="en-US" dirty="0"/>
              <a:t> is a set of control variables, including per capita income, unemployment, share of population over 65, proportion male, proportion non-white, and whether the county has </a:t>
            </a:r>
            <a:r>
              <a:rPr lang="en-US" b="1" dirty="0"/>
              <a:t>video lotteries</a:t>
            </a:r>
            <a:r>
              <a:rPr lang="en-US" dirty="0"/>
              <a:t>, which attract new customers from other states.</a:t>
            </a:r>
          </a:p>
          <a:p>
            <a:pPr lvl="1">
              <a:lnSpc>
                <a:spcPct val="120000"/>
              </a:lnSpc>
            </a:pPr>
            <a:r>
              <a:rPr lang="en-US" i="1" dirty="0">
                <a:latin typeface="Times New Roman" pitchFamily="18" charset="0"/>
                <a:cs typeface="Times New Roman" pitchFamily="18" charset="0"/>
              </a:rPr>
              <a:t>C</a:t>
            </a:r>
            <a:r>
              <a:rPr lang="en-US" dirty="0"/>
              <a:t> is a county fixed effect, </a:t>
            </a:r>
            <a:r>
              <a:rPr lang="en-US" i="1" dirty="0">
                <a:latin typeface="Times New Roman" pitchFamily="18" charset="0"/>
                <a:cs typeface="Times New Roman" pitchFamily="18" charset="0"/>
              </a:rPr>
              <a:t>T</a:t>
            </a:r>
            <a:r>
              <a:rPr lang="en-US" dirty="0"/>
              <a:t> is a time effect.</a:t>
            </a:r>
          </a:p>
          <a:p>
            <a:pPr marL="82550" indent="0">
              <a:lnSpc>
                <a:spcPct val="120000"/>
              </a:lnSpc>
              <a:buNone/>
            </a:pPr>
            <a:endParaRPr lang="en-US" dirty="0"/>
          </a:p>
          <a:p>
            <a:pPr>
              <a:lnSpc>
                <a:spcPct val="120000"/>
              </a:lnSpc>
            </a:pPr>
            <a:r>
              <a:rPr lang="en-US" dirty="0"/>
              <a:t>Both the lottery in a neighboring </a:t>
            </a:r>
            <a:r>
              <a:rPr lang="en-US" u="sng" dirty="0"/>
              <a:t>state and the video lottery variables are interacted with whether the county is on a state border.</a:t>
            </a:r>
            <a:r>
              <a:rPr lang="en-US" dirty="0"/>
              <a:t>  Some regressions track these effects over time.</a:t>
            </a:r>
          </a:p>
          <a:p>
            <a:pPr marL="82550" indent="0">
              <a:buNone/>
            </a:pPr>
            <a:endParaRPr lang="en-US" dirty="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graphicFrame>
        <p:nvGraphicFramePr>
          <p:cNvPr id="3" name="Equation" descr="Please contact Professor Yinger for details regarding figures and graphs."/>
          <p:cNvGraphicFramePr>
            <a:graphicFrameLocks noChangeAspect="1"/>
          </p:cNvGraphicFramePr>
          <p:nvPr>
            <p:extLst>
              <p:ext uri="{D42A27DB-BD31-4B8C-83A1-F6EECF244321}">
                <p14:modId xmlns:p14="http://schemas.microsoft.com/office/powerpoint/2010/main" val="2635549724"/>
              </p:ext>
            </p:extLst>
          </p:nvPr>
        </p:nvGraphicFramePr>
        <p:xfrm>
          <a:off x="2438400" y="2143125"/>
          <a:ext cx="4377267" cy="447675"/>
        </p:xfrm>
        <a:graphic>
          <a:graphicData uri="http://schemas.openxmlformats.org/presentationml/2006/ole">
            <mc:AlternateContent xmlns:mc="http://schemas.openxmlformats.org/markup-compatibility/2006">
              <mc:Choice xmlns:v="urn:schemas-microsoft-com:vml" Requires="v">
                <p:oleObj name="Equation" r:id="rId2" imgW="2373870" imgH="266584" progId="Equation.DSMT4">
                  <p:embed/>
                </p:oleObj>
              </mc:Choice>
              <mc:Fallback>
                <p:oleObj name="Equation" r:id="rId2" imgW="2373870" imgH="266584"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143125"/>
                        <a:ext cx="4377267" cy="447675"/>
                      </a:xfrm>
                      <a:prstGeom prst="rect">
                        <a:avLst/>
                      </a:prstGeom>
                      <a:noFill/>
                    </p:spPr>
                  </p:pic>
                </p:oleObj>
              </mc:Fallback>
            </mc:AlternateContent>
          </a:graphicData>
        </a:graphic>
      </p:graphicFrame>
    </p:spTree>
    <p:extLst>
      <p:ext uri="{BB962C8B-B14F-4D97-AF65-F5344CB8AC3E}">
        <p14:creationId xmlns:p14="http://schemas.microsoft.com/office/powerpoint/2010/main" val="40795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71551"/>
            <a:ext cx="8229600" cy="5657849"/>
          </a:xfrm>
        </p:spPr>
        <p:txBody>
          <a:bodyPr>
            <a:normAutofit fontScale="85000" lnSpcReduction="10000"/>
          </a:bodyPr>
          <a:lstStyle/>
          <a:p>
            <a:pPr marL="365760" indent="-283464" algn="ctr" fontAlgn="auto">
              <a:spcAft>
                <a:spcPts val="0"/>
              </a:spcAft>
              <a:buNone/>
              <a:defRPr/>
            </a:pPr>
            <a:r>
              <a:rPr lang="en-US" sz="3300" b="1" dirty="0" err="1">
                <a:solidFill>
                  <a:schemeClr val="accent1"/>
                </a:solidFill>
              </a:rPr>
              <a:t>Tosun</a:t>
            </a:r>
            <a:r>
              <a:rPr lang="en-US" sz="3300" b="1" dirty="0">
                <a:solidFill>
                  <a:schemeClr val="accent1"/>
                </a:solidFill>
              </a:rPr>
              <a:t> and Skidmore,  3</a:t>
            </a:r>
          </a:p>
          <a:p>
            <a:pPr marL="365760" indent="-283464" fontAlgn="auto">
              <a:lnSpc>
                <a:spcPct val="50000"/>
              </a:lnSpc>
              <a:spcAft>
                <a:spcPts val="0"/>
              </a:spcAft>
              <a:buFont typeface="Wingdings 2"/>
              <a:buChar char=""/>
              <a:defRPr/>
            </a:pPr>
            <a:endParaRPr lang="en-US" dirty="0"/>
          </a:p>
          <a:p>
            <a:r>
              <a:rPr lang="en-US" dirty="0"/>
              <a:t>The data are for all counties in West Virginia for 1987 to 2000—770 observations overall.</a:t>
            </a:r>
          </a:p>
          <a:p>
            <a:pPr marL="82550" indent="0">
              <a:buNone/>
            </a:pPr>
            <a:r>
              <a:rPr lang="en-US" dirty="0"/>
              <a:t> </a:t>
            </a:r>
          </a:p>
          <a:p>
            <a:r>
              <a:rPr lang="en-US" dirty="0"/>
              <a:t>They find that lottery revenue generally drops when lotteries are introduced in neighboring states.  </a:t>
            </a:r>
          </a:p>
          <a:p>
            <a:pPr>
              <a:lnSpc>
                <a:spcPct val="70000"/>
              </a:lnSpc>
              <a:spcBef>
                <a:spcPts val="0"/>
              </a:spcBef>
            </a:pPr>
            <a:endParaRPr lang="en-US" dirty="0"/>
          </a:p>
          <a:p>
            <a:pPr lvl="1"/>
            <a:r>
              <a:rPr lang="en-US" dirty="0"/>
              <a:t>This is true for counties bordering on Kentucky, Virginia, and Maryland.  </a:t>
            </a:r>
          </a:p>
          <a:p>
            <a:pPr lvl="1"/>
            <a:r>
              <a:rPr lang="en-US" dirty="0"/>
              <a:t>But the results are not entirely clear: one of the results for Maryland is not significant; another result indicates that revenue in border counties increases in the years after introduction in Virginia.  </a:t>
            </a:r>
          </a:p>
          <a:p>
            <a:pPr marL="82550" indent="0">
              <a:buNone/>
            </a:pPr>
            <a:r>
              <a:rPr lang="en-US" dirty="0"/>
              <a:t> </a:t>
            </a:r>
          </a:p>
          <a:p>
            <a:r>
              <a:rPr lang="en-US" dirty="0"/>
              <a:t>For some reason, the most obvious specification is not there:  a shock in the first year followed by change in later years.  </a:t>
            </a:r>
          </a:p>
          <a:p>
            <a:pPr>
              <a:lnSpc>
                <a:spcPct val="70000"/>
              </a:lnSpc>
              <a:spcBef>
                <a:spcPts val="0"/>
              </a:spcBef>
            </a:pPr>
            <a:endParaRPr lang="en-US" dirty="0"/>
          </a:p>
          <a:p>
            <a:pPr lvl="1"/>
            <a:r>
              <a:rPr lang="en-US" dirty="0"/>
              <a:t>They only estimate shocks or trends.</a:t>
            </a:r>
          </a:p>
          <a:p>
            <a:pPr lvl="1"/>
            <a:r>
              <a:rPr lang="en-US" dirty="0"/>
              <a:t>An inter action might have cleared everything up.  I suspect the trend is important in Maryland, not the initial shock, and I suspect that there is an initial shock and then an offsetting trend in Virginia.</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2027700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fontScale="92500" lnSpcReduction="10000"/>
          </a:bodyPr>
          <a:lstStyle/>
          <a:p>
            <a:pPr marL="365760" indent="-283464" algn="ctr" fontAlgn="auto">
              <a:spcAft>
                <a:spcPts val="0"/>
              </a:spcAft>
              <a:buNone/>
              <a:defRPr/>
            </a:pPr>
            <a:r>
              <a:rPr lang="en-US" sz="3300" b="1" dirty="0" err="1">
                <a:solidFill>
                  <a:schemeClr val="accent1"/>
                </a:solidFill>
              </a:rPr>
              <a:t>Tosun</a:t>
            </a:r>
            <a:r>
              <a:rPr lang="en-US" sz="3300" b="1" dirty="0">
                <a:solidFill>
                  <a:schemeClr val="accent1"/>
                </a:solidFill>
              </a:rPr>
              <a:t> and Skidmore,  4</a:t>
            </a:r>
          </a:p>
          <a:p>
            <a:pPr marL="365760" indent="-283464" fontAlgn="auto">
              <a:lnSpc>
                <a:spcPct val="50000"/>
              </a:lnSpc>
              <a:spcAft>
                <a:spcPts val="0"/>
              </a:spcAft>
              <a:buFont typeface="Wingdings 2"/>
              <a:buChar char=""/>
              <a:defRPr/>
            </a:pPr>
            <a:endParaRPr lang="en-US" dirty="0"/>
          </a:p>
          <a:p>
            <a:r>
              <a:rPr lang="en-US" dirty="0"/>
              <a:t>They also find that the introduction of video lotteries increases revenue in border counties—i.e. steals revenue from neighboring states. (The same goes for casinos!)</a:t>
            </a:r>
          </a:p>
          <a:p>
            <a:pPr marL="82550" indent="0">
              <a:lnSpc>
                <a:spcPct val="70000"/>
              </a:lnSpc>
              <a:buNone/>
            </a:pPr>
            <a:r>
              <a:rPr lang="en-US" dirty="0"/>
              <a:t> </a:t>
            </a:r>
          </a:p>
          <a:p>
            <a:r>
              <a:rPr lang="en-US" dirty="0"/>
              <a:t>So there is intense competition for lottery revenues.  </a:t>
            </a:r>
          </a:p>
          <a:p>
            <a:pPr>
              <a:lnSpc>
                <a:spcPct val="70000"/>
              </a:lnSpc>
            </a:pPr>
            <a:endParaRPr lang="en-US" dirty="0"/>
          </a:p>
          <a:p>
            <a:pPr lvl="1"/>
            <a:r>
              <a:rPr lang="en-US" dirty="0"/>
              <a:t>This creates a </a:t>
            </a:r>
            <a:r>
              <a:rPr lang="en-US" u="sng" dirty="0"/>
              <a:t>prisoner’s dilemma</a:t>
            </a:r>
            <a:r>
              <a:rPr lang="en-US" dirty="0"/>
              <a:t>.  </a:t>
            </a:r>
          </a:p>
          <a:p>
            <a:pPr lvl="1">
              <a:lnSpc>
                <a:spcPct val="70000"/>
              </a:lnSpc>
            </a:pPr>
            <a:endParaRPr lang="en-US" dirty="0"/>
          </a:p>
          <a:p>
            <a:pPr lvl="1"/>
            <a:r>
              <a:rPr lang="en-US" dirty="0"/>
              <a:t>If neighboring states all agreed to give up lotteries, they could move to more reasonable revenue sources. </a:t>
            </a:r>
          </a:p>
          <a:p>
            <a:pPr marL="403225" lvl="1" indent="0">
              <a:lnSpc>
                <a:spcPct val="70000"/>
              </a:lnSpc>
              <a:buNone/>
            </a:pPr>
            <a:endParaRPr lang="en-US" dirty="0"/>
          </a:p>
          <a:p>
            <a:pPr lvl="1"/>
            <a:r>
              <a:rPr lang="en-US" dirty="0"/>
              <a:t>But so long as one keeps them, it is in the interest of others to keep them, too, because of their powerful ability to export taxes to nonresidents (or to prevent the importing of taxes from neighboring states).</a:t>
            </a:r>
          </a:p>
          <a:p>
            <a:pPr marL="82550" indent="0">
              <a:buNone/>
            </a:pPr>
            <a:endParaRPr lang="en-US" dirty="0"/>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308721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Agrawal (</a:t>
            </a:r>
            <a:r>
              <a:rPr lang="en-US" sz="3300" b="1" i="1" dirty="0">
                <a:solidFill>
                  <a:schemeClr val="accent1"/>
                </a:solidFill>
              </a:rPr>
              <a:t>AEJ: EP </a:t>
            </a:r>
            <a:r>
              <a:rPr lang="en-US" sz="3300" b="1" dirty="0">
                <a:solidFill>
                  <a:schemeClr val="accent1"/>
                </a:solidFill>
              </a:rPr>
              <a:t>2015),  1</a:t>
            </a:r>
          </a:p>
          <a:p>
            <a:pPr marL="365760" indent="-283464" fontAlgn="auto">
              <a:lnSpc>
                <a:spcPct val="50000"/>
              </a:lnSpc>
              <a:spcAft>
                <a:spcPts val="0"/>
              </a:spcAft>
              <a:buFont typeface="Wingdings 2"/>
              <a:buChar char=""/>
              <a:defRPr/>
            </a:pPr>
            <a:endParaRPr lang="en-US" dirty="0"/>
          </a:p>
          <a:p>
            <a:r>
              <a:rPr lang="en-US" dirty="0"/>
              <a:t>This article looks at the impact of state sales tax rates on local sales tax rates.</a:t>
            </a:r>
          </a:p>
          <a:p>
            <a:endParaRPr lang="en-US" dirty="0"/>
          </a:p>
          <a:p>
            <a:r>
              <a:rPr lang="en-US" dirty="0"/>
              <a:t>It uses data on all municipalities in the U.S. with a sales tax, including driving distance (and time) from the population centroid of the municipality to the nearest border crossing into another state.</a:t>
            </a:r>
          </a:p>
          <a:p>
            <a:pPr marL="82296" indent="0" fontAlgn="auto">
              <a:spcAft>
                <a:spcPts val="0"/>
              </a:spcAft>
              <a:buNone/>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138716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Agrawal,  2</a:t>
            </a:r>
          </a:p>
          <a:p>
            <a:pPr marL="365760" indent="-283464" fontAlgn="auto">
              <a:lnSpc>
                <a:spcPct val="50000"/>
              </a:lnSpc>
              <a:spcAft>
                <a:spcPts val="0"/>
              </a:spcAft>
              <a:buFont typeface="Wingdings 2"/>
              <a:buChar char=""/>
              <a:defRPr/>
            </a:pPr>
            <a:endParaRPr lang="en-US" dirty="0"/>
          </a:p>
          <a:p>
            <a:r>
              <a:rPr lang="en-US" dirty="0"/>
              <a:t>“The first testable prediction of the theory is a level effect: at a border between a high state tax state and a low state tax state, the local taxes in municipalities “near” the border on the low-tax side should be higher than local taxes in municipalities “near” the border on the high-tax side.”</a:t>
            </a:r>
          </a:p>
          <a:p>
            <a:endParaRPr lang="en-US" dirty="0"/>
          </a:p>
          <a:p>
            <a:r>
              <a:rPr lang="en-US" dirty="0"/>
              <a:t>“A border town in a low state tax state realizes a smaller elasticity of demand than an otherwise identical town on a high-tax side of the border” (because nearby taxes are higher).</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1030539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Agrawal,  3</a:t>
            </a:r>
          </a:p>
          <a:p>
            <a:pPr marL="365760" indent="-283464" fontAlgn="auto">
              <a:lnSpc>
                <a:spcPct val="50000"/>
              </a:lnSpc>
              <a:spcAft>
                <a:spcPts val="0"/>
              </a:spcAft>
              <a:buFont typeface="Wingdings 2"/>
              <a:buChar char=""/>
              <a:defRPr/>
            </a:pPr>
            <a:endParaRPr lang="en-US" dirty="0"/>
          </a:p>
          <a:p>
            <a:pPr>
              <a:lnSpc>
                <a:spcPct val="80000"/>
              </a:lnSpc>
              <a:spcBef>
                <a:spcPts val="0"/>
              </a:spcBef>
            </a:pPr>
            <a:r>
              <a:rPr lang="en-US" dirty="0"/>
              <a:t>“The second testable prediction of the theory is a gradient effect: as one moves away from the border in a low-tax state, local sales taxes should fall and the tax gradient is negative; as one moves away from the border in a high-tax state, local taxes should rise and the tax gradient is positive.”</a:t>
            </a:r>
          </a:p>
          <a:p>
            <a:pPr>
              <a:lnSpc>
                <a:spcPct val="80000"/>
              </a:lnSpc>
              <a:spcBef>
                <a:spcPts val="0"/>
              </a:spcBef>
            </a:pPr>
            <a:endParaRPr lang="en-US" dirty="0"/>
          </a:p>
          <a:p>
            <a:pPr>
              <a:lnSpc>
                <a:spcPct val="80000"/>
              </a:lnSpc>
              <a:spcBef>
                <a:spcPts val="0"/>
              </a:spcBef>
            </a:pPr>
            <a:r>
              <a:rPr lang="en-US" dirty="0"/>
              <a:t>As one moves away from the border, the influence of the other state’s tax rate on consumer behavior declines.</a:t>
            </a:r>
          </a:p>
          <a:p>
            <a:pPr>
              <a:lnSpc>
                <a:spcPct val="80000"/>
              </a:lnSpc>
              <a:spcBef>
                <a:spcPts val="0"/>
              </a:spcBef>
            </a:pPr>
            <a:endParaRPr lang="en-US" dirty="0"/>
          </a:p>
        </p:txBody>
      </p:sp>
    </p:spTree>
    <p:extLst>
      <p:ext uri="{BB962C8B-B14F-4D97-AF65-F5344CB8AC3E}">
        <p14:creationId xmlns:p14="http://schemas.microsoft.com/office/powerpoint/2010/main" val="1252479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nSpc>
                <a:spcPct val="80000"/>
              </a:lnSpc>
              <a:spcBef>
                <a:spcPts val="0"/>
              </a:spcBef>
              <a:buNone/>
            </a:pPr>
            <a:r>
              <a:rPr lang="en-US" dirty="0"/>
              <a:t> </a:t>
            </a:r>
          </a:p>
        </p:txBody>
      </p:sp>
      <p:pic>
        <p:nvPicPr>
          <p:cNvPr id="2" name="Figure" descr="Please contact Professor Yinger for details regarding figures and graphs."/>
          <p:cNvPicPr>
            <a:picLocks noChangeAspect="1"/>
          </p:cNvPicPr>
          <p:nvPr/>
        </p:nvPicPr>
        <p:blipFill rotWithShape="1">
          <a:blip r:embed="rId2"/>
          <a:srcRect l="31251" t="13704" r="20000" b="7778"/>
          <a:stretch/>
        </p:blipFill>
        <p:spPr>
          <a:xfrm>
            <a:off x="1831975" y="685800"/>
            <a:ext cx="6705600" cy="6075159"/>
          </a:xfrm>
          <a:prstGeom prst="rect">
            <a:avLst/>
          </a:prstGeom>
        </p:spPr>
      </p:pic>
    </p:spTree>
    <p:extLst>
      <p:ext uri="{BB962C8B-B14F-4D97-AF65-F5344CB8AC3E}">
        <p14:creationId xmlns:p14="http://schemas.microsoft.com/office/powerpoint/2010/main" val="198041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nSpc>
                <a:spcPct val="80000"/>
              </a:lnSpc>
              <a:spcBef>
                <a:spcPts val="0"/>
              </a:spcBef>
              <a:buNone/>
            </a:pPr>
            <a:r>
              <a:rPr lang="en-US" dirty="0"/>
              <a:t> </a:t>
            </a:r>
          </a:p>
        </p:txBody>
      </p:sp>
      <p:pic>
        <p:nvPicPr>
          <p:cNvPr id="3" name="Figure" descr="Please contact Professor Yinger for details regarding figures and graphs."/>
          <p:cNvPicPr>
            <a:picLocks noChangeAspect="1"/>
          </p:cNvPicPr>
          <p:nvPr/>
        </p:nvPicPr>
        <p:blipFill rotWithShape="1">
          <a:blip r:embed="rId2"/>
          <a:srcRect l="25417" t="36296" r="13750" b="14074"/>
          <a:stretch/>
        </p:blipFill>
        <p:spPr>
          <a:xfrm>
            <a:off x="1066800" y="990600"/>
            <a:ext cx="8001000" cy="3671692"/>
          </a:xfrm>
          <a:prstGeom prst="rect">
            <a:avLst/>
          </a:prstGeom>
        </p:spPr>
      </p:pic>
    </p:spTree>
    <p:extLst>
      <p:ext uri="{BB962C8B-B14F-4D97-AF65-F5344CB8AC3E}">
        <p14:creationId xmlns:p14="http://schemas.microsoft.com/office/powerpoint/2010/main" val="395333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nSpc>
                <a:spcPct val="80000"/>
              </a:lnSpc>
              <a:spcBef>
                <a:spcPts val="0"/>
              </a:spcBef>
              <a:buNone/>
            </a:pPr>
            <a:r>
              <a:rPr lang="en-US" dirty="0"/>
              <a:t> </a:t>
            </a:r>
          </a:p>
        </p:txBody>
      </p:sp>
      <p:pic>
        <p:nvPicPr>
          <p:cNvPr id="2" name="Panel A" descr="Please contact Professor Yinger for details regarding figures and graphs."/>
          <p:cNvPicPr>
            <a:picLocks noChangeAspect="1"/>
          </p:cNvPicPr>
          <p:nvPr/>
        </p:nvPicPr>
        <p:blipFill rotWithShape="1">
          <a:blip r:embed="rId2"/>
          <a:srcRect l="30833" t="24444" r="19583" b="20000"/>
          <a:stretch/>
        </p:blipFill>
        <p:spPr>
          <a:xfrm>
            <a:off x="1075691" y="838200"/>
            <a:ext cx="7858760" cy="4953000"/>
          </a:xfrm>
          <a:prstGeom prst="rect">
            <a:avLst/>
          </a:prstGeom>
        </p:spPr>
      </p:pic>
    </p:spTree>
    <p:extLst>
      <p:ext uri="{BB962C8B-B14F-4D97-AF65-F5344CB8AC3E}">
        <p14:creationId xmlns:p14="http://schemas.microsoft.com/office/powerpoint/2010/main" val="83777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82550" indent="0">
              <a:lnSpc>
                <a:spcPct val="80000"/>
              </a:lnSpc>
              <a:spcBef>
                <a:spcPts val="0"/>
              </a:spcBef>
              <a:buNone/>
            </a:pPr>
            <a:r>
              <a:rPr lang="en-US" dirty="0"/>
              <a:t> </a:t>
            </a:r>
          </a:p>
        </p:txBody>
      </p:sp>
      <p:pic>
        <p:nvPicPr>
          <p:cNvPr id="3" name="Panel B" descr="Please contact Professor Yinger for details regarding figures and graphs."/>
          <p:cNvPicPr>
            <a:picLocks noChangeAspect="1"/>
          </p:cNvPicPr>
          <p:nvPr/>
        </p:nvPicPr>
        <p:blipFill rotWithShape="1">
          <a:blip r:embed="rId2"/>
          <a:srcRect l="31250" t="28890" r="19584" b="11110"/>
          <a:stretch/>
        </p:blipFill>
        <p:spPr>
          <a:xfrm>
            <a:off x="1143000" y="838200"/>
            <a:ext cx="7696200" cy="5282985"/>
          </a:xfrm>
          <a:prstGeom prst="rect">
            <a:avLst/>
          </a:prstGeom>
        </p:spPr>
      </p:pic>
    </p:spTree>
    <p:extLst>
      <p:ext uri="{BB962C8B-B14F-4D97-AF65-F5344CB8AC3E}">
        <p14:creationId xmlns:p14="http://schemas.microsoft.com/office/powerpoint/2010/main" val="139903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a:solidFill>
                  <a:schemeClr val="accent1"/>
                </a:solidFill>
              </a:rPr>
              <a:t>Class Outline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solidFill>
                  <a:srgbClr val="FF0000"/>
                </a:solidFill>
              </a:rPr>
              <a:t>Introduction: Types of Intergovernmental Interaction</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The case of tax competition</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Recent Studies</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360452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Agrawal,  4</a:t>
            </a:r>
          </a:p>
          <a:p>
            <a:pPr marL="365760" indent="-283464" fontAlgn="auto">
              <a:lnSpc>
                <a:spcPct val="50000"/>
              </a:lnSpc>
              <a:spcAft>
                <a:spcPts val="0"/>
              </a:spcAft>
              <a:buFont typeface="Wingdings 2"/>
              <a:buChar char=""/>
              <a:defRPr/>
            </a:pPr>
            <a:endParaRPr lang="en-US" dirty="0"/>
          </a:p>
          <a:p>
            <a:pPr>
              <a:lnSpc>
                <a:spcPct val="80000"/>
              </a:lnSpc>
              <a:spcBef>
                <a:spcPts val="0"/>
              </a:spcBef>
            </a:pPr>
            <a:r>
              <a:rPr lang="en-US" dirty="0"/>
              <a:t>“Discontinuities in the tax system at state borders induce welfare distortions with respect to consumption, as some residents cross borders to purchase lower-tax goods.”</a:t>
            </a:r>
          </a:p>
          <a:p>
            <a:pPr>
              <a:lnSpc>
                <a:spcPct val="80000"/>
              </a:lnSpc>
              <a:spcBef>
                <a:spcPts val="0"/>
              </a:spcBef>
            </a:pPr>
            <a:endParaRPr lang="en-US" dirty="0"/>
          </a:p>
          <a:p>
            <a:pPr>
              <a:lnSpc>
                <a:spcPct val="80000"/>
              </a:lnSpc>
              <a:spcBef>
                <a:spcPts val="0"/>
              </a:spcBef>
            </a:pPr>
            <a:r>
              <a:rPr lang="en-US" dirty="0"/>
              <a:t>“Firms distort the location characteristics of the good to the favorable tax side of the border, which results in an inefficient product mix.” </a:t>
            </a:r>
          </a:p>
          <a:p>
            <a:pPr>
              <a:lnSpc>
                <a:spcPct val="80000"/>
              </a:lnSpc>
              <a:spcBef>
                <a:spcPts val="0"/>
              </a:spcBef>
            </a:pPr>
            <a:endParaRPr lang="en-US" dirty="0"/>
          </a:p>
          <a:p>
            <a:pPr>
              <a:lnSpc>
                <a:spcPct val="80000"/>
              </a:lnSpc>
              <a:spcBef>
                <a:spcPts val="0"/>
              </a:spcBef>
            </a:pPr>
            <a:r>
              <a:rPr lang="en-US" dirty="0"/>
              <a:t>“State tax differences create horizontal inequities—where individuals with the same ability to pay actually pay different taxes—if some residents cross-border shop while others do not.”</a:t>
            </a:r>
          </a:p>
        </p:txBody>
      </p:sp>
    </p:spTree>
    <p:extLst>
      <p:ext uri="{BB962C8B-B14F-4D97-AF65-F5344CB8AC3E}">
        <p14:creationId xmlns:p14="http://schemas.microsoft.com/office/powerpoint/2010/main" val="1804292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Agrawal,  5</a:t>
            </a:r>
          </a:p>
          <a:p>
            <a:pPr marL="365760" indent="-283464" fontAlgn="auto">
              <a:lnSpc>
                <a:spcPct val="50000"/>
              </a:lnSpc>
              <a:spcAft>
                <a:spcPts val="0"/>
              </a:spcAft>
              <a:buFont typeface="Wingdings 2"/>
              <a:buChar char=""/>
              <a:defRPr/>
            </a:pPr>
            <a:endParaRPr lang="en-US" dirty="0"/>
          </a:p>
          <a:p>
            <a:pPr>
              <a:lnSpc>
                <a:spcPct val="80000"/>
              </a:lnSpc>
              <a:spcBef>
                <a:spcPts val="0"/>
              </a:spcBef>
            </a:pPr>
            <a:r>
              <a:rPr lang="en-US" dirty="0"/>
              <a:t>“Discontinuities in the tax system at state borders induce welfare distortions with respect to consumption, as some residents cross borders to purchase lower-tax goods.”</a:t>
            </a:r>
          </a:p>
          <a:p>
            <a:pPr>
              <a:lnSpc>
                <a:spcPct val="80000"/>
              </a:lnSpc>
              <a:spcBef>
                <a:spcPts val="0"/>
              </a:spcBef>
            </a:pPr>
            <a:endParaRPr lang="en-US" dirty="0"/>
          </a:p>
          <a:p>
            <a:pPr>
              <a:lnSpc>
                <a:spcPct val="80000"/>
              </a:lnSpc>
              <a:spcBef>
                <a:spcPts val="0"/>
              </a:spcBef>
            </a:pPr>
            <a:r>
              <a:rPr lang="en-US" dirty="0"/>
              <a:t>“Firms distort the location characteristics of the good to the favorable tax side of the border, which results in an inefficient product mix.” </a:t>
            </a:r>
          </a:p>
          <a:p>
            <a:pPr>
              <a:lnSpc>
                <a:spcPct val="80000"/>
              </a:lnSpc>
              <a:spcBef>
                <a:spcPts val="0"/>
              </a:spcBef>
            </a:pPr>
            <a:endParaRPr lang="en-US" dirty="0"/>
          </a:p>
          <a:p>
            <a:pPr>
              <a:lnSpc>
                <a:spcPct val="80000"/>
              </a:lnSpc>
              <a:spcBef>
                <a:spcPts val="0"/>
              </a:spcBef>
            </a:pPr>
            <a:r>
              <a:rPr lang="en-US" dirty="0"/>
              <a:t>“State tax differences create horizontal inequities—where individuals with the same ability to pay actually pay different taxes—if some residents cross-border shop while others do not.”</a:t>
            </a:r>
          </a:p>
        </p:txBody>
      </p:sp>
    </p:spTree>
    <p:extLst>
      <p:ext uri="{BB962C8B-B14F-4D97-AF65-F5344CB8AC3E}">
        <p14:creationId xmlns:p14="http://schemas.microsoft.com/office/powerpoint/2010/main" val="4220806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Agrawal,  6</a:t>
            </a:r>
          </a:p>
          <a:p>
            <a:pPr marL="365760" indent="-283464" fontAlgn="auto">
              <a:lnSpc>
                <a:spcPct val="50000"/>
              </a:lnSpc>
              <a:spcAft>
                <a:spcPts val="0"/>
              </a:spcAft>
              <a:buFont typeface="Wingdings 2"/>
              <a:buChar char=""/>
              <a:defRPr/>
            </a:pPr>
            <a:endParaRPr lang="en-US" dirty="0"/>
          </a:p>
          <a:p>
            <a:pPr>
              <a:lnSpc>
                <a:spcPct val="80000"/>
              </a:lnSpc>
              <a:spcBef>
                <a:spcPts val="0"/>
              </a:spcBef>
            </a:pPr>
            <a:r>
              <a:rPr lang="en-US" dirty="0"/>
              <a:t>Agrawal “uncover[s] a local tax gradient and dramatic local tax level effects, which reduces these production and consumption distortions at state borders.”</a:t>
            </a:r>
          </a:p>
          <a:p>
            <a:pPr>
              <a:lnSpc>
                <a:spcPct val="80000"/>
              </a:lnSpc>
              <a:spcBef>
                <a:spcPts val="0"/>
              </a:spcBef>
            </a:pPr>
            <a:endParaRPr lang="en-US" dirty="0"/>
          </a:p>
          <a:p>
            <a:pPr>
              <a:lnSpc>
                <a:spcPct val="80000"/>
              </a:lnSpc>
              <a:spcBef>
                <a:spcPts val="0"/>
              </a:spcBef>
            </a:pPr>
            <a:r>
              <a:rPr lang="en-US" dirty="0"/>
              <a:t>“Although the discrete steps will induce additional small distortions within a state, the reduction of a large salient distortion at the border may be welfare improving.”</a:t>
            </a:r>
          </a:p>
          <a:p>
            <a:pPr>
              <a:lnSpc>
                <a:spcPct val="80000"/>
              </a:lnSpc>
              <a:spcBef>
                <a:spcPts val="0"/>
              </a:spcBef>
            </a:pPr>
            <a:endParaRPr lang="en-US" dirty="0"/>
          </a:p>
        </p:txBody>
      </p:sp>
    </p:spTree>
    <p:extLst>
      <p:ext uri="{BB962C8B-B14F-4D97-AF65-F5344CB8AC3E}">
        <p14:creationId xmlns:p14="http://schemas.microsoft.com/office/powerpoint/2010/main" val="341873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Zhang (</a:t>
            </a:r>
            <a:r>
              <a:rPr lang="en-US" sz="3300" b="1" i="1" dirty="0">
                <a:solidFill>
                  <a:schemeClr val="accent1"/>
                </a:solidFill>
              </a:rPr>
              <a:t>Amer. Journal of Pub. Admin</a:t>
            </a:r>
            <a:r>
              <a:rPr lang="en-US" sz="3300" b="1" dirty="0">
                <a:solidFill>
                  <a:schemeClr val="accent1"/>
                </a:solidFill>
              </a:rPr>
              <a:t>, 2019)</a:t>
            </a:r>
          </a:p>
          <a:p>
            <a:pPr marL="365760" indent="-283464" fontAlgn="auto">
              <a:lnSpc>
                <a:spcPct val="50000"/>
              </a:lnSpc>
              <a:spcAft>
                <a:spcPts val="0"/>
              </a:spcAft>
              <a:buFont typeface="Wingdings 2"/>
              <a:buChar char=""/>
              <a:defRPr/>
            </a:pPr>
            <a:endParaRPr lang="en-US" dirty="0"/>
          </a:p>
          <a:p>
            <a:pPr>
              <a:lnSpc>
                <a:spcPct val="100000"/>
              </a:lnSpc>
              <a:spcBef>
                <a:spcPts val="0"/>
              </a:spcBef>
              <a:spcAft>
                <a:spcPts val="1200"/>
              </a:spcAft>
            </a:pPr>
            <a:r>
              <a:rPr lang="en-US" dirty="0"/>
              <a:t>New York has towns and villages. </a:t>
            </a:r>
          </a:p>
          <a:p>
            <a:pPr lvl="1">
              <a:lnSpc>
                <a:spcPct val="100000"/>
              </a:lnSpc>
              <a:spcBef>
                <a:spcPts val="0"/>
              </a:spcBef>
              <a:spcAft>
                <a:spcPts val="1200"/>
              </a:spcAft>
            </a:pPr>
            <a:r>
              <a:rPr lang="en-US" dirty="0"/>
              <a:t>Villages exist within towns (almost always a single town).</a:t>
            </a:r>
          </a:p>
          <a:p>
            <a:pPr>
              <a:lnSpc>
                <a:spcPct val="100000"/>
              </a:lnSpc>
              <a:spcBef>
                <a:spcPts val="0"/>
              </a:spcBef>
              <a:spcAft>
                <a:spcPts val="1200"/>
              </a:spcAft>
            </a:pPr>
            <a:r>
              <a:rPr lang="en-US" dirty="0"/>
              <a:t>Voters can set up villages or dissolve villages without the consent of the town.</a:t>
            </a:r>
          </a:p>
          <a:p>
            <a:pPr>
              <a:lnSpc>
                <a:spcPct val="100000"/>
              </a:lnSpc>
              <a:spcBef>
                <a:spcPts val="0"/>
              </a:spcBef>
              <a:spcAft>
                <a:spcPts val="1200"/>
              </a:spcAft>
            </a:pPr>
            <a:r>
              <a:rPr lang="en-US" dirty="0"/>
              <a:t>New York has over 500 villages.</a:t>
            </a:r>
          </a:p>
          <a:p>
            <a:pPr lvl="1">
              <a:lnSpc>
                <a:spcPct val="100000"/>
              </a:lnSpc>
              <a:spcBef>
                <a:spcPts val="0"/>
              </a:spcBef>
              <a:spcAft>
                <a:spcPts val="1200"/>
              </a:spcAft>
            </a:pPr>
            <a:r>
              <a:rPr lang="en-US" dirty="0"/>
              <a:t>In the last 10 years, 50 have voted on dissolution</a:t>
            </a:r>
          </a:p>
          <a:p>
            <a:pPr lvl="1">
              <a:lnSpc>
                <a:spcPct val="100000"/>
              </a:lnSpc>
              <a:spcBef>
                <a:spcPts val="0"/>
              </a:spcBef>
              <a:spcAft>
                <a:spcPts val="1200"/>
              </a:spcAft>
            </a:pPr>
            <a:r>
              <a:rPr lang="en-US" dirty="0"/>
              <a:t>And 22 have voted to dissolve.</a:t>
            </a:r>
          </a:p>
          <a:p>
            <a:pPr>
              <a:lnSpc>
                <a:spcPct val="80000"/>
              </a:lnSpc>
              <a:spcBef>
                <a:spcPts val="0"/>
              </a:spcBef>
            </a:pPr>
            <a:endParaRPr lang="en-US" dirty="0"/>
          </a:p>
        </p:txBody>
      </p:sp>
    </p:spTree>
    <p:extLst>
      <p:ext uri="{BB962C8B-B14F-4D97-AF65-F5344CB8AC3E}">
        <p14:creationId xmlns:p14="http://schemas.microsoft.com/office/powerpoint/2010/main" val="124238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Zhang, 2</a:t>
            </a:r>
          </a:p>
          <a:p>
            <a:pPr marL="365760" indent="-283464" fontAlgn="auto">
              <a:lnSpc>
                <a:spcPct val="50000"/>
              </a:lnSpc>
              <a:spcAft>
                <a:spcPts val="0"/>
              </a:spcAft>
              <a:buFont typeface="Wingdings 2"/>
              <a:buChar char=""/>
              <a:defRPr/>
            </a:pPr>
            <a:endParaRPr lang="en-US" dirty="0"/>
          </a:p>
          <a:p>
            <a:pPr>
              <a:lnSpc>
                <a:spcPct val="100000"/>
              </a:lnSpc>
              <a:spcBef>
                <a:spcPts val="0"/>
              </a:spcBef>
              <a:spcAft>
                <a:spcPts val="1200"/>
              </a:spcAft>
            </a:pPr>
            <a:r>
              <a:rPr lang="en-US" dirty="0"/>
              <a:t>New York has towns and villages. </a:t>
            </a:r>
          </a:p>
          <a:p>
            <a:pPr lvl="1">
              <a:lnSpc>
                <a:spcPct val="100000"/>
              </a:lnSpc>
              <a:spcBef>
                <a:spcPts val="0"/>
              </a:spcBef>
              <a:spcAft>
                <a:spcPts val="1200"/>
              </a:spcAft>
            </a:pPr>
            <a:r>
              <a:rPr lang="en-US" dirty="0"/>
              <a:t>Villages exist within towns (almost always a single town).</a:t>
            </a:r>
          </a:p>
          <a:p>
            <a:pPr>
              <a:lnSpc>
                <a:spcPct val="100000"/>
              </a:lnSpc>
              <a:spcBef>
                <a:spcPts val="0"/>
              </a:spcBef>
              <a:spcAft>
                <a:spcPts val="1200"/>
              </a:spcAft>
            </a:pPr>
            <a:r>
              <a:rPr lang="en-US" dirty="0"/>
              <a:t>Voters can set up villages or dissolve villages without the consent of the town.</a:t>
            </a:r>
          </a:p>
          <a:p>
            <a:pPr>
              <a:lnSpc>
                <a:spcPct val="100000"/>
              </a:lnSpc>
              <a:spcBef>
                <a:spcPts val="0"/>
              </a:spcBef>
              <a:spcAft>
                <a:spcPts val="1200"/>
              </a:spcAft>
            </a:pPr>
            <a:r>
              <a:rPr lang="en-US" dirty="0"/>
              <a:t>New York has over 500 villages.</a:t>
            </a:r>
          </a:p>
          <a:p>
            <a:pPr lvl="1">
              <a:lnSpc>
                <a:spcPct val="100000"/>
              </a:lnSpc>
              <a:spcBef>
                <a:spcPts val="0"/>
              </a:spcBef>
              <a:spcAft>
                <a:spcPts val="1200"/>
              </a:spcAft>
            </a:pPr>
            <a:r>
              <a:rPr lang="en-US" dirty="0"/>
              <a:t>In the last 10 years, 50 have voted on dissolution</a:t>
            </a:r>
          </a:p>
          <a:p>
            <a:pPr lvl="1">
              <a:lnSpc>
                <a:spcPct val="100000"/>
              </a:lnSpc>
              <a:spcBef>
                <a:spcPts val="0"/>
              </a:spcBef>
              <a:spcAft>
                <a:spcPts val="1200"/>
              </a:spcAft>
            </a:pPr>
            <a:r>
              <a:rPr lang="en-US" dirty="0"/>
              <a:t>And 22 have voted to dissolve.</a:t>
            </a:r>
          </a:p>
          <a:p>
            <a:pPr>
              <a:lnSpc>
                <a:spcPct val="80000"/>
              </a:lnSpc>
              <a:spcBef>
                <a:spcPts val="0"/>
              </a:spcBef>
            </a:pPr>
            <a:endParaRPr lang="en-US" dirty="0"/>
          </a:p>
        </p:txBody>
      </p:sp>
    </p:spTree>
    <p:extLst>
      <p:ext uri="{BB962C8B-B14F-4D97-AF65-F5344CB8AC3E}">
        <p14:creationId xmlns:p14="http://schemas.microsoft.com/office/powerpoint/2010/main" val="44028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Zhang, 3</a:t>
            </a:r>
          </a:p>
          <a:p>
            <a:pPr marL="365760" indent="-283464" fontAlgn="auto">
              <a:lnSpc>
                <a:spcPct val="50000"/>
              </a:lnSpc>
              <a:spcAft>
                <a:spcPts val="0"/>
              </a:spcAft>
              <a:buFont typeface="Wingdings 2"/>
              <a:buChar char=""/>
              <a:defRPr/>
            </a:pPr>
            <a:endParaRPr lang="en-US" dirty="0"/>
          </a:p>
          <a:p>
            <a:pPr>
              <a:lnSpc>
                <a:spcPct val="100000"/>
              </a:lnSpc>
              <a:spcBef>
                <a:spcPts val="0"/>
              </a:spcBef>
              <a:spcAft>
                <a:spcPts val="1200"/>
              </a:spcAft>
            </a:pPr>
            <a:r>
              <a:rPr lang="en-US" dirty="0"/>
              <a:t>Zhang’s conceptual framework:</a:t>
            </a:r>
          </a:p>
          <a:p>
            <a:pPr>
              <a:lnSpc>
                <a:spcPct val="80000"/>
              </a:lnSpc>
              <a:spcBef>
                <a:spcPts val="0"/>
              </a:spcBef>
            </a:pPr>
            <a:endParaRPr lang="en-US" dirty="0"/>
          </a:p>
        </p:txBody>
      </p:sp>
      <p:pic>
        <p:nvPicPr>
          <p:cNvPr id="2" name="Figure" descr="Please contact Professor Yinger for details regarding figures and graphs.">
            <a:extLst>
              <a:ext uri="{FF2B5EF4-FFF2-40B4-BE49-F238E27FC236}">
                <a16:creationId xmlns:a16="http://schemas.microsoft.com/office/drawing/2014/main" id="{B2C637BC-95C6-47A9-87FD-849B20880714}"/>
              </a:ext>
            </a:extLst>
          </p:cNvPr>
          <p:cNvPicPr>
            <a:picLocks noChangeAspect="1"/>
          </p:cNvPicPr>
          <p:nvPr/>
        </p:nvPicPr>
        <p:blipFill rotWithShape="1">
          <a:blip r:embed="rId2"/>
          <a:srcRect l="22500" t="20371" r="22500" b="44074"/>
          <a:stretch/>
        </p:blipFill>
        <p:spPr>
          <a:xfrm>
            <a:off x="647700" y="2286000"/>
            <a:ext cx="8382000" cy="3048000"/>
          </a:xfrm>
          <a:prstGeom prst="rect">
            <a:avLst/>
          </a:prstGeom>
        </p:spPr>
      </p:pic>
    </p:spTree>
    <p:extLst>
      <p:ext uri="{BB962C8B-B14F-4D97-AF65-F5344CB8AC3E}">
        <p14:creationId xmlns:p14="http://schemas.microsoft.com/office/powerpoint/2010/main" val="778555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848350"/>
          </a:xfrm>
        </p:spPr>
        <p:txBody>
          <a:bodyPr>
            <a:normAutofit fontScale="92500" lnSpcReduction="20000"/>
          </a:bodyPr>
          <a:lstStyle/>
          <a:p>
            <a:pPr marL="365760" indent="-283464" algn="ctr" fontAlgn="auto">
              <a:spcAft>
                <a:spcPts val="0"/>
              </a:spcAft>
              <a:buNone/>
              <a:defRPr/>
            </a:pPr>
            <a:r>
              <a:rPr lang="en-US" sz="3300" b="1" dirty="0">
                <a:solidFill>
                  <a:schemeClr val="accent1"/>
                </a:solidFill>
              </a:rPr>
              <a:t>Zhang, 4</a:t>
            </a:r>
          </a:p>
          <a:p>
            <a:pPr marL="365760" indent="-283464" fontAlgn="auto">
              <a:lnSpc>
                <a:spcPct val="50000"/>
              </a:lnSpc>
              <a:spcAft>
                <a:spcPts val="0"/>
              </a:spcAft>
              <a:buFont typeface="Wingdings 2"/>
              <a:buChar char=""/>
              <a:defRPr/>
            </a:pPr>
            <a:endParaRPr lang="en-US" dirty="0"/>
          </a:p>
          <a:p>
            <a:pPr>
              <a:lnSpc>
                <a:spcPct val="100000"/>
              </a:lnSpc>
              <a:spcBef>
                <a:spcPts val="0"/>
              </a:spcBef>
              <a:spcAft>
                <a:spcPts val="1200"/>
              </a:spcAft>
            </a:pPr>
            <a:r>
              <a:rPr lang="en-US" dirty="0"/>
              <a:t>Zhang’s hypotheses:</a:t>
            </a:r>
          </a:p>
          <a:p>
            <a:pPr lvl="1">
              <a:lnSpc>
                <a:spcPct val="100000"/>
              </a:lnSpc>
              <a:spcBef>
                <a:spcPts val="0"/>
              </a:spcBef>
              <a:spcAft>
                <a:spcPts val="1200"/>
              </a:spcAft>
            </a:pPr>
            <a:r>
              <a:rPr lang="en-US" dirty="0"/>
              <a:t>Hypothesis 1a (H1a): A more favorable economic and demographic situation will lower the likelihood of village dissolution, ceteris paribus.</a:t>
            </a:r>
          </a:p>
          <a:p>
            <a:pPr lvl="1">
              <a:lnSpc>
                <a:spcPct val="100000"/>
              </a:lnSpc>
              <a:spcBef>
                <a:spcPts val="0"/>
              </a:spcBef>
              <a:spcAft>
                <a:spcPts val="1200"/>
              </a:spcAft>
            </a:pPr>
            <a:r>
              <a:rPr lang="en-US" dirty="0"/>
              <a:t>Hypothesis 1b (H1b): The more heterogeneous the ethnic composition of a village is, the less likely village dissolution will be considered and successfully approved through referendum, ceteris paribus.</a:t>
            </a:r>
          </a:p>
          <a:p>
            <a:pPr lvl="1">
              <a:lnSpc>
                <a:spcPct val="100000"/>
              </a:lnSpc>
              <a:spcBef>
                <a:spcPts val="0"/>
              </a:spcBef>
              <a:spcAft>
                <a:spcPts val="1200"/>
              </a:spcAft>
            </a:pPr>
            <a:r>
              <a:rPr lang="en-US" dirty="0"/>
              <a:t>Hypothesis 2 (H2): The more a village government trusts its citizens, the less likely dissolution activities, and ultimately dissolution, will take place.</a:t>
            </a:r>
          </a:p>
          <a:p>
            <a:pPr lvl="1">
              <a:lnSpc>
                <a:spcPct val="100000"/>
              </a:lnSpc>
              <a:spcBef>
                <a:spcPts val="0"/>
              </a:spcBef>
              <a:spcAft>
                <a:spcPts val="1200"/>
              </a:spcAft>
            </a:pPr>
            <a:r>
              <a:rPr lang="en-US" dirty="0"/>
              <a:t>Hypothesis 3 (H3): When a government cuts services, incurs more debt, or spends more money on non-service purposes in response to external pressure, village residents are more likely to consider and, vote for, dissolving the government, holding all other factors constant.</a:t>
            </a:r>
          </a:p>
          <a:p>
            <a:pPr lvl="1">
              <a:lnSpc>
                <a:spcPct val="100000"/>
              </a:lnSpc>
              <a:spcBef>
                <a:spcPts val="0"/>
              </a:spcBef>
              <a:spcAft>
                <a:spcPts val="1200"/>
              </a:spcAft>
            </a:pPr>
            <a:r>
              <a:rPr lang="en-US" dirty="0"/>
              <a:t>Hypothesis 4 (H4): A village facing service duplication or higher tension with underlying town(s) is more likely to consider and, vote for, dissolution, ceteris paribus.	</a:t>
            </a:r>
          </a:p>
          <a:p>
            <a:pPr>
              <a:lnSpc>
                <a:spcPct val="100000"/>
              </a:lnSpc>
              <a:spcBef>
                <a:spcPts val="0"/>
              </a:spcBef>
              <a:spcAft>
                <a:spcPts val="1200"/>
              </a:spcAft>
            </a:pPr>
            <a:endParaRPr lang="en-US" dirty="0"/>
          </a:p>
          <a:p>
            <a:pPr>
              <a:lnSpc>
                <a:spcPct val="80000"/>
              </a:lnSpc>
              <a:spcBef>
                <a:spcPts val="0"/>
              </a:spcBef>
            </a:pPr>
            <a:endParaRPr lang="en-US" dirty="0"/>
          </a:p>
        </p:txBody>
      </p:sp>
    </p:spTree>
    <p:extLst>
      <p:ext uri="{BB962C8B-B14F-4D97-AF65-F5344CB8AC3E}">
        <p14:creationId xmlns:p14="http://schemas.microsoft.com/office/powerpoint/2010/main" val="1163274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Zhang, 5</a:t>
            </a:r>
          </a:p>
          <a:p>
            <a:pPr marL="365760" indent="-283464" fontAlgn="auto">
              <a:lnSpc>
                <a:spcPct val="50000"/>
              </a:lnSpc>
              <a:spcAft>
                <a:spcPts val="0"/>
              </a:spcAft>
              <a:buFont typeface="Wingdings 2"/>
              <a:buChar char=""/>
              <a:defRPr/>
            </a:pPr>
            <a:endParaRPr lang="en-US" dirty="0"/>
          </a:p>
          <a:p>
            <a:pPr>
              <a:lnSpc>
                <a:spcPct val="100000"/>
              </a:lnSpc>
              <a:spcBef>
                <a:spcPts val="0"/>
              </a:spcBef>
              <a:spcAft>
                <a:spcPts val="1200"/>
              </a:spcAft>
            </a:pPr>
            <a:r>
              <a:rPr lang="en-US" dirty="0"/>
              <a:t>Zhang’s method:</a:t>
            </a:r>
          </a:p>
          <a:p>
            <a:pPr lvl="1">
              <a:lnSpc>
                <a:spcPct val="100000"/>
              </a:lnSpc>
              <a:spcBef>
                <a:spcPts val="0"/>
              </a:spcBef>
              <a:spcAft>
                <a:spcPts val="1200"/>
              </a:spcAft>
            </a:pPr>
            <a:r>
              <a:rPr lang="en-US" dirty="0"/>
              <a:t>He has data on village dissolution from 1996 to 2017.</a:t>
            </a:r>
          </a:p>
          <a:p>
            <a:pPr lvl="1">
              <a:lnSpc>
                <a:spcPct val="100000"/>
              </a:lnSpc>
              <a:spcBef>
                <a:spcPts val="0"/>
              </a:spcBef>
              <a:spcAft>
                <a:spcPts val="1200"/>
              </a:spcAft>
            </a:pPr>
            <a:r>
              <a:rPr lang="en-US" dirty="0"/>
              <a:t>Some of the data come from a survey he administered.</a:t>
            </a:r>
          </a:p>
          <a:p>
            <a:pPr lvl="1">
              <a:lnSpc>
                <a:spcPct val="100000"/>
              </a:lnSpc>
              <a:spcBef>
                <a:spcPts val="0"/>
              </a:spcBef>
              <a:spcAft>
                <a:spcPts val="1200"/>
              </a:spcAft>
            </a:pPr>
            <a:r>
              <a:rPr lang="en-US" dirty="0"/>
              <a:t>He has 11,149 observations (villages by year).</a:t>
            </a:r>
          </a:p>
          <a:p>
            <a:pPr lvl="1">
              <a:lnSpc>
                <a:spcPct val="100000"/>
              </a:lnSpc>
              <a:spcBef>
                <a:spcPts val="0"/>
              </a:spcBef>
              <a:spcAft>
                <a:spcPts val="1200"/>
              </a:spcAft>
            </a:pPr>
            <a:r>
              <a:rPr lang="en-US" dirty="0"/>
              <a:t>He conducts a survival analysis on the decision to dissolve.</a:t>
            </a:r>
          </a:p>
          <a:p>
            <a:pPr lvl="1">
              <a:lnSpc>
                <a:spcPct val="100000"/>
              </a:lnSpc>
              <a:spcBef>
                <a:spcPts val="0"/>
              </a:spcBef>
              <a:spcAft>
                <a:spcPts val="1200"/>
              </a:spcAft>
            </a:pPr>
            <a:r>
              <a:rPr lang="en-US" dirty="0"/>
              <a:t>The method is called a Cox proportional hazard model.</a:t>
            </a:r>
          </a:p>
          <a:p>
            <a:pPr lvl="1">
              <a:lnSpc>
                <a:spcPct val="100000"/>
              </a:lnSpc>
              <a:spcBef>
                <a:spcPts val="0"/>
              </a:spcBef>
              <a:spcAft>
                <a:spcPts val="1200"/>
              </a:spcAft>
            </a:pPr>
            <a:r>
              <a:rPr lang="en-US" dirty="0"/>
              <a:t>The model controls for economic, demographic, and fiscal variables.</a:t>
            </a:r>
          </a:p>
          <a:p>
            <a:pPr>
              <a:lnSpc>
                <a:spcPct val="80000"/>
              </a:lnSpc>
              <a:spcBef>
                <a:spcPts val="0"/>
              </a:spcBef>
            </a:pPr>
            <a:endParaRPr lang="en-US" dirty="0"/>
          </a:p>
        </p:txBody>
      </p:sp>
    </p:spTree>
    <p:extLst>
      <p:ext uri="{BB962C8B-B14F-4D97-AF65-F5344CB8AC3E}">
        <p14:creationId xmlns:p14="http://schemas.microsoft.com/office/powerpoint/2010/main" val="3072497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391150"/>
          </a:xfrm>
        </p:spPr>
        <p:txBody>
          <a:bodyPr>
            <a:normAutofit/>
          </a:bodyPr>
          <a:lstStyle/>
          <a:p>
            <a:pPr marL="365760" indent="-283464" algn="ctr" fontAlgn="auto">
              <a:spcAft>
                <a:spcPts val="0"/>
              </a:spcAft>
              <a:buNone/>
              <a:defRPr/>
            </a:pPr>
            <a:r>
              <a:rPr lang="en-US" sz="3300" b="1" dirty="0">
                <a:solidFill>
                  <a:schemeClr val="accent1"/>
                </a:solidFill>
              </a:rPr>
              <a:t>Zhang, 6</a:t>
            </a:r>
          </a:p>
          <a:p>
            <a:pPr marL="365760" indent="-283464" fontAlgn="auto">
              <a:lnSpc>
                <a:spcPct val="50000"/>
              </a:lnSpc>
              <a:spcAft>
                <a:spcPts val="0"/>
              </a:spcAft>
              <a:buFont typeface="Wingdings 2"/>
              <a:buChar char=""/>
              <a:defRPr/>
            </a:pPr>
            <a:endParaRPr lang="en-US" dirty="0"/>
          </a:p>
          <a:p>
            <a:pPr>
              <a:lnSpc>
                <a:spcPct val="100000"/>
              </a:lnSpc>
              <a:spcBef>
                <a:spcPts val="0"/>
              </a:spcBef>
              <a:spcAft>
                <a:spcPts val="1200"/>
              </a:spcAft>
            </a:pPr>
            <a:r>
              <a:rPr lang="en-US" dirty="0"/>
              <a:t>Zhang’s results:</a:t>
            </a:r>
          </a:p>
          <a:p>
            <a:pPr lvl="1">
              <a:lnSpc>
                <a:spcPct val="100000"/>
              </a:lnSpc>
              <a:spcBef>
                <a:spcPts val="0"/>
              </a:spcBef>
              <a:spcAft>
                <a:spcPts val="1200"/>
              </a:spcAft>
            </a:pPr>
            <a:r>
              <a:rPr lang="en-US" dirty="0"/>
              <a:t> His models “demonstrate that … unfavorable economic conditions and depopulation are significant drivers of dissolution. </a:t>
            </a:r>
          </a:p>
          <a:p>
            <a:pPr lvl="1">
              <a:lnSpc>
                <a:spcPct val="100000"/>
              </a:lnSpc>
              <a:spcBef>
                <a:spcPts val="0"/>
              </a:spcBef>
              <a:spcAft>
                <a:spcPts val="1200"/>
              </a:spcAft>
            </a:pPr>
            <a:r>
              <a:rPr lang="en-US" dirty="0"/>
              <a:t>The 21-year-long longitudinal survival time analysis also suggests that dissolved villages are often fiscally struggling, reinforcing the perception that village dissolution is less likely to take place in areas with sound structural conditions.”</a:t>
            </a:r>
          </a:p>
          <a:p>
            <a:pPr lvl="1">
              <a:lnSpc>
                <a:spcPct val="100000"/>
              </a:lnSpc>
              <a:spcBef>
                <a:spcPts val="0"/>
              </a:spcBef>
              <a:spcAft>
                <a:spcPts val="1200"/>
              </a:spcAft>
            </a:pPr>
            <a:r>
              <a:rPr lang="en-US" dirty="0"/>
              <a:t>He also finds some evidence that votes not to dissolve in nearby villages discourage a village from dissolving, whereas votes to dissolve in nearby villages do not encourage dissolution.</a:t>
            </a:r>
          </a:p>
          <a:p>
            <a:pPr>
              <a:lnSpc>
                <a:spcPct val="80000"/>
              </a:lnSpc>
              <a:spcBef>
                <a:spcPts val="0"/>
              </a:spcBef>
            </a:pPr>
            <a:endParaRPr lang="en-US" dirty="0"/>
          </a:p>
        </p:txBody>
      </p:sp>
    </p:spTree>
    <p:extLst>
      <p:ext uri="{BB962C8B-B14F-4D97-AF65-F5344CB8AC3E}">
        <p14:creationId xmlns:p14="http://schemas.microsoft.com/office/powerpoint/2010/main" val="390476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71550"/>
            <a:ext cx="8229600" cy="5886450"/>
          </a:xfrm>
        </p:spPr>
        <p:txBody>
          <a:bodyPr>
            <a:normAutofit fontScale="92500" lnSpcReduction="10000"/>
          </a:bodyPr>
          <a:lstStyle/>
          <a:p>
            <a:pPr marL="365760" indent="-283464" algn="ctr" fontAlgn="auto">
              <a:spcAft>
                <a:spcPts val="0"/>
              </a:spcAft>
              <a:buFont typeface="Wingdings" pitchFamily="2" charset="2"/>
              <a:buNone/>
              <a:defRPr/>
            </a:pPr>
            <a:r>
              <a:rPr lang="en-US" sz="3000" b="1" dirty="0">
                <a:solidFill>
                  <a:schemeClr val="accent1"/>
                </a:solidFill>
              </a:rPr>
              <a:t>Introduction: Types of Intergovernmental Interaction</a:t>
            </a:r>
          </a:p>
          <a:p>
            <a:pPr marL="365760" indent="-283464" fontAlgn="auto">
              <a:lnSpc>
                <a:spcPct val="50000"/>
              </a:lnSpc>
              <a:spcAft>
                <a:spcPts val="0"/>
              </a:spcAft>
              <a:buFont typeface="Wingdings 2"/>
              <a:buChar char=""/>
              <a:defRPr/>
            </a:pPr>
            <a:endParaRPr lang="en-US" dirty="0"/>
          </a:p>
          <a:p>
            <a:r>
              <a:rPr lang="en-US" dirty="0"/>
              <a:t>In a complex federal system like ours, the actions of one government are not independent of the actions of other governments.  </a:t>
            </a:r>
          </a:p>
          <a:p>
            <a:endParaRPr lang="en-US" dirty="0"/>
          </a:p>
          <a:p>
            <a:pPr lvl="1"/>
            <a:r>
              <a:rPr lang="en-US" dirty="0"/>
              <a:t>This rule applies not only to the obvious case—intergovernmental aid—but also to decisions that do not involve any direct connection between governments.</a:t>
            </a:r>
          </a:p>
          <a:p>
            <a:pPr marL="82550" indent="0">
              <a:buNone/>
            </a:pPr>
            <a:endParaRPr lang="en-US" dirty="0"/>
          </a:p>
          <a:p>
            <a:pPr lvl="0"/>
            <a:r>
              <a:rPr lang="en-US" dirty="0"/>
              <a:t>For example, governments’ spending decisions are influenced by the spending decisions of their neighbors (or other jurisdictions with which they compare themselves).</a:t>
            </a:r>
          </a:p>
          <a:p>
            <a:pPr marL="82550" indent="0">
              <a:buNone/>
            </a:pPr>
            <a:r>
              <a:rPr lang="en-US" dirty="0"/>
              <a:t> </a:t>
            </a:r>
          </a:p>
          <a:p>
            <a:pPr lvl="1"/>
            <a:r>
              <a:rPr lang="en-US" dirty="0"/>
              <a:t>This issue has already appeared as a guide to the choice of instruments for several studies, including Bill’s and my work on school districts in New York.</a:t>
            </a:r>
          </a:p>
          <a:p>
            <a:pPr marL="82550" indent="0">
              <a:buNone/>
            </a:pPr>
            <a:r>
              <a:rPr lang="en-US" dirty="0"/>
              <a:t> </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223284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71550"/>
            <a:ext cx="8229600" cy="5886450"/>
          </a:xfrm>
        </p:spPr>
        <p:txBody>
          <a:bodyPr>
            <a:normAutofit fontScale="92500" lnSpcReduction="10000"/>
          </a:bodyPr>
          <a:lstStyle/>
          <a:p>
            <a:pPr marL="365760" indent="-283464" algn="ctr" fontAlgn="auto">
              <a:spcAft>
                <a:spcPts val="0"/>
              </a:spcAft>
              <a:buFont typeface="Wingdings" pitchFamily="2" charset="2"/>
              <a:buNone/>
              <a:defRPr/>
            </a:pPr>
            <a:r>
              <a:rPr lang="en-US" sz="2800" b="1" dirty="0">
                <a:solidFill>
                  <a:schemeClr val="accent1"/>
                </a:solidFill>
              </a:rPr>
              <a:t>Introduction, 2</a:t>
            </a:r>
          </a:p>
          <a:p>
            <a:pPr marL="365760" indent="-283464" fontAlgn="auto">
              <a:lnSpc>
                <a:spcPct val="50000"/>
              </a:lnSpc>
              <a:spcAft>
                <a:spcPts val="0"/>
              </a:spcAft>
              <a:buFont typeface="Wingdings 2"/>
              <a:buChar char=""/>
              <a:defRPr/>
            </a:pPr>
            <a:endParaRPr lang="en-US" dirty="0"/>
          </a:p>
          <a:p>
            <a:pPr>
              <a:lnSpc>
                <a:spcPct val="100000"/>
              </a:lnSpc>
              <a:spcAft>
                <a:spcPts val="1200"/>
              </a:spcAft>
            </a:pPr>
            <a:r>
              <a:rPr lang="en-US" dirty="0"/>
              <a:t>More generally, it is possible to identify many types of inter-governmental interaction that are worthy of study:</a:t>
            </a:r>
          </a:p>
          <a:p>
            <a:pPr lvl="1">
              <a:lnSpc>
                <a:spcPct val="100000"/>
              </a:lnSpc>
              <a:spcAft>
                <a:spcPts val="1200"/>
              </a:spcAft>
            </a:pPr>
            <a:r>
              <a:rPr lang="en-US" dirty="0"/>
              <a:t>Interaction between governments of the same level, such as between states, between counties, between cities, between school districts</a:t>
            </a:r>
          </a:p>
          <a:p>
            <a:pPr lvl="1">
              <a:lnSpc>
                <a:spcPct val="100000"/>
              </a:lnSpc>
              <a:spcAft>
                <a:spcPts val="1200"/>
              </a:spcAft>
            </a:pPr>
            <a:r>
              <a:rPr lang="en-US" dirty="0"/>
              <a:t>Interaction between higher levels of government and lower levels of government, such as interactions between states and counties, states and school districts, or counties and cities.</a:t>
            </a:r>
          </a:p>
          <a:p>
            <a:pPr lvl="1">
              <a:lnSpc>
                <a:spcPct val="100000"/>
              </a:lnSpc>
              <a:spcAft>
                <a:spcPts val="1200"/>
              </a:spcAft>
            </a:pPr>
            <a:r>
              <a:rPr lang="en-US" dirty="0"/>
              <a:t>Interactions between overlapping local governments of different types, such as between cities and townships or cities and independent school districts.</a:t>
            </a:r>
          </a:p>
          <a:p>
            <a:pPr lvl="1">
              <a:lnSpc>
                <a:spcPct val="100000"/>
              </a:lnSpc>
              <a:spcAft>
                <a:spcPts val="1200"/>
              </a:spcAft>
            </a:pPr>
            <a:r>
              <a:rPr lang="en-US" dirty="0"/>
              <a:t>Decisions to merge or split by the same level of government, such as school districts.</a:t>
            </a:r>
          </a:p>
          <a:p>
            <a:pPr lvl="1">
              <a:lnSpc>
                <a:spcPct val="100000"/>
              </a:lnSpc>
              <a:spcAft>
                <a:spcPts val="1200"/>
              </a:spcAft>
            </a:pPr>
            <a:r>
              <a:rPr lang="en-US" dirty="0"/>
              <a:t>Decisions to merge or split by different levels of government, such as towns and villages in New York.</a:t>
            </a:r>
          </a:p>
          <a:p>
            <a:pPr lvl="1">
              <a:lnSpc>
                <a:spcPct val="100000"/>
              </a:lnSpc>
              <a:spcAft>
                <a:spcPts val="1200"/>
              </a:spcAft>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254751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71551"/>
            <a:ext cx="8229600" cy="5581649"/>
          </a:xfrm>
        </p:spPr>
        <p:txBody>
          <a:bodyPr>
            <a:normAutofit fontScale="92500" lnSpcReduction="10000"/>
          </a:bodyPr>
          <a:lstStyle/>
          <a:p>
            <a:pPr marL="365760" indent="-283464" algn="ctr" fontAlgn="auto">
              <a:spcAft>
                <a:spcPts val="0"/>
              </a:spcAft>
              <a:buFont typeface="Wingdings" pitchFamily="2" charset="2"/>
              <a:buNone/>
              <a:defRPr/>
            </a:pPr>
            <a:r>
              <a:rPr lang="en-US" sz="3000" b="1" dirty="0">
                <a:solidFill>
                  <a:schemeClr val="accent1"/>
                </a:solidFill>
              </a:rPr>
              <a:t>Introduction, 3</a:t>
            </a:r>
          </a:p>
          <a:p>
            <a:pPr marL="365760" indent="-283464" fontAlgn="auto">
              <a:lnSpc>
                <a:spcPct val="50000"/>
              </a:lnSpc>
              <a:spcAft>
                <a:spcPts val="0"/>
              </a:spcAft>
              <a:buFont typeface="Wingdings 2"/>
              <a:buChar char=""/>
              <a:defRPr/>
            </a:pPr>
            <a:endParaRPr lang="en-US" dirty="0"/>
          </a:p>
          <a:p>
            <a:pPr lvl="0"/>
            <a:r>
              <a:rPr lang="en-US" dirty="0"/>
              <a:t>Several types of behavior might show up in these interactions:</a:t>
            </a:r>
          </a:p>
          <a:p>
            <a:pPr lvl="0"/>
            <a:endParaRPr lang="en-US" dirty="0"/>
          </a:p>
          <a:p>
            <a:pPr lvl="1"/>
            <a:r>
              <a:rPr lang="en-US" dirty="0"/>
              <a:t>A government’s taxing decisions may also be influenced by the extent to which its tax base is expected to flow into other jurisdictions if it raises taxes.</a:t>
            </a:r>
          </a:p>
          <a:p>
            <a:pPr lvl="1"/>
            <a:r>
              <a:rPr lang="en-US" dirty="0"/>
              <a:t>A governments decisions also might depend on its perceptions of what is acceptable based on what comparison jurisdictions do. This type of behavior is called “yardstick” or “copy cat” competition.</a:t>
            </a:r>
          </a:p>
          <a:p>
            <a:pPr marL="82550" indent="0">
              <a:buNone/>
            </a:pPr>
            <a:r>
              <a:rPr lang="en-US" dirty="0"/>
              <a:t> </a:t>
            </a:r>
          </a:p>
          <a:p>
            <a:r>
              <a:rPr lang="en-US" dirty="0"/>
              <a:t>As we will discuss, there is a large and growing literature on this topic, both conceptual and empirical.  </a:t>
            </a:r>
          </a:p>
          <a:p>
            <a:endParaRPr lang="en-US" dirty="0"/>
          </a:p>
          <a:p>
            <a:pPr lvl="1"/>
            <a:r>
              <a:rPr lang="en-US" dirty="0"/>
              <a:t>After a discussion of some technical issues, we are going to take a look at a few recent empirical studies.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298244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086350"/>
          </a:xfrm>
        </p:spPr>
        <p:txBody>
          <a:bodyPr>
            <a:normAutofit/>
          </a:bodyPr>
          <a:lstStyle/>
          <a:p>
            <a:pPr marL="365760" indent="-283464" algn="ctr" fontAlgn="auto">
              <a:spcAft>
                <a:spcPts val="0"/>
              </a:spcAft>
              <a:buFont typeface="Wingdings" pitchFamily="2" charset="2"/>
              <a:buNone/>
              <a:defRPr/>
            </a:pPr>
            <a:r>
              <a:rPr lang="en-US" sz="2800" b="1" dirty="0">
                <a:solidFill>
                  <a:schemeClr val="accent1"/>
                </a:solidFill>
              </a:rPr>
              <a:t>Class Outline</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a:t>Introduction: Types of Intergovernmental Interaction</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solidFill>
                  <a:srgbClr val="FF0000"/>
                </a:solidFill>
              </a:rPr>
              <a:t>The case of tax competition</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a:t>Recent Studies</a:t>
            </a:r>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221866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50"/>
            <a:ext cx="8229600" cy="5772150"/>
          </a:xfrm>
        </p:spPr>
        <p:txBody>
          <a:bodyPr>
            <a:normAutofit lnSpcReduction="10000"/>
          </a:bodyPr>
          <a:lstStyle/>
          <a:p>
            <a:pPr marL="365760" indent="-283464" algn="ctr" fontAlgn="auto">
              <a:spcAft>
                <a:spcPts val="0"/>
              </a:spcAft>
              <a:buFont typeface="Wingdings" pitchFamily="2" charset="2"/>
              <a:buNone/>
              <a:defRPr/>
            </a:pPr>
            <a:r>
              <a:rPr lang="en-US" sz="3000" b="1" dirty="0">
                <a:solidFill>
                  <a:schemeClr val="accent1"/>
                </a:solidFill>
              </a:rPr>
              <a:t>Tax Competition</a:t>
            </a:r>
          </a:p>
          <a:p>
            <a:pPr marL="82550" indent="0">
              <a:buNone/>
            </a:pPr>
            <a:endParaRPr lang="en-US" dirty="0"/>
          </a:p>
          <a:p>
            <a:pPr>
              <a:lnSpc>
                <a:spcPct val="100000"/>
              </a:lnSpc>
              <a:spcAft>
                <a:spcPts val="1200"/>
              </a:spcAft>
            </a:pPr>
            <a:r>
              <a:rPr lang="en-US" dirty="0"/>
              <a:t>For an excellent, but somewhat dated, review of the conceptual </a:t>
            </a:r>
            <a:r>
              <a:rPr lang="en-US" dirty="0" err="1"/>
              <a:t>literatureon</a:t>
            </a:r>
            <a:r>
              <a:rPr lang="en-US" dirty="0"/>
              <a:t> tax competition, see J. Wilson, “Theories of Tax Competition,” </a:t>
            </a:r>
            <a:r>
              <a:rPr lang="en-US" i="1" dirty="0"/>
              <a:t>NTJ</a:t>
            </a:r>
            <a:r>
              <a:rPr lang="en-US" dirty="0"/>
              <a:t>, June 1999. </a:t>
            </a:r>
          </a:p>
          <a:p>
            <a:pPr lvl="1">
              <a:lnSpc>
                <a:spcPct val="100000"/>
              </a:lnSpc>
              <a:spcAft>
                <a:spcPts val="1200"/>
              </a:spcAft>
            </a:pPr>
            <a:r>
              <a:rPr lang="en-US" dirty="0"/>
              <a:t>This is not a particularly technical article, but it is intellectually challenging.  The issues are difficult to sort out!</a:t>
            </a:r>
          </a:p>
          <a:p>
            <a:pPr>
              <a:lnSpc>
                <a:spcPct val="100000"/>
              </a:lnSpc>
              <a:spcAft>
                <a:spcPts val="1200"/>
              </a:spcAft>
            </a:pPr>
            <a:r>
              <a:rPr lang="en-US" dirty="0"/>
              <a:t>The initial literature on this topic concluded that inter-jurisdictional competition was likely to lead to inefficiently </a:t>
            </a:r>
            <a:r>
              <a:rPr lang="en-US" b="1" dirty="0"/>
              <a:t>low</a:t>
            </a:r>
            <a:r>
              <a:rPr lang="en-US" dirty="0"/>
              <a:t> tax rates.  </a:t>
            </a:r>
          </a:p>
          <a:p>
            <a:pPr lvl="1">
              <a:lnSpc>
                <a:spcPct val="100000"/>
              </a:lnSpc>
              <a:spcAft>
                <a:spcPts val="1200"/>
              </a:spcAft>
            </a:pPr>
            <a:r>
              <a:rPr lang="en-US" dirty="0"/>
              <a:t>The basic intuition:  The efficient level of taxation is one that provides public services at the level where marginal benefit equals marginal cost.  </a:t>
            </a:r>
          </a:p>
          <a:p>
            <a:pPr lvl="1">
              <a:lnSpc>
                <a:spcPct val="100000"/>
              </a:lnSpc>
              <a:spcAft>
                <a:spcPts val="1200"/>
              </a:spcAft>
            </a:pPr>
            <a:r>
              <a:rPr lang="en-US" dirty="0"/>
              <a:t>If tax decisions reflect an additional consideration—namely, the desire to attract business—then tax rates will be set below this optimal level. </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29544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35100" y="275035"/>
            <a:ext cx="7499351" cy="410765"/>
          </a:xfrm>
        </p:spPr>
        <p:txBody>
          <a:bodyPr>
            <a:normAutofit fontScale="90000"/>
          </a:bodyPr>
          <a:lstStyle/>
          <a:p>
            <a:pPr fontAlgn="auto">
              <a:spcAft>
                <a:spcPts val="0"/>
              </a:spcAft>
              <a:defRPr/>
            </a:pPr>
            <a:r>
              <a:rPr lang="en-US" sz="2400" b="1" dirty="0">
                <a:solidFill>
                  <a:schemeClr val="tx2">
                    <a:satMod val="130000"/>
                  </a:schemeClr>
                </a:solidFill>
              </a:rPr>
              <a:t>Tax Competition</a:t>
            </a:r>
          </a:p>
        </p:txBody>
      </p:sp>
      <p:sp>
        <p:nvSpPr>
          <p:cNvPr id="6147" name="Rectangle 3"/>
          <p:cNvSpPr>
            <a:spLocks noGrp="1" noChangeArrowheads="1"/>
          </p:cNvSpPr>
          <p:nvPr>
            <p:ph idx="1"/>
          </p:nvPr>
        </p:nvSpPr>
        <p:spPr>
          <a:xfrm>
            <a:off x="609600" y="933449"/>
            <a:ext cx="8229600" cy="5649515"/>
          </a:xfrm>
        </p:spPr>
        <p:txBody>
          <a:bodyPr>
            <a:normAutofit lnSpcReduction="10000"/>
          </a:bodyPr>
          <a:lstStyle/>
          <a:p>
            <a:pPr marL="365760" indent="-283464" algn="ctr" fontAlgn="auto">
              <a:spcAft>
                <a:spcPts val="0"/>
              </a:spcAft>
              <a:buFont typeface="Wingdings" pitchFamily="2" charset="2"/>
              <a:buNone/>
              <a:defRPr/>
            </a:pPr>
            <a:r>
              <a:rPr lang="en-US" sz="3000" b="1" dirty="0">
                <a:solidFill>
                  <a:schemeClr val="accent1"/>
                </a:solidFill>
              </a:rPr>
              <a:t>Tax Competition, 2</a:t>
            </a:r>
          </a:p>
          <a:p>
            <a:pPr marL="365760" indent="-283464" fontAlgn="auto">
              <a:lnSpc>
                <a:spcPct val="50000"/>
              </a:lnSpc>
              <a:spcAft>
                <a:spcPts val="0"/>
              </a:spcAft>
              <a:buFont typeface="Wingdings 2"/>
              <a:buChar char=""/>
              <a:defRPr/>
            </a:pPr>
            <a:endParaRPr lang="en-US" dirty="0"/>
          </a:p>
          <a:p>
            <a:pPr>
              <a:lnSpc>
                <a:spcPct val="110000"/>
              </a:lnSpc>
              <a:spcAft>
                <a:spcPts val="1200"/>
              </a:spcAft>
            </a:pPr>
            <a:r>
              <a:rPr lang="en-US" dirty="0"/>
              <a:t>More recent work has identified some circumstances under which tax competition might be useful.  </a:t>
            </a:r>
          </a:p>
          <a:p>
            <a:pPr lvl="1">
              <a:lnSpc>
                <a:spcPct val="110000"/>
              </a:lnSpc>
              <a:spcAft>
                <a:spcPts val="1200"/>
              </a:spcAft>
            </a:pPr>
            <a:r>
              <a:rPr lang="en-US" dirty="0"/>
              <a:t>In a “political economy” model, for example, in which public officials have their own agendas, tax competition might, in Wilson’s words, “induce government officials to reduce waste in government.” </a:t>
            </a:r>
          </a:p>
          <a:p>
            <a:pPr>
              <a:lnSpc>
                <a:spcPct val="110000"/>
              </a:lnSpc>
              <a:spcAft>
                <a:spcPts val="1200"/>
              </a:spcAft>
            </a:pPr>
            <a:r>
              <a:rPr lang="en-US" dirty="0"/>
              <a:t>The impact of tax competition on important policy objectives, such as efficiency, is difficult to pin down.  </a:t>
            </a:r>
          </a:p>
          <a:p>
            <a:pPr lvl="1">
              <a:lnSpc>
                <a:spcPct val="110000"/>
              </a:lnSpc>
              <a:spcAft>
                <a:spcPts val="1200"/>
              </a:spcAft>
            </a:pPr>
            <a:r>
              <a:rPr lang="en-US" dirty="0"/>
              <a:t>Indeed, the set of issues raised by tax competition is amazingly complex.  </a:t>
            </a:r>
          </a:p>
          <a:p>
            <a:pPr lvl="1">
              <a:lnSpc>
                <a:spcPct val="110000"/>
              </a:lnSpc>
              <a:spcAft>
                <a:spcPts val="1200"/>
              </a:spcAft>
            </a:pPr>
            <a:r>
              <a:rPr lang="en-US" dirty="0"/>
              <a:t>At this point, there is no consensus as to whether tax competition has desirable outcomes or—if it does not—what to do about it.</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a:p>
        </p:txBody>
      </p:sp>
    </p:spTree>
    <p:extLst>
      <p:ext uri="{BB962C8B-B14F-4D97-AF65-F5344CB8AC3E}">
        <p14:creationId xmlns:p14="http://schemas.microsoft.com/office/powerpoint/2010/main" val="34732162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71611</TotalTime>
  <Words>2887</Words>
  <Application>Microsoft Office PowerPoint</Application>
  <PresentationFormat>On-screen Show (4:3)</PresentationFormat>
  <Paragraphs>342</Paragraphs>
  <Slides>38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Calibri</vt:lpstr>
      <vt:lpstr>Franklin Gothic Book</vt:lpstr>
      <vt:lpstr>Times New Roman</vt:lpstr>
      <vt:lpstr>Wingdings</vt:lpstr>
      <vt:lpstr>Wingdings 2</vt:lpstr>
      <vt:lpstr>Crop</vt:lpstr>
      <vt:lpstr>Equation</vt:lpstr>
      <vt:lpstr>Public Finance Seminar Spring 2021, Professor Yinger</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lpstr>Tax Competition</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Lecture 17: Interjurisdictional Competition</dc:title>
  <dc:creator>joyinger</dc:creator>
  <cp:lastModifiedBy>Emily Rose Minnoe</cp:lastModifiedBy>
  <cp:revision>77</cp:revision>
  <dcterms:created xsi:type="dcterms:W3CDTF">2005-12-18T15:49:22Z</dcterms:created>
  <dcterms:modified xsi:type="dcterms:W3CDTF">2021-04-12T13:10:00Z</dcterms:modified>
</cp:coreProperties>
</file>