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352" r:id="rId3"/>
    <p:sldId id="353" r:id="rId4"/>
    <p:sldId id="336" r:id="rId5"/>
    <p:sldId id="337" r:id="rId6"/>
    <p:sldId id="335" r:id="rId7"/>
    <p:sldId id="339" r:id="rId8"/>
    <p:sldId id="338" r:id="rId9"/>
    <p:sldId id="261" r:id="rId10"/>
    <p:sldId id="354" r:id="rId11"/>
    <p:sldId id="355"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56" r:id="rId27"/>
    <p:sldId id="332" r:id="rId28"/>
    <p:sldId id="333" r:id="rId29"/>
    <p:sldId id="311" r:id="rId30"/>
    <p:sldId id="341" r:id="rId31"/>
    <p:sldId id="342" r:id="rId32"/>
    <p:sldId id="312" r:id="rId33"/>
    <p:sldId id="313" r:id="rId34"/>
    <p:sldId id="314" r:id="rId35"/>
    <p:sldId id="315" r:id="rId36"/>
    <p:sldId id="316" r:id="rId37"/>
    <p:sldId id="317" r:id="rId38"/>
    <p:sldId id="318" r:id="rId39"/>
    <p:sldId id="319" r:id="rId40"/>
    <p:sldId id="291" r:id="rId41"/>
    <p:sldId id="358" r:id="rId42"/>
    <p:sldId id="359"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9" autoAdjust="0"/>
    <p:restoredTop sz="86414" autoAdjust="0"/>
  </p:normalViewPr>
  <p:slideViewPr>
    <p:cSldViewPr>
      <p:cViewPr varScale="1">
        <p:scale>
          <a:sx n="74" d="100"/>
          <a:sy n="74" d="100"/>
        </p:scale>
        <p:origin x="78" y="5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pPr>
              <a:defRPr/>
            </a:pPr>
            <a:endParaRPr lang="en-US" alt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pPr>
              <a:defRPr/>
            </a:pPr>
            <a:endParaRPr lang="en-US" alt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pPr>
              <a:defRPr/>
            </a:pPr>
            <a:fld id="{1EE2100F-936E-4C06-8A5C-49DDFE4F2F63}" type="slidenum">
              <a:rPr lang="en-US" altLang="en-US" smtClean="0"/>
              <a:pPr>
                <a:defRPr/>
              </a:pPr>
              <a:t>‹#›</a:t>
            </a:fld>
            <a:endParaRPr lang="en-US" alt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741441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2172031-C6BB-48CD-A070-B7D6FDC08CD9}" type="slidenum">
              <a:rPr lang="en-US" altLang="en-US" smtClean="0"/>
              <a:pPr>
                <a:defRPr/>
              </a:pPr>
              <a:t>‹#›</a:t>
            </a:fld>
            <a:endParaRPr lang="en-US" altLang="en-US"/>
          </a:p>
        </p:txBody>
      </p:sp>
    </p:spTree>
    <p:extLst>
      <p:ext uri="{BB962C8B-B14F-4D97-AF65-F5344CB8AC3E}">
        <p14:creationId xmlns:p14="http://schemas.microsoft.com/office/powerpoint/2010/main" val="1889699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F0B64B5-2AB0-4BF3-BFAD-B476F3C187A1}" type="slidenum">
              <a:rPr lang="en-US" altLang="en-US" smtClean="0"/>
              <a:pPr>
                <a:defRPr/>
              </a:pPr>
              <a:t>‹#›</a:t>
            </a:fld>
            <a:endParaRPr lang="en-US" altLang="en-US"/>
          </a:p>
        </p:txBody>
      </p:sp>
    </p:spTree>
    <p:extLst>
      <p:ext uri="{BB962C8B-B14F-4D97-AF65-F5344CB8AC3E}">
        <p14:creationId xmlns:p14="http://schemas.microsoft.com/office/powerpoint/2010/main" val="2503149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9B452B-F98E-4E29-9DEB-D1CDACCAB576}" type="slidenum">
              <a:rPr lang="en-US" altLang="en-US" smtClean="0"/>
              <a:pPr>
                <a:defRPr/>
              </a:pPr>
              <a:t>‹#›</a:t>
            </a:fld>
            <a:endParaRPr lang="en-US" altLang="en-US"/>
          </a:p>
        </p:txBody>
      </p:sp>
    </p:spTree>
    <p:extLst>
      <p:ext uri="{BB962C8B-B14F-4D97-AF65-F5344CB8AC3E}">
        <p14:creationId xmlns:p14="http://schemas.microsoft.com/office/powerpoint/2010/main" val="3749606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pPr>
              <a:defRPr/>
            </a:pPr>
            <a:endParaRPr lang="en-US" alt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pPr>
              <a:defRPr/>
            </a:pPr>
            <a:endParaRPr lang="en-US" alt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pPr>
              <a:defRPr/>
            </a:pPr>
            <a:fld id="{1A72AD81-8BBD-4038-9466-DAD7F065684E}" type="slidenum">
              <a:rPr lang="en-US" altLang="en-US" smtClean="0"/>
              <a:pPr>
                <a:defRPr/>
              </a:pPr>
              <a:t>‹#›</a:t>
            </a:fld>
            <a:endParaRPr lang="en-US" alt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19500200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92048741-ACDC-43BB-8CC0-426426BBF3EB}" type="slidenum">
              <a:rPr lang="en-US" altLang="en-US" smtClean="0"/>
              <a:pPr>
                <a:defRPr/>
              </a:pPr>
              <a:t>‹#›</a:t>
            </a:fld>
            <a:endParaRPr lang="en-US" altLang="en-US"/>
          </a:p>
        </p:txBody>
      </p:sp>
    </p:spTree>
    <p:extLst>
      <p:ext uri="{BB962C8B-B14F-4D97-AF65-F5344CB8AC3E}">
        <p14:creationId xmlns:p14="http://schemas.microsoft.com/office/powerpoint/2010/main" val="1555894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D3018A8-2EC1-4F11-BF0A-9EC33055BC13}" type="slidenum">
              <a:rPr lang="en-US" altLang="en-US" smtClean="0"/>
              <a:pPr>
                <a:defRPr/>
              </a:pPr>
              <a:t>‹#›</a:t>
            </a:fld>
            <a:endParaRPr lang="en-US" altLang="en-US"/>
          </a:p>
        </p:txBody>
      </p:sp>
    </p:spTree>
    <p:extLst>
      <p:ext uri="{BB962C8B-B14F-4D97-AF65-F5344CB8AC3E}">
        <p14:creationId xmlns:p14="http://schemas.microsoft.com/office/powerpoint/2010/main" val="868081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72D9A33F-4CD1-4779-8B45-B68516611BB1}" type="slidenum">
              <a:rPr lang="en-US" altLang="en-US" smtClean="0"/>
              <a:pPr>
                <a:defRPr/>
              </a:pPr>
              <a:t>‹#›</a:t>
            </a:fld>
            <a:endParaRPr lang="en-US" altLang="en-US"/>
          </a:p>
        </p:txBody>
      </p:sp>
    </p:spTree>
    <p:extLst>
      <p:ext uri="{BB962C8B-B14F-4D97-AF65-F5344CB8AC3E}">
        <p14:creationId xmlns:p14="http://schemas.microsoft.com/office/powerpoint/2010/main" val="2759002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54FDC87F-326D-4855-B35D-CF26E4087144}" type="slidenum">
              <a:rPr lang="en-US" altLang="en-US" smtClean="0"/>
              <a:pPr>
                <a:defRPr/>
              </a:pPr>
              <a:t>‹#›</a:t>
            </a:fld>
            <a:endParaRPr lang="en-US" altLang="en-US"/>
          </a:p>
        </p:txBody>
      </p:sp>
    </p:spTree>
    <p:extLst>
      <p:ext uri="{BB962C8B-B14F-4D97-AF65-F5344CB8AC3E}">
        <p14:creationId xmlns:p14="http://schemas.microsoft.com/office/powerpoint/2010/main" val="3726806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pPr>
              <a:defRPr/>
            </a:pPr>
            <a:endParaRPr lang="en-US"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pPr>
              <a:defRPr/>
            </a:pPr>
            <a:fld id="{313BB956-882F-4DB8-8188-897ED1351999}" type="slidenum">
              <a:rPr lang="en-US" altLang="en-US" smtClean="0"/>
              <a:pPr>
                <a:defRPr/>
              </a:pPr>
              <a:t>‹#›</a:t>
            </a:fld>
            <a:endParaRPr lang="en-US"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49091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pPr>
              <a:defRPr/>
            </a:pPr>
            <a:endParaRPr lang="en-US"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pPr>
              <a:defRPr/>
            </a:pPr>
            <a:fld id="{1918FADA-9385-4A18-9482-E0585B27D974}" type="slidenum">
              <a:rPr lang="en-US" altLang="en-US" smtClean="0"/>
              <a:pPr>
                <a:defRPr/>
              </a:pPr>
              <a:t>‹#›</a:t>
            </a:fld>
            <a:endParaRPr lang="en-US"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4652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pPr>
              <a:defRPr/>
            </a:pPr>
            <a:endParaRPr lang="en-US" alt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pPr>
              <a:defRPr/>
            </a:pPr>
            <a:endParaRPr lang="en-US" alt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pPr>
              <a:defRPr/>
            </a:pPr>
            <a:fld id="{922A6501-522C-4817-ABA5-1A24A3ACA138}" type="slidenum">
              <a:rPr lang="en-US" altLang="en-US" smtClean="0"/>
              <a:pPr>
                <a:defRPr/>
              </a:pPr>
              <a:t>‹#›</a:t>
            </a:fld>
            <a:endParaRPr lang="en-US" alt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4873789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7.bin"/><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8.bin"/><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bea.gov/regional/rims/index.cf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theguardian.com/business/2005/may/25/china.g2"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1.wmf"/><Relationship Id="rId7"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oleObject" Target="../embeddings/oleObject3.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86367" y="1295400"/>
            <a:ext cx="7624233" cy="1790700"/>
          </a:xfrm>
        </p:spPr>
        <p:txBody>
          <a:bodyPr/>
          <a:lstStyle/>
          <a:p>
            <a:pPr fontAlgn="auto">
              <a:spcAft>
                <a:spcPts val="0"/>
              </a:spcAft>
              <a:defRPr/>
            </a:pPr>
            <a:r>
              <a:rPr lang="en-US" sz="3200" b="1" dirty="0">
                <a:solidFill>
                  <a:schemeClr val="tx2">
                    <a:satMod val="130000"/>
                  </a:schemeClr>
                </a:solidFill>
              </a:rPr>
              <a:t>Public Finance Seminar</a:t>
            </a:r>
            <a:br>
              <a:rPr lang="en-US" sz="3200" b="1" dirty="0">
                <a:solidFill>
                  <a:schemeClr val="tx2">
                    <a:satMod val="130000"/>
                  </a:schemeClr>
                </a:solidFill>
              </a:rPr>
            </a:br>
            <a:r>
              <a:rPr lang="en-US" sz="3200" b="1" dirty="0">
                <a:solidFill>
                  <a:schemeClr val="tx2">
                    <a:satMod val="130000"/>
                  </a:schemeClr>
                </a:solidFill>
              </a:rPr>
              <a:t>Spring 2021, Professor Yinger</a:t>
            </a:r>
          </a:p>
        </p:txBody>
      </p:sp>
      <p:sp>
        <p:nvSpPr>
          <p:cNvPr id="10243" name="Rectangle 3"/>
          <p:cNvSpPr>
            <a:spLocks noGrp="1" noChangeArrowheads="1"/>
          </p:cNvSpPr>
          <p:nvPr>
            <p:ph type="subTitle" idx="1"/>
          </p:nvPr>
        </p:nvSpPr>
        <p:spPr>
          <a:xfrm>
            <a:off x="2032000" y="4000500"/>
            <a:ext cx="6553200" cy="1809750"/>
          </a:xfrm>
        </p:spPr>
        <p:txBody>
          <a:bodyPr/>
          <a:lstStyle/>
          <a:p>
            <a:pPr marL="26988"/>
            <a:r>
              <a:rPr lang="en-US" sz="3600" b="1" dirty="0">
                <a:solidFill>
                  <a:schemeClr val="accent1"/>
                </a:solidFill>
              </a:rPr>
              <a:t>Conceptual Tools for Studying Economic Development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a:bodyPr>
          <a:lstStyle/>
          <a:p>
            <a:pPr algn="ctr" eaLnBrk="1" hangingPunct="1">
              <a:buFont typeface="Wingdings" pitchFamily="2" charset="2"/>
              <a:buNone/>
            </a:pPr>
            <a:r>
              <a:rPr lang="en-US" sz="2800" b="1" dirty="0">
                <a:solidFill>
                  <a:schemeClr val="accent1"/>
                </a:solidFill>
              </a:rPr>
              <a:t>Export vs. Local Jobs, 2</a:t>
            </a:r>
          </a:p>
          <a:p>
            <a:pPr eaLnBrk="1" hangingPunct="1"/>
            <a:endParaRPr lang="en-US" dirty="0"/>
          </a:p>
          <a:p>
            <a:pPr eaLnBrk="1" hangingPunct="1"/>
            <a:r>
              <a:rPr lang="en-US" sz="2400" dirty="0"/>
              <a:t>The distinction between export and local jobs depends on the </a:t>
            </a:r>
            <a:r>
              <a:rPr lang="en-US" sz="2400" b="1" dirty="0">
                <a:solidFill>
                  <a:schemeClr val="accent4"/>
                </a:solidFill>
              </a:rPr>
              <a:t>context</a:t>
            </a:r>
            <a:r>
              <a:rPr lang="en-US" sz="2400" dirty="0"/>
              <a:t>.</a:t>
            </a:r>
          </a:p>
          <a:p>
            <a:pPr eaLnBrk="1" hangingPunct="1"/>
            <a:endParaRPr lang="en-US" sz="2400" dirty="0"/>
          </a:p>
          <a:p>
            <a:pPr eaLnBrk="1" hangingPunct="1"/>
            <a:r>
              <a:rPr lang="en-US" sz="2400" dirty="0"/>
              <a:t>A famous restaurant or a retail store on a jurisdiction boundary may attract customers from other jurisdictions and therefore involve export jobs.</a:t>
            </a:r>
          </a:p>
        </p:txBody>
      </p:sp>
    </p:spTree>
    <p:extLst>
      <p:ext uri="{BB962C8B-B14F-4D97-AF65-F5344CB8AC3E}">
        <p14:creationId xmlns:p14="http://schemas.microsoft.com/office/powerpoint/2010/main" val="3595065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a:bodyPr>
          <a:lstStyle/>
          <a:p>
            <a:pPr algn="ctr" eaLnBrk="1" hangingPunct="1">
              <a:buFont typeface="Wingdings" pitchFamily="2" charset="2"/>
              <a:buNone/>
            </a:pPr>
            <a:r>
              <a:rPr lang="en-US" sz="2800" b="1" dirty="0">
                <a:solidFill>
                  <a:schemeClr val="accent1"/>
                </a:solidFill>
              </a:rPr>
              <a:t>An Export Base Model</a:t>
            </a:r>
          </a:p>
          <a:p>
            <a:pPr eaLnBrk="1" hangingPunct="1"/>
            <a:endParaRPr lang="en-US" dirty="0"/>
          </a:p>
          <a:p>
            <a:pPr eaLnBrk="1" hangingPunct="1"/>
            <a:r>
              <a:rPr lang="en-US" sz="2400" dirty="0"/>
              <a:t>An export base model combines a </a:t>
            </a:r>
            <a:r>
              <a:rPr lang="en-US" sz="2400" b="1" dirty="0">
                <a:solidFill>
                  <a:schemeClr val="accent4"/>
                </a:solidFill>
              </a:rPr>
              <a:t>definition</a:t>
            </a:r>
            <a:r>
              <a:rPr lang="en-US" sz="2400" dirty="0"/>
              <a:t> and a simple </a:t>
            </a:r>
            <a:r>
              <a:rPr lang="en-US" sz="2400" b="1" dirty="0">
                <a:solidFill>
                  <a:schemeClr val="accent4"/>
                </a:solidFill>
              </a:rPr>
              <a:t>behavioral equation</a:t>
            </a:r>
            <a:r>
              <a:rPr lang="en-US" sz="2400" dirty="0">
                <a:solidFill>
                  <a:schemeClr val="accent4"/>
                </a:solidFill>
              </a:rPr>
              <a:t>.</a:t>
            </a:r>
          </a:p>
          <a:p>
            <a:pPr eaLnBrk="1" hangingPunct="1"/>
            <a:endParaRPr lang="en-US" sz="2400" dirty="0"/>
          </a:p>
          <a:p>
            <a:pPr eaLnBrk="1" hangingPunct="1"/>
            <a:r>
              <a:rPr lang="en-US" sz="2400" dirty="0"/>
              <a:t>Let</a:t>
            </a:r>
          </a:p>
          <a:p>
            <a:pPr eaLnBrk="1" hangingPunct="1"/>
            <a:endParaRPr lang="en-US" sz="2400" dirty="0"/>
          </a:p>
          <a:p>
            <a:pPr eaLnBrk="1" hangingPunct="1">
              <a:buFont typeface="Wingdings" pitchFamily="2" charset="2"/>
              <a:buNone/>
            </a:pPr>
            <a:r>
              <a:rPr lang="en-US" sz="2400" dirty="0"/>
              <a:t>		</a:t>
            </a:r>
            <a:r>
              <a:rPr lang="en-US" sz="2400" i="1" dirty="0">
                <a:latin typeface="Times New Roman" pitchFamily="18" charset="0"/>
                <a:cs typeface="Times New Roman" pitchFamily="18" charset="0"/>
              </a:rPr>
              <a:t>T</a:t>
            </a:r>
            <a:r>
              <a:rPr lang="en-US" sz="2400" dirty="0"/>
              <a:t> = Total jobs</a:t>
            </a:r>
          </a:p>
          <a:p>
            <a:pPr eaLnBrk="1" hangingPunct="1">
              <a:buFont typeface="Wingdings" pitchFamily="2" charset="2"/>
              <a:buNone/>
            </a:pPr>
            <a:r>
              <a:rPr lang="en-US" sz="2400" dirty="0"/>
              <a:t>		</a:t>
            </a:r>
            <a:r>
              <a:rPr lang="en-US" sz="2400" i="1" dirty="0">
                <a:latin typeface="Times New Roman" pitchFamily="18" charset="0"/>
                <a:cs typeface="Times New Roman" pitchFamily="18" charset="0"/>
              </a:rPr>
              <a:t>L</a:t>
            </a:r>
            <a:r>
              <a:rPr lang="en-US" sz="2400" dirty="0"/>
              <a:t> = Local jobs</a:t>
            </a:r>
          </a:p>
          <a:p>
            <a:pPr eaLnBrk="1" hangingPunct="1">
              <a:buFont typeface="Wingdings" pitchFamily="2" charset="2"/>
              <a:buNone/>
            </a:pPr>
            <a:r>
              <a:rPr lang="en-US" sz="2400" dirty="0"/>
              <a:t>		</a:t>
            </a:r>
            <a:r>
              <a:rPr lang="en-US" sz="2400" i="1" dirty="0">
                <a:latin typeface="Times New Roman" pitchFamily="18" charset="0"/>
                <a:cs typeface="Times New Roman" pitchFamily="18" charset="0"/>
              </a:rPr>
              <a:t>E</a:t>
            </a:r>
            <a:r>
              <a:rPr lang="en-US" sz="2400" dirty="0"/>
              <a:t> = Export jobs</a:t>
            </a:r>
          </a:p>
        </p:txBody>
      </p:sp>
    </p:spTree>
    <p:extLst>
      <p:ext uri="{BB962C8B-B14F-4D97-AF65-F5344CB8AC3E}">
        <p14:creationId xmlns:p14="http://schemas.microsoft.com/office/powerpoint/2010/main" val="3540683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fontScale="92500" lnSpcReduction="10000"/>
          </a:bodyPr>
          <a:lstStyle/>
          <a:p>
            <a:pPr algn="ctr" eaLnBrk="1" hangingPunct="1">
              <a:lnSpc>
                <a:spcPct val="90000"/>
              </a:lnSpc>
              <a:buFont typeface="Wingdings" pitchFamily="2" charset="2"/>
              <a:buNone/>
            </a:pPr>
            <a:r>
              <a:rPr lang="en-US" sz="2800" b="1" dirty="0">
                <a:solidFill>
                  <a:schemeClr val="accent1"/>
                </a:solidFill>
              </a:rPr>
              <a:t>An Export Base Model, 2</a:t>
            </a:r>
          </a:p>
          <a:p>
            <a:pPr eaLnBrk="1" hangingPunct="1">
              <a:lnSpc>
                <a:spcPct val="90000"/>
              </a:lnSpc>
            </a:pPr>
            <a:endParaRPr lang="en-US" dirty="0"/>
          </a:p>
          <a:p>
            <a:pPr eaLnBrk="1" hangingPunct="1">
              <a:lnSpc>
                <a:spcPct val="90000"/>
              </a:lnSpc>
            </a:pPr>
            <a:r>
              <a:rPr lang="en-US" sz="2400" dirty="0"/>
              <a:t>Then, the </a:t>
            </a:r>
            <a:r>
              <a:rPr lang="en-US" sz="2400" b="1" dirty="0">
                <a:solidFill>
                  <a:schemeClr val="accent4"/>
                </a:solidFill>
              </a:rPr>
              <a:t>definition</a:t>
            </a:r>
            <a:r>
              <a:rPr lang="en-US" sz="2400" dirty="0"/>
              <a:t> is:</a:t>
            </a:r>
          </a:p>
          <a:p>
            <a:pPr eaLnBrk="1" hangingPunct="1">
              <a:lnSpc>
                <a:spcPct val="90000"/>
              </a:lnSpc>
            </a:pPr>
            <a:endParaRPr lang="en-US" sz="2400" dirty="0"/>
          </a:p>
          <a:p>
            <a:pPr eaLnBrk="1" hangingPunct="1">
              <a:lnSpc>
                <a:spcPct val="90000"/>
              </a:lnSpc>
              <a:buFont typeface="Wingdings" pitchFamily="2" charset="2"/>
              <a:buNone/>
            </a:pPr>
            <a:r>
              <a:rPr lang="en-US" sz="2400" dirty="0"/>
              <a:t>			</a:t>
            </a:r>
            <a:r>
              <a:rPr lang="en-US" sz="2400" i="1" dirty="0">
                <a:latin typeface="Times New Roman" pitchFamily="18" charset="0"/>
                <a:cs typeface="Times New Roman" pitchFamily="18" charset="0"/>
              </a:rPr>
              <a:t> T = L + E</a:t>
            </a:r>
          </a:p>
          <a:p>
            <a:pPr eaLnBrk="1" hangingPunct="1">
              <a:lnSpc>
                <a:spcPct val="90000"/>
              </a:lnSpc>
              <a:buFont typeface="Wingdings" pitchFamily="2" charset="2"/>
              <a:buNone/>
            </a:pPr>
            <a:endParaRPr lang="en-US" sz="2400" dirty="0"/>
          </a:p>
          <a:p>
            <a:pPr eaLnBrk="1" hangingPunct="1">
              <a:lnSpc>
                <a:spcPct val="90000"/>
              </a:lnSpc>
            </a:pPr>
            <a:r>
              <a:rPr lang="en-US" sz="2400" dirty="0"/>
              <a:t>The </a:t>
            </a:r>
            <a:r>
              <a:rPr lang="en-US" sz="2400" b="1" dirty="0">
                <a:solidFill>
                  <a:schemeClr val="accent4"/>
                </a:solidFill>
              </a:rPr>
              <a:t>behavioral equation</a:t>
            </a:r>
            <a:r>
              <a:rPr lang="en-US" sz="2400" dirty="0">
                <a:solidFill>
                  <a:schemeClr val="accent4"/>
                </a:solidFill>
              </a:rPr>
              <a:t> </a:t>
            </a:r>
            <a:r>
              <a:rPr lang="en-US" sz="2400" dirty="0"/>
              <a:t>is:</a:t>
            </a:r>
          </a:p>
          <a:p>
            <a:pPr eaLnBrk="1" hangingPunct="1">
              <a:lnSpc>
                <a:spcPct val="90000"/>
              </a:lnSpc>
            </a:pPr>
            <a:endParaRPr lang="en-US" sz="2400" dirty="0"/>
          </a:p>
          <a:p>
            <a:pPr eaLnBrk="1" hangingPunct="1">
              <a:lnSpc>
                <a:spcPct val="90000"/>
              </a:lnSpc>
              <a:buFont typeface="Wingdings" pitchFamily="2" charset="2"/>
              <a:buNone/>
            </a:pPr>
            <a:r>
              <a:rPr lang="en-US" sz="2400" dirty="0"/>
              <a:t>			  </a:t>
            </a:r>
            <a:r>
              <a:rPr lang="en-US" sz="2400" i="1" dirty="0">
                <a:latin typeface="Times New Roman" pitchFamily="18" charset="0"/>
                <a:cs typeface="Times New Roman" pitchFamily="18" charset="0"/>
              </a:rPr>
              <a:t>L = </a:t>
            </a:r>
            <a:r>
              <a:rPr lang="en-US" sz="2400" i="1" dirty="0" err="1">
                <a:latin typeface="Times New Roman" pitchFamily="18" charset="0"/>
                <a:cs typeface="Times New Roman" pitchFamily="18" charset="0"/>
              </a:rPr>
              <a:t>bE</a:t>
            </a:r>
            <a:endParaRPr lang="en-US" sz="2400" i="1" dirty="0">
              <a:latin typeface="Times New Roman" pitchFamily="18" charset="0"/>
              <a:cs typeface="Times New Roman" pitchFamily="18" charset="0"/>
            </a:endParaRPr>
          </a:p>
          <a:p>
            <a:pPr eaLnBrk="1" hangingPunct="1">
              <a:lnSpc>
                <a:spcPct val="90000"/>
              </a:lnSpc>
            </a:pPr>
            <a:endParaRPr lang="en-US" sz="2400" dirty="0"/>
          </a:p>
          <a:p>
            <a:pPr eaLnBrk="1" hangingPunct="1">
              <a:lnSpc>
                <a:spcPct val="90000"/>
              </a:lnSpc>
            </a:pPr>
            <a:r>
              <a:rPr lang="en-US" sz="2400" dirty="0"/>
              <a:t>This equation indicates that </a:t>
            </a:r>
            <a:r>
              <a:rPr lang="en-US" sz="2400" u="sng" dirty="0"/>
              <a:t>local jobs are created by resources flowing into an economy</a:t>
            </a:r>
            <a:r>
              <a:rPr lang="en-US" sz="2400" dirty="0"/>
              <a:t>.</a:t>
            </a:r>
          </a:p>
        </p:txBody>
      </p:sp>
    </p:spTree>
    <p:extLst>
      <p:ext uri="{BB962C8B-B14F-4D97-AF65-F5344CB8AC3E}">
        <p14:creationId xmlns:p14="http://schemas.microsoft.com/office/powerpoint/2010/main" val="1474950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a:bodyPr>
          <a:lstStyle/>
          <a:p>
            <a:pPr algn="ctr" eaLnBrk="1" hangingPunct="1">
              <a:lnSpc>
                <a:spcPct val="90000"/>
              </a:lnSpc>
              <a:buFont typeface="Wingdings" pitchFamily="2" charset="2"/>
              <a:buNone/>
            </a:pPr>
            <a:r>
              <a:rPr lang="en-US" sz="2800" b="1" dirty="0">
                <a:solidFill>
                  <a:schemeClr val="accent1"/>
                </a:solidFill>
              </a:rPr>
              <a:t>An Export Base Model, 3</a:t>
            </a:r>
          </a:p>
          <a:p>
            <a:pPr eaLnBrk="1" hangingPunct="1">
              <a:lnSpc>
                <a:spcPct val="90000"/>
              </a:lnSpc>
            </a:pPr>
            <a:endParaRPr lang="en-US" sz="2800" dirty="0"/>
          </a:p>
          <a:p>
            <a:pPr eaLnBrk="1" hangingPunct="1">
              <a:lnSpc>
                <a:spcPct val="90000"/>
              </a:lnSpc>
            </a:pPr>
            <a:r>
              <a:rPr lang="en-US" sz="2400" dirty="0"/>
              <a:t>Putting these together, we have</a:t>
            </a:r>
          </a:p>
          <a:p>
            <a:pPr eaLnBrk="1" hangingPunct="1">
              <a:lnSpc>
                <a:spcPct val="90000"/>
              </a:lnSpc>
            </a:pPr>
            <a:endParaRPr lang="en-US" sz="2400" dirty="0"/>
          </a:p>
          <a:p>
            <a:pPr eaLnBrk="1" hangingPunct="1">
              <a:lnSpc>
                <a:spcPct val="90000"/>
              </a:lnSpc>
              <a:buFont typeface="Wingdings" pitchFamily="2" charset="2"/>
              <a:buNone/>
            </a:pPr>
            <a:r>
              <a:rPr lang="en-US" sz="2400" dirty="0"/>
              <a:t>	</a:t>
            </a:r>
            <a:r>
              <a:rPr lang="en-US" sz="2400" i="1" dirty="0">
                <a:latin typeface="Times New Roman" pitchFamily="18" charset="0"/>
                <a:cs typeface="Times New Roman" pitchFamily="18" charset="0"/>
              </a:rPr>
              <a:t>	T = </a:t>
            </a:r>
            <a:r>
              <a:rPr lang="en-US" sz="2400" i="1" dirty="0" err="1">
                <a:latin typeface="Times New Roman" pitchFamily="18" charset="0"/>
                <a:cs typeface="Times New Roman" pitchFamily="18" charset="0"/>
              </a:rPr>
              <a:t>bE</a:t>
            </a:r>
            <a:r>
              <a:rPr lang="en-US" sz="2400" i="1" dirty="0">
                <a:latin typeface="Times New Roman" pitchFamily="18" charset="0"/>
                <a:cs typeface="Times New Roman" pitchFamily="18" charset="0"/>
              </a:rPr>
              <a:t> + E = E</a:t>
            </a:r>
            <a:r>
              <a:rPr lang="en-US" sz="2400" dirty="0">
                <a:latin typeface="Times New Roman" pitchFamily="18" charset="0"/>
                <a:cs typeface="Times New Roman" pitchFamily="18" charset="0"/>
              </a:rPr>
              <a:t>(1+</a:t>
            </a:r>
            <a:r>
              <a:rPr lang="en-US" sz="2400" i="1" dirty="0">
                <a:latin typeface="Times New Roman" pitchFamily="18" charset="0"/>
                <a:cs typeface="Times New Roman" pitchFamily="18" charset="0"/>
              </a:rPr>
              <a:t>b</a:t>
            </a:r>
            <a:r>
              <a:rPr lang="en-US" sz="2400" dirty="0">
                <a:latin typeface="Times New Roman" pitchFamily="18" charset="0"/>
                <a:cs typeface="Times New Roman" pitchFamily="18" charset="0"/>
              </a:rPr>
              <a:t>)</a:t>
            </a:r>
          </a:p>
          <a:p>
            <a:pPr eaLnBrk="1" hangingPunct="1">
              <a:lnSpc>
                <a:spcPct val="90000"/>
              </a:lnSpc>
              <a:buFont typeface="Wingdings" pitchFamily="2" charset="2"/>
              <a:buNone/>
            </a:pPr>
            <a:endParaRPr lang="en-US" sz="2400" dirty="0"/>
          </a:p>
          <a:p>
            <a:pPr eaLnBrk="1" hangingPunct="1">
              <a:lnSpc>
                <a:spcPct val="90000"/>
              </a:lnSpc>
            </a:pPr>
            <a:r>
              <a:rPr lang="en-US" sz="2400" dirty="0"/>
              <a:t>In this equation, (1+</a:t>
            </a:r>
            <a:r>
              <a:rPr lang="en-US" sz="2400" i="1" dirty="0">
                <a:latin typeface="Times New Roman" pitchFamily="18" charset="0"/>
                <a:cs typeface="Times New Roman" pitchFamily="18" charset="0"/>
              </a:rPr>
              <a:t>b</a:t>
            </a:r>
            <a:r>
              <a:rPr lang="en-US" sz="2400" dirty="0"/>
              <a:t>) is called the </a:t>
            </a:r>
            <a:r>
              <a:rPr lang="en-US" sz="2400" b="1" u="sng" dirty="0">
                <a:solidFill>
                  <a:schemeClr val="accent4"/>
                </a:solidFill>
              </a:rPr>
              <a:t>“multiplier”</a:t>
            </a:r>
            <a:r>
              <a:rPr lang="en-US" sz="2400" dirty="0">
                <a:solidFill>
                  <a:schemeClr val="accent4"/>
                </a:solidFill>
              </a:rPr>
              <a:t>:</a:t>
            </a:r>
          </a:p>
          <a:p>
            <a:pPr eaLnBrk="1" hangingPunct="1">
              <a:lnSpc>
                <a:spcPct val="90000"/>
              </a:lnSpc>
            </a:pPr>
            <a:endParaRPr lang="en-US" sz="2400" dirty="0"/>
          </a:p>
          <a:p>
            <a:pPr lvl="1" eaLnBrk="1" hangingPunct="1">
              <a:lnSpc>
                <a:spcPct val="90000"/>
              </a:lnSpc>
            </a:pPr>
            <a:r>
              <a:rPr lang="en-US" sz="2400" dirty="0"/>
              <a:t>Export jobs are “multiplied up” into total jobs because they lead to income circulating around the local economy.</a:t>
            </a:r>
          </a:p>
        </p:txBody>
      </p:sp>
    </p:spTree>
    <p:extLst>
      <p:ext uri="{BB962C8B-B14F-4D97-AF65-F5344CB8AC3E}">
        <p14:creationId xmlns:p14="http://schemas.microsoft.com/office/powerpoint/2010/main" val="369324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fontScale="92500" lnSpcReduction="10000"/>
          </a:bodyPr>
          <a:lstStyle/>
          <a:p>
            <a:pPr algn="ctr" eaLnBrk="1" hangingPunct="1">
              <a:buFont typeface="Wingdings" pitchFamily="2" charset="2"/>
              <a:buNone/>
            </a:pPr>
            <a:r>
              <a:rPr lang="en-US" sz="2800" b="1" dirty="0">
                <a:solidFill>
                  <a:schemeClr val="accent1"/>
                </a:solidFill>
              </a:rPr>
              <a:t>Alternative Export Base Model</a:t>
            </a:r>
          </a:p>
          <a:p>
            <a:pPr algn="ctr" eaLnBrk="1" hangingPunct="1">
              <a:buFont typeface="Wingdings" pitchFamily="2" charset="2"/>
              <a:buNone/>
            </a:pPr>
            <a:endParaRPr lang="en-US" sz="2800" dirty="0"/>
          </a:p>
          <a:p>
            <a:pPr eaLnBrk="1" hangingPunct="1"/>
            <a:r>
              <a:rPr lang="en-US" sz="2400" dirty="0"/>
              <a:t>An alternative form of the behavioral equation is</a:t>
            </a:r>
          </a:p>
          <a:p>
            <a:pPr eaLnBrk="1" hangingPunct="1">
              <a:buFont typeface="Wingdings" pitchFamily="2" charset="2"/>
              <a:buNone/>
            </a:pPr>
            <a:r>
              <a:rPr lang="en-US" sz="2400" dirty="0"/>
              <a:t>			</a:t>
            </a:r>
            <a:r>
              <a:rPr lang="en-US" sz="2400" i="1" dirty="0">
                <a:latin typeface="Times New Roman" pitchFamily="18" charset="0"/>
                <a:cs typeface="Times New Roman" pitchFamily="18" charset="0"/>
              </a:rPr>
              <a:t>L = </a:t>
            </a:r>
            <a:r>
              <a:rPr lang="en-US" sz="2400" dirty="0">
                <a:latin typeface="Times New Roman" pitchFamily="18" charset="0"/>
                <a:cs typeface="Times New Roman" pitchFamily="18" charset="0"/>
              </a:rPr>
              <a:t>(</a:t>
            </a:r>
            <a:r>
              <a:rPr lang="en-US" sz="2400" i="1" dirty="0">
                <a:latin typeface="Times New Roman" pitchFamily="18" charset="0"/>
                <a:cs typeface="Times New Roman" pitchFamily="18" charset="0"/>
              </a:rPr>
              <a:t>b*</a:t>
            </a:r>
            <a:r>
              <a:rPr lang="en-US" sz="2400" dirty="0">
                <a:latin typeface="Times New Roman" pitchFamily="18" charset="0"/>
                <a:cs typeface="Times New Roman" pitchFamily="18" charset="0"/>
              </a:rPr>
              <a:t>)</a:t>
            </a:r>
            <a:r>
              <a:rPr lang="en-US" sz="2400" i="1" dirty="0">
                <a:latin typeface="Times New Roman" pitchFamily="18" charset="0"/>
                <a:cs typeface="Times New Roman" pitchFamily="18" charset="0"/>
              </a:rPr>
              <a:t>T </a:t>
            </a:r>
          </a:p>
          <a:p>
            <a:pPr eaLnBrk="1" hangingPunct="1">
              <a:buFont typeface="Wingdings" pitchFamily="2" charset="2"/>
              <a:buNone/>
            </a:pPr>
            <a:endParaRPr lang="en-US" sz="2400" dirty="0"/>
          </a:p>
          <a:p>
            <a:pPr eaLnBrk="1" hangingPunct="1"/>
            <a:r>
              <a:rPr lang="en-US" sz="2400" dirty="0"/>
              <a:t>In this case, </a:t>
            </a:r>
          </a:p>
          <a:p>
            <a:pPr eaLnBrk="1" hangingPunct="1">
              <a:buFont typeface="Wingdings" pitchFamily="2" charset="2"/>
              <a:buNone/>
            </a:pPr>
            <a:r>
              <a:rPr lang="en-US" sz="2400" dirty="0"/>
              <a:t>			</a:t>
            </a:r>
            <a:r>
              <a:rPr lang="en-US" sz="2400" i="1" dirty="0">
                <a:latin typeface="Times New Roman" pitchFamily="18" charset="0"/>
                <a:cs typeface="Times New Roman" pitchFamily="18" charset="0"/>
              </a:rPr>
              <a:t>T = </a:t>
            </a:r>
            <a:r>
              <a:rPr lang="en-US" sz="2400" dirty="0">
                <a:latin typeface="Times New Roman" pitchFamily="18" charset="0"/>
                <a:cs typeface="Times New Roman" pitchFamily="18" charset="0"/>
              </a:rPr>
              <a:t>(</a:t>
            </a:r>
            <a:r>
              <a:rPr lang="en-US" sz="2400" i="1" dirty="0">
                <a:latin typeface="Times New Roman" pitchFamily="18" charset="0"/>
                <a:cs typeface="Times New Roman" pitchFamily="18" charset="0"/>
              </a:rPr>
              <a:t>b*</a:t>
            </a:r>
            <a:r>
              <a:rPr lang="en-US" sz="2400" dirty="0">
                <a:latin typeface="Times New Roman" pitchFamily="18" charset="0"/>
                <a:cs typeface="Times New Roman" pitchFamily="18" charset="0"/>
              </a:rPr>
              <a:t>)</a:t>
            </a:r>
            <a:r>
              <a:rPr lang="en-US" sz="2400" i="1" dirty="0">
                <a:latin typeface="Times New Roman" pitchFamily="18" charset="0"/>
                <a:cs typeface="Times New Roman" pitchFamily="18" charset="0"/>
              </a:rPr>
              <a:t>T + E</a:t>
            </a:r>
          </a:p>
          <a:p>
            <a:pPr eaLnBrk="1" hangingPunct="1">
              <a:buFont typeface="Wingdings" pitchFamily="2" charset="2"/>
              <a:buNone/>
            </a:pPr>
            <a:r>
              <a:rPr lang="en-US" sz="2400" dirty="0"/>
              <a:t>			</a:t>
            </a:r>
            <a:r>
              <a:rPr lang="en-US" sz="2400" i="1" dirty="0">
                <a:latin typeface="Times New Roman" pitchFamily="18" charset="0"/>
                <a:cs typeface="Times New Roman" pitchFamily="18" charset="0"/>
              </a:rPr>
              <a:t>T</a:t>
            </a:r>
            <a:r>
              <a:rPr lang="en-US" sz="2400" dirty="0">
                <a:latin typeface="Times New Roman" pitchFamily="18" charset="0"/>
                <a:cs typeface="Times New Roman" pitchFamily="18" charset="0"/>
              </a:rPr>
              <a:t>(</a:t>
            </a:r>
            <a:r>
              <a:rPr lang="en-US" sz="2400" i="1" dirty="0">
                <a:latin typeface="Times New Roman" pitchFamily="18" charset="0"/>
                <a:cs typeface="Times New Roman" pitchFamily="18" charset="0"/>
              </a:rPr>
              <a:t>1-b*</a:t>
            </a:r>
            <a:r>
              <a:rPr lang="en-US" sz="2400" dirty="0">
                <a:latin typeface="Times New Roman" pitchFamily="18" charset="0"/>
                <a:cs typeface="Times New Roman" pitchFamily="18" charset="0"/>
              </a:rPr>
              <a:t>)</a:t>
            </a:r>
            <a:r>
              <a:rPr lang="en-US" sz="2400" i="1" dirty="0">
                <a:latin typeface="Times New Roman" pitchFamily="18" charset="0"/>
                <a:cs typeface="Times New Roman" pitchFamily="18" charset="0"/>
              </a:rPr>
              <a:t> = E</a:t>
            </a:r>
          </a:p>
          <a:p>
            <a:pPr eaLnBrk="1" hangingPunct="1">
              <a:buFont typeface="Wingdings" pitchFamily="2" charset="2"/>
              <a:buNone/>
            </a:pPr>
            <a:r>
              <a:rPr lang="en-US" sz="2400" dirty="0"/>
              <a:t>			</a:t>
            </a:r>
            <a:r>
              <a:rPr lang="en-US" sz="2400" i="1" dirty="0">
                <a:latin typeface="Times New Roman" pitchFamily="18" charset="0"/>
                <a:cs typeface="Times New Roman" pitchFamily="18" charset="0"/>
              </a:rPr>
              <a:t>T = E/</a:t>
            </a:r>
            <a:r>
              <a:rPr lang="en-US" sz="2400" dirty="0">
                <a:latin typeface="Times New Roman" pitchFamily="18" charset="0"/>
                <a:cs typeface="Times New Roman" pitchFamily="18" charset="0"/>
              </a:rPr>
              <a:t>(</a:t>
            </a:r>
            <a:r>
              <a:rPr lang="en-US" sz="2400" i="1" dirty="0">
                <a:latin typeface="Times New Roman" pitchFamily="18" charset="0"/>
                <a:cs typeface="Times New Roman" pitchFamily="18" charset="0"/>
              </a:rPr>
              <a:t>1-b*</a:t>
            </a:r>
            <a:r>
              <a:rPr lang="en-US" sz="2400" dirty="0">
                <a:latin typeface="Times New Roman" pitchFamily="18" charset="0"/>
                <a:cs typeface="Times New Roman" pitchFamily="18" charset="0"/>
              </a:rPr>
              <a:t>)</a:t>
            </a:r>
            <a:r>
              <a:rPr lang="en-US" sz="2400" i="1" dirty="0">
                <a:latin typeface="Times New Roman" pitchFamily="18" charset="0"/>
                <a:cs typeface="Times New Roman" pitchFamily="18" charset="0"/>
              </a:rPr>
              <a:t> </a:t>
            </a:r>
          </a:p>
          <a:p>
            <a:pPr eaLnBrk="1" hangingPunct="1">
              <a:buFont typeface="Wingdings" pitchFamily="2" charset="2"/>
              <a:buNone/>
            </a:pPr>
            <a:endParaRPr lang="en-US" sz="2400" dirty="0"/>
          </a:p>
          <a:p>
            <a:pPr eaLnBrk="1" hangingPunct="1"/>
            <a:r>
              <a:rPr lang="en-US" sz="2400" dirty="0"/>
              <a:t>Thus, </a:t>
            </a:r>
            <a:r>
              <a:rPr lang="en-US" sz="2400" dirty="0">
                <a:latin typeface="Times New Roman" pitchFamily="18" charset="0"/>
                <a:cs typeface="Times New Roman" pitchFamily="18" charset="0"/>
              </a:rPr>
              <a:t>1/(1-</a:t>
            </a:r>
            <a:r>
              <a:rPr lang="en-US" sz="2400" i="1" dirty="0">
                <a:latin typeface="Times New Roman" pitchFamily="18" charset="0"/>
                <a:cs typeface="Times New Roman" pitchFamily="18" charset="0"/>
              </a:rPr>
              <a:t>b</a:t>
            </a:r>
            <a:r>
              <a:rPr lang="en-US" sz="2400" dirty="0">
                <a:latin typeface="Times New Roman" pitchFamily="18" charset="0"/>
                <a:cs typeface="Times New Roman" pitchFamily="18" charset="0"/>
              </a:rPr>
              <a:t>*)</a:t>
            </a:r>
            <a:r>
              <a:rPr lang="en-US" sz="2400" dirty="0"/>
              <a:t> is the multiplier.</a:t>
            </a:r>
          </a:p>
          <a:p>
            <a:pPr marL="82296" indent="0" fontAlgn="auto">
              <a:spcAft>
                <a:spcPts val="0"/>
              </a:spcAft>
              <a:buNone/>
              <a:defRPr/>
            </a:pPr>
            <a:endParaRPr lang="en-US" dirty="0"/>
          </a:p>
        </p:txBody>
      </p:sp>
    </p:spTree>
    <p:extLst>
      <p:ext uri="{BB962C8B-B14F-4D97-AF65-F5344CB8AC3E}">
        <p14:creationId xmlns:p14="http://schemas.microsoft.com/office/powerpoint/2010/main" val="4165272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a:bodyPr>
          <a:lstStyle/>
          <a:p>
            <a:pPr algn="ctr" eaLnBrk="1" hangingPunct="1">
              <a:lnSpc>
                <a:spcPct val="90000"/>
              </a:lnSpc>
              <a:buFont typeface="Wingdings" pitchFamily="2" charset="2"/>
              <a:buNone/>
            </a:pPr>
            <a:r>
              <a:rPr lang="en-US" sz="2800" b="1" dirty="0">
                <a:solidFill>
                  <a:schemeClr val="accent1"/>
                </a:solidFill>
              </a:rPr>
              <a:t>Export Base Models, Lessons</a:t>
            </a:r>
          </a:p>
          <a:p>
            <a:pPr eaLnBrk="1" hangingPunct="1">
              <a:lnSpc>
                <a:spcPct val="90000"/>
              </a:lnSpc>
            </a:pPr>
            <a:endParaRPr lang="en-US" dirty="0"/>
          </a:p>
          <a:p>
            <a:pPr eaLnBrk="1" hangingPunct="1">
              <a:lnSpc>
                <a:spcPct val="90000"/>
              </a:lnSpc>
            </a:pPr>
            <a:r>
              <a:rPr lang="en-US" sz="2400" dirty="0"/>
              <a:t>First, export jobs get “multiplied up” into total jobs.</a:t>
            </a:r>
          </a:p>
          <a:p>
            <a:pPr lvl="1" eaLnBrk="1" hangingPunct="1">
              <a:lnSpc>
                <a:spcPct val="90000"/>
              </a:lnSpc>
            </a:pPr>
            <a:r>
              <a:rPr lang="en-US" sz="2400" dirty="0"/>
              <a:t>If a government manages to attract another export job it adds more than one job to its economy.</a:t>
            </a:r>
          </a:p>
          <a:p>
            <a:pPr lvl="1" eaLnBrk="1" hangingPunct="1">
              <a:lnSpc>
                <a:spcPct val="90000"/>
              </a:lnSpc>
            </a:pPr>
            <a:endParaRPr lang="en-US" sz="2400" dirty="0"/>
          </a:p>
          <a:p>
            <a:pPr eaLnBrk="1" hangingPunct="1">
              <a:lnSpc>
                <a:spcPct val="90000"/>
              </a:lnSpc>
            </a:pPr>
            <a:r>
              <a:rPr lang="en-US" sz="2400" dirty="0"/>
              <a:t>Second, “attracting” another local job (that is, giving it a subsidy) doesn’t do anything except displace a local job on the other side of town.</a:t>
            </a:r>
          </a:p>
          <a:p>
            <a:pPr lvl="1" eaLnBrk="1" hangingPunct="1">
              <a:lnSpc>
                <a:spcPct val="90000"/>
              </a:lnSpc>
            </a:pPr>
            <a:r>
              <a:rPr lang="en-US" sz="2400" dirty="0"/>
              <a:t>Local jobs are determined by export jobs.</a:t>
            </a:r>
          </a:p>
          <a:p>
            <a:pPr lvl="1" eaLnBrk="1" hangingPunct="1">
              <a:lnSpc>
                <a:spcPct val="90000"/>
              </a:lnSpc>
            </a:pPr>
            <a:endParaRPr lang="en-US" sz="2400" dirty="0"/>
          </a:p>
          <a:p>
            <a:pPr eaLnBrk="1" hangingPunct="1">
              <a:lnSpc>
                <a:spcPct val="90000"/>
              </a:lnSpc>
            </a:pPr>
            <a:r>
              <a:rPr lang="en-US" sz="2400" b="1" u="sng" dirty="0"/>
              <a:t>If you want to boost a local economy, attract export jobs!</a:t>
            </a:r>
            <a:endParaRPr lang="en-US" sz="2400" u="sng" dirty="0"/>
          </a:p>
        </p:txBody>
      </p:sp>
    </p:spTree>
    <p:extLst>
      <p:ext uri="{BB962C8B-B14F-4D97-AF65-F5344CB8AC3E}">
        <p14:creationId xmlns:p14="http://schemas.microsoft.com/office/powerpoint/2010/main" val="2774958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a:bodyPr>
          <a:lstStyle/>
          <a:p>
            <a:pPr algn="ctr" eaLnBrk="1" hangingPunct="1">
              <a:lnSpc>
                <a:spcPct val="90000"/>
              </a:lnSpc>
              <a:buFont typeface="Wingdings" pitchFamily="2" charset="2"/>
              <a:buNone/>
            </a:pPr>
            <a:r>
              <a:rPr lang="en-US" sz="2800" b="1" dirty="0">
                <a:solidFill>
                  <a:schemeClr val="accent1"/>
                </a:solidFill>
              </a:rPr>
              <a:t>Export Base Models, Limits</a:t>
            </a:r>
          </a:p>
          <a:p>
            <a:pPr eaLnBrk="1" hangingPunct="1">
              <a:lnSpc>
                <a:spcPct val="90000"/>
              </a:lnSpc>
            </a:pPr>
            <a:endParaRPr lang="en-US" dirty="0"/>
          </a:p>
          <a:p>
            <a:pPr eaLnBrk="1" hangingPunct="1">
              <a:lnSpc>
                <a:spcPct val="90000"/>
              </a:lnSpc>
            </a:pPr>
            <a:r>
              <a:rPr lang="en-US" sz="2400" dirty="0"/>
              <a:t>Export base models are highly simplified.</a:t>
            </a:r>
          </a:p>
          <a:p>
            <a:pPr eaLnBrk="1" hangingPunct="1">
              <a:lnSpc>
                <a:spcPct val="90000"/>
              </a:lnSpc>
            </a:pPr>
            <a:endParaRPr lang="en-US" sz="2400" dirty="0"/>
          </a:p>
          <a:p>
            <a:pPr eaLnBrk="1" hangingPunct="1">
              <a:lnSpc>
                <a:spcPct val="90000"/>
              </a:lnSpc>
            </a:pPr>
            <a:r>
              <a:rPr lang="en-US" sz="2400" dirty="0"/>
              <a:t>E.g., they ignore market failure.  A state policy might be able to add local jobs by ending some form of market failure.</a:t>
            </a:r>
          </a:p>
          <a:p>
            <a:pPr eaLnBrk="1" hangingPunct="1">
              <a:lnSpc>
                <a:spcPct val="90000"/>
              </a:lnSpc>
            </a:pPr>
            <a:endParaRPr lang="en-US" sz="2400" dirty="0"/>
          </a:p>
          <a:p>
            <a:pPr eaLnBrk="1" hangingPunct="1">
              <a:lnSpc>
                <a:spcPct val="90000"/>
              </a:lnSpc>
            </a:pPr>
            <a:r>
              <a:rPr lang="en-US" sz="2400" dirty="0"/>
              <a:t>But the </a:t>
            </a:r>
            <a:r>
              <a:rPr lang="en-US" sz="2400" b="1" dirty="0">
                <a:solidFill>
                  <a:schemeClr val="accent4"/>
                </a:solidFill>
              </a:rPr>
              <a:t>presumption</a:t>
            </a:r>
            <a:r>
              <a:rPr lang="en-US" sz="2400" b="1" dirty="0"/>
              <a:t> </a:t>
            </a:r>
            <a:r>
              <a:rPr lang="en-US" sz="2400" dirty="0"/>
              <a:t>that economic development policy should focus on export jobs is a good place to start.</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1910273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619750"/>
          </a:xfrm>
        </p:spPr>
        <p:txBody>
          <a:bodyPr>
            <a:normAutofit/>
          </a:bodyPr>
          <a:lstStyle/>
          <a:p>
            <a:pPr algn="ctr" eaLnBrk="1" hangingPunct="1">
              <a:lnSpc>
                <a:spcPct val="90000"/>
              </a:lnSpc>
              <a:buFont typeface="Wingdings" pitchFamily="2" charset="2"/>
              <a:buNone/>
            </a:pPr>
            <a:r>
              <a:rPr lang="en-US" sz="2800" b="1" dirty="0" err="1">
                <a:solidFill>
                  <a:schemeClr val="accent1"/>
                </a:solidFill>
              </a:rPr>
              <a:t>Input/Output</a:t>
            </a:r>
            <a:r>
              <a:rPr lang="en-US" sz="2800" b="1" dirty="0">
                <a:solidFill>
                  <a:schemeClr val="accent1"/>
                </a:solidFill>
              </a:rPr>
              <a:t> Analysis</a:t>
            </a:r>
          </a:p>
          <a:p>
            <a:pPr eaLnBrk="1" hangingPunct="1">
              <a:lnSpc>
                <a:spcPct val="90000"/>
              </a:lnSpc>
            </a:pPr>
            <a:endParaRPr lang="en-US" dirty="0"/>
          </a:p>
          <a:p>
            <a:pPr eaLnBrk="1" hangingPunct="1">
              <a:lnSpc>
                <a:spcPct val="90000"/>
              </a:lnSpc>
            </a:pPr>
            <a:r>
              <a:rPr lang="en-US" sz="2400" dirty="0"/>
              <a:t>Input/output analysis is a fancy export-base model.</a:t>
            </a:r>
          </a:p>
          <a:p>
            <a:pPr eaLnBrk="1" hangingPunct="1">
              <a:lnSpc>
                <a:spcPct val="90000"/>
              </a:lnSpc>
            </a:pPr>
            <a:endParaRPr lang="en-US" sz="2400" dirty="0"/>
          </a:p>
          <a:p>
            <a:pPr eaLnBrk="1" hangingPunct="1">
              <a:lnSpc>
                <a:spcPct val="90000"/>
              </a:lnSpc>
            </a:pPr>
            <a:r>
              <a:rPr lang="en-US" sz="2400" dirty="0"/>
              <a:t>I/O analysis begins with $1 of </a:t>
            </a:r>
            <a:r>
              <a:rPr lang="en-US" sz="2400" b="1" dirty="0">
                <a:solidFill>
                  <a:schemeClr val="accent4"/>
                </a:solidFill>
              </a:rPr>
              <a:t>exogenous demand</a:t>
            </a:r>
            <a:r>
              <a:rPr lang="en-US" sz="2400" dirty="0"/>
              <a:t> for the products of industry A.</a:t>
            </a:r>
          </a:p>
          <a:p>
            <a:pPr eaLnBrk="1" hangingPunct="1">
              <a:lnSpc>
                <a:spcPct val="90000"/>
              </a:lnSpc>
            </a:pPr>
            <a:endParaRPr lang="en-US" sz="2400" dirty="0"/>
          </a:p>
          <a:p>
            <a:pPr eaLnBrk="1" hangingPunct="1">
              <a:lnSpc>
                <a:spcPct val="90000"/>
              </a:lnSpc>
            </a:pPr>
            <a:r>
              <a:rPr lang="en-US" sz="2400" dirty="0"/>
              <a:t>Satisfying this demand requires contributions from all industries, say $.01 from A itself, $.05 from B, $.25 from C, and so on. </a:t>
            </a:r>
          </a:p>
          <a:p>
            <a:pPr eaLnBrk="1" hangingPunct="1">
              <a:lnSpc>
                <a:spcPct val="90000"/>
              </a:lnSpc>
            </a:pPr>
            <a:endParaRPr lang="en-US" sz="2400" dirty="0"/>
          </a:p>
          <a:p>
            <a:pPr eaLnBrk="1" hangingPunct="1">
              <a:lnSpc>
                <a:spcPct val="90000"/>
              </a:lnSpc>
            </a:pPr>
            <a:r>
              <a:rPr lang="en-US" sz="2400" dirty="0"/>
              <a:t>Satisfying these demands requires additional contributions from each industry, etc.</a:t>
            </a:r>
          </a:p>
        </p:txBody>
      </p:sp>
    </p:spTree>
    <p:extLst>
      <p:ext uri="{BB962C8B-B14F-4D97-AF65-F5344CB8AC3E}">
        <p14:creationId xmlns:p14="http://schemas.microsoft.com/office/powerpoint/2010/main" val="2160302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a:bodyPr>
          <a:lstStyle/>
          <a:p>
            <a:pPr algn="ctr" eaLnBrk="1" hangingPunct="1">
              <a:buFont typeface="Wingdings" pitchFamily="2" charset="2"/>
              <a:buNone/>
            </a:pPr>
            <a:r>
              <a:rPr lang="en-US" sz="2800" b="1" dirty="0" err="1">
                <a:solidFill>
                  <a:schemeClr val="accent1"/>
                </a:solidFill>
              </a:rPr>
              <a:t>Input/Output</a:t>
            </a:r>
            <a:r>
              <a:rPr lang="en-US" sz="2800" b="1" dirty="0">
                <a:solidFill>
                  <a:schemeClr val="accent1"/>
                </a:solidFill>
              </a:rPr>
              <a:t> Analysis, 2</a:t>
            </a:r>
          </a:p>
          <a:p>
            <a:pPr eaLnBrk="1" hangingPunct="1"/>
            <a:endParaRPr lang="en-US" dirty="0"/>
          </a:p>
          <a:p>
            <a:pPr eaLnBrk="1" hangingPunct="1"/>
            <a:r>
              <a:rPr lang="en-US" sz="2400" dirty="0"/>
              <a:t>Input/output analysis provides a formal way to summarize all these transactions.</a:t>
            </a:r>
          </a:p>
          <a:p>
            <a:pPr eaLnBrk="1" hangingPunct="1"/>
            <a:endParaRPr lang="en-US" sz="2400" dirty="0"/>
          </a:p>
          <a:p>
            <a:pPr eaLnBrk="1" hangingPunct="1"/>
            <a:r>
              <a:rPr lang="en-US" sz="2400" dirty="0"/>
              <a:t>The more purchases are made locally, the higher the multiplier.</a:t>
            </a:r>
          </a:p>
          <a:p>
            <a:pPr eaLnBrk="1" hangingPunct="1"/>
            <a:endParaRPr lang="en-US" sz="2400" dirty="0"/>
          </a:p>
          <a:p>
            <a:pPr eaLnBrk="1" hangingPunct="1"/>
            <a:r>
              <a:rPr lang="en-US" sz="2400" dirty="0"/>
              <a:t>Equivalently, the more purchases </a:t>
            </a:r>
            <a:r>
              <a:rPr lang="en-US" sz="2400" b="1" dirty="0">
                <a:solidFill>
                  <a:schemeClr val="accent4"/>
                </a:solidFill>
              </a:rPr>
              <a:t>leak</a:t>
            </a:r>
            <a:r>
              <a:rPr lang="en-US" sz="2400" dirty="0"/>
              <a:t> out to other jurisdictions, the lower the multiplier.</a:t>
            </a:r>
          </a:p>
        </p:txBody>
      </p:sp>
    </p:spTree>
    <p:extLst>
      <p:ext uri="{BB962C8B-B14F-4D97-AF65-F5344CB8AC3E}">
        <p14:creationId xmlns:p14="http://schemas.microsoft.com/office/powerpoint/2010/main" val="697131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406400" y="742951"/>
            <a:ext cx="8229600" cy="5086350"/>
          </a:xfrm>
        </p:spPr>
        <p:txBody>
          <a:bodyPr>
            <a:normAutofit/>
          </a:bodyPr>
          <a:lstStyle/>
          <a:p>
            <a:pPr marL="365760" indent="-283464" algn="ctr" fontAlgn="auto">
              <a:spcAft>
                <a:spcPts val="0"/>
              </a:spcAft>
              <a:buFont typeface="Wingdings" pitchFamily="2" charset="2"/>
              <a:buNone/>
              <a:defRPr/>
            </a:pPr>
            <a:r>
              <a:rPr lang="en-US" dirty="0">
                <a:solidFill>
                  <a:schemeClr val="tx2"/>
                </a:solidFill>
              </a:rPr>
              <a:t> </a:t>
            </a:r>
            <a:endParaRPr lang="en-US" dirty="0"/>
          </a:p>
          <a:p>
            <a:pPr marL="365760" indent="-283464" fontAlgn="auto">
              <a:spcAft>
                <a:spcPts val="0"/>
              </a:spcAft>
              <a:buFont typeface="Wingdings 2"/>
              <a:buChar char=""/>
              <a:defRPr/>
            </a:pPr>
            <a:endParaRPr lang="en-US" dirty="0"/>
          </a:p>
        </p:txBody>
      </p:sp>
      <p:sp>
        <p:nvSpPr>
          <p:cNvPr id="67" name="Chart Title"/>
          <p:cNvSpPr>
            <a:spLocks noChangeArrowheads="1"/>
          </p:cNvSpPr>
          <p:nvPr/>
        </p:nvSpPr>
        <p:spPr bwMode="auto">
          <a:xfrm>
            <a:off x="935895" y="1062037"/>
            <a:ext cx="234070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90000"/>
              </a:lnSpc>
              <a:spcBef>
                <a:spcPct val="20000"/>
              </a:spcBef>
              <a:buClr>
                <a:schemeClr val="accent1"/>
              </a:buClr>
              <a:buSzPct val="65000"/>
              <a:buFont typeface="Wingdings" pitchFamily="2" charset="2"/>
              <a:buNone/>
            </a:pPr>
            <a:r>
              <a:rPr lang="en-US" sz="2800" b="1" dirty="0" err="1">
                <a:solidFill>
                  <a:schemeClr val="tx2"/>
                </a:solidFill>
              </a:rPr>
              <a:t>Input/Output</a:t>
            </a:r>
            <a:endParaRPr lang="en-US" sz="2800" b="1" dirty="0">
              <a:solidFill>
                <a:schemeClr val="tx2"/>
              </a:solidFill>
            </a:endParaRPr>
          </a:p>
          <a:p>
            <a:pPr>
              <a:lnSpc>
                <a:spcPct val="90000"/>
              </a:lnSpc>
              <a:spcBef>
                <a:spcPct val="20000"/>
              </a:spcBef>
              <a:buClr>
                <a:schemeClr val="accent1"/>
              </a:buClr>
              <a:buSzPct val="65000"/>
              <a:buFont typeface="Wingdings" pitchFamily="2" charset="2"/>
              <a:buNone/>
            </a:pPr>
            <a:r>
              <a:rPr lang="en-US" sz="2800" b="1" dirty="0">
                <a:solidFill>
                  <a:schemeClr val="tx2"/>
                </a:solidFill>
              </a:rPr>
              <a:t>Analysis</a:t>
            </a:r>
          </a:p>
        </p:txBody>
      </p:sp>
      <p:grpSp>
        <p:nvGrpSpPr>
          <p:cNvPr id="4" name="Chart" descr="Please contact Professor Yinger for details regarding figures and graphs."/>
          <p:cNvGrpSpPr>
            <a:grpSpLocks noChangeAspect="1"/>
          </p:cNvGrpSpPr>
          <p:nvPr/>
        </p:nvGrpSpPr>
        <p:grpSpPr bwMode="auto">
          <a:xfrm>
            <a:off x="990600" y="685800"/>
            <a:ext cx="8001000" cy="5543550"/>
            <a:chOff x="1800" y="1440"/>
            <a:chExt cx="8640" cy="10800"/>
          </a:xfrm>
        </p:grpSpPr>
        <p:sp>
          <p:nvSpPr>
            <p:cNvPr id="5" name="AutoShape 223"/>
            <p:cNvSpPr>
              <a:spLocks noChangeAspect="1" noChangeArrowheads="1"/>
            </p:cNvSpPr>
            <p:nvPr/>
          </p:nvSpPr>
          <p:spPr bwMode="auto">
            <a:xfrm>
              <a:off x="1800" y="1440"/>
              <a:ext cx="8640" cy="1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 name="Rectangle 224"/>
            <p:cNvSpPr>
              <a:spLocks noChangeArrowheads="1"/>
            </p:cNvSpPr>
            <p:nvPr/>
          </p:nvSpPr>
          <p:spPr bwMode="auto">
            <a:xfrm>
              <a:off x="2160" y="5580"/>
              <a:ext cx="1620" cy="1619"/>
            </a:xfrm>
            <a:prstGeom prst="rect">
              <a:avLst/>
            </a:prstGeom>
            <a:solidFill>
              <a:srgbClr val="FFFFFF"/>
            </a:solidFill>
            <a:ln w="9525" algn="ctr">
              <a:solidFill>
                <a:srgbClr val="000000"/>
              </a:solidFill>
              <a:miter lim="800000"/>
              <a:headEnd/>
              <a:tailEnd/>
            </a:ln>
          </p:spPr>
          <p:txBody>
            <a:bodyPr/>
            <a:lstStyle/>
            <a:p>
              <a:r>
                <a:rPr lang="en-US" sz="1400" b="1" dirty="0"/>
                <a:t>$1 of Exogenous Demand for A</a:t>
              </a:r>
              <a:endParaRPr lang="en-US" dirty="0"/>
            </a:p>
          </p:txBody>
        </p:sp>
        <p:sp>
          <p:nvSpPr>
            <p:cNvPr id="7" name="Rectangle 225"/>
            <p:cNvSpPr>
              <a:spLocks noChangeArrowheads="1"/>
            </p:cNvSpPr>
            <p:nvPr/>
          </p:nvSpPr>
          <p:spPr bwMode="auto">
            <a:xfrm>
              <a:off x="5040" y="3060"/>
              <a:ext cx="540" cy="540"/>
            </a:xfrm>
            <a:prstGeom prst="rect">
              <a:avLst/>
            </a:prstGeom>
            <a:solidFill>
              <a:srgbClr val="FFFFFF"/>
            </a:solidFill>
            <a:ln w="9525" algn="ctr">
              <a:solidFill>
                <a:srgbClr val="000000"/>
              </a:solidFill>
              <a:miter lim="800000"/>
              <a:headEnd/>
              <a:tailEnd/>
            </a:ln>
          </p:spPr>
          <p:txBody>
            <a:bodyPr/>
            <a:lstStyle/>
            <a:p>
              <a:r>
                <a:rPr lang="en-US" sz="1400" b="1">
                  <a:solidFill>
                    <a:srgbClr val="0000FF"/>
                  </a:solidFill>
                </a:rPr>
                <a:t>A</a:t>
              </a:r>
              <a:endParaRPr lang="en-US"/>
            </a:p>
          </p:txBody>
        </p:sp>
        <p:sp>
          <p:nvSpPr>
            <p:cNvPr id="8" name="Rectangle 226"/>
            <p:cNvSpPr>
              <a:spLocks noChangeArrowheads="1"/>
            </p:cNvSpPr>
            <p:nvPr/>
          </p:nvSpPr>
          <p:spPr bwMode="auto">
            <a:xfrm>
              <a:off x="4680" y="9902"/>
              <a:ext cx="900" cy="538"/>
            </a:xfrm>
            <a:prstGeom prst="rect">
              <a:avLst/>
            </a:prstGeom>
            <a:solidFill>
              <a:srgbClr val="FFFFFF"/>
            </a:solidFill>
            <a:ln w="9525" algn="ctr">
              <a:solidFill>
                <a:srgbClr val="000000"/>
              </a:solidFill>
              <a:miter lim="800000"/>
              <a:headEnd/>
              <a:tailEnd/>
            </a:ln>
          </p:spPr>
          <p:txBody>
            <a:bodyPr/>
            <a:lstStyle/>
            <a:p>
              <a:r>
                <a:rPr lang="en-US" sz="1400" b="1">
                  <a:solidFill>
                    <a:srgbClr val="008000"/>
                  </a:solidFill>
                </a:rPr>
                <a:t>HH</a:t>
              </a:r>
              <a:endParaRPr lang="en-US"/>
            </a:p>
          </p:txBody>
        </p:sp>
        <p:sp>
          <p:nvSpPr>
            <p:cNvPr id="9" name="Rectangle 227"/>
            <p:cNvSpPr>
              <a:spLocks noChangeArrowheads="1"/>
            </p:cNvSpPr>
            <p:nvPr/>
          </p:nvSpPr>
          <p:spPr bwMode="auto">
            <a:xfrm>
              <a:off x="5040" y="5940"/>
              <a:ext cx="540" cy="536"/>
            </a:xfrm>
            <a:prstGeom prst="rect">
              <a:avLst/>
            </a:prstGeom>
            <a:solidFill>
              <a:srgbClr val="FFFFFF"/>
            </a:solidFill>
            <a:ln w="9525" algn="ctr">
              <a:solidFill>
                <a:srgbClr val="000000"/>
              </a:solidFill>
              <a:miter lim="800000"/>
              <a:headEnd/>
              <a:tailEnd/>
            </a:ln>
          </p:spPr>
          <p:txBody>
            <a:bodyPr/>
            <a:lstStyle/>
            <a:p>
              <a:r>
                <a:rPr lang="en-US" sz="1400" b="1">
                  <a:solidFill>
                    <a:srgbClr val="0000FF"/>
                  </a:solidFill>
                </a:rPr>
                <a:t>B</a:t>
              </a:r>
              <a:endParaRPr lang="en-US"/>
            </a:p>
          </p:txBody>
        </p:sp>
        <p:sp>
          <p:nvSpPr>
            <p:cNvPr id="10" name="Rectangle 228"/>
            <p:cNvSpPr>
              <a:spLocks noChangeArrowheads="1"/>
            </p:cNvSpPr>
            <p:nvPr/>
          </p:nvSpPr>
          <p:spPr bwMode="auto">
            <a:xfrm>
              <a:off x="6300" y="1800"/>
              <a:ext cx="540" cy="539"/>
            </a:xfrm>
            <a:prstGeom prst="rect">
              <a:avLst/>
            </a:prstGeom>
            <a:solidFill>
              <a:srgbClr val="FFFFFF"/>
            </a:solidFill>
            <a:ln w="9525" algn="ctr">
              <a:solidFill>
                <a:srgbClr val="000000"/>
              </a:solidFill>
              <a:miter lim="800000"/>
              <a:headEnd/>
              <a:tailEnd/>
            </a:ln>
          </p:spPr>
          <p:txBody>
            <a:bodyPr/>
            <a:lstStyle/>
            <a:p>
              <a:r>
                <a:rPr lang="en-US" sz="1200" b="1">
                  <a:solidFill>
                    <a:srgbClr val="0000FF"/>
                  </a:solidFill>
                </a:rPr>
                <a:t>A</a:t>
              </a:r>
              <a:endParaRPr lang="en-US"/>
            </a:p>
          </p:txBody>
        </p:sp>
        <p:sp>
          <p:nvSpPr>
            <p:cNvPr id="11" name="Rectangle 229"/>
            <p:cNvSpPr>
              <a:spLocks noChangeArrowheads="1"/>
            </p:cNvSpPr>
            <p:nvPr/>
          </p:nvSpPr>
          <p:spPr bwMode="auto">
            <a:xfrm>
              <a:off x="6300" y="2520"/>
              <a:ext cx="540" cy="539"/>
            </a:xfrm>
            <a:prstGeom prst="rect">
              <a:avLst/>
            </a:prstGeom>
            <a:solidFill>
              <a:srgbClr val="FFFFFF"/>
            </a:solidFill>
            <a:ln w="9525" algn="ctr">
              <a:solidFill>
                <a:srgbClr val="000000"/>
              </a:solidFill>
              <a:miter lim="800000"/>
              <a:headEnd/>
              <a:tailEnd/>
            </a:ln>
          </p:spPr>
          <p:txBody>
            <a:bodyPr/>
            <a:lstStyle/>
            <a:p>
              <a:r>
                <a:rPr lang="en-US" sz="1200" b="1">
                  <a:solidFill>
                    <a:srgbClr val="0000FF"/>
                  </a:solidFill>
                </a:rPr>
                <a:t>B</a:t>
              </a:r>
              <a:endParaRPr lang="en-US"/>
            </a:p>
          </p:txBody>
        </p:sp>
        <p:sp>
          <p:nvSpPr>
            <p:cNvPr id="12" name="Rectangle 230"/>
            <p:cNvSpPr>
              <a:spLocks noChangeArrowheads="1"/>
            </p:cNvSpPr>
            <p:nvPr/>
          </p:nvSpPr>
          <p:spPr bwMode="auto">
            <a:xfrm>
              <a:off x="6300" y="4181"/>
              <a:ext cx="720" cy="539"/>
            </a:xfrm>
            <a:prstGeom prst="rect">
              <a:avLst/>
            </a:prstGeom>
            <a:solidFill>
              <a:srgbClr val="FFFFFF"/>
            </a:solidFill>
            <a:ln w="9525" algn="ctr">
              <a:solidFill>
                <a:srgbClr val="000000"/>
              </a:solidFill>
              <a:miter lim="800000"/>
              <a:headEnd/>
              <a:tailEnd/>
            </a:ln>
          </p:spPr>
          <p:txBody>
            <a:bodyPr/>
            <a:lstStyle/>
            <a:p>
              <a:r>
                <a:rPr lang="en-US" sz="1200" b="1">
                  <a:solidFill>
                    <a:srgbClr val="008000"/>
                  </a:solidFill>
                </a:rPr>
                <a:t>HH</a:t>
              </a:r>
              <a:endParaRPr lang="en-US"/>
            </a:p>
          </p:txBody>
        </p:sp>
        <p:sp>
          <p:nvSpPr>
            <p:cNvPr id="13" name="Rectangle 231"/>
            <p:cNvSpPr>
              <a:spLocks noChangeArrowheads="1"/>
            </p:cNvSpPr>
            <p:nvPr/>
          </p:nvSpPr>
          <p:spPr bwMode="auto">
            <a:xfrm>
              <a:off x="6300" y="4861"/>
              <a:ext cx="540" cy="539"/>
            </a:xfrm>
            <a:prstGeom prst="rect">
              <a:avLst/>
            </a:prstGeom>
            <a:solidFill>
              <a:srgbClr val="FFFFFF"/>
            </a:solidFill>
            <a:ln w="9525" algn="ctr">
              <a:solidFill>
                <a:srgbClr val="000000"/>
              </a:solidFill>
              <a:miter lim="800000"/>
              <a:headEnd/>
              <a:tailEnd/>
            </a:ln>
          </p:spPr>
          <p:txBody>
            <a:bodyPr/>
            <a:lstStyle/>
            <a:p>
              <a:r>
                <a:rPr lang="en-US" sz="1200" b="1">
                  <a:solidFill>
                    <a:srgbClr val="0000FF"/>
                  </a:solidFill>
                </a:rPr>
                <a:t>A</a:t>
              </a:r>
              <a:endParaRPr lang="en-US"/>
            </a:p>
          </p:txBody>
        </p:sp>
        <p:sp>
          <p:nvSpPr>
            <p:cNvPr id="14" name="Rectangle 232"/>
            <p:cNvSpPr>
              <a:spLocks noChangeArrowheads="1"/>
            </p:cNvSpPr>
            <p:nvPr/>
          </p:nvSpPr>
          <p:spPr bwMode="auto">
            <a:xfrm>
              <a:off x="6300" y="5581"/>
              <a:ext cx="540" cy="539"/>
            </a:xfrm>
            <a:prstGeom prst="rect">
              <a:avLst/>
            </a:prstGeom>
            <a:solidFill>
              <a:srgbClr val="FFFFFF"/>
            </a:solidFill>
            <a:ln w="9525" algn="ctr">
              <a:solidFill>
                <a:srgbClr val="000000"/>
              </a:solidFill>
              <a:miter lim="800000"/>
              <a:headEnd/>
              <a:tailEnd/>
            </a:ln>
          </p:spPr>
          <p:txBody>
            <a:bodyPr/>
            <a:lstStyle/>
            <a:p>
              <a:r>
                <a:rPr lang="en-US" sz="1200" b="1">
                  <a:solidFill>
                    <a:srgbClr val="0000FF"/>
                  </a:solidFill>
                </a:rPr>
                <a:t>B</a:t>
              </a:r>
              <a:endParaRPr lang="en-US"/>
            </a:p>
          </p:txBody>
        </p:sp>
        <p:sp>
          <p:nvSpPr>
            <p:cNvPr id="15" name="Rectangle 233"/>
            <p:cNvSpPr>
              <a:spLocks noChangeArrowheads="1"/>
            </p:cNvSpPr>
            <p:nvPr/>
          </p:nvSpPr>
          <p:spPr bwMode="auto">
            <a:xfrm>
              <a:off x="6300" y="7060"/>
              <a:ext cx="720" cy="539"/>
            </a:xfrm>
            <a:prstGeom prst="rect">
              <a:avLst/>
            </a:prstGeom>
            <a:solidFill>
              <a:srgbClr val="FFFFFF"/>
            </a:solidFill>
            <a:ln w="9525" algn="ctr">
              <a:solidFill>
                <a:srgbClr val="000000"/>
              </a:solidFill>
              <a:miter lim="800000"/>
              <a:headEnd/>
              <a:tailEnd/>
            </a:ln>
          </p:spPr>
          <p:txBody>
            <a:bodyPr/>
            <a:lstStyle/>
            <a:p>
              <a:r>
                <a:rPr lang="en-US" sz="1200" b="1">
                  <a:solidFill>
                    <a:srgbClr val="008000"/>
                  </a:solidFill>
                </a:rPr>
                <a:t>HH</a:t>
              </a:r>
              <a:endParaRPr lang="en-US"/>
            </a:p>
          </p:txBody>
        </p:sp>
        <p:sp>
          <p:nvSpPr>
            <p:cNvPr id="16" name="Rectangle 234"/>
            <p:cNvSpPr>
              <a:spLocks noChangeArrowheads="1"/>
            </p:cNvSpPr>
            <p:nvPr/>
          </p:nvSpPr>
          <p:spPr bwMode="auto">
            <a:xfrm>
              <a:off x="6300" y="9001"/>
              <a:ext cx="540" cy="539"/>
            </a:xfrm>
            <a:prstGeom prst="rect">
              <a:avLst/>
            </a:prstGeom>
            <a:solidFill>
              <a:srgbClr val="FFFFFF"/>
            </a:solidFill>
            <a:ln w="9525" algn="ctr">
              <a:solidFill>
                <a:srgbClr val="000000"/>
              </a:solidFill>
              <a:miter lim="800000"/>
              <a:headEnd/>
              <a:tailEnd/>
            </a:ln>
          </p:spPr>
          <p:txBody>
            <a:bodyPr/>
            <a:lstStyle/>
            <a:p>
              <a:r>
                <a:rPr lang="en-US" sz="1200" b="1">
                  <a:solidFill>
                    <a:srgbClr val="008000"/>
                  </a:solidFill>
                </a:rPr>
                <a:t>A</a:t>
              </a:r>
              <a:endParaRPr lang="en-US"/>
            </a:p>
          </p:txBody>
        </p:sp>
        <p:sp>
          <p:nvSpPr>
            <p:cNvPr id="17" name="Rectangle 235"/>
            <p:cNvSpPr>
              <a:spLocks noChangeArrowheads="1"/>
            </p:cNvSpPr>
            <p:nvPr/>
          </p:nvSpPr>
          <p:spPr bwMode="auto">
            <a:xfrm>
              <a:off x="6300" y="9722"/>
              <a:ext cx="540" cy="538"/>
            </a:xfrm>
            <a:prstGeom prst="rect">
              <a:avLst/>
            </a:prstGeom>
            <a:solidFill>
              <a:srgbClr val="FFFFFF"/>
            </a:solidFill>
            <a:ln w="9525" algn="ctr">
              <a:solidFill>
                <a:srgbClr val="000000"/>
              </a:solidFill>
              <a:miter lim="800000"/>
              <a:headEnd/>
              <a:tailEnd/>
            </a:ln>
          </p:spPr>
          <p:txBody>
            <a:bodyPr/>
            <a:lstStyle/>
            <a:p>
              <a:r>
                <a:rPr lang="en-US" sz="1200" b="1">
                  <a:solidFill>
                    <a:srgbClr val="008000"/>
                  </a:solidFill>
                </a:rPr>
                <a:t>B</a:t>
              </a:r>
              <a:endParaRPr lang="en-US"/>
            </a:p>
          </p:txBody>
        </p:sp>
        <p:sp>
          <p:nvSpPr>
            <p:cNvPr id="18" name="Rectangle 236"/>
            <p:cNvSpPr>
              <a:spLocks noChangeArrowheads="1"/>
            </p:cNvSpPr>
            <p:nvPr/>
          </p:nvSpPr>
          <p:spPr bwMode="auto">
            <a:xfrm>
              <a:off x="6300" y="11341"/>
              <a:ext cx="720" cy="539"/>
            </a:xfrm>
            <a:prstGeom prst="rect">
              <a:avLst/>
            </a:prstGeom>
            <a:solidFill>
              <a:srgbClr val="FFFFFF"/>
            </a:solidFill>
            <a:ln w="9525" algn="ctr">
              <a:solidFill>
                <a:srgbClr val="000000"/>
              </a:solidFill>
              <a:miter lim="800000"/>
              <a:headEnd/>
              <a:tailEnd/>
            </a:ln>
          </p:spPr>
          <p:txBody>
            <a:bodyPr/>
            <a:lstStyle/>
            <a:p>
              <a:r>
                <a:rPr lang="en-US" sz="1200" b="1">
                  <a:solidFill>
                    <a:srgbClr val="008000"/>
                  </a:solidFill>
                </a:rPr>
                <a:t>HH</a:t>
              </a:r>
              <a:endParaRPr lang="en-US"/>
            </a:p>
          </p:txBody>
        </p:sp>
        <p:sp>
          <p:nvSpPr>
            <p:cNvPr id="19" name="Rectangle 237"/>
            <p:cNvSpPr>
              <a:spLocks noChangeArrowheads="1"/>
            </p:cNvSpPr>
            <p:nvPr/>
          </p:nvSpPr>
          <p:spPr bwMode="auto">
            <a:xfrm>
              <a:off x="5220" y="7380"/>
              <a:ext cx="540" cy="54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pPr>
                <a:lnSpc>
                  <a:spcPct val="48000"/>
                </a:lnSpc>
              </a:pPr>
              <a:r>
                <a:rPr lang="en-US" sz="2000" b="1"/>
                <a:t>.</a:t>
              </a:r>
            </a:p>
            <a:p>
              <a:pPr>
                <a:lnSpc>
                  <a:spcPct val="48000"/>
                </a:lnSpc>
              </a:pPr>
              <a:r>
                <a:rPr lang="en-US" sz="2000" b="1"/>
                <a:t>.</a:t>
              </a:r>
            </a:p>
            <a:p>
              <a:pPr>
                <a:lnSpc>
                  <a:spcPct val="48000"/>
                </a:lnSpc>
              </a:pPr>
              <a:r>
                <a:rPr lang="en-US" sz="2000" b="1"/>
                <a:t>.</a:t>
              </a:r>
              <a:endParaRPr lang="en-US"/>
            </a:p>
          </p:txBody>
        </p:sp>
        <p:sp>
          <p:nvSpPr>
            <p:cNvPr id="20" name="Rectangle 238"/>
            <p:cNvSpPr>
              <a:spLocks noChangeArrowheads="1"/>
            </p:cNvSpPr>
            <p:nvPr/>
          </p:nvSpPr>
          <p:spPr bwMode="auto">
            <a:xfrm>
              <a:off x="7200" y="1980"/>
              <a:ext cx="720" cy="3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pPr>
                <a:lnSpc>
                  <a:spcPct val="32000"/>
                </a:lnSpc>
              </a:pPr>
              <a:r>
                <a:rPr lang="en-US" sz="1400" b="1"/>
                <a:t>. . .</a:t>
              </a:r>
              <a:endParaRPr lang="en-US"/>
            </a:p>
          </p:txBody>
        </p:sp>
        <p:sp>
          <p:nvSpPr>
            <p:cNvPr id="21" name="Rectangle 239"/>
            <p:cNvSpPr>
              <a:spLocks noChangeArrowheads="1"/>
            </p:cNvSpPr>
            <p:nvPr/>
          </p:nvSpPr>
          <p:spPr bwMode="auto">
            <a:xfrm>
              <a:off x="6380" y="3240"/>
              <a:ext cx="540" cy="54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pPr>
                <a:lnSpc>
                  <a:spcPct val="32000"/>
                </a:lnSpc>
              </a:pPr>
              <a:r>
                <a:rPr lang="en-US" sz="1400" b="1"/>
                <a:t>.</a:t>
              </a:r>
            </a:p>
            <a:p>
              <a:pPr>
                <a:lnSpc>
                  <a:spcPct val="32000"/>
                </a:lnSpc>
              </a:pPr>
              <a:r>
                <a:rPr lang="en-US" sz="1400" b="1"/>
                <a:t>.</a:t>
              </a:r>
            </a:p>
            <a:p>
              <a:pPr>
                <a:lnSpc>
                  <a:spcPct val="32000"/>
                </a:lnSpc>
              </a:pPr>
              <a:r>
                <a:rPr lang="en-US" sz="1400" b="1"/>
                <a:t>.</a:t>
              </a:r>
              <a:endParaRPr lang="en-US"/>
            </a:p>
          </p:txBody>
        </p:sp>
        <p:sp>
          <p:nvSpPr>
            <p:cNvPr id="22" name="Rectangle 240"/>
            <p:cNvSpPr>
              <a:spLocks noChangeArrowheads="1"/>
            </p:cNvSpPr>
            <p:nvPr/>
          </p:nvSpPr>
          <p:spPr bwMode="auto">
            <a:xfrm>
              <a:off x="6360" y="6140"/>
              <a:ext cx="540" cy="54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pPr>
                <a:lnSpc>
                  <a:spcPct val="32000"/>
                </a:lnSpc>
              </a:pPr>
              <a:r>
                <a:rPr lang="en-US" sz="1400" b="1"/>
                <a:t>.</a:t>
              </a:r>
            </a:p>
            <a:p>
              <a:pPr>
                <a:lnSpc>
                  <a:spcPct val="32000"/>
                </a:lnSpc>
              </a:pPr>
              <a:r>
                <a:rPr lang="en-US" sz="1400" b="1"/>
                <a:t>.</a:t>
              </a:r>
            </a:p>
            <a:p>
              <a:pPr>
                <a:lnSpc>
                  <a:spcPct val="32000"/>
                </a:lnSpc>
              </a:pPr>
              <a:r>
                <a:rPr lang="en-US" sz="1400" b="1"/>
                <a:t>.</a:t>
              </a:r>
              <a:endParaRPr lang="en-US"/>
            </a:p>
          </p:txBody>
        </p:sp>
        <p:sp>
          <p:nvSpPr>
            <p:cNvPr id="23" name="Rectangle 241"/>
            <p:cNvSpPr>
              <a:spLocks noChangeArrowheads="1"/>
            </p:cNvSpPr>
            <p:nvPr/>
          </p:nvSpPr>
          <p:spPr bwMode="auto">
            <a:xfrm>
              <a:off x="6360" y="10260"/>
              <a:ext cx="540" cy="54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pPr>
                <a:lnSpc>
                  <a:spcPct val="32000"/>
                </a:lnSpc>
              </a:pPr>
              <a:r>
                <a:rPr lang="en-US" sz="1400" b="1"/>
                <a:t>.</a:t>
              </a:r>
            </a:p>
            <a:p>
              <a:pPr>
                <a:lnSpc>
                  <a:spcPct val="32000"/>
                </a:lnSpc>
              </a:pPr>
              <a:r>
                <a:rPr lang="en-US" sz="1400" b="1"/>
                <a:t>.</a:t>
              </a:r>
            </a:p>
            <a:p>
              <a:pPr>
                <a:lnSpc>
                  <a:spcPct val="32000"/>
                </a:lnSpc>
              </a:pPr>
              <a:r>
                <a:rPr lang="en-US" sz="1400" b="1"/>
                <a:t>.</a:t>
              </a:r>
              <a:endParaRPr lang="en-US"/>
            </a:p>
          </p:txBody>
        </p:sp>
        <p:sp>
          <p:nvSpPr>
            <p:cNvPr id="24" name="Line 242"/>
            <p:cNvSpPr>
              <a:spLocks noChangeShapeType="1"/>
            </p:cNvSpPr>
            <p:nvPr/>
          </p:nvSpPr>
          <p:spPr bwMode="auto">
            <a:xfrm flipV="1">
              <a:off x="3780" y="3240"/>
              <a:ext cx="1260" cy="3060"/>
            </a:xfrm>
            <a:prstGeom prst="line">
              <a:avLst/>
            </a:prstGeom>
            <a:noFill/>
            <a:ln w="254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 name="Line 243"/>
            <p:cNvSpPr>
              <a:spLocks noChangeShapeType="1"/>
            </p:cNvSpPr>
            <p:nvPr/>
          </p:nvSpPr>
          <p:spPr bwMode="auto">
            <a:xfrm>
              <a:off x="3780" y="6300"/>
              <a:ext cx="1260" cy="0"/>
            </a:xfrm>
            <a:prstGeom prst="line">
              <a:avLst/>
            </a:prstGeom>
            <a:noFill/>
            <a:ln w="254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 name="Line 244"/>
            <p:cNvSpPr>
              <a:spLocks noChangeShapeType="1"/>
            </p:cNvSpPr>
            <p:nvPr/>
          </p:nvSpPr>
          <p:spPr bwMode="auto">
            <a:xfrm>
              <a:off x="3780" y="6300"/>
              <a:ext cx="900" cy="3960"/>
            </a:xfrm>
            <a:prstGeom prst="line">
              <a:avLst/>
            </a:prstGeom>
            <a:noFill/>
            <a:ln w="254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 name="Line 245"/>
            <p:cNvSpPr>
              <a:spLocks noChangeShapeType="1"/>
            </p:cNvSpPr>
            <p:nvPr/>
          </p:nvSpPr>
          <p:spPr bwMode="auto">
            <a:xfrm>
              <a:off x="3780" y="6300"/>
              <a:ext cx="1440" cy="1260"/>
            </a:xfrm>
            <a:prstGeom prst="line">
              <a:avLst/>
            </a:prstGeom>
            <a:noFill/>
            <a:ln w="25400">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 name="Line 246"/>
            <p:cNvSpPr>
              <a:spLocks noChangeShapeType="1"/>
            </p:cNvSpPr>
            <p:nvPr/>
          </p:nvSpPr>
          <p:spPr bwMode="auto">
            <a:xfrm flipV="1">
              <a:off x="5580" y="2160"/>
              <a:ext cx="720" cy="108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 name="Line 247"/>
            <p:cNvSpPr>
              <a:spLocks noChangeShapeType="1"/>
            </p:cNvSpPr>
            <p:nvPr/>
          </p:nvSpPr>
          <p:spPr bwMode="auto">
            <a:xfrm flipV="1">
              <a:off x="5580" y="2880"/>
              <a:ext cx="720" cy="36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 name="Line 248"/>
            <p:cNvSpPr>
              <a:spLocks noChangeShapeType="1"/>
            </p:cNvSpPr>
            <p:nvPr/>
          </p:nvSpPr>
          <p:spPr bwMode="auto">
            <a:xfrm>
              <a:off x="5580" y="3240"/>
              <a:ext cx="720" cy="1260"/>
            </a:xfrm>
            <a:prstGeom prst="line">
              <a:avLst/>
            </a:prstGeom>
            <a:noFill/>
            <a:ln w="1905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 name="Line 249"/>
            <p:cNvSpPr>
              <a:spLocks noChangeShapeType="1"/>
            </p:cNvSpPr>
            <p:nvPr/>
          </p:nvSpPr>
          <p:spPr bwMode="auto">
            <a:xfrm>
              <a:off x="5580" y="3240"/>
              <a:ext cx="720" cy="180"/>
            </a:xfrm>
            <a:prstGeom prst="line">
              <a:avLst/>
            </a:prstGeom>
            <a:noFill/>
            <a:ln w="19050">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 name="Line 250"/>
            <p:cNvSpPr>
              <a:spLocks noChangeShapeType="1"/>
            </p:cNvSpPr>
            <p:nvPr/>
          </p:nvSpPr>
          <p:spPr bwMode="auto">
            <a:xfrm flipV="1">
              <a:off x="5580" y="5040"/>
              <a:ext cx="720" cy="108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 name="Line 251"/>
            <p:cNvSpPr>
              <a:spLocks noChangeShapeType="1"/>
            </p:cNvSpPr>
            <p:nvPr/>
          </p:nvSpPr>
          <p:spPr bwMode="auto">
            <a:xfrm flipV="1">
              <a:off x="5580" y="5940"/>
              <a:ext cx="720" cy="18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 name="Line 252"/>
            <p:cNvSpPr>
              <a:spLocks noChangeShapeType="1"/>
            </p:cNvSpPr>
            <p:nvPr/>
          </p:nvSpPr>
          <p:spPr bwMode="auto">
            <a:xfrm>
              <a:off x="5580" y="6120"/>
              <a:ext cx="720" cy="1260"/>
            </a:xfrm>
            <a:prstGeom prst="line">
              <a:avLst/>
            </a:prstGeom>
            <a:noFill/>
            <a:ln w="1905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 name="Line 253"/>
            <p:cNvSpPr>
              <a:spLocks noChangeShapeType="1"/>
            </p:cNvSpPr>
            <p:nvPr/>
          </p:nvSpPr>
          <p:spPr bwMode="auto">
            <a:xfrm>
              <a:off x="5580" y="6120"/>
              <a:ext cx="720" cy="180"/>
            </a:xfrm>
            <a:prstGeom prst="line">
              <a:avLst/>
            </a:prstGeom>
            <a:noFill/>
            <a:ln w="19050">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 name="Line 254"/>
            <p:cNvSpPr>
              <a:spLocks noChangeShapeType="1"/>
            </p:cNvSpPr>
            <p:nvPr/>
          </p:nvSpPr>
          <p:spPr bwMode="auto">
            <a:xfrm flipV="1">
              <a:off x="5580" y="9360"/>
              <a:ext cx="720" cy="900"/>
            </a:xfrm>
            <a:prstGeom prst="line">
              <a:avLst/>
            </a:prstGeom>
            <a:noFill/>
            <a:ln w="1905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 name="Line 255"/>
            <p:cNvSpPr>
              <a:spLocks noChangeShapeType="1"/>
            </p:cNvSpPr>
            <p:nvPr/>
          </p:nvSpPr>
          <p:spPr bwMode="auto">
            <a:xfrm flipV="1">
              <a:off x="5580" y="10080"/>
              <a:ext cx="720" cy="180"/>
            </a:xfrm>
            <a:prstGeom prst="line">
              <a:avLst/>
            </a:prstGeom>
            <a:noFill/>
            <a:ln w="1905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 name="Line 256"/>
            <p:cNvSpPr>
              <a:spLocks noChangeShapeType="1"/>
            </p:cNvSpPr>
            <p:nvPr/>
          </p:nvSpPr>
          <p:spPr bwMode="auto">
            <a:xfrm>
              <a:off x="5580" y="10260"/>
              <a:ext cx="720" cy="180"/>
            </a:xfrm>
            <a:prstGeom prst="line">
              <a:avLst/>
            </a:prstGeom>
            <a:noFill/>
            <a:ln w="19050">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 name="Line 257"/>
            <p:cNvSpPr>
              <a:spLocks noChangeShapeType="1"/>
            </p:cNvSpPr>
            <p:nvPr/>
          </p:nvSpPr>
          <p:spPr bwMode="auto">
            <a:xfrm>
              <a:off x="5580" y="10260"/>
              <a:ext cx="720" cy="1440"/>
            </a:xfrm>
            <a:prstGeom prst="line">
              <a:avLst/>
            </a:prstGeom>
            <a:noFill/>
            <a:ln w="1905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 name="Rectangle 258"/>
            <p:cNvSpPr>
              <a:spLocks noChangeArrowheads="1"/>
            </p:cNvSpPr>
            <p:nvPr/>
          </p:nvSpPr>
          <p:spPr bwMode="auto">
            <a:xfrm>
              <a:off x="6180" y="7620"/>
              <a:ext cx="1080" cy="36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pPr>
                <a:lnSpc>
                  <a:spcPct val="48000"/>
                </a:lnSpc>
              </a:pPr>
              <a:r>
                <a:rPr lang="en-US" sz="2000" b="1"/>
                <a:t>. . .</a:t>
              </a:r>
              <a:endParaRPr lang="en-US"/>
            </a:p>
          </p:txBody>
        </p:sp>
        <p:sp>
          <p:nvSpPr>
            <p:cNvPr id="41" name="Rectangle 259"/>
            <p:cNvSpPr>
              <a:spLocks noChangeArrowheads="1"/>
            </p:cNvSpPr>
            <p:nvPr/>
          </p:nvSpPr>
          <p:spPr bwMode="auto">
            <a:xfrm>
              <a:off x="7200" y="2700"/>
              <a:ext cx="720" cy="3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pPr>
                <a:lnSpc>
                  <a:spcPct val="32000"/>
                </a:lnSpc>
              </a:pPr>
              <a:r>
                <a:rPr lang="en-US" sz="1400" b="1"/>
                <a:t>. . .</a:t>
              </a:r>
              <a:endParaRPr lang="en-US"/>
            </a:p>
          </p:txBody>
        </p:sp>
        <p:sp>
          <p:nvSpPr>
            <p:cNvPr id="42" name="Rectangle 260"/>
            <p:cNvSpPr>
              <a:spLocks noChangeArrowheads="1"/>
            </p:cNvSpPr>
            <p:nvPr/>
          </p:nvSpPr>
          <p:spPr bwMode="auto">
            <a:xfrm>
              <a:off x="7200" y="4320"/>
              <a:ext cx="720" cy="3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pPr>
                <a:lnSpc>
                  <a:spcPct val="32000"/>
                </a:lnSpc>
              </a:pPr>
              <a:r>
                <a:rPr lang="en-US" sz="1400" b="1"/>
                <a:t>. . .</a:t>
              </a:r>
              <a:endParaRPr lang="en-US"/>
            </a:p>
          </p:txBody>
        </p:sp>
        <p:sp>
          <p:nvSpPr>
            <p:cNvPr id="43" name="Rectangle 261"/>
            <p:cNvSpPr>
              <a:spLocks noChangeArrowheads="1"/>
            </p:cNvSpPr>
            <p:nvPr/>
          </p:nvSpPr>
          <p:spPr bwMode="auto">
            <a:xfrm>
              <a:off x="7200" y="3420"/>
              <a:ext cx="720" cy="3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pPr>
                <a:lnSpc>
                  <a:spcPct val="32000"/>
                </a:lnSpc>
              </a:pPr>
              <a:r>
                <a:rPr lang="en-US" sz="1400" b="1"/>
                <a:t>. . .</a:t>
              </a:r>
              <a:endParaRPr lang="en-US"/>
            </a:p>
          </p:txBody>
        </p:sp>
        <p:sp>
          <p:nvSpPr>
            <p:cNvPr id="44" name="Rectangle 262"/>
            <p:cNvSpPr>
              <a:spLocks noChangeArrowheads="1"/>
            </p:cNvSpPr>
            <p:nvPr/>
          </p:nvSpPr>
          <p:spPr bwMode="auto">
            <a:xfrm>
              <a:off x="7200" y="5040"/>
              <a:ext cx="720" cy="3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pPr>
                <a:lnSpc>
                  <a:spcPct val="32000"/>
                </a:lnSpc>
              </a:pPr>
              <a:r>
                <a:rPr lang="en-US" sz="1400" b="1"/>
                <a:t>. . .</a:t>
              </a:r>
              <a:endParaRPr lang="en-US"/>
            </a:p>
          </p:txBody>
        </p:sp>
        <p:sp>
          <p:nvSpPr>
            <p:cNvPr id="45" name="Rectangle 263"/>
            <p:cNvSpPr>
              <a:spLocks noChangeArrowheads="1"/>
            </p:cNvSpPr>
            <p:nvPr/>
          </p:nvSpPr>
          <p:spPr bwMode="auto">
            <a:xfrm>
              <a:off x="7200" y="5760"/>
              <a:ext cx="720" cy="3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pPr>
                <a:lnSpc>
                  <a:spcPct val="32000"/>
                </a:lnSpc>
              </a:pPr>
              <a:r>
                <a:rPr lang="en-US" sz="1400" b="1"/>
                <a:t>. . .</a:t>
              </a:r>
              <a:endParaRPr lang="en-US"/>
            </a:p>
          </p:txBody>
        </p:sp>
        <p:sp>
          <p:nvSpPr>
            <p:cNvPr id="46" name="Rectangle 264"/>
            <p:cNvSpPr>
              <a:spLocks noChangeArrowheads="1"/>
            </p:cNvSpPr>
            <p:nvPr/>
          </p:nvSpPr>
          <p:spPr bwMode="auto">
            <a:xfrm>
              <a:off x="7200" y="6220"/>
              <a:ext cx="720" cy="3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pPr>
                <a:lnSpc>
                  <a:spcPct val="32000"/>
                </a:lnSpc>
              </a:pPr>
              <a:r>
                <a:rPr lang="en-US" sz="1400" b="1"/>
                <a:t>. . .</a:t>
              </a:r>
              <a:endParaRPr lang="en-US"/>
            </a:p>
          </p:txBody>
        </p:sp>
        <p:sp>
          <p:nvSpPr>
            <p:cNvPr id="47" name="Rectangle 265"/>
            <p:cNvSpPr>
              <a:spLocks noChangeArrowheads="1"/>
            </p:cNvSpPr>
            <p:nvPr/>
          </p:nvSpPr>
          <p:spPr bwMode="auto">
            <a:xfrm>
              <a:off x="7200" y="7200"/>
              <a:ext cx="720" cy="3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pPr>
                <a:lnSpc>
                  <a:spcPct val="32000"/>
                </a:lnSpc>
              </a:pPr>
              <a:r>
                <a:rPr lang="en-US" sz="1400" b="1"/>
                <a:t>. . .</a:t>
              </a:r>
              <a:endParaRPr lang="en-US"/>
            </a:p>
          </p:txBody>
        </p:sp>
        <p:sp>
          <p:nvSpPr>
            <p:cNvPr id="48" name="Rectangle 266"/>
            <p:cNvSpPr>
              <a:spLocks noChangeArrowheads="1"/>
            </p:cNvSpPr>
            <p:nvPr/>
          </p:nvSpPr>
          <p:spPr bwMode="auto">
            <a:xfrm>
              <a:off x="7200" y="9180"/>
              <a:ext cx="720" cy="3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pPr>
                <a:lnSpc>
                  <a:spcPct val="32000"/>
                </a:lnSpc>
              </a:pPr>
              <a:r>
                <a:rPr lang="en-US" sz="1400" b="1"/>
                <a:t>. . .</a:t>
              </a:r>
              <a:endParaRPr lang="en-US"/>
            </a:p>
          </p:txBody>
        </p:sp>
        <p:sp>
          <p:nvSpPr>
            <p:cNvPr id="49" name="Rectangle 267"/>
            <p:cNvSpPr>
              <a:spLocks noChangeArrowheads="1"/>
            </p:cNvSpPr>
            <p:nvPr/>
          </p:nvSpPr>
          <p:spPr bwMode="auto">
            <a:xfrm>
              <a:off x="7200" y="9900"/>
              <a:ext cx="720" cy="3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pPr>
                <a:lnSpc>
                  <a:spcPct val="32000"/>
                </a:lnSpc>
              </a:pPr>
              <a:r>
                <a:rPr lang="en-US" sz="1400" b="1"/>
                <a:t>. . .</a:t>
              </a:r>
              <a:endParaRPr lang="en-US"/>
            </a:p>
          </p:txBody>
        </p:sp>
        <p:sp>
          <p:nvSpPr>
            <p:cNvPr id="50" name="Rectangle 268"/>
            <p:cNvSpPr>
              <a:spLocks noChangeArrowheads="1"/>
            </p:cNvSpPr>
            <p:nvPr/>
          </p:nvSpPr>
          <p:spPr bwMode="auto">
            <a:xfrm>
              <a:off x="7200" y="10440"/>
              <a:ext cx="720" cy="3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pPr>
                <a:lnSpc>
                  <a:spcPct val="32000"/>
                </a:lnSpc>
              </a:pPr>
              <a:r>
                <a:rPr lang="en-US" sz="1400" b="1"/>
                <a:t>. . .</a:t>
              </a:r>
              <a:endParaRPr lang="en-US"/>
            </a:p>
          </p:txBody>
        </p:sp>
        <p:sp>
          <p:nvSpPr>
            <p:cNvPr id="51" name="Rectangle 269"/>
            <p:cNvSpPr>
              <a:spLocks noChangeArrowheads="1"/>
            </p:cNvSpPr>
            <p:nvPr/>
          </p:nvSpPr>
          <p:spPr bwMode="auto">
            <a:xfrm>
              <a:off x="7200" y="11520"/>
              <a:ext cx="720" cy="3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pPr>
                <a:lnSpc>
                  <a:spcPct val="32000"/>
                </a:lnSpc>
              </a:pPr>
              <a:r>
                <a:rPr lang="en-US" sz="1400" b="1"/>
                <a:t>. . .</a:t>
              </a:r>
              <a:endParaRPr lang="en-US"/>
            </a:p>
          </p:txBody>
        </p:sp>
        <p:sp>
          <p:nvSpPr>
            <p:cNvPr id="52" name="Line 270"/>
            <p:cNvSpPr>
              <a:spLocks noChangeShapeType="1"/>
            </p:cNvSpPr>
            <p:nvPr/>
          </p:nvSpPr>
          <p:spPr bwMode="auto">
            <a:xfrm>
              <a:off x="2160" y="8819"/>
              <a:ext cx="7380" cy="1"/>
            </a:xfrm>
            <a:prstGeom prst="line">
              <a:avLst/>
            </a:prstGeom>
            <a:noFill/>
            <a:ln w="25400">
              <a:solidFill>
                <a:srgbClr val="008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3" name="Rectangle 271"/>
            <p:cNvSpPr>
              <a:spLocks noChangeArrowheads="1"/>
            </p:cNvSpPr>
            <p:nvPr/>
          </p:nvSpPr>
          <p:spPr bwMode="auto">
            <a:xfrm>
              <a:off x="8100" y="3060"/>
              <a:ext cx="1440" cy="540"/>
            </a:xfrm>
            <a:prstGeom prst="rect">
              <a:avLst/>
            </a:prstGeom>
            <a:solidFill>
              <a:srgbClr val="FFFFFF"/>
            </a:solidFill>
            <a:ln w="9525" algn="ctr">
              <a:solidFill>
                <a:srgbClr val="000000"/>
              </a:solidFill>
              <a:miter lim="800000"/>
              <a:headEnd/>
              <a:tailEnd/>
            </a:ln>
          </p:spPr>
          <p:txBody>
            <a:bodyPr/>
            <a:lstStyle/>
            <a:p>
              <a:r>
                <a:rPr lang="en-US" sz="1400" b="1">
                  <a:solidFill>
                    <a:srgbClr val="0000FF"/>
                  </a:solidFill>
                </a:rPr>
                <a:t>Indirect</a:t>
              </a:r>
              <a:endParaRPr lang="en-US"/>
            </a:p>
          </p:txBody>
        </p:sp>
        <p:sp>
          <p:nvSpPr>
            <p:cNvPr id="54" name="Rectangle 272"/>
            <p:cNvSpPr>
              <a:spLocks noChangeArrowheads="1"/>
            </p:cNvSpPr>
            <p:nvPr/>
          </p:nvSpPr>
          <p:spPr bwMode="auto">
            <a:xfrm>
              <a:off x="8100" y="10260"/>
              <a:ext cx="1440" cy="540"/>
            </a:xfrm>
            <a:prstGeom prst="rect">
              <a:avLst/>
            </a:prstGeom>
            <a:solidFill>
              <a:srgbClr val="FFFFFF"/>
            </a:solidFill>
            <a:ln w="9525" algn="ctr">
              <a:solidFill>
                <a:srgbClr val="000000"/>
              </a:solidFill>
              <a:miter lim="800000"/>
              <a:headEnd/>
              <a:tailEnd/>
            </a:ln>
          </p:spPr>
          <p:txBody>
            <a:bodyPr/>
            <a:lstStyle/>
            <a:p>
              <a:r>
                <a:rPr lang="en-US" sz="1400" b="1">
                  <a:solidFill>
                    <a:srgbClr val="008000"/>
                  </a:solidFill>
                </a:rPr>
                <a:t>Induced</a:t>
              </a:r>
              <a:endParaRPr lang="en-US"/>
            </a:p>
          </p:txBody>
        </p:sp>
        <p:sp>
          <p:nvSpPr>
            <p:cNvPr id="55" name="Rectangle 273"/>
            <p:cNvSpPr>
              <a:spLocks noChangeArrowheads="1"/>
            </p:cNvSpPr>
            <p:nvPr/>
          </p:nvSpPr>
          <p:spPr bwMode="auto">
            <a:xfrm>
              <a:off x="3600" y="4320"/>
              <a:ext cx="1080" cy="54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400" b="1"/>
                <a:t>$0.01</a:t>
              </a:r>
              <a:endParaRPr lang="en-US"/>
            </a:p>
          </p:txBody>
        </p:sp>
        <p:sp>
          <p:nvSpPr>
            <p:cNvPr id="56" name="Rectangle 274"/>
            <p:cNvSpPr>
              <a:spLocks noChangeArrowheads="1"/>
            </p:cNvSpPr>
            <p:nvPr/>
          </p:nvSpPr>
          <p:spPr bwMode="auto">
            <a:xfrm>
              <a:off x="4060" y="5760"/>
              <a:ext cx="1080" cy="54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400" b="1"/>
                <a:t>$0.05</a:t>
              </a:r>
              <a:endParaRPr lang="en-US"/>
            </a:p>
          </p:txBody>
        </p:sp>
        <p:sp>
          <p:nvSpPr>
            <p:cNvPr id="57" name="Rectangle 275"/>
            <p:cNvSpPr>
              <a:spLocks noChangeArrowheads="1"/>
            </p:cNvSpPr>
            <p:nvPr/>
          </p:nvSpPr>
          <p:spPr bwMode="auto">
            <a:xfrm>
              <a:off x="3480" y="9000"/>
              <a:ext cx="1080" cy="54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400" b="1"/>
                <a:t>$0.11</a:t>
              </a:r>
              <a:endParaRPr lang="en-US"/>
            </a:p>
          </p:txBody>
        </p:sp>
        <p:sp>
          <p:nvSpPr>
            <p:cNvPr id="58" name="Rectangle 276"/>
            <p:cNvSpPr>
              <a:spLocks noChangeArrowheads="1"/>
            </p:cNvSpPr>
            <p:nvPr/>
          </p:nvSpPr>
          <p:spPr bwMode="auto">
            <a:xfrm>
              <a:off x="5040" y="8100"/>
              <a:ext cx="1440" cy="536"/>
            </a:xfrm>
            <a:prstGeom prst="rect">
              <a:avLst/>
            </a:prstGeom>
            <a:solidFill>
              <a:srgbClr val="FFFFFF"/>
            </a:solidFill>
            <a:ln w="9525" algn="ctr">
              <a:solidFill>
                <a:srgbClr val="000000"/>
              </a:solidFill>
              <a:miter lim="800000"/>
              <a:headEnd/>
              <a:tailEnd/>
            </a:ln>
          </p:spPr>
          <p:txBody>
            <a:bodyPr/>
            <a:lstStyle/>
            <a:p>
              <a:r>
                <a:rPr lang="en-US" sz="1400" b="1">
                  <a:solidFill>
                    <a:srgbClr val="800080"/>
                  </a:solidFill>
                </a:rPr>
                <a:t>Leakage</a:t>
              </a:r>
              <a:endParaRPr lang="en-US"/>
            </a:p>
          </p:txBody>
        </p:sp>
        <p:sp>
          <p:nvSpPr>
            <p:cNvPr id="59" name="Line 277"/>
            <p:cNvSpPr>
              <a:spLocks noChangeShapeType="1"/>
            </p:cNvSpPr>
            <p:nvPr/>
          </p:nvSpPr>
          <p:spPr bwMode="auto">
            <a:xfrm>
              <a:off x="3780" y="6300"/>
              <a:ext cx="1260" cy="2160"/>
            </a:xfrm>
            <a:prstGeom prst="line">
              <a:avLst/>
            </a:prstGeom>
            <a:noFill/>
            <a:ln w="25400">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0" name="Rectangle 278"/>
            <p:cNvSpPr>
              <a:spLocks noChangeArrowheads="1"/>
            </p:cNvSpPr>
            <p:nvPr/>
          </p:nvSpPr>
          <p:spPr bwMode="auto">
            <a:xfrm>
              <a:off x="6300" y="3600"/>
              <a:ext cx="540" cy="539"/>
            </a:xfrm>
            <a:prstGeom prst="rect">
              <a:avLst/>
            </a:prstGeom>
            <a:solidFill>
              <a:srgbClr val="FFFFFF"/>
            </a:solidFill>
            <a:ln w="9525" algn="ctr">
              <a:solidFill>
                <a:srgbClr val="000000"/>
              </a:solidFill>
              <a:miter lim="800000"/>
              <a:headEnd/>
              <a:tailEnd/>
            </a:ln>
          </p:spPr>
          <p:txBody>
            <a:bodyPr/>
            <a:lstStyle/>
            <a:p>
              <a:r>
                <a:rPr lang="en-US" sz="1200" b="1">
                  <a:solidFill>
                    <a:srgbClr val="800080"/>
                  </a:solidFill>
                </a:rPr>
                <a:t>L</a:t>
              </a:r>
              <a:endParaRPr lang="en-US"/>
            </a:p>
          </p:txBody>
        </p:sp>
        <p:sp>
          <p:nvSpPr>
            <p:cNvPr id="61" name="Line 279"/>
            <p:cNvSpPr>
              <a:spLocks noChangeShapeType="1"/>
            </p:cNvSpPr>
            <p:nvPr/>
          </p:nvSpPr>
          <p:spPr bwMode="auto">
            <a:xfrm>
              <a:off x="5580" y="3240"/>
              <a:ext cx="720" cy="540"/>
            </a:xfrm>
            <a:prstGeom prst="line">
              <a:avLst/>
            </a:prstGeom>
            <a:noFill/>
            <a:ln w="19050">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 name="Rectangle 280"/>
            <p:cNvSpPr>
              <a:spLocks noChangeArrowheads="1"/>
            </p:cNvSpPr>
            <p:nvPr/>
          </p:nvSpPr>
          <p:spPr bwMode="auto">
            <a:xfrm>
              <a:off x="6300" y="6480"/>
              <a:ext cx="540" cy="539"/>
            </a:xfrm>
            <a:prstGeom prst="rect">
              <a:avLst/>
            </a:prstGeom>
            <a:solidFill>
              <a:srgbClr val="FFFFFF"/>
            </a:solidFill>
            <a:ln w="9525" algn="ctr">
              <a:solidFill>
                <a:srgbClr val="000000"/>
              </a:solidFill>
              <a:miter lim="800000"/>
              <a:headEnd/>
              <a:tailEnd/>
            </a:ln>
          </p:spPr>
          <p:txBody>
            <a:bodyPr/>
            <a:lstStyle/>
            <a:p>
              <a:r>
                <a:rPr lang="en-US" sz="1200" b="1">
                  <a:solidFill>
                    <a:srgbClr val="800080"/>
                  </a:solidFill>
                </a:rPr>
                <a:t>L</a:t>
              </a:r>
              <a:endParaRPr lang="en-US"/>
            </a:p>
          </p:txBody>
        </p:sp>
        <p:sp>
          <p:nvSpPr>
            <p:cNvPr id="63" name="Line 281"/>
            <p:cNvSpPr>
              <a:spLocks noChangeShapeType="1"/>
            </p:cNvSpPr>
            <p:nvPr/>
          </p:nvSpPr>
          <p:spPr bwMode="auto">
            <a:xfrm>
              <a:off x="5580" y="6120"/>
              <a:ext cx="720" cy="540"/>
            </a:xfrm>
            <a:prstGeom prst="line">
              <a:avLst/>
            </a:prstGeom>
            <a:noFill/>
            <a:ln w="19050">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4" name="Rectangle 282"/>
            <p:cNvSpPr>
              <a:spLocks noChangeArrowheads="1"/>
            </p:cNvSpPr>
            <p:nvPr/>
          </p:nvSpPr>
          <p:spPr bwMode="auto">
            <a:xfrm>
              <a:off x="4140" y="8100"/>
              <a:ext cx="1080" cy="54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400" b="1"/>
                <a:t>$0.19</a:t>
              </a:r>
              <a:endParaRPr lang="en-US"/>
            </a:p>
          </p:txBody>
        </p:sp>
        <p:sp>
          <p:nvSpPr>
            <p:cNvPr id="65" name="Rectangle 283"/>
            <p:cNvSpPr>
              <a:spLocks noChangeArrowheads="1"/>
            </p:cNvSpPr>
            <p:nvPr/>
          </p:nvSpPr>
          <p:spPr bwMode="auto">
            <a:xfrm>
              <a:off x="6300" y="10760"/>
              <a:ext cx="540" cy="539"/>
            </a:xfrm>
            <a:prstGeom prst="rect">
              <a:avLst/>
            </a:prstGeom>
            <a:solidFill>
              <a:srgbClr val="FFFFFF"/>
            </a:solidFill>
            <a:ln w="9525" algn="ctr">
              <a:solidFill>
                <a:srgbClr val="000000"/>
              </a:solidFill>
              <a:miter lim="800000"/>
              <a:headEnd/>
              <a:tailEnd/>
            </a:ln>
          </p:spPr>
          <p:txBody>
            <a:bodyPr/>
            <a:lstStyle/>
            <a:p>
              <a:r>
                <a:rPr lang="en-US" sz="1200" b="1">
                  <a:solidFill>
                    <a:srgbClr val="800080"/>
                  </a:solidFill>
                </a:rPr>
                <a:t>L</a:t>
              </a:r>
              <a:endParaRPr lang="en-US"/>
            </a:p>
          </p:txBody>
        </p:sp>
        <p:sp>
          <p:nvSpPr>
            <p:cNvPr id="66" name="Line 284"/>
            <p:cNvSpPr>
              <a:spLocks noChangeShapeType="1"/>
            </p:cNvSpPr>
            <p:nvPr/>
          </p:nvSpPr>
          <p:spPr bwMode="auto">
            <a:xfrm>
              <a:off x="5580" y="10260"/>
              <a:ext cx="720" cy="720"/>
            </a:xfrm>
            <a:prstGeom prst="line">
              <a:avLst/>
            </a:prstGeom>
            <a:noFill/>
            <a:ln w="19050">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16462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a:bodyPr>
          <a:lstStyle/>
          <a:p>
            <a:pPr marL="365760" indent="-283464" algn="ctr" fontAlgn="auto">
              <a:spcAft>
                <a:spcPts val="0"/>
              </a:spcAft>
              <a:buFont typeface="Wingdings" pitchFamily="2" charset="2"/>
              <a:buNone/>
              <a:defRPr/>
            </a:pPr>
            <a:r>
              <a:rPr lang="en-US" sz="2800" b="1" dirty="0">
                <a:solidFill>
                  <a:schemeClr val="accent1"/>
                </a:solidFill>
              </a:rPr>
              <a:t>Class Outline</a:t>
            </a:r>
          </a:p>
          <a:p>
            <a:pPr marL="365760" indent="-283464" fontAlgn="auto">
              <a:lnSpc>
                <a:spcPct val="50000"/>
              </a:lnSpc>
              <a:spcAft>
                <a:spcPts val="0"/>
              </a:spcAft>
              <a:buFont typeface="Wingdings 2"/>
              <a:buChar char=""/>
              <a:defRPr/>
            </a:pPr>
            <a:endParaRPr lang="en-US" dirty="0"/>
          </a:p>
          <a:p>
            <a:pPr marL="110046" indent="-283464">
              <a:spcAft>
                <a:spcPts val="0"/>
              </a:spcAft>
              <a:buFont typeface="Wingdings 2"/>
              <a:buChar char=""/>
              <a:defRPr/>
            </a:pPr>
            <a:r>
              <a:rPr lang="en-US" dirty="0"/>
              <a:t>Macroeconomic Models</a:t>
            </a:r>
          </a:p>
          <a:p>
            <a:pPr marL="886460" lvl="2" indent="-283464" fontAlgn="auto">
              <a:spcAft>
                <a:spcPts val="0"/>
              </a:spcAft>
              <a:buFont typeface="Wingdings 2"/>
              <a:buChar char=""/>
              <a:defRPr/>
            </a:pPr>
            <a:r>
              <a:rPr lang="en-US" dirty="0"/>
              <a:t>Simple Keynesian Models</a:t>
            </a:r>
          </a:p>
          <a:p>
            <a:pPr marL="886460" lvl="2" indent="-283464" fontAlgn="auto">
              <a:spcAft>
                <a:spcPts val="0"/>
              </a:spcAft>
              <a:buFont typeface="Wingdings 2"/>
              <a:buChar char=""/>
              <a:defRPr/>
            </a:pPr>
            <a:r>
              <a:rPr lang="en-US" dirty="0"/>
              <a:t>Economic Base Models</a:t>
            </a:r>
          </a:p>
          <a:p>
            <a:pPr marL="886460" lvl="2" indent="-283464" fontAlgn="auto">
              <a:spcAft>
                <a:spcPts val="0"/>
              </a:spcAft>
              <a:buFont typeface="Wingdings 2"/>
              <a:buChar char=""/>
              <a:defRPr/>
            </a:pPr>
            <a:r>
              <a:rPr lang="en-US" dirty="0"/>
              <a:t>Input-Output Models</a:t>
            </a:r>
          </a:p>
          <a:p>
            <a:pPr marL="886460" lvl="2" indent="-283464" fontAlgn="auto">
              <a:spcAft>
                <a:spcPts val="0"/>
              </a:spcAft>
              <a:buFont typeface="Wingdings 2"/>
              <a:buChar char=""/>
              <a:defRPr/>
            </a:pPr>
            <a:endParaRPr lang="en-US" dirty="0"/>
          </a:p>
          <a:p>
            <a:pPr marL="110046" indent="-283464">
              <a:spcAft>
                <a:spcPts val="0"/>
              </a:spcAft>
              <a:buFont typeface="Wingdings 2"/>
              <a:buChar char=""/>
              <a:defRPr/>
            </a:pPr>
            <a:r>
              <a:rPr lang="en-US" dirty="0"/>
              <a:t>Agglomeration Economies</a:t>
            </a:r>
          </a:p>
          <a:p>
            <a:pPr marL="640398" lvl="1" indent="-283464" fontAlgn="auto">
              <a:spcAft>
                <a:spcPts val="0"/>
              </a:spcAft>
              <a:buFont typeface="Wingdings 2"/>
              <a:buChar char=""/>
              <a:defRPr/>
            </a:pPr>
            <a:endParaRPr lang="en-US" dirty="0"/>
          </a:p>
          <a:p>
            <a:pPr marL="110046" indent="-283464">
              <a:spcAft>
                <a:spcPts val="0"/>
              </a:spcAft>
              <a:buFont typeface="Wingdings 2"/>
              <a:buChar char=""/>
              <a:defRPr/>
            </a:pPr>
            <a:r>
              <a:rPr lang="en-US" dirty="0"/>
              <a:t>Conceptual Frames</a:t>
            </a:r>
          </a:p>
          <a:p>
            <a:pPr marL="640398" lvl="1"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a:bodyPr>
          <a:lstStyle/>
          <a:p>
            <a:pPr algn="ctr" eaLnBrk="1" hangingPunct="1">
              <a:buFont typeface="Wingdings" pitchFamily="2" charset="2"/>
              <a:buNone/>
            </a:pPr>
            <a:r>
              <a:rPr lang="en-US" sz="2800" b="1" dirty="0" err="1">
                <a:solidFill>
                  <a:schemeClr val="accent1"/>
                </a:solidFill>
              </a:rPr>
              <a:t>Input/Output</a:t>
            </a:r>
            <a:r>
              <a:rPr lang="en-US" sz="2800" b="1" dirty="0">
                <a:solidFill>
                  <a:schemeClr val="accent1"/>
                </a:solidFill>
              </a:rPr>
              <a:t> Model</a:t>
            </a:r>
          </a:p>
          <a:p>
            <a:pPr eaLnBrk="1" hangingPunct="1"/>
            <a:endParaRPr lang="en-US" sz="2800" dirty="0"/>
          </a:p>
          <a:p>
            <a:pPr eaLnBrk="1" hangingPunct="1"/>
            <a:r>
              <a:rPr lang="en-US" sz="2400" dirty="0"/>
              <a:t>In formal terms, an I/O model is a series of equations like:</a:t>
            </a:r>
          </a:p>
          <a:p>
            <a:pPr eaLnBrk="1" hangingPunct="1"/>
            <a:endParaRPr lang="en-US" sz="2400" dirty="0"/>
          </a:p>
          <a:p>
            <a:pPr eaLnBrk="1" hangingPunct="1"/>
            <a:endParaRPr lang="en-US" sz="2400" dirty="0"/>
          </a:p>
          <a:p>
            <a:pPr eaLnBrk="1" hangingPunct="1"/>
            <a:endParaRPr lang="en-US" sz="2400" dirty="0"/>
          </a:p>
          <a:p>
            <a:pPr marL="461963" indent="0" eaLnBrk="1" hangingPunct="1">
              <a:buNone/>
            </a:pPr>
            <a:r>
              <a:rPr lang="en-US" sz="2400" dirty="0"/>
              <a:t>where </a:t>
            </a:r>
            <a:r>
              <a:rPr lang="en-US" sz="2400" b="1" i="1" dirty="0">
                <a:latin typeface="Times New Roman" pitchFamily="18" charset="0"/>
              </a:rPr>
              <a:t>Y</a:t>
            </a:r>
            <a:r>
              <a:rPr lang="en-US" sz="2400" dirty="0"/>
              <a:t> is output, </a:t>
            </a:r>
            <a:r>
              <a:rPr lang="en-US" sz="2400" b="1" i="1" dirty="0">
                <a:latin typeface="Times New Roman" pitchFamily="18" charset="0"/>
              </a:rPr>
              <a:t>X</a:t>
            </a:r>
            <a:r>
              <a:rPr lang="en-US" sz="2400" dirty="0"/>
              <a:t> is exogenous demand, and </a:t>
            </a:r>
            <a:r>
              <a:rPr lang="en-US" sz="2400" b="1" i="1" dirty="0">
                <a:latin typeface="Times New Roman" pitchFamily="18" charset="0"/>
              </a:rPr>
              <a:t>a</a:t>
            </a:r>
            <a:r>
              <a:rPr lang="en-US" sz="2400" b="1" baseline="-25000" dirty="0">
                <a:latin typeface="Times New Roman" pitchFamily="18" charset="0"/>
              </a:rPr>
              <a:t>1</a:t>
            </a:r>
            <a:r>
              <a:rPr lang="en-US" sz="2400" b="1" i="1" baseline="-25000" dirty="0">
                <a:latin typeface="Times New Roman" pitchFamily="18" charset="0"/>
              </a:rPr>
              <a:t>j</a:t>
            </a:r>
            <a:r>
              <a:rPr lang="en-US" sz="2400" dirty="0"/>
              <a:t> is the amount of product </a:t>
            </a:r>
            <a:r>
              <a:rPr lang="en-US" sz="2400" b="1" dirty="0">
                <a:latin typeface="Times New Roman" pitchFamily="18" charset="0"/>
                <a:cs typeface="Times New Roman" pitchFamily="18" charset="0"/>
              </a:rPr>
              <a:t>1</a:t>
            </a:r>
            <a:r>
              <a:rPr lang="en-US" sz="2400" dirty="0"/>
              <a:t> needed to produce the output for product </a:t>
            </a:r>
            <a:r>
              <a:rPr lang="en-US" sz="2400" b="1" i="1" dirty="0">
                <a:latin typeface="Times New Roman" pitchFamily="18" charset="0"/>
              </a:rPr>
              <a:t>j</a:t>
            </a:r>
            <a:r>
              <a:rPr lang="en-US" sz="2400" dirty="0"/>
              <a:t>.</a:t>
            </a:r>
          </a:p>
        </p:txBody>
      </p:sp>
      <p:graphicFrame>
        <p:nvGraphicFramePr>
          <p:cNvPr id="2"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4071789115"/>
              </p:ext>
            </p:extLst>
          </p:nvPr>
        </p:nvGraphicFramePr>
        <p:xfrm>
          <a:off x="1680906" y="2895600"/>
          <a:ext cx="5782188" cy="609600"/>
        </p:xfrm>
        <a:graphic>
          <a:graphicData uri="http://schemas.openxmlformats.org/presentationml/2006/ole">
            <mc:AlternateContent xmlns:mc="http://schemas.openxmlformats.org/markup-compatibility/2006">
              <mc:Choice xmlns:v="urn:schemas-microsoft-com:vml" Requires="v">
                <p:oleObj name="Equation" r:id="rId2" imgW="2501900" imgH="266700" progId="Equation.DSMT4">
                  <p:embed/>
                </p:oleObj>
              </mc:Choice>
              <mc:Fallback>
                <p:oleObj name="Equation" r:id="rId2" imgW="2501900" imgH="266700" progId="Equation.DSMT4">
                  <p:embed/>
                  <p:pic>
                    <p:nvPicPr>
                      <p:cNvPr id="2"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906" y="2895600"/>
                        <a:ext cx="5782188" cy="6096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59091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fontScale="85000" lnSpcReduction="20000"/>
          </a:bodyPr>
          <a:lstStyle/>
          <a:p>
            <a:pPr algn="ctr" eaLnBrk="1" hangingPunct="1">
              <a:buFont typeface="Wingdings" pitchFamily="2" charset="2"/>
              <a:buNone/>
            </a:pPr>
            <a:r>
              <a:rPr lang="en-US" sz="3000" b="1" dirty="0" err="1">
                <a:solidFill>
                  <a:schemeClr val="accent1"/>
                </a:solidFill>
              </a:rPr>
              <a:t>Input/Output</a:t>
            </a:r>
            <a:r>
              <a:rPr lang="en-US" sz="3000" b="1" dirty="0">
                <a:solidFill>
                  <a:schemeClr val="accent1"/>
                </a:solidFill>
              </a:rPr>
              <a:t> Model, 2</a:t>
            </a:r>
          </a:p>
          <a:p>
            <a:pPr eaLnBrk="1" hangingPunct="1"/>
            <a:endParaRPr lang="en-US" dirty="0"/>
          </a:p>
          <a:p>
            <a:pPr eaLnBrk="1" hangingPunct="1"/>
            <a:r>
              <a:rPr lang="en-US" sz="2600" dirty="0"/>
              <a:t>Stacking these equations and using matrix notation:</a:t>
            </a:r>
          </a:p>
          <a:p>
            <a:pPr eaLnBrk="1" hangingPunct="1"/>
            <a:endParaRPr lang="en-US" sz="2600" dirty="0"/>
          </a:p>
          <a:p>
            <a:pPr eaLnBrk="1" hangingPunct="1"/>
            <a:endParaRPr lang="en-US" sz="2600" dirty="0"/>
          </a:p>
          <a:p>
            <a:pPr eaLnBrk="1" hangingPunct="1"/>
            <a:endParaRPr lang="en-US" sz="2600" dirty="0"/>
          </a:p>
          <a:p>
            <a:pPr eaLnBrk="1" hangingPunct="1"/>
            <a:endParaRPr lang="en-US" sz="2600" dirty="0"/>
          </a:p>
          <a:p>
            <a:pPr eaLnBrk="1" hangingPunct="1"/>
            <a:endParaRPr lang="en-US" sz="2600" dirty="0"/>
          </a:p>
          <a:p>
            <a:pPr eaLnBrk="1" hangingPunct="1"/>
            <a:endParaRPr lang="en-US" sz="2600" dirty="0"/>
          </a:p>
          <a:p>
            <a:pPr eaLnBrk="1" hangingPunct="1"/>
            <a:endParaRPr lang="en-US" sz="2600" dirty="0"/>
          </a:p>
          <a:p>
            <a:pPr eaLnBrk="1" hangingPunct="1"/>
            <a:endParaRPr lang="en-US" sz="2600" dirty="0"/>
          </a:p>
          <a:p>
            <a:pPr eaLnBrk="1" hangingPunct="1"/>
            <a:r>
              <a:rPr lang="en-US" sz="2600" dirty="0"/>
              <a:t>Note that the </a:t>
            </a:r>
            <a:r>
              <a:rPr lang="en-US" sz="2600" dirty="0">
                <a:latin typeface="Times New Roman" pitchFamily="18" charset="0"/>
                <a:cs typeface="Times New Roman" pitchFamily="18" charset="0"/>
              </a:rPr>
              <a:t>(</a:t>
            </a:r>
            <a:r>
              <a:rPr lang="en-US" sz="2600" i="1" dirty="0">
                <a:latin typeface="Times New Roman" pitchFamily="18" charset="0"/>
                <a:cs typeface="Times New Roman" pitchFamily="18" charset="0"/>
              </a:rPr>
              <a:t>I - A</a:t>
            </a:r>
            <a:r>
              <a:rPr lang="en-US" sz="2600" dirty="0">
                <a:latin typeface="Times New Roman" pitchFamily="18" charset="0"/>
                <a:cs typeface="Times New Roman" pitchFamily="18" charset="0"/>
              </a:rPr>
              <a:t>)</a:t>
            </a:r>
            <a:r>
              <a:rPr lang="en-US" sz="2600" baseline="30000" dirty="0">
                <a:latin typeface="Times New Roman" pitchFamily="18" charset="0"/>
                <a:cs typeface="Times New Roman" pitchFamily="18" charset="0"/>
              </a:rPr>
              <a:t>-1</a:t>
            </a:r>
            <a:r>
              <a:rPr lang="en-US" sz="2600" baseline="30000" dirty="0"/>
              <a:t> </a:t>
            </a:r>
            <a:r>
              <a:rPr lang="en-US" sz="2600" dirty="0"/>
              <a:t>matrix is just the matrix-algebra version of the multiplier idea in the export-base model</a:t>
            </a:r>
            <a:r>
              <a:rPr lang="en-US" dirty="0"/>
              <a:t>.</a:t>
            </a:r>
          </a:p>
        </p:txBody>
      </p:sp>
      <p:graphicFrame>
        <p:nvGraphicFramePr>
          <p:cNvPr id="2"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699941585"/>
              </p:ext>
            </p:extLst>
          </p:nvPr>
        </p:nvGraphicFramePr>
        <p:xfrm>
          <a:off x="2901953" y="2365222"/>
          <a:ext cx="2889247" cy="2435378"/>
        </p:xfrm>
        <a:graphic>
          <a:graphicData uri="http://schemas.openxmlformats.org/presentationml/2006/ole">
            <mc:AlternateContent xmlns:mc="http://schemas.openxmlformats.org/markup-compatibility/2006">
              <mc:Choice xmlns:v="urn:schemas-microsoft-com:vml" Requires="v">
                <p:oleObj name="Equation" r:id="rId2" imgW="1193800" imgH="1244600" progId="Equation.DSMT4">
                  <p:embed/>
                </p:oleObj>
              </mc:Choice>
              <mc:Fallback>
                <p:oleObj name="Equation" r:id="rId2" imgW="1193800" imgH="1244600" progId="Equation.DSMT4">
                  <p:embed/>
                  <p:pic>
                    <p:nvPicPr>
                      <p:cNvPr id="2"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1953" y="2365222"/>
                        <a:ext cx="2889247" cy="243537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89380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a:bodyPr>
          <a:lstStyle/>
          <a:p>
            <a:pPr algn="ctr" eaLnBrk="1" hangingPunct="1">
              <a:lnSpc>
                <a:spcPct val="90000"/>
              </a:lnSpc>
              <a:buFont typeface="Wingdings" pitchFamily="2" charset="2"/>
              <a:buNone/>
            </a:pPr>
            <a:r>
              <a:rPr lang="en-US" sz="2800" b="1" dirty="0">
                <a:solidFill>
                  <a:schemeClr val="accent1"/>
                </a:solidFill>
              </a:rPr>
              <a:t>Types of I/O Models</a:t>
            </a:r>
          </a:p>
          <a:p>
            <a:pPr eaLnBrk="1" hangingPunct="1">
              <a:lnSpc>
                <a:spcPct val="50000"/>
              </a:lnSpc>
            </a:pPr>
            <a:endParaRPr lang="en-US" dirty="0"/>
          </a:p>
          <a:p>
            <a:pPr eaLnBrk="1" hangingPunct="1">
              <a:lnSpc>
                <a:spcPct val="90000"/>
              </a:lnSpc>
            </a:pPr>
            <a:r>
              <a:rPr lang="en-US" sz="2400" dirty="0"/>
              <a:t>There are 2 types of I/O Model.</a:t>
            </a:r>
          </a:p>
          <a:p>
            <a:pPr eaLnBrk="1" hangingPunct="1">
              <a:lnSpc>
                <a:spcPct val="50000"/>
              </a:lnSpc>
              <a:buFont typeface="Wingdings" pitchFamily="2" charset="2"/>
              <a:buNone/>
            </a:pPr>
            <a:endParaRPr lang="en-US" sz="2400" dirty="0"/>
          </a:p>
          <a:p>
            <a:pPr eaLnBrk="1" hangingPunct="1">
              <a:lnSpc>
                <a:spcPct val="90000"/>
              </a:lnSpc>
            </a:pPr>
            <a:r>
              <a:rPr lang="en-US" sz="2400" dirty="0"/>
              <a:t>The first treats the household sector as part of exogenous demand, </a:t>
            </a:r>
            <a:r>
              <a:rPr lang="en-US" sz="2400" b="1" i="1" dirty="0">
                <a:latin typeface="Times New Roman" pitchFamily="18" charset="0"/>
              </a:rPr>
              <a:t>X</a:t>
            </a:r>
            <a:r>
              <a:rPr lang="en-US" sz="2400" dirty="0"/>
              <a:t>.</a:t>
            </a:r>
          </a:p>
          <a:p>
            <a:pPr lvl="1" eaLnBrk="1" hangingPunct="1">
              <a:lnSpc>
                <a:spcPct val="90000"/>
              </a:lnSpc>
            </a:pPr>
            <a:r>
              <a:rPr lang="en-US" sz="2400" dirty="0"/>
              <a:t>This is called an </a:t>
            </a:r>
            <a:r>
              <a:rPr lang="en-US" sz="2400" b="1" dirty="0">
                <a:solidFill>
                  <a:schemeClr val="accent4"/>
                </a:solidFill>
              </a:rPr>
              <a:t>open model</a:t>
            </a:r>
            <a:r>
              <a:rPr lang="en-US" sz="2400" dirty="0"/>
              <a:t>.</a:t>
            </a:r>
          </a:p>
          <a:p>
            <a:pPr lvl="1" eaLnBrk="1" hangingPunct="1">
              <a:lnSpc>
                <a:spcPct val="50000"/>
              </a:lnSpc>
            </a:pPr>
            <a:endParaRPr lang="en-US" sz="2400" dirty="0"/>
          </a:p>
          <a:p>
            <a:pPr eaLnBrk="1" hangingPunct="1">
              <a:lnSpc>
                <a:spcPct val="90000"/>
              </a:lnSpc>
            </a:pPr>
            <a:r>
              <a:rPr lang="en-US" sz="2400" dirty="0"/>
              <a:t>With this model, the </a:t>
            </a:r>
            <a:r>
              <a:rPr lang="en-US" sz="2400" b="1" i="1" dirty="0">
                <a:latin typeface="Times New Roman" pitchFamily="18" charset="0"/>
              </a:rPr>
              <a:t>A</a:t>
            </a:r>
            <a:r>
              <a:rPr lang="en-US" sz="2400" dirty="0"/>
              <a:t> matrix is just about purchases of non-labor inputs, and the multipliers reflect the </a:t>
            </a:r>
            <a:r>
              <a:rPr lang="en-US" sz="2400" b="1" dirty="0">
                <a:solidFill>
                  <a:schemeClr val="accent4"/>
                </a:solidFill>
              </a:rPr>
              <a:t>direct and indirect</a:t>
            </a:r>
            <a:r>
              <a:rPr lang="en-US" sz="2400" dirty="0">
                <a:solidFill>
                  <a:schemeClr val="accent4"/>
                </a:solidFill>
              </a:rPr>
              <a:t> </a:t>
            </a:r>
            <a:r>
              <a:rPr lang="en-US" sz="2400" dirty="0"/>
              <a:t>requirements from each industry to meet exogenous demand.</a:t>
            </a:r>
          </a:p>
        </p:txBody>
      </p:sp>
    </p:spTree>
    <p:extLst>
      <p:ext uri="{BB962C8B-B14F-4D97-AF65-F5344CB8AC3E}">
        <p14:creationId xmlns:p14="http://schemas.microsoft.com/office/powerpoint/2010/main" val="562439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a:bodyPr>
          <a:lstStyle/>
          <a:p>
            <a:pPr algn="ctr" eaLnBrk="1" hangingPunct="1">
              <a:buFont typeface="Wingdings" pitchFamily="2" charset="2"/>
              <a:buNone/>
            </a:pPr>
            <a:r>
              <a:rPr lang="en-US" sz="2800" b="1" dirty="0">
                <a:solidFill>
                  <a:schemeClr val="accent1"/>
                </a:solidFill>
              </a:rPr>
              <a:t>Types of I/O Models, 2</a:t>
            </a:r>
          </a:p>
          <a:p>
            <a:pPr eaLnBrk="1" hangingPunct="1"/>
            <a:endParaRPr lang="en-US" dirty="0"/>
          </a:p>
          <a:p>
            <a:pPr eaLnBrk="1" hangingPunct="1"/>
            <a:r>
              <a:rPr lang="en-US" sz="2400" dirty="0"/>
              <a:t>The second type treats households as an industry. </a:t>
            </a:r>
          </a:p>
          <a:p>
            <a:pPr lvl="1" eaLnBrk="1" hangingPunct="1"/>
            <a:r>
              <a:rPr lang="en-US" sz="2400" dirty="0"/>
              <a:t>This is called a </a:t>
            </a:r>
            <a:r>
              <a:rPr lang="en-US" sz="2400" b="1" dirty="0">
                <a:solidFill>
                  <a:schemeClr val="accent4"/>
                </a:solidFill>
              </a:rPr>
              <a:t>closed</a:t>
            </a:r>
            <a:r>
              <a:rPr lang="en-US" sz="2400" dirty="0"/>
              <a:t> model</a:t>
            </a:r>
          </a:p>
          <a:p>
            <a:pPr eaLnBrk="1" hangingPunct="1"/>
            <a:endParaRPr lang="en-US" sz="2400" dirty="0"/>
          </a:p>
          <a:p>
            <a:pPr eaLnBrk="1" hangingPunct="1"/>
            <a:r>
              <a:rPr lang="en-US" sz="2400" dirty="0"/>
              <a:t>Households provide labor and make purchases from other industries.</a:t>
            </a:r>
          </a:p>
          <a:p>
            <a:pPr eaLnBrk="1" hangingPunct="1"/>
            <a:endParaRPr lang="en-US" sz="2400" dirty="0"/>
          </a:p>
          <a:p>
            <a:pPr eaLnBrk="1" hangingPunct="1"/>
            <a:r>
              <a:rPr lang="en-US" sz="2400" dirty="0"/>
              <a:t>The household impact on multipliers is called an </a:t>
            </a:r>
            <a:r>
              <a:rPr lang="en-US" sz="2400" b="1" dirty="0">
                <a:solidFill>
                  <a:schemeClr val="accent4"/>
                </a:solidFill>
              </a:rPr>
              <a:t>induced</a:t>
            </a:r>
            <a:r>
              <a:rPr lang="en-US" sz="2400" dirty="0"/>
              <a:t> effect.</a:t>
            </a:r>
          </a:p>
        </p:txBody>
      </p:sp>
    </p:spTree>
    <p:extLst>
      <p:ext uri="{BB962C8B-B14F-4D97-AF65-F5344CB8AC3E}">
        <p14:creationId xmlns:p14="http://schemas.microsoft.com/office/powerpoint/2010/main" val="2840130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lnSpcReduction="10000"/>
          </a:bodyPr>
          <a:lstStyle/>
          <a:p>
            <a:pPr algn="ctr" eaLnBrk="1" hangingPunct="1">
              <a:buFont typeface="Wingdings" pitchFamily="2" charset="2"/>
              <a:buNone/>
            </a:pPr>
            <a:r>
              <a:rPr lang="en-US" sz="2800" b="1" dirty="0">
                <a:solidFill>
                  <a:schemeClr val="accent1"/>
                </a:solidFill>
              </a:rPr>
              <a:t>Contributions of I/O</a:t>
            </a:r>
          </a:p>
          <a:p>
            <a:pPr eaLnBrk="1" hangingPunct="1">
              <a:lnSpc>
                <a:spcPct val="50000"/>
              </a:lnSpc>
            </a:pPr>
            <a:endParaRPr lang="en-US" dirty="0"/>
          </a:p>
          <a:p>
            <a:pPr eaLnBrk="1" hangingPunct="1"/>
            <a:r>
              <a:rPr lang="en-US" sz="2400" dirty="0"/>
              <a:t>I/O adds two things to the debate:</a:t>
            </a:r>
          </a:p>
          <a:p>
            <a:pPr eaLnBrk="1" hangingPunct="1">
              <a:lnSpc>
                <a:spcPct val="50000"/>
              </a:lnSpc>
            </a:pPr>
            <a:endParaRPr lang="en-US" sz="2400" dirty="0"/>
          </a:p>
          <a:p>
            <a:pPr eaLnBrk="1" hangingPunct="1"/>
            <a:r>
              <a:rPr lang="en-US" sz="2400" b="1" dirty="0">
                <a:solidFill>
                  <a:schemeClr val="accent4"/>
                </a:solidFill>
              </a:rPr>
              <a:t>First,</a:t>
            </a:r>
            <a:r>
              <a:rPr lang="en-US" sz="2400" dirty="0">
                <a:solidFill>
                  <a:schemeClr val="accent4"/>
                </a:solidFill>
              </a:rPr>
              <a:t> </a:t>
            </a:r>
            <a:r>
              <a:rPr lang="en-US" sz="2400" dirty="0"/>
              <a:t>I/O provides a way to bring data to bear on the issue of multipliers.</a:t>
            </a:r>
          </a:p>
          <a:p>
            <a:pPr eaLnBrk="1" hangingPunct="1">
              <a:lnSpc>
                <a:spcPct val="50000"/>
              </a:lnSpc>
            </a:pPr>
            <a:endParaRPr lang="en-US" sz="2400" dirty="0"/>
          </a:p>
          <a:p>
            <a:pPr lvl="1" eaLnBrk="1" hangingPunct="1">
              <a:spcAft>
                <a:spcPts val="1200"/>
              </a:spcAft>
            </a:pPr>
            <a:r>
              <a:rPr lang="en-US" sz="2400" dirty="0"/>
              <a:t>The trouble is that the necessary data are not available at the local level, or even at the state level,</a:t>
            </a:r>
          </a:p>
          <a:p>
            <a:pPr lvl="1" eaLnBrk="1" hangingPunct="1">
              <a:spcAft>
                <a:spcPts val="1200"/>
              </a:spcAft>
            </a:pPr>
            <a:r>
              <a:rPr lang="en-US" sz="2400" dirty="0"/>
              <a:t>But regional I/O multipliers are available: See </a:t>
            </a:r>
            <a:r>
              <a:rPr lang="en-US" sz="2400" dirty="0">
                <a:hlinkClick r:id="rId2"/>
              </a:rPr>
              <a:t>http://www.bea.gov/regional/rims/index.cfm</a:t>
            </a:r>
            <a:r>
              <a:rPr lang="en-US" sz="2400" dirty="0"/>
              <a:t>.  </a:t>
            </a:r>
          </a:p>
          <a:p>
            <a:pPr lvl="1" eaLnBrk="1" hangingPunct="1">
              <a:spcAft>
                <a:spcPts val="1200"/>
              </a:spcAft>
            </a:pPr>
            <a:r>
              <a:rPr lang="en-US" sz="2400" dirty="0"/>
              <a:t>These multipliers are “based on 2007 national benchmark input-output data and 2015 regional data.”</a:t>
            </a:r>
          </a:p>
          <a:p>
            <a:pPr lvl="1" eaLnBrk="1" hangingPunct="1"/>
            <a:endParaRPr lang="en-US" dirty="0"/>
          </a:p>
        </p:txBody>
      </p:sp>
    </p:spTree>
    <p:extLst>
      <p:ext uri="{BB962C8B-B14F-4D97-AF65-F5344CB8AC3E}">
        <p14:creationId xmlns:p14="http://schemas.microsoft.com/office/powerpoint/2010/main" val="1533131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a:bodyPr>
          <a:lstStyle/>
          <a:p>
            <a:pPr algn="ctr" eaLnBrk="1" hangingPunct="1">
              <a:lnSpc>
                <a:spcPct val="90000"/>
              </a:lnSpc>
              <a:buFont typeface="Wingdings" pitchFamily="2" charset="2"/>
              <a:buNone/>
            </a:pPr>
            <a:r>
              <a:rPr lang="en-US" sz="2800" b="1" dirty="0">
                <a:solidFill>
                  <a:schemeClr val="accent1"/>
                </a:solidFill>
              </a:rPr>
              <a:t>Contributions of I/O, 2</a:t>
            </a:r>
          </a:p>
          <a:p>
            <a:pPr eaLnBrk="1" hangingPunct="1">
              <a:lnSpc>
                <a:spcPct val="90000"/>
              </a:lnSpc>
            </a:pPr>
            <a:endParaRPr lang="en-US" dirty="0"/>
          </a:p>
          <a:p>
            <a:pPr eaLnBrk="1" hangingPunct="1">
              <a:lnSpc>
                <a:spcPct val="90000"/>
              </a:lnSpc>
            </a:pPr>
            <a:r>
              <a:rPr lang="en-US" sz="2400" b="1" dirty="0">
                <a:solidFill>
                  <a:schemeClr val="accent4"/>
                </a:solidFill>
              </a:rPr>
              <a:t>Second,</a:t>
            </a:r>
            <a:r>
              <a:rPr lang="en-US" sz="2400" dirty="0">
                <a:solidFill>
                  <a:schemeClr val="accent4"/>
                </a:solidFill>
              </a:rPr>
              <a:t>  </a:t>
            </a:r>
            <a:r>
              <a:rPr lang="en-US" sz="2400" dirty="0"/>
              <a:t>I/O introduces a distinction between </a:t>
            </a:r>
            <a:r>
              <a:rPr lang="en-US" sz="2400" b="1" dirty="0">
                <a:solidFill>
                  <a:schemeClr val="accent4"/>
                </a:solidFill>
              </a:rPr>
              <a:t>indirect</a:t>
            </a:r>
            <a:r>
              <a:rPr lang="en-US" sz="2400" dirty="0">
                <a:solidFill>
                  <a:schemeClr val="accent4"/>
                </a:solidFill>
              </a:rPr>
              <a:t> </a:t>
            </a:r>
            <a:r>
              <a:rPr lang="en-US" sz="2400" dirty="0"/>
              <a:t>multipliers (based on purchases of inputs), and</a:t>
            </a:r>
            <a:r>
              <a:rPr lang="en-US" sz="2400" dirty="0">
                <a:solidFill>
                  <a:schemeClr val="accent4"/>
                </a:solidFill>
              </a:rPr>
              <a:t> </a:t>
            </a:r>
            <a:r>
              <a:rPr lang="en-US" sz="2400" b="1" dirty="0">
                <a:solidFill>
                  <a:schemeClr val="accent4"/>
                </a:solidFill>
              </a:rPr>
              <a:t>induced</a:t>
            </a:r>
            <a:r>
              <a:rPr lang="en-US" sz="2400" u="sng" dirty="0">
                <a:solidFill>
                  <a:schemeClr val="accent4"/>
                </a:solidFill>
              </a:rPr>
              <a:t> </a:t>
            </a:r>
            <a:r>
              <a:rPr lang="en-US" sz="2400" dirty="0"/>
              <a:t>multipliers (based on purchases by households).</a:t>
            </a:r>
          </a:p>
          <a:p>
            <a:pPr eaLnBrk="1" hangingPunct="1">
              <a:lnSpc>
                <a:spcPct val="90000"/>
              </a:lnSpc>
            </a:pPr>
            <a:endParaRPr lang="en-US" sz="2400" dirty="0"/>
          </a:p>
          <a:p>
            <a:pPr eaLnBrk="1" hangingPunct="1">
              <a:lnSpc>
                <a:spcPct val="90000"/>
              </a:lnSpc>
            </a:pPr>
            <a:r>
              <a:rPr lang="en-US" sz="2400" dirty="0"/>
              <a:t>The notion of indirect multipliers is critical:  </a:t>
            </a:r>
            <a:r>
              <a:rPr lang="en-US" sz="2400" u="sng" dirty="0"/>
              <a:t>The more inputs are produced locally, the less the leakage and the higher the multiplier</a:t>
            </a:r>
            <a:r>
              <a:rPr lang="en-US" sz="2400" dirty="0"/>
              <a:t>.</a:t>
            </a:r>
          </a:p>
        </p:txBody>
      </p:sp>
    </p:spTree>
    <p:extLst>
      <p:ext uri="{BB962C8B-B14F-4D97-AF65-F5344CB8AC3E}">
        <p14:creationId xmlns:p14="http://schemas.microsoft.com/office/powerpoint/2010/main" val="635551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38915" name="Rectangle 3"/>
          <p:cNvSpPr>
            <a:spLocks noGrp="1" noChangeArrowheads="1"/>
          </p:cNvSpPr>
          <p:nvPr>
            <p:ph idx="1"/>
          </p:nvPr>
        </p:nvSpPr>
        <p:spPr>
          <a:xfrm>
            <a:off x="685800" y="990600"/>
            <a:ext cx="8229600" cy="4930379"/>
          </a:xfrm>
        </p:spPr>
        <p:txBody>
          <a:bodyPr/>
          <a:lstStyle/>
          <a:p>
            <a:pPr algn="ctr" eaLnBrk="1" hangingPunct="1">
              <a:buFont typeface="Wingdings" pitchFamily="2" charset="2"/>
              <a:buNone/>
            </a:pPr>
            <a:r>
              <a:rPr lang="en-US" sz="2800" b="1" dirty="0">
                <a:solidFill>
                  <a:schemeClr val="accent1"/>
                </a:solidFill>
              </a:rPr>
              <a:t>Estimating Multipliers</a:t>
            </a:r>
          </a:p>
          <a:p>
            <a:pPr algn="ctr" eaLnBrk="1" hangingPunct="1">
              <a:lnSpc>
                <a:spcPct val="50000"/>
              </a:lnSpc>
              <a:buFont typeface="Wingdings" pitchFamily="2" charset="2"/>
              <a:buNone/>
            </a:pPr>
            <a:endParaRPr lang="en-US" dirty="0"/>
          </a:p>
          <a:p>
            <a:pPr eaLnBrk="1" hangingPunct="1"/>
            <a:r>
              <a:rPr lang="en-US" sz="2400" dirty="0" err="1"/>
              <a:t>Moretti</a:t>
            </a:r>
            <a:r>
              <a:rPr lang="en-US" sz="2400" dirty="0"/>
              <a:t> (</a:t>
            </a:r>
            <a:r>
              <a:rPr lang="en-US" sz="2400" i="1" dirty="0"/>
              <a:t>AER</a:t>
            </a:r>
            <a:r>
              <a:rPr lang="en-US" sz="2400" dirty="0"/>
              <a:t> 2010) points out that standard multipliers miss two key possibilities:</a:t>
            </a:r>
          </a:p>
          <a:p>
            <a:pPr eaLnBrk="1" hangingPunct="1">
              <a:lnSpc>
                <a:spcPct val="50000"/>
              </a:lnSpc>
            </a:pPr>
            <a:endParaRPr lang="en-US" sz="2400" dirty="0"/>
          </a:p>
          <a:p>
            <a:pPr lvl="1" eaLnBrk="1" hangingPunct="1"/>
            <a:r>
              <a:rPr lang="en-US" sz="2400" dirty="0"/>
              <a:t>Increases in wages may lessen the impacts of exogenous demand.</a:t>
            </a:r>
          </a:p>
          <a:p>
            <a:pPr lvl="1" eaLnBrk="1" hangingPunct="1">
              <a:lnSpc>
                <a:spcPct val="50000"/>
              </a:lnSpc>
            </a:pPr>
            <a:endParaRPr lang="en-US" sz="2400" dirty="0"/>
          </a:p>
          <a:p>
            <a:pPr lvl="1" eaLnBrk="1" hangingPunct="1"/>
            <a:r>
              <a:rPr lang="en-US" sz="2400" dirty="0"/>
              <a:t>Agglomeration economies may magnify the impacts of exogenous demand.</a:t>
            </a:r>
          </a:p>
          <a:p>
            <a:pPr lvl="1" eaLnBrk="1" hangingPunct="1"/>
            <a:endParaRPr lang="en-US" sz="2400" dirty="0"/>
          </a:p>
          <a:p>
            <a:pPr eaLnBrk="1" hangingPunct="1"/>
            <a:r>
              <a:rPr lang="en-US" sz="2400" dirty="0" err="1"/>
              <a:t>Moretti</a:t>
            </a:r>
            <a:r>
              <a:rPr lang="en-US" sz="2400" dirty="0"/>
              <a:t> also estimates city-level multipliers.</a:t>
            </a:r>
            <a:endParaRPr lang="en-US" sz="2400" u="sng" dirty="0"/>
          </a:p>
        </p:txBody>
      </p:sp>
    </p:spTree>
    <p:extLst>
      <p:ext uri="{BB962C8B-B14F-4D97-AF65-F5344CB8AC3E}">
        <p14:creationId xmlns:p14="http://schemas.microsoft.com/office/powerpoint/2010/main" val="3150905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39939" name="Rectangle 3"/>
          <p:cNvSpPr>
            <a:spLocks noGrp="1" noChangeArrowheads="1"/>
          </p:cNvSpPr>
          <p:nvPr>
            <p:ph idx="1"/>
          </p:nvPr>
        </p:nvSpPr>
        <p:spPr>
          <a:xfrm>
            <a:off x="990600" y="1200150"/>
            <a:ext cx="8229600" cy="4930379"/>
          </a:xfrm>
        </p:spPr>
        <p:txBody>
          <a:bodyPr/>
          <a:lstStyle/>
          <a:p>
            <a:pPr marL="0" indent="0" eaLnBrk="1" hangingPunct="1">
              <a:buFont typeface="Wingdings" pitchFamily="2" charset="2"/>
              <a:buNone/>
            </a:pPr>
            <a:endParaRPr lang="en-US" dirty="0"/>
          </a:p>
          <a:p>
            <a:pPr marL="0" indent="0" eaLnBrk="1" hangingPunct="1">
              <a:buFont typeface="Wingdings" pitchFamily="2" charset="2"/>
              <a:buNone/>
            </a:pPr>
            <a:endParaRPr lang="en-US" dirty="0"/>
          </a:p>
          <a:p>
            <a:pPr marL="0" indent="0" eaLnBrk="1" hangingPunct="1">
              <a:buFont typeface="Wingdings" pitchFamily="2" charset="2"/>
              <a:buNone/>
            </a:pPr>
            <a:endParaRPr lang="en-US" dirty="0"/>
          </a:p>
          <a:p>
            <a:pPr marL="0" indent="0" eaLnBrk="1" hangingPunct="1">
              <a:buFont typeface="Wingdings" pitchFamily="2" charset="2"/>
              <a:buNone/>
            </a:pPr>
            <a:endParaRPr lang="en-US" dirty="0"/>
          </a:p>
          <a:p>
            <a:pPr marL="0" indent="0" eaLnBrk="1" hangingPunct="1">
              <a:buFont typeface="Wingdings" pitchFamily="2" charset="2"/>
              <a:buNone/>
            </a:pPr>
            <a:endParaRPr lang="en-US" dirty="0"/>
          </a:p>
          <a:p>
            <a:pPr marL="0" indent="0" eaLnBrk="1" hangingPunct="1">
              <a:buFont typeface="Wingdings" pitchFamily="2" charset="2"/>
              <a:buNone/>
            </a:pPr>
            <a:endParaRPr lang="en-US" dirty="0"/>
          </a:p>
          <a:p>
            <a:pPr marL="0" indent="0" eaLnBrk="1" hangingPunct="1">
              <a:buFont typeface="Wingdings" pitchFamily="2" charset="2"/>
              <a:buNone/>
            </a:pPr>
            <a:endParaRPr lang="en-US" sz="2000" dirty="0"/>
          </a:p>
          <a:p>
            <a:pPr marL="0" indent="0" eaLnBrk="1" hangingPunct="1">
              <a:buFont typeface="Wingdings" pitchFamily="2" charset="2"/>
              <a:buNone/>
            </a:pPr>
            <a:endParaRPr lang="en-US" sz="2000" dirty="0"/>
          </a:p>
          <a:p>
            <a:pPr marL="0" indent="0" eaLnBrk="1" hangingPunct="1">
              <a:buFont typeface="Wingdings" pitchFamily="2" charset="2"/>
              <a:buNone/>
            </a:pPr>
            <a:r>
              <a:rPr lang="en-US" sz="2000" dirty="0"/>
              <a:t>So 1 new “tradable” job leads to 1.59 “</a:t>
            </a:r>
            <a:r>
              <a:rPr lang="en-US" sz="2000" dirty="0" err="1"/>
              <a:t>nontradable</a:t>
            </a:r>
            <a:r>
              <a:rPr lang="en-US" sz="2000" dirty="0"/>
              <a:t>” jobs and (because of agglomeration economies?) 0.26 new tradable jobs.</a:t>
            </a:r>
          </a:p>
          <a:p>
            <a:pPr marL="0" indent="0" eaLnBrk="1" hangingPunct="1">
              <a:buFont typeface="Wingdings" pitchFamily="2" charset="2"/>
              <a:buNone/>
            </a:pPr>
            <a:r>
              <a:rPr lang="en-US" sz="2000" dirty="0"/>
              <a:t>Source: </a:t>
            </a:r>
            <a:r>
              <a:rPr lang="en-US" sz="2000" dirty="0" err="1"/>
              <a:t>Moretti</a:t>
            </a:r>
            <a:r>
              <a:rPr lang="en-US" sz="2000" dirty="0"/>
              <a:t>, </a:t>
            </a:r>
            <a:r>
              <a:rPr lang="en-US" sz="2000" i="1" dirty="0"/>
              <a:t>AER</a:t>
            </a:r>
            <a:r>
              <a:rPr lang="en-US" sz="2000" dirty="0"/>
              <a:t>, May 2010</a:t>
            </a:r>
          </a:p>
        </p:txBody>
      </p:sp>
      <p:grpSp>
        <p:nvGrpSpPr>
          <p:cNvPr id="4" name="Table 1" descr="Please contact Professor Yinger for details regarding figures and graphs.">
            <a:extLst>
              <a:ext uri="{FF2B5EF4-FFF2-40B4-BE49-F238E27FC236}">
                <a16:creationId xmlns:a16="http://schemas.microsoft.com/office/drawing/2014/main" id="{DB4ADE6A-393A-46FA-AE86-6B31D19B55FC}"/>
              </a:ext>
            </a:extLst>
          </p:cNvPr>
          <p:cNvGrpSpPr/>
          <p:nvPr/>
        </p:nvGrpSpPr>
        <p:grpSpPr>
          <a:xfrm>
            <a:off x="0" y="1404342"/>
            <a:ext cx="9144000" cy="3225403"/>
            <a:chOff x="0" y="1404342"/>
            <a:chExt cx="9144000" cy="3225403"/>
          </a:xfrm>
        </p:grpSpPr>
        <p:pic>
          <p:nvPicPr>
            <p:cNvPr id="39940" name="Ta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04342"/>
              <a:ext cx="9144000" cy="3225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Ovals" descr="Please contact Professor Yinger for details regarding figures and graphs.">
              <a:extLst>
                <a:ext uri="{FF2B5EF4-FFF2-40B4-BE49-F238E27FC236}">
                  <a16:creationId xmlns:a16="http://schemas.microsoft.com/office/drawing/2014/main" id="{41A17EDE-8E6B-4EB1-A28D-27B3B79B48ED}"/>
                </a:ext>
              </a:extLst>
            </p:cNvPr>
            <p:cNvGrpSpPr/>
            <p:nvPr/>
          </p:nvGrpSpPr>
          <p:grpSpPr>
            <a:xfrm>
              <a:off x="7924800" y="2286000"/>
              <a:ext cx="406400" cy="1828800"/>
              <a:chOff x="7924800" y="2286000"/>
              <a:chExt cx="406400" cy="1828800"/>
            </a:xfrm>
          </p:grpSpPr>
          <p:sp>
            <p:nvSpPr>
              <p:cNvPr id="2" name="Oval 1"/>
              <p:cNvSpPr/>
              <p:nvPr/>
            </p:nvSpPr>
            <p:spPr>
              <a:xfrm>
                <a:off x="7924800" y="2286000"/>
                <a:ext cx="406400" cy="28575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2"/>
              <p:cNvSpPr/>
              <p:nvPr/>
            </p:nvSpPr>
            <p:spPr>
              <a:xfrm>
                <a:off x="7924800" y="2874169"/>
                <a:ext cx="406400" cy="28575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3"/>
              <p:cNvSpPr/>
              <p:nvPr/>
            </p:nvSpPr>
            <p:spPr>
              <a:xfrm>
                <a:off x="7924800" y="3257550"/>
                <a:ext cx="406400" cy="28575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4"/>
              <p:cNvSpPr/>
              <p:nvPr/>
            </p:nvSpPr>
            <p:spPr>
              <a:xfrm>
                <a:off x="7924800" y="3829050"/>
                <a:ext cx="406400" cy="28575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spTree>
    <p:extLst>
      <p:ext uri="{BB962C8B-B14F-4D97-AF65-F5344CB8AC3E}">
        <p14:creationId xmlns:p14="http://schemas.microsoft.com/office/powerpoint/2010/main" val="29152393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40963" name="Rectangle 3"/>
          <p:cNvSpPr>
            <a:spLocks noGrp="1" noChangeArrowheads="1"/>
          </p:cNvSpPr>
          <p:nvPr>
            <p:ph idx="1"/>
          </p:nvPr>
        </p:nvSpPr>
        <p:spPr>
          <a:xfrm>
            <a:off x="990600" y="1200150"/>
            <a:ext cx="8229600" cy="5505450"/>
          </a:xfrm>
        </p:spPr>
        <p:txBody>
          <a:bodyPr>
            <a:normAutofit fontScale="92500" lnSpcReduction="20000"/>
          </a:bodyPr>
          <a:lstStyle/>
          <a:p>
            <a:pPr marL="0" indent="0" eaLnBrk="1" hangingPunct="1">
              <a:buFont typeface="Wingdings" pitchFamily="2" charset="2"/>
              <a:buNone/>
            </a:pPr>
            <a:endParaRPr lang="en-US" dirty="0"/>
          </a:p>
          <a:p>
            <a:pPr marL="0" indent="0" eaLnBrk="1" hangingPunct="1">
              <a:buFont typeface="Wingdings" pitchFamily="2" charset="2"/>
              <a:buNone/>
            </a:pPr>
            <a:endParaRPr lang="en-US" dirty="0"/>
          </a:p>
          <a:p>
            <a:pPr marL="0" indent="0" eaLnBrk="1" hangingPunct="1">
              <a:buFont typeface="Wingdings" pitchFamily="2" charset="2"/>
              <a:buNone/>
            </a:pPr>
            <a:endParaRPr lang="en-US" dirty="0"/>
          </a:p>
          <a:p>
            <a:pPr marL="0" indent="0" eaLnBrk="1" hangingPunct="1">
              <a:buFont typeface="Wingdings" pitchFamily="2" charset="2"/>
              <a:buNone/>
            </a:pPr>
            <a:endParaRPr lang="en-US" dirty="0"/>
          </a:p>
          <a:p>
            <a:pPr marL="0" indent="0" eaLnBrk="1" hangingPunct="1">
              <a:buFont typeface="Wingdings" pitchFamily="2" charset="2"/>
              <a:buNone/>
            </a:pPr>
            <a:endParaRPr lang="en-US" dirty="0"/>
          </a:p>
          <a:p>
            <a:pPr marL="0" indent="0" eaLnBrk="1" hangingPunct="1">
              <a:buFont typeface="Wingdings" pitchFamily="2" charset="2"/>
              <a:buNone/>
            </a:pPr>
            <a:endParaRPr lang="en-US" dirty="0"/>
          </a:p>
          <a:p>
            <a:pPr marL="0" indent="0" eaLnBrk="1" hangingPunct="1">
              <a:buFont typeface="Wingdings" pitchFamily="2" charset="2"/>
              <a:buNone/>
            </a:pPr>
            <a:endParaRPr lang="en-US" sz="2000" dirty="0"/>
          </a:p>
          <a:p>
            <a:pPr marL="0" indent="0" eaLnBrk="1" hangingPunct="1">
              <a:buFont typeface="Wingdings" pitchFamily="2" charset="2"/>
              <a:buNone/>
            </a:pPr>
            <a:endParaRPr lang="en-US" sz="2000" dirty="0"/>
          </a:p>
          <a:p>
            <a:pPr marL="0" indent="0" eaLnBrk="1" hangingPunct="1">
              <a:buFont typeface="Wingdings" pitchFamily="2" charset="2"/>
              <a:buNone/>
            </a:pPr>
            <a:endParaRPr lang="en-US" sz="2000" dirty="0"/>
          </a:p>
          <a:p>
            <a:pPr marL="0" indent="0" eaLnBrk="1" hangingPunct="1">
              <a:buFont typeface="Wingdings" pitchFamily="2" charset="2"/>
              <a:buNone/>
            </a:pPr>
            <a:endParaRPr lang="en-US" sz="2000" dirty="0"/>
          </a:p>
          <a:p>
            <a:pPr marL="0" indent="0" eaLnBrk="1" hangingPunct="1">
              <a:buFont typeface="Wingdings" pitchFamily="2" charset="2"/>
              <a:buNone/>
            </a:pPr>
            <a:endParaRPr lang="en-US" sz="2000" dirty="0"/>
          </a:p>
          <a:p>
            <a:pPr marL="0" indent="0" eaLnBrk="1" hangingPunct="1">
              <a:buFont typeface="Wingdings" pitchFamily="2" charset="2"/>
              <a:buNone/>
            </a:pPr>
            <a:r>
              <a:rPr lang="en-US" sz="2000" dirty="0"/>
              <a:t>So 1 new tradable skilled job leads to 2.52 non-tradable jobs but 1 new tradable nonskilled job lead to only 1.04 new </a:t>
            </a:r>
            <a:r>
              <a:rPr lang="en-US" sz="2000" dirty="0" err="1"/>
              <a:t>nontradable</a:t>
            </a:r>
            <a:r>
              <a:rPr lang="en-US" sz="2000" dirty="0"/>
              <a:t> jobs.  </a:t>
            </a:r>
            <a:r>
              <a:rPr lang="en-US" sz="2000" dirty="0" err="1"/>
              <a:t>Nontradable</a:t>
            </a:r>
            <a:r>
              <a:rPr lang="en-US" sz="2000" dirty="0"/>
              <a:t> jobs in construction, wholesale trade and personal services are most affected.</a:t>
            </a:r>
          </a:p>
          <a:p>
            <a:pPr marL="0" indent="0" eaLnBrk="1" hangingPunct="1">
              <a:buFont typeface="Wingdings" pitchFamily="2" charset="2"/>
              <a:buNone/>
            </a:pPr>
            <a:r>
              <a:rPr lang="en-US" sz="2000" dirty="0"/>
              <a:t>Source: </a:t>
            </a:r>
            <a:r>
              <a:rPr lang="en-US" sz="2000" dirty="0" err="1"/>
              <a:t>Moretti</a:t>
            </a:r>
            <a:r>
              <a:rPr lang="en-US" sz="2000" dirty="0"/>
              <a:t>, </a:t>
            </a:r>
            <a:r>
              <a:rPr lang="en-US" sz="2000" i="1" dirty="0"/>
              <a:t>AER</a:t>
            </a:r>
            <a:r>
              <a:rPr lang="en-US" sz="2000" dirty="0"/>
              <a:t>, May 2010</a:t>
            </a:r>
          </a:p>
        </p:txBody>
      </p:sp>
      <p:grpSp>
        <p:nvGrpSpPr>
          <p:cNvPr id="3" name="Table 2" descr="Please contact Professor Yinger for details regarding figures and graphs.">
            <a:extLst>
              <a:ext uri="{FF2B5EF4-FFF2-40B4-BE49-F238E27FC236}">
                <a16:creationId xmlns:a16="http://schemas.microsoft.com/office/drawing/2014/main" id="{C5F0D14B-469C-4AEF-BE29-2C3E63B7743B}"/>
              </a:ext>
            </a:extLst>
          </p:cNvPr>
          <p:cNvGrpSpPr/>
          <p:nvPr/>
        </p:nvGrpSpPr>
        <p:grpSpPr>
          <a:xfrm>
            <a:off x="0" y="1066800"/>
            <a:ext cx="9144000" cy="3829050"/>
            <a:chOff x="0" y="1066800"/>
            <a:chExt cx="9144000" cy="3829050"/>
          </a:xfrm>
        </p:grpSpPr>
        <p:pic>
          <p:nvPicPr>
            <p:cNvPr id="40964" name="Ta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66800"/>
              <a:ext cx="9144000" cy="382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Ovals" descr="Please contact Professor Yinger for details regarding figures and graphs.">
              <a:extLst>
                <a:ext uri="{FF2B5EF4-FFF2-40B4-BE49-F238E27FC236}">
                  <a16:creationId xmlns:a16="http://schemas.microsoft.com/office/drawing/2014/main" id="{02AF6AA9-3CE6-4826-8109-BBDD01622753}"/>
                </a:ext>
              </a:extLst>
            </p:cNvPr>
            <p:cNvGrpSpPr/>
            <p:nvPr/>
          </p:nvGrpSpPr>
          <p:grpSpPr>
            <a:xfrm>
              <a:off x="3048000" y="3543300"/>
              <a:ext cx="508000" cy="857250"/>
              <a:chOff x="3048000" y="3543300"/>
              <a:chExt cx="508000" cy="857250"/>
            </a:xfrm>
          </p:grpSpPr>
          <p:sp>
            <p:nvSpPr>
              <p:cNvPr id="10" name="Oval 1"/>
              <p:cNvSpPr/>
              <p:nvPr/>
            </p:nvSpPr>
            <p:spPr>
              <a:xfrm>
                <a:off x="3048000" y="3543300"/>
                <a:ext cx="508000" cy="28575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2"/>
              <p:cNvSpPr/>
              <p:nvPr/>
            </p:nvSpPr>
            <p:spPr>
              <a:xfrm>
                <a:off x="3048000" y="4114800"/>
                <a:ext cx="508000" cy="28575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spTree>
    <p:extLst>
      <p:ext uri="{BB962C8B-B14F-4D97-AF65-F5344CB8AC3E}">
        <p14:creationId xmlns:p14="http://schemas.microsoft.com/office/powerpoint/2010/main" val="259120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a:bodyPr>
          <a:lstStyle/>
          <a:p>
            <a:pPr algn="ctr" eaLnBrk="1" hangingPunct="1">
              <a:lnSpc>
                <a:spcPct val="90000"/>
              </a:lnSpc>
              <a:buFont typeface="Wingdings" pitchFamily="2" charset="2"/>
              <a:buNone/>
            </a:pPr>
            <a:r>
              <a:rPr lang="en-US" sz="2800" b="1" dirty="0">
                <a:solidFill>
                  <a:schemeClr val="accent1"/>
                </a:solidFill>
              </a:rPr>
              <a:t>Agglomeration Economies</a:t>
            </a:r>
          </a:p>
          <a:p>
            <a:pPr eaLnBrk="1" hangingPunct="1">
              <a:lnSpc>
                <a:spcPct val="50000"/>
              </a:lnSpc>
            </a:pPr>
            <a:endParaRPr lang="en-US" dirty="0"/>
          </a:p>
          <a:p>
            <a:pPr eaLnBrk="1" hangingPunct="1">
              <a:lnSpc>
                <a:spcPct val="90000"/>
              </a:lnSpc>
            </a:pPr>
            <a:r>
              <a:rPr lang="en-US" sz="2400" dirty="0"/>
              <a:t>Another key concept for economic development is </a:t>
            </a:r>
            <a:r>
              <a:rPr lang="en-US" sz="2400" b="1" dirty="0">
                <a:solidFill>
                  <a:schemeClr val="accent4"/>
                </a:solidFill>
              </a:rPr>
              <a:t>agglomeration economies</a:t>
            </a:r>
            <a:r>
              <a:rPr lang="en-US" sz="2400" dirty="0"/>
              <a:t>, which come in 2 types:</a:t>
            </a:r>
          </a:p>
          <a:p>
            <a:pPr eaLnBrk="1" hangingPunct="1">
              <a:lnSpc>
                <a:spcPct val="50000"/>
              </a:lnSpc>
            </a:pPr>
            <a:endParaRPr lang="en-US" sz="2400" dirty="0"/>
          </a:p>
          <a:p>
            <a:pPr eaLnBrk="1" hangingPunct="1">
              <a:lnSpc>
                <a:spcPct val="90000"/>
              </a:lnSpc>
            </a:pPr>
            <a:r>
              <a:rPr lang="en-US" sz="2400" b="1" dirty="0">
                <a:solidFill>
                  <a:schemeClr val="accent4"/>
                </a:solidFill>
              </a:rPr>
              <a:t>Localization economies</a:t>
            </a:r>
            <a:r>
              <a:rPr lang="en-US" sz="2400" dirty="0">
                <a:solidFill>
                  <a:schemeClr val="accent4"/>
                </a:solidFill>
              </a:rPr>
              <a:t> </a:t>
            </a:r>
            <a:r>
              <a:rPr lang="en-US" sz="2400" dirty="0"/>
              <a:t>= benefits from clustering within a given industry.</a:t>
            </a:r>
          </a:p>
          <a:p>
            <a:pPr eaLnBrk="1" hangingPunct="1">
              <a:lnSpc>
                <a:spcPct val="50000"/>
              </a:lnSpc>
            </a:pPr>
            <a:endParaRPr lang="en-US" sz="2400" dirty="0"/>
          </a:p>
          <a:p>
            <a:pPr eaLnBrk="1" hangingPunct="1">
              <a:lnSpc>
                <a:spcPct val="90000"/>
              </a:lnSpc>
            </a:pPr>
            <a:r>
              <a:rPr lang="en-US" sz="2400" b="1" dirty="0">
                <a:solidFill>
                  <a:schemeClr val="accent4"/>
                </a:solidFill>
              </a:rPr>
              <a:t>Urbanization economies</a:t>
            </a:r>
            <a:r>
              <a:rPr lang="en-US" sz="2400" dirty="0">
                <a:solidFill>
                  <a:schemeClr val="accent4"/>
                </a:solidFill>
              </a:rPr>
              <a:t> </a:t>
            </a:r>
            <a:r>
              <a:rPr lang="en-US" sz="2400" dirty="0"/>
              <a:t>= savings that arise when the production costs of an individual firm decrease as the total output in its urban area increases. </a:t>
            </a:r>
          </a:p>
        </p:txBody>
      </p:sp>
    </p:spTree>
    <p:extLst>
      <p:ext uri="{BB962C8B-B14F-4D97-AF65-F5344CB8AC3E}">
        <p14:creationId xmlns:p14="http://schemas.microsoft.com/office/powerpoint/2010/main" val="3900791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4" name="Rectangle 3"/>
          <p:cNvSpPr>
            <a:spLocks noGrp="1" noChangeArrowheads="1"/>
          </p:cNvSpPr>
          <p:nvPr>
            <p:ph idx="1"/>
          </p:nvPr>
        </p:nvSpPr>
        <p:spPr>
          <a:xfrm>
            <a:off x="609600" y="933450"/>
            <a:ext cx="8229600" cy="5086350"/>
          </a:xfrm>
        </p:spPr>
        <p:txBody>
          <a:bodyPr/>
          <a:lstStyle/>
          <a:p>
            <a:pPr algn="ctr" eaLnBrk="1" hangingPunct="1">
              <a:buFont typeface="Wingdings" pitchFamily="2" charset="2"/>
              <a:buNone/>
            </a:pPr>
            <a:r>
              <a:rPr lang="en-US" sz="2800" b="1" dirty="0">
                <a:solidFill>
                  <a:schemeClr val="accent1"/>
                </a:solidFill>
              </a:rPr>
              <a:t>Macroeconomic Models</a:t>
            </a:r>
          </a:p>
          <a:p>
            <a:pPr eaLnBrk="1" hangingPunct="1">
              <a:lnSpc>
                <a:spcPct val="50000"/>
              </a:lnSpc>
              <a:spcBef>
                <a:spcPts val="0"/>
              </a:spcBef>
            </a:pPr>
            <a:endParaRPr lang="en-US" dirty="0"/>
          </a:p>
          <a:p>
            <a:pPr eaLnBrk="1" hangingPunct="1"/>
            <a:r>
              <a:rPr lang="en-US" dirty="0"/>
              <a:t>Most of the analysis in this class uses tools from microeconomics, that is, on the behavior of households and firms and single markets.</a:t>
            </a:r>
          </a:p>
          <a:p>
            <a:pPr eaLnBrk="1" hangingPunct="1">
              <a:lnSpc>
                <a:spcPct val="50000"/>
              </a:lnSpc>
              <a:spcBef>
                <a:spcPts val="0"/>
              </a:spcBef>
            </a:pPr>
            <a:endParaRPr lang="en-US" dirty="0"/>
          </a:p>
          <a:p>
            <a:pPr eaLnBrk="1" hangingPunct="1"/>
            <a:r>
              <a:rPr lang="en-US" dirty="0"/>
              <a:t>But economic development involves macroeconomics, which is all markets put together.</a:t>
            </a:r>
          </a:p>
          <a:p>
            <a:pPr eaLnBrk="1" hangingPunct="1">
              <a:lnSpc>
                <a:spcPct val="50000"/>
              </a:lnSpc>
              <a:spcBef>
                <a:spcPts val="0"/>
              </a:spcBef>
            </a:pPr>
            <a:endParaRPr lang="en-US" dirty="0"/>
          </a:p>
          <a:p>
            <a:pPr eaLnBrk="1" hangingPunct="1"/>
            <a:r>
              <a:rPr lang="en-US" dirty="0"/>
              <a:t>Today we will look at some highly simplified macroeconomic models: Keynesian, export-base, and input-output.</a:t>
            </a:r>
          </a:p>
        </p:txBody>
      </p:sp>
    </p:spTree>
    <p:extLst>
      <p:ext uri="{BB962C8B-B14F-4D97-AF65-F5344CB8AC3E}">
        <p14:creationId xmlns:p14="http://schemas.microsoft.com/office/powerpoint/2010/main" val="20040141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467350"/>
          </a:xfrm>
        </p:spPr>
        <p:txBody>
          <a:bodyPr>
            <a:normAutofit/>
          </a:bodyPr>
          <a:lstStyle/>
          <a:p>
            <a:pPr algn="ctr" eaLnBrk="1" hangingPunct="1">
              <a:buFont typeface="Wingdings" pitchFamily="2" charset="2"/>
              <a:buNone/>
            </a:pPr>
            <a:r>
              <a:rPr lang="en-US" b="1" dirty="0">
                <a:solidFill>
                  <a:schemeClr val="accent1"/>
                </a:solidFill>
              </a:rPr>
              <a:t>  </a:t>
            </a:r>
            <a:r>
              <a:rPr lang="en-US" sz="2800" b="1" dirty="0">
                <a:solidFill>
                  <a:schemeClr val="accent1"/>
                </a:solidFill>
              </a:rPr>
              <a:t>Examples of Localization Economies</a:t>
            </a:r>
          </a:p>
          <a:p>
            <a:r>
              <a:rPr lang="en-US" sz="2400" dirty="0"/>
              <a:t>From a report prepared for the 1900 U.S. Census:</a:t>
            </a:r>
          </a:p>
          <a:p>
            <a:pPr eaLnBrk="1" hangingPunct="1"/>
            <a:endParaRPr lang="en-US" dirty="0"/>
          </a:p>
        </p:txBody>
      </p:sp>
      <p:pic>
        <p:nvPicPr>
          <p:cNvPr id="4" name="Text" descr="Please contact Professor Yinger for details regarding figures and graphs."/>
          <p:cNvPicPr>
            <a:picLocks noChangeAspect="1"/>
          </p:cNvPicPr>
          <p:nvPr/>
        </p:nvPicPr>
        <p:blipFill rotWithShape="1">
          <a:blip r:embed="rId2"/>
          <a:srcRect l="50225" t="65694" r="35586" b="14702"/>
          <a:stretch/>
        </p:blipFill>
        <p:spPr>
          <a:xfrm>
            <a:off x="2666999" y="2209800"/>
            <a:ext cx="4853547" cy="4191000"/>
          </a:xfrm>
          <a:prstGeom prst="rect">
            <a:avLst/>
          </a:prstGeom>
        </p:spPr>
      </p:pic>
    </p:spTree>
    <p:extLst>
      <p:ext uri="{BB962C8B-B14F-4D97-AF65-F5344CB8AC3E}">
        <p14:creationId xmlns:p14="http://schemas.microsoft.com/office/powerpoint/2010/main" val="686286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762000" y="838200"/>
            <a:ext cx="8229600" cy="5467350"/>
          </a:xfrm>
        </p:spPr>
        <p:txBody>
          <a:bodyPr>
            <a:normAutofit fontScale="92500" lnSpcReduction="10000"/>
          </a:bodyPr>
          <a:lstStyle/>
          <a:p>
            <a:pPr algn="ctr" eaLnBrk="1" hangingPunct="1">
              <a:buFont typeface="Wingdings" pitchFamily="2" charset="2"/>
              <a:buNone/>
            </a:pPr>
            <a:r>
              <a:rPr lang="en-US" b="1" dirty="0">
                <a:solidFill>
                  <a:schemeClr val="accent1"/>
                </a:solidFill>
              </a:rPr>
              <a:t>  </a:t>
            </a:r>
            <a:r>
              <a:rPr lang="en-US" sz="3000" b="1" dirty="0">
                <a:solidFill>
                  <a:schemeClr val="accent1"/>
                </a:solidFill>
              </a:rPr>
              <a:t>Examples of Localization Economies, 2</a:t>
            </a:r>
          </a:p>
          <a:p>
            <a:pPr marL="227013" indent="-227013">
              <a:lnSpc>
                <a:spcPct val="100000"/>
              </a:lnSpc>
              <a:spcAft>
                <a:spcPts val="1200"/>
              </a:spcAft>
              <a:buFont typeface="Wingdings" panose="05000000000000000000" pitchFamily="2" charset="2"/>
              <a:buChar char="§"/>
            </a:pPr>
            <a:r>
              <a:rPr lang="en-US" sz="2400" dirty="0"/>
              <a:t>From </a:t>
            </a:r>
            <a:r>
              <a:rPr lang="en-US" sz="2400" i="1" dirty="0"/>
              <a:t>The Guardian</a:t>
            </a:r>
            <a:r>
              <a:rPr lang="en-US" sz="2400" dirty="0"/>
              <a:t>, May 24, 2005: </a:t>
            </a:r>
            <a:r>
              <a:rPr lang="en-US" sz="2400" dirty="0">
                <a:hlinkClick r:id="rId2"/>
              </a:rPr>
              <a:t>http://www.theguardian.com/business/2005/may/25/china.g2</a:t>
            </a:r>
            <a:r>
              <a:rPr lang="en-US" sz="2400" dirty="0"/>
              <a:t> </a:t>
            </a:r>
          </a:p>
          <a:p>
            <a:pPr marL="460375" lvl="1" indent="-233363">
              <a:lnSpc>
                <a:spcPct val="100000"/>
              </a:lnSpc>
              <a:spcAft>
                <a:spcPts val="1200"/>
              </a:spcAft>
              <a:buFont typeface="Courier New" panose="02070309020205020404" pitchFamily="49" charset="0"/>
              <a:buChar char="o"/>
            </a:pPr>
            <a:r>
              <a:rPr lang="en-US" sz="2400" dirty="0"/>
              <a:t> “</a:t>
            </a:r>
            <a:r>
              <a:rPr lang="en-US" sz="2400" dirty="0" err="1"/>
              <a:t>Qiaotou</a:t>
            </a:r>
            <a:r>
              <a:rPr lang="en-US" sz="2400" dirty="0"/>
              <a:t> [in western China] has transformed itself from a farming village into a manufacturing powerhouse…</a:t>
            </a:r>
          </a:p>
          <a:p>
            <a:pPr marL="460375" lvl="1" indent="-233363">
              <a:lnSpc>
                <a:spcPct val="100000"/>
              </a:lnSpc>
              <a:spcAft>
                <a:spcPts val="1200"/>
              </a:spcAft>
              <a:buFont typeface="Courier New" panose="02070309020205020404" pitchFamily="49" charset="0"/>
              <a:buChar char="o"/>
            </a:pPr>
            <a:r>
              <a:rPr lang="en-US" sz="2400" dirty="0"/>
              <a:t>The first small workshop was established in 1980 by three brothers who picked up their first buttons off the street. Now the town's 700 family-run factories churn out 15bn buttons and 200 million meters of zips a year….</a:t>
            </a:r>
          </a:p>
          <a:p>
            <a:pPr marL="460375" lvl="1" indent="-233363">
              <a:lnSpc>
                <a:spcPct val="100000"/>
              </a:lnSpc>
              <a:spcAft>
                <a:spcPts val="1200"/>
              </a:spcAft>
              <a:buFont typeface="Courier New" panose="02070309020205020404" pitchFamily="49" charset="0"/>
              <a:buChar char="o"/>
            </a:pPr>
            <a:r>
              <a:rPr lang="en-US" sz="2400" dirty="0"/>
              <a:t> The local chamber of commerce estimates that three out of every five buttons in the world are made in the town. It ships more than two million zips a day, making it the biggest winner of China's 80% share of the international zip market.”</a:t>
            </a:r>
          </a:p>
          <a:p>
            <a:pPr marL="460375" lvl="1" indent="-233363">
              <a:lnSpc>
                <a:spcPct val="100000"/>
              </a:lnSpc>
              <a:spcAft>
                <a:spcPts val="1200"/>
              </a:spcAft>
              <a:buFont typeface="Courier New" panose="02070309020205020404" pitchFamily="49" charset="0"/>
              <a:buChar char="o"/>
            </a:pPr>
            <a:r>
              <a:rPr lang="en-US" sz="2400" dirty="0"/>
              <a:t>Other Chinese cities specialize in toothbrushes or socks. </a:t>
            </a:r>
          </a:p>
        </p:txBody>
      </p:sp>
    </p:spTree>
    <p:extLst>
      <p:ext uri="{BB962C8B-B14F-4D97-AF65-F5344CB8AC3E}">
        <p14:creationId xmlns:p14="http://schemas.microsoft.com/office/powerpoint/2010/main" val="7708585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lnSpcReduction="10000"/>
          </a:bodyPr>
          <a:lstStyle/>
          <a:p>
            <a:pPr algn="ctr" eaLnBrk="1" hangingPunct="1">
              <a:buFont typeface="Wingdings" pitchFamily="2" charset="2"/>
              <a:buNone/>
            </a:pPr>
            <a:r>
              <a:rPr lang="en-US" sz="2800" b="1" dirty="0">
                <a:solidFill>
                  <a:schemeClr val="accent1"/>
                </a:solidFill>
              </a:rPr>
              <a:t>Sources of Localization Economies</a:t>
            </a:r>
          </a:p>
          <a:p>
            <a:pPr eaLnBrk="1" hangingPunct="1">
              <a:lnSpc>
                <a:spcPct val="50000"/>
              </a:lnSpc>
              <a:spcBef>
                <a:spcPts val="0"/>
              </a:spcBef>
            </a:pPr>
            <a:endParaRPr lang="en-US" sz="2600" dirty="0"/>
          </a:p>
          <a:p>
            <a:pPr eaLnBrk="1" hangingPunct="1"/>
            <a:r>
              <a:rPr lang="en-US" sz="2600" dirty="0"/>
              <a:t>Localization economies could arise from three sources</a:t>
            </a:r>
          </a:p>
          <a:p>
            <a:pPr eaLnBrk="1" hangingPunct="1">
              <a:lnSpc>
                <a:spcPct val="50000"/>
              </a:lnSpc>
              <a:spcBef>
                <a:spcPts val="0"/>
              </a:spcBef>
            </a:pPr>
            <a:endParaRPr lang="en-US" sz="2600" dirty="0"/>
          </a:p>
          <a:p>
            <a:pPr eaLnBrk="1" hangingPunct="1"/>
            <a:r>
              <a:rPr lang="en-US" sz="2600" dirty="0"/>
              <a:t>1. Sharing input suppliers</a:t>
            </a:r>
          </a:p>
          <a:p>
            <a:pPr eaLnBrk="1" hangingPunct="1">
              <a:lnSpc>
                <a:spcPct val="50000"/>
              </a:lnSpc>
              <a:spcBef>
                <a:spcPts val="0"/>
              </a:spcBef>
            </a:pPr>
            <a:endParaRPr lang="en-US" sz="2600" dirty="0"/>
          </a:p>
          <a:p>
            <a:pPr lvl="1" eaLnBrk="1" hangingPunct="1"/>
            <a:r>
              <a:rPr lang="en-US" sz="2200" dirty="0"/>
              <a:t>Economies of scale may arise when many firms are demanding the same inputs.</a:t>
            </a:r>
          </a:p>
          <a:p>
            <a:pPr lvl="1" eaLnBrk="1" hangingPunct="1"/>
            <a:r>
              <a:rPr lang="en-US" sz="2200" dirty="0"/>
              <a:t>Transportation costs may drop as more input firms locate nearby.</a:t>
            </a:r>
          </a:p>
          <a:p>
            <a:pPr lvl="1" eaLnBrk="1" hangingPunct="1">
              <a:lnSpc>
                <a:spcPct val="50000"/>
              </a:lnSpc>
              <a:spcBef>
                <a:spcPts val="0"/>
              </a:spcBef>
            </a:pPr>
            <a:endParaRPr lang="en-US" sz="2200" dirty="0"/>
          </a:p>
          <a:p>
            <a:pPr eaLnBrk="1" hangingPunct="1"/>
            <a:r>
              <a:rPr lang="en-US" sz="2600" dirty="0"/>
              <a:t>Examples</a:t>
            </a:r>
          </a:p>
          <a:p>
            <a:pPr lvl="1" eaLnBrk="1" hangingPunct="1"/>
            <a:r>
              <a:rPr lang="en-US" sz="2200" dirty="0"/>
              <a:t>High fashion firms cluster around specialized button and fabric producers.</a:t>
            </a:r>
          </a:p>
          <a:p>
            <a:pPr lvl="1" eaLnBrk="1" hangingPunct="1"/>
            <a:r>
              <a:rPr lang="en-US" sz="2200" dirty="0"/>
              <a:t>Corporate headquarters cluster around marketing firms.</a:t>
            </a:r>
          </a:p>
        </p:txBody>
      </p:sp>
    </p:spTree>
    <p:extLst>
      <p:ext uri="{BB962C8B-B14F-4D97-AF65-F5344CB8AC3E}">
        <p14:creationId xmlns:p14="http://schemas.microsoft.com/office/powerpoint/2010/main" val="14262801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a:bodyPr>
          <a:lstStyle/>
          <a:p>
            <a:pPr algn="ctr" eaLnBrk="1" hangingPunct="1">
              <a:buFont typeface="Wingdings" pitchFamily="2" charset="2"/>
              <a:buNone/>
            </a:pPr>
            <a:r>
              <a:rPr lang="en-US" sz="2800" b="1" dirty="0">
                <a:solidFill>
                  <a:schemeClr val="accent1"/>
                </a:solidFill>
              </a:rPr>
              <a:t>Sources of Localization Economies, 2</a:t>
            </a:r>
          </a:p>
          <a:p>
            <a:pPr eaLnBrk="1" hangingPunct="1">
              <a:lnSpc>
                <a:spcPct val="50000"/>
              </a:lnSpc>
            </a:pPr>
            <a:endParaRPr lang="en-US" dirty="0"/>
          </a:p>
          <a:p>
            <a:pPr eaLnBrk="1" hangingPunct="1"/>
            <a:r>
              <a:rPr lang="en-US" sz="2400" dirty="0"/>
              <a:t>2. Sharing a labor pool</a:t>
            </a:r>
          </a:p>
          <a:p>
            <a:pPr eaLnBrk="1" hangingPunct="1">
              <a:lnSpc>
                <a:spcPct val="50000"/>
              </a:lnSpc>
            </a:pPr>
            <a:endParaRPr lang="en-US" sz="2400" dirty="0"/>
          </a:p>
          <a:p>
            <a:pPr lvl="1" eaLnBrk="1" hangingPunct="1"/>
            <a:r>
              <a:rPr lang="en-US" sz="2400" dirty="0"/>
              <a:t>A firm can make better matches if the labor pool is larger—and can make matches with lower transportation costs.</a:t>
            </a:r>
          </a:p>
          <a:p>
            <a:pPr lvl="1" eaLnBrk="1" hangingPunct="1">
              <a:lnSpc>
                <a:spcPct val="50000"/>
              </a:lnSpc>
            </a:pPr>
            <a:endParaRPr lang="en-US" sz="2400" dirty="0"/>
          </a:p>
          <a:p>
            <a:pPr eaLnBrk="1" hangingPunct="1"/>
            <a:r>
              <a:rPr lang="en-US" sz="2400" dirty="0"/>
              <a:t>3. Sharing information (=knowledge spillovers)</a:t>
            </a:r>
          </a:p>
          <a:p>
            <a:pPr eaLnBrk="1" hangingPunct="1">
              <a:lnSpc>
                <a:spcPct val="50000"/>
              </a:lnSpc>
            </a:pPr>
            <a:endParaRPr lang="en-US" sz="2400" dirty="0"/>
          </a:p>
          <a:p>
            <a:pPr lvl="1" eaLnBrk="1" hangingPunct="1"/>
            <a:r>
              <a:rPr lang="en-US" sz="2400" dirty="0"/>
              <a:t>E.g., more innovative industries (as measured by patents per dollar of sales) are more likely to cluster. </a:t>
            </a:r>
          </a:p>
        </p:txBody>
      </p:sp>
    </p:spTree>
    <p:extLst>
      <p:ext uri="{BB962C8B-B14F-4D97-AF65-F5344CB8AC3E}">
        <p14:creationId xmlns:p14="http://schemas.microsoft.com/office/powerpoint/2010/main" val="1520280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467350"/>
          </a:xfrm>
        </p:spPr>
        <p:txBody>
          <a:bodyPr>
            <a:normAutofit/>
          </a:bodyPr>
          <a:lstStyle/>
          <a:p>
            <a:pPr algn="ctr" eaLnBrk="1" hangingPunct="1">
              <a:buFont typeface="Wingdings" pitchFamily="2" charset="2"/>
              <a:buNone/>
            </a:pPr>
            <a:r>
              <a:rPr lang="en-US" sz="3900" b="1" dirty="0">
                <a:solidFill>
                  <a:schemeClr val="accent1"/>
                </a:solidFill>
              </a:rPr>
              <a:t>  </a:t>
            </a:r>
            <a:r>
              <a:rPr lang="en-US" sz="2800" b="1" dirty="0">
                <a:solidFill>
                  <a:schemeClr val="accent1"/>
                </a:solidFill>
              </a:rPr>
              <a:t>Evidence on Localization Economies</a:t>
            </a:r>
          </a:p>
          <a:p>
            <a:pPr eaLnBrk="1" hangingPunct="1"/>
            <a:endParaRPr lang="en-US" sz="2800" dirty="0"/>
          </a:p>
          <a:p>
            <a:pPr eaLnBrk="1" hangingPunct="1"/>
            <a:r>
              <a:rPr lang="en-US" sz="2400" dirty="0"/>
              <a:t>Rosenthal and Strange (</a:t>
            </a:r>
            <a:r>
              <a:rPr lang="en-US" sz="2400" i="1" dirty="0"/>
              <a:t>JUE</a:t>
            </a:r>
            <a:r>
              <a:rPr lang="en-US" sz="2400" dirty="0"/>
              <a:t> 2001) find that  firm births and new-firm employment in a zip code increase with nearby employment in the same industry.</a:t>
            </a:r>
          </a:p>
          <a:p>
            <a:pPr eaLnBrk="1" hangingPunct="1"/>
            <a:endParaRPr lang="en-US" sz="2400" dirty="0"/>
          </a:p>
          <a:p>
            <a:pPr eaLnBrk="1" hangingPunct="1"/>
            <a:r>
              <a:rPr lang="en-US" sz="2400" dirty="0"/>
              <a:t>This effect declines with distance, but firms 15 miles away still have an effect in some industries.</a:t>
            </a:r>
          </a:p>
          <a:p>
            <a:pPr eaLnBrk="1" hangingPunct="1"/>
            <a:endParaRPr lang="en-US" sz="2400" dirty="0"/>
          </a:p>
          <a:p>
            <a:pPr eaLnBrk="1" hangingPunct="1"/>
            <a:r>
              <a:rPr lang="en-US" sz="2400" dirty="0"/>
              <a:t>These authors also have a thorough literature review in volume 4 of the </a:t>
            </a:r>
            <a:r>
              <a:rPr lang="en-US" sz="2400" i="1" dirty="0"/>
              <a:t>Handbook of Regional and Urban Economics</a:t>
            </a:r>
            <a:r>
              <a:rPr lang="en-US" sz="2400" dirty="0"/>
              <a:t> (2004).</a:t>
            </a:r>
          </a:p>
        </p:txBody>
      </p:sp>
    </p:spTree>
    <p:extLst>
      <p:ext uri="{BB962C8B-B14F-4D97-AF65-F5344CB8AC3E}">
        <p14:creationId xmlns:p14="http://schemas.microsoft.com/office/powerpoint/2010/main" val="25063178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a:bodyPr>
          <a:lstStyle/>
          <a:p>
            <a:pPr algn="ctr" eaLnBrk="1" hangingPunct="1">
              <a:buFont typeface="Wingdings" pitchFamily="2" charset="2"/>
              <a:buNone/>
            </a:pPr>
            <a:r>
              <a:rPr lang="en-US" sz="2800" b="1" dirty="0">
                <a:solidFill>
                  <a:schemeClr val="accent1"/>
                </a:solidFill>
              </a:rPr>
              <a:t>Urbanization Economies</a:t>
            </a:r>
          </a:p>
          <a:p>
            <a:pPr eaLnBrk="1" hangingPunct="1"/>
            <a:endParaRPr lang="en-US" dirty="0"/>
          </a:p>
          <a:p>
            <a:pPr eaLnBrk="1" hangingPunct="1"/>
            <a:r>
              <a:rPr lang="en-US" sz="2400" dirty="0"/>
              <a:t>Urbanization economies are  agglomeration benefits that depend on the whole economy (not one industry) and fall upon the whole economy (not just one industry).</a:t>
            </a:r>
          </a:p>
          <a:p>
            <a:pPr eaLnBrk="1" hangingPunct="1"/>
            <a:endParaRPr lang="en-US" sz="2400" dirty="0"/>
          </a:p>
          <a:p>
            <a:pPr eaLnBrk="1" hangingPunct="1"/>
            <a:r>
              <a:rPr lang="en-US" sz="2400" dirty="0"/>
              <a:t>Their sources are similar to those of localization economies.</a:t>
            </a:r>
          </a:p>
        </p:txBody>
      </p:sp>
    </p:spTree>
    <p:extLst>
      <p:ext uri="{BB962C8B-B14F-4D97-AF65-F5344CB8AC3E}">
        <p14:creationId xmlns:p14="http://schemas.microsoft.com/office/powerpoint/2010/main" val="34674106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71551"/>
            <a:ext cx="8229600" cy="5657849"/>
          </a:xfrm>
        </p:spPr>
        <p:txBody>
          <a:bodyPr>
            <a:normAutofit/>
          </a:bodyPr>
          <a:lstStyle/>
          <a:p>
            <a:pPr algn="ctr" eaLnBrk="1" hangingPunct="1">
              <a:buFont typeface="Wingdings" pitchFamily="2" charset="2"/>
              <a:buNone/>
            </a:pPr>
            <a:r>
              <a:rPr lang="en-US" sz="2800" b="1" dirty="0">
                <a:solidFill>
                  <a:schemeClr val="accent1"/>
                </a:solidFill>
              </a:rPr>
              <a:t>Urbanization Economies, 2</a:t>
            </a:r>
          </a:p>
          <a:p>
            <a:pPr eaLnBrk="1" hangingPunct="1"/>
            <a:endParaRPr lang="en-US" sz="2600" dirty="0"/>
          </a:p>
          <a:p>
            <a:pPr eaLnBrk="1" hangingPunct="1"/>
            <a:r>
              <a:rPr lang="en-US" sz="2600" dirty="0"/>
              <a:t>1. Intermediate Inputs</a:t>
            </a:r>
          </a:p>
          <a:p>
            <a:pPr lvl="1" eaLnBrk="1" hangingPunct="1"/>
            <a:r>
              <a:rPr lang="en-US" sz="2200" dirty="0"/>
              <a:t>There may be economies of scale in the banking, business services, insurance, and perhaps public services.</a:t>
            </a:r>
          </a:p>
          <a:p>
            <a:pPr lvl="1" eaLnBrk="1" hangingPunct="1"/>
            <a:endParaRPr lang="en-US" sz="2200" dirty="0"/>
          </a:p>
          <a:p>
            <a:pPr eaLnBrk="1" hangingPunct="1"/>
            <a:r>
              <a:rPr lang="en-US" sz="2600" dirty="0"/>
              <a:t>2. Labor pooling</a:t>
            </a:r>
          </a:p>
          <a:p>
            <a:pPr lvl="1" eaLnBrk="1" hangingPunct="1"/>
            <a:r>
              <a:rPr lang="en-US" sz="2200" dirty="0"/>
              <a:t>As before, there could be better matches and lower search, moving, and transportation costs.</a:t>
            </a:r>
          </a:p>
          <a:p>
            <a:pPr lvl="1" eaLnBrk="1" hangingPunct="1"/>
            <a:endParaRPr lang="en-US" sz="2200" dirty="0"/>
          </a:p>
          <a:p>
            <a:pPr eaLnBrk="1" hangingPunct="1"/>
            <a:r>
              <a:rPr lang="en-US" sz="2600" dirty="0"/>
              <a:t>3. Sharing information</a:t>
            </a:r>
          </a:p>
          <a:p>
            <a:pPr lvl="1" eaLnBrk="1" hangingPunct="1"/>
            <a:r>
              <a:rPr lang="en-US" sz="2200" dirty="0"/>
              <a:t>Some types of knowledge might spill over from one industry to others.</a:t>
            </a:r>
          </a:p>
        </p:txBody>
      </p:sp>
    </p:spTree>
    <p:extLst>
      <p:ext uri="{BB962C8B-B14F-4D97-AF65-F5344CB8AC3E}">
        <p14:creationId xmlns:p14="http://schemas.microsoft.com/office/powerpoint/2010/main" val="24773104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lnSpcReduction="10000"/>
          </a:bodyPr>
          <a:lstStyle/>
          <a:p>
            <a:pPr algn="ctr" eaLnBrk="1" hangingPunct="1">
              <a:buFont typeface="Wingdings" pitchFamily="2" charset="2"/>
              <a:buNone/>
            </a:pPr>
            <a:r>
              <a:rPr lang="en-US" sz="3500" b="1" dirty="0">
                <a:solidFill>
                  <a:schemeClr val="accent1"/>
                </a:solidFill>
              </a:rPr>
              <a:t>  </a:t>
            </a:r>
            <a:r>
              <a:rPr lang="en-US" sz="2800" b="1" dirty="0">
                <a:solidFill>
                  <a:schemeClr val="accent1"/>
                </a:solidFill>
              </a:rPr>
              <a:t>Evidence on Urbanization Economies</a:t>
            </a:r>
          </a:p>
          <a:p>
            <a:pPr eaLnBrk="1" hangingPunct="1"/>
            <a:endParaRPr lang="en-US" dirty="0"/>
          </a:p>
          <a:p>
            <a:pPr eaLnBrk="1" hangingPunct="1"/>
            <a:r>
              <a:rPr lang="en-US" sz="2400" dirty="0"/>
              <a:t>Some studies find that labor productivity is linked to city size (see the survey article by Rosenthal and Strange).</a:t>
            </a:r>
          </a:p>
          <a:p>
            <a:pPr eaLnBrk="1" hangingPunct="1"/>
            <a:endParaRPr lang="en-US" sz="2400" dirty="0"/>
          </a:p>
          <a:p>
            <a:pPr eaLnBrk="1" hangingPunct="1"/>
            <a:r>
              <a:rPr lang="en-US" sz="2400" dirty="0"/>
              <a:t>But, urbanization economies do not appear to arise for many industries, and, in general, do not appear to be as large as localization economies.</a:t>
            </a:r>
          </a:p>
          <a:p>
            <a:pPr eaLnBrk="1" hangingPunct="1"/>
            <a:endParaRPr lang="en-US" sz="2400" dirty="0"/>
          </a:p>
          <a:p>
            <a:pPr eaLnBrk="1" hangingPunct="1"/>
            <a:r>
              <a:rPr lang="en-US" sz="2400" dirty="0"/>
              <a:t>However, cities would not exist without them—that is, without some reason to pay higher wages to offset higher housing costs.</a:t>
            </a:r>
          </a:p>
        </p:txBody>
      </p:sp>
    </p:spTree>
    <p:extLst>
      <p:ext uri="{BB962C8B-B14F-4D97-AF65-F5344CB8AC3E}">
        <p14:creationId xmlns:p14="http://schemas.microsoft.com/office/powerpoint/2010/main" val="24231102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a:bodyPr>
          <a:lstStyle/>
          <a:p>
            <a:pPr algn="ctr" eaLnBrk="1" hangingPunct="1">
              <a:buFont typeface="Wingdings" pitchFamily="2" charset="2"/>
              <a:buNone/>
            </a:pPr>
            <a:r>
              <a:rPr lang="en-US" sz="2800" b="1" dirty="0">
                <a:solidFill>
                  <a:schemeClr val="accent1"/>
                </a:solidFill>
              </a:rPr>
              <a:t>Agglomeration and Policy</a:t>
            </a:r>
          </a:p>
          <a:p>
            <a:pPr eaLnBrk="1" hangingPunct="1">
              <a:lnSpc>
                <a:spcPct val="50000"/>
              </a:lnSpc>
            </a:pPr>
            <a:endParaRPr lang="en-US" dirty="0"/>
          </a:p>
          <a:p>
            <a:pPr eaLnBrk="1" hangingPunct="1"/>
            <a:r>
              <a:rPr lang="en-US" sz="2400" dirty="0"/>
              <a:t>Agglomeration economies imply that firm location decisions may involve an </a:t>
            </a:r>
            <a:r>
              <a:rPr lang="en-US" sz="2400" b="1" dirty="0">
                <a:solidFill>
                  <a:schemeClr val="accent4"/>
                </a:solidFill>
              </a:rPr>
              <a:t>externality</a:t>
            </a:r>
            <a:r>
              <a:rPr lang="en-US" sz="2400" dirty="0"/>
              <a:t>:</a:t>
            </a:r>
          </a:p>
          <a:p>
            <a:pPr eaLnBrk="1" hangingPunct="1">
              <a:lnSpc>
                <a:spcPct val="50000"/>
              </a:lnSpc>
            </a:pPr>
            <a:endParaRPr lang="en-US" sz="2400" dirty="0"/>
          </a:p>
          <a:p>
            <a:pPr lvl="1" eaLnBrk="1" hangingPunct="1"/>
            <a:r>
              <a:rPr lang="en-US" sz="2400" dirty="0"/>
              <a:t>The arrival of a firm may raise the productivity of other firms (in the same industry or the same region)</a:t>
            </a:r>
          </a:p>
          <a:p>
            <a:pPr lvl="1" eaLnBrk="1" hangingPunct="1">
              <a:lnSpc>
                <a:spcPct val="50000"/>
              </a:lnSpc>
            </a:pPr>
            <a:endParaRPr lang="en-US" sz="2400" dirty="0"/>
          </a:p>
          <a:p>
            <a:pPr lvl="1" eaLnBrk="1" hangingPunct="1"/>
            <a:r>
              <a:rPr lang="en-US" sz="2400" dirty="0"/>
              <a:t>Thus, government actions to encourage firms to locate where they cause agglomeration economies may enhance public welfare—at least in that location!</a:t>
            </a:r>
          </a:p>
        </p:txBody>
      </p:sp>
    </p:spTree>
    <p:extLst>
      <p:ext uri="{BB962C8B-B14F-4D97-AF65-F5344CB8AC3E}">
        <p14:creationId xmlns:p14="http://schemas.microsoft.com/office/powerpoint/2010/main" val="27566214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a:bodyPr>
          <a:lstStyle/>
          <a:p>
            <a:pPr algn="ctr" eaLnBrk="1" hangingPunct="1">
              <a:buFont typeface="Wingdings" pitchFamily="2" charset="2"/>
              <a:buNone/>
            </a:pPr>
            <a:r>
              <a:rPr lang="en-US" sz="2800" b="1" dirty="0">
                <a:solidFill>
                  <a:schemeClr val="accent1"/>
                </a:solidFill>
              </a:rPr>
              <a:t>Agglomeration and Policy, 2</a:t>
            </a:r>
          </a:p>
          <a:p>
            <a:pPr eaLnBrk="1" hangingPunct="1"/>
            <a:endParaRPr lang="en-US" dirty="0"/>
          </a:p>
          <a:p>
            <a:pPr eaLnBrk="1" hangingPunct="1"/>
            <a:r>
              <a:rPr lang="en-US" sz="2400" dirty="0"/>
              <a:t>The problem is that we do not yet know enough about agglomeration economies to accurately identify cases in which these externalities exist.</a:t>
            </a:r>
            <a:endParaRPr lang="en-US" sz="2400" u="sng" dirty="0"/>
          </a:p>
          <a:p>
            <a:pPr eaLnBrk="1" hangingPunct="1"/>
            <a:endParaRPr lang="en-US" sz="2400" dirty="0"/>
          </a:p>
          <a:p>
            <a:pPr eaLnBrk="1" hangingPunct="1"/>
            <a:r>
              <a:rPr lang="en-US" sz="2400" dirty="0"/>
              <a:t>And, as we will see in the next class, we also don’t know very much about how to attract firms.</a:t>
            </a:r>
          </a:p>
        </p:txBody>
      </p:sp>
    </p:spTree>
    <p:extLst>
      <p:ext uri="{BB962C8B-B14F-4D97-AF65-F5344CB8AC3E}">
        <p14:creationId xmlns:p14="http://schemas.microsoft.com/office/powerpoint/2010/main" val="3699576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4" name="Rectangle 3"/>
          <p:cNvSpPr>
            <a:spLocks noGrp="1" noChangeArrowheads="1"/>
          </p:cNvSpPr>
          <p:nvPr>
            <p:ph idx="1"/>
          </p:nvPr>
        </p:nvSpPr>
        <p:spPr>
          <a:xfrm>
            <a:off x="609600" y="933450"/>
            <a:ext cx="8229600" cy="5086350"/>
          </a:xfrm>
        </p:spPr>
        <p:txBody>
          <a:bodyPr/>
          <a:lstStyle/>
          <a:p>
            <a:pPr algn="ctr" eaLnBrk="1" hangingPunct="1">
              <a:buFont typeface="Wingdings" pitchFamily="2" charset="2"/>
              <a:buNone/>
            </a:pPr>
            <a:r>
              <a:rPr lang="en-US" sz="2800" b="1" dirty="0">
                <a:solidFill>
                  <a:schemeClr val="accent1"/>
                </a:solidFill>
              </a:rPr>
              <a:t>A Simple Keynesian Model</a:t>
            </a:r>
          </a:p>
          <a:p>
            <a:pPr eaLnBrk="1" hangingPunct="1">
              <a:lnSpc>
                <a:spcPct val="50000"/>
              </a:lnSpc>
              <a:spcBef>
                <a:spcPts val="0"/>
              </a:spcBef>
            </a:pPr>
            <a:endParaRPr lang="en-US" dirty="0"/>
          </a:p>
          <a:p>
            <a:pPr eaLnBrk="1" hangingPunct="1"/>
            <a:r>
              <a:rPr lang="en-US" dirty="0"/>
              <a:t>A simple Keynesian model combines accounting identities and assumptions about behavior. </a:t>
            </a:r>
          </a:p>
          <a:p>
            <a:pPr eaLnBrk="1" hangingPunct="1">
              <a:lnSpc>
                <a:spcPct val="50000"/>
              </a:lnSpc>
              <a:spcBef>
                <a:spcPts val="0"/>
              </a:spcBef>
            </a:pPr>
            <a:endParaRPr lang="en-US" dirty="0"/>
          </a:p>
          <a:p>
            <a:pPr eaLnBrk="1" hangingPunct="1"/>
            <a:r>
              <a:rPr lang="en-US" dirty="0"/>
              <a:t>The terms:</a:t>
            </a:r>
          </a:p>
          <a:p>
            <a:pPr eaLnBrk="1" hangingPunct="1">
              <a:lnSpc>
                <a:spcPct val="50000"/>
              </a:lnSpc>
              <a:spcBef>
                <a:spcPts val="0"/>
              </a:spcBef>
            </a:pPr>
            <a:endParaRPr lang="en-US" dirty="0"/>
          </a:p>
          <a:p>
            <a:pPr eaLnBrk="1" hangingPunct="1">
              <a:buNone/>
            </a:pPr>
            <a:r>
              <a:rPr lang="en-US" dirty="0"/>
              <a:t>		</a:t>
            </a:r>
            <a:r>
              <a:rPr lang="en-US" sz="2800" i="1" dirty="0">
                <a:latin typeface="Times New Roman" pitchFamily="18" charset="0"/>
                <a:cs typeface="Times New Roman" pitchFamily="18" charset="0"/>
              </a:rPr>
              <a:t>Y</a:t>
            </a:r>
            <a:r>
              <a:rPr lang="en-US" sz="2800" dirty="0"/>
              <a:t> = Income; 	</a:t>
            </a:r>
            <a:r>
              <a:rPr lang="en-US" sz="2800" i="1" dirty="0">
                <a:latin typeface="Times New Roman" pitchFamily="18" charset="0"/>
                <a:cs typeface="Times New Roman" pitchFamily="18" charset="0"/>
              </a:rPr>
              <a:t>E</a:t>
            </a:r>
            <a:r>
              <a:rPr lang="en-US" sz="2800" dirty="0"/>
              <a:t> = Expenditures (=GNP); </a:t>
            </a:r>
          </a:p>
          <a:p>
            <a:pPr eaLnBrk="1" hangingPunct="1">
              <a:buNone/>
            </a:pPr>
            <a:r>
              <a:rPr lang="en-US" sz="2800" dirty="0"/>
              <a:t>		</a:t>
            </a:r>
            <a:r>
              <a:rPr lang="en-US" sz="2800" i="1" dirty="0">
                <a:latin typeface="Times New Roman" pitchFamily="18" charset="0"/>
                <a:cs typeface="Times New Roman" pitchFamily="18" charset="0"/>
              </a:rPr>
              <a:t>C</a:t>
            </a:r>
            <a:r>
              <a:rPr lang="en-US" sz="2800" dirty="0"/>
              <a:t> = Consumption;  </a:t>
            </a:r>
            <a:r>
              <a:rPr lang="en-US" sz="2800" i="1" dirty="0">
                <a:latin typeface="Times New Roman" pitchFamily="18" charset="0"/>
                <a:cs typeface="Times New Roman" pitchFamily="18" charset="0"/>
              </a:rPr>
              <a:t>I </a:t>
            </a:r>
            <a:r>
              <a:rPr lang="en-US" sz="2800" dirty="0"/>
              <a:t>= Investment;</a:t>
            </a:r>
          </a:p>
          <a:p>
            <a:pPr eaLnBrk="1" hangingPunct="1">
              <a:buNone/>
            </a:pPr>
            <a:r>
              <a:rPr lang="en-US" sz="2800" dirty="0"/>
              <a:t>		</a:t>
            </a:r>
            <a:r>
              <a:rPr lang="en-US" sz="2800" i="1" dirty="0">
                <a:latin typeface="Times New Roman" pitchFamily="18" charset="0"/>
                <a:cs typeface="Times New Roman" pitchFamily="18" charset="0"/>
              </a:rPr>
              <a:t>S </a:t>
            </a:r>
            <a:r>
              <a:rPr lang="en-US" sz="2800" dirty="0"/>
              <a:t>= Savings; </a:t>
            </a:r>
            <a:r>
              <a:rPr lang="en-US" sz="2800" i="1" dirty="0">
                <a:latin typeface="Times New Roman" pitchFamily="18" charset="0"/>
                <a:cs typeface="Times New Roman" pitchFamily="18" charset="0"/>
              </a:rPr>
              <a:t>X </a:t>
            </a:r>
            <a:r>
              <a:rPr lang="en-US" sz="2800" dirty="0"/>
              <a:t>= Exports; 	</a:t>
            </a:r>
            <a:r>
              <a:rPr lang="en-US" sz="2800" i="1" dirty="0">
                <a:latin typeface="Times New Roman" pitchFamily="18" charset="0"/>
                <a:cs typeface="Times New Roman" pitchFamily="18" charset="0"/>
              </a:rPr>
              <a:t>M </a:t>
            </a:r>
            <a:r>
              <a:rPr lang="en-US" sz="2800" dirty="0"/>
              <a:t>= Imports</a:t>
            </a:r>
          </a:p>
          <a:p>
            <a:pPr algn="ctr" eaLnBrk="1" hangingPunct="1">
              <a:buFont typeface="Wingdings" pitchFamily="2" charset="2"/>
              <a:buNone/>
            </a:pPr>
            <a:endParaRPr lang="en-US" dirty="0"/>
          </a:p>
        </p:txBody>
      </p:sp>
    </p:spTree>
    <p:extLst>
      <p:ext uri="{BB962C8B-B14F-4D97-AF65-F5344CB8AC3E}">
        <p14:creationId xmlns:p14="http://schemas.microsoft.com/office/powerpoint/2010/main" val="34736083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972E9E3B-0531-4F7C-9BBC-EFDA987940DA}"/>
              </a:ext>
            </a:extLst>
          </p:cNvPr>
          <p:cNvSpPr txBox="1">
            <a:spLocks noChangeArrowheads="1"/>
          </p:cNvSpPr>
          <p:nvPr/>
        </p:nvSpPr>
        <p:spPr>
          <a:xfrm>
            <a:off x="1435100" y="275035"/>
            <a:ext cx="7499351" cy="410765"/>
          </a:xfrm>
          <a:prstGeom prst="rect">
            <a:avLst/>
          </a:prstGeom>
        </p:spPr>
        <p:txBody>
          <a:bodyPr vert="horz" lIns="91440" tIns="45720" rIns="91440" bIns="45720" rtlCol="0" anchor="t">
            <a:normAutofit fontScale="97500"/>
          </a:bodyPr>
          <a:lst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a:lstStyle>
          <a:p>
            <a:pPr>
              <a:defRPr/>
            </a:pPr>
            <a:r>
              <a:rPr lang="en-US" sz="2400" b="1">
                <a:solidFill>
                  <a:schemeClr val="tx2">
                    <a:satMod val="130000"/>
                  </a:schemeClr>
                </a:solidFill>
              </a:rPr>
              <a:t>Conceptual Tools for Studying Economic Development</a:t>
            </a:r>
            <a:endParaRPr lang="en-US" sz="2400" b="1" dirty="0">
              <a:solidFill>
                <a:schemeClr val="tx2">
                  <a:satMod val="130000"/>
                </a:schemeClr>
              </a:solidFill>
            </a:endParaRPr>
          </a:p>
        </p:txBody>
      </p:sp>
      <p:sp>
        <p:nvSpPr>
          <p:cNvPr id="6147" name="Rectangle 3"/>
          <p:cNvSpPr>
            <a:spLocks noGrp="1" noChangeArrowheads="1"/>
          </p:cNvSpPr>
          <p:nvPr>
            <p:ph idx="1"/>
          </p:nvPr>
        </p:nvSpPr>
        <p:spPr>
          <a:xfrm>
            <a:off x="609600" y="933450"/>
            <a:ext cx="8229600" cy="5314950"/>
          </a:xfrm>
        </p:spPr>
        <p:txBody>
          <a:bodyPr>
            <a:normAutofit fontScale="92500" lnSpcReduction="10000"/>
          </a:bodyPr>
          <a:lstStyle/>
          <a:p>
            <a:pPr marL="82550" indent="0" algn="ctr">
              <a:buNone/>
            </a:pPr>
            <a:r>
              <a:rPr lang="en-US" sz="3000" b="1" dirty="0">
                <a:solidFill>
                  <a:schemeClr val="accent1"/>
                </a:solidFill>
              </a:rPr>
              <a:t>Conceptual Frameworks</a:t>
            </a:r>
          </a:p>
          <a:p>
            <a:pPr marL="82550" indent="0">
              <a:lnSpc>
                <a:spcPct val="70000"/>
              </a:lnSpc>
              <a:spcBef>
                <a:spcPts val="0"/>
              </a:spcBef>
              <a:buNone/>
            </a:pPr>
            <a:r>
              <a:rPr lang="en-US" dirty="0"/>
              <a:t> </a:t>
            </a:r>
          </a:p>
          <a:p>
            <a:r>
              <a:rPr lang="en-US" dirty="0"/>
              <a:t>Two key conceptual frameworks appear in the economic development literature.  </a:t>
            </a:r>
          </a:p>
          <a:p>
            <a:pPr marL="82550" indent="0">
              <a:lnSpc>
                <a:spcPct val="70000"/>
              </a:lnSpc>
              <a:spcBef>
                <a:spcPts val="0"/>
              </a:spcBef>
              <a:buNone/>
            </a:pPr>
            <a:r>
              <a:rPr lang="en-US" dirty="0"/>
              <a:t> </a:t>
            </a:r>
          </a:p>
          <a:p>
            <a:r>
              <a:rPr lang="en-US" dirty="0"/>
              <a:t>The </a:t>
            </a:r>
            <a:r>
              <a:rPr lang="en-US" b="1" dirty="0"/>
              <a:t>first</a:t>
            </a:r>
            <a:r>
              <a:rPr lang="en-US" dirty="0"/>
              <a:t> is that higher taxes mean lower profits, so if one controls for other things, one should find that jurisdictions with lower taxes attract/retain more firms and have more jobs and higher incomes.</a:t>
            </a:r>
          </a:p>
          <a:p>
            <a:pPr marL="82550" indent="0">
              <a:lnSpc>
                <a:spcPct val="70000"/>
              </a:lnSpc>
              <a:spcBef>
                <a:spcPts val="0"/>
              </a:spcBef>
              <a:buNone/>
            </a:pPr>
            <a:r>
              <a:rPr lang="en-US" dirty="0"/>
              <a:t> </a:t>
            </a:r>
          </a:p>
          <a:p>
            <a:r>
              <a:rPr lang="en-US" dirty="0"/>
              <a:t>Of course, firms also care about many other things, such as access to customers, access to the right kind of workers, access to energy or other inputs, access to transportation, and perhaps idiosyncratic factors. </a:t>
            </a:r>
          </a:p>
          <a:p>
            <a:pPr marL="82550" indent="0">
              <a:lnSpc>
                <a:spcPct val="70000"/>
              </a:lnSpc>
              <a:spcBef>
                <a:spcPts val="0"/>
              </a:spcBef>
              <a:buNone/>
            </a:pPr>
            <a:endParaRPr lang="en-US" dirty="0"/>
          </a:p>
          <a:p>
            <a:r>
              <a:rPr lang="en-US" dirty="0"/>
              <a:t>So this is ultimately an empirical question:</a:t>
            </a:r>
          </a:p>
          <a:p>
            <a:pPr>
              <a:lnSpc>
                <a:spcPct val="70000"/>
              </a:lnSpc>
              <a:spcBef>
                <a:spcPts val="0"/>
              </a:spcBef>
            </a:pPr>
            <a:endParaRPr lang="en-US" dirty="0"/>
          </a:p>
          <a:p>
            <a:pPr lvl="1"/>
            <a:r>
              <a:rPr lang="en-US" b="1" dirty="0">
                <a:solidFill>
                  <a:schemeClr val="accent3"/>
                </a:solidFill>
              </a:rPr>
              <a:t>How important are taxes and other local policies in influencing firms’ decisions and, ultimately, state and local economic development?</a:t>
            </a:r>
          </a:p>
        </p:txBody>
      </p:sp>
      <p:sp>
        <p:nvSpPr>
          <p:cNvPr id="2" name="Title 1" hidden="1">
            <a:extLst>
              <a:ext uri="{FF2B5EF4-FFF2-40B4-BE49-F238E27FC236}">
                <a16:creationId xmlns:a16="http://schemas.microsoft.com/office/drawing/2014/main" id="{532F0E7C-FE26-4EAE-9648-97A91221C198}"/>
              </a:ext>
            </a:extLst>
          </p:cNvPr>
          <p:cNvSpPr>
            <a:spLocks noGrp="1"/>
          </p:cNvSpPr>
          <p:nvPr>
            <p:ph type="title"/>
          </p:nvPr>
        </p:nvSpPr>
        <p:spPr>
          <a:xfrm>
            <a:off x="1028700" y="-1485900"/>
            <a:ext cx="7200900" cy="1485900"/>
          </a:xfrm>
        </p:spPr>
        <p:txBody>
          <a:bodyPr vert="horz" lIns="91440" tIns="45720" rIns="91440" bIns="45720" rtlCol="0" anchor="b">
            <a:normAutofit/>
          </a:bodyPr>
          <a:lstStyle/>
          <a:p>
            <a:r>
              <a:rPr lang="en-US" dirty="0"/>
              <a:t>Conceptual Tools for Studying Economic Development</a:t>
            </a:r>
          </a:p>
        </p:txBody>
      </p:sp>
    </p:spTree>
    <p:extLst>
      <p:ext uri="{BB962C8B-B14F-4D97-AF65-F5344CB8AC3E}">
        <p14:creationId xmlns:p14="http://schemas.microsoft.com/office/powerpoint/2010/main" val="6470540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3CB748AE-A575-4849-B3F8-D1FF702AAF7D}"/>
              </a:ext>
            </a:extLst>
          </p:cNvPr>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695950"/>
          </a:xfrm>
        </p:spPr>
        <p:txBody>
          <a:bodyPr>
            <a:normAutofit fontScale="92500" lnSpcReduction="10000"/>
          </a:bodyPr>
          <a:lstStyle/>
          <a:p>
            <a:pPr marL="82550" indent="0" algn="ctr">
              <a:buNone/>
            </a:pPr>
            <a:r>
              <a:rPr lang="en-US" sz="3000" b="1" dirty="0">
                <a:solidFill>
                  <a:schemeClr val="accent1"/>
                </a:solidFill>
              </a:rPr>
              <a:t>Conceptual Frameworks, 2</a:t>
            </a:r>
          </a:p>
          <a:p>
            <a:pPr marL="82550" indent="0">
              <a:lnSpc>
                <a:spcPct val="70000"/>
              </a:lnSpc>
              <a:spcBef>
                <a:spcPts val="0"/>
              </a:spcBef>
              <a:buNone/>
            </a:pPr>
            <a:endParaRPr lang="en-US" dirty="0"/>
          </a:p>
          <a:p>
            <a:r>
              <a:rPr lang="en-US" dirty="0"/>
              <a:t>The </a:t>
            </a:r>
            <a:r>
              <a:rPr lang="en-US" b="1" dirty="0"/>
              <a:t>second </a:t>
            </a:r>
            <a:r>
              <a:rPr lang="en-US" dirty="0"/>
              <a:t>framework is that tax differences across locations are capitalized into land values.  </a:t>
            </a:r>
          </a:p>
          <a:p>
            <a:pPr>
              <a:lnSpc>
                <a:spcPct val="70000"/>
              </a:lnSpc>
              <a:spcBef>
                <a:spcPts val="0"/>
              </a:spcBef>
            </a:pPr>
            <a:endParaRPr lang="en-US" dirty="0"/>
          </a:p>
          <a:p>
            <a:pPr lvl="1"/>
            <a:r>
              <a:rPr lang="en-US" dirty="0"/>
              <a:t>As a result, firms moving into a location should not care about tax rates (or relevant service levels).  </a:t>
            </a:r>
          </a:p>
          <a:p>
            <a:pPr marL="82550" indent="0">
              <a:lnSpc>
                <a:spcPct val="70000"/>
              </a:lnSpc>
              <a:spcBef>
                <a:spcPts val="0"/>
              </a:spcBef>
              <a:buNone/>
            </a:pPr>
            <a:endParaRPr lang="en-US" dirty="0"/>
          </a:p>
          <a:p>
            <a:r>
              <a:rPr lang="en-US" dirty="0"/>
              <a:t>When tax rates or relevant service levels are changed, they have an impact on current owners, but not on future owners.  </a:t>
            </a:r>
          </a:p>
          <a:p>
            <a:pPr>
              <a:lnSpc>
                <a:spcPct val="70000"/>
              </a:lnSpc>
              <a:spcBef>
                <a:spcPts val="0"/>
              </a:spcBef>
            </a:pPr>
            <a:endParaRPr lang="en-US" dirty="0"/>
          </a:p>
          <a:p>
            <a:pPr lvl="1"/>
            <a:r>
              <a:rPr lang="en-US" dirty="0"/>
              <a:t>Moreover, current owners cannot escape changes, so their behavior is not affected by them.</a:t>
            </a:r>
          </a:p>
          <a:p>
            <a:pPr>
              <a:lnSpc>
                <a:spcPct val="70000"/>
              </a:lnSpc>
              <a:spcBef>
                <a:spcPts val="0"/>
              </a:spcBef>
            </a:pPr>
            <a:endParaRPr lang="en-US" dirty="0"/>
          </a:p>
          <a:p>
            <a:r>
              <a:rPr lang="en-US" dirty="0"/>
              <a:t>Of course, capitalization may not be complete. So this is ultimately an empirical question:</a:t>
            </a:r>
          </a:p>
          <a:p>
            <a:pPr>
              <a:lnSpc>
                <a:spcPct val="70000"/>
              </a:lnSpc>
              <a:spcBef>
                <a:spcPts val="0"/>
              </a:spcBef>
            </a:pPr>
            <a:endParaRPr lang="en-US" dirty="0"/>
          </a:p>
          <a:p>
            <a:pPr lvl="1"/>
            <a:r>
              <a:rPr lang="en-US" b="1" dirty="0">
                <a:solidFill>
                  <a:schemeClr val="accent3"/>
                </a:solidFill>
              </a:rPr>
              <a:t>How important are taxes and other local policies in influencing firms’ decisions and, ultimately, state and local economic development?</a:t>
            </a:r>
          </a:p>
        </p:txBody>
      </p:sp>
    </p:spTree>
    <p:extLst>
      <p:ext uri="{BB962C8B-B14F-4D97-AF65-F5344CB8AC3E}">
        <p14:creationId xmlns:p14="http://schemas.microsoft.com/office/powerpoint/2010/main" val="18214905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3CB748AE-A575-4849-B3F8-D1FF702AAF7D}"/>
              </a:ext>
            </a:extLst>
          </p:cNvPr>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695950"/>
          </a:xfrm>
        </p:spPr>
        <p:txBody>
          <a:bodyPr>
            <a:normAutofit/>
          </a:bodyPr>
          <a:lstStyle/>
          <a:p>
            <a:pPr marL="82550" indent="0" algn="ctr">
              <a:buNone/>
            </a:pPr>
            <a:r>
              <a:rPr lang="en-US" sz="2800" b="1" dirty="0">
                <a:solidFill>
                  <a:schemeClr val="accent1"/>
                </a:solidFill>
              </a:rPr>
              <a:t>Conceptual Frameworks, 3</a:t>
            </a:r>
          </a:p>
          <a:p>
            <a:pPr marL="82550" indent="0">
              <a:lnSpc>
                <a:spcPct val="70000"/>
              </a:lnSpc>
              <a:spcBef>
                <a:spcPts val="0"/>
              </a:spcBef>
              <a:buNone/>
            </a:pPr>
            <a:endParaRPr lang="en-US" dirty="0"/>
          </a:p>
          <a:p>
            <a:r>
              <a:rPr lang="en-US" dirty="0"/>
              <a:t>In the next class, we will turn to research on this question and some others.</a:t>
            </a:r>
            <a:endParaRPr lang="en-US" b="1" dirty="0">
              <a:solidFill>
                <a:schemeClr val="accent3"/>
              </a:solidFill>
            </a:endParaRPr>
          </a:p>
        </p:txBody>
      </p:sp>
    </p:spTree>
    <p:extLst>
      <p:ext uri="{BB962C8B-B14F-4D97-AF65-F5344CB8AC3E}">
        <p14:creationId xmlns:p14="http://schemas.microsoft.com/office/powerpoint/2010/main" val="3593395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4" name="Rectangle 3"/>
          <p:cNvSpPr>
            <a:spLocks noGrp="1" noChangeArrowheads="1"/>
          </p:cNvSpPr>
          <p:nvPr>
            <p:ph idx="1"/>
          </p:nvPr>
        </p:nvSpPr>
        <p:spPr>
          <a:xfrm>
            <a:off x="609600" y="933450"/>
            <a:ext cx="8229600" cy="5086350"/>
          </a:xfrm>
        </p:spPr>
        <p:txBody>
          <a:bodyPr/>
          <a:lstStyle/>
          <a:p>
            <a:pPr algn="ctr" eaLnBrk="1" hangingPunct="1">
              <a:buFont typeface="Wingdings" pitchFamily="2" charset="2"/>
              <a:buNone/>
            </a:pPr>
            <a:r>
              <a:rPr lang="en-US" sz="2800" b="1" dirty="0">
                <a:solidFill>
                  <a:schemeClr val="accent1"/>
                </a:solidFill>
              </a:rPr>
              <a:t>A Simple Keynesian Model, 2</a:t>
            </a:r>
          </a:p>
          <a:p>
            <a:pPr eaLnBrk="1" hangingPunct="1">
              <a:lnSpc>
                <a:spcPct val="50000"/>
              </a:lnSpc>
              <a:spcBef>
                <a:spcPts val="0"/>
              </a:spcBef>
            </a:pPr>
            <a:endParaRPr lang="en-US" dirty="0">
              <a:solidFill>
                <a:schemeClr val="accent3"/>
              </a:solidFill>
            </a:endParaRPr>
          </a:p>
          <a:p>
            <a:pPr eaLnBrk="1" hangingPunct="1"/>
            <a:r>
              <a:rPr lang="en-US" dirty="0"/>
              <a:t>The identities:</a:t>
            </a:r>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endParaRPr lang="en-US" dirty="0"/>
          </a:p>
          <a:p>
            <a:pPr eaLnBrk="1" hangingPunct="1"/>
            <a:r>
              <a:rPr lang="en-US" dirty="0"/>
              <a:t>The assumptions about behavior:</a:t>
            </a:r>
          </a:p>
          <a:p>
            <a:pPr algn="ctr" eaLnBrk="1" hangingPunct="1">
              <a:buFont typeface="Wingdings" pitchFamily="2" charset="2"/>
              <a:buNone/>
            </a:pPr>
            <a:endParaRPr lang="en-US" dirty="0"/>
          </a:p>
        </p:txBody>
      </p:sp>
      <p:grpSp>
        <p:nvGrpSpPr>
          <p:cNvPr id="2" name="Equations" descr="Please contact Professor Yinger for details regarding figures and graphs.">
            <a:extLst>
              <a:ext uri="{FF2B5EF4-FFF2-40B4-BE49-F238E27FC236}">
                <a16:creationId xmlns:a16="http://schemas.microsoft.com/office/drawing/2014/main" id="{9753A596-8E22-4405-B671-A8C21B534453}"/>
              </a:ext>
            </a:extLst>
          </p:cNvPr>
          <p:cNvGrpSpPr/>
          <p:nvPr/>
        </p:nvGrpSpPr>
        <p:grpSpPr>
          <a:xfrm>
            <a:off x="2928503" y="2088275"/>
            <a:ext cx="3591791" cy="3931525"/>
            <a:chOff x="2928503" y="2088275"/>
            <a:chExt cx="3591791" cy="3931525"/>
          </a:xfrm>
        </p:grpSpPr>
        <p:graphicFrame>
          <p:nvGraphicFramePr>
            <p:cNvPr id="5" name="Equation 1"/>
            <p:cNvGraphicFramePr>
              <a:graphicFrameLocks noChangeAspect="1"/>
            </p:cNvGraphicFramePr>
            <p:nvPr>
              <p:extLst>
                <p:ext uri="{D42A27DB-BD31-4B8C-83A1-F6EECF244321}">
                  <p14:modId xmlns:p14="http://schemas.microsoft.com/office/powerpoint/2010/main" val="1974563732"/>
                </p:ext>
              </p:extLst>
            </p:nvPr>
          </p:nvGraphicFramePr>
          <p:xfrm>
            <a:off x="3109137" y="2088275"/>
            <a:ext cx="3230521" cy="502525"/>
          </p:xfrm>
          <a:graphic>
            <a:graphicData uri="http://schemas.openxmlformats.org/presentationml/2006/ole">
              <mc:AlternateContent xmlns:mc="http://schemas.openxmlformats.org/markup-compatibility/2006">
                <mc:Choice xmlns:v="urn:schemas-microsoft-com:vml" Requires="v">
                  <p:oleObj name="Equation" r:id="rId2" imgW="1282700" imgH="203200" progId="Equation.DSMT4">
                    <p:embed/>
                  </p:oleObj>
                </mc:Choice>
                <mc:Fallback>
                  <p:oleObj name="Equation" r:id="rId2" imgW="1282700" imgH="203200" progId="Equation.DSMT4">
                    <p:embed/>
                    <p:pic>
                      <p:nvPicPr>
                        <p:cNvPr id="5"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9137" y="2088275"/>
                          <a:ext cx="3230521" cy="502525"/>
                        </a:xfrm>
                        <a:prstGeom prst="rect">
                          <a:avLst/>
                        </a:prstGeom>
                        <a:noFill/>
                      </p:spPr>
                    </p:pic>
                  </p:oleObj>
                </mc:Fallback>
              </mc:AlternateContent>
            </a:graphicData>
          </a:graphic>
        </p:graphicFrame>
        <p:graphicFrame>
          <p:nvGraphicFramePr>
            <p:cNvPr id="6" name="Equation 2"/>
            <p:cNvGraphicFramePr>
              <a:graphicFrameLocks noChangeAspect="1"/>
            </p:cNvGraphicFramePr>
            <p:nvPr>
              <p:extLst>
                <p:ext uri="{D42A27DB-BD31-4B8C-83A1-F6EECF244321}">
                  <p14:modId xmlns:p14="http://schemas.microsoft.com/office/powerpoint/2010/main" val="1462217745"/>
                </p:ext>
              </p:extLst>
            </p:nvPr>
          </p:nvGraphicFramePr>
          <p:xfrm>
            <a:off x="3851471" y="2696072"/>
            <a:ext cx="1509713" cy="428128"/>
          </p:xfrm>
          <a:graphic>
            <a:graphicData uri="http://schemas.openxmlformats.org/presentationml/2006/ole">
              <mc:AlternateContent xmlns:mc="http://schemas.openxmlformats.org/markup-compatibility/2006">
                <mc:Choice xmlns:v="urn:schemas-microsoft-com:vml" Requires="v">
                  <p:oleObj name="Equation" r:id="rId4" imgW="634449" imgH="177646" progId="Equation.DSMT4">
                    <p:embed/>
                  </p:oleObj>
                </mc:Choice>
                <mc:Fallback>
                  <p:oleObj name="Equation" r:id="rId4" imgW="634449" imgH="177646" progId="Equation.DSMT4">
                    <p:embed/>
                    <p:pic>
                      <p:nvPicPr>
                        <p:cNvPr id="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1471" y="2696072"/>
                          <a:ext cx="1509713" cy="428128"/>
                        </a:xfrm>
                        <a:prstGeom prst="rect">
                          <a:avLst/>
                        </a:prstGeom>
                        <a:noFill/>
                      </p:spPr>
                    </p:pic>
                  </p:oleObj>
                </mc:Fallback>
              </mc:AlternateContent>
            </a:graphicData>
          </a:graphic>
        </p:graphicFrame>
        <p:graphicFrame>
          <p:nvGraphicFramePr>
            <p:cNvPr id="7" name="Equation 3"/>
            <p:cNvGraphicFramePr>
              <a:graphicFrameLocks noChangeAspect="1"/>
            </p:cNvGraphicFramePr>
            <p:nvPr>
              <p:extLst>
                <p:ext uri="{D42A27DB-BD31-4B8C-83A1-F6EECF244321}">
                  <p14:modId xmlns:p14="http://schemas.microsoft.com/office/powerpoint/2010/main" val="3139486648"/>
                </p:ext>
              </p:extLst>
            </p:nvPr>
          </p:nvGraphicFramePr>
          <p:xfrm>
            <a:off x="4076700" y="3342167"/>
            <a:ext cx="990600" cy="391633"/>
          </p:xfrm>
          <a:graphic>
            <a:graphicData uri="http://schemas.openxmlformats.org/presentationml/2006/ole">
              <mc:AlternateContent xmlns:mc="http://schemas.openxmlformats.org/markup-compatibility/2006">
                <mc:Choice xmlns:v="urn:schemas-microsoft-com:vml" Requires="v">
                  <p:oleObj name="Equation" r:id="rId6" imgW="406048" imgH="164957" progId="Equation.DSMT4">
                    <p:embed/>
                  </p:oleObj>
                </mc:Choice>
                <mc:Fallback>
                  <p:oleObj name="Equation" r:id="rId6" imgW="406048" imgH="164957" progId="Equation.DSMT4">
                    <p:embed/>
                    <p:pic>
                      <p:nvPicPr>
                        <p:cNvPr id="7"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76700" y="3342167"/>
                          <a:ext cx="990600" cy="391633"/>
                        </a:xfrm>
                        <a:prstGeom prst="rect">
                          <a:avLst/>
                        </a:prstGeom>
                        <a:noFill/>
                      </p:spPr>
                    </p:pic>
                  </p:oleObj>
                </mc:Fallback>
              </mc:AlternateContent>
            </a:graphicData>
          </a:graphic>
        </p:graphicFrame>
        <p:graphicFrame>
          <p:nvGraphicFramePr>
            <p:cNvPr id="8" name="Equation 4"/>
            <p:cNvGraphicFramePr>
              <a:graphicFrameLocks noChangeAspect="1"/>
            </p:cNvGraphicFramePr>
            <p:nvPr>
              <p:extLst>
                <p:ext uri="{D42A27DB-BD31-4B8C-83A1-F6EECF244321}">
                  <p14:modId xmlns:p14="http://schemas.microsoft.com/office/powerpoint/2010/main" val="3779741316"/>
                </p:ext>
              </p:extLst>
            </p:nvPr>
          </p:nvGraphicFramePr>
          <p:xfrm>
            <a:off x="3561553" y="4893198"/>
            <a:ext cx="2089550" cy="517002"/>
          </p:xfrm>
          <a:graphic>
            <a:graphicData uri="http://schemas.openxmlformats.org/presentationml/2006/ole">
              <mc:AlternateContent xmlns:mc="http://schemas.openxmlformats.org/markup-compatibility/2006">
                <mc:Choice xmlns:v="urn:schemas-microsoft-com:vml" Requires="v">
                  <p:oleObj name="Equation" r:id="rId8" imgW="927100" imgH="228600" progId="Equation.DSMT4">
                    <p:embed/>
                  </p:oleObj>
                </mc:Choice>
                <mc:Fallback>
                  <p:oleObj name="Equation" r:id="rId8" imgW="927100" imgH="228600" progId="Equation.DSMT4">
                    <p:embed/>
                    <p:pic>
                      <p:nvPicPr>
                        <p:cNvPr id="8"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61553" y="4893198"/>
                          <a:ext cx="2089550" cy="517002"/>
                        </a:xfrm>
                        <a:prstGeom prst="rect">
                          <a:avLst/>
                        </a:prstGeom>
                        <a:noFill/>
                      </p:spPr>
                    </p:pic>
                  </p:oleObj>
                </mc:Fallback>
              </mc:AlternateContent>
            </a:graphicData>
          </a:graphic>
        </p:graphicFrame>
        <p:graphicFrame>
          <p:nvGraphicFramePr>
            <p:cNvPr id="9" name="Equation 5"/>
            <p:cNvGraphicFramePr>
              <a:graphicFrameLocks noChangeAspect="1"/>
            </p:cNvGraphicFramePr>
            <p:nvPr>
              <p:extLst>
                <p:ext uri="{D42A27DB-BD31-4B8C-83A1-F6EECF244321}">
                  <p14:modId xmlns:p14="http://schemas.microsoft.com/office/powerpoint/2010/main" val="2645947232"/>
                </p:ext>
              </p:extLst>
            </p:nvPr>
          </p:nvGraphicFramePr>
          <p:xfrm>
            <a:off x="2928503" y="5421168"/>
            <a:ext cx="3591791" cy="598632"/>
          </p:xfrm>
          <a:graphic>
            <a:graphicData uri="http://schemas.openxmlformats.org/presentationml/2006/ole">
              <mc:AlternateContent xmlns:mc="http://schemas.openxmlformats.org/markup-compatibility/2006">
                <mc:Choice xmlns:v="urn:schemas-microsoft-com:vml" Requires="v">
                  <p:oleObj name="Equation" r:id="rId10" imgW="1371600" imgH="228600" progId="Equation.DSMT4">
                    <p:embed/>
                  </p:oleObj>
                </mc:Choice>
                <mc:Fallback>
                  <p:oleObj name="Equation" r:id="rId10" imgW="1371600" imgH="228600" progId="Equation.DSMT4">
                    <p:embed/>
                    <p:pic>
                      <p:nvPicPr>
                        <p:cNvPr id="9"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28503" y="5421168"/>
                          <a:ext cx="3591791" cy="598632"/>
                        </a:xfrm>
                        <a:prstGeom prst="rect">
                          <a:avLst/>
                        </a:prstGeom>
                        <a:noFill/>
                      </p:spPr>
                    </p:pic>
                  </p:oleObj>
                </mc:Fallback>
              </mc:AlternateContent>
            </a:graphicData>
          </a:graphic>
        </p:graphicFrame>
      </p:grpSp>
    </p:spTree>
    <p:extLst>
      <p:ext uri="{BB962C8B-B14F-4D97-AF65-F5344CB8AC3E}">
        <p14:creationId xmlns:p14="http://schemas.microsoft.com/office/powerpoint/2010/main" val="2082348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4" name="Rectangle 3"/>
          <p:cNvSpPr txBox="1">
            <a:spLocks noChangeArrowheads="1"/>
          </p:cNvSpPr>
          <p:nvPr/>
        </p:nvSpPr>
        <p:spPr bwMode="auto">
          <a:xfrm>
            <a:off x="609600" y="817562"/>
            <a:ext cx="8229600" cy="657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gn="ctr">
              <a:buFont typeface="Wingdings" pitchFamily="2" charset="2"/>
              <a:buNone/>
            </a:pPr>
            <a:r>
              <a:rPr lang="en-US" sz="2800" b="1" dirty="0">
                <a:solidFill>
                  <a:schemeClr val="accent1"/>
                </a:solidFill>
              </a:rPr>
              <a:t>A Simple Keynesian Model, 3</a:t>
            </a:r>
          </a:p>
          <a:p>
            <a:pPr>
              <a:lnSpc>
                <a:spcPct val="50000"/>
              </a:lnSpc>
              <a:spcBef>
                <a:spcPts val="0"/>
              </a:spcBef>
            </a:pPr>
            <a:endParaRPr lang="en-US" dirty="0"/>
          </a:p>
          <a:p>
            <a:r>
              <a:rPr lang="en-US" sz="2400" dirty="0"/>
              <a:t>The equilibrium:</a:t>
            </a:r>
          </a:p>
          <a:p>
            <a:endParaRPr lang="en-US" sz="2400" dirty="0"/>
          </a:p>
          <a:p>
            <a:endParaRPr lang="en-US" sz="2400" dirty="0"/>
          </a:p>
          <a:p>
            <a:endParaRPr lang="en-US" sz="2400" dirty="0"/>
          </a:p>
          <a:p>
            <a:r>
              <a:rPr lang="en-US" sz="2400" dirty="0"/>
              <a:t>Interpretation:</a:t>
            </a:r>
          </a:p>
          <a:p>
            <a:pPr lvl="1"/>
            <a:r>
              <a:rPr lang="en-US" sz="2400" dirty="0"/>
              <a:t>Exports (and other exogenous factors) are multiplied into income.</a:t>
            </a:r>
          </a:p>
          <a:p>
            <a:pPr lvl="1"/>
            <a:r>
              <a:rPr lang="en-US" sz="2400" dirty="0"/>
              <a:t>These factors have a larger impact if the marginal propensity to consume (</a:t>
            </a:r>
            <a:r>
              <a:rPr lang="en-US" sz="2400" i="1" dirty="0">
                <a:latin typeface="Times New Roman" panose="02020603050405020304" pitchFamily="18" charset="0"/>
                <a:cs typeface="Times New Roman" panose="02020603050405020304" pitchFamily="18" charset="0"/>
              </a:rPr>
              <a:t>c</a:t>
            </a:r>
            <a:r>
              <a:rPr lang="en-US" sz="2400" dirty="0"/>
              <a:t>) is larger.</a:t>
            </a:r>
          </a:p>
          <a:p>
            <a:pPr lvl="1"/>
            <a:r>
              <a:rPr lang="en-US" sz="2400" dirty="0"/>
              <a:t>These factors have a smaller impact if the marginal propensity to import (</a:t>
            </a:r>
            <a:r>
              <a:rPr lang="en-US" sz="2400" i="1" dirty="0">
                <a:latin typeface="Times New Roman" panose="02020603050405020304" pitchFamily="18" charset="0"/>
                <a:cs typeface="Times New Roman" panose="02020603050405020304" pitchFamily="18" charset="0"/>
              </a:rPr>
              <a:t>m</a:t>
            </a:r>
            <a:r>
              <a:rPr lang="en-US" sz="2400" dirty="0"/>
              <a:t> = “leakage”) is larger.</a:t>
            </a:r>
          </a:p>
          <a:p>
            <a:pPr>
              <a:lnSpc>
                <a:spcPct val="50000"/>
              </a:lnSpc>
              <a:spcBef>
                <a:spcPts val="0"/>
              </a:spcBef>
            </a:pPr>
            <a:endParaRPr lang="en-US" dirty="0"/>
          </a:p>
          <a:p>
            <a:pPr>
              <a:buFont typeface="Wingdings 2" pitchFamily="18" charset="2"/>
              <a:buNone/>
            </a:pPr>
            <a:r>
              <a:rPr lang="en-US" dirty="0"/>
              <a:t>		</a:t>
            </a:r>
          </a:p>
          <a:p>
            <a:pPr marL="0" indent="0">
              <a:buFont typeface="Wingdings 2" pitchFamily="18" charset="2"/>
              <a:buNone/>
            </a:pPr>
            <a:endParaRPr lang="en-US" dirty="0"/>
          </a:p>
        </p:txBody>
      </p:sp>
      <p:graphicFrame>
        <p:nvGraphicFramePr>
          <p:cNvPr id="5"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3304795678"/>
              </p:ext>
            </p:extLst>
          </p:nvPr>
        </p:nvGraphicFramePr>
        <p:xfrm>
          <a:off x="2674815" y="2168435"/>
          <a:ext cx="4099170" cy="955765"/>
        </p:xfrm>
        <a:graphic>
          <a:graphicData uri="http://schemas.openxmlformats.org/presentationml/2006/ole">
            <mc:AlternateContent xmlns:mc="http://schemas.openxmlformats.org/markup-compatibility/2006">
              <mc:Choice xmlns:v="urn:schemas-microsoft-com:vml" Requires="v">
                <p:oleObj name="Equation" r:id="rId2" imgW="1841500" imgH="431800" progId="Equation.DSMT4">
                  <p:embed/>
                </p:oleObj>
              </mc:Choice>
              <mc:Fallback>
                <p:oleObj name="Equation" r:id="rId2" imgW="1841500" imgH="431800" progId="Equation.DSMT4">
                  <p:embed/>
                  <p:pic>
                    <p:nvPicPr>
                      <p:cNvPr id="5"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4815" y="2168435"/>
                        <a:ext cx="4099170" cy="955765"/>
                      </a:xfrm>
                      <a:prstGeom prst="rect">
                        <a:avLst/>
                      </a:prstGeom>
                      <a:noFill/>
                    </p:spPr>
                  </p:pic>
                </p:oleObj>
              </mc:Fallback>
            </mc:AlternateContent>
          </a:graphicData>
        </a:graphic>
      </p:graphicFrame>
    </p:spTree>
    <p:extLst>
      <p:ext uri="{BB962C8B-B14F-4D97-AF65-F5344CB8AC3E}">
        <p14:creationId xmlns:p14="http://schemas.microsoft.com/office/powerpoint/2010/main" val="3631394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4" name="Rectangle 3"/>
          <p:cNvSpPr>
            <a:spLocks noGrp="1" noChangeArrowheads="1"/>
          </p:cNvSpPr>
          <p:nvPr>
            <p:ph idx="1"/>
          </p:nvPr>
        </p:nvSpPr>
        <p:spPr>
          <a:xfrm>
            <a:off x="609600" y="933450"/>
            <a:ext cx="8229600" cy="5086350"/>
          </a:xfrm>
        </p:spPr>
        <p:txBody>
          <a:bodyPr/>
          <a:lstStyle/>
          <a:p>
            <a:pPr algn="ctr" eaLnBrk="1" hangingPunct="1">
              <a:buFont typeface="Wingdings" pitchFamily="2" charset="2"/>
              <a:buNone/>
            </a:pPr>
            <a:r>
              <a:rPr lang="en-US" sz="2800" b="1" dirty="0">
                <a:solidFill>
                  <a:schemeClr val="accent1"/>
                </a:solidFill>
              </a:rPr>
              <a:t>A Simple Keynesian Model, 4</a:t>
            </a:r>
          </a:p>
          <a:p>
            <a:pPr eaLnBrk="1" hangingPunct="1">
              <a:lnSpc>
                <a:spcPct val="50000"/>
              </a:lnSpc>
              <a:spcBef>
                <a:spcPts val="0"/>
              </a:spcBef>
            </a:pPr>
            <a:endParaRPr lang="en-US" dirty="0"/>
          </a:p>
          <a:p>
            <a:pPr eaLnBrk="1" hangingPunct="1"/>
            <a:r>
              <a:rPr lang="en-US" dirty="0"/>
              <a:t>Of course this model leaves out many things, such as:</a:t>
            </a:r>
          </a:p>
          <a:p>
            <a:pPr lvl="1" eaLnBrk="1" hangingPunct="1"/>
            <a:r>
              <a:rPr lang="en-US" dirty="0"/>
              <a:t>Government</a:t>
            </a:r>
          </a:p>
          <a:p>
            <a:pPr lvl="1" eaLnBrk="1" hangingPunct="1"/>
            <a:r>
              <a:rPr lang="en-US" dirty="0"/>
              <a:t>Prices and interest rates</a:t>
            </a:r>
          </a:p>
          <a:p>
            <a:pPr lvl="1" eaLnBrk="1" hangingPunct="1"/>
            <a:r>
              <a:rPr lang="en-US" dirty="0"/>
              <a:t>Expectations</a:t>
            </a:r>
          </a:p>
          <a:p>
            <a:pPr lvl="1" eaLnBrk="1" hangingPunct="1">
              <a:lnSpc>
                <a:spcPct val="50000"/>
              </a:lnSpc>
              <a:spcBef>
                <a:spcPts val="0"/>
              </a:spcBef>
            </a:pPr>
            <a:endParaRPr lang="en-US" dirty="0"/>
          </a:p>
          <a:p>
            <a:pPr eaLnBrk="1" hangingPunct="1"/>
            <a:r>
              <a:rPr lang="en-US" dirty="0"/>
              <a:t>But it introduces three key concepts:</a:t>
            </a:r>
          </a:p>
          <a:p>
            <a:pPr lvl="1" eaLnBrk="1" hangingPunct="1"/>
            <a:r>
              <a:rPr lang="en-US" dirty="0"/>
              <a:t>Exports (=inflows)</a:t>
            </a:r>
          </a:p>
          <a:p>
            <a:pPr lvl="1" eaLnBrk="1" hangingPunct="1"/>
            <a:r>
              <a:rPr lang="en-US" dirty="0"/>
              <a:t>Multipliers</a:t>
            </a:r>
          </a:p>
          <a:p>
            <a:pPr lvl="1" eaLnBrk="1" hangingPunct="1"/>
            <a:r>
              <a:rPr lang="en-US" dirty="0"/>
              <a:t>Leakage</a:t>
            </a:r>
          </a:p>
        </p:txBody>
      </p:sp>
    </p:spTree>
    <p:extLst>
      <p:ext uri="{BB962C8B-B14F-4D97-AF65-F5344CB8AC3E}">
        <p14:creationId xmlns:p14="http://schemas.microsoft.com/office/powerpoint/2010/main" val="2372133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35100" y="275035"/>
            <a:ext cx="7499351" cy="410765"/>
          </a:xfrm>
        </p:spPr>
        <p:txBody>
          <a:bodyPr>
            <a:normAutofit fontScale="90000"/>
          </a:bodyPr>
          <a:lstStyle/>
          <a:p>
            <a:pPr fontAlgn="auto">
              <a:spcAft>
                <a:spcPts val="0"/>
              </a:spcAft>
              <a:defRPr/>
            </a:pPr>
            <a:r>
              <a:rPr lang="en-US" sz="2400" b="1" dirty="0">
                <a:solidFill>
                  <a:schemeClr val="tx2">
                    <a:satMod val="130000"/>
                  </a:schemeClr>
                </a:solidFill>
              </a:rPr>
              <a:t>Conceptual Tools for Studying Economic Development</a:t>
            </a:r>
          </a:p>
        </p:txBody>
      </p:sp>
      <p:sp>
        <p:nvSpPr>
          <p:cNvPr id="6147" name="Rectangle 3"/>
          <p:cNvSpPr>
            <a:spLocks noGrp="1" noChangeArrowheads="1"/>
          </p:cNvSpPr>
          <p:nvPr>
            <p:ph idx="1"/>
          </p:nvPr>
        </p:nvSpPr>
        <p:spPr>
          <a:xfrm>
            <a:off x="609600" y="933450"/>
            <a:ext cx="8229600" cy="5086350"/>
          </a:xfrm>
        </p:spPr>
        <p:txBody>
          <a:bodyPr>
            <a:normAutofit/>
          </a:bodyPr>
          <a:lstStyle/>
          <a:p>
            <a:pPr algn="ctr" eaLnBrk="1" hangingPunct="1">
              <a:buFont typeface="Wingdings" pitchFamily="2" charset="2"/>
              <a:buNone/>
            </a:pPr>
            <a:r>
              <a:rPr lang="en-US" sz="2800" b="1" dirty="0">
                <a:solidFill>
                  <a:schemeClr val="accent1"/>
                </a:solidFill>
              </a:rPr>
              <a:t>Economic Base Models</a:t>
            </a:r>
          </a:p>
          <a:p>
            <a:pPr eaLnBrk="1" hangingPunct="1"/>
            <a:endParaRPr lang="en-US" sz="2800" dirty="0"/>
          </a:p>
          <a:p>
            <a:pPr eaLnBrk="1" hangingPunct="1"/>
            <a:r>
              <a:rPr lang="en-US" sz="2400" b="1" u="sng" dirty="0">
                <a:solidFill>
                  <a:schemeClr val="accent4"/>
                </a:solidFill>
              </a:rPr>
              <a:t>Economic base models</a:t>
            </a:r>
            <a:r>
              <a:rPr lang="en-US" sz="2400" dirty="0">
                <a:solidFill>
                  <a:schemeClr val="accent4"/>
                </a:solidFill>
              </a:rPr>
              <a:t> </a:t>
            </a:r>
            <a:r>
              <a:rPr lang="en-US" sz="2400" dirty="0"/>
              <a:t>are the simplest possible macroeconomic models of a state or local economy.</a:t>
            </a:r>
          </a:p>
          <a:p>
            <a:pPr eaLnBrk="1" hangingPunct="1"/>
            <a:endParaRPr lang="en-US" sz="2400" dirty="0"/>
          </a:p>
          <a:p>
            <a:pPr eaLnBrk="1" hangingPunct="1"/>
            <a:r>
              <a:rPr lang="en-US" sz="2400" dirty="0"/>
              <a:t>They are highly oversimplified and should be used with great care, but also provide some useful insights.</a:t>
            </a:r>
          </a:p>
          <a:p>
            <a:pPr eaLnBrk="1" hangingPunct="1"/>
            <a:endParaRPr lang="en-US" sz="2400" dirty="0"/>
          </a:p>
          <a:p>
            <a:pPr eaLnBrk="1" hangingPunct="1"/>
            <a:r>
              <a:rPr lang="en-US" sz="2400" dirty="0"/>
              <a:t>In particular, they help in applying some macro model insights to a local economy.</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712463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7A36F208-85AE-46AF-A671-B124A862706C}"/>
              </a:ext>
            </a:extLst>
          </p:cNvPr>
          <p:cNvSpPr txBox="1">
            <a:spLocks noChangeArrowheads="1"/>
          </p:cNvSpPr>
          <p:nvPr/>
        </p:nvSpPr>
        <p:spPr>
          <a:xfrm>
            <a:off x="1435100" y="275035"/>
            <a:ext cx="7499351" cy="410765"/>
          </a:xfrm>
          <a:prstGeom prst="rect">
            <a:avLst/>
          </a:prstGeom>
        </p:spPr>
        <p:txBody>
          <a:bodyPr vert="horz" lIns="91440" tIns="45720" rIns="91440" bIns="45720" rtlCol="0" anchor="t">
            <a:normAutofit fontScale="97500"/>
          </a:bodyPr>
          <a:lst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a:lstStyle>
          <a:p>
            <a:pPr>
              <a:defRPr/>
            </a:pPr>
            <a:r>
              <a:rPr lang="en-US" sz="2400" b="1">
                <a:solidFill>
                  <a:schemeClr val="tx2">
                    <a:satMod val="130000"/>
                  </a:schemeClr>
                </a:solidFill>
              </a:rPr>
              <a:t>Conceptual Tools for Studying Economic Development</a:t>
            </a:r>
            <a:endParaRPr lang="en-US" sz="2400" b="1" dirty="0">
              <a:solidFill>
                <a:schemeClr val="tx2">
                  <a:satMod val="130000"/>
                </a:schemeClr>
              </a:solidFill>
            </a:endParaRPr>
          </a:p>
        </p:txBody>
      </p:sp>
      <p:sp>
        <p:nvSpPr>
          <p:cNvPr id="2" name="Rectangle 2"/>
          <p:cNvSpPr/>
          <p:nvPr/>
        </p:nvSpPr>
        <p:spPr>
          <a:xfrm>
            <a:off x="2671115" y="1143000"/>
            <a:ext cx="3322449" cy="480131"/>
          </a:xfrm>
          <a:prstGeom prst="rect">
            <a:avLst/>
          </a:prstGeom>
        </p:spPr>
        <p:txBody>
          <a:bodyPr wrap="none">
            <a:spAutoFit/>
          </a:bodyPr>
          <a:lstStyle/>
          <a:p>
            <a:pPr marL="51435" lvl="0" indent="-51435" algn="ctr" defTabSz="514350" fontAlgn="auto">
              <a:lnSpc>
                <a:spcPct val="90000"/>
              </a:lnSpc>
              <a:spcBef>
                <a:spcPts val="675"/>
              </a:spcBef>
              <a:spcAft>
                <a:spcPts val="113"/>
              </a:spcAft>
              <a:buClr>
                <a:srgbClr val="E48312"/>
              </a:buClr>
              <a:buSzPct val="100000"/>
            </a:pPr>
            <a:r>
              <a:rPr lang="en-US" sz="2800" b="1" dirty="0">
                <a:solidFill>
                  <a:schemeClr val="accent1"/>
                </a:solidFill>
                <a:latin typeface="+mn-lt"/>
                <a:cs typeface="+mn-cs"/>
              </a:rPr>
              <a:t>Export vs. Local Jobs</a:t>
            </a:r>
          </a:p>
        </p:txBody>
      </p:sp>
      <p:sp>
        <p:nvSpPr>
          <p:cNvPr id="9219" name="Rectangle 3"/>
          <p:cNvSpPr>
            <a:spLocks noGrp="1" noChangeArrowheads="1"/>
          </p:cNvSpPr>
          <p:nvPr>
            <p:ph idx="1"/>
          </p:nvPr>
        </p:nvSpPr>
        <p:spPr>
          <a:xfrm>
            <a:off x="1028700" y="1905000"/>
            <a:ext cx="7200900" cy="3581400"/>
          </a:xfrm>
        </p:spPr>
        <p:txBody>
          <a:bodyPr>
            <a:noAutofit/>
          </a:bodyPr>
          <a:lstStyle/>
          <a:p>
            <a:pPr marL="227013" indent="-227013" eaLnBrk="1" hangingPunct="1">
              <a:lnSpc>
                <a:spcPct val="100000"/>
              </a:lnSpc>
              <a:spcAft>
                <a:spcPts val="1200"/>
              </a:spcAft>
              <a:buFont typeface="Wingdings" panose="05000000000000000000" pitchFamily="2" charset="2"/>
              <a:buChar char="§"/>
            </a:pPr>
            <a:r>
              <a:rPr lang="en-US" sz="2400" dirty="0"/>
              <a:t>Export base models start with a distinction between “export jobs” and “local jobs.”</a:t>
            </a:r>
          </a:p>
          <a:p>
            <a:pPr marL="227013" indent="-227013" eaLnBrk="1" hangingPunct="1">
              <a:lnSpc>
                <a:spcPct val="100000"/>
              </a:lnSpc>
              <a:spcAft>
                <a:spcPts val="1200"/>
              </a:spcAft>
              <a:buFont typeface="Wingdings" panose="05000000000000000000" pitchFamily="2" charset="2"/>
              <a:buChar char="§"/>
            </a:pPr>
            <a:r>
              <a:rPr lang="en-US" sz="2400" b="1" dirty="0"/>
              <a:t>Export jobs </a:t>
            </a:r>
            <a:r>
              <a:rPr lang="en-US" sz="2400" dirty="0"/>
              <a:t>are associated with goods or services </a:t>
            </a:r>
            <a:r>
              <a:rPr lang="en-US" dirty="0"/>
              <a:t>sold</a:t>
            </a:r>
            <a:r>
              <a:rPr lang="en-US" sz="2400" dirty="0"/>
              <a:t> on a national market.</a:t>
            </a:r>
          </a:p>
          <a:p>
            <a:pPr marL="460375" lvl="5" indent="-233363">
              <a:lnSpc>
                <a:spcPct val="100000"/>
              </a:lnSpc>
              <a:spcAft>
                <a:spcPts val="1200"/>
              </a:spcAft>
              <a:buSzPct val="65000"/>
              <a:buFont typeface="Courier New" panose="02070309020205020404" pitchFamily="49" charset="0"/>
              <a:buChar char="o"/>
            </a:pPr>
            <a:r>
              <a:rPr lang="en-US" sz="1800" dirty="0"/>
              <a:t>Manufacturing jobs are a key example.</a:t>
            </a:r>
          </a:p>
          <a:p>
            <a:pPr marL="227013" indent="-227013" eaLnBrk="1" hangingPunct="1">
              <a:lnSpc>
                <a:spcPct val="100000"/>
              </a:lnSpc>
              <a:spcAft>
                <a:spcPts val="1200"/>
              </a:spcAft>
              <a:buFont typeface="Wingdings" panose="05000000000000000000" pitchFamily="2" charset="2"/>
              <a:buChar char="§"/>
            </a:pPr>
            <a:r>
              <a:rPr lang="en-US" sz="2400" b="1" dirty="0"/>
              <a:t>Local jobs </a:t>
            </a:r>
            <a:r>
              <a:rPr lang="en-US" sz="2400" dirty="0"/>
              <a:t>are jobs associated with goods or services that compete only in local markets.</a:t>
            </a:r>
          </a:p>
          <a:p>
            <a:pPr indent="-182880">
              <a:lnSpc>
                <a:spcPct val="100000"/>
              </a:lnSpc>
              <a:spcAft>
                <a:spcPts val="1200"/>
              </a:spcAft>
              <a:buSzPct val="65000"/>
              <a:buFont typeface="Courier New" panose="02070309020205020404" pitchFamily="49" charset="0"/>
              <a:buChar char="o"/>
            </a:pPr>
            <a:r>
              <a:rPr lang="en-US" sz="2400" i="1" dirty="0"/>
              <a:t>Jobs in grocery stores, fast food restaurants, or dry cleaners are examples.</a:t>
            </a:r>
          </a:p>
        </p:txBody>
      </p:sp>
      <p:sp>
        <p:nvSpPr>
          <p:cNvPr id="3" name="Title" hidden="1"/>
          <p:cNvSpPr>
            <a:spLocks noGrp="1"/>
          </p:cNvSpPr>
          <p:nvPr>
            <p:ph type="title"/>
          </p:nvPr>
        </p:nvSpPr>
        <p:spPr/>
        <p:txBody>
          <a:bodyPr/>
          <a:lstStyle/>
          <a:p>
            <a:r>
              <a:rPr lang="en-US" sz="2800" dirty="0">
                <a:solidFill>
                  <a:srgbClr val="BD582C"/>
                </a:solidFill>
              </a:rPr>
              <a:t>Export vs. Local Jobs</a:t>
            </a:r>
            <a:br>
              <a:rPr lang="en-US" sz="2800" dirty="0">
                <a:solidFill>
                  <a:srgbClr val="BD582C"/>
                </a:solidFill>
              </a:rPr>
            </a:br>
            <a:endParaRPr lang="en-US" dirty="0"/>
          </a:p>
        </p:txBody>
      </p:sp>
    </p:spTree>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76772</TotalTime>
  <Words>2731</Words>
  <Application>Microsoft Office PowerPoint</Application>
  <PresentationFormat>On-screen Show (4:3)</PresentationFormat>
  <Paragraphs>429</Paragraphs>
  <Slides>42</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Courier New</vt:lpstr>
      <vt:lpstr>Franklin Gothic Book</vt:lpstr>
      <vt:lpstr>Times New Roman</vt:lpstr>
      <vt:lpstr>Verdana</vt:lpstr>
      <vt:lpstr>Wingdings</vt:lpstr>
      <vt:lpstr>Wingdings 2</vt:lpstr>
      <vt:lpstr>Crop</vt:lpstr>
      <vt:lpstr>Equation</vt:lpstr>
      <vt:lpstr>Public Finance Seminar Spring 2021, Professor Yinger</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Export vs. Local Jobs </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lpstr>Conceptual Tools for Studying Economic Development</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Lecture 18: Conceptual Tools for Studying Economic Development</dc:title>
  <dc:creator>joyinger</dc:creator>
  <cp:lastModifiedBy>Emily Rose Minnoe</cp:lastModifiedBy>
  <cp:revision>84</cp:revision>
  <dcterms:created xsi:type="dcterms:W3CDTF">2005-12-18T15:49:22Z</dcterms:created>
  <dcterms:modified xsi:type="dcterms:W3CDTF">2021-04-13T19:50:32Z</dcterms:modified>
</cp:coreProperties>
</file>