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9"/>
  </p:notesMasterIdLst>
  <p:sldIdLst>
    <p:sldId id="256" r:id="rId2"/>
    <p:sldId id="366" r:id="rId3"/>
    <p:sldId id="290" r:id="rId4"/>
    <p:sldId id="292" r:id="rId5"/>
    <p:sldId id="359" r:id="rId6"/>
    <p:sldId id="322" r:id="rId7"/>
    <p:sldId id="323" r:id="rId8"/>
    <p:sldId id="324" r:id="rId9"/>
    <p:sldId id="360" r:id="rId10"/>
    <p:sldId id="361" r:id="rId11"/>
    <p:sldId id="362" r:id="rId12"/>
    <p:sldId id="293" r:id="rId13"/>
    <p:sldId id="330" r:id="rId14"/>
    <p:sldId id="325" r:id="rId15"/>
    <p:sldId id="363" r:id="rId16"/>
    <p:sldId id="364" r:id="rId17"/>
    <p:sldId id="365" r:id="rId18"/>
    <p:sldId id="329" r:id="rId19"/>
    <p:sldId id="331" r:id="rId20"/>
    <p:sldId id="352" r:id="rId21"/>
    <p:sldId id="320" r:id="rId22"/>
    <p:sldId id="321" r:id="rId23"/>
    <p:sldId id="326" r:id="rId24"/>
    <p:sldId id="327" r:id="rId25"/>
    <p:sldId id="328" r:id="rId26"/>
    <p:sldId id="354" r:id="rId27"/>
    <p:sldId id="340" r:id="rId28"/>
    <p:sldId id="343" r:id="rId29"/>
    <p:sldId id="344" r:id="rId30"/>
    <p:sldId id="345" r:id="rId31"/>
    <p:sldId id="346" r:id="rId32"/>
    <p:sldId id="347" r:id="rId33"/>
    <p:sldId id="348" r:id="rId34"/>
    <p:sldId id="349" r:id="rId35"/>
    <p:sldId id="350" r:id="rId36"/>
    <p:sldId id="351" r:id="rId37"/>
    <p:sldId id="353" r:id="rId38"/>
    <p:sldId id="357" r:id="rId39"/>
    <p:sldId id="317" r:id="rId40"/>
    <p:sldId id="318" r:id="rId41"/>
    <p:sldId id="319" r:id="rId42"/>
    <p:sldId id="367" r:id="rId43"/>
    <p:sldId id="312" r:id="rId44"/>
    <p:sldId id="313" r:id="rId45"/>
    <p:sldId id="314" r:id="rId46"/>
    <p:sldId id="315" r:id="rId47"/>
    <p:sldId id="31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2"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CDD79-AE75-4549-A1BA-1FCE567CB2ED}" type="datetimeFigureOut">
              <a:rPr lang="en-US" smtClean="0"/>
              <a:t>4/13/2021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DC622-42A2-4362-8853-DD9B8DF8328A}" type="slidenum">
              <a:rPr lang="en-US" smtClean="0"/>
              <a:t>‹#›</a:t>
            </a:fld>
            <a:endParaRPr lang="en-US"/>
          </a:p>
        </p:txBody>
      </p:sp>
    </p:spTree>
    <p:extLst>
      <p:ext uri="{BB962C8B-B14F-4D97-AF65-F5344CB8AC3E}">
        <p14:creationId xmlns:p14="http://schemas.microsoft.com/office/powerpoint/2010/main" val="23426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DC622-42A2-4362-8853-DD9B8DF8328A}" type="slidenum">
              <a:rPr lang="en-US" smtClean="0"/>
              <a:t>38</a:t>
            </a:fld>
            <a:endParaRPr lang="en-US"/>
          </a:p>
        </p:txBody>
      </p:sp>
    </p:spTree>
    <p:extLst>
      <p:ext uri="{BB962C8B-B14F-4D97-AF65-F5344CB8AC3E}">
        <p14:creationId xmlns:p14="http://schemas.microsoft.com/office/powerpoint/2010/main" val="156006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lt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1EE2100F-936E-4C06-8A5C-49DDFE4F2F63}" type="slidenum">
              <a:rPr lang="en-US" altLang="en-US" smtClean="0"/>
              <a:pPr>
                <a:defRPr/>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0749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2172031-C6BB-48CD-A070-B7D6FDC08CD9}" type="slidenum">
              <a:rPr lang="en-US" altLang="en-US" smtClean="0"/>
              <a:pPr>
                <a:defRPr/>
              </a:pPr>
              <a:t>‹#›</a:t>
            </a:fld>
            <a:endParaRPr lang="en-US" altLang="en-US"/>
          </a:p>
        </p:txBody>
      </p:sp>
    </p:spTree>
    <p:extLst>
      <p:ext uri="{BB962C8B-B14F-4D97-AF65-F5344CB8AC3E}">
        <p14:creationId xmlns:p14="http://schemas.microsoft.com/office/powerpoint/2010/main" val="77863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F0B64B5-2AB0-4BF3-BFAD-B476F3C187A1}" type="slidenum">
              <a:rPr lang="en-US" altLang="en-US" smtClean="0"/>
              <a:pPr>
                <a:defRPr/>
              </a:pPr>
              <a:t>‹#›</a:t>
            </a:fld>
            <a:endParaRPr lang="en-US" altLang="en-US"/>
          </a:p>
        </p:txBody>
      </p:sp>
    </p:spTree>
    <p:extLst>
      <p:ext uri="{BB962C8B-B14F-4D97-AF65-F5344CB8AC3E}">
        <p14:creationId xmlns:p14="http://schemas.microsoft.com/office/powerpoint/2010/main" val="91443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9B452B-F98E-4E29-9DEB-D1CDACCAB576}" type="slidenum">
              <a:rPr lang="en-US" altLang="en-US" smtClean="0"/>
              <a:pPr>
                <a:defRPr/>
              </a:pPr>
              <a:t>‹#›</a:t>
            </a:fld>
            <a:endParaRPr lang="en-US" altLang="en-US"/>
          </a:p>
        </p:txBody>
      </p:sp>
    </p:spTree>
    <p:extLst>
      <p:ext uri="{BB962C8B-B14F-4D97-AF65-F5344CB8AC3E}">
        <p14:creationId xmlns:p14="http://schemas.microsoft.com/office/powerpoint/2010/main" val="271186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lt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1A72AD81-8BBD-4038-9466-DAD7F065684E}"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532778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2048741-ACDC-43BB-8CC0-426426BBF3EB}" type="slidenum">
              <a:rPr lang="en-US" altLang="en-US" smtClean="0"/>
              <a:pPr>
                <a:defRPr/>
              </a:pPr>
              <a:t>‹#›</a:t>
            </a:fld>
            <a:endParaRPr lang="en-US" altLang="en-US"/>
          </a:p>
        </p:txBody>
      </p:sp>
    </p:spTree>
    <p:extLst>
      <p:ext uri="{BB962C8B-B14F-4D97-AF65-F5344CB8AC3E}">
        <p14:creationId xmlns:p14="http://schemas.microsoft.com/office/powerpoint/2010/main" val="318785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D3018A8-2EC1-4F11-BF0A-9EC33055BC13}" type="slidenum">
              <a:rPr lang="en-US" altLang="en-US" smtClean="0"/>
              <a:pPr>
                <a:defRPr/>
              </a:pPr>
              <a:t>‹#›</a:t>
            </a:fld>
            <a:endParaRPr lang="en-US" altLang="en-US"/>
          </a:p>
        </p:txBody>
      </p:sp>
    </p:spTree>
    <p:extLst>
      <p:ext uri="{BB962C8B-B14F-4D97-AF65-F5344CB8AC3E}">
        <p14:creationId xmlns:p14="http://schemas.microsoft.com/office/powerpoint/2010/main" val="22004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72D9A33F-4CD1-4779-8B45-B68516611BB1}" type="slidenum">
              <a:rPr lang="en-US" altLang="en-US" smtClean="0"/>
              <a:pPr>
                <a:defRPr/>
              </a:pPr>
              <a:t>‹#›</a:t>
            </a:fld>
            <a:endParaRPr lang="en-US" altLang="en-US"/>
          </a:p>
        </p:txBody>
      </p:sp>
    </p:spTree>
    <p:extLst>
      <p:ext uri="{BB962C8B-B14F-4D97-AF65-F5344CB8AC3E}">
        <p14:creationId xmlns:p14="http://schemas.microsoft.com/office/powerpoint/2010/main" val="429277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54FDC87F-326D-4855-B35D-CF26E4087144}" type="slidenum">
              <a:rPr lang="en-US" altLang="en-US" smtClean="0"/>
              <a:pPr>
                <a:defRPr/>
              </a:pPr>
              <a:t>‹#›</a:t>
            </a:fld>
            <a:endParaRPr lang="en-US" altLang="en-US"/>
          </a:p>
        </p:txBody>
      </p:sp>
    </p:spTree>
    <p:extLst>
      <p:ext uri="{BB962C8B-B14F-4D97-AF65-F5344CB8AC3E}">
        <p14:creationId xmlns:p14="http://schemas.microsoft.com/office/powerpoint/2010/main" val="183749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313BB956-882F-4DB8-8188-897ED1351999}" type="slidenum">
              <a:rPr lang="en-US" altLang="en-US" smtClean="0"/>
              <a:pPr>
                <a:defRPr/>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412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1918FADA-9385-4A18-9482-E0585B27D974}" type="slidenum">
              <a:rPr lang="en-US" altLang="en-US" smtClean="0"/>
              <a:pPr>
                <a:defRPr/>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0440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lt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lt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922A6501-522C-4817-ABA5-1A24A3ACA138}" type="slidenum">
              <a:rPr lang="en-US" altLang="en-US" smtClean="0"/>
              <a:pPr>
                <a:defRPr/>
              </a:pPr>
              <a:t>‹#›</a:t>
            </a:fld>
            <a:endParaRPr lang="en-US"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156186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research.upjohn.org/reports/22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86367" y="1314450"/>
            <a:ext cx="7624233" cy="1790700"/>
          </a:xfrm>
        </p:spPr>
        <p:txBody>
          <a:bodyPr/>
          <a:lstStyle/>
          <a:p>
            <a:pPr fontAlgn="auto">
              <a:spcAft>
                <a:spcPts val="0"/>
              </a:spcAft>
              <a:defRPr/>
            </a:pPr>
            <a:r>
              <a:rPr lang="en-US" sz="3200" b="1" dirty="0">
                <a:solidFill>
                  <a:schemeClr val="tx2">
                    <a:satMod val="130000"/>
                  </a:schemeClr>
                </a:solidFill>
              </a:rPr>
              <a:t>Public Finance Seminar</a:t>
            </a:r>
            <a:br>
              <a:rPr lang="en-US" sz="3200" b="1" dirty="0">
                <a:solidFill>
                  <a:schemeClr val="tx2">
                    <a:satMod val="130000"/>
                  </a:schemeClr>
                </a:solidFill>
              </a:rPr>
            </a:br>
            <a:r>
              <a:rPr lang="en-US" sz="3200" b="1" dirty="0">
                <a:solidFill>
                  <a:schemeClr val="tx2">
                    <a:satMod val="130000"/>
                  </a:schemeClr>
                </a:solidFill>
              </a:rPr>
              <a:t>Spring 2021, Professor Yinger</a:t>
            </a:r>
          </a:p>
        </p:txBody>
      </p:sp>
      <p:sp>
        <p:nvSpPr>
          <p:cNvPr id="10243" name="Rectangle 3"/>
          <p:cNvSpPr>
            <a:spLocks noGrp="1" noChangeArrowheads="1"/>
          </p:cNvSpPr>
          <p:nvPr>
            <p:ph type="subTitle" idx="1"/>
          </p:nvPr>
        </p:nvSpPr>
        <p:spPr>
          <a:xfrm>
            <a:off x="2032000" y="4000500"/>
            <a:ext cx="6553200" cy="1809750"/>
          </a:xfrm>
        </p:spPr>
        <p:txBody>
          <a:bodyPr/>
          <a:lstStyle/>
          <a:p>
            <a:pPr marL="26988"/>
            <a:r>
              <a:rPr lang="en-US" sz="3600" b="1" dirty="0">
                <a:solidFill>
                  <a:schemeClr val="accent1"/>
                </a:solidFill>
              </a:rPr>
              <a:t>Research on Economic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848350"/>
          </a:xfrm>
        </p:spPr>
        <p:txBody>
          <a:bodyPr>
            <a:normAutofit lnSpcReduction="10000"/>
          </a:bodyPr>
          <a:lstStyle/>
          <a:p>
            <a:pPr marL="82550" indent="0" algn="ctr">
              <a:lnSpc>
                <a:spcPct val="120000"/>
              </a:lnSpc>
              <a:spcBef>
                <a:spcPts val="0"/>
              </a:spcBef>
              <a:spcAft>
                <a:spcPts val="1800"/>
              </a:spcAft>
              <a:buNone/>
            </a:pPr>
            <a:r>
              <a:rPr lang="en-US" sz="3000" b="1" dirty="0" err="1">
                <a:solidFill>
                  <a:schemeClr val="accent1"/>
                </a:solidFill>
              </a:rPr>
              <a:t>Srithongrung</a:t>
            </a:r>
            <a:r>
              <a:rPr lang="en-US" sz="3000" b="1" dirty="0">
                <a:solidFill>
                  <a:schemeClr val="accent1"/>
                </a:solidFill>
              </a:rPr>
              <a:t> and </a:t>
            </a:r>
            <a:r>
              <a:rPr lang="en-US" sz="3000" b="1" dirty="0" err="1">
                <a:solidFill>
                  <a:schemeClr val="accent1"/>
                </a:solidFill>
              </a:rPr>
              <a:t>Kriz</a:t>
            </a:r>
            <a:r>
              <a:rPr lang="en-US" sz="3000" b="1" dirty="0">
                <a:solidFill>
                  <a:schemeClr val="accent1"/>
                </a:solidFill>
              </a:rPr>
              <a:t> (</a:t>
            </a:r>
            <a:r>
              <a:rPr lang="en-US" sz="3000" b="1" i="1" dirty="0">
                <a:solidFill>
                  <a:schemeClr val="accent1"/>
                </a:solidFill>
              </a:rPr>
              <a:t>JPAM</a:t>
            </a:r>
            <a:r>
              <a:rPr lang="en-US" sz="3000" b="1" dirty="0">
                <a:solidFill>
                  <a:schemeClr val="accent1"/>
                </a:solidFill>
              </a:rPr>
              <a:t> 2014)</a:t>
            </a:r>
          </a:p>
          <a:p>
            <a:pPr>
              <a:lnSpc>
                <a:spcPct val="120000"/>
              </a:lnSpc>
              <a:spcBef>
                <a:spcPts val="0"/>
              </a:spcBef>
              <a:spcAft>
                <a:spcPts val="1800"/>
              </a:spcAft>
            </a:pPr>
            <a:r>
              <a:rPr lang="en-US" dirty="0"/>
              <a:t>A more recent article in </a:t>
            </a:r>
            <a:r>
              <a:rPr lang="en-US" i="1" dirty="0"/>
              <a:t>JPAM</a:t>
            </a:r>
            <a:r>
              <a:rPr lang="en-US" dirty="0"/>
              <a:t> estimates a dynamic model of economic development that builds on the insights in </a:t>
            </a:r>
            <a:r>
              <a:rPr lang="en-US" dirty="0" err="1"/>
              <a:t>Bania</a:t>
            </a:r>
            <a:r>
              <a:rPr lang="en-US" dirty="0"/>
              <a:t> and Stone.  </a:t>
            </a:r>
          </a:p>
          <a:p>
            <a:pPr>
              <a:lnSpc>
                <a:spcPct val="120000"/>
              </a:lnSpc>
              <a:spcBef>
                <a:spcPts val="0"/>
              </a:spcBef>
              <a:spcAft>
                <a:spcPts val="1800"/>
              </a:spcAft>
            </a:pPr>
            <a:r>
              <a:rPr lang="en-US" dirty="0"/>
              <a:t>“[T]axes have a slight negative effect on economic growth. In addition to current year effect, this tax effect is only a year lagged and is transient, rather than persistent. </a:t>
            </a:r>
          </a:p>
          <a:p>
            <a:pPr>
              <a:lnSpc>
                <a:spcPct val="120000"/>
              </a:lnSpc>
              <a:spcBef>
                <a:spcPts val="0"/>
              </a:spcBef>
              <a:spcAft>
                <a:spcPts val="1800"/>
              </a:spcAft>
            </a:pPr>
            <a:r>
              <a:rPr lang="en-US" dirty="0"/>
              <a:t>Operational spending has a positive effect on growth approximately at about a one-to-one ratio. The positive effect of operational spending persists through the six-year estimation period. </a:t>
            </a:r>
          </a:p>
          <a:p>
            <a:pPr>
              <a:lnSpc>
                <a:spcPct val="120000"/>
              </a:lnSpc>
              <a:spcBef>
                <a:spcPts val="0"/>
              </a:spcBef>
              <a:spcAft>
                <a:spcPts val="1800"/>
              </a:spcAft>
            </a:pPr>
            <a:r>
              <a:rPr lang="en-US" dirty="0"/>
              <a:t>Public capital spending demonstrates a positive effect on economic growth for two years after the investment occurs. The effect is more than a one-to-one ratio and lasts for three years including the current year. “</a:t>
            </a:r>
          </a:p>
        </p:txBody>
      </p:sp>
    </p:spTree>
    <p:extLst>
      <p:ext uri="{BB962C8B-B14F-4D97-AF65-F5344CB8AC3E}">
        <p14:creationId xmlns:p14="http://schemas.microsoft.com/office/powerpoint/2010/main" val="236961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086350"/>
          </a:xfrm>
        </p:spPr>
        <p:txBody>
          <a:bodyPr>
            <a:normAutofit/>
          </a:bodyPr>
          <a:lstStyle/>
          <a:p>
            <a:pPr marL="82550" indent="0" algn="ctr">
              <a:lnSpc>
                <a:spcPct val="120000"/>
              </a:lnSpc>
              <a:spcBef>
                <a:spcPts val="0"/>
              </a:spcBef>
              <a:spcAft>
                <a:spcPts val="1800"/>
              </a:spcAft>
              <a:buNone/>
            </a:pPr>
            <a:r>
              <a:rPr lang="en-US" sz="2800" b="1" dirty="0" err="1">
                <a:solidFill>
                  <a:schemeClr val="accent1"/>
                </a:solidFill>
              </a:rPr>
              <a:t>Srithongrung</a:t>
            </a:r>
            <a:r>
              <a:rPr lang="en-US" sz="2800" b="1" dirty="0">
                <a:solidFill>
                  <a:schemeClr val="accent1"/>
                </a:solidFill>
              </a:rPr>
              <a:t> and </a:t>
            </a:r>
            <a:r>
              <a:rPr lang="en-US" sz="2800" b="1" dirty="0" err="1">
                <a:solidFill>
                  <a:schemeClr val="accent1"/>
                </a:solidFill>
              </a:rPr>
              <a:t>Kriz</a:t>
            </a:r>
            <a:r>
              <a:rPr lang="en-US" sz="2800" b="1" dirty="0">
                <a:solidFill>
                  <a:schemeClr val="accent1"/>
                </a:solidFill>
              </a:rPr>
              <a:t>, 2</a:t>
            </a:r>
          </a:p>
          <a:p>
            <a:pPr>
              <a:lnSpc>
                <a:spcPct val="120000"/>
              </a:lnSpc>
              <a:spcBef>
                <a:spcPts val="0"/>
              </a:spcBef>
              <a:spcAft>
                <a:spcPts val="1800"/>
              </a:spcAft>
            </a:pPr>
            <a:r>
              <a:rPr lang="en-US" dirty="0"/>
              <a:t>“[T]he wisdom of cutting taxes as a way to boost a state economy must be seriously reexamined. While cutting taxes may produce a short-term boost in the economy, if those cuts are accompanied by cuts in spending (especially operational spending), the short-run gains are going to be offset and perhaps even exceeded by the drag on growth created by lower spending. </a:t>
            </a:r>
          </a:p>
          <a:p>
            <a:pPr>
              <a:lnSpc>
                <a:spcPct val="120000"/>
              </a:lnSpc>
              <a:spcBef>
                <a:spcPts val="0"/>
              </a:spcBef>
              <a:spcAft>
                <a:spcPts val="1800"/>
              </a:spcAft>
            </a:pPr>
            <a:r>
              <a:rPr lang="en-US" dirty="0"/>
              <a:t>[T]he assertions that spending reduces growth…must also be reexamined. Our results strongly support a view that spending on local public goods is complementary with private economic activity. …and provides strong multiplier effects.” </a:t>
            </a:r>
          </a:p>
        </p:txBody>
      </p:sp>
    </p:spTree>
    <p:extLst>
      <p:ext uri="{BB962C8B-B14F-4D97-AF65-F5344CB8AC3E}">
        <p14:creationId xmlns:p14="http://schemas.microsoft.com/office/powerpoint/2010/main" val="218463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71551"/>
            <a:ext cx="8229600" cy="5734049"/>
          </a:xfrm>
        </p:spPr>
        <p:txBody>
          <a:bodyPr>
            <a:normAutofit fontScale="92500" lnSpcReduction="10000"/>
          </a:bodyPr>
          <a:lstStyle/>
          <a:p>
            <a:pPr marL="82550" indent="0" algn="ctr">
              <a:buNone/>
            </a:pPr>
            <a:r>
              <a:rPr lang="en-US" sz="3000" b="1" dirty="0">
                <a:solidFill>
                  <a:schemeClr val="accent1"/>
                </a:solidFill>
              </a:rPr>
              <a:t>Wong</a:t>
            </a:r>
          </a:p>
          <a:p>
            <a:pPr marL="82550" indent="0">
              <a:lnSpc>
                <a:spcPct val="70000"/>
              </a:lnSpc>
              <a:spcBef>
                <a:spcPts val="0"/>
              </a:spcBef>
              <a:buNone/>
            </a:pPr>
            <a:r>
              <a:rPr lang="en-US" b="1" dirty="0"/>
              <a:t> </a:t>
            </a:r>
            <a:endParaRPr lang="en-US" dirty="0"/>
          </a:p>
          <a:p>
            <a:r>
              <a:rPr lang="en-US" dirty="0"/>
              <a:t>Wilson Wong’s dissertation (Maxwell, 1998) looks at the impact of local property tax rates and public service quality on economic development in New York.  </a:t>
            </a:r>
          </a:p>
          <a:p>
            <a:pPr>
              <a:lnSpc>
                <a:spcPct val="70000"/>
              </a:lnSpc>
              <a:spcBef>
                <a:spcPts val="0"/>
              </a:spcBef>
            </a:pPr>
            <a:endParaRPr lang="en-US" dirty="0"/>
          </a:p>
          <a:p>
            <a:r>
              <a:rPr lang="en-US" dirty="0"/>
              <a:t>This dissertation takes advantage of the variation in local tax rates generated by the Homestead Option.</a:t>
            </a:r>
          </a:p>
          <a:p>
            <a:pPr marL="82550" indent="0">
              <a:lnSpc>
                <a:spcPct val="70000"/>
              </a:lnSpc>
              <a:spcBef>
                <a:spcPts val="0"/>
              </a:spcBef>
              <a:buNone/>
            </a:pPr>
            <a:r>
              <a:rPr lang="en-US" dirty="0"/>
              <a:t> </a:t>
            </a:r>
          </a:p>
          <a:p>
            <a:pPr lvl="1"/>
            <a:r>
              <a:rPr lang="en-US" dirty="0"/>
              <a:t>This option gives cities the right to use a classified property tax, with a higher rate on business than on residential property, when they complete a revaluation.  </a:t>
            </a:r>
          </a:p>
          <a:p>
            <a:pPr lvl="1">
              <a:lnSpc>
                <a:spcPct val="70000"/>
              </a:lnSpc>
              <a:spcBef>
                <a:spcPts val="0"/>
              </a:spcBef>
            </a:pPr>
            <a:endParaRPr lang="en-US" dirty="0"/>
          </a:p>
          <a:p>
            <a:pPr lvl="1"/>
            <a:r>
              <a:rPr lang="en-US" dirty="0"/>
              <a:t>In cities that adopt this option, therefore, there is a change in property tax rates that does not come from the usual budget processes.  </a:t>
            </a:r>
          </a:p>
          <a:p>
            <a:pPr lvl="1">
              <a:lnSpc>
                <a:spcPct val="70000"/>
              </a:lnSpc>
              <a:spcBef>
                <a:spcPts val="0"/>
              </a:spcBef>
            </a:pPr>
            <a:endParaRPr lang="en-US" dirty="0"/>
          </a:p>
          <a:p>
            <a:pPr lvl="1"/>
            <a:r>
              <a:rPr lang="en-US" dirty="0"/>
              <a:t>This extra variation is like a natural experiment that gives the researcher some leverage to study the impact of property taxes on economic development.</a:t>
            </a:r>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3218236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71551"/>
            <a:ext cx="8229600" cy="5962649"/>
          </a:xfrm>
        </p:spPr>
        <p:txBody>
          <a:bodyPr>
            <a:normAutofit fontScale="92500" lnSpcReduction="20000"/>
          </a:bodyPr>
          <a:lstStyle/>
          <a:p>
            <a:pPr marL="82550" indent="0" algn="ctr">
              <a:buNone/>
            </a:pPr>
            <a:r>
              <a:rPr lang="en-US" sz="3000" b="1" dirty="0">
                <a:solidFill>
                  <a:schemeClr val="accent1"/>
                </a:solidFill>
              </a:rPr>
              <a:t>Wong, 2</a:t>
            </a:r>
          </a:p>
          <a:p>
            <a:pPr marL="82550" indent="0">
              <a:buNone/>
            </a:pPr>
            <a:r>
              <a:rPr lang="en-US" b="1" dirty="0"/>
              <a:t> </a:t>
            </a:r>
            <a:endParaRPr lang="en-US" dirty="0"/>
          </a:p>
          <a:p>
            <a:r>
              <a:rPr lang="en-US" dirty="0"/>
              <a:t>Wong estimates the following equation</a:t>
            </a:r>
          </a:p>
          <a:p>
            <a:endParaRPr lang="en-US" dirty="0"/>
          </a:p>
          <a:p>
            <a:pPr marL="82550" indent="0">
              <a:buNone/>
            </a:pPr>
            <a:r>
              <a:rPr lang="en-US" dirty="0"/>
              <a:t>	 </a:t>
            </a:r>
          </a:p>
          <a:p>
            <a:endParaRPr lang="en-US" dirty="0"/>
          </a:p>
          <a:p>
            <a:endParaRPr lang="en-US" dirty="0"/>
          </a:p>
          <a:p>
            <a:pPr marL="82550" indent="0">
              <a:buNone/>
            </a:pPr>
            <a:r>
              <a:rPr lang="en-US" dirty="0"/>
              <a:t>    where</a:t>
            </a:r>
          </a:p>
          <a:p>
            <a:pPr marL="82550" indent="0">
              <a:lnSpc>
                <a:spcPct val="70000"/>
              </a:lnSpc>
              <a:spcBef>
                <a:spcPts val="0"/>
              </a:spcBef>
              <a:buNone/>
            </a:pPr>
            <a:r>
              <a:rPr lang="en-US" dirty="0"/>
              <a:t> </a:t>
            </a:r>
          </a:p>
          <a:p>
            <a:pPr lvl="1">
              <a:lnSpc>
                <a:spcPct val="120000"/>
              </a:lnSpc>
            </a:pPr>
            <a:r>
              <a:rPr lang="en-US" i="1" dirty="0">
                <a:latin typeface="Times New Roman" pitchFamily="18" charset="0"/>
                <a:cs typeface="Times New Roman" pitchFamily="18" charset="0"/>
              </a:rPr>
              <a:t>Y</a:t>
            </a:r>
            <a:r>
              <a:rPr lang="en-US" dirty="0"/>
              <a:t> = a measure of economic development, such as jobs or payroll (in city </a:t>
            </a:r>
            <a:r>
              <a:rPr lang="en-US" i="1" dirty="0">
                <a:latin typeface="Times New Roman" pitchFamily="18" charset="0"/>
                <a:cs typeface="Times New Roman" pitchFamily="18" charset="0"/>
              </a:rPr>
              <a:t>i</a:t>
            </a:r>
            <a:r>
              <a:rPr lang="en-US" dirty="0"/>
              <a:t> and time </a:t>
            </a:r>
            <a:r>
              <a:rPr lang="en-US" i="1" dirty="0">
                <a:latin typeface="Times New Roman" pitchFamily="18" charset="0"/>
                <a:cs typeface="Times New Roman" pitchFamily="18" charset="0"/>
              </a:rPr>
              <a:t>y</a:t>
            </a:r>
            <a:r>
              <a:rPr lang="en-US" dirty="0"/>
              <a:t>)</a:t>
            </a:r>
          </a:p>
          <a:p>
            <a:pPr lvl="1">
              <a:lnSpc>
                <a:spcPct val="120000"/>
              </a:lnSpc>
            </a:pPr>
            <a:r>
              <a:rPr lang="en-US" i="1" dirty="0">
                <a:latin typeface="Times New Roman" pitchFamily="18" charset="0"/>
                <a:cs typeface="Times New Roman" pitchFamily="18" charset="0"/>
              </a:rPr>
              <a:t>t</a:t>
            </a:r>
            <a:r>
              <a:rPr lang="en-US" dirty="0"/>
              <a:t> = effective property tax rate on commercial and industrial property</a:t>
            </a:r>
          </a:p>
          <a:p>
            <a:pPr lvl="1">
              <a:lnSpc>
                <a:spcPct val="120000"/>
              </a:lnSpc>
            </a:pPr>
            <a:r>
              <a:rPr lang="en-US" i="1" dirty="0">
                <a:latin typeface="Times New Roman" pitchFamily="18" charset="0"/>
                <a:cs typeface="Times New Roman" pitchFamily="18" charset="0"/>
              </a:rPr>
              <a:t>s</a:t>
            </a:r>
            <a:r>
              <a:rPr lang="en-US" dirty="0"/>
              <a:t> = sales tax rate</a:t>
            </a:r>
          </a:p>
          <a:p>
            <a:pPr lvl="1">
              <a:lnSpc>
                <a:spcPct val="120000"/>
              </a:lnSpc>
            </a:pPr>
            <a:r>
              <a:rPr lang="en-US" i="1" dirty="0">
                <a:latin typeface="Times New Roman" pitchFamily="18" charset="0"/>
                <a:cs typeface="Times New Roman" pitchFamily="18" charset="0"/>
              </a:rPr>
              <a:t>G</a:t>
            </a:r>
            <a:r>
              <a:rPr lang="en-US" dirty="0"/>
              <a:t> = a measure of performance (for government service </a:t>
            </a:r>
            <a:r>
              <a:rPr lang="en-US" i="1" dirty="0">
                <a:latin typeface="Times New Roman" pitchFamily="18" charset="0"/>
                <a:cs typeface="Times New Roman" pitchFamily="18" charset="0"/>
              </a:rPr>
              <a:t>k</a:t>
            </a:r>
            <a:r>
              <a:rPr lang="en-US" dirty="0"/>
              <a:t>)</a:t>
            </a:r>
          </a:p>
          <a:p>
            <a:pPr lvl="1">
              <a:lnSpc>
                <a:spcPct val="120000"/>
              </a:lnSpc>
            </a:pPr>
            <a:r>
              <a:rPr lang="en-US" i="1" dirty="0">
                <a:latin typeface="Times New Roman" pitchFamily="18" charset="0"/>
                <a:cs typeface="Times New Roman" pitchFamily="18" charset="0"/>
              </a:rPr>
              <a:t>μ, γ, δ, ε </a:t>
            </a:r>
            <a:r>
              <a:rPr lang="en-US" dirty="0"/>
              <a:t>= error components for city, time, city time trend, and random stuff, respectively</a:t>
            </a:r>
          </a:p>
        </p:txBody>
      </p:sp>
      <p:graphicFrame>
        <p:nvGraphicFramePr>
          <p:cNvPr id="3" name="Equation" descr="Please contact Professor Yinger for details regarding figures and graphs."/>
          <p:cNvGraphicFramePr>
            <a:graphicFrameLocks noChangeAspect="1"/>
          </p:cNvGraphicFramePr>
          <p:nvPr>
            <p:extLst>
              <p:ext uri="{D42A27DB-BD31-4B8C-83A1-F6EECF244321}">
                <p14:modId xmlns:p14="http://schemas.microsoft.com/office/powerpoint/2010/main" val="2375384638"/>
              </p:ext>
            </p:extLst>
          </p:nvPr>
        </p:nvGraphicFramePr>
        <p:xfrm>
          <a:off x="1143000" y="2403571"/>
          <a:ext cx="7715827" cy="720629"/>
        </p:xfrm>
        <a:graphic>
          <a:graphicData uri="http://schemas.openxmlformats.org/presentationml/2006/ole">
            <mc:AlternateContent xmlns:mc="http://schemas.openxmlformats.org/markup-compatibility/2006">
              <mc:Choice xmlns:v="urn:schemas-microsoft-com:vml" Requires="v">
                <p:oleObj name="Equation" r:id="rId2" imgW="3987800" imgH="419100" progId="Equation.DSMT4">
                  <p:embed/>
                </p:oleObj>
              </mc:Choice>
              <mc:Fallback>
                <p:oleObj name="Equation" r:id="rId2" imgW="3987800" imgH="419100" progId="Equation.DSMT4">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03571"/>
                        <a:ext cx="7715827" cy="720629"/>
                      </a:xfrm>
                      <a:prstGeom prst="rect">
                        <a:avLst/>
                      </a:prstGeom>
                      <a:noFill/>
                    </p:spPr>
                  </p:pic>
                </p:oleObj>
              </mc:Fallback>
            </mc:AlternateContent>
          </a:graphicData>
        </a:graphic>
      </p:graphicFrame>
    </p:spTree>
    <p:extLst>
      <p:ext uri="{BB962C8B-B14F-4D97-AF65-F5344CB8AC3E}">
        <p14:creationId xmlns:p14="http://schemas.microsoft.com/office/powerpoint/2010/main" val="466051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71551"/>
            <a:ext cx="8229600" cy="5657849"/>
          </a:xfrm>
        </p:spPr>
        <p:txBody>
          <a:bodyPr>
            <a:normAutofit/>
          </a:bodyPr>
          <a:lstStyle/>
          <a:p>
            <a:pPr marL="82550" indent="0" algn="ctr">
              <a:buNone/>
            </a:pPr>
            <a:r>
              <a:rPr lang="en-US" sz="2800" b="1" dirty="0">
                <a:solidFill>
                  <a:schemeClr val="accent1"/>
                </a:solidFill>
              </a:rPr>
              <a:t>Wong, 3</a:t>
            </a:r>
          </a:p>
          <a:p>
            <a:pPr marL="82550" indent="0">
              <a:lnSpc>
                <a:spcPct val="70000"/>
              </a:lnSpc>
              <a:spcBef>
                <a:spcPts val="0"/>
              </a:spcBef>
              <a:buNone/>
            </a:pPr>
            <a:r>
              <a:rPr lang="en-US" b="1" dirty="0"/>
              <a:t> </a:t>
            </a:r>
            <a:endParaRPr lang="en-US" dirty="0"/>
          </a:p>
          <a:p>
            <a:r>
              <a:rPr lang="en-US" dirty="0"/>
              <a:t>He faces 2 challenging issues.</a:t>
            </a:r>
          </a:p>
          <a:p>
            <a:pPr>
              <a:lnSpc>
                <a:spcPct val="70000"/>
              </a:lnSpc>
              <a:spcBef>
                <a:spcPts val="1200"/>
              </a:spcBef>
            </a:pPr>
            <a:endParaRPr lang="en-US" dirty="0"/>
          </a:p>
          <a:p>
            <a:pPr lvl="0"/>
            <a:r>
              <a:rPr lang="en-US" dirty="0"/>
              <a:t>The </a:t>
            </a:r>
            <a:r>
              <a:rPr lang="en-US" u="sng" dirty="0"/>
              <a:t>first</a:t>
            </a:r>
            <a:r>
              <a:rPr lang="en-US" dirty="0"/>
              <a:t> is that effective tax rate may be endogenous, so he uses 2SLS.</a:t>
            </a:r>
          </a:p>
          <a:p>
            <a:pPr marL="82550" indent="0">
              <a:lnSpc>
                <a:spcPct val="70000"/>
              </a:lnSpc>
              <a:spcBef>
                <a:spcPts val="0"/>
              </a:spcBef>
              <a:buNone/>
            </a:pPr>
            <a:r>
              <a:rPr lang="en-US" dirty="0"/>
              <a:t> </a:t>
            </a:r>
          </a:p>
          <a:p>
            <a:r>
              <a:rPr lang="en-US" dirty="0"/>
              <a:t>His instruments are of 3 types:  </a:t>
            </a:r>
          </a:p>
          <a:p>
            <a:pPr>
              <a:lnSpc>
                <a:spcPct val="70000"/>
              </a:lnSpc>
              <a:spcBef>
                <a:spcPts val="0"/>
              </a:spcBef>
            </a:pPr>
            <a:endParaRPr lang="en-US" dirty="0"/>
          </a:p>
          <a:p>
            <a:pPr lvl="1"/>
            <a:r>
              <a:rPr lang="en-US" dirty="0"/>
              <a:t>Deviations in the endogenous variable (from a city’s own average).  </a:t>
            </a:r>
          </a:p>
          <a:p>
            <a:pPr lvl="1"/>
            <a:r>
              <a:rPr lang="en-US" dirty="0"/>
              <a:t>Variable identifying above-median values (grouping method).  </a:t>
            </a:r>
          </a:p>
          <a:p>
            <a:pPr lvl="1"/>
            <a:r>
              <a:rPr lang="en-US" dirty="0"/>
              <a:t>Variables that come from the Homestead Option (reassessment dummy, Homestead Option dummy, years since Homestead Option).</a:t>
            </a:r>
          </a:p>
          <a:p>
            <a:pPr marL="82550" indent="0">
              <a:lnSpc>
                <a:spcPct val="70000"/>
              </a:lnSpc>
              <a:spcBef>
                <a:spcPts val="0"/>
              </a:spcBef>
              <a:buNone/>
            </a:pPr>
            <a:endParaRPr lang="en-US" dirty="0"/>
          </a:p>
          <a:p>
            <a:r>
              <a:rPr lang="en-US" dirty="0"/>
              <a:t>He did not use all the fancy IV tests, which were not yet available.</a:t>
            </a:r>
          </a:p>
          <a:p>
            <a:endParaRPr lang="en-US" dirty="0"/>
          </a:p>
        </p:txBody>
      </p:sp>
    </p:spTree>
    <p:extLst>
      <p:ext uri="{BB962C8B-B14F-4D97-AF65-F5344CB8AC3E}">
        <p14:creationId xmlns:p14="http://schemas.microsoft.com/office/powerpoint/2010/main" val="370796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71551"/>
            <a:ext cx="8229600" cy="5657849"/>
          </a:xfrm>
        </p:spPr>
        <p:txBody>
          <a:bodyPr>
            <a:normAutofit/>
          </a:bodyPr>
          <a:lstStyle/>
          <a:p>
            <a:pPr marL="82550" indent="0" algn="ctr">
              <a:buNone/>
            </a:pPr>
            <a:r>
              <a:rPr lang="en-US" sz="2800" b="1" dirty="0">
                <a:solidFill>
                  <a:schemeClr val="accent1"/>
                </a:solidFill>
              </a:rPr>
              <a:t>Wong, 4</a:t>
            </a:r>
          </a:p>
          <a:p>
            <a:pPr marL="82550" indent="0">
              <a:buNone/>
            </a:pPr>
            <a:r>
              <a:rPr lang="en-US" b="1" dirty="0"/>
              <a:t> </a:t>
            </a:r>
            <a:endParaRPr lang="en-US" dirty="0"/>
          </a:p>
          <a:p>
            <a:pPr lvl="0"/>
            <a:r>
              <a:rPr lang="en-US" dirty="0"/>
              <a:t>The </a:t>
            </a:r>
            <a:r>
              <a:rPr lang="en-US" u="sng" dirty="0"/>
              <a:t>second</a:t>
            </a:r>
            <a:r>
              <a:rPr lang="en-US" dirty="0"/>
              <a:t> challenge is that government performance is hard to measure.</a:t>
            </a:r>
          </a:p>
          <a:p>
            <a:pPr marL="82550" indent="0">
              <a:buNone/>
            </a:pPr>
            <a:r>
              <a:rPr lang="en-US" dirty="0"/>
              <a:t> </a:t>
            </a:r>
          </a:p>
          <a:p>
            <a:r>
              <a:rPr lang="en-US" dirty="0"/>
              <a:t>He did an amazing job finding variables to measure government performance, including:</a:t>
            </a:r>
          </a:p>
          <a:p>
            <a:endParaRPr lang="en-US" dirty="0"/>
          </a:p>
          <a:p>
            <a:pPr lvl="1"/>
            <a:r>
              <a:rPr lang="en-US" dirty="0"/>
              <a:t>the crime rate,</a:t>
            </a:r>
          </a:p>
          <a:p>
            <a:pPr lvl="1"/>
            <a:r>
              <a:rPr lang="en-US" dirty="0"/>
              <a:t>property loss from fire</a:t>
            </a:r>
          </a:p>
          <a:p>
            <a:pPr lvl="1"/>
            <a:r>
              <a:rPr lang="en-US" dirty="0"/>
              <a:t>school test scores (from grades 3 through 6).</a:t>
            </a:r>
          </a:p>
          <a:p>
            <a:pPr marL="82550" indent="0">
              <a:buNone/>
            </a:pPr>
            <a:endParaRPr lang="en-US" dirty="0"/>
          </a:p>
          <a:p>
            <a:endParaRPr lang="en-US" dirty="0"/>
          </a:p>
        </p:txBody>
      </p:sp>
    </p:spTree>
    <p:extLst>
      <p:ext uri="{BB962C8B-B14F-4D97-AF65-F5344CB8AC3E}">
        <p14:creationId xmlns:p14="http://schemas.microsoft.com/office/powerpoint/2010/main" val="229163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71551"/>
            <a:ext cx="8229600" cy="5657849"/>
          </a:xfrm>
        </p:spPr>
        <p:txBody>
          <a:bodyPr>
            <a:normAutofit/>
          </a:bodyPr>
          <a:lstStyle/>
          <a:p>
            <a:pPr marL="82550" indent="0" algn="ctr">
              <a:buNone/>
            </a:pPr>
            <a:r>
              <a:rPr lang="en-US" sz="2800" b="1" dirty="0">
                <a:solidFill>
                  <a:schemeClr val="accent1"/>
                </a:solidFill>
              </a:rPr>
              <a:t>Wong, 5 (Findings)</a:t>
            </a:r>
          </a:p>
          <a:p>
            <a:pPr marL="82550" indent="0">
              <a:buNone/>
            </a:pPr>
            <a:r>
              <a:rPr lang="en-US" b="1" dirty="0"/>
              <a:t> </a:t>
            </a:r>
            <a:endParaRPr lang="en-US" dirty="0"/>
          </a:p>
          <a:p>
            <a:r>
              <a:rPr lang="en-US" dirty="0"/>
              <a:t>He looks at employment and payroll in the following categories:  total, manufacturing, trade, transportation and utilities, finance plus insurance plus real estate, and service.</a:t>
            </a:r>
          </a:p>
          <a:p>
            <a:pPr marL="82550" indent="0">
              <a:buNone/>
            </a:pPr>
            <a:r>
              <a:rPr lang="en-US" dirty="0"/>
              <a:t> </a:t>
            </a:r>
          </a:p>
          <a:p>
            <a:r>
              <a:rPr lang="en-US" dirty="0"/>
              <a:t>In the IV estimations, the property tax rate is statistically significant with a negative sign in almost every regression for both employment and payroll.  </a:t>
            </a:r>
          </a:p>
          <a:p>
            <a:pPr marL="82550" indent="0">
              <a:buNone/>
            </a:pPr>
            <a:r>
              <a:rPr lang="en-US" dirty="0"/>
              <a:t> </a:t>
            </a:r>
          </a:p>
          <a:p>
            <a:r>
              <a:rPr lang="en-US" dirty="0"/>
              <a:t>The employment results are stronger than the payroll results.</a:t>
            </a:r>
          </a:p>
          <a:p>
            <a:endParaRPr lang="en-US" dirty="0"/>
          </a:p>
          <a:p>
            <a:r>
              <a:rPr lang="en-US" b="1" dirty="0">
                <a:solidFill>
                  <a:schemeClr val="accent3"/>
                </a:solidFill>
              </a:rPr>
              <a:t>Property taxes matter</a:t>
            </a:r>
            <a:r>
              <a:rPr lang="en-US" b="1" dirty="0"/>
              <a:t>.</a:t>
            </a:r>
            <a:endParaRPr lang="en-US" dirty="0"/>
          </a:p>
          <a:p>
            <a:endParaRPr lang="en-US" dirty="0"/>
          </a:p>
        </p:txBody>
      </p:sp>
    </p:spTree>
    <p:extLst>
      <p:ext uri="{BB962C8B-B14F-4D97-AF65-F5344CB8AC3E}">
        <p14:creationId xmlns:p14="http://schemas.microsoft.com/office/powerpoint/2010/main" val="109418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71551"/>
            <a:ext cx="8229600" cy="5657849"/>
          </a:xfrm>
        </p:spPr>
        <p:txBody>
          <a:bodyPr>
            <a:normAutofit/>
          </a:bodyPr>
          <a:lstStyle/>
          <a:p>
            <a:pPr marL="82550" indent="0" algn="ctr">
              <a:buNone/>
            </a:pPr>
            <a:r>
              <a:rPr lang="en-US" sz="2800" b="1" dirty="0">
                <a:solidFill>
                  <a:schemeClr val="accent1"/>
                </a:solidFill>
              </a:rPr>
              <a:t>Wong, 6 (More Findings)</a:t>
            </a:r>
          </a:p>
          <a:p>
            <a:pPr marL="82550" indent="0">
              <a:buNone/>
            </a:pPr>
            <a:r>
              <a:rPr lang="en-US" b="1" dirty="0"/>
              <a:t> </a:t>
            </a:r>
            <a:endParaRPr lang="en-US" dirty="0"/>
          </a:p>
          <a:p>
            <a:r>
              <a:rPr lang="en-US" dirty="0"/>
              <a:t>The crime rate is significant with a negative sign for total, trade, FIRE, and service.</a:t>
            </a:r>
          </a:p>
          <a:p>
            <a:endParaRPr lang="en-US" dirty="0"/>
          </a:p>
          <a:p>
            <a:r>
              <a:rPr lang="en-US" dirty="0"/>
              <a:t>The education scores are significant with a positive sign in all employment regressions and for FIRE and service payroll regressions.</a:t>
            </a:r>
          </a:p>
          <a:p>
            <a:endParaRPr lang="en-US" dirty="0"/>
          </a:p>
          <a:p>
            <a:r>
              <a:rPr lang="en-US" dirty="0"/>
              <a:t>The fire loss variable is negative and significant in about half the cases (including total) but in different cases for employment and payroll.</a:t>
            </a:r>
          </a:p>
          <a:p>
            <a:endParaRPr lang="en-US" dirty="0"/>
          </a:p>
          <a:p>
            <a:r>
              <a:rPr lang="en-US" b="1" dirty="0">
                <a:solidFill>
                  <a:schemeClr val="accent3"/>
                </a:solidFill>
              </a:rPr>
              <a:t>Public services matter</a:t>
            </a:r>
            <a:r>
              <a:rPr lang="en-US" b="1" dirty="0"/>
              <a:t>.</a:t>
            </a:r>
            <a:endParaRPr lang="en-US" dirty="0"/>
          </a:p>
        </p:txBody>
      </p:sp>
    </p:spTree>
    <p:extLst>
      <p:ext uri="{BB962C8B-B14F-4D97-AF65-F5344CB8AC3E}">
        <p14:creationId xmlns:p14="http://schemas.microsoft.com/office/powerpoint/2010/main" val="4236166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14400"/>
            <a:ext cx="8229600" cy="3657600"/>
          </a:xfrm>
        </p:spPr>
        <p:txBody>
          <a:bodyPr>
            <a:normAutofit/>
          </a:bodyPr>
          <a:lstStyle/>
          <a:p>
            <a:pPr marL="82550" indent="0" algn="ctr">
              <a:buNone/>
            </a:pPr>
            <a:r>
              <a:rPr lang="en-US" sz="2800" b="1" dirty="0">
                <a:solidFill>
                  <a:schemeClr val="accent1"/>
                </a:solidFill>
              </a:rPr>
              <a:t>Wong, 7 (More Findings)</a:t>
            </a:r>
          </a:p>
          <a:p>
            <a:pPr marL="82550" indent="0">
              <a:lnSpc>
                <a:spcPct val="50000"/>
              </a:lnSpc>
              <a:buNone/>
            </a:pPr>
            <a:r>
              <a:rPr lang="en-US" b="1" dirty="0"/>
              <a:t> </a:t>
            </a:r>
            <a:endParaRPr lang="en-US" dirty="0"/>
          </a:p>
          <a:p>
            <a:r>
              <a:rPr lang="en-US" sz="2600" dirty="0"/>
              <a:t>The impact of taxes is amazingly small.</a:t>
            </a:r>
          </a:p>
          <a:p>
            <a:pPr>
              <a:lnSpc>
                <a:spcPct val="50000"/>
              </a:lnSpc>
            </a:pPr>
            <a:endParaRPr lang="en-US" sz="2600" dirty="0"/>
          </a:p>
          <a:p>
            <a:r>
              <a:rPr lang="en-US" sz="2600" dirty="0"/>
              <a:t>Wong estimated the impact of eliminating the property tax altogether and replacing it with some other source with no impact (such as state aid).</a:t>
            </a:r>
          </a:p>
        </p:txBody>
      </p:sp>
      <p:graphicFrame>
        <p:nvGraphicFramePr>
          <p:cNvPr id="2" name="Table 1" descr="Please contact Professor Yinger for details regarding figures and graphs."/>
          <p:cNvGraphicFramePr>
            <a:graphicFrameLocks noGrp="1"/>
          </p:cNvGraphicFramePr>
          <p:nvPr>
            <p:extLst>
              <p:ext uri="{D42A27DB-BD31-4B8C-83A1-F6EECF244321}">
                <p14:modId xmlns:p14="http://schemas.microsoft.com/office/powerpoint/2010/main" val="2483074000"/>
              </p:ext>
            </p:extLst>
          </p:nvPr>
        </p:nvGraphicFramePr>
        <p:xfrm>
          <a:off x="1143000" y="4077649"/>
          <a:ext cx="7315200" cy="2262825"/>
        </p:xfrm>
        <a:graphic>
          <a:graphicData uri="http://schemas.openxmlformats.org/drawingml/2006/table">
            <a:tbl>
              <a:tblPr firstRow="1" firstCol="1" lastRow="1" lastCol="1" bandRow="1" bandCol="1">
                <a:tableStyleId>{5C22544A-7EE6-4342-B048-85BDC9FD1C3A}</a:tableStyleId>
              </a:tblPr>
              <a:tblGrid>
                <a:gridCol w="2819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270668">
                <a:tc>
                  <a:txBody>
                    <a:bodyPr/>
                    <a:lstStyle/>
                    <a:p>
                      <a:pPr marL="0" marR="0">
                        <a:spcBef>
                          <a:spcPts val="0"/>
                        </a:spcBef>
                        <a:spcAft>
                          <a:spcPts val="0"/>
                        </a:spcAft>
                      </a:pPr>
                      <a:r>
                        <a:rPr lang="en-US" sz="1800" dirty="0">
                          <a:effectLst/>
                        </a:rPr>
                        <a:t> </a:t>
                      </a:r>
                      <a:endParaRPr lang="en-US" sz="1800" dirty="0">
                        <a:effectLst/>
                        <a:latin typeface="Times New Roman"/>
                        <a:ea typeface="SimSun"/>
                      </a:endParaRPr>
                    </a:p>
                  </a:txBody>
                  <a:tcPr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Employment</a:t>
                      </a:r>
                      <a:endParaRPr lang="en-US" sz="1800" dirty="0">
                        <a:effectLst/>
                        <a:latin typeface="Times New Roman"/>
                        <a:ea typeface="SimSun"/>
                      </a:endParaRPr>
                    </a:p>
                  </a:txBody>
                  <a:tcPr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Payroll</a:t>
                      </a:r>
                      <a:endParaRPr lang="en-US" sz="1800" dirty="0">
                        <a:effectLst/>
                        <a:latin typeface="Times New Roman"/>
                        <a:ea typeface="SimSun"/>
                      </a:endParaRPr>
                    </a:p>
                  </a:txBody>
                  <a:tcPr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0668">
                <a:tc>
                  <a:txBody>
                    <a:bodyPr/>
                    <a:lstStyle/>
                    <a:p>
                      <a:pPr marL="0" marR="0">
                        <a:spcBef>
                          <a:spcPts val="0"/>
                        </a:spcBef>
                        <a:spcAft>
                          <a:spcPts val="0"/>
                        </a:spcAft>
                      </a:pPr>
                      <a:r>
                        <a:rPr lang="en-US" sz="1800" dirty="0">
                          <a:effectLst/>
                        </a:rPr>
                        <a:t>Total</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1.36%</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3.23%</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2585">
                <a:tc>
                  <a:txBody>
                    <a:bodyPr/>
                    <a:lstStyle/>
                    <a:p>
                      <a:pPr marL="0" marR="0">
                        <a:spcBef>
                          <a:spcPts val="0"/>
                        </a:spcBef>
                        <a:spcAft>
                          <a:spcPts val="0"/>
                        </a:spcAft>
                      </a:pPr>
                      <a:r>
                        <a:rPr lang="en-US" sz="1800" dirty="0">
                          <a:effectLst/>
                        </a:rPr>
                        <a:t>Manufacturing</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1.71%</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12.00%</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0668">
                <a:tc>
                  <a:txBody>
                    <a:bodyPr/>
                    <a:lstStyle/>
                    <a:p>
                      <a:pPr marL="0" marR="0">
                        <a:spcBef>
                          <a:spcPts val="0"/>
                        </a:spcBef>
                        <a:spcAft>
                          <a:spcPts val="0"/>
                        </a:spcAft>
                      </a:pPr>
                      <a:r>
                        <a:rPr lang="en-US" sz="1800" dirty="0">
                          <a:effectLst/>
                        </a:rPr>
                        <a:t>Trade</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0.43%</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1.40%</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marL="0" marR="0">
                        <a:spcBef>
                          <a:spcPts val="0"/>
                        </a:spcBef>
                        <a:spcAft>
                          <a:spcPts val="0"/>
                        </a:spcAft>
                      </a:pPr>
                      <a:r>
                        <a:rPr lang="en-US" sz="1800" dirty="0">
                          <a:effectLst/>
                        </a:rPr>
                        <a:t>Transportation/Utilities</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1.63%</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10.89%</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8640">
                <a:tc>
                  <a:txBody>
                    <a:bodyPr/>
                    <a:lstStyle/>
                    <a:p>
                      <a:pPr marL="0" marR="0">
                        <a:spcBef>
                          <a:spcPts val="0"/>
                        </a:spcBef>
                        <a:spcAft>
                          <a:spcPts val="0"/>
                        </a:spcAft>
                      </a:pPr>
                      <a:r>
                        <a:rPr lang="en-US" sz="1800" dirty="0">
                          <a:effectLst/>
                        </a:rPr>
                        <a:t>Finance, insurance, and real estate</a:t>
                      </a:r>
                      <a:endParaRPr lang="en-US" sz="1800" dirty="0">
                        <a:effectLst/>
                        <a:latin typeface="Times New Roman"/>
                        <a:ea typeface="SimSun"/>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7.00%</a:t>
                      </a:r>
                      <a:endParaRPr lang="en-US" sz="1800" dirty="0">
                        <a:effectLst/>
                        <a:latin typeface="Times New Roman"/>
                        <a:ea typeface="SimSun"/>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6.22%</a:t>
                      </a:r>
                      <a:endParaRPr lang="en-US" sz="1800" dirty="0">
                        <a:effectLst/>
                        <a:latin typeface="Times New Roman"/>
                        <a:ea typeface="SimSun"/>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0668">
                <a:tc>
                  <a:txBody>
                    <a:bodyPr/>
                    <a:lstStyle/>
                    <a:p>
                      <a:pPr marL="0" marR="0">
                        <a:spcBef>
                          <a:spcPts val="0"/>
                        </a:spcBef>
                        <a:spcAft>
                          <a:spcPts val="0"/>
                        </a:spcAft>
                      </a:pPr>
                      <a:r>
                        <a:rPr lang="en-US" sz="1800" dirty="0">
                          <a:effectLst/>
                        </a:rPr>
                        <a:t>Service</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dirty="0">
                          <a:solidFill>
                            <a:schemeClr val="tx1"/>
                          </a:solidFill>
                          <a:effectLst/>
                        </a:rPr>
                        <a:t>5.13%</a:t>
                      </a:r>
                      <a:endParaRPr lang="en-US" sz="1800" b="0" dirty="0">
                        <a:solidFill>
                          <a:schemeClr val="tx1"/>
                        </a:solidFill>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dirty="0">
                          <a:effectLst/>
                        </a:rPr>
                        <a:t>4.94%</a:t>
                      </a:r>
                      <a:endParaRPr lang="en-US" sz="1800" dirty="0">
                        <a:effectLst/>
                        <a:latin typeface="Times New Roman"/>
                        <a:ea typeface="SimSun"/>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9101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71551"/>
            <a:ext cx="8229600" cy="5657849"/>
          </a:xfrm>
        </p:spPr>
        <p:txBody>
          <a:bodyPr>
            <a:normAutofit/>
          </a:bodyPr>
          <a:lstStyle/>
          <a:p>
            <a:pPr marL="82550" indent="0" algn="ctr">
              <a:buNone/>
            </a:pPr>
            <a:r>
              <a:rPr lang="en-US" sz="2800" b="1" dirty="0">
                <a:solidFill>
                  <a:schemeClr val="accent1"/>
                </a:solidFill>
              </a:rPr>
              <a:t>Wong, 8 (More Findings)</a:t>
            </a:r>
          </a:p>
          <a:p>
            <a:pPr marL="82550" indent="0">
              <a:lnSpc>
                <a:spcPct val="60000"/>
              </a:lnSpc>
              <a:buNone/>
            </a:pPr>
            <a:r>
              <a:rPr lang="en-US" b="1" dirty="0"/>
              <a:t> </a:t>
            </a:r>
            <a:endParaRPr lang="en-US" dirty="0"/>
          </a:p>
          <a:p>
            <a:r>
              <a:rPr lang="en-US" dirty="0"/>
              <a:t>Finally, remember that services matter, too.  </a:t>
            </a:r>
          </a:p>
          <a:p>
            <a:endParaRPr lang="en-US" dirty="0"/>
          </a:p>
          <a:p>
            <a:r>
              <a:rPr lang="en-US" dirty="0"/>
              <a:t>Wong’s results indicate that one cannot cut property taxes and services and expect a boost in economic development.</a:t>
            </a:r>
          </a:p>
          <a:p>
            <a:endParaRPr lang="en-US" dirty="0"/>
          </a:p>
          <a:p>
            <a:pPr lvl="1"/>
            <a:r>
              <a:rPr lang="en-US" dirty="0"/>
              <a:t>Wong did not do any cost calculations, but the significant role of services suggest that such a step might undermine economic development because firms do care about safety and education.</a:t>
            </a:r>
          </a:p>
          <a:p>
            <a:endParaRPr lang="en-US" dirty="0"/>
          </a:p>
          <a:p>
            <a:endParaRPr lang="en-US" dirty="0"/>
          </a:p>
        </p:txBody>
      </p:sp>
    </p:spTree>
    <p:extLst>
      <p:ext uri="{BB962C8B-B14F-4D97-AF65-F5344CB8AC3E}">
        <p14:creationId xmlns:p14="http://schemas.microsoft.com/office/powerpoint/2010/main" val="2419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sz="2800" b="1" dirty="0">
                <a:solidFill>
                  <a:schemeClr val="accent1"/>
                </a:solidFill>
              </a:rPr>
              <a:t>Class Outline</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The Impact of Tax Rates on Economic Development</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The Impact of Tax breaks on Economic Development</a:t>
            </a:r>
          </a:p>
          <a:p>
            <a:pPr marL="365760" indent="-283464" fontAlgn="auto">
              <a:spcAft>
                <a:spcPts val="0"/>
              </a:spcAft>
              <a:buFont typeface="Wingdings 2"/>
              <a:buChar cha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086350"/>
          </a:xfrm>
        </p:spPr>
        <p:txBody>
          <a:bodyPr>
            <a:normAutofit/>
          </a:bodyPr>
          <a:lstStyle/>
          <a:p>
            <a:pPr algn="ctr" eaLnBrk="1" hangingPunct="1">
              <a:buFont typeface="Wingdings" pitchFamily="2" charset="2"/>
              <a:buNone/>
            </a:pPr>
            <a:r>
              <a:rPr lang="en-US" sz="2800" b="1" dirty="0">
                <a:solidFill>
                  <a:schemeClr val="accent1"/>
                </a:solidFill>
              </a:rPr>
              <a:t>Tax Breaks and Economic Development</a:t>
            </a:r>
          </a:p>
          <a:p>
            <a:pPr eaLnBrk="1" hangingPunct="1">
              <a:lnSpc>
                <a:spcPct val="50000"/>
              </a:lnSpc>
              <a:spcBef>
                <a:spcPts val="0"/>
              </a:spcBef>
            </a:pPr>
            <a:endParaRPr lang="en-US" dirty="0"/>
          </a:p>
          <a:p>
            <a:pPr eaLnBrk="1" hangingPunct="1"/>
            <a:r>
              <a:rPr lang="en-US" dirty="0"/>
              <a:t>Research on tax breaks is limited by their heterogeneous nature.  Many are negotiated on a case-by-case basis. They do not appear in any standardized data sets.</a:t>
            </a:r>
          </a:p>
          <a:p>
            <a:pPr eaLnBrk="1" hangingPunct="1"/>
            <a:endParaRPr lang="en-US" dirty="0"/>
          </a:p>
          <a:p>
            <a:pPr eaLnBrk="1" hangingPunct="1"/>
            <a:r>
              <a:rPr lang="en-US" dirty="0"/>
              <a:t>The following slides review a few studies that make progress on studying tax breaks despite these challenges.</a:t>
            </a:r>
          </a:p>
        </p:txBody>
      </p:sp>
    </p:spTree>
    <p:extLst>
      <p:ext uri="{BB962C8B-B14F-4D97-AF65-F5344CB8AC3E}">
        <p14:creationId xmlns:p14="http://schemas.microsoft.com/office/powerpoint/2010/main" val="2036885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619750"/>
          </a:xfrm>
        </p:spPr>
        <p:txBody>
          <a:bodyPr>
            <a:normAutofit/>
          </a:bodyPr>
          <a:lstStyle/>
          <a:p>
            <a:pPr marL="82550" indent="0" algn="ctr">
              <a:buNone/>
            </a:pPr>
            <a:r>
              <a:rPr lang="en-US" sz="2800" b="1" dirty="0" err="1">
                <a:solidFill>
                  <a:schemeClr val="accent1"/>
                </a:solidFill>
              </a:rPr>
              <a:t>Wassmer</a:t>
            </a:r>
            <a:r>
              <a:rPr lang="en-US" sz="2800" b="1" dirty="0">
                <a:solidFill>
                  <a:schemeClr val="accent1"/>
                </a:solidFill>
              </a:rPr>
              <a:t>/Anderson (</a:t>
            </a:r>
            <a:r>
              <a:rPr lang="en-US" sz="2800" b="1" i="1" dirty="0">
                <a:solidFill>
                  <a:schemeClr val="accent1"/>
                </a:solidFill>
              </a:rPr>
              <a:t>Econ. </a:t>
            </a:r>
            <a:r>
              <a:rPr lang="en-US" sz="2800" b="1" i="1" dirty="0" err="1">
                <a:solidFill>
                  <a:schemeClr val="accent1"/>
                </a:solidFill>
              </a:rPr>
              <a:t>Dev’t</a:t>
            </a:r>
            <a:r>
              <a:rPr lang="en-US" sz="2800" b="1" i="1" dirty="0">
                <a:solidFill>
                  <a:schemeClr val="accent1"/>
                </a:solidFill>
              </a:rPr>
              <a:t>. Quart.</a:t>
            </a:r>
            <a:r>
              <a:rPr lang="en-US" sz="2800" b="1" dirty="0">
                <a:solidFill>
                  <a:schemeClr val="accent1"/>
                </a:solidFill>
              </a:rPr>
              <a:t> 2001)</a:t>
            </a:r>
          </a:p>
          <a:p>
            <a:pPr marL="82550" indent="0">
              <a:buNone/>
            </a:pPr>
            <a:r>
              <a:rPr lang="en-US" dirty="0"/>
              <a:t> </a:t>
            </a:r>
          </a:p>
          <a:p>
            <a:r>
              <a:rPr lang="en-US" dirty="0"/>
              <a:t>112 Cities in Detroit metropolitan areas; 4 years (1977, 1982, 1987, 1992).</a:t>
            </a:r>
          </a:p>
          <a:p>
            <a:endParaRPr lang="en-US" dirty="0"/>
          </a:p>
          <a:p>
            <a:r>
              <a:rPr lang="en-US" dirty="0"/>
              <a:t>Outcomes:  Employment rate, poverty rate, manufacturing property value, commercial property value.</a:t>
            </a:r>
          </a:p>
          <a:p>
            <a:endParaRPr lang="en-US" dirty="0"/>
          </a:p>
          <a:p>
            <a:r>
              <a:rPr lang="en-US" dirty="0"/>
              <a:t>Key policy variables:  Property tax abatements, IDBs, TIFA, DDA, municipal expenditures per capita, property tax rate.  </a:t>
            </a:r>
          </a:p>
          <a:p>
            <a:endParaRPr lang="en-US" b="1" dirty="0"/>
          </a:p>
          <a:p>
            <a:pPr lvl="1"/>
            <a:r>
              <a:rPr lang="en-US" b="1" dirty="0"/>
              <a:t>Great data!</a:t>
            </a:r>
            <a:r>
              <a:rPr lang="en-US" dirty="0"/>
              <a:t> </a:t>
            </a:r>
          </a:p>
        </p:txBody>
      </p:sp>
    </p:spTree>
    <p:extLst>
      <p:ext uri="{BB962C8B-B14F-4D97-AF65-F5344CB8AC3E}">
        <p14:creationId xmlns:p14="http://schemas.microsoft.com/office/powerpoint/2010/main" val="3761078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695950"/>
          </a:xfrm>
        </p:spPr>
        <p:txBody>
          <a:bodyPr>
            <a:normAutofit/>
          </a:bodyPr>
          <a:lstStyle/>
          <a:p>
            <a:pPr marL="365760" indent="-283464" algn="ctr" fontAlgn="auto">
              <a:spcAft>
                <a:spcPts val="0"/>
              </a:spcAft>
              <a:buNone/>
              <a:defRPr/>
            </a:pPr>
            <a:r>
              <a:rPr lang="en-US" sz="2800" b="1" dirty="0" err="1">
                <a:solidFill>
                  <a:schemeClr val="accent1"/>
                </a:solidFill>
              </a:rPr>
              <a:t>Wassmer</a:t>
            </a:r>
            <a:r>
              <a:rPr lang="en-US" sz="2800" b="1" dirty="0">
                <a:solidFill>
                  <a:schemeClr val="accent1"/>
                </a:solidFill>
              </a:rPr>
              <a:t>/Anderson, 2</a:t>
            </a:r>
            <a:endParaRPr lang="en-US" sz="2800" dirty="0">
              <a:solidFill>
                <a:schemeClr val="accent1"/>
              </a:solidFill>
            </a:endParaRPr>
          </a:p>
          <a:p>
            <a:pPr marL="82296" indent="0" fontAlgn="auto">
              <a:lnSpc>
                <a:spcPct val="50000"/>
              </a:lnSpc>
              <a:spcAft>
                <a:spcPts val="0"/>
              </a:spcAft>
              <a:buNone/>
              <a:defRPr/>
            </a:pPr>
            <a:endParaRPr lang="en-US" dirty="0"/>
          </a:p>
          <a:p>
            <a:r>
              <a:rPr lang="en-US" dirty="0"/>
              <a:t>Abatements=cumulative real value of abatements for manufacturing or commercial developments</a:t>
            </a:r>
          </a:p>
          <a:p>
            <a:endParaRPr lang="en-US" dirty="0"/>
          </a:p>
          <a:p>
            <a:r>
              <a:rPr lang="en-US" dirty="0"/>
              <a:t>IDB=cumulative value of industrial development bonds</a:t>
            </a:r>
          </a:p>
          <a:p>
            <a:endParaRPr lang="en-US" dirty="0"/>
          </a:p>
          <a:p>
            <a:r>
              <a:rPr lang="en-US" dirty="0"/>
              <a:t>TIFA=tax increment financing authority exists</a:t>
            </a:r>
          </a:p>
          <a:p>
            <a:endParaRPr lang="en-US" dirty="0"/>
          </a:p>
          <a:p>
            <a:r>
              <a:rPr lang="en-US" dirty="0"/>
              <a:t>DDA=downtown development authority exists</a:t>
            </a:r>
          </a:p>
          <a:p>
            <a:pPr marL="82550" indent="0">
              <a:buNone/>
            </a:pPr>
            <a:endParaRPr lang="en-US" dirty="0"/>
          </a:p>
          <a:p>
            <a:r>
              <a:rPr lang="en-US" dirty="0"/>
              <a:t>Estimated simultaneously with assumed exclusion restrictions; second two dependent variables are in first two regressions; first two dependent variables are in second two regressions.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86607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695950"/>
          </a:xfrm>
        </p:spPr>
        <p:txBody>
          <a:bodyPr>
            <a:normAutofit/>
          </a:bodyPr>
          <a:lstStyle/>
          <a:p>
            <a:pPr marL="365760" indent="-283464" algn="ctr" fontAlgn="auto">
              <a:spcAft>
                <a:spcPts val="0"/>
              </a:spcAft>
              <a:buNone/>
              <a:defRPr/>
            </a:pPr>
            <a:r>
              <a:rPr lang="en-US" sz="2800" b="1" dirty="0" err="1">
                <a:solidFill>
                  <a:schemeClr val="accent1"/>
                </a:solidFill>
              </a:rPr>
              <a:t>Wassmer</a:t>
            </a:r>
            <a:r>
              <a:rPr lang="en-US" sz="2800" b="1" dirty="0">
                <a:solidFill>
                  <a:schemeClr val="accent1"/>
                </a:solidFill>
              </a:rPr>
              <a:t>/Anderson, 3</a:t>
            </a:r>
            <a:endParaRPr lang="en-US" sz="2800" dirty="0">
              <a:solidFill>
                <a:schemeClr val="accent1"/>
              </a:solidFill>
            </a:endParaRPr>
          </a:p>
          <a:p>
            <a:pPr marL="82296" indent="0" fontAlgn="auto">
              <a:lnSpc>
                <a:spcPct val="50000"/>
              </a:lnSpc>
              <a:spcAft>
                <a:spcPts val="0"/>
              </a:spcAft>
              <a:buNone/>
              <a:defRPr/>
            </a:pPr>
            <a:endParaRPr lang="en-US" dirty="0"/>
          </a:p>
          <a:p>
            <a:r>
              <a:rPr lang="en-US" dirty="0"/>
              <a:t>Estimated with year and city fixed effects.</a:t>
            </a:r>
          </a:p>
          <a:p>
            <a:pPr marL="82550" indent="0">
              <a:lnSpc>
                <a:spcPct val="50000"/>
              </a:lnSpc>
              <a:spcBef>
                <a:spcPts val="0"/>
              </a:spcBef>
              <a:buNone/>
            </a:pPr>
            <a:endParaRPr lang="en-US" dirty="0"/>
          </a:p>
          <a:p>
            <a:pPr>
              <a:spcBef>
                <a:spcPts val="0"/>
              </a:spcBef>
            </a:pPr>
            <a:r>
              <a:rPr lang="en-US" dirty="0"/>
              <a:t>Controls include socio-economic characteristics, percentage of property in various categories, and property composition of surrounding areas.</a:t>
            </a:r>
          </a:p>
          <a:p>
            <a:pPr marL="82550" indent="0">
              <a:lnSpc>
                <a:spcPct val="50000"/>
              </a:lnSpc>
              <a:spcBef>
                <a:spcPts val="0"/>
              </a:spcBef>
              <a:buNone/>
            </a:pPr>
            <a:endParaRPr lang="en-US" dirty="0"/>
          </a:p>
          <a:p>
            <a:r>
              <a:rPr lang="en-US" dirty="0"/>
              <a:t>Spending and property tax rate are treated as exogenous.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115246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71551"/>
            <a:ext cx="8229600" cy="5886449"/>
          </a:xfrm>
        </p:spPr>
        <p:txBody>
          <a:bodyPr>
            <a:normAutofit fontScale="92500" lnSpcReduction="10000"/>
          </a:bodyPr>
          <a:lstStyle/>
          <a:p>
            <a:pPr marL="365760" indent="-283464" algn="ctr" fontAlgn="auto">
              <a:spcAft>
                <a:spcPts val="0"/>
              </a:spcAft>
              <a:buNone/>
              <a:defRPr/>
            </a:pPr>
            <a:r>
              <a:rPr lang="en-US" sz="3000" b="1" dirty="0" err="1">
                <a:solidFill>
                  <a:schemeClr val="accent1"/>
                </a:solidFill>
              </a:rPr>
              <a:t>Wassmer</a:t>
            </a:r>
            <a:r>
              <a:rPr lang="en-US" sz="3000" b="1" dirty="0">
                <a:solidFill>
                  <a:schemeClr val="accent1"/>
                </a:solidFill>
              </a:rPr>
              <a:t>/Anderson, 4</a:t>
            </a:r>
            <a:endParaRPr lang="en-US" sz="3000" dirty="0">
              <a:solidFill>
                <a:schemeClr val="accent1"/>
              </a:solidFill>
            </a:endParaRPr>
          </a:p>
          <a:p>
            <a:pPr marL="82550" indent="0">
              <a:lnSpc>
                <a:spcPct val="70000"/>
              </a:lnSpc>
              <a:spcBef>
                <a:spcPts val="0"/>
              </a:spcBef>
              <a:buNone/>
            </a:pPr>
            <a:endParaRPr lang="en-US" sz="3000" dirty="0"/>
          </a:p>
          <a:p>
            <a:r>
              <a:rPr lang="en-US" dirty="0"/>
              <a:t>Manufacturing abatements boost manufacturing property values—in the first year only. </a:t>
            </a:r>
          </a:p>
          <a:p>
            <a:pPr>
              <a:lnSpc>
                <a:spcPct val="70000"/>
              </a:lnSpc>
              <a:spcBef>
                <a:spcPts val="0"/>
              </a:spcBef>
            </a:pPr>
            <a:endParaRPr lang="en-US" dirty="0"/>
          </a:p>
          <a:p>
            <a:pPr lvl="1"/>
            <a:r>
              <a:rPr lang="en-US" dirty="0"/>
              <a:t>They guess that, since this is right after the program started, it is before other jurisdictions jumped in.  (Capitalization or development?)  Commercial abatements actually lower commercial property value in 1992.</a:t>
            </a:r>
          </a:p>
          <a:p>
            <a:pPr>
              <a:lnSpc>
                <a:spcPct val="70000"/>
              </a:lnSpc>
              <a:spcBef>
                <a:spcPts val="0"/>
              </a:spcBef>
            </a:pPr>
            <a:endParaRPr lang="en-US" dirty="0"/>
          </a:p>
          <a:p>
            <a:r>
              <a:rPr lang="en-US" dirty="0"/>
              <a:t>TIFAs, DDAs, and municipal spending boost commercial property values.  </a:t>
            </a:r>
          </a:p>
          <a:p>
            <a:pPr>
              <a:lnSpc>
                <a:spcPct val="70000"/>
              </a:lnSpc>
              <a:spcBef>
                <a:spcPts val="0"/>
              </a:spcBef>
            </a:pPr>
            <a:endParaRPr lang="en-US" dirty="0"/>
          </a:p>
          <a:p>
            <a:pPr lvl="1"/>
            <a:r>
              <a:rPr lang="en-US" dirty="0"/>
              <a:t>TIFAs and DDAs may only makes sense when commercial property values are growing. </a:t>
            </a:r>
          </a:p>
          <a:p>
            <a:pPr>
              <a:lnSpc>
                <a:spcPct val="70000"/>
              </a:lnSpc>
              <a:spcBef>
                <a:spcPts val="0"/>
              </a:spcBef>
            </a:pPr>
            <a:endParaRPr lang="en-US" dirty="0"/>
          </a:p>
          <a:p>
            <a:r>
              <a:rPr lang="en-US" dirty="0"/>
              <a:t>Higher tax rate leads to higher commercial property values!  </a:t>
            </a:r>
          </a:p>
          <a:p>
            <a:pPr>
              <a:lnSpc>
                <a:spcPct val="70000"/>
              </a:lnSpc>
              <a:spcBef>
                <a:spcPts val="0"/>
              </a:spcBef>
            </a:pPr>
            <a:endParaRPr lang="en-US" dirty="0"/>
          </a:p>
          <a:p>
            <a:pPr lvl="1"/>
            <a:r>
              <a:rPr lang="en-US" dirty="0"/>
              <a:t>This could be a tax-price effect.  High commercial property leads to low tax price and hence to a higher local property tax rate.  Another reason to treat property taxes as endogenous!</a:t>
            </a:r>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487000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None/>
              <a:defRPr/>
            </a:pPr>
            <a:r>
              <a:rPr lang="en-US" sz="2800" b="1" dirty="0" err="1">
                <a:solidFill>
                  <a:schemeClr val="accent1"/>
                </a:solidFill>
              </a:rPr>
              <a:t>Wassmer</a:t>
            </a:r>
            <a:r>
              <a:rPr lang="en-US" sz="2800" b="1" dirty="0">
                <a:solidFill>
                  <a:schemeClr val="accent1"/>
                </a:solidFill>
              </a:rPr>
              <a:t>/Anderson, 5</a:t>
            </a:r>
            <a:endParaRPr lang="en-US" sz="2800" dirty="0">
              <a:solidFill>
                <a:schemeClr val="accent1"/>
              </a:solidFill>
            </a:endParaRPr>
          </a:p>
          <a:p>
            <a:pPr marL="82550" indent="0">
              <a:buNone/>
            </a:pPr>
            <a:endParaRPr lang="en-US" dirty="0"/>
          </a:p>
          <a:p>
            <a:r>
              <a:rPr lang="en-US" dirty="0"/>
              <a:t>Higher residential employment rate leads to lower commercial property values.  (Bizarre!)</a:t>
            </a:r>
          </a:p>
          <a:p>
            <a:pPr marL="82550" indent="0">
              <a:buNone/>
            </a:pPr>
            <a:r>
              <a:rPr lang="en-US" dirty="0"/>
              <a:t> </a:t>
            </a:r>
          </a:p>
          <a:p>
            <a:pPr lvl="1"/>
            <a:r>
              <a:rPr lang="en-US" dirty="0"/>
              <a:t>This finding is discouraging; higher property values without employment is not the idea! </a:t>
            </a:r>
          </a:p>
          <a:p>
            <a:endParaRPr lang="en-US" dirty="0"/>
          </a:p>
          <a:p>
            <a:r>
              <a:rPr lang="en-US" dirty="0"/>
              <a:t>They also find weak evidence that higher business property values lead to lower employment and lower poverty.  </a:t>
            </a:r>
          </a:p>
          <a:p>
            <a:endParaRPr lang="en-US" dirty="0"/>
          </a:p>
          <a:p>
            <a:pPr lvl="1"/>
            <a:r>
              <a:rPr lang="en-US" dirty="0"/>
              <a:t>This could be displacement (as firm expansion drives out poor households).</a:t>
            </a:r>
          </a:p>
          <a:p>
            <a:pPr marL="82296" indent="0" fontAlgn="auto">
              <a:spcAft>
                <a:spcPts val="0"/>
              </a:spcAft>
              <a:buNone/>
              <a:defRPr/>
            </a:pPr>
            <a:endParaRPr lang="en-US" dirty="0"/>
          </a:p>
        </p:txBody>
      </p:sp>
    </p:spTree>
    <p:extLst>
      <p:ext uri="{BB962C8B-B14F-4D97-AF65-F5344CB8AC3E}">
        <p14:creationId xmlns:p14="http://schemas.microsoft.com/office/powerpoint/2010/main" val="1996309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735331" y="838200"/>
            <a:ext cx="8229600" cy="5086350"/>
          </a:xfrm>
        </p:spPr>
        <p:txBody>
          <a:bodyPr>
            <a:normAutofit/>
          </a:bodyPr>
          <a:lstStyle/>
          <a:p>
            <a:pPr marL="365760" indent="-283464" algn="ctr" fontAlgn="auto">
              <a:lnSpc>
                <a:spcPct val="120000"/>
              </a:lnSpc>
              <a:spcBef>
                <a:spcPts val="0"/>
              </a:spcBef>
              <a:spcAft>
                <a:spcPts val="1800"/>
              </a:spcAft>
              <a:buNone/>
              <a:defRPr/>
            </a:pPr>
            <a:r>
              <a:rPr lang="en-US" sz="2800" b="1" dirty="0">
                <a:solidFill>
                  <a:schemeClr val="accent1"/>
                </a:solidFill>
              </a:rPr>
              <a:t>Kang, Reese, and Skidmore, </a:t>
            </a:r>
            <a:r>
              <a:rPr lang="en-US" sz="2800" b="1" i="1" dirty="0">
                <a:solidFill>
                  <a:schemeClr val="accent1"/>
                </a:solidFill>
              </a:rPr>
              <a:t>JPAM</a:t>
            </a:r>
            <a:r>
              <a:rPr lang="en-US" sz="2800" b="1" dirty="0">
                <a:solidFill>
                  <a:schemeClr val="accent1"/>
                </a:solidFill>
              </a:rPr>
              <a:t> 2016</a:t>
            </a:r>
            <a:endParaRPr lang="en-US" sz="2800" dirty="0">
              <a:solidFill>
                <a:schemeClr val="accent1"/>
              </a:solidFill>
            </a:endParaRPr>
          </a:p>
          <a:p>
            <a:pPr marL="227013" indent="-227013" eaLnBrk="1" hangingPunct="1">
              <a:lnSpc>
                <a:spcPct val="120000"/>
              </a:lnSpc>
              <a:spcAft>
                <a:spcPts val="1800"/>
              </a:spcAft>
              <a:buFont typeface="Wingdings" panose="05000000000000000000" pitchFamily="2" charset="2"/>
              <a:buChar char="§"/>
            </a:pPr>
            <a:r>
              <a:rPr lang="en-US" dirty="0"/>
              <a:t>A recent study of property tax abatements for new or improved industrial property in southeast Michigan finds that the abatements increase industrial property values (= capitalization!) but also have small spillovers onto commercial and residential property values.</a:t>
            </a:r>
          </a:p>
          <a:p>
            <a:pPr marL="227013" indent="-227013" eaLnBrk="1" hangingPunct="1">
              <a:lnSpc>
                <a:spcPct val="120000"/>
              </a:lnSpc>
              <a:spcAft>
                <a:spcPts val="1800"/>
              </a:spcAft>
              <a:buFont typeface="Wingdings" panose="05000000000000000000" pitchFamily="2" charset="2"/>
              <a:buChar char="§"/>
            </a:pPr>
            <a:r>
              <a:rPr lang="en-US" dirty="0"/>
              <a:t>However, this study also finds that the benefits from these abatements are very small relative to the foregone revenue.  Under the most favorable scenario in this study, $1.00 of lost revenue brings in $0.03 in benefits.</a:t>
            </a:r>
          </a:p>
          <a:p>
            <a:pPr marL="82296" indent="0" fontAlgn="auto">
              <a:spcAft>
                <a:spcPts val="0"/>
              </a:spcAft>
              <a:buNone/>
              <a:defRPr/>
            </a:pPr>
            <a:endParaRPr lang="en-US" dirty="0"/>
          </a:p>
        </p:txBody>
      </p:sp>
    </p:spTree>
    <p:extLst>
      <p:ext uri="{BB962C8B-B14F-4D97-AF65-F5344CB8AC3E}">
        <p14:creationId xmlns:p14="http://schemas.microsoft.com/office/powerpoint/2010/main" val="4077864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391150"/>
          </a:xfrm>
        </p:spPr>
        <p:txBody>
          <a:bodyPr>
            <a:normAutofit lnSpcReduction="10000"/>
          </a:bodyPr>
          <a:lstStyle/>
          <a:p>
            <a:pPr marL="82550" indent="0" algn="ctr">
              <a:buNone/>
            </a:pPr>
            <a:r>
              <a:rPr lang="en-US" sz="2800" b="1" dirty="0">
                <a:solidFill>
                  <a:schemeClr val="accent1"/>
                </a:solidFill>
              </a:rPr>
              <a:t>Nguyen-Hoang</a:t>
            </a:r>
          </a:p>
          <a:p>
            <a:pPr>
              <a:lnSpc>
                <a:spcPct val="70000"/>
              </a:lnSpc>
              <a:spcBef>
                <a:spcPts val="0"/>
              </a:spcBef>
            </a:pPr>
            <a:endParaRPr lang="en-US" dirty="0"/>
          </a:p>
          <a:p>
            <a:r>
              <a:rPr lang="en-US" dirty="0"/>
              <a:t>“Tax Increment Financing and Education Expenditures: The Case of Iowa,” </a:t>
            </a:r>
            <a:r>
              <a:rPr lang="en-US" i="1" dirty="0"/>
              <a:t>Education Finance and Policy</a:t>
            </a:r>
            <a:r>
              <a:rPr lang="en-US" dirty="0"/>
              <a:t>, Fall 2014</a:t>
            </a:r>
          </a:p>
          <a:p>
            <a:pPr marL="82550" indent="0">
              <a:buNone/>
            </a:pPr>
            <a:endParaRPr lang="en-US" dirty="0"/>
          </a:p>
          <a:p>
            <a:r>
              <a:rPr lang="en-US" dirty="0"/>
              <a:t>“This is the first study to directly examine the relationship between tax increment financing (TIF) and education expenditures, using the state of Iowa as a case study. I find that greater use of TIF is associated with reduced education expenditures. I also find little evidence to support the commonly held proposition that school spending increases when TIF districts expire. Finally, the negative price effect of TIF on education spending is increasingly larger for school districts in lower wealth or income groups compared with their counterparts in higher wealth or income groups. The negative, though small, effect of TIF on education spending, coupled with no gain from the often-claimed long-run benefits of TIF, justifies policy measures to protect school districts from TIF.”</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103920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391150"/>
          </a:xfrm>
        </p:spPr>
        <p:txBody>
          <a:bodyPr>
            <a:normAutofit/>
          </a:bodyPr>
          <a:lstStyle/>
          <a:p>
            <a:pPr marL="82550" indent="0" algn="ctr">
              <a:buNone/>
            </a:pPr>
            <a:r>
              <a:rPr lang="en-US" sz="2800" b="1" dirty="0">
                <a:solidFill>
                  <a:schemeClr val="accent1"/>
                </a:solidFill>
              </a:rPr>
              <a:t>Hanson (</a:t>
            </a:r>
            <a:r>
              <a:rPr lang="en-US" sz="2800" b="1" i="1" dirty="0">
                <a:solidFill>
                  <a:schemeClr val="accent1"/>
                </a:solidFill>
              </a:rPr>
              <a:t>RSUE</a:t>
            </a:r>
            <a:r>
              <a:rPr lang="en-US" sz="2800" b="1" dirty="0">
                <a:solidFill>
                  <a:schemeClr val="accent1"/>
                </a:solidFill>
              </a:rPr>
              <a:t> 2009)</a:t>
            </a:r>
          </a:p>
          <a:p>
            <a:pPr>
              <a:lnSpc>
                <a:spcPct val="70000"/>
              </a:lnSpc>
              <a:spcBef>
                <a:spcPts val="0"/>
              </a:spcBef>
            </a:pPr>
            <a:endParaRPr lang="en-US" dirty="0"/>
          </a:p>
          <a:p>
            <a:pPr marL="365760" indent="-283464" fontAlgn="auto">
              <a:spcAft>
                <a:spcPts val="0"/>
              </a:spcAft>
              <a:buFont typeface="Wingdings 2"/>
              <a:buChar char=""/>
              <a:defRPr/>
            </a:pPr>
            <a:r>
              <a:rPr lang="en-US" dirty="0"/>
              <a:t>Andrew Hanson (2008 economics Ph.D. from Syracuse; </a:t>
            </a:r>
            <a:r>
              <a:rPr lang="en-US" i="1" dirty="0"/>
              <a:t>RSUE</a:t>
            </a:r>
            <a:r>
              <a:rPr lang="en-US" dirty="0"/>
              <a:t> 2009) studies the federal empowerment zone program (EZ). This program gave various tax breaks to firms locating in specified areas in Atlanta, Baltimore, Chicago, Detroit, Philadelphia/Camden, and New York. </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The following table lists the benefits:</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3185277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391150"/>
          </a:xfrm>
        </p:spPr>
        <p:txBody>
          <a:bodyPr>
            <a:normAutofit/>
          </a:bodyPr>
          <a:lstStyle/>
          <a:p>
            <a:pPr marL="82550" indent="0" algn="ctr">
              <a:buNone/>
            </a:pPr>
            <a:r>
              <a:rPr lang="en-US" sz="2800" b="1" dirty="0">
                <a:solidFill>
                  <a:schemeClr val="accent1"/>
                </a:solidFill>
              </a:rPr>
              <a:t>Hanson, 2</a:t>
            </a:r>
            <a:endParaRPr lang="en-US" sz="2800" dirty="0"/>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pic>
        <p:nvPicPr>
          <p:cNvPr id="4" name="Table" descr="Please contact Professor Yinger for details regarding figures and graphs."/>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19250"/>
            <a:ext cx="6781800" cy="5010150"/>
          </a:xfrm>
          <a:prstGeom prst="rect">
            <a:avLst/>
          </a:prstGeom>
          <a:noFill/>
          <a:ln>
            <a:noFill/>
          </a:ln>
        </p:spPr>
      </p:pic>
    </p:spTree>
    <p:extLst>
      <p:ext uri="{BB962C8B-B14F-4D97-AF65-F5344CB8AC3E}">
        <p14:creationId xmlns:p14="http://schemas.microsoft.com/office/powerpoint/2010/main" val="149407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52501"/>
            <a:ext cx="8229600" cy="5600699"/>
          </a:xfrm>
        </p:spPr>
        <p:txBody>
          <a:bodyPr>
            <a:normAutofit/>
          </a:bodyPr>
          <a:lstStyle/>
          <a:p>
            <a:pPr marL="82550" indent="0" algn="ctr">
              <a:buNone/>
            </a:pPr>
            <a:r>
              <a:rPr lang="en-US" sz="2800" b="1" dirty="0">
                <a:solidFill>
                  <a:schemeClr val="accent1"/>
                </a:solidFill>
              </a:rPr>
              <a:t>Tax Rates and Economic Development</a:t>
            </a:r>
          </a:p>
          <a:p>
            <a:pPr marL="82550" indent="0" algn="ctr">
              <a:buNone/>
            </a:pPr>
            <a:endParaRPr lang="en-US" dirty="0"/>
          </a:p>
          <a:p>
            <a:r>
              <a:rPr lang="en-US" dirty="0"/>
              <a:t>Most state and local politicians run on the platform of “jobs, jobs, jobs,” and it is important to try to figure out what policies actually affect the number of jobs (and the incomes they generate) in a given jurisdiction.</a:t>
            </a:r>
          </a:p>
          <a:p>
            <a:endParaRPr lang="en-US" dirty="0"/>
          </a:p>
          <a:p>
            <a:r>
              <a:rPr lang="en-US" dirty="0"/>
              <a:t>Today we are going to start with the most basic question:  Can a jurisdiction promote economic development by lowering its tax rates?  </a:t>
            </a:r>
          </a:p>
          <a:p>
            <a:endParaRPr lang="en-US" dirty="0"/>
          </a:p>
          <a:p>
            <a:r>
              <a:rPr lang="en-US" dirty="0"/>
              <a:t>Then we will examine research on tax breaks for specific firms.</a:t>
            </a:r>
          </a:p>
          <a:p>
            <a:pPr marL="82296" indent="0" fontAlgn="auto">
              <a:spcAft>
                <a:spcPts val="0"/>
              </a:spcAft>
              <a:buNone/>
              <a:defRPr/>
            </a:pPr>
            <a:endParaRPr lang="en-US" dirty="0"/>
          </a:p>
        </p:txBody>
      </p:sp>
    </p:spTree>
    <p:extLst>
      <p:ext uri="{BB962C8B-B14F-4D97-AF65-F5344CB8AC3E}">
        <p14:creationId xmlns:p14="http://schemas.microsoft.com/office/powerpoint/2010/main" val="2232847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391150"/>
          </a:xfrm>
        </p:spPr>
        <p:txBody>
          <a:bodyPr>
            <a:normAutofit/>
          </a:bodyPr>
          <a:lstStyle/>
          <a:p>
            <a:pPr marL="82550" indent="0" algn="ctr">
              <a:buNone/>
            </a:pPr>
            <a:r>
              <a:rPr lang="en-US" sz="2800" b="1" dirty="0">
                <a:solidFill>
                  <a:schemeClr val="accent1"/>
                </a:solidFill>
              </a:rPr>
              <a:t>Hanson, 3</a:t>
            </a:r>
            <a:endParaRPr lang="en-US" sz="2800" dirty="0"/>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Note that in some other large cities were runner-ups designated to be “Enterprise Communities” (EC).</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They received a smaller set of benefits—and are the control group.</a:t>
            </a:r>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1484829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685800"/>
            <a:ext cx="8229600" cy="5391150"/>
          </a:xfrm>
        </p:spPr>
        <p:txBody>
          <a:bodyPr>
            <a:normAutofit/>
          </a:bodyPr>
          <a:lstStyle/>
          <a:p>
            <a:pPr marL="82550" indent="0" algn="ctr">
              <a:buNone/>
            </a:pPr>
            <a:r>
              <a:rPr lang="en-US" sz="2800" b="1" dirty="0">
                <a:solidFill>
                  <a:schemeClr val="accent1"/>
                </a:solidFill>
              </a:rPr>
              <a:t>Hanson, 4</a:t>
            </a:r>
            <a:endParaRPr lang="en-US" sz="2800" dirty="0"/>
          </a:p>
          <a:p>
            <a:pPr marL="365760" indent="-283464" fontAlgn="auto">
              <a:lnSpc>
                <a:spcPct val="3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He uses a triple-difference strategy.</a:t>
            </a:r>
          </a:p>
          <a:p>
            <a:pPr marL="365760" indent="-283464" fontAlgn="auto">
              <a:spcAft>
                <a:spcPts val="0"/>
              </a:spcAft>
              <a:buFont typeface="Wingdings 2"/>
              <a:buChar char=""/>
              <a:defRPr/>
            </a:pPr>
            <a:endParaRPr lang="en-US" dirty="0"/>
          </a:p>
        </p:txBody>
      </p:sp>
      <p:pic>
        <p:nvPicPr>
          <p:cNvPr id="4" name="Picture" descr="Please contact Professor Yinger for details regarding figures and graph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99" y="2209800"/>
            <a:ext cx="7867651" cy="4419600"/>
          </a:xfrm>
          <a:prstGeom prst="rect">
            <a:avLst/>
          </a:prstGeom>
          <a:noFill/>
          <a:ln>
            <a:noFill/>
          </a:ln>
        </p:spPr>
      </p:pic>
    </p:spTree>
    <p:extLst>
      <p:ext uri="{BB962C8B-B14F-4D97-AF65-F5344CB8AC3E}">
        <p14:creationId xmlns:p14="http://schemas.microsoft.com/office/powerpoint/2010/main" val="111347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35358" y="685800"/>
            <a:ext cx="8229600" cy="5391150"/>
          </a:xfrm>
        </p:spPr>
        <p:txBody>
          <a:bodyPr>
            <a:normAutofit/>
          </a:bodyPr>
          <a:lstStyle/>
          <a:p>
            <a:pPr marL="82550" indent="0" algn="ctr">
              <a:buNone/>
            </a:pPr>
            <a:r>
              <a:rPr lang="en-US" sz="2800" b="1" dirty="0">
                <a:solidFill>
                  <a:schemeClr val="accent1"/>
                </a:solidFill>
              </a:rPr>
              <a:t>Hanson, 5</a:t>
            </a:r>
            <a:endParaRPr lang="en-US" sz="2800" dirty="0"/>
          </a:p>
          <a:p>
            <a:pPr marL="365760" indent="-283464" fontAlgn="auto">
              <a:lnSpc>
                <a:spcPct val="3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His method has two equations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a:p>
            <a:pPr marL="82296" indent="0" fontAlgn="auto">
              <a:spcAft>
                <a:spcPts val="0"/>
              </a:spcAft>
              <a:buNone/>
              <a:defRPr/>
            </a:pPr>
            <a:endParaRPr lang="en-US" dirty="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grpSp>
        <p:nvGrpSpPr>
          <p:cNvPr id="2" name="Equations" descr="Please contact Professor Yinger for details regarding figures and graphs.">
            <a:extLst>
              <a:ext uri="{FF2B5EF4-FFF2-40B4-BE49-F238E27FC236}">
                <a16:creationId xmlns:a16="http://schemas.microsoft.com/office/drawing/2014/main" id="{332E55F0-5E75-4C9C-AD80-3966829E33A7}"/>
              </a:ext>
            </a:extLst>
          </p:cNvPr>
          <p:cNvGrpSpPr/>
          <p:nvPr/>
        </p:nvGrpSpPr>
        <p:grpSpPr>
          <a:xfrm>
            <a:off x="1295400" y="2133600"/>
            <a:ext cx="7543800" cy="4572000"/>
            <a:chOff x="1295400" y="2133600"/>
            <a:chExt cx="7543800" cy="4572000"/>
          </a:xfrm>
        </p:grpSpPr>
        <p:pic>
          <p:nvPicPr>
            <p:cNvPr id="5" name="Equation" descr="Please contact Professor Yinger for details regarding figures and graphs."/>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33600"/>
              <a:ext cx="7010400" cy="1026326"/>
            </a:xfrm>
            <a:prstGeom prst="rect">
              <a:avLst/>
            </a:prstGeom>
            <a:noFill/>
            <a:ln>
              <a:noFill/>
            </a:ln>
          </p:spPr>
        </p:pic>
        <p:pic>
          <p:nvPicPr>
            <p:cNvPr id="6" name="Text" descr="Please contact Professor Yinger for details regarding figures and graphs."/>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048000"/>
              <a:ext cx="7543800" cy="3657600"/>
            </a:xfrm>
            <a:prstGeom prst="rect">
              <a:avLst/>
            </a:prstGeom>
            <a:noFill/>
            <a:ln>
              <a:noFill/>
            </a:ln>
          </p:spPr>
        </p:pic>
      </p:grpSp>
    </p:spTree>
    <p:extLst>
      <p:ext uri="{BB962C8B-B14F-4D97-AF65-F5344CB8AC3E}">
        <p14:creationId xmlns:p14="http://schemas.microsoft.com/office/powerpoint/2010/main" val="1791295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35358" y="685800"/>
            <a:ext cx="8229600" cy="5391150"/>
          </a:xfrm>
        </p:spPr>
        <p:txBody>
          <a:bodyPr>
            <a:normAutofit/>
          </a:bodyPr>
          <a:lstStyle/>
          <a:p>
            <a:pPr marL="82550" indent="0" algn="ctr">
              <a:buNone/>
            </a:pPr>
            <a:r>
              <a:rPr lang="en-US" sz="2800" b="1" dirty="0">
                <a:solidFill>
                  <a:schemeClr val="accent1"/>
                </a:solidFill>
              </a:rPr>
              <a:t>Hanson, 6</a:t>
            </a:r>
            <a:endParaRPr lang="en-US" sz="2800" dirty="0"/>
          </a:p>
          <a:p>
            <a:pPr marL="365760" indent="-283464" fontAlgn="auto">
              <a:lnSpc>
                <a:spcPct val="3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He then points out that the EZ cities are not randomly selected and that the selection process in Congress could reflect anticipated economic health or growth.</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So he uses an IV approach.  His instruments for the EZ variable are whether the city has a member of Congress on the Ways and Means Committee (which selected the cities) and the tenure of that person on the committee.</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a:p>
            <a:pPr marL="82296" indent="0" fontAlgn="auto">
              <a:spcAft>
                <a:spcPts val="0"/>
              </a:spcAft>
              <a:buNone/>
              <a:defRPr/>
            </a:pPr>
            <a:endParaRPr lang="en-US" dirty="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2127224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35358" y="685800"/>
            <a:ext cx="8229600" cy="5391150"/>
          </a:xfrm>
        </p:spPr>
        <p:txBody>
          <a:bodyPr>
            <a:normAutofit/>
          </a:bodyPr>
          <a:lstStyle/>
          <a:p>
            <a:pPr marL="82550" indent="0" algn="ctr">
              <a:buNone/>
            </a:pPr>
            <a:r>
              <a:rPr lang="en-US" sz="2800" b="1" dirty="0">
                <a:solidFill>
                  <a:schemeClr val="accent1"/>
                </a:solidFill>
              </a:rPr>
              <a:t>Hanson, 7</a:t>
            </a:r>
            <a:endParaRPr lang="en-US" sz="2800" dirty="0"/>
          </a:p>
          <a:p>
            <a:pPr marL="365760" indent="-283464" fontAlgn="auto">
              <a:lnSpc>
                <a:spcPct val="3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With OLS, the impacts on income and growth look positive; with IV these impacts go away.</a:t>
            </a:r>
          </a:p>
          <a:p>
            <a:pPr marL="365760" indent="-283464" fontAlgn="auto">
              <a:spcAft>
                <a:spcPts val="0"/>
              </a:spcAft>
              <a:buFont typeface="Wingdings 2"/>
              <a:buChar char=""/>
              <a:defRPr/>
            </a:pPr>
            <a:endParaRPr lang="en-US" dirty="0"/>
          </a:p>
        </p:txBody>
      </p:sp>
      <p:pic>
        <p:nvPicPr>
          <p:cNvPr id="4" name="Table" descr="Please contact Professor Yinger for details regarding figures and graph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14307"/>
            <a:ext cx="9144000" cy="4143693"/>
          </a:xfrm>
          <a:prstGeom prst="rect">
            <a:avLst/>
          </a:prstGeom>
          <a:noFill/>
          <a:ln>
            <a:noFill/>
          </a:ln>
        </p:spPr>
      </p:pic>
    </p:spTree>
    <p:extLst>
      <p:ext uri="{BB962C8B-B14F-4D97-AF65-F5344CB8AC3E}">
        <p14:creationId xmlns:p14="http://schemas.microsoft.com/office/powerpoint/2010/main" val="1548889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35358" y="685800"/>
            <a:ext cx="8229600" cy="5391150"/>
          </a:xfrm>
        </p:spPr>
        <p:txBody>
          <a:bodyPr>
            <a:normAutofit/>
          </a:bodyPr>
          <a:lstStyle/>
          <a:p>
            <a:pPr marL="82550" indent="0" algn="ctr">
              <a:buNone/>
            </a:pPr>
            <a:r>
              <a:rPr lang="en-US" sz="2800" b="1" dirty="0">
                <a:solidFill>
                  <a:schemeClr val="accent1"/>
                </a:solidFill>
              </a:rPr>
              <a:t>Hanson, 8</a:t>
            </a:r>
            <a:endParaRPr lang="en-US" sz="2800" dirty="0"/>
          </a:p>
          <a:p>
            <a:pPr marL="365760" indent="-283464" fontAlgn="auto">
              <a:lnSpc>
                <a:spcPct val="30000"/>
              </a:lnSpc>
              <a:spcAft>
                <a:spcPts val="0"/>
              </a:spcAft>
              <a:buFont typeface="Wingdings 2"/>
              <a:buChar char=""/>
              <a:defRPr/>
            </a:pPr>
            <a:endParaRPr lang="en-US" dirty="0"/>
          </a:p>
          <a:p>
            <a:pPr marL="82296" indent="0" fontAlgn="auto">
              <a:spcAft>
                <a:spcPts val="0"/>
              </a:spcAft>
              <a:buNone/>
              <a:defRPr/>
            </a:pPr>
            <a:endParaRPr lang="en-US" dirty="0"/>
          </a:p>
        </p:txBody>
      </p:sp>
      <p:pic>
        <p:nvPicPr>
          <p:cNvPr id="5" name="Tables" descr="Please contact Professor Yinger for details regarding figures and graph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p:spPr>
      </p:pic>
    </p:spTree>
    <p:extLst>
      <p:ext uri="{BB962C8B-B14F-4D97-AF65-F5344CB8AC3E}">
        <p14:creationId xmlns:p14="http://schemas.microsoft.com/office/powerpoint/2010/main" val="3332009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35358" y="685800"/>
            <a:ext cx="8229600" cy="5943600"/>
          </a:xfrm>
        </p:spPr>
        <p:txBody>
          <a:bodyPr>
            <a:normAutofit/>
          </a:bodyPr>
          <a:lstStyle/>
          <a:p>
            <a:pPr marL="82550" indent="0" algn="ctr">
              <a:buNone/>
            </a:pPr>
            <a:r>
              <a:rPr lang="en-US" sz="3000" b="1" dirty="0">
                <a:solidFill>
                  <a:schemeClr val="accent1"/>
                </a:solidFill>
              </a:rPr>
              <a:t>Hanson, 9</a:t>
            </a:r>
            <a:endParaRPr lang="en-US" sz="3000" dirty="0"/>
          </a:p>
          <a:p>
            <a:pPr marL="365760" indent="-283464" fontAlgn="auto">
              <a:lnSpc>
                <a:spcPct val="30000"/>
              </a:lnSpc>
              <a:spcAft>
                <a:spcPts val="0"/>
              </a:spcAft>
              <a:buFont typeface="Wingdings 2"/>
              <a:buChar char=""/>
              <a:defRPr/>
            </a:pPr>
            <a:endParaRPr lang="en-US" dirty="0"/>
          </a:p>
          <a:p>
            <a:pPr marL="365760" indent="-283464" fontAlgn="auto">
              <a:spcAft>
                <a:spcPts val="0"/>
              </a:spcAft>
              <a:buFont typeface="Wingdings 2"/>
              <a:buChar char=""/>
              <a:defRPr/>
            </a:pPr>
            <a:r>
              <a:rPr lang="en-US" sz="2600" dirty="0"/>
              <a:t>Note the positive impact on property values in the IV regressions.</a:t>
            </a:r>
          </a:p>
          <a:p>
            <a:pPr marL="365760" indent="-283464" fontAlgn="auto">
              <a:spcAft>
                <a:spcPts val="0"/>
              </a:spcAft>
              <a:buFont typeface="Wingdings 2"/>
              <a:buChar char=""/>
              <a:defRPr/>
            </a:pPr>
            <a:endParaRPr lang="en-US" sz="2600" dirty="0"/>
          </a:p>
          <a:p>
            <a:pPr marL="365760" indent="-283464" fontAlgn="auto">
              <a:spcAft>
                <a:spcPts val="0"/>
              </a:spcAft>
              <a:buFont typeface="Wingdings 2"/>
              <a:buChar char=""/>
              <a:defRPr/>
            </a:pPr>
            <a:r>
              <a:rPr lang="en-US" sz="2600" dirty="0"/>
              <a:t>This result supports the notion that EZs provide a gift to property owners in the designated zone, because firms are willing to pay more for property to gain access to the EZ benefits.</a:t>
            </a:r>
          </a:p>
          <a:p>
            <a:pPr marL="365760" indent="-283464" fontAlgn="auto">
              <a:spcAft>
                <a:spcPts val="0"/>
              </a:spcAft>
              <a:buFont typeface="Wingdings 2"/>
              <a:buChar char=""/>
              <a:defRPr/>
            </a:pPr>
            <a:endParaRPr lang="en-US" sz="2600" dirty="0"/>
          </a:p>
          <a:p>
            <a:pPr marL="365760" indent="-283464" fontAlgn="auto">
              <a:spcAft>
                <a:spcPts val="0"/>
              </a:spcAft>
              <a:buFont typeface="Wingdings 2"/>
              <a:buChar char=""/>
              <a:defRPr/>
            </a:pPr>
            <a:r>
              <a:rPr lang="en-US" sz="2600" dirty="0"/>
              <a:t>He detects no other impacts.  Capitalization at work!</a:t>
            </a:r>
          </a:p>
          <a:p>
            <a:pPr marL="82296" indent="0" fontAlgn="auto">
              <a:spcAft>
                <a:spcPts val="0"/>
              </a:spcAft>
              <a:buNone/>
              <a:defRPr/>
            </a:pPr>
            <a:endParaRPr lang="en-US" dirty="0"/>
          </a:p>
        </p:txBody>
      </p:sp>
    </p:spTree>
    <p:extLst>
      <p:ext uri="{BB962C8B-B14F-4D97-AF65-F5344CB8AC3E}">
        <p14:creationId xmlns:p14="http://schemas.microsoft.com/office/powerpoint/2010/main" val="2723072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35358" y="685800"/>
            <a:ext cx="8229600" cy="5943600"/>
          </a:xfrm>
        </p:spPr>
        <p:txBody>
          <a:bodyPr>
            <a:normAutofit/>
          </a:bodyPr>
          <a:lstStyle/>
          <a:p>
            <a:pPr marL="82550" indent="0" algn="ctr">
              <a:buNone/>
            </a:pPr>
            <a:r>
              <a:rPr lang="en-US" sz="2800" b="1" dirty="0">
                <a:solidFill>
                  <a:schemeClr val="accent1"/>
                </a:solidFill>
              </a:rPr>
              <a:t>Hanson, 10</a:t>
            </a:r>
            <a:endParaRPr lang="en-US" sz="2800" dirty="0"/>
          </a:p>
          <a:p>
            <a:pPr marL="365760" indent="-283464" fontAlgn="auto">
              <a:lnSpc>
                <a:spcPct val="30000"/>
              </a:lnSpc>
              <a:spcAft>
                <a:spcPts val="0"/>
              </a:spcAft>
              <a:buFont typeface="Wingdings 2"/>
              <a:buChar char=""/>
              <a:defRPr/>
            </a:pPr>
            <a:endParaRPr lang="en-US" dirty="0"/>
          </a:p>
          <a:p>
            <a:pPr marL="365760" indent="-283464" fontAlgn="auto">
              <a:spcAft>
                <a:spcPts val="0"/>
              </a:spcAft>
              <a:buFont typeface="Wingdings 2"/>
              <a:buChar char=""/>
              <a:defRPr/>
            </a:pPr>
            <a:r>
              <a:rPr lang="en-US" sz="2400" dirty="0"/>
              <a:t>Another study of EZ’s appeared in 2013 (</a:t>
            </a:r>
            <a:r>
              <a:rPr lang="en-US" sz="2400" dirty="0" err="1"/>
              <a:t>Busso</a:t>
            </a:r>
            <a:r>
              <a:rPr lang="en-US" sz="2400" dirty="0"/>
              <a:t>, Gregory, and Kline, </a:t>
            </a:r>
            <a:r>
              <a:rPr lang="en-US" sz="2400" i="1" dirty="0"/>
              <a:t>AER</a:t>
            </a:r>
            <a:r>
              <a:rPr lang="en-US" sz="2400" dirty="0"/>
              <a:t>).  It neither cited Hanson nor used an IV. </a:t>
            </a:r>
          </a:p>
          <a:p>
            <a:pPr marL="365760" indent="-283464" fontAlgn="auto">
              <a:spcAft>
                <a:spcPts val="0"/>
              </a:spcAft>
              <a:buFont typeface="Wingdings 2"/>
              <a:buChar char=""/>
              <a:defRPr/>
            </a:pPr>
            <a:endParaRPr lang="en-US" sz="2400" dirty="0"/>
          </a:p>
          <a:p>
            <a:pPr marL="365760" indent="-283464" fontAlgn="auto">
              <a:spcAft>
                <a:spcPts val="0"/>
              </a:spcAft>
              <a:buFont typeface="Wingdings 2"/>
              <a:buChar char=""/>
              <a:defRPr/>
            </a:pPr>
            <a:r>
              <a:rPr lang="en-US" sz="2400" dirty="0"/>
              <a:t>This paper concluded “EZ designation substantially increased employment in zone neighborhoods and generated wage increases for local workers without corresponding increases in population or the local cost of living.”</a:t>
            </a:r>
          </a:p>
          <a:p>
            <a:pPr marL="365760" indent="-283464" fontAlgn="auto">
              <a:spcAft>
                <a:spcPts val="0"/>
              </a:spcAft>
              <a:buFont typeface="Wingdings 2"/>
              <a:buChar char=""/>
              <a:defRPr/>
            </a:pPr>
            <a:endParaRPr lang="en-US" sz="2400" dirty="0"/>
          </a:p>
          <a:p>
            <a:pPr marL="365760" indent="-283464" fontAlgn="auto">
              <a:spcAft>
                <a:spcPts val="0"/>
              </a:spcAft>
              <a:buFont typeface="Wingdings 2"/>
              <a:buChar char=""/>
              <a:defRPr/>
            </a:pPr>
            <a:r>
              <a:rPr lang="en-US" sz="2400" dirty="0"/>
              <a:t>A lively debate about methods and results has since taken place; most studies agree with Hanson. See </a:t>
            </a:r>
            <a:r>
              <a:rPr lang="en-US" sz="2400" dirty="0" err="1"/>
              <a:t>Neumark</a:t>
            </a:r>
            <a:r>
              <a:rPr lang="en-US" sz="2400" dirty="0"/>
              <a:t> and Young, </a:t>
            </a:r>
            <a:r>
              <a:rPr lang="en-US" sz="2400" i="1" dirty="0"/>
              <a:t>RSUE</a:t>
            </a:r>
            <a:r>
              <a:rPr lang="en-US" sz="2400" dirty="0"/>
              <a:t>, 2019.</a:t>
            </a:r>
          </a:p>
          <a:p>
            <a:pPr marL="82296" indent="0" fontAlgn="auto">
              <a:spcAft>
                <a:spcPts val="0"/>
              </a:spcAft>
              <a:buNone/>
              <a:defRPr/>
            </a:pPr>
            <a:endParaRPr lang="en-US" dirty="0"/>
          </a:p>
        </p:txBody>
      </p:sp>
    </p:spTree>
    <p:extLst>
      <p:ext uri="{BB962C8B-B14F-4D97-AF65-F5344CB8AC3E}">
        <p14:creationId xmlns:p14="http://schemas.microsoft.com/office/powerpoint/2010/main" val="2196005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35358" y="685800"/>
            <a:ext cx="8229600" cy="5943600"/>
          </a:xfrm>
        </p:spPr>
        <p:txBody>
          <a:bodyPr>
            <a:normAutofit/>
          </a:bodyPr>
          <a:lstStyle/>
          <a:p>
            <a:pPr marL="82550" indent="0" algn="ctr">
              <a:buNone/>
            </a:pPr>
            <a:r>
              <a:rPr lang="en-US" sz="2800" b="1" dirty="0" err="1">
                <a:solidFill>
                  <a:schemeClr val="accent1"/>
                </a:solidFill>
              </a:rPr>
              <a:t>Bartik</a:t>
            </a:r>
            <a:endParaRPr lang="en-US" sz="2800" dirty="0"/>
          </a:p>
          <a:p>
            <a:pPr marL="365760" indent="-283464" fontAlgn="auto">
              <a:lnSpc>
                <a:spcPct val="30000"/>
              </a:lnSpc>
              <a:spcAft>
                <a:spcPts val="0"/>
              </a:spcAft>
              <a:buFont typeface="Wingdings 2"/>
              <a:buChar char=""/>
              <a:defRPr/>
            </a:pPr>
            <a:endParaRPr lang="en-US" dirty="0"/>
          </a:p>
          <a:p>
            <a:pPr marL="365760" indent="-283464" fontAlgn="auto">
              <a:spcAft>
                <a:spcPts val="0"/>
              </a:spcAft>
              <a:buFont typeface="Wingdings 2"/>
              <a:buChar char=""/>
              <a:defRPr/>
            </a:pPr>
            <a:r>
              <a:rPr lang="en-US" sz="2600" dirty="0"/>
              <a:t>Timothy </a:t>
            </a:r>
            <a:r>
              <a:rPr lang="en-US" sz="2600" dirty="0" err="1"/>
              <a:t>Bartik</a:t>
            </a:r>
            <a:r>
              <a:rPr lang="en-US" sz="2600" dirty="0"/>
              <a:t> (</a:t>
            </a:r>
            <a:r>
              <a:rPr lang="en-US" sz="2600" dirty="0" err="1"/>
              <a:t>UpJohn</a:t>
            </a:r>
            <a:r>
              <a:rPr lang="en-US" sz="2600" dirty="0"/>
              <a:t> Institute) has assembled an amazing data set of local economic development incentives.</a:t>
            </a:r>
          </a:p>
          <a:p>
            <a:pPr marL="365760" indent="-283464" fontAlgn="auto">
              <a:spcAft>
                <a:spcPts val="0"/>
              </a:spcAft>
              <a:buFont typeface="Wingdings 2"/>
              <a:buChar char=""/>
              <a:defRPr/>
            </a:pPr>
            <a:endParaRPr lang="en-US" sz="2600" dirty="0"/>
          </a:p>
          <a:p>
            <a:pPr marL="365760" indent="-283464" fontAlgn="auto">
              <a:spcAft>
                <a:spcPts val="0"/>
              </a:spcAft>
              <a:buFont typeface="Wingdings 2"/>
              <a:buChar char=""/>
              <a:defRPr/>
            </a:pPr>
            <a:r>
              <a:rPr lang="en-US" sz="2600" dirty="0"/>
              <a:t>His preliminary analysis of these data finds no statistically significant impacts of these incentives on measures of economic well being.</a:t>
            </a:r>
          </a:p>
          <a:p>
            <a:pPr marL="365760" indent="-283464" fontAlgn="auto">
              <a:spcAft>
                <a:spcPts val="0"/>
              </a:spcAft>
              <a:buFont typeface="Wingdings 2"/>
              <a:buChar char=""/>
              <a:defRPr/>
            </a:pPr>
            <a:endParaRPr lang="en-US" sz="2600" dirty="0"/>
          </a:p>
          <a:p>
            <a:pPr marL="365760" indent="-283464" fontAlgn="auto">
              <a:spcAft>
                <a:spcPts val="0"/>
              </a:spcAft>
              <a:buFont typeface="Wingdings 2"/>
              <a:buChar char=""/>
              <a:defRPr/>
            </a:pPr>
            <a:r>
              <a:rPr lang="en-US" sz="2600" dirty="0"/>
              <a:t>See: </a:t>
            </a:r>
            <a:r>
              <a:rPr lang="en-US" sz="2600" dirty="0">
                <a:hlinkClick r:id="rId3"/>
              </a:rPr>
              <a:t>http://research.upjohn.org/reports/225/</a:t>
            </a:r>
            <a:r>
              <a:rPr lang="en-US" sz="2600" dirty="0"/>
              <a:t> </a:t>
            </a:r>
          </a:p>
          <a:p>
            <a:pPr marL="82296" indent="0" fontAlgn="auto">
              <a:spcAft>
                <a:spcPts val="0"/>
              </a:spcAft>
              <a:buNone/>
              <a:defRPr/>
            </a:pPr>
            <a:endParaRPr lang="en-US" dirty="0"/>
          </a:p>
        </p:txBody>
      </p:sp>
    </p:spTree>
    <p:extLst>
      <p:ext uri="{BB962C8B-B14F-4D97-AF65-F5344CB8AC3E}">
        <p14:creationId xmlns:p14="http://schemas.microsoft.com/office/powerpoint/2010/main" val="2644594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9A264D56-99CD-4D68-B92F-0A5295E9890B}"/>
              </a:ext>
            </a:extLst>
          </p:cNvPr>
          <p:cNvSpPr txBox="1">
            <a:spLocks noChangeArrowheads="1"/>
          </p:cNvSpPr>
          <p:nvPr/>
        </p:nvSpPr>
        <p:spPr>
          <a:xfrm>
            <a:off x="1435100" y="275035"/>
            <a:ext cx="7499351" cy="410765"/>
          </a:xfrm>
          <a:prstGeom prst="rect">
            <a:avLst/>
          </a:prstGeom>
        </p:spPr>
        <p:txBody>
          <a:bodyPr vert="horz" lIns="91440" tIns="45720" rIns="91440" bIns="45720" rtlCol="0" anchor="t">
            <a:normAutofit fontScale="975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defRPr/>
            </a:pPr>
            <a:r>
              <a:rPr lang="en-US" sz="2400" b="1">
                <a:solidFill>
                  <a:schemeClr val="tx2">
                    <a:satMod val="130000"/>
                  </a:schemeClr>
                </a:solidFill>
              </a:rPr>
              <a:t>Research on Economic Development</a:t>
            </a:r>
            <a:endParaRPr lang="en-US" sz="2400" b="1" dirty="0">
              <a:solidFill>
                <a:schemeClr val="tx2">
                  <a:satMod val="130000"/>
                </a:schemeClr>
              </a:solidFill>
            </a:endParaRPr>
          </a:p>
        </p:txBody>
      </p:sp>
      <p:sp>
        <p:nvSpPr>
          <p:cNvPr id="2" name="Rectangle 2"/>
          <p:cNvSpPr/>
          <p:nvPr/>
        </p:nvSpPr>
        <p:spPr>
          <a:xfrm>
            <a:off x="1241551" y="1371600"/>
            <a:ext cx="5692649" cy="424732"/>
          </a:xfrm>
          <a:prstGeom prst="rect">
            <a:avLst/>
          </a:prstGeom>
        </p:spPr>
        <p:txBody>
          <a:bodyPr wrap="none">
            <a:spAutoFit/>
          </a:bodyPr>
          <a:lstStyle/>
          <a:p>
            <a:pPr eaLnBrk="1" hangingPunct="1">
              <a:lnSpc>
                <a:spcPct val="90000"/>
              </a:lnSpc>
              <a:buFont typeface="Wingdings" pitchFamily="2" charset="2"/>
              <a:buNone/>
            </a:pPr>
            <a:r>
              <a:rPr lang="en-US" sz="2400" b="1" dirty="0">
                <a:solidFill>
                  <a:schemeClr val="accent1"/>
                </a:solidFill>
                <a:latin typeface="+mn-lt"/>
              </a:rPr>
              <a:t>Economic Development: Slattery and </a:t>
            </a:r>
            <a:r>
              <a:rPr lang="en-US" sz="2400" b="1" dirty="0" err="1">
                <a:solidFill>
                  <a:schemeClr val="accent1"/>
                </a:solidFill>
                <a:latin typeface="+mn-lt"/>
              </a:rPr>
              <a:t>Zidar</a:t>
            </a:r>
            <a:endParaRPr lang="en-US" sz="2400" b="1" dirty="0">
              <a:solidFill>
                <a:schemeClr val="accent1"/>
              </a:solidFill>
              <a:latin typeface="+mn-lt"/>
            </a:endParaRPr>
          </a:p>
        </p:txBody>
      </p:sp>
      <p:sp>
        <p:nvSpPr>
          <p:cNvPr id="40963" name="Rectangle 3"/>
          <p:cNvSpPr>
            <a:spLocks noGrp="1" noChangeArrowheads="1"/>
          </p:cNvSpPr>
          <p:nvPr>
            <p:ph idx="1"/>
          </p:nvPr>
        </p:nvSpPr>
        <p:spPr>
          <a:xfrm>
            <a:off x="1028700" y="2057400"/>
            <a:ext cx="7200900" cy="3581400"/>
          </a:xfrm>
        </p:spPr>
        <p:txBody>
          <a:bodyPr>
            <a:noAutofit/>
          </a:bodyPr>
          <a:lstStyle/>
          <a:p>
            <a:pPr marL="391605" lvl="1" indent="-227013">
              <a:lnSpc>
                <a:spcPct val="120000"/>
              </a:lnSpc>
              <a:spcAft>
                <a:spcPts val="1800"/>
              </a:spcAft>
              <a:buFont typeface="Wingdings" panose="05000000000000000000" pitchFamily="2" charset="2"/>
              <a:buChar char="§"/>
            </a:pPr>
            <a:r>
              <a:rPr lang="en-US" sz="2000" dirty="0"/>
              <a:t>“[I]</a:t>
            </a:r>
            <a:r>
              <a:rPr lang="en-US" sz="2000" dirty="0" err="1"/>
              <a:t>ndustries</a:t>
            </a:r>
            <a:r>
              <a:rPr lang="en-US" sz="2000" dirty="0"/>
              <a:t> with larger multiplier effects are more likely to receive subsidies, and receive more subsidy dollars per job. We also find that poorer places spend more per job. </a:t>
            </a:r>
          </a:p>
          <a:p>
            <a:pPr marL="391605" lvl="1" indent="-227013">
              <a:lnSpc>
                <a:spcPct val="120000"/>
              </a:lnSpc>
              <a:spcAft>
                <a:spcPts val="1800"/>
              </a:spcAft>
              <a:buFont typeface="Wingdings" panose="05000000000000000000" pitchFamily="2" charset="2"/>
              <a:buChar char="§"/>
            </a:pPr>
            <a:r>
              <a:rPr lang="en-US" sz="2000" dirty="0"/>
              <a:t>[W]e find limited evidence that these subsidized firms have employment spillovers in the local economy.</a:t>
            </a:r>
          </a:p>
          <a:p>
            <a:pPr marL="391605" lvl="1" indent="-227013">
              <a:lnSpc>
                <a:spcPct val="120000"/>
              </a:lnSpc>
              <a:spcAft>
                <a:spcPts val="1800"/>
              </a:spcAft>
              <a:buFont typeface="Wingdings" panose="05000000000000000000" pitchFamily="2" charset="2"/>
              <a:buChar char="§"/>
            </a:pPr>
            <a:r>
              <a:rPr lang="en-US" sz="2000" dirty="0"/>
              <a:t>In that case, the argument for this place-based policy rests more heavily on equity considerations.</a:t>
            </a:r>
          </a:p>
          <a:p>
            <a:pPr marL="391605" lvl="1" indent="-227013">
              <a:lnSpc>
                <a:spcPct val="120000"/>
              </a:lnSpc>
              <a:spcAft>
                <a:spcPts val="1800"/>
              </a:spcAft>
              <a:buFont typeface="Wingdings" panose="05000000000000000000" pitchFamily="2" charset="2"/>
              <a:buChar char="§"/>
            </a:pPr>
            <a:r>
              <a:rPr lang="en-US" dirty="0"/>
              <a:t>Journal of Economic Perspectives, </a:t>
            </a:r>
            <a:r>
              <a:rPr lang="en-US" i="0" dirty="0"/>
              <a:t>Spring</a:t>
            </a:r>
            <a:r>
              <a:rPr lang="en-US" sz="2000" i="0" dirty="0"/>
              <a:t> 2020</a:t>
            </a:r>
            <a:endParaRPr lang="en-US" sz="2137" i="0" dirty="0"/>
          </a:p>
          <a:p>
            <a:pPr marL="227013" indent="-227013" eaLnBrk="1" hangingPunct="1">
              <a:lnSpc>
                <a:spcPct val="120000"/>
              </a:lnSpc>
              <a:spcAft>
                <a:spcPts val="1800"/>
              </a:spcAft>
              <a:buFont typeface="Wingdings" panose="05000000000000000000" pitchFamily="2" charset="2"/>
              <a:buChar char="§"/>
            </a:pPr>
            <a:endParaRPr lang="en-US" sz="1800" dirty="0"/>
          </a:p>
        </p:txBody>
      </p:sp>
      <p:sp>
        <p:nvSpPr>
          <p:cNvPr id="3"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br>
              <a:rPr lang="en-US" sz="2800" dirty="0">
                <a:solidFill>
                  <a:srgbClr val="BD582C"/>
                </a:solidFill>
              </a:rPr>
            </a:br>
            <a:endParaRPr lang="en-US" dirty="0"/>
          </a:p>
        </p:txBody>
      </p:sp>
    </p:spTree>
    <p:extLst>
      <p:ext uri="{BB962C8B-B14F-4D97-AF65-F5344CB8AC3E}">
        <p14:creationId xmlns:p14="http://schemas.microsoft.com/office/powerpoint/2010/main" val="238917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52501"/>
            <a:ext cx="8229600" cy="5600699"/>
          </a:xfrm>
        </p:spPr>
        <p:txBody>
          <a:bodyPr>
            <a:normAutofit/>
          </a:bodyPr>
          <a:lstStyle/>
          <a:p>
            <a:pPr marL="82550" indent="0" algn="ctr">
              <a:buNone/>
            </a:pPr>
            <a:r>
              <a:rPr lang="en-US" sz="2800" b="1" dirty="0" err="1">
                <a:solidFill>
                  <a:schemeClr val="accent1"/>
                </a:solidFill>
              </a:rPr>
              <a:t>Bania</a:t>
            </a:r>
            <a:r>
              <a:rPr lang="en-US" sz="2800" b="1" dirty="0">
                <a:solidFill>
                  <a:schemeClr val="accent1"/>
                </a:solidFill>
              </a:rPr>
              <a:t> and Stone</a:t>
            </a:r>
          </a:p>
          <a:p>
            <a:pPr marL="82550" indent="0">
              <a:lnSpc>
                <a:spcPct val="70000"/>
              </a:lnSpc>
              <a:spcBef>
                <a:spcPts val="0"/>
              </a:spcBef>
              <a:buNone/>
            </a:pPr>
            <a:endParaRPr lang="en-US" dirty="0"/>
          </a:p>
          <a:p>
            <a:r>
              <a:rPr lang="en-US" dirty="0"/>
              <a:t>Based on state panel for 1962-2002 (data every 5 years).</a:t>
            </a:r>
          </a:p>
          <a:p>
            <a:pPr marL="82550" indent="0">
              <a:lnSpc>
                <a:spcPct val="70000"/>
              </a:lnSpc>
              <a:spcBef>
                <a:spcPts val="0"/>
              </a:spcBef>
              <a:buNone/>
            </a:pPr>
            <a:r>
              <a:rPr lang="en-US" dirty="0"/>
              <a:t> </a:t>
            </a:r>
          </a:p>
          <a:p>
            <a:r>
              <a:rPr lang="en-US" dirty="0"/>
              <a:t>They look at the growth rate in income (log change in real personal income per capita) as a function of taxes and spending.</a:t>
            </a:r>
          </a:p>
          <a:p>
            <a:pPr marL="82550" indent="0">
              <a:lnSpc>
                <a:spcPct val="70000"/>
              </a:lnSpc>
              <a:spcBef>
                <a:spcPts val="0"/>
              </a:spcBef>
              <a:buNone/>
            </a:pPr>
            <a:endParaRPr lang="en-US" dirty="0"/>
          </a:p>
          <a:p>
            <a:r>
              <a:rPr lang="en-US" dirty="0"/>
              <a:t>Because of the state budget constraint, they must leave one thing out.  </a:t>
            </a:r>
          </a:p>
          <a:p>
            <a:pPr>
              <a:lnSpc>
                <a:spcPct val="70000"/>
              </a:lnSpc>
              <a:spcBef>
                <a:spcPts val="0"/>
              </a:spcBef>
            </a:pPr>
            <a:endParaRPr lang="en-US" dirty="0"/>
          </a:p>
          <a:p>
            <a:pPr lvl="1"/>
            <a:r>
              <a:rPr lang="en-US" dirty="0"/>
              <a:t>They leave out “productive” spending, defined as spending on infrastructure, education, safety, and some other things.  </a:t>
            </a:r>
          </a:p>
          <a:p>
            <a:pPr marL="82550" indent="0">
              <a:lnSpc>
                <a:spcPct val="70000"/>
              </a:lnSpc>
              <a:spcBef>
                <a:spcPts val="0"/>
              </a:spcBef>
              <a:buNone/>
            </a:pPr>
            <a:r>
              <a:rPr lang="en-US" dirty="0"/>
              <a:t> </a:t>
            </a:r>
          </a:p>
          <a:p>
            <a:pPr lvl="1"/>
            <a:r>
              <a:rPr lang="en-US" dirty="0"/>
              <a:t>So they regress growth on tax rates and “unproductive” spending.</a:t>
            </a:r>
          </a:p>
          <a:p>
            <a:pPr lvl="1">
              <a:lnSpc>
                <a:spcPct val="70000"/>
              </a:lnSpc>
              <a:spcBef>
                <a:spcPts val="0"/>
              </a:spcBef>
            </a:pPr>
            <a:endParaRPr lang="en-US" dirty="0"/>
          </a:p>
          <a:p>
            <a:pPr lvl="1"/>
            <a:r>
              <a:rPr lang="en-US" dirty="0"/>
              <a:t>The coefficient of taxes indicates the impact on income of an increase in taxes </a:t>
            </a:r>
            <a:r>
              <a:rPr lang="en-US" u="sng" dirty="0"/>
              <a:t>that goes into productive spending</a:t>
            </a:r>
            <a:r>
              <a:rPr lang="en-US" dirty="0"/>
              <a:t>.</a:t>
            </a:r>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912651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C23A640-EFAD-4873-A2F3-5A622F316A45}"/>
              </a:ext>
            </a:extLst>
          </p:cNvPr>
          <p:cNvSpPr txBox="1">
            <a:spLocks noChangeArrowheads="1"/>
          </p:cNvSpPr>
          <p:nvPr/>
        </p:nvSpPr>
        <p:spPr>
          <a:xfrm>
            <a:off x="1435100" y="275035"/>
            <a:ext cx="7499351" cy="410765"/>
          </a:xfrm>
          <a:prstGeom prst="rect">
            <a:avLst/>
          </a:prstGeom>
        </p:spPr>
        <p:txBody>
          <a:bodyPr vert="horz" lIns="91440" tIns="45720" rIns="91440" bIns="45720" rtlCol="0" anchor="t">
            <a:normAutofit fontScale="975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defRPr/>
            </a:pPr>
            <a:r>
              <a:rPr lang="en-US" sz="2400" b="1">
                <a:solidFill>
                  <a:schemeClr val="tx2">
                    <a:satMod val="130000"/>
                  </a:schemeClr>
                </a:solidFill>
              </a:rPr>
              <a:t>Research on Economic Development</a:t>
            </a:r>
            <a:endParaRPr lang="en-US" sz="2400" b="1" dirty="0">
              <a:solidFill>
                <a:schemeClr val="tx2">
                  <a:satMod val="130000"/>
                </a:schemeClr>
              </a:solidFill>
            </a:endParaRPr>
          </a:p>
        </p:txBody>
      </p:sp>
      <p:sp>
        <p:nvSpPr>
          <p:cNvPr id="2" name="Rectangle 2"/>
          <p:cNvSpPr/>
          <p:nvPr/>
        </p:nvSpPr>
        <p:spPr>
          <a:xfrm>
            <a:off x="1463163" y="1389018"/>
            <a:ext cx="2804037" cy="424732"/>
          </a:xfrm>
          <a:prstGeom prst="rect">
            <a:avLst/>
          </a:prstGeom>
        </p:spPr>
        <p:txBody>
          <a:bodyPr wrap="none">
            <a:spAutoFit/>
          </a:bodyPr>
          <a:lstStyle/>
          <a:p>
            <a:pPr>
              <a:lnSpc>
                <a:spcPct val="90000"/>
              </a:lnSpc>
            </a:pPr>
            <a:r>
              <a:rPr lang="en-US" sz="2400" dirty="0">
                <a:solidFill>
                  <a:schemeClr val="accent3"/>
                </a:solidFill>
              </a:rPr>
              <a:t>Slattery and </a:t>
            </a:r>
            <a:r>
              <a:rPr lang="en-US" sz="2400" dirty="0" err="1">
                <a:solidFill>
                  <a:schemeClr val="accent3"/>
                </a:solidFill>
              </a:rPr>
              <a:t>Zidar</a:t>
            </a:r>
            <a:r>
              <a:rPr lang="en-US" sz="2400" dirty="0">
                <a:solidFill>
                  <a:schemeClr val="accent3"/>
                </a:solidFill>
              </a:rPr>
              <a:t>, 2</a:t>
            </a:r>
          </a:p>
        </p:txBody>
      </p:sp>
      <p:sp>
        <p:nvSpPr>
          <p:cNvPr id="40963" name="Rectangle 3"/>
          <p:cNvSpPr>
            <a:spLocks noGrp="1" noChangeArrowheads="1"/>
          </p:cNvSpPr>
          <p:nvPr>
            <p:ph idx="1"/>
          </p:nvPr>
        </p:nvSpPr>
        <p:spPr>
          <a:xfrm>
            <a:off x="1028700" y="1981200"/>
            <a:ext cx="7200900" cy="3581400"/>
          </a:xfrm>
        </p:spPr>
        <p:txBody>
          <a:bodyPr>
            <a:noAutofit/>
          </a:bodyPr>
          <a:lstStyle/>
          <a:p>
            <a:pPr marL="391605" lvl="1" indent="-227013">
              <a:lnSpc>
                <a:spcPct val="120000"/>
              </a:lnSpc>
              <a:spcAft>
                <a:spcPts val="1800"/>
              </a:spcAft>
              <a:buFont typeface="Wingdings" panose="05000000000000000000" pitchFamily="2" charset="2"/>
              <a:buChar char="§"/>
            </a:pPr>
            <a:r>
              <a:rPr lang="en-US" sz="2000" dirty="0"/>
              <a:t>Many questions remain unanswered. </a:t>
            </a:r>
          </a:p>
          <a:p>
            <a:pPr marL="494475" lvl="2" indent="-227013">
              <a:lnSpc>
                <a:spcPct val="120000"/>
              </a:lnSpc>
              <a:spcAft>
                <a:spcPts val="1800"/>
              </a:spcAft>
              <a:buFont typeface="Wingdings" panose="05000000000000000000" pitchFamily="2" charset="2"/>
              <a:buChar char="§"/>
            </a:pPr>
            <a:r>
              <a:rPr lang="en-US" sz="2000" dirty="0"/>
              <a:t>How much do these policies improve the well-being of underemployed and low-income workers? </a:t>
            </a:r>
          </a:p>
          <a:p>
            <a:pPr marL="494475" lvl="2" indent="-227013">
              <a:lnSpc>
                <a:spcPct val="120000"/>
              </a:lnSpc>
              <a:spcAft>
                <a:spcPts val="1800"/>
              </a:spcAft>
              <a:buFont typeface="Wingdings" panose="05000000000000000000" pitchFamily="2" charset="2"/>
              <a:buChar char="§"/>
            </a:pPr>
            <a:r>
              <a:rPr lang="en-US" sz="2000" dirty="0"/>
              <a:t>Are the most distressed places able to attract firms with tax incentives? </a:t>
            </a:r>
          </a:p>
          <a:p>
            <a:pPr marL="494475" lvl="2" indent="-227013">
              <a:lnSpc>
                <a:spcPct val="120000"/>
              </a:lnSpc>
              <a:spcAft>
                <a:spcPts val="1800"/>
              </a:spcAft>
              <a:buFont typeface="Wingdings" panose="05000000000000000000" pitchFamily="2" charset="2"/>
              <a:buChar char="§"/>
            </a:pPr>
            <a:r>
              <a:rPr lang="en-US" sz="2000" dirty="0"/>
              <a:t>How effective are these approaches relative to other policies? </a:t>
            </a:r>
          </a:p>
          <a:p>
            <a:pPr marL="494475" lvl="2" indent="-227013">
              <a:lnSpc>
                <a:spcPct val="120000"/>
              </a:lnSpc>
              <a:spcAft>
                <a:spcPts val="1800"/>
              </a:spcAft>
              <a:buFont typeface="Wingdings" panose="05000000000000000000" pitchFamily="2" charset="2"/>
              <a:buChar char="§"/>
            </a:pPr>
            <a:r>
              <a:rPr lang="en-US" sz="2000" dirty="0"/>
              <a:t>Does targeting subsidies at the largest firms have anticompetitive effects in the product market? </a:t>
            </a:r>
          </a:p>
        </p:txBody>
      </p:sp>
      <p:sp>
        <p:nvSpPr>
          <p:cNvPr id="3"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2</a:t>
            </a:r>
            <a:br>
              <a:rPr lang="en-US" sz="2800" dirty="0">
                <a:solidFill>
                  <a:srgbClr val="BD582C"/>
                </a:solidFill>
              </a:rPr>
            </a:br>
            <a:endParaRPr lang="en-US" dirty="0"/>
          </a:p>
        </p:txBody>
      </p:sp>
    </p:spTree>
    <p:extLst>
      <p:ext uri="{BB962C8B-B14F-4D97-AF65-F5344CB8AC3E}">
        <p14:creationId xmlns:p14="http://schemas.microsoft.com/office/powerpoint/2010/main" val="1229345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3</a:t>
            </a:r>
            <a:br>
              <a:rPr lang="en-US" sz="2800" dirty="0">
                <a:solidFill>
                  <a:srgbClr val="BD582C"/>
                </a:solidFill>
              </a:rPr>
            </a:br>
            <a:endParaRPr lang="en-US" dirty="0"/>
          </a:p>
        </p:txBody>
      </p:sp>
      <p:sp>
        <p:nvSpPr>
          <p:cNvPr id="6" name="Rectangle 1">
            <a:extLst>
              <a:ext uri="{FF2B5EF4-FFF2-40B4-BE49-F238E27FC236}">
                <a16:creationId xmlns:a16="http://schemas.microsoft.com/office/drawing/2014/main" id="{C9909D3C-1D44-4DB4-8FEF-C9B9C26DA3AC}"/>
              </a:ext>
            </a:extLst>
          </p:cNvPr>
          <p:cNvSpPr txBox="1">
            <a:spLocks noChangeArrowheads="1"/>
          </p:cNvSpPr>
          <p:nvPr/>
        </p:nvSpPr>
        <p:spPr>
          <a:xfrm>
            <a:off x="1435100" y="275035"/>
            <a:ext cx="7499351" cy="410765"/>
          </a:xfrm>
          <a:prstGeom prst="rect">
            <a:avLst/>
          </a:prstGeom>
        </p:spPr>
        <p:txBody>
          <a:bodyPr vert="horz" lIns="91440" tIns="45720" rIns="91440" bIns="45720" rtlCol="0" anchor="t">
            <a:normAutofit fontScale="975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defRPr/>
            </a:pPr>
            <a:r>
              <a:rPr lang="en-US" sz="2400" b="1">
                <a:solidFill>
                  <a:schemeClr val="tx2">
                    <a:satMod val="130000"/>
                  </a:schemeClr>
                </a:solidFill>
              </a:rPr>
              <a:t>Research on Economic Development</a:t>
            </a:r>
            <a:endParaRPr lang="en-US" sz="2400" b="1" dirty="0">
              <a:solidFill>
                <a:schemeClr val="tx2">
                  <a:satMod val="130000"/>
                </a:schemeClr>
              </a:solidFill>
            </a:endParaRPr>
          </a:p>
        </p:txBody>
      </p:sp>
      <p:sp>
        <p:nvSpPr>
          <p:cNvPr id="7" name="Rectangle 2">
            <a:extLst>
              <a:ext uri="{FF2B5EF4-FFF2-40B4-BE49-F238E27FC236}">
                <a16:creationId xmlns:a16="http://schemas.microsoft.com/office/drawing/2014/main" id="{C13B8B90-4BF3-48B2-8575-1DCD5602ECE4}"/>
              </a:ext>
            </a:extLst>
          </p:cNvPr>
          <p:cNvSpPr/>
          <p:nvPr/>
        </p:nvSpPr>
        <p:spPr>
          <a:xfrm>
            <a:off x="1463163" y="1389018"/>
            <a:ext cx="2804037" cy="424732"/>
          </a:xfrm>
          <a:prstGeom prst="rect">
            <a:avLst/>
          </a:prstGeom>
        </p:spPr>
        <p:txBody>
          <a:bodyPr wrap="none">
            <a:spAutoFit/>
          </a:bodyPr>
          <a:lstStyle/>
          <a:p>
            <a:pPr>
              <a:lnSpc>
                <a:spcPct val="90000"/>
              </a:lnSpc>
            </a:pPr>
            <a:r>
              <a:rPr lang="en-US" sz="2400" dirty="0">
                <a:solidFill>
                  <a:schemeClr val="accent3"/>
                </a:solidFill>
              </a:rPr>
              <a:t>Slattery and </a:t>
            </a:r>
            <a:r>
              <a:rPr lang="en-US" sz="2400" dirty="0" err="1">
                <a:solidFill>
                  <a:schemeClr val="accent3"/>
                </a:solidFill>
              </a:rPr>
              <a:t>Zidar</a:t>
            </a:r>
            <a:r>
              <a:rPr lang="en-US" sz="2400" dirty="0">
                <a:solidFill>
                  <a:schemeClr val="accent3"/>
                </a:solidFill>
              </a:rPr>
              <a:t>, 3</a:t>
            </a:r>
          </a:p>
        </p:txBody>
      </p:sp>
      <p:sp>
        <p:nvSpPr>
          <p:cNvPr id="40963" name="Rectangle 3"/>
          <p:cNvSpPr>
            <a:spLocks noGrp="1" noChangeArrowheads="1"/>
          </p:cNvSpPr>
          <p:nvPr>
            <p:ph idx="1"/>
          </p:nvPr>
        </p:nvSpPr>
        <p:spPr>
          <a:xfrm>
            <a:off x="1028700" y="2057400"/>
            <a:ext cx="7200900" cy="3581400"/>
          </a:xfrm>
        </p:spPr>
        <p:txBody>
          <a:bodyPr>
            <a:noAutofit/>
          </a:bodyPr>
          <a:lstStyle/>
          <a:p>
            <a:pPr marL="391605" lvl="1" indent="-227013">
              <a:lnSpc>
                <a:spcPct val="120000"/>
              </a:lnSpc>
              <a:spcAft>
                <a:spcPts val="1800"/>
              </a:spcAft>
              <a:buFont typeface="Wingdings" panose="05000000000000000000" pitchFamily="2" charset="2"/>
              <a:buChar char="§"/>
            </a:pPr>
            <a:r>
              <a:rPr lang="en-US" sz="2000" dirty="0"/>
              <a:t>More questions: </a:t>
            </a:r>
          </a:p>
          <a:p>
            <a:pPr marL="494475" lvl="2" indent="-227013">
              <a:lnSpc>
                <a:spcPct val="120000"/>
              </a:lnSpc>
              <a:spcAft>
                <a:spcPts val="1800"/>
              </a:spcAft>
              <a:buFont typeface="Wingdings" panose="05000000000000000000" pitchFamily="2" charset="2"/>
              <a:buChar char="§"/>
            </a:pPr>
            <a:r>
              <a:rPr lang="en-US" sz="2000" dirty="0"/>
              <a:t>At the local level, is the newly-attracted firm stimulating hiring of local residents that were previously unemployed and working in low-wage jobs? </a:t>
            </a:r>
          </a:p>
          <a:p>
            <a:pPr marL="494475" lvl="2" indent="-227013">
              <a:lnSpc>
                <a:spcPct val="120000"/>
              </a:lnSpc>
              <a:spcAft>
                <a:spcPts val="1800"/>
              </a:spcAft>
              <a:buFont typeface="Wingdings" panose="05000000000000000000" pitchFamily="2" charset="2"/>
              <a:buChar char="§"/>
            </a:pPr>
            <a:r>
              <a:rPr lang="en-US" sz="2000" dirty="0"/>
              <a:t>Or as was argued in the case of Amazon's proposal for putting a headquarters in New York City, are all the good jobs going to people moving in from other locations, while leaving locals with more congestion and higher prices?</a:t>
            </a:r>
            <a:endParaRPr lang="en-US" sz="1800" dirty="0"/>
          </a:p>
        </p:txBody>
      </p:sp>
    </p:spTree>
    <p:extLst>
      <p:ext uri="{BB962C8B-B14F-4D97-AF65-F5344CB8AC3E}">
        <p14:creationId xmlns:p14="http://schemas.microsoft.com/office/powerpoint/2010/main" val="1589920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5</a:t>
            </a:r>
            <a:br>
              <a:rPr lang="en-US" sz="2800" dirty="0">
                <a:solidFill>
                  <a:srgbClr val="BD582C"/>
                </a:solidFill>
              </a:rPr>
            </a:br>
            <a:endParaRPr lang="en-US" dirty="0"/>
          </a:p>
        </p:txBody>
      </p:sp>
      <p:sp>
        <p:nvSpPr>
          <p:cNvPr id="6" name="Rectangle 1">
            <a:extLst>
              <a:ext uri="{FF2B5EF4-FFF2-40B4-BE49-F238E27FC236}">
                <a16:creationId xmlns:a16="http://schemas.microsoft.com/office/drawing/2014/main" id="{9B8F69C7-812D-41CE-9AA0-C6AEB60F5F0D}"/>
              </a:ext>
            </a:extLst>
          </p:cNvPr>
          <p:cNvSpPr txBox="1">
            <a:spLocks noChangeArrowheads="1"/>
          </p:cNvSpPr>
          <p:nvPr/>
        </p:nvSpPr>
        <p:spPr>
          <a:xfrm>
            <a:off x="1435100" y="275035"/>
            <a:ext cx="7499351" cy="410765"/>
          </a:xfrm>
          <a:prstGeom prst="rect">
            <a:avLst/>
          </a:prstGeom>
        </p:spPr>
        <p:txBody>
          <a:bodyPr vert="horz" lIns="91440" tIns="45720" rIns="91440" bIns="45720" rtlCol="0" anchor="t">
            <a:normAutofit fontScale="975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defRPr/>
            </a:pPr>
            <a:r>
              <a:rPr lang="en-US" sz="2400" b="1">
                <a:solidFill>
                  <a:schemeClr val="tx2">
                    <a:satMod val="130000"/>
                  </a:schemeClr>
                </a:solidFill>
              </a:rPr>
              <a:t>Research on Economic Development</a:t>
            </a:r>
            <a:endParaRPr lang="en-US" sz="2400" b="1" dirty="0">
              <a:solidFill>
                <a:schemeClr val="tx2">
                  <a:satMod val="130000"/>
                </a:schemeClr>
              </a:solidFill>
            </a:endParaRPr>
          </a:p>
        </p:txBody>
      </p:sp>
      <p:sp>
        <p:nvSpPr>
          <p:cNvPr id="7" name="Rectangle 2">
            <a:extLst>
              <a:ext uri="{FF2B5EF4-FFF2-40B4-BE49-F238E27FC236}">
                <a16:creationId xmlns:a16="http://schemas.microsoft.com/office/drawing/2014/main" id="{27B79099-919E-4663-965D-492559C7889C}"/>
              </a:ext>
            </a:extLst>
          </p:cNvPr>
          <p:cNvSpPr/>
          <p:nvPr/>
        </p:nvSpPr>
        <p:spPr>
          <a:xfrm>
            <a:off x="1463163" y="838200"/>
            <a:ext cx="2804037" cy="424732"/>
          </a:xfrm>
          <a:prstGeom prst="rect">
            <a:avLst/>
          </a:prstGeom>
        </p:spPr>
        <p:txBody>
          <a:bodyPr wrap="none">
            <a:spAutoFit/>
          </a:bodyPr>
          <a:lstStyle/>
          <a:p>
            <a:pPr>
              <a:lnSpc>
                <a:spcPct val="90000"/>
              </a:lnSpc>
            </a:pPr>
            <a:r>
              <a:rPr lang="en-US" sz="2400" dirty="0">
                <a:solidFill>
                  <a:schemeClr val="accent3"/>
                </a:solidFill>
              </a:rPr>
              <a:t>Slattery and </a:t>
            </a:r>
            <a:r>
              <a:rPr lang="en-US" sz="2400" dirty="0" err="1">
                <a:solidFill>
                  <a:schemeClr val="accent3"/>
                </a:solidFill>
              </a:rPr>
              <a:t>Zidar</a:t>
            </a:r>
            <a:r>
              <a:rPr lang="en-US" sz="2400" dirty="0">
                <a:solidFill>
                  <a:schemeClr val="accent3"/>
                </a:solidFill>
              </a:rPr>
              <a:t>, 4</a:t>
            </a:r>
          </a:p>
        </p:txBody>
      </p:sp>
      <p:sp>
        <p:nvSpPr>
          <p:cNvPr id="40963" name="Rectangle 3"/>
          <p:cNvSpPr>
            <a:spLocks noGrp="1" noChangeArrowheads="1"/>
          </p:cNvSpPr>
          <p:nvPr>
            <p:ph idx="1"/>
          </p:nvPr>
        </p:nvSpPr>
        <p:spPr>
          <a:xfrm>
            <a:off x="1028700" y="1295400"/>
            <a:ext cx="7200900" cy="3581400"/>
          </a:xfrm>
        </p:spPr>
        <p:txBody>
          <a:bodyPr>
            <a:noAutofit/>
          </a:bodyPr>
          <a:lstStyle/>
          <a:p>
            <a:pPr marL="391605" lvl="1" indent="-227013">
              <a:lnSpc>
                <a:spcPct val="120000"/>
              </a:lnSpc>
              <a:spcAft>
                <a:spcPts val="1800"/>
              </a:spcAft>
              <a:buFont typeface="Wingdings" panose="05000000000000000000" pitchFamily="2" charset="2"/>
              <a:buChar char="§"/>
            </a:pPr>
            <a:r>
              <a:rPr lang="en-US" sz="2000" dirty="0"/>
              <a:t>Policymakers can design incentives with these considerations in mind and evaluate the extent to which these policies actually trickle down.</a:t>
            </a:r>
          </a:p>
          <a:p>
            <a:pPr marL="391605" lvl="1" indent="-227013">
              <a:lnSpc>
                <a:spcPct val="120000"/>
              </a:lnSpc>
              <a:spcAft>
                <a:spcPts val="1800"/>
              </a:spcAft>
              <a:buFont typeface="Wingdings" panose="05000000000000000000" pitchFamily="2" charset="2"/>
              <a:buChar char="§"/>
            </a:pPr>
            <a:r>
              <a:rPr lang="en-US" sz="2000" dirty="0" err="1"/>
              <a:t>Bartik</a:t>
            </a:r>
            <a:r>
              <a:rPr lang="en-US" sz="2000" dirty="0"/>
              <a:t> (2019a) calls for targeting tax incentives to hard-hit regions, and to employers who promise to hire local residents. </a:t>
            </a:r>
          </a:p>
          <a:p>
            <a:pPr marL="391605" lvl="1" indent="-227013">
              <a:lnSpc>
                <a:spcPct val="120000"/>
              </a:lnSpc>
              <a:spcAft>
                <a:spcPts val="1800"/>
              </a:spcAft>
              <a:buFont typeface="Wingdings" panose="05000000000000000000" pitchFamily="2" charset="2"/>
              <a:buChar char="§"/>
            </a:pPr>
            <a:r>
              <a:rPr lang="en-US" sz="2000" dirty="0"/>
              <a:t>He also notes that targeting marginal investments and job creation in tradable industries with high multipliers, instead of individual firms, could reduce political influence.</a:t>
            </a:r>
          </a:p>
          <a:p>
            <a:pPr marL="391605" lvl="1" indent="-227013">
              <a:lnSpc>
                <a:spcPct val="120000"/>
              </a:lnSpc>
              <a:spcAft>
                <a:spcPts val="1800"/>
              </a:spcAft>
              <a:buFont typeface="Wingdings" panose="05000000000000000000" pitchFamily="2" charset="2"/>
              <a:buChar char="§"/>
            </a:pPr>
            <a:r>
              <a:rPr lang="en-US" sz="2000" dirty="0"/>
              <a:t>More evidence on the conditions under which these policies are effective and for whom would help improve policy recommendations.</a:t>
            </a:r>
            <a:endParaRPr lang="en-US" sz="1800" dirty="0"/>
          </a:p>
        </p:txBody>
      </p:sp>
    </p:spTree>
    <p:extLst>
      <p:ext uri="{BB962C8B-B14F-4D97-AF65-F5344CB8AC3E}">
        <p14:creationId xmlns:p14="http://schemas.microsoft.com/office/powerpoint/2010/main" val="920052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8387528-9779-49E2-82B9-DDCA431B7AAC}"/>
              </a:ext>
            </a:extLst>
          </p:cNvPr>
          <p:cNvSpPr txBox="1">
            <a:spLocks noChangeArrowheads="1"/>
          </p:cNvSpPr>
          <p:nvPr/>
        </p:nvSpPr>
        <p:spPr>
          <a:xfrm>
            <a:off x="1435100" y="275035"/>
            <a:ext cx="7499351" cy="410765"/>
          </a:xfrm>
          <a:prstGeom prst="rect">
            <a:avLst/>
          </a:prstGeom>
        </p:spPr>
        <p:txBody>
          <a:bodyPr vert="horz" lIns="91440" tIns="45720" rIns="91440" bIns="45720" rtlCol="0" anchor="t">
            <a:normAutofit fontScale="975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defRPr/>
            </a:pPr>
            <a:r>
              <a:rPr lang="en-US" sz="2400" b="1">
                <a:solidFill>
                  <a:schemeClr val="tx2">
                    <a:satMod val="130000"/>
                  </a:schemeClr>
                </a:solidFill>
              </a:rPr>
              <a:t>Research on Economic Development</a:t>
            </a:r>
            <a:endParaRPr lang="en-US" sz="2400" b="1" dirty="0">
              <a:solidFill>
                <a:schemeClr val="tx2">
                  <a:satMod val="130000"/>
                </a:schemeClr>
              </a:solidFill>
            </a:endParaRPr>
          </a:p>
        </p:txBody>
      </p:sp>
      <p:pic>
        <p:nvPicPr>
          <p:cNvPr id="3" name="Figure 3" descr="Please contact Professor Yinger for details regarding figures" title="Graph"/>
          <p:cNvPicPr>
            <a:picLocks noChangeAspect="1"/>
          </p:cNvPicPr>
          <p:nvPr/>
        </p:nvPicPr>
        <p:blipFill rotWithShape="1">
          <a:blip r:embed="rId2"/>
          <a:srcRect l="35833" t="21481" r="20000" b="15555"/>
          <a:stretch/>
        </p:blipFill>
        <p:spPr>
          <a:xfrm>
            <a:off x="914400" y="838200"/>
            <a:ext cx="7421880" cy="5951508"/>
          </a:xfrm>
          <a:prstGeom prst="rect">
            <a:avLst/>
          </a:prstGeom>
        </p:spPr>
      </p:pic>
      <p:sp>
        <p:nvSpPr>
          <p:cNvPr id="4" name="Title" hidden="1"/>
          <p:cNvSpPr>
            <a:spLocks noGrp="1"/>
          </p:cNvSpPr>
          <p:nvPr>
            <p:ph type="title"/>
          </p:nvPr>
        </p:nvSpPr>
        <p:spPr/>
        <p:txBody>
          <a:bodyPr/>
          <a:lstStyle/>
          <a:p>
            <a:r>
              <a:rPr lang="en-US" dirty="0"/>
              <a:t>Low-Wage Locations Provide More Generous Subsidies</a:t>
            </a:r>
          </a:p>
        </p:txBody>
      </p:sp>
    </p:spTree>
    <p:extLst>
      <p:ext uri="{BB962C8B-B14F-4D97-AF65-F5344CB8AC3E}">
        <p14:creationId xmlns:p14="http://schemas.microsoft.com/office/powerpoint/2010/main" val="2774557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21EA35C-A029-4230-90C4-906837F9441D}"/>
              </a:ext>
            </a:extLst>
          </p:cNvPr>
          <p:cNvSpPr txBox="1">
            <a:spLocks noChangeArrowheads="1"/>
          </p:cNvSpPr>
          <p:nvPr/>
        </p:nvSpPr>
        <p:spPr>
          <a:xfrm>
            <a:off x="1435100" y="275035"/>
            <a:ext cx="7499351" cy="410765"/>
          </a:xfrm>
          <a:prstGeom prst="rect">
            <a:avLst/>
          </a:prstGeom>
        </p:spPr>
        <p:txBody>
          <a:bodyPr vert="horz" lIns="91440" tIns="45720" rIns="91440" bIns="45720" rtlCol="0" anchor="t">
            <a:normAutofit fontScale="975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defRPr/>
            </a:pPr>
            <a:r>
              <a:rPr lang="en-US" sz="2400" b="1">
                <a:solidFill>
                  <a:schemeClr val="tx2">
                    <a:satMod val="130000"/>
                  </a:schemeClr>
                </a:solidFill>
              </a:rPr>
              <a:t>Research on Economic Development</a:t>
            </a:r>
            <a:endParaRPr lang="en-US" sz="2400" b="1" dirty="0">
              <a:solidFill>
                <a:schemeClr val="tx2">
                  <a:satMod val="130000"/>
                </a:schemeClr>
              </a:solidFill>
            </a:endParaRPr>
          </a:p>
        </p:txBody>
      </p:sp>
      <p:pic>
        <p:nvPicPr>
          <p:cNvPr id="4" name="Figure 3" descr="Please contact Professor Yinger for details regarding figures" title="Graphs"/>
          <p:cNvPicPr>
            <a:picLocks noChangeAspect="1"/>
          </p:cNvPicPr>
          <p:nvPr/>
        </p:nvPicPr>
        <p:blipFill rotWithShape="1">
          <a:blip r:embed="rId2"/>
          <a:srcRect l="30000" t="30370" r="14166" b="10370"/>
          <a:stretch/>
        </p:blipFill>
        <p:spPr>
          <a:xfrm>
            <a:off x="0" y="990600"/>
            <a:ext cx="9144000" cy="5459104"/>
          </a:xfrm>
          <a:prstGeom prst="rect">
            <a:avLst/>
          </a:prstGeom>
        </p:spPr>
      </p:pic>
      <p:sp>
        <p:nvSpPr>
          <p:cNvPr id="6" name="Title" hidden="1"/>
          <p:cNvSpPr>
            <a:spLocks noGrp="1"/>
          </p:cNvSpPr>
          <p:nvPr>
            <p:ph type="title"/>
          </p:nvPr>
        </p:nvSpPr>
        <p:spPr/>
        <p:txBody>
          <a:bodyPr/>
          <a:lstStyle/>
          <a:p>
            <a:r>
              <a:rPr lang="en-US" dirty="0"/>
              <a:t>The Effect of Winning a Firm on County-Level Outcomes</a:t>
            </a:r>
          </a:p>
        </p:txBody>
      </p:sp>
    </p:spTree>
    <p:extLst>
      <p:ext uri="{BB962C8B-B14F-4D97-AF65-F5344CB8AC3E}">
        <p14:creationId xmlns:p14="http://schemas.microsoft.com/office/powerpoint/2010/main" val="4291084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E7372E4-DDD4-4D6F-9ACF-B6DCD81829CC}"/>
              </a:ext>
            </a:extLst>
          </p:cNvPr>
          <p:cNvSpPr txBox="1">
            <a:spLocks noChangeArrowheads="1"/>
          </p:cNvSpPr>
          <p:nvPr/>
        </p:nvSpPr>
        <p:spPr>
          <a:xfrm>
            <a:off x="1435100" y="275035"/>
            <a:ext cx="7499351" cy="410765"/>
          </a:xfrm>
          <a:prstGeom prst="rect">
            <a:avLst/>
          </a:prstGeom>
        </p:spPr>
        <p:txBody>
          <a:bodyPr vert="horz" lIns="91440" tIns="45720" rIns="91440" bIns="45720" rtlCol="0" anchor="t">
            <a:normAutofit fontScale="975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defRPr/>
            </a:pPr>
            <a:r>
              <a:rPr lang="en-US" sz="2400" b="1">
                <a:solidFill>
                  <a:schemeClr val="tx2">
                    <a:satMod val="130000"/>
                  </a:schemeClr>
                </a:solidFill>
              </a:rPr>
              <a:t>Research on Economic Development</a:t>
            </a:r>
            <a:endParaRPr lang="en-US" sz="2400" b="1" dirty="0">
              <a:solidFill>
                <a:schemeClr val="tx2">
                  <a:satMod val="130000"/>
                </a:schemeClr>
              </a:solidFill>
            </a:endParaRPr>
          </a:p>
        </p:txBody>
      </p:sp>
      <p:pic>
        <p:nvPicPr>
          <p:cNvPr id="3" name="Table 3" descr="Please contact Professor Yinger for details regarding figures" title="Table"/>
          <p:cNvPicPr>
            <a:picLocks noChangeAspect="1"/>
          </p:cNvPicPr>
          <p:nvPr/>
        </p:nvPicPr>
        <p:blipFill rotWithShape="1">
          <a:blip r:embed="rId2"/>
          <a:srcRect l="30417" t="28889" r="14583" b="34815"/>
          <a:stretch/>
        </p:blipFill>
        <p:spPr>
          <a:xfrm>
            <a:off x="21771" y="1389018"/>
            <a:ext cx="9122229" cy="3386282"/>
          </a:xfrm>
          <a:prstGeom prst="rect">
            <a:avLst/>
          </a:prstGeom>
        </p:spPr>
      </p:pic>
      <p:sp>
        <p:nvSpPr>
          <p:cNvPr id="6" name="Title" hidden="1"/>
          <p:cNvSpPr>
            <a:spLocks noGrp="1"/>
          </p:cNvSpPr>
          <p:nvPr>
            <p:ph type="title"/>
          </p:nvPr>
        </p:nvSpPr>
        <p:spPr/>
        <p:txBody>
          <a:bodyPr/>
          <a:lstStyle/>
          <a:p>
            <a:r>
              <a:rPr lang="en-US" dirty="0"/>
              <a:t>Select Industries Receiving Firm-Specific Incentives</a:t>
            </a:r>
          </a:p>
        </p:txBody>
      </p:sp>
    </p:spTree>
    <p:extLst>
      <p:ext uri="{BB962C8B-B14F-4D97-AF65-F5344CB8AC3E}">
        <p14:creationId xmlns:p14="http://schemas.microsoft.com/office/powerpoint/2010/main" val="1522577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66E947D-6303-451F-8556-2FEE538CCC50}"/>
              </a:ext>
            </a:extLst>
          </p:cNvPr>
          <p:cNvSpPr txBox="1">
            <a:spLocks noChangeArrowheads="1"/>
          </p:cNvSpPr>
          <p:nvPr/>
        </p:nvSpPr>
        <p:spPr>
          <a:xfrm>
            <a:off x="1435100" y="275035"/>
            <a:ext cx="7499351" cy="410765"/>
          </a:xfrm>
          <a:prstGeom prst="rect">
            <a:avLst/>
          </a:prstGeom>
        </p:spPr>
        <p:txBody>
          <a:bodyPr vert="horz" lIns="91440" tIns="45720" rIns="91440" bIns="45720" rtlCol="0" anchor="t">
            <a:normAutofit fontScale="975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defRPr/>
            </a:pPr>
            <a:r>
              <a:rPr lang="en-US" sz="2400" b="1">
                <a:solidFill>
                  <a:schemeClr val="tx2">
                    <a:satMod val="130000"/>
                  </a:schemeClr>
                </a:solidFill>
              </a:rPr>
              <a:t>Research on Economic Development</a:t>
            </a:r>
            <a:endParaRPr lang="en-US" sz="2400" b="1" dirty="0">
              <a:solidFill>
                <a:schemeClr val="tx2">
                  <a:satMod val="130000"/>
                </a:schemeClr>
              </a:solidFill>
            </a:endParaRPr>
          </a:p>
        </p:txBody>
      </p:sp>
      <p:pic>
        <p:nvPicPr>
          <p:cNvPr id="4" name="Table 3" descr="Please contact Professor Yinger for details regarding figures" title="Table 4"/>
          <p:cNvPicPr>
            <a:picLocks noChangeAspect="1"/>
          </p:cNvPicPr>
          <p:nvPr/>
        </p:nvPicPr>
        <p:blipFill rotWithShape="1">
          <a:blip r:embed="rId2"/>
          <a:srcRect l="30417" t="35555" r="14583" b="22963"/>
          <a:stretch/>
        </p:blipFill>
        <p:spPr>
          <a:xfrm>
            <a:off x="27214" y="1389018"/>
            <a:ext cx="9119272" cy="3868782"/>
          </a:xfrm>
          <a:prstGeom prst="rect">
            <a:avLst/>
          </a:prstGeom>
        </p:spPr>
      </p:pic>
      <p:sp>
        <p:nvSpPr>
          <p:cNvPr id="6" name="Title" hidden="1"/>
          <p:cNvSpPr>
            <a:spLocks noGrp="1"/>
          </p:cNvSpPr>
          <p:nvPr>
            <p:ph type="title"/>
          </p:nvPr>
        </p:nvSpPr>
        <p:spPr/>
        <p:txBody>
          <a:bodyPr>
            <a:normAutofit fontScale="90000"/>
          </a:bodyPr>
          <a:lstStyle/>
          <a:p>
            <a:r>
              <a:rPr lang="en-US" dirty="0"/>
              <a:t>The Effect of Winning a Firm-Specific Deal on County-Level Outcomes</a:t>
            </a:r>
          </a:p>
        </p:txBody>
      </p:sp>
    </p:spTree>
    <p:extLst>
      <p:ext uri="{BB962C8B-B14F-4D97-AF65-F5344CB8AC3E}">
        <p14:creationId xmlns:p14="http://schemas.microsoft.com/office/powerpoint/2010/main" val="760521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EBE6165-2F7D-4EB1-AE5C-7116EC6585AF}"/>
              </a:ext>
            </a:extLst>
          </p:cNvPr>
          <p:cNvSpPr txBox="1">
            <a:spLocks noChangeArrowheads="1"/>
          </p:cNvSpPr>
          <p:nvPr/>
        </p:nvSpPr>
        <p:spPr>
          <a:xfrm>
            <a:off x="1435100" y="304800"/>
            <a:ext cx="7499351" cy="410765"/>
          </a:xfrm>
          <a:prstGeom prst="rect">
            <a:avLst/>
          </a:prstGeom>
        </p:spPr>
        <p:txBody>
          <a:bodyPr vert="horz" lIns="91440" tIns="45720" rIns="91440" bIns="45720" rtlCol="0" anchor="t">
            <a:normAutofit fontScale="975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defRPr/>
            </a:pPr>
            <a:r>
              <a:rPr lang="en-US" sz="2400" b="1">
                <a:solidFill>
                  <a:schemeClr val="tx2">
                    <a:satMod val="130000"/>
                  </a:schemeClr>
                </a:solidFill>
              </a:rPr>
              <a:t>Research on Economic Development</a:t>
            </a:r>
            <a:endParaRPr lang="en-US" sz="2400" b="1" dirty="0">
              <a:solidFill>
                <a:schemeClr val="tx2">
                  <a:satMod val="130000"/>
                </a:schemeClr>
              </a:solidFill>
            </a:endParaRPr>
          </a:p>
        </p:txBody>
      </p:sp>
      <p:pic>
        <p:nvPicPr>
          <p:cNvPr id="3" name="Picture 3" descr="Please contact Professor Yinger for details regarding figures" title="Table A.3"/>
          <p:cNvPicPr>
            <a:picLocks noChangeAspect="1"/>
          </p:cNvPicPr>
          <p:nvPr/>
        </p:nvPicPr>
        <p:blipFill rotWithShape="1">
          <a:blip r:embed="rId2"/>
          <a:srcRect l="30000" t="31852" r="13750" b="11852"/>
          <a:stretch/>
        </p:blipFill>
        <p:spPr>
          <a:xfrm>
            <a:off x="0" y="990600"/>
            <a:ext cx="9144000" cy="5147733"/>
          </a:xfrm>
          <a:prstGeom prst="rect">
            <a:avLst/>
          </a:prstGeom>
        </p:spPr>
      </p:pic>
      <p:sp>
        <p:nvSpPr>
          <p:cNvPr id="6" name="Title" hidden="1"/>
          <p:cNvSpPr>
            <a:spLocks noGrp="1"/>
          </p:cNvSpPr>
          <p:nvPr>
            <p:ph type="title"/>
          </p:nvPr>
        </p:nvSpPr>
        <p:spPr/>
        <p:txBody>
          <a:bodyPr/>
          <a:lstStyle/>
          <a:p>
            <a:r>
              <a:rPr lang="en-US" dirty="0"/>
              <a:t>Top Industries Receiving Firm-Specific Incentives</a:t>
            </a:r>
          </a:p>
        </p:txBody>
      </p:sp>
    </p:spTree>
    <p:extLst>
      <p:ext uri="{BB962C8B-B14F-4D97-AF65-F5344CB8AC3E}">
        <p14:creationId xmlns:p14="http://schemas.microsoft.com/office/powerpoint/2010/main" val="383256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086350"/>
          </a:xfrm>
        </p:spPr>
        <p:txBody>
          <a:bodyPr>
            <a:normAutofit/>
          </a:bodyPr>
          <a:lstStyle/>
          <a:p>
            <a:pPr marL="82550" indent="0" algn="ctr">
              <a:buNone/>
            </a:pPr>
            <a:r>
              <a:rPr lang="en-US" sz="2800" b="1" dirty="0" err="1">
                <a:solidFill>
                  <a:schemeClr val="accent1"/>
                </a:solidFill>
              </a:rPr>
              <a:t>Bania</a:t>
            </a:r>
            <a:r>
              <a:rPr lang="en-US" sz="2800" b="1" dirty="0">
                <a:solidFill>
                  <a:schemeClr val="accent1"/>
                </a:solidFill>
              </a:rPr>
              <a:t> and Stone, 2</a:t>
            </a:r>
          </a:p>
          <a:p>
            <a:pPr marL="82550" indent="0">
              <a:buNone/>
            </a:pPr>
            <a:endParaRPr lang="en-US" sz="2800" dirty="0"/>
          </a:p>
          <a:p>
            <a:r>
              <a:rPr lang="en-US" dirty="0"/>
              <a:t>“Unproductive” spending consists of health and welfare.</a:t>
            </a:r>
          </a:p>
          <a:p>
            <a:pPr>
              <a:lnSpc>
                <a:spcPct val="70000"/>
              </a:lnSpc>
              <a:spcBef>
                <a:spcPts val="0"/>
              </a:spcBef>
            </a:pPr>
            <a:endParaRPr lang="en-US" dirty="0"/>
          </a:p>
          <a:p>
            <a:pPr lvl="1"/>
            <a:r>
              <a:rPr lang="en-US" dirty="0"/>
              <a:t>In some regressions health is also treated as productive with little impact on the results.</a:t>
            </a:r>
          </a:p>
          <a:p>
            <a:pPr lvl="1"/>
            <a:endParaRPr lang="en-US" dirty="0"/>
          </a:p>
          <a:p>
            <a:r>
              <a:rPr lang="en-US" dirty="0"/>
              <a:t>There could be a serious endogeneity problem, so they:</a:t>
            </a:r>
          </a:p>
          <a:p>
            <a:pPr marL="82550" indent="0">
              <a:lnSpc>
                <a:spcPct val="70000"/>
              </a:lnSpc>
              <a:spcBef>
                <a:spcPts val="0"/>
              </a:spcBef>
              <a:buNone/>
            </a:pPr>
            <a:r>
              <a:rPr lang="en-US" dirty="0"/>
              <a:t> </a:t>
            </a:r>
          </a:p>
          <a:p>
            <a:pPr lvl="1"/>
            <a:r>
              <a:rPr lang="en-US" dirty="0"/>
              <a:t>Lag the right-side variables 5 years.</a:t>
            </a:r>
          </a:p>
          <a:p>
            <a:pPr lvl="1"/>
            <a:r>
              <a:rPr lang="en-US" dirty="0"/>
              <a:t>Add state fixed effects.</a:t>
            </a:r>
          </a:p>
          <a:p>
            <a:pPr lvl="1"/>
            <a:r>
              <a:rPr lang="en-US" dirty="0"/>
              <a:t>Add period fixed effects.</a:t>
            </a:r>
          </a:p>
          <a:p>
            <a:pPr lvl="1"/>
            <a:r>
              <a:rPr lang="en-US" dirty="0"/>
              <a:t>One version adds state trends.</a:t>
            </a:r>
          </a:p>
          <a:p>
            <a:endParaRPr lang="en-US" dirty="0"/>
          </a:p>
        </p:txBody>
      </p:sp>
    </p:spTree>
    <p:extLst>
      <p:ext uri="{BB962C8B-B14F-4D97-AF65-F5344CB8AC3E}">
        <p14:creationId xmlns:p14="http://schemas.microsoft.com/office/powerpoint/2010/main" val="228948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742951"/>
            <a:ext cx="8229600" cy="5086350"/>
          </a:xfrm>
        </p:spPr>
        <p:txBody>
          <a:bodyPr>
            <a:normAutofit/>
          </a:bodyPr>
          <a:lstStyle/>
          <a:p>
            <a:pPr marL="82550" indent="0" algn="ctr">
              <a:buNone/>
            </a:pPr>
            <a:r>
              <a:rPr lang="en-US" sz="2800" b="1" dirty="0" err="1">
                <a:solidFill>
                  <a:schemeClr val="accent1"/>
                </a:solidFill>
              </a:rPr>
              <a:t>Bania</a:t>
            </a:r>
            <a:r>
              <a:rPr lang="en-US" sz="2800" b="1" dirty="0">
                <a:solidFill>
                  <a:schemeClr val="accent1"/>
                </a:solidFill>
              </a:rPr>
              <a:t> and Stone, 3</a:t>
            </a:r>
          </a:p>
          <a:p>
            <a:pPr marL="82550" indent="0">
              <a:buNone/>
            </a:pPr>
            <a:endParaRPr lang="en-US" sz="2800" dirty="0"/>
          </a:p>
          <a:p>
            <a:endParaRPr lang="en-US" dirty="0"/>
          </a:p>
        </p:txBody>
      </p:sp>
      <p:pic>
        <p:nvPicPr>
          <p:cNvPr id="1026" name="Table 3" descr="Please contact Professor Yinger for details regarding figures and graph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9" y="1843086"/>
            <a:ext cx="7162801" cy="464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06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742951"/>
            <a:ext cx="8229600" cy="5086350"/>
          </a:xfrm>
        </p:spPr>
        <p:txBody>
          <a:bodyPr>
            <a:normAutofit/>
          </a:bodyPr>
          <a:lstStyle/>
          <a:p>
            <a:pPr marL="82550" indent="0" algn="ctr">
              <a:buNone/>
            </a:pPr>
            <a:r>
              <a:rPr lang="en-US" sz="2800" b="1" dirty="0" err="1">
                <a:solidFill>
                  <a:schemeClr val="accent1"/>
                </a:solidFill>
              </a:rPr>
              <a:t>Bania</a:t>
            </a:r>
            <a:r>
              <a:rPr lang="en-US" sz="2800" b="1" dirty="0">
                <a:solidFill>
                  <a:schemeClr val="accent1"/>
                </a:solidFill>
              </a:rPr>
              <a:t> and Stone, 4</a:t>
            </a:r>
          </a:p>
          <a:p>
            <a:pPr marL="82550" indent="0">
              <a:buNone/>
            </a:pPr>
            <a:endParaRPr lang="en-US" dirty="0"/>
          </a:p>
          <a:p>
            <a:endParaRPr lang="en-US" dirty="0"/>
          </a:p>
        </p:txBody>
      </p:sp>
      <p:pic>
        <p:nvPicPr>
          <p:cNvPr id="2050" name="Chart 1" descr="Please contact Professor Yinger for details regarding figures and graphs."/>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6096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47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086350"/>
          </a:xfrm>
        </p:spPr>
        <p:txBody>
          <a:bodyPr>
            <a:normAutofit/>
          </a:bodyPr>
          <a:lstStyle/>
          <a:p>
            <a:pPr marL="82550" indent="0" algn="ctr">
              <a:buNone/>
            </a:pPr>
            <a:r>
              <a:rPr lang="en-US" sz="2800" b="1" dirty="0" err="1">
                <a:solidFill>
                  <a:schemeClr val="accent1"/>
                </a:solidFill>
              </a:rPr>
              <a:t>Bania</a:t>
            </a:r>
            <a:r>
              <a:rPr lang="en-US" sz="2800" b="1" dirty="0">
                <a:solidFill>
                  <a:schemeClr val="accent1"/>
                </a:solidFill>
              </a:rPr>
              <a:t> and Stone, 5</a:t>
            </a:r>
          </a:p>
          <a:p>
            <a:pPr marL="82550" indent="0">
              <a:buNone/>
            </a:pPr>
            <a:endParaRPr lang="en-US" dirty="0"/>
          </a:p>
          <a:p>
            <a:r>
              <a:rPr lang="en-US" dirty="0"/>
              <a:t>Interpretation:</a:t>
            </a:r>
          </a:p>
          <a:p>
            <a:endParaRPr lang="en-US" dirty="0"/>
          </a:p>
          <a:p>
            <a:pPr lvl="1"/>
            <a:r>
              <a:rPr lang="en-US" dirty="0"/>
              <a:t>The right mix of productive spending and taxes raises the 5-year growth rate 2.3 percentage points above the median;</a:t>
            </a:r>
          </a:p>
          <a:p>
            <a:pPr lvl="1"/>
            <a:endParaRPr lang="en-US" dirty="0"/>
          </a:p>
          <a:p>
            <a:pPr lvl="1"/>
            <a:r>
              <a:rPr lang="en-US" dirty="0"/>
              <a:t>The wrong mix lowers this growth rate up to 4 points below the median. </a:t>
            </a:r>
          </a:p>
          <a:p>
            <a:pPr lvl="1"/>
            <a:endParaRPr lang="en-US" dirty="0"/>
          </a:p>
          <a:p>
            <a:pPr lvl="1"/>
            <a:r>
              <a:rPr lang="en-US" dirty="0"/>
              <a:t>The average state spends too little!</a:t>
            </a:r>
          </a:p>
          <a:p>
            <a:pPr marL="82550" indent="0">
              <a:buNone/>
            </a:pPr>
            <a:endParaRPr lang="en-US" dirty="0"/>
          </a:p>
          <a:p>
            <a:endParaRPr lang="en-US" dirty="0"/>
          </a:p>
        </p:txBody>
      </p:sp>
    </p:spTree>
    <p:extLst>
      <p:ext uri="{BB962C8B-B14F-4D97-AF65-F5344CB8AC3E}">
        <p14:creationId xmlns:p14="http://schemas.microsoft.com/office/powerpoint/2010/main" val="393667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Research on Economic Development</a:t>
            </a:r>
          </a:p>
        </p:txBody>
      </p:sp>
      <p:sp>
        <p:nvSpPr>
          <p:cNvPr id="6147" name="Rectangle 3"/>
          <p:cNvSpPr>
            <a:spLocks noGrp="1" noChangeArrowheads="1"/>
          </p:cNvSpPr>
          <p:nvPr>
            <p:ph idx="1"/>
          </p:nvPr>
        </p:nvSpPr>
        <p:spPr>
          <a:xfrm>
            <a:off x="609600" y="933450"/>
            <a:ext cx="8229600" cy="5086350"/>
          </a:xfrm>
        </p:spPr>
        <p:txBody>
          <a:bodyPr>
            <a:normAutofit/>
          </a:bodyPr>
          <a:lstStyle/>
          <a:p>
            <a:pPr marL="82550" indent="0" algn="ctr">
              <a:buNone/>
            </a:pPr>
            <a:r>
              <a:rPr lang="en-US" sz="2800" b="1" dirty="0" err="1">
                <a:solidFill>
                  <a:schemeClr val="accent1"/>
                </a:solidFill>
              </a:rPr>
              <a:t>Bania</a:t>
            </a:r>
            <a:r>
              <a:rPr lang="en-US" sz="2800" b="1" dirty="0">
                <a:solidFill>
                  <a:schemeClr val="accent1"/>
                </a:solidFill>
              </a:rPr>
              <a:t> and Stone, 6</a:t>
            </a:r>
          </a:p>
          <a:p>
            <a:pPr marL="82550" indent="0">
              <a:buNone/>
            </a:pPr>
            <a:endParaRPr lang="en-US" dirty="0"/>
          </a:p>
          <a:p>
            <a:r>
              <a:rPr lang="en-US" dirty="0"/>
              <a:t>B&amp;S also do a policy experiment in which they raise taxes as a % of personal income by 1 %age point in every state and assume the money goes to productive spending. </a:t>
            </a:r>
          </a:p>
          <a:p>
            <a:endParaRPr lang="en-US" dirty="0"/>
          </a:p>
          <a:p>
            <a:r>
              <a:rPr lang="en-US" dirty="0"/>
              <a:t>This a not a very compelling experiment because it involves a much larger tax increase in NY and other high-income states than in low-income states. </a:t>
            </a:r>
          </a:p>
          <a:p>
            <a:endParaRPr lang="en-US" dirty="0"/>
          </a:p>
          <a:p>
            <a:r>
              <a:rPr lang="en-US" dirty="0"/>
              <a:t>Why not have the same tax increase per capita?</a:t>
            </a:r>
          </a:p>
        </p:txBody>
      </p:sp>
    </p:spTree>
    <p:extLst>
      <p:ext uri="{BB962C8B-B14F-4D97-AF65-F5344CB8AC3E}">
        <p14:creationId xmlns:p14="http://schemas.microsoft.com/office/powerpoint/2010/main" val="16234943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63043</TotalTime>
  <Words>3003</Words>
  <Application>Microsoft Office PowerPoint</Application>
  <PresentationFormat>On-screen Show (4:3)</PresentationFormat>
  <Paragraphs>357</Paragraphs>
  <Slides>47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Calibri</vt:lpstr>
      <vt:lpstr>Franklin Gothic Book</vt:lpstr>
      <vt:lpstr>Times New Roman</vt:lpstr>
      <vt:lpstr>Wingdings</vt:lpstr>
      <vt:lpstr>Wingdings 2</vt:lpstr>
      <vt:lpstr>Crop</vt:lpstr>
      <vt:lpstr>Equation</vt:lpstr>
      <vt:lpstr>Public Finance Seminar Spring 2021, Professor Yinger</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Research on Economic Development</vt:lpstr>
      <vt:lpstr>Economic Development: Slattery and Zidar </vt:lpstr>
      <vt:lpstr>Economic Development: Slattery and Zidar, 2 </vt:lpstr>
      <vt:lpstr>Economic Development: Slattery and Zidar, 3 </vt:lpstr>
      <vt:lpstr>Economic Development: Slattery and Zidar, 5 </vt:lpstr>
      <vt:lpstr>Low-Wage Locations Provide More Generous Subsidies</vt:lpstr>
      <vt:lpstr>The Effect of Winning a Firm on County-Level Outcomes</vt:lpstr>
      <vt:lpstr>Select Industries Receiving Firm-Specific Incentives</vt:lpstr>
      <vt:lpstr>The Effect of Winning a Firm-Specific Deal on County-Level Outcomes</vt:lpstr>
      <vt:lpstr>Top Industries Receiving Firm-Specific Incentives</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Lecture 19: Research on Economic Development</dc:title>
  <dc:creator>joyinger</dc:creator>
  <cp:lastModifiedBy>Emily Rose Minnoe</cp:lastModifiedBy>
  <cp:revision>91</cp:revision>
  <dcterms:created xsi:type="dcterms:W3CDTF">2005-12-18T15:49:22Z</dcterms:created>
  <dcterms:modified xsi:type="dcterms:W3CDTF">2021-04-13T19:56:35Z</dcterms:modified>
</cp:coreProperties>
</file>