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8"/>
  </p:notesMasterIdLst>
  <p:sldIdLst>
    <p:sldId id="256" r:id="rId2"/>
    <p:sldId id="257" r:id="rId3"/>
    <p:sldId id="290" r:id="rId4"/>
    <p:sldId id="291" r:id="rId5"/>
    <p:sldId id="343" r:id="rId6"/>
    <p:sldId id="292" r:id="rId7"/>
    <p:sldId id="344" r:id="rId8"/>
    <p:sldId id="293" r:id="rId9"/>
    <p:sldId id="295" r:id="rId10"/>
    <p:sldId id="296" r:id="rId11"/>
    <p:sldId id="297" r:id="rId12"/>
    <p:sldId id="339" r:id="rId13"/>
    <p:sldId id="351" r:id="rId14"/>
    <p:sldId id="298" r:id="rId15"/>
    <p:sldId id="299" r:id="rId16"/>
    <p:sldId id="300" r:id="rId17"/>
    <p:sldId id="301" r:id="rId18"/>
    <p:sldId id="302" r:id="rId19"/>
    <p:sldId id="328" r:id="rId20"/>
    <p:sldId id="329" r:id="rId21"/>
    <p:sldId id="303" r:id="rId22"/>
    <p:sldId id="304" r:id="rId23"/>
    <p:sldId id="305" r:id="rId24"/>
    <p:sldId id="306" r:id="rId25"/>
    <p:sldId id="330" r:id="rId26"/>
    <p:sldId id="308" r:id="rId27"/>
    <p:sldId id="309" r:id="rId28"/>
    <p:sldId id="310" r:id="rId29"/>
    <p:sldId id="311" r:id="rId30"/>
    <p:sldId id="331" r:id="rId31"/>
    <p:sldId id="312" r:id="rId32"/>
    <p:sldId id="313" r:id="rId33"/>
    <p:sldId id="340" r:id="rId34"/>
    <p:sldId id="314" r:id="rId35"/>
    <p:sldId id="315" r:id="rId36"/>
    <p:sldId id="316" r:id="rId37"/>
    <p:sldId id="317" r:id="rId38"/>
    <p:sldId id="318" r:id="rId39"/>
    <p:sldId id="345" r:id="rId40"/>
    <p:sldId id="348" r:id="rId41"/>
    <p:sldId id="350" r:id="rId42"/>
    <p:sldId id="349" r:id="rId43"/>
    <p:sldId id="352" r:id="rId44"/>
    <p:sldId id="336" r:id="rId45"/>
    <p:sldId id="337" r:id="rId46"/>
    <p:sldId id="338"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0" autoAdjust="0"/>
    <p:restoredTop sz="94240" autoAdjust="0"/>
  </p:normalViewPr>
  <p:slideViewPr>
    <p:cSldViewPr>
      <p:cViewPr varScale="1">
        <p:scale>
          <a:sx n="94" d="100"/>
          <a:sy n="94" d="100"/>
        </p:scale>
        <p:origin x="78"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hnny\Downloads\municipal-us-municipal-holders-sifma%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hared.ad.syr.edu\drive\MAX-Filer\Collab\Research-joyinger-F07\Admin\Classes\PPA735\Breakeven%20Bond%20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'[municipal-us-municipal-holders-sifma (1).xls]Holders'!$B$4</c:f>
              <c:strCache>
                <c:ptCount val="1"/>
                <c:pt idx="0">
                  <c:v>Individuals</c:v>
                </c:pt>
              </c:strCache>
            </c:strRef>
          </c:tx>
          <c:marker>
            <c:symbol val="none"/>
          </c:marker>
          <c:cat>
            <c:numRef>
              <c:f>'[municipal-us-municipal-holders-sifma (1).xls]Holders'!$A$5:$A$27</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numCache>
            </c:numRef>
          </c:cat>
          <c:val>
            <c:numRef>
              <c:f>'[municipal-us-municipal-holders-sifma (1).xls]Holders'!$B$5:$B$27</c:f>
              <c:numCache>
                <c:formatCode>#,##0.0</c:formatCode>
                <c:ptCount val="23"/>
                <c:pt idx="0">
                  <c:v>448.48500000000001</c:v>
                </c:pt>
                <c:pt idx="1">
                  <c:v>464.72699999999998</c:v>
                </c:pt>
                <c:pt idx="2">
                  <c:v>465.48</c:v>
                </c:pt>
                <c:pt idx="3">
                  <c:v>420.53899999999999</c:v>
                </c:pt>
                <c:pt idx="4">
                  <c:v>474.642</c:v>
                </c:pt>
                <c:pt idx="5">
                  <c:v>519.25</c:v>
                </c:pt>
                <c:pt idx="6">
                  <c:v>644.64599999999996</c:v>
                </c:pt>
                <c:pt idx="7">
                  <c:v>676.85</c:v>
                </c:pt>
                <c:pt idx="8">
                  <c:v>1596.079</c:v>
                </c:pt>
                <c:pt idx="9">
                  <c:v>1699.2470000000001</c:v>
                </c:pt>
                <c:pt idx="10">
                  <c:v>1759.152</c:v>
                </c:pt>
                <c:pt idx="11">
                  <c:v>1643.3969999999999</c:v>
                </c:pt>
                <c:pt idx="12">
                  <c:v>1533.336</c:v>
                </c:pt>
                <c:pt idx="13">
                  <c:v>1862.999</c:v>
                </c:pt>
                <c:pt idx="14">
                  <c:v>1917.0809999999999</c:v>
                </c:pt>
                <c:pt idx="15">
                  <c:v>2062.8809999999999</c:v>
                </c:pt>
                <c:pt idx="16">
                  <c:v>2018.655</c:v>
                </c:pt>
                <c:pt idx="17">
                  <c:v>1843.3040000000001</c:v>
                </c:pt>
                <c:pt idx="18">
                  <c:v>1935.07</c:v>
                </c:pt>
                <c:pt idx="19">
                  <c:v>1897.9179999999999</c:v>
                </c:pt>
                <c:pt idx="20">
                  <c:v>1874.806</c:v>
                </c:pt>
                <c:pt idx="21">
                  <c:v>1883.7449999999999</c:v>
                </c:pt>
                <c:pt idx="22">
                  <c:v>1856.28</c:v>
                </c:pt>
              </c:numCache>
            </c:numRef>
          </c:val>
          <c:smooth val="0"/>
          <c:extLst>
            <c:ext xmlns:c16="http://schemas.microsoft.com/office/drawing/2014/chart" uri="{C3380CC4-5D6E-409C-BE32-E72D297353CC}">
              <c16:uniqueId val="{00000000-849F-4A57-8156-A24AAF318A15}"/>
            </c:ext>
          </c:extLst>
        </c:ser>
        <c:ser>
          <c:idx val="1"/>
          <c:order val="1"/>
          <c:tx>
            <c:strRef>
              <c:f>'[municipal-us-municipal-holders-sifma (1).xls]Holders'!$C$4</c:f>
              <c:strCache>
                <c:ptCount val="1"/>
                <c:pt idx="0">
                  <c:v>Mutual Funds</c:v>
                </c:pt>
              </c:strCache>
            </c:strRef>
          </c:tx>
          <c:marker>
            <c:symbol val="none"/>
          </c:marker>
          <c:cat>
            <c:numRef>
              <c:f>'[municipal-us-municipal-holders-sifma (1).xls]Holders'!$A$5:$A$27</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numCache>
            </c:numRef>
          </c:cat>
          <c:val>
            <c:numRef>
              <c:f>'[municipal-us-municipal-holders-sifma (1).xls]Holders'!$C$5:$C$27</c:f>
              <c:numCache>
                <c:formatCode>#,##0.0</c:formatCode>
                <c:ptCount val="23"/>
                <c:pt idx="0">
                  <c:v>454.529</c:v>
                </c:pt>
                <c:pt idx="1">
                  <c:v>498.947</c:v>
                </c:pt>
                <c:pt idx="2">
                  <c:v>554.56799999999998</c:v>
                </c:pt>
                <c:pt idx="3">
                  <c:v>546.62099999999998</c:v>
                </c:pt>
                <c:pt idx="4">
                  <c:v>583.17899999999997</c:v>
                </c:pt>
                <c:pt idx="5">
                  <c:v>637.54999999999995</c:v>
                </c:pt>
                <c:pt idx="6">
                  <c:v>700.76400000000001</c:v>
                </c:pt>
                <c:pt idx="7">
                  <c:v>740.48400000000004</c:v>
                </c:pt>
                <c:pt idx="8">
                  <c:v>746.07399999999996</c:v>
                </c:pt>
                <c:pt idx="9">
                  <c:v>783.69299999999998</c:v>
                </c:pt>
                <c:pt idx="10">
                  <c:v>854.94</c:v>
                </c:pt>
                <c:pt idx="11">
                  <c:v>963.92700000000002</c:v>
                </c:pt>
                <c:pt idx="12">
                  <c:v>922.07</c:v>
                </c:pt>
                <c:pt idx="13">
                  <c:v>988.351</c:v>
                </c:pt>
                <c:pt idx="14">
                  <c:v>962.971</c:v>
                </c:pt>
                <c:pt idx="15">
                  <c:v>971.04399999999998</c:v>
                </c:pt>
                <c:pt idx="16">
                  <c:v>1050.046</c:v>
                </c:pt>
                <c:pt idx="17">
                  <c:v>920.30799999999999</c:v>
                </c:pt>
                <c:pt idx="18">
                  <c:v>956.71500000000003</c:v>
                </c:pt>
                <c:pt idx="19">
                  <c:v>949.18899999999996</c:v>
                </c:pt>
                <c:pt idx="20">
                  <c:v>899.24099999999999</c:v>
                </c:pt>
                <c:pt idx="21">
                  <c:v>943.23</c:v>
                </c:pt>
                <c:pt idx="22">
                  <c:v>960.97</c:v>
                </c:pt>
              </c:numCache>
            </c:numRef>
          </c:val>
          <c:smooth val="0"/>
          <c:extLst>
            <c:ext xmlns:c16="http://schemas.microsoft.com/office/drawing/2014/chart" uri="{C3380CC4-5D6E-409C-BE32-E72D297353CC}">
              <c16:uniqueId val="{00000001-849F-4A57-8156-A24AAF318A15}"/>
            </c:ext>
          </c:extLst>
        </c:ser>
        <c:ser>
          <c:idx val="2"/>
          <c:order val="2"/>
          <c:tx>
            <c:strRef>
              <c:f>'[municipal-us-municipal-holders-sifma (1).xls]Holders'!$D$4</c:f>
              <c:strCache>
                <c:ptCount val="1"/>
                <c:pt idx="0">
                  <c:v>Banking Institutions</c:v>
                </c:pt>
              </c:strCache>
            </c:strRef>
          </c:tx>
          <c:marker>
            <c:symbol val="none"/>
          </c:marker>
          <c:cat>
            <c:numRef>
              <c:f>'[municipal-us-municipal-holders-sifma (1).xls]Holders'!$A$5:$A$27</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numCache>
            </c:numRef>
          </c:cat>
          <c:val>
            <c:numRef>
              <c:f>'[municipal-us-municipal-holders-sifma (1).xls]Holders'!$D$5:$D$27</c:f>
              <c:numCache>
                <c:formatCode>#,##0.0</c:formatCode>
                <c:ptCount val="23"/>
                <c:pt idx="0">
                  <c:v>107.15600000000001</c:v>
                </c:pt>
                <c:pt idx="1">
                  <c:v>111.983</c:v>
                </c:pt>
                <c:pt idx="2">
                  <c:v>120.49</c:v>
                </c:pt>
                <c:pt idx="3">
                  <c:v>125.711</c:v>
                </c:pt>
                <c:pt idx="4">
                  <c:v>128.58500000000001</c:v>
                </c:pt>
                <c:pt idx="5">
                  <c:v>144.006</c:v>
                </c:pt>
                <c:pt idx="6">
                  <c:v>148.495</c:v>
                </c:pt>
                <c:pt idx="7">
                  <c:v>164.17400000000001</c:v>
                </c:pt>
                <c:pt idx="8">
                  <c:v>180.172</c:v>
                </c:pt>
                <c:pt idx="9">
                  <c:v>209.55199999999999</c:v>
                </c:pt>
                <c:pt idx="10">
                  <c:v>242.30099999999999</c:v>
                </c:pt>
                <c:pt idx="11">
                  <c:v>254.126</c:v>
                </c:pt>
                <c:pt idx="12">
                  <c:v>263.15699999999998</c:v>
                </c:pt>
                <c:pt idx="13">
                  <c:v>263.23099999999999</c:v>
                </c:pt>
                <c:pt idx="14">
                  <c:v>297.15699999999998</c:v>
                </c:pt>
                <c:pt idx="15">
                  <c:v>334.8</c:v>
                </c:pt>
                <c:pt idx="16">
                  <c:v>408.322</c:v>
                </c:pt>
                <c:pt idx="17">
                  <c:v>442.30700000000002</c:v>
                </c:pt>
                <c:pt idx="18">
                  <c:v>487.327</c:v>
                </c:pt>
                <c:pt idx="19">
                  <c:v>528.12599999999998</c:v>
                </c:pt>
                <c:pt idx="20">
                  <c:v>572.71600000000001</c:v>
                </c:pt>
                <c:pt idx="21">
                  <c:v>605.58199999999999</c:v>
                </c:pt>
                <c:pt idx="22">
                  <c:v>525.495</c:v>
                </c:pt>
              </c:numCache>
            </c:numRef>
          </c:val>
          <c:smooth val="0"/>
          <c:extLst>
            <c:ext xmlns:c16="http://schemas.microsoft.com/office/drawing/2014/chart" uri="{C3380CC4-5D6E-409C-BE32-E72D297353CC}">
              <c16:uniqueId val="{00000002-849F-4A57-8156-A24AAF318A15}"/>
            </c:ext>
          </c:extLst>
        </c:ser>
        <c:ser>
          <c:idx val="3"/>
          <c:order val="3"/>
          <c:tx>
            <c:strRef>
              <c:f>'[municipal-us-municipal-holders-sifma (1).xls]Holders'!$E$4</c:f>
              <c:strCache>
                <c:ptCount val="1"/>
                <c:pt idx="0">
                  <c:v>Insurance Companies</c:v>
                </c:pt>
              </c:strCache>
            </c:strRef>
          </c:tx>
          <c:marker>
            <c:symbol val="none"/>
          </c:marker>
          <c:cat>
            <c:numRef>
              <c:f>'[municipal-us-municipal-holders-sifma (1).xls]Holders'!$A$5:$A$27</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numCache>
            </c:numRef>
          </c:cat>
          <c:val>
            <c:numRef>
              <c:f>'[municipal-us-municipal-holders-sifma (1).xls]Holders'!$E$5:$E$27</c:f>
              <c:numCache>
                <c:formatCode>#,##0.0</c:formatCode>
                <c:ptCount val="23"/>
                <c:pt idx="0">
                  <c:v>188.852</c:v>
                </c:pt>
                <c:pt idx="1">
                  <c:v>208.90199999999999</c:v>
                </c:pt>
                <c:pt idx="2">
                  <c:v>227.84100000000001</c:v>
                </c:pt>
                <c:pt idx="3">
                  <c:v>223.124</c:v>
                </c:pt>
                <c:pt idx="4">
                  <c:v>208.85599999999999</c:v>
                </c:pt>
                <c:pt idx="5">
                  <c:v>203.87200000000001</c:v>
                </c:pt>
                <c:pt idx="6">
                  <c:v>221.07300000000001</c:v>
                </c:pt>
                <c:pt idx="7">
                  <c:v>267.221</c:v>
                </c:pt>
                <c:pt idx="8">
                  <c:v>320.41800000000001</c:v>
                </c:pt>
                <c:pt idx="9">
                  <c:v>366.15</c:v>
                </c:pt>
                <c:pt idx="10">
                  <c:v>389.35899999999998</c:v>
                </c:pt>
                <c:pt idx="11">
                  <c:v>432.791</c:v>
                </c:pt>
                <c:pt idx="12">
                  <c:v>443.87799999999999</c:v>
                </c:pt>
                <c:pt idx="13">
                  <c:v>471.26499999999999</c:v>
                </c:pt>
                <c:pt idx="14">
                  <c:v>482.87599999999998</c:v>
                </c:pt>
                <c:pt idx="15">
                  <c:v>505.37599999999998</c:v>
                </c:pt>
                <c:pt idx="16">
                  <c:v>504.37700000000001</c:v>
                </c:pt>
                <c:pt idx="17">
                  <c:v>497.42</c:v>
                </c:pt>
                <c:pt idx="18">
                  <c:v>520.18600000000004</c:v>
                </c:pt>
                <c:pt idx="19">
                  <c:v>534.81200000000001</c:v>
                </c:pt>
                <c:pt idx="20">
                  <c:v>535.92499999999995</c:v>
                </c:pt>
                <c:pt idx="21">
                  <c:v>536.70000000000005</c:v>
                </c:pt>
                <c:pt idx="22">
                  <c:v>481.584</c:v>
                </c:pt>
              </c:numCache>
            </c:numRef>
          </c:val>
          <c:smooth val="0"/>
          <c:extLst>
            <c:ext xmlns:c16="http://schemas.microsoft.com/office/drawing/2014/chart" uri="{C3380CC4-5D6E-409C-BE32-E72D297353CC}">
              <c16:uniqueId val="{00000003-849F-4A57-8156-A24AAF318A15}"/>
            </c:ext>
          </c:extLst>
        </c:ser>
        <c:ser>
          <c:idx val="4"/>
          <c:order val="4"/>
          <c:tx>
            <c:strRef>
              <c:f>'[municipal-us-municipal-holders-sifma (1).xls]Holders'!$F$4</c:f>
              <c:strCache>
                <c:ptCount val="1"/>
                <c:pt idx="0">
                  <c:v>Other</c:v>
                </c:pt>
              </c:strCache>
            </c:strRef>
          </c:tx>
          <c:marker>
            <c:symbol val="none"/>
          </c:marker>
          <c:cat>
            <c:numRef>
              <c:f>'[municipal-us-municipal-holders-sifma (1).xls]Holders'!$A$5:$A$27</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numCache>
            </c:numRef>
          </c:cat>
          <c:val>
            <c:numRef>
              <c:f>'[municipal-us-municipal-holders-sifma (1).xls]Holders'!$F$5:$F$27</c:f>
              <c:numCache>
                <c:formatCode>#,##0.0</c:formatCode>
                <c:ptCount val="23"/>
                <c:pt idx="0">
                  <c:v>55.920999999999999</c:v>
                </c:pt>
                <c:pt idx="1">
                  <c:v>54.534999999999997</c:v>
                </c:pt>
                <c:pt idx="2">
                  <c:v>61.122999999999998</c:v>
                </c:pt>
                <c:pt idx="3">
                  <c:v>64.91</c:v>
                </c:pt>
                <c:pt idx="4">
                  <c:v>77.174000000000007</c:v>
                </c:pt>
                <c:pt idx="5">
                  <c:v>81.986000000000004</c:v>
                </c:pt>
                <c:pt idx="6">
                  <c:v>91.510999999999996</c:v>
                </c:pt>
                <c:pt idx="7">
                  <c:v>111.562</c:v>
                </c:pt>
                <c:pt idx="8">
                  <c:v>117.53100000000001</c:v>
                </c:pt>
                <c:pt idx="9">
                  <c:v>114.61499999999999</c:v>
                </c:pt>
                <c:pt idx="10">
                  <c:v>115.221</c:v>
                </c:pt>
                <c:pt idx="11">
                  <c:v>125.054</c:v>
                </c:pt>
                <c:pt idx="12">
                  <c:v>125.09099999999999</c:v>
                </c:pt>
                <c:pt idx="13">
                  <c:v>133.685</c:v>
                </c:pt>
                <c:pt idx="14">
                  <c:v>142.34399999999999</c:v>
                </c:pt>
                <c:pt idx="15">
                  <c:v>137.61600000000001</c:v>
                </c:pt>
                <c:pt idx="16">
                  <c:v>133.52799999999999</c:v>
                </c:pt>
                <c:pt idx="17">
                  <c:v>132.19800000000001</c:v>
                </c:pt>
                <c:pt idx="18">
                  <c:v>133.64699999999999</c:v>
                </c:pt>
                <c:pt idx="19">
                  <c:v>139.30000000000001</c:v>
                </c:pt>
                <c:pt idx="20">
                  <c:v>142.87</c:v>
                </c:pt>
                <c:pt idx="21">
                  <c:v>147.99799999999999</c:v>
                </c:pt>
                <c:pt idx="22">
                  <c:v>146.202</c:v>
                </c:pt>
              </c:numCache>
            </c:numRef>
          </c:val>
          <c:smooth val="0"/>
          <c:extLst>
            <c:ext xmlns:c16="http://schemas.microsoft.com/office/drawing/2014/chart" uri="{C3380CC4-5D6E-409C-BE32-E72D297353CC}">
              <c16:uniqueId val="{00000004-849F-4A57-8156-A24AAF318A15}"/>
            </c:ext>
          </c:extLst>
        </c:ser>
        <c:dLbls>
          <c:showLegendKey val="0"/>
          <c:showVal val="0"/>
          <c:showCatName val="0"/>
          <c:showSerName val="0"/>
          <c:showPercent val="0"/>
          <c:showBubbleSize val="0"/>
        </c:dLbls>
        <c:smooth val="0"/>
        <c:axId val="347965696"/>
        <c:axId val="347975680"/>
      </c:lineChart>
      <c:catAx>
        <c:axId val="347965696"/>
        <c:scaling>
          <c:orientation val="minMax"/>
        </c:scaling>
        <c:delete val="0"/>
        <c:axPos val="b"/>
        <c:numFmt formatCode="General" sourceLinked="1"/>
        <c:majorTickMark val="out"/>
        <c:minorTickMark val="none"/>
        <c:tickLblPos val="nextTo"/>
        <c:crossAx val="347975680"/>
        <c:crosses val="autoZero"/>
        <c:auto val="1"/>
        <c:lblAlgn val="ctr"/>
        <c:lblOffset val="100"/>
        <c:noMultiLvlLbl val="0"/>
      </c:catAx>
      <c:valAx>
        <c:axId val="347975680"/>
        <c:scaling>
          <c:orientation val="minMax"/>
        </c:scaling>
        <c:delete val="0"/>
        <c:axPos val="l"/>
        <c:majorGridlines/>
        <c:numFmt formatCode="#,##0.0" sourceLinked="1"/>
        <c:majorTickMark val="out"/>
        <c:minorTickMark val="none"/>
        <c:tickLblPos val="nextTo"/>
        <c:crossAx val="347965696"/>
        <c:crosses val="autoZero"/>
        <c:crossBetween val="between"/>
      </c:valAx>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a:solidFill>
                  <a:schemeClr val="accent1"/>
                </a:solidFill>
              </a:rPr>
              <a:t>The Break-Even Tax Rate, 1990-2019 (CEA)</a:t>
            </a:r>
          </a:p>
        </c:rich>
      </c:tx>
      <c:layout>
        <c:manualLayout>
          <c:xMode val="edge"/>
          <c:yMode val="edge"/>
          <c:x val="0.19255844401314792"/>
          <c:y val="1.2104018311695944E-2"/>
        </c:manualLayout>
      </c:layout>
      <c:overlay val="0"/>
    </c:title>
    <c:autoTitleDeleted val="0"/>
    <c:plotArea>
      <c:layout/>
      <c:scatterChart>
        <c:scatterStyle val="lineMarker"/>
        <c:varyColors val="0"/>
        <c:ser>
          <c:idx val="0"/>
          <c:order val="0"/>
          <c:tx>
            <c:strRef>
              <c:f>Sheet1!$B$1</c:f>
              <c:strCache>
                <c:ptCount val="1"/>
                <c:pt idx="0">
                  <c:v>Yield on High-Grade Munis</c:v>
                </c:pt>
              </c:strCache>
            </c:strRef>
          </c:tx>
          <c:marker>
            <c:symbol val="none"/>
          </c:marker>
          <c:xVal>
            <c:numRef>
              <c:f>Sheet1!$A$2:$A$31</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xVal>
          <c:yVal>
            <c:numRef>
              <c:f>Sheet1!$B$2:$B$31</c:f>
              <c:numCache>
                <c:formatCode>0.00%</c:formatCode>
                <c:ptCount val="30"/>
                <c:pt idx="0">
                  <c:v>7.2499999999999995E-2</c:v>
                </c:pt>
                <c:pt idx="1">
                  <c:v>6.8900000000000003E-2</c:v>
                </c:pt>
                <c:pt idx="2">
                  <c:v>6.4100000000000004E-2</c:v>
                </c:pt>
                <c:pt idx="3">
                  <c:v>5.6300000000000003E-2</c:v>
                </c:pt>
                <c:pt idx="4">
                  <c:v>6.1899999999999997E-2</c:v>
                </c:pt>
                <c:pt idx="5">
                  <c:v>5.9499999999999997E-2</c:v>
                </c:pt>
                <c:pt idx="6">
                  <c:v>5.7500000000000002E-2</c:v>
                </c:pt>
                <c:pt idx="7">
                  <c:v>5.5500000000000001E-2</c:v>
                </c:pt>
                <c:pt idx="8">
                  <c:v>5.1200000000000002E-2</c:v>
                </c:pt>
                <c:pt idx="9">
                  <c:v>5.4300000000000001E-2</c:v>
                </c:pt>
                <c:pt idx="10">
                  <c:v>5.7700000000000001E-2</c:v>
                </c:pt>
                <c:pt idx="11">
                  <c:v>5.1900000000000002E-2</c:v>
                </c:pt>
                <c:pt idx="12">
                  <c:v>5.0500000000000003E-2</c:v>
                </c:pt>
                <c:pt idx="13">
                  <c:v>4.7300000000000002E-2</c:v>
                </c:pt>
                <c:pt idx="14">
                  <c:v>4.6300000000000001E-2</c:v>
                </c:pt>
                <c:pt idx="15">
                  <c:v>4.2900000000000001E-2</c:v>
                </c:pt>
                <c:pt idx="16">
                  <c:v>4.4200000000000003E-2</c:v>
                </c:pt>
                <c:pt idx="17">
                  <c:v>4.4200000000000003E-2</c:v>
                </c:pt>
                <c:pt idx="18">
                  <c:v>4.8000000000000001E-2</c:v>
                </c:pt>
                <c:pt idx="19">
                  <c:v>4.6399999999999997E-2</c:v>
                </c:pt>
                <c:pt idx="20">
                  <c:v>4.1599999999999998E-2</c:v>
                </c:pt>
                <c:pt idx="21">
                  <c:v>4.2900000000000001E-2</c:v>
                </c:pt>
                <c:pt idx="22">
                  <c:v>3.1399999999999997E-2</c:v>
                </c:pt>
                <c:pt idx="23">
                  <c:v>3.9599999999999996E-2</c:v>
                </c:pt>
                <c:pt idx="24">
                  <c:v>3.78E-2</c:v>
                </c:pt>
                <c:pt idx="25">
                  <c:v>3.4799999999999998E-2</c:v>
                </c:pt>
                <c:pt idx="26">
                  <c:v>3.0699999999999998E-2</c:v>
                </c:pt>
                <c:pt idx="27">
                  <c:v>3.3599999999999998E-2</c:v>
                </c:pt>
                <c:pt idx="28">
                  <c:v>3.5299999999999998E-2</c:v>
                </c:pt>
                <c:pt idx="29">
                  <c:v>3.3799999999999997E-2</c:v>
                </c:pt>
              </c:numCache>
            </c:numRef>
          </c:yVal>
          <c:smooth val="0"/>
          <c:extLst>
            <c:ext xmlns:c16="http://schemas.microsoft.com/office/drawing/2014/chart" uri="{C3380CC4-5D6E-409C-BE32-E72D297353CC}">
              <c16:uniqueId val="{00000000-9BA9-4D0B-B3AC-06CFEB21F85E}"/>
            </c:ext>
          </c:extLst>
        </c:ser>
        <c:ser>
          <c:idx val="1"/>
          <c:order val="1"/>
          <c:tx>
            <c:strRef>
              <c:f>Sheet1!$C$1</c:f>
              <c:strCache>
                <c:ptCount val="1"/>
                <c:pt idx="0">
                  <c:v>Yield on AAA Corporate Bonds</c:v>
                </c:pt>
              </c:strCache>
            </c:strRef>
          </c:tx>
          <c:marker>
            <c:symbol val="none"/>
          </c:marker>
          <c:xVal>
            <c:numRef>
              <c:f>Sheet1!$A$2:$A$31</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xVal>
          <c:yVal>
            <c:numRef>
              <c:f>Sheet1!$C$2:$C$31</c:f>
              <c:numCache>
                <c:formatCode>0.00%</c:formatCode>
                <c:ptCount val="30"/>
                <c:pt idx="0">
                  <c:v>9.3200000000000005E-2</c:v>
                </c:pt>
                <c:pt idx="1">
                  <c:v>8.77E-2</c:v>
                </c:pt>
                <c:pt idx="2">
                  <c:v>8.14E-2</c:v>
                </c:pt>
                <c:pt idx="3">
                  <c:v>7.22E-2</c:v>
                </c:pt>
                <c:pt idx="4">
                  <c:v>7.9600000000000004E-2</c:v>
                </c:pt>
                <c:pt idx="5">
                  <c:v>7.5899999999999995E-2</c:v>
                </c:pt>
                <c:pt idx="6">
                  <c:v>7.3700000000000002E-2</c:v>
                </c:pt>
                <c:pt idx="7">
                  <c:v>7.2599999999999998E-2</c:v>
                </c:pt>
                <c:pt idx="8">
                  <c:v>6.5299999999999997E-2</c:v>
                </c:pt>
                <c:pt idx="9">
                  <c:v>7.0400000000000004E-2</c:v>
                </c:pt>
                <c:pt idx="10">
                  <c:v>7.6200000000000004E-2</c:v>
                </c:pt>
                <c:pt idx="11">
                  <c:v>7.0800000000000002E-2</c:v>
                </c:pt>
                <c:pt idx="12">
                  <c:v>6.4899999999999999E-2</c:v>
                </c:pt>
                <c:pt idx="13">
                  <c:v>5.67E-2</c:v>
                </c:pt>
                <c:pt idx="14">
                  <c:v>5.6300000000000003E-2</c:v>
                </c:pt>
                <c:pt idx="15">
                  <c:v>5.2400000000000002E-2</c:v>
                </c:pt>
                <c:pt idx="16">
                  <c:v>5.5899999999999998E-2</c:v>
                </c:pt>
                <c:pt idx="17">
                  <c:v>5.5599999999999997E-2</c:v>
                </c:pt>
                <c:pt idx="18">
                  <c:v>5.6300000000000003E-2</c:v>
                </c:pt>
                <c:pt idx="19">
                  <c:v>5.3100000000000001E-2</c:v>
                </c:pt>
                <c:pt idx="20">
                  <c:v>4.9399999999999999E-2</c:v>
                </c:pt>
                <c:pt idx="21">
                  <c:v>4.6399999999999997E-2</c:v>
                </c:pt>
                <c:pt idx="22">
                  <c:v>3.6700000000000003E-2</c:v>
                </c:pt>
                <c:pt idx="23">
                  <c:v>4.24E-2</c:v>
                </c:pt>
                <c:pt idx="24">
                  <c:v>4.1599999999999998E-2</c:v>
                </c:pt>
                <c:pt idx="25">
                  <c:v>3.8899999999999997E-2</c:v>
                </c:pt>
                <c:pt idx="26">
                  <c:v>3.6699999999999997E-2</c:v>
                </c:pt>
                <c:pt idx="27">
                  <c:v>3.7400000000000003E-2</c:v>
                </c:pt>
                <c:pt idx="28">
                  <c:v>3.9300000000000002E-2</c:v>
                </c:pt>
                <c:pt idx="29">
                  <c:v>3.39E-2</c:v>
                </c:pt>
              </c:numCache>
            </c:numRef>
          </c:yVal>
          <c:smooth val="0"/>
          <c:extLst>
            <c:ext xmlns:c16="http://schemas.microsoft.com/office/drawing/2014/chart" uri="{C3380CC4-5D6E-409C-BE32-E72D297353CC}">
              <c16:uniqueId val="{00000001-9BA9-4D0B-B3AC-06CFEB21F85E}"/>
            </c:ext>
          </c:extLst>
        </c:ser>
        <c:ser>
          <c:idx val="2"/>
          <c:order val="2"/>
          <c:tx>
            <c:strRef>
              <c:f>Sheet1!$D$1</c:f>
              <c:strCache>
                <c:ptCount val="1"/>
                <c:pt idx="0">
                  <c:v>Break-even Marginal Tax Rate</c:v>
                </c:pt>
              </c:strCache>
            </c:strRef>
          </c:tx>
          <c:spPr>
            <a:ln w="38100">
              <a:solidFill>
                <a:schemeClr val="accent4"/>
              </a:solidFill>
            </a:ln>
          </c:spPr>
          <c:marker>
            <c:symbol val="none"/>
          </c:marker>
          <c:xVal>
            <c:numRef>
              <c:f>Sheet1!$A$2:$A$31</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xVal>
          <c:yVal>
            <c:numRef>
              <c:f>Sheet1!$D$2:$D$31</c:f>
              <c:numCache>
                <c:formatCode>0%</c:formatCode>
                <c:ptCount val="30"/>
                <c:pt idx="0">
                  <c:v>0.22</c:v>
                </c:pt>
                <c:pt idx="1">
                  <c:v>0.21</c:v>
                </c:pt>
                <c:pt idx="2">
                  <c:v>0.21</c:v>
                </c:pt>
                <c:pt idx="3">
                  <c:v>0.22</c:v>
                </c:pt>
                <c:pt idx="4">
                  <c:v>0.22</c:v>
                </c:pt>
                <c:pt idx="5">
                  <c:v>0.22</c:v>
                </c:pt>
                <c:pt idx="6">
                  <c:v>0.22</c:v>
                </c:pt>
                <c:pt idx="7">
                  <c:v>0.24</c:v>
                </c:pt>
                <c:pt idx="8">
                  <c:v>0.22</c:v>
                </c:pt>
                <c:pt idx="9">
                  <c:v>0.23</c:v>
                </c:pt>
                <c:pt idx="10">
                  <c:v>0.24</c:v>
                </c:pt>
                <c:pt idx="11">
                  <c:v>0.27</c:v>
                </c:pt>
                <c:pt idx="12">
                  <c:v>0.22</c:v>
                </c:pt>
                <c:pt idx="13">
                  <c:v>0.14000000000000001</c:v>
                </c:pt>
                <c:pt idx="14">
                  <c:v>0.18</c:v>
                </c:pt>
                <c:pt idx="15">
                  <c:v>0.18</c:v>
                </c:pt>
                <c:pt idx="16">
                  <c:v>0.20930232558139528</c:v>
                </c:pt>
                <c:pt idx="17">
                  <c:v>0.20503597122302153</c:v>
                </c:pt>
                <c:pt idx="18">
                  <c:v>0.14742451154529312</c:v>
                </c:pt>
                <c:pt idx="19">
                  <c:v>0.12617702448210932</c:v>
                </c:pt>
                <c:pt idx="20">
                  <c:v>0.15789473684210531</c:v>
                </c:pt>
                <c:pt idx="21">
                  <c:v>7.5431034482758563E-2</c:v>
                </c:pt>
                <c:pt idx="22">
                  <c:v>0.14441416893732983</c:v>
                </c:pt>
                <c:pt idx="23">
                  <c:v>6.60377358490567E-2</c:v>
                </c:pt>
                <c:pt idx="24">
                  <c:v>9.1346153846153744E-2</c:v>
                </c:pt>
                <c:pt idx="25">
                  <c:v>0.1053984575835476</c:v>
                </c:pt>
                <c:pt idx="26">
                  <c:v>0.1634877384196185</c:v>
                </c:pt>
                <c:pt idx="27">
                  <c:v>0.10160427807486638</c:v>
                </c:pt>
                <c:pt idx="28">
                  <c:v>0.10178117048346069</c:v>
                </c:pt>
                <c:pt idx="29">
                  <c:v>2.9498525073746729E-3</c:v>
                </c:pt>
              </c:numCache>
            </c:numRef>
          </c:yVal>
          <c:smooth val="0"/>
          <c:extLst>
            <c:ext xmlns:c16="http://schemas.microsoft.com/office/drawing/2014/chart" uri="{C3380CC4-5D6E-409C-BE32-E72D297353CC}">
              <c16:uniqueId val="{00000002-9BA9-4D0B-B3AC-06CFEB21F85E}"/>
            </c:ext>
          </c:extLst>
        </c:ser>
        <c:dLbls>
          <c:showLegendKey val="0"/>
          <c:showVal val="0"/>
          <c:showCatName val="0"/>
          <c:showSerName val="0"/>
          <c:showPercent val="0"/>
          <c:showBubbleSize val="0"/>
        </c:dLbls>
        <c:axId val="405091896"/>
        <c:axId val="565350592"/>
      </c:scatterChart>
      <c:valAx>
        <c:axId val="405091896"/>
        <c:scaling>
          <c:orientation val="minMax"/>
          <c:max val="2020"/>
          <c:min val="1990"/>
        </c:scaling>
        <c:delete val="0"/>
        <c:axPos val="b"/>
        <c:numFmt formatCode="General" sourceLinked="1"/>
        <c:majorTickMark val="out"/>
        <c:minorTickMark val="none"/>
        <c:tickLblPos val="nextTo"/>
        <c:crossAx val="565350592"/>
        <c:crosses val="autoZero"/>
        <c:crossBetween val="midCat"/>
        <c:majorUnit val="2"/>
      </c:valAx>
      <c:valAx>
        <c:axId val="565350592"/>
        <c:scaling>
          <c:orientation val="minMax"/>
        </c:scaling>
        <c:delete val="0"/>
        <c:axPos val="l"/>
        <c:majorGridlines/>
        <c:numFmt formatCode="0%" sourceLinked="0"/>
        <c:majorTickMark val="out"/>
        <c:minorTickMark val="none"/>
        <c:tickLblPos val="nextTo"/>
        <c:crossAx val="405091896"/>
        <c:crosses val="autoZero"/>
        <c:crossBetween val="midCat"/>
      </c:valAx>
    </c:plotArea>
    <c:legend>
      <c:legendPos val="b"/>
      <c:overlay val="0"/>
      <c:txPr>
        <a:bodyPr/>
        <a:lstStyle/>
        <a:p>
          <a:pPr>
            <a:defRPr sz="14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C511A-38C3-497C-B710-5516E2BFD886}" type="datetimeFigureOut">
              <a:rPr lang="en-US" smtClean="0"/>
              <a:t>4/19/2021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F2793-C89F-4730-94A4-BFE48DB03DF6}" type="slidenum">
              <a:rPr lang="en-US" smtClean="0"/>
              <a:t>‹#›</a:t>
            </a:fld>
            <a:endParaRPr lang="en-US"/>
          </a:p>
        </p:txBody>
      </p:sp>
    </p:spTree>
    <p:extLst>
      <p:ext uri="{BB962C8B-B14F-4D97-AF65-F5344CB8AC3E}">
        <p14:creationId xmlns:p14="http://schemas.microsoft.com/office/powerpoint/2010/main" val="1299725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F2793-C89F-4730-94A4-BFE48DB03DF6}" type="slidenum">
              <a:rPr lang="en-US" smtClean="0"/>
              <a:t>6</a:t>
            </a:fld>
            <a:endParaRPr lang="en-US"/>
          </a:p>
        </p:txBody>
      </p:sp>
    </p:spTree>
    <p:extLst>
      <p:ext uri="{BB962C8B-B14F-4D97-AF65-F5344CB8AC3E}">
        <p14:creationId xmlns:p14="http://schemas.microsoft.com/office/powerpoint/2010/main" val="32093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1244D890-A6DB-40C4-A190-62993494B30E}" type="slidenum">
              <a:rPr lang="en-US" altLang="en-US" smtClean="0"/>
              <a:pPr>
                <a:defRPr/>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2138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082AAA4-3200-4D14-ABAB-894492FFA4B4}" type="slidenum">
              <a:rPr lang="en-US" altLang="en-US" smtClean="0"/>
              <a:pPr>
                <a:defRPr/>
              </a:pPr>
              <a:t>‹#›</a:t>
            </a:fld>
            <a:endParaRPr lang="en-US" altLang="en-US"/>
          </a:p>
        </p:txBody>
      </p:sp>
    </p:spTree>
    <p:extLst>
      <p:ext uri="{BB962C8B-B14F-4D97-AF65-F5344CB8AC3E}">
        <p14:creationId xmlns:p14="http://schemas.microsoft.com/office/powerpoint/2010/main" val="97134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572E5B2-8EBF-4BFE-867D-979B8C69FE41}" type="slidenum">
              <a:rPr lang="en-US" altLang="en-US" smtClean="0"/>
              <a:pPr>
                <a:defRPr/>
              </a:pPr>
              <a:t>‹#›</a:t>
            </a:fld>
            <a:endParaRPr lang="en-US" altLang="en-US"/>
          </a:p>
        </p:txBody>
      </p:sp>
    </p:spTree>
    <p:extLst>
      <p:ext uri="{BB962C8B-B14F-4D97-AF65-F5344CB8AC3E}">
        <p14:creationId xmlns:p14="http://schemas.microsoft.com/office/powerpoint/2010/main" val="4077489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6"/>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952D76-1F5D-4EF7-8962-A34D0640DDFC}" type="slidenum">
              <a:rPr lang="en-US" altLang="en-US"/>
              <a:pPr>
                <a:defRPr/>
              </a:pPr>
              <a:t>‹#›</a:t>
            </a:fld>
            <a:endParaRPr lang="en-US" altLang="en-US"/>
          </a:p>
        </p:txBody>
      </p:sp>
    </p:spTree>
    <p:extLst>
      <p:ext uri="{BB962C8B-B14F-4D97-AF65-F5344CB8AC3E}">
        <p14:creationId xmlns:p14="http://schemas.microsoft.com/office/powerpoint/2010/main" val="19789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1356D15-5084-41EE-8CFE-62B2772C6C89}" type="slidenum">
              <a:rPr lang="en-US" altLang="en-US" smtClean="0"/>
              <a:pPr>
                <a:defRPr/>
              </a:pPr>
              <a:t>‹#›</a:t>
            </a:fld>
            <a:endParaRPr lang="en-US" altLang="en-US"/>
          </a:p>
        </p:txBody>
      </p:sp>
    </p:spTree>
    <p:extLst>
      <p:ext uri="{BB962C8B-B14F-4D97-AF65-F5344CB8AC3E}">
        <p14:creationId xmlns:p14="http://schemas.microsoft.com/office/powerpoint/2010/main" val="47945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33EE083A-C2DD-4864-BE6A-42030AD625BE}" type="slidenum">
              <a:rPr lang="en-US" altLang="en-US" smtClean="0"/>
              <a:pPr>
                <a:defRPr/>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716241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6142A634-6CDC-4A15-ADCE-5A2108B71B93}" type="slidenum">
              <a:rPr lang="en-US" altLang="en-US" smtClean="0"/>
              <a:pPr>
                <a:defRPr/>
              </a:pPr>
              <a:t>‹#›</a:t>
            </a:fld>
            <a:endParaRPr lang="en-US" altLang="en-US"/>
          </a:p>
        </p:txBody>
      </p:sp>
    </p:spTree>
    <p:extLst>
      <p:ext uri="{BB962C8B-B14F-4D97-AF65-F5344CB8AC3E}">
        <p14:creationId xmlns:p14="http://schemas.microsoft.com/office/powerpoint/2010/main" val="402593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69B6544-F5BE-4E6E-B5FC-34FF6FABAFB6}" type="slidenum">
              <a:rPr lang="en-US" altLang="en-US" smtClean="0"/>
              <a:pPr>
                <a:defRPr/>
              </a:pPr>
              <a:t>‹#›</a:t>
            </a:fld>
            <a:endParaRPr lang="en-US" altLang="en-US"/>
          </a:p>
        </p:txBody>
      </p:sp>
    </p:spTree>
    <p:extLst>
      <p:ext uri="{BB962C8B-B14F-4D97-AF65-F5344CB8AC3E}">
        <p14:creationId xmlns:p14="http://schemas.microsoft.com/office/powerpoint/2010/main" val="1537646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F93E25A-8062-4896-B917-D937FEB4B203}" type="slidenum">
              <a:rPr lang="en-US" altLang="en-US" smtClean="0"/>
              <a:pPr>
                <a:defRPr/>
              </a:pPr>
              <a:t>‹#›</a:t>
            </a:fld>
            <a:endParaRPr lang="en-US" altLang="en-US"/>
          </a:p>
        </p:txBody>
      </p:sp>
    </p:spTree>
    <p:extLst>
      <p:ext uri="{BB962C8B-B14F-4D97-AF65-F5344CB8AC3E}">
        <p14:creationId xmlns:p14="http://schemas.microsoft.com/office/powerpoint/2010/main" val="76661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90A67AE7-FD0A-47BD-AAAC-90E73ABC39C7}" type="slidenum">
              <a:rPr lang="en-US" altLang="en-US" smtClean="0"/>
              <a:pPr>
                <a:defRPr/>
              </a:pPr>
              <a:t>‹#›</a:t>
            </a:fld>
            <a:endParaRPr lang="en-US" altLang="en-US"/>
          </a:p>
        </p:txBody>
      </p:sp>
    </p:spTree>
    <p:extLst>
      <p:ext uri="{BB962C8B-B14F-4D97-AF65-F5344CB8AC3E}">
        <p14:creationId xmlns:p14="http://schemas.microsoft.com/office/powerpoint/2010/main" val="310412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30D4F357-4B66-490B-9C8E-9B0B4401E5AD}"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148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9510DA83-C621-4DFD-80AA-C7EBE1FDEB53}"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595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C0012B26-4BA8-432B-991A-4BF796B9DAE0}" type="slidenum">
              <a:rPr lang="en-US" altLang="en-US" smtClean="0"/>
              <a:pPr>
                <a:defRPr/>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858016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ondbuyer.com/opinion/breaking-down-the-muni-market-impact-of-the-various-tax-reform-provisio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ifma.org/wp-content/uploads/2020/01/US-Municipal-Issuance-Survey-2020-01-14-SIFMA.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http://www.kennyweb.com/kwnext/mip/paydefault.p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cpr.maxwell.syr.edu/efap/about_efap/ie/June1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ifma.org/" TargetMode="Externa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0167" y="1314450"/>
            <a:ext cx="7624233" cy="1790700"/>
          </a:xfrm>
        </p:spPr>
        <p:txBody>
          <a:bodyPr/>
          <a:lstStyle/>
          <a:p>
            <a:pPr eaLnBrk="1" hangingPunct="1"/>
            <a:r>
              <a:rPr lang="en-US" sz="3200" b="1" dirty="0"/>
              <a:t>Public Finance Seminar</a:t>
            </a:r>
            <a:br>
              <a:rPr lang="en-US" sz="3200" b="1" dirty="0"/>
            </a:br>
            <a:r>
              <a:rPr lang="en-US" sz="3200" b="1" dirty="0"/>
              <a:t>Spring 2021, Professor Yinger</a:t>
            </a:r>
          </a:p>
        </p:txBody>
      </p:sp>
      <p:sp>
        <p:nvSpPr>
          <p:cNvPr id="3075" name="Rectangle 3"/>
          <p:cNvSpPr>
            <a:spLocks noGrp="1" noChangeArrowheads="1"/>
          </p:cNvSpPr>
          <p:nvPr>
            <p:ph type="subTitle" idx="1"/>
          </p:nvPr>
        </p:nvSpPr>
        <p:spPr>
          <a:xfrm>
            <a:off x="2032000" y="4000500"/>
            <a:ext cx="6553200" cy="1809750"/>
          </a:xfrm>
        </p:spPr>
        <p:txBody>
          <a:bodyPr/>
          <a:lstStyle/>
          <a:p>
            <a:pPr eaLnBrk="1" hangingPunct="1"/>
            <a:r>
              <a:rPr lang="en-US" sz="3600" b="1" dirty="0">
                <a:solidFill>
                  <a:schemeClr val="accent1"/>
                </a:solidFill>
              </a:rPr>
              <a:t>Municipal Bonds,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2400" b="1" dirty="0"/>
              <a:t>Issuing Bonds</a:t>
            </a:r>
          </a:p>
        </p:txBody>
      </p:sp>
      <p:sp>
        <p:nvSpPr>
          <p:cNvPr id="11267" name="Rectangle 3"/>
          <p:cNvSpPr>
            <a:spLocks noGrp="1" noChangeArrowheads="1"/>
          </p:cNvSpPr>
          <p:nvPr>
            <p:ph idx="1"/>
          </p:nvPr>
        </p:nvSpPr>
        <p:spPr>
          <a:xfrm>
            <a:off x="609600" y="1238250"/>
            <a:ext cx="8229600" cy="5314950"/>
          </a:xfrm>
        </p:spPr>
        <p:txBody>
          <a:bodyPr>
            <a:normAutofit fontScale="92500" lnSpcReduction="20000"/>
          </a:bodyPr>
          <a:lstStyle/>
          <a:p>
            <a:pPr algn="ctr" eaLnBrk="1" hangingPunct="1">
              <a:lnSpc>
                <a:spcPct val="80000"/>
              </a:lnSpc>
              <a:buFont typeface="Wingdings" pitchFamily="2" charset="2"/>
              <a:buNone/>
            </a:pPr>
            <a:r>
              <a:rPr lang="en-US" sz="3000" b="1" dirty="0">
                <a:solidFill>
                  <a:schemeClr val="accent1"/>
                </a:solidFill>
              </a:rPr>
              <a:t>The Tax Exemption is Inefficient</a:t>
            </a:r>
          </a:p>
          <a:p>
            <a:pPr algn="ctr" eaLnBrk="1" hangingPunct="1">
              <a:lnSpc>
                <a:spcPct val="80000"/>
              </a:lnSpc>
              <a:buFont typeface="Wingdings" pitchFamily="2" charset="2"/>
              <a:buNone/>
            </a:pPr>
            <a:endParaRPr lang="en-US" sz="2600" dirty="0"/>
          </a:p>
          <a:p>
            <a:pPr eaLnBrk="1" hangingPunct="1">
              <a:lnSpc>
                <a:spcPct val="80000"/>
              </a:lnSpc>
            </a:pPr>
            <a:r>
              <a:rPr lang="en-US" sz="2600" dirty="0"/>
              <a:t>Suppose a government issues $1 million in bonds and half are purchased by people in each of the top two brackets (25% and 50%). </a:t>
            </a:r>
          </a:p>
          <a:p>
            <a:pPr eaLnBrk="1" hangingPunct="1">
              <a:lnSpc>
                <a:spcPct val="80000"/>
              </a:lnSpc>
            </a:pPr>
            <a:endParaRPr lang="en-US" sz="2600" dirty="0"/>
          </a:p>
          <a:p>
            <a:pPr eaLnBrk="1" hangingPunct="1">
              <a:lnSpc>
                <a:spcPct val="80000"/>
              </a:lnSpc>
            </a:pPr>
            <a:r>
              <a:rPr lang="en-US" sz="2600" dirty="0"/>
              <a:t>The savings to the issuing government is</a:t>
            </a:r>
          </a:p>
          <a:p>
            <a:pPr lvl="1" eaLnBrk="1" hangingPunct="1">
              <a:lnSpc>
                <a:spcPct val="80000"/>
              </a:lnSpc>
              <a:buFont typeface="Wingdings" pitchFamily="2" charset="2"/>
              <a:buNone/>
            </a:pPr>
            <a:r>
              <a:rPr lang="en-US" sz="2200" dirty="0"/>
              <a:t>    (.03)($1 million) = $30,000</a:t>
            </a:r>
          </a:p>
          <a:p>
            <a:pPr eaLnBrk="1" hangingPunct="1">
              <a:lnSpc>
                <a:spcPct val="80000"/>
              </a:lnSpc>
            </a:pPr>
            <a:endParaRPr lang="en-US" sz="2600" dirty="0"/>
          </a:p>
          <a:p>
            <a:pPr eaLnBrk="1" hangingPunct="1">
              <a:lnSpc>
                <a:spcPct val="80000"/>
              </a:lnSpc>
            </a:pPr>
            <a:r>
              <a:rPr lang="en-US" sz="2600" dirty="0"/>
              <a:t>The cost to the federal government is </a:t>
            </a:r>
          </a:p>
          <a:p>
            <a:pPr lvl="1" eaLnBrk="1" hangingPunct="1">
              <a:lnSpc>
                <a:spcPct val="80000"/>
              </a:lnSpc>
              <a:buFont typeface="Wingdings" pitchFamily="2" charset="2"/>
              <a:buNone/>
            </a:pPr>
            <a:r>
              <a:rPr lang="en-US" sz="2200" dirty="0"/>
              <a:t>   ($500,000)(.12)(.5)  = $30,000 (top bracket)</a:t>
            </a:r>
          </a:p>
          <a:p>
            <a:pPr lvl="1" eaLnBrk="1" hangingPunct="1">
              <a:lnSpc>
                <a:spcPct val="80000"/>
              </a:lnSpc>
              <a:buFont typeface="Wingdings" pitchFamily="2" charset="2"/>
              <a:buNone/>
            </a:pPr>
            <a:r>
              <a:rPr lang="en-US" sz="2200" dirty="0"/>
              <a:t>+ ($500,000)(.12)(.25)= $15,000 (middle br.)</a:t>
            </a:r>
          </a:p>
          <a:p>
            <a:pPr lvl="1" eaLnBrk="1" hangingPunct="1">
              <a:lnSpc>
                <a:spcPct val="80000"/>
              </a:lnSpc>
              <a:buFont typeface="Wingdings" pitchFamily="2" charset="2"/>
              <a:buNone/>
            </a:pPr>
            <a:r>
              <a:rPr lang="en-US" sz="2200" dirty="0"/>
              <a:t> 			                = $45,000 total</a:t>
            </a:r>
          </a:p>
          <a:p>
            <a:pPr lvl="1" eaLnBrk="1" hangingPunct="1">
              <a:lnSpc>
                <a:spcPct val="80000"/>
              </a:lnSpc>
              <a:buFont typeface="Wingdings" pitchFamily="2" charset="2"/>
              <a:buNone/>
            </a:pPr>
            <a:endParaRPr lang="en-US" sz="2200" dirty="0"/>
          </a:p>
          <a:p>
            <a:pPr eaLnBrk="1" hangingPunct="1">
              <a:lnSpc>
                <a:spcPct val="80000"/>
              </a:lnSpc>
            </a:pPr>
            <a:r>
              <a:rPr lang="en-US" sz="2600" dirty="0"/>
              <a:t>This is </a:t>
            </a:r>
            <a:r>
              <a:rPr lang="en-US" sz="2600" b="1" dirty="0">
                <a:solidFill>
                  <a:schemeClr val="accent1"/>
                </a:solidFill>
              </a:rPr>
              <a:t>inefficient</a:t>
            </a:r>
            <a:r>
              <a:rPr lang="en-US" sz="2600" dirty="0"/>
              <a:t>, because the cost to the federal government exceeds the savings to the issuer.</a:t>
            </a:r>
          </a:p>
          <a:p>
            <a:pPr eaLnBrk="1" hangingPunct="1">
              <a:lnSpc>
                <a:spcPct val="80000"/>
              </a:lnSpc>
            </a:pPr>
            <a:endParaRPr lang="en-US" sz="2600" dirty="0"/>
          </a:p>
        </p:txBody>
      </p:sp>
    </p:spTree>
    <p:extLst>
      <p:ext uri="{BB962C8B-B14F-4D97-AF65-F5344CB8AC3E}">
        <p14:creationId xmlns:p14="http://schemas.microsoft.com/office/powerpoint/2010/main" val="317858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2400" b="1" dirty="0"/>
              <a:t>Issuing Bonds</a:t>
            </a:r>
          </a:p>
        </p:txBody>
      </p:sp>
      <p:sp>
        <p:nvSpPr>
          <p:cNvPr id="12291" name="Rectangle 3"/>
          <p:cNvSpPr>
            <a:spLocks noGrp="1" noChangeArrowheads="1"/>
          </p:cNvSpPr>
          <p:nvPr>
            <p:ph idx="1"/>
          </p:nvPr>
        </p:nvSpPr>
        <p:spPr>
          <a:xfrm>
            <a:off x="609600" y="1260871"/>
            <a:ext cx="8229600" cy="4987529"/>
          </a:xfrm>
        </p:spPr>
        <p:txBody>
          <a:bodyPr/>
          <a:lstStyle/>
          <a:p>
            <a:pPr algn="ctr" eaLnBrk="1" hangingPunct="1">
              <a:buFont typeface="Wingdings" pitchFamily="2" charset="2"/>
              <a:buNone/>
            </a:pPr>
            <a:r>
              <a:rPr lang="en-US" sz="2800" b="1" dirty="0">
                <a:solidFill>
                  <a:schemeClr val="accent1"/>
                </a:solidFill>
              </a:rPr>
              <a:t>The Tax Exemption is Inefficient, 2</a:t>
            </a:r>
          </a:p>
          <a:p>
            <a:pPr algn="ctr" eaLnBrk="1" hangingPunct="1">
              <a:buFont typeface="Wingdings" pitchFamily="2" charset="2"/>
              <a:buNone/>
            </a:pPr>
            <a:endParaRPr lang="en-US" sz="2600" dirty="0"/>
          </a:p>
          <a:p>
            <a:pPr eaLnBrk="1" hangingPunct="1"/>
            <a:r>
              <a:rPr lang="en-US" sz="2600" dirty="0"/>
              <a:t>The federal subsidy for bonds is inefficient because anyone with a marginal tax rate above the “break-even rate” receives a benefit greater than what is needed to induce them to buy a municipal bond.</a:t>
            </a:r>
          </a:p>
          <a:p>
            <a:pPr eaLnBrk="1" hangingPunct="1"/>
            <a:endParaRPr lang="en-US" sz="2600" dirty="0"/>
          </a:p>
          <a:p>
            <a:pPr eaLnBrk="1" hangingPunct="1"/>
            <a:r>
              <a:rPr lang="en-US" sz="2600" dirty="0"/>
              <a:t>Direct subsidies would avoid this, but would have to go through the budget process, which is reviewed each year and is therefore less protected.</a:t>
            </a:r>
          </a:p>
          <a:p>
            <a:pPr eaLnBrk="1" hangingPunct="1"/>
            <a:endParaRPr lang="en-US" sz="2600" dirty="0"/>
          </a:p>
          <a:p>
            <a:pPr eaLnBrk="1" hangingPunct="1"/>
            <a:endParaRPr lang="en-US" sz="2600" dirty="0"/>
          </a:p>
        </p:txBody>
      </p:sp>
    </p:spTree>
    <p:extLst>
      <p:ext uri="{BB962C8B-B14F-4D97-AF65-F5344CB8AC3E}">
        <p14:creationId xmlns:p14="http://schemas.microsoft.com/office/powerpoint/2010/main" val="285694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2400" b="1" dirty="0"/>
              <a:t>Issuing Bonds</a:t>
            </a:r>
          </a:p>
        </p:txBody>
      </p:sp>
      <p:sp>
        <p:nvSpPr>
          <p:cNvPr id="12291" name="Rectangle 3"/>
          <p:cNvSpPr>
            <a:spLocks noGrp="1" noChangeArrowheads="1"/>
          </p:cNvSpPr>
          <p:nvPr>
            <p:ph idx="1"/>
          </p:nvPr>
        </p:nvSpPr>
        <p:spPr>
          <a:xfrm>
            <a:off x="762000" y="1295400"/>
            <a:ext cx="8229600" cy="5368529"/>
          </a:xfrm>
        </p:spPr>
        <p:txBody>
          <a:bodyPr>
            <a:normAutofit fontScale="70000" lnSpcReduction="20000"/>
          </a:bodyPr>
          <a:lstStyle/>
          <a:p>
            <a:pPr algn="ctr">
              <a:buNone/>
            </a:pPr>
            <a:r>
              <a:rPr lang="en-US" sz="4400" b="1" dirty="0">
                <a:solidFill>
                  <a:schemeClr val="accent1"/>
                </a:solidFill>
              </a:rPr>
              <a:t>Impacts of the 2017 TCJA</a:t>
            </a:r>
          </a:p>
          <a:p>
            <a:pPr algn="ctr" eaLnBrk="1" hangingPunct="1">
              <a:lnSpc>
                <a:spcPct val="70000"/>
              </a:lnSpc>
              <a:buFont typeface="Wingdings" pitchFamily="2" charset="2"/>
              <a:buNone/>
            </a:pPr>
            <a:endParaRPr lang="en-US" sz="3300" b="1" dirty="0">
              <a:solidFill>
                <a:schemeClr val="accent6"/>
              </a:solidFill>
            </a:endParaRPr>
          </a:p>
          <a:p>
            <a:pPr marL="227013" indent="-227013" fontAlgn="auto">
              <a:lnSpc>
                <a:spcPct val="120000"/>
              </a:lnSpc>
              <a:spcBef>
                <a:spcPts val="0"/>
              </a:spcBef>
              <a:spcAft>
                <a:spcPts val="1200"/>
              </a:spcAft>
              <a:buClr>
                <a:srgbClr val="E48312"/>
              </a:buClr>
              <a:buFont typeface="Wingdings" panose="05000000000000000000" pitchFamily="2" charset="2"/>
              <a:buChar char="§"/>
            </a:pPr>
            <a:r>
              <a:rPr lang="en-US" sz="2800" dirty="0"/>
              <a:t>1. By eliminating the SALT deductions, the TCJA raises the price of local public services (including infrastructure) in high-tax states. This price change leads to fewer muni issues.</a:t>
            </a:r>
          </a:p>
          <a:p>
            <a:pPr marL="227013" indent="-227013" fontAlgn="auto">
              <a:lnSpc>
                <a:spcPct val="120000"/>
              </a:lnSpc>
              <a:spcBef>
                <a:spcPts val="0"/>
              </a:spcBef>
              <a:spcAft>
                <a:spcPts val="1200"/>
              </a:spcAft>
              <a:buClr>
                <a:srgbClr val="E48312"/>
              </a:buClr>
              <a:buFont typeface="Wingdings" panose="05000000000000000000" pitchFamily="2" charset="2"/>
              <a:buChar char="§"/>
            </a:pPr>
            <a:r>
              <a:rPr lang="en-US" sz="2800" dirty="0"/>
              <a:t>2. The top marginal tax rate for high-income individuals did not change much, but they might want to add tax-free assets to their portfolios in high-tax states.</a:t>
            </a:r>
          </a:p>
          <a:p>
            <a:pPr marL="227013" indent="-227013" fontAlgn="auto">
              <a:lnSpc>
                <a:spcPct val="120000"/>
              </a:lnSpc>
              <a:spcBef>
                <a:spcPts val="0"/>
              </a:spcBef>
              <a:spcAft>
                <a:spcPts val="1200"/>
              </a:spcAft>
              <a:buClr>
                <a:srgbClr val="E48312"/>
              </a:buClr>
              <a:buFont typeface="Wingdings" panose="05000000000000000000" pitchFamily="2" charset="2"/>
              <a:buChar char="§"/>
            </a:pPr>
            <a:r>
              <a:rPr lang="en-US" sz="2800" dirty="0"/>
              <a:t>3. The top corporate tax rate was cut significantly, thereby lowering the attractiveness of municipal bonds for corporate investors.</a:t>
            </a:r>
          </a:p>
          <a:p>
            <a:pPr marL="227013" indent="-227013" fontAlgn="auto">
              <a:lnSpc>
                <a:spcPct val="120000"/>
              </a:lnSpc>
              <a:spcBef>
                <a:spcPts val="0"/>
              </a:spcBef>
              <a:spcAft>
                <a:spcPts val="1200"/>
              </a:spcAft>
              <a:buClr>
                <a:srgbClr val="E48312"/>
              </a:buClr>
              <a:buFont typeface="Wingdings" panose="05000000000000000000" pitchFamily="2" charset="2"/>
              <a:buChar char="§"/>
            </a:pPr>
            <a:r>
              <a:rPr lang="en-US" sz="2800" dirty="0"/>
              <a:t>4. Interest earned on “advanced refunding bonds” is now taxable, so state and local government can no longer use this type of bond to lower interest costs.</a:t>
            </a:r>
          </a:p>
          <a:p>
            <a:pPr marL="227013" indent="-227013" fontAlgn="auto">
              <a:lnSpc>
                <a:spcPct val="120000"/>
              </a:lnSpc>
              <a:spcBef>
                <a:spcPts val="0"/>
              </a:spcBef>
              <a:spcAft>
                <a:spcPts val="1200"/>
              </a:spcAft>
              <a:buClr>
                <a:srgbClr val="E48312"/>
              </a:buClr>
              <a:buFont typeface="Wingdings" panose="05000000000000000000" pitchFamily="2" charset="2"/>
              <a:buChar char="§"/>
            </a:pPr>
            <a:r>
              <a:rPr lang="en-US" sz="2800" dirty="0">
                <a:hlinkClick r:id="rId2"/>
              </a:rPr>
              <a:t>https://www.bondbuyer.com/opinion/breaking-down-the-muni-market-impact-of-the-various-tax-reform-provisions</a:t>
            </a:r>
            <a:r>
              <a:rPr lang="en-US" sz="2800" dirty="0"/>
              <a:t> </a:t>
            </a:r>
          </a:p>
        </p:txBody>
      </p:sp>
    </p:spTree>
    <p:extLst>
      <p:ext uri="{BB962C8B-B14F-4D97-AF65-F5344CB8AC3E}">
        <p14:creationId xmlns:p14="http://schemas.microsoft.com/office/powerpoint/2010/main" val="2854094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2400" b="1" dirty="0"/>
              <a:t>Issuing Bonds</a:t>
            </a:r>
          </a:p>
        </p:txBody>
      </p:sp>
      <p:sp>
        <p:nvSpPr>
          <p:cNvPr id="12291" name="Rectangle 3"/>
          <p:cNvSpPr>
            <a:spLocks noGrp="1" noChangeArrowheads="1"/>
          </p:cNvSpPr>
          <p:nvPr>
            <p:ph idx="1"/>
          </p:nvPr>
        </p:nvSpPr>
        <p:spPr>
          <a:xfrm>
            <a:off x="762000" y="1295400"/>
            <a:ext cx="8229600" cy="5368529"/>
          </a:xfrm>
        </p:spPr>
        <p:txBody>
          <a:bodyPr>
            <a:normAutofit fontScale="40000" lnSpcReduction="20000"/>
          </a:bodyPr>
          <a:lstStyle/>
          <a:p>
            <a:pPr marL="0" indent="0">
              <a:lnSpc>
                <a:spcPct val="80000"/>
              </a:lnSpc>
              <a:buNone/>
            </a:pPr>
            <a:r>
              <a:rPr lang="en-US" sz="4400" dirty="0"/>
              <a:t>				</a:t>
            </a:r>
            <a:r>
              <a:rPr lang="en-US" sz="5900" dirty="0">
                <a:solidFill>
                  <a:schemeClr val="accent1"/>
                </a:solidFill>
              </a:rPr>
              <a:t>Impact on </a:t>
            </a:r>
            <a:r>
              <a:rPr lang="en-US" sz="5900" dirty="0" err="1">
                <a:solidFill>
                  <a:schemeClr val="accent1"/>
                </a:solidFill>
              </a:rPr>
              <a:t>Refundings</a:t>
            </a:r>
            <a:endParaRPr lang="en-US" sz="5900" dirty="0">
              <a:solidFill>
                <a:schemeClr val="accent1"/>
              </a:solidFill>
            </a:endParaRPr>
          </a:p>
          <a:p>
            <a:pPr marL="227013" indent="-227013">
              <a:lnSpc>
                <a:spcPct val="80000"/>
              </a:lnSpc>
              <a:buFont typeface="Wingdings" panose="05000000000000000000" pitchFamily="2" charset="2"/>
              <a:buChar char="§"/>
            </a:pPr>
            <a:endParaRPr lang="en-US" sz="5900" dirty="0">
              <a:solidFill>
                <a:schemeClr val="accent1"/>
              </a:solidFill>
            </a:endParaRPr>
          </a:p>
          <a:p>
            <a:pPr marL="227013" indent="-227013">
              <a:lnSpc>
                <a:spcPct val="80000"/>
              </a:lnSpc>
              <a:buFont typeface="Wingdings" panose="05000000000000000000" pitchFamily="2" charset="2"/>
              <a:buChar char="§"/>
            </a:pPr>
            <a:endParaRPr lang="en-US" sz="5900" dirty="0">
              <a:solidFill>
                <a:schemeClr val="accent1"/>
              </a:solidFill>
            </a:endParaRPr>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endParaRPr lang="en-US" sz="4400" dirty="0"/>
          </a:p>
          <a:p>
            <a:pPr marL="227013" indent="-227013">
              <a:lnSpc>
                <a:spcPct val="80000"/>
              </a:lnSpc>
              <a:buFont typeface="Wingdings" panose="05000000000000000000" pitchFamily="2" charset="2"/>
              <a:buChar char="§"/>
            </a:pPr>
            <a:r>
              <a:rPr lang="en-US" sz="4400" dirty="0"/>
              <a:t>See: </a:t>
            </a:r>
            <a:r>
              <a:rPr lang="en-US" sz="4400" dirty="0">
                <a:hlinkClick r:id="rId2" tooltip="https://www.sifma.org/wp-content/uploads/2020/01/US-Municipal-Issuance-Survey-2020-01-14-SIFMA.pdf "/>
              </a:rPr>
              <a:t>https://www.sifma.org/wp-content/uploads/2020/01/US-Municipal-Issuance-Survey-2020-01-14-SIFMA.pdf </a:t>
            </a:r>
            <a:endParaRPr lang="en-US" sz="4400" dirty="0"/>
          </a:p>
        </p:txBody>
      </p:sp>
      <p:pic>
        <p:nvPicPr>
          <p:cNvPr id="4" name="Chart" descr="Please contact Professor Yinger for details regarding figures" title="Picture">
            <a:extLst>
              <a:ext uri="{FF2B5EF4-FFF2-40B4-BE49-F238E27FC236}">
                <a16:creationId xmlns:a16="http://schemas.microsoft.com/office/drawing/2014/main" id="{3099BBBA-64AB-4624-9074-2B62192225ED}"/>
              </a:ext>
            </a:extLst>
          </p:cNvPr>
          <p:cNvPicPr>
            <a:picLocks noChangeAspect="1"/>
          </p:cNvPicPr>
          <p:nvPr/>
        </p:nvPicPr>
        <p:blipFill rotWithShape="1">
          <a:blip r:embed="rId3"/>
          <a:srcRect l="20834" t="42000" r="50416" b="25333"/>
          <a:stretch/>
        </p:blipFill>
        <p:spPr>
          <a:xfrm>
            <a:off x="1981200" y="1752600"/>
            <a:ext cx="5848350" cy="4153176"/>
          </a:xfrm>
          <a:prstGeom prst="rect">
            <a:avLst/>
          </a:prstGeom>
        </p:spPr>
      </p:pic>
    </p:spTree>
    <p:extLst>
      <p:ext uri="{BB962C8B-B14F-4D97-AF65-F5344CB8AC3E}">
        <p14:creationId xmlns:p14="http://schemas.microsoft.com/office/powerpoint/2010/main" val="126164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400" b="1" dirty="0"/>
              <a:t>Issuing Bonds</a:t>
            </a:r>
          </a:p>
        </p:txBody>
      </p:sp>
      <p:sp>
        <p:nvSpPr>
          <p:cNvPr id="13315" name="Rectangle 3"/>
          <p:cNvSpPr>
            <a:spLocks noGrp="1" noChangeArrowheads="1"/>
          </p:cNvSpPr>
          <p:nvPr>
            <p:ph idx="1"/>
          </p:nvPr>
        </p:nvSpPr>
        <p:spPr>
          <a:xfrm>
            <a:off x="609600" y="1260871"/>
            <a:ext cx="8229600" cy="4987529"/>
          </a:xfrm>
        </p:spPr>
        <p:txBody>
          <a:bodyPr>
            <a:normAutofit fontScale="92500"/>
          </a:bodyPr>
          <a:lstStyle/>
          <a:p>
            <a:pPr algn="ctr" eaLnBrk="1" hangingPunct="1">
              <a:buFont typeface="Wingdings" pitchFamily="2" charset="2"/>
              <a:buNone/>
            </a:pPr>
            <a:r>
              <a:rPr lang="en-US" sz="3000" b="1" dirty="0">
                <a:solidFill>
                  <a:schemeClr val="accent1"/>
                </a:solidFill>
              </a:rPr>
              <a:t>Private Purpose Bonds</a:t>
            </a:r>
          </a:p>
          <a:p>
            <a:pPr algn="ctr" eaLnBrk="1" hangingPunct="1">
              <a:buFont typeface="Wingdings" pitchFamily="2" charset="2"/>
              <a:buNone/>
            </a:pPr>
            <a:endParaRPr lang="en-US" sz="2600" dirty="0"/>
          </a:p>
          <a:p>
            <a:pPr eaLnBrk="1" hangingPunct="1"/>
            <a:r>
              <a:rPr lang="en-US" sz="2600" dirty="0"/>
              <a:t>State and local governments have a strong incentive to use tax-exempt bonds for private purposes, such as economic development, education loans, and mortgages.</a:t>
            </a:r>
          </a:p>
          <a:p>
            <a:pPr eaLnBrk="1" hangingPunct="1"/>
            <a:endParaRPr lang="en-US" sz="2600" dirty="0"/>
          </a:p>
          <a:p>
            <a:pPr eaLnBrk="1" hangingPunct="1"/>
            <a:r>
              <a:rPr lang="en-US" sz="2600" dirty="0"/>
              <a:t>This costs the federal government a lot of money and raises the price of bonds generally.</a:t>
            </a:r>
          </a:p>
          <a:p>
            <a:pPr eaLnBrk="1" hangingPunct="1"/>
            <a:endParaRPr lang="en-US" sz="2600" dirty="0"/>
          </a:p>
          <a:p>
            <a:pPr eaLnBrk="1" hangingPunct="1"/>
            <a:r>
              <a:rPr lang="en-US" sz="2600" dirty="0"/>
              <a:t>So the use of tax-exempt bonds for private purposes is limited by the federal government. </a:t>
            </a:r>
          </a:p>
          <a:p>
            <a:pPr eaLnBrk="1" hangingPunct="1"/>
            <a:endParaRPr lang="en-US" sz="2600" dirty="0"/>
          </a:p>
        </p:txBody>
      </p:sp>
    </p:spTree>
    <p:extLst>
      <p:ext uri="{BB962C8B-B14F-4D97-AF65-F5344CB8AC3E}">
        <p14:creationId xmlns:p14="http://schemas.microsoft.com/office/powerpoint/2010/main" val="896209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35608" y="274638"/>
            <a:ext cx="7498080" cy="715962"/>
          </a:xfrm>
        </p:spPr>
        <p:txBody>
          <a:bodyPr/>
          <a:lstStyle/>
          <a:p>
            <a:pPr eaLnBrk="1" hangingPunct="1"/>
            <a:r>
              <a:rPr lang="en-US" sz="2400" b="1" dirty="0"/>
              <a:t>Issuing Bonds</a:t>
            </a:r>
          </a:p>
        </p:txBody>
      </p:sp>
      <p:pic>
        <p:nvPicPr>
          <p:cNvPr id="7" name="Chart" descr="Please contact Professor Yinger for details regarding figures" title="Graph">
            <a:extLst>
              <a:ext uri="{FF2B5EF4-FFF2-40B4-BE49-F238E27FC236}">
                <a16:creationId xmlns:a16="http://schemas.microsoft.com/office/drawing/2014/main" id="{E8879BA2-EB79-4245-844E-A167075CD08E}"/>
              </a:ext>
            </a:extLst>
          </p:cNvPr>
          <p:cNvPicPr/>
          <p:nvPr/>
        </p:nvPicPr>
        <p:blipFill rotWithShape="1">
          <a:blip r:embed="rId2"/>
          <a:srcRect l="23878" t="20000" r="25321" b="22564"/>
          <a:stretch/>
        </p:blipFill>
        <p:spPr bwMode="auto">
          <a:xfrm>
            <a:off x="990600" y="1066800"/>
            <a:ext cx="7467600" cy="449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43872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2400" b="1" dirty="0"/>
              <a:t>Issuing Bonds</a:t>
            </a:r>
          </a:p>
        </p:txBody>
      </p:sp>
      <p:sp>
        <p:nvSpPr>
          <p:cNvPr id="15364" name="Rectangle 3"/>
          <p:cNvSpPr>
            <a:spLocks noChangeArrowheads="1"/>
          </p:cNvSpPr>
          <p:nvPr/>
        </p:nvSpPr>
        <p:spPr bwMode="auto">
          <a:xfrm>
            <a:off x="609600" y="1337072"/>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Features of Municipal Bonds: Ratings</a:t>
            </a:r>
          </a:p>
          <a:p>
            <a:pPr marL="342900" indent="-342900">
              <a:lnSpc>
                <a:spcPct val="50000"/>
              </a:lnSpc>
              <a:spcBef>
                <a:spcPct val="20000"/>
              </a:spcBef>
              <a:buClr>
                <a:schemeClr val="accent1"/>
              </a:buClr>
              <a:buSzPct val="65000"/>
              <a:buFont typeface="Wingdings" pitchFamily="2" charset="2"/>
              <a:buChar char="n"/>
            </a:pPr>
            <a:endParaRPr lang="en-US" sz="2800" dirty="0">
              <a:solidFill>
                <a:schemeClr val="accent1"/>
              </a:solidFill>
            </a:endParaRPr>
          </a:p>
          <a:p>
            <a:pPr marL="342900" indent="-342900">
              <a:lnSpc>
                <a:spcPct val="80000"/>
              </a:lnSpc>
              <a:spcBef>
                <a:spcPct val="20000"/>
              </a:spcBef>
              <a:buClr>
                <a:schemeClr val="accent1"/>
              </a:buClr>
              <a:buSzPct val="65000"/>
              <a:buFont typeface="Wingdings" pitchFamily="2" charset="2"/>
              <a:buChar char="n"/>
            </a:pPr>
            <a:r>
              <a:rPr lang="en-US" sz="2600" dirty="0"/>
              <a:t>Three companies, Moody’s, Standard and Poor’s, and Fitch provide 99% of muni ratings.</a:t>
            </a:r>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Several smaller firms, also designated “Nationally Recognized Statistical Ratings Organizations” by the SEC, rate a few specialized municipal bonds.</a:t>
            </a:r>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Governments pay a fee to have their bonds rated because the ratings provide information to investors.</a:t>
            </a:r>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Ratings are attached to bond issues, except in the case of GO bonds, where the issuing government has a rating. </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2032630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35608" y="274638"/>
            <a:ext cx="7498080" cy="487362"/>
          </a:xfrm>
        </p:spPr>
        <p:txBody>
          <a:bodyPr/>
          <a:lstStyle/>
          <a:p>
            <a:pPr eaLnBrk="1" hangingPunct="1"/>
            <a:r>
              <a:rPr lang="en-US" sz="2400" b="1" dirty="0"/>
              <a:t>Issuing Bonds</a:t>
            </a:r>
          </a:p>
        </p:txBody>
      </p:sp>
      <p:sp>
        <p:nvSpPr>
          <p:cNvPr id="16388" name="Rectangle 3"/>
          <p:cNvSpPr>
            <a:spLocks noChangeArrowheads="1"/>
          </p:cNvSpPr>
          <p:nvPr/>
        </p:nvSpPr>
        <p:spPr bwMode="auto">
          <a:xfrm>
            <a:off x="609600" y="990600"/>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What Do Ratings Measure</a:t>
            </a:r>
            <a:r>
              <a:rPr lang="en-US" sz="2800" dirty="0">
                <a:solidFill>
                  <a:schemeClr val="accent1"/>
                </a:solidFill>
              </a:rPr>
              <a:t>?</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The rating agencies say that </a:t>
            </a:r>
            <a:r>
              <a:rPr lang="en-US" sz="2600" b="1" u="sng" dirty="0">
                <a:solidFill>
                  <a:schemeClr val="accent1"/>
                </a:solidFill>
              </a:rPr>
              <a:t>ratings measure default risk</a:t>
            </a:r>
            <a:r>
              <a:rPr lang="en-US" sz="2600" dirty="0"/>
              <a:t>, that is, the risk that the issuer will not make all the payments on time.</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Ratings are based on economic, financial, and political characteristics of the issuer, but the formulas are proprietary—and closely guarded.</a:t>
            </a:r>
          </a:p>
          <a:p>
            <a:pPr marL="342900" indent="-342900">
              <a:lnSpc>
                <a:spcPct val="8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b="1" u="sng" dirty="0">
                <a:solidFill>
                  <a:schemeClr val="accent1"/>
                </a:solidFill>
              </a:rPr>
              <a:t>Ratings may have a big impact on interest cost</a:t>
            </a:r>
            <a:r>
              <a:rPr lang="en-US" sz="2600" dirty="0"/>
              <a:t>.  A highly rated bond might be able to pay one percentage point less in interest than a bond with a poor rating.</a:t>
            </a:r>
          </a:p>
          <a:p>
            <a:pPr marL="342900" indent="-342900">
              <a:lnSpc>
                <a:spcPct val="8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Issuers do not have to buy a rating, but they usually do.</a:t>
            </a:r>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1751511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277417"/>
            <a:ext cx="7696200" cy="694134"/>
          </a:xfrm>
        </p:spPr>
        <p:txBody>
          <a:bodyPr/>
          <a:lstStyle/>
          <a:p>
            <a:pPr eaLnBrk="1" hangingPunct="1"/>
            <a:r>
              <a:rPr lang="en-US" sz="2400" b="1" dirty="0"/>
              <a:t>Issuing Bonds</a:t>
            </a:r>
          </a:p>
        </p:txBody>
      </p:sp>
      <p:sp>
        <p:nvSpPr>
          <p:cNvPr id="17412" name="Rectangle 3"/>
          <p:cNvSpPr>
            <a:spLocks noChangeArrowheads="1"/>
          </p:cNvSpPr>
          <p:nvPr/>
        </p:nvSpPr>
        <p:spPr bwMode="auto">
          <a:xfrm>
            <a:off x="660400" y="971550"/>
            <a:ext cx="822960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Investment Grade Ratings </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None/>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graphicFrame>
        <p:nvGraphicFramePr>
          <p:cNvPr id="32459" name="Table" descr="Please contact Professor Yinger for details regarding figures and graphs."/>
          <p:cNvGraphicFramePr>
            <a:graphicFrameLocks noGrp="1"/>
          </p:cNvGraphicFramePr>
          <p:nvPr>
            <p:ph sz="half" idx="2"/>
            <p:extLst>
              <p:ext uri="{D42A27DB-BD31-4B8C-83A1-F6EECF244321}">
                <p14:modId xmlns:p14="http://schemas.microsoft.com/office/powerpoint/2010/main" val="2007815717"/>
              </p:ext>
            </p:extLst>
          </p:nvPr>
        </p:nvGraphicFramePr>
        <p:xfrm>
          <a:off x="1142999" y="1525070"/>
          <a:ext cx="7874001" cy="4851334"/>
        </p:xfrm>
        <a:graphic>
          <a:graphicData uri="http://schemas.openxmlformats.org/drawingml/2006/table">
            <a:tbl>
              <a:tblPr firstRow="1"/>
              <a:tblGrid>
                <a:gridCol w="2445342">
                  <a:extLst>
                    <a:ext uri="{9D8B030D-6E8A-4147-A177-3AD203B41FA5}">
                      <a16:colId xmlns:a16="http://schemas.microsoft.com/office/drawing/2014/main" val="20000"/>
                    </a:ext>
                  </a:extLst>
                </a:gridCol>
                <a:gridCol w="1858460">
                  <a:extLst>
                    <a:ext uri="{9D8B030D-6E8A-4147-A177-3AD203B41FA5}">
                      <a16:colId xmlns:a16="http://schemas.microsoft.com/office/drawing/2014/main" val="20001"/>
                    </a:ext>
                  </a:extLst>
                </a:gridCol>
                <a:gridCol w="2054087">
                  <a:extLst>
                    <a:ext uri="{9D8B030D-6E8A-4147-A177-3AD203B41FA5}">
                      <a16:colId xmlns:a16="http://schemas.microsoft.com/office/drawing/2014/main" val="20002"/>
                    </a:ext>
                  </a:extLst>
                </a:gridCol>
                <a:gridCol w="1516112">
                  <a:extLst>
                    <a:ext uri="{9D8B030D-6E8A-4147-A177-3AD203B41FA5}">
                      <a16:colId xmlns:a16="http://schemas.microsoft.com/office/drawing/2014/main" val="20003"/>
                    </a:ext>
                  </a:extLst>
                </a:gridCol>
              </a:tblGrid>
              <a:tr h="7677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L="121920" marR="12192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Moody’s</a:t>
                      </a:r>
                    </a:p>
                  </a:txBody>
                  <a:tcPr marL="121920" marR="12192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Standard &amp; Poor’s</a:t>
                      </a:r>
                    </a:p>
                  </a:txBody>
                  <a:tcPr marL="121920" marR="12192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Fitch</a:t>
                      </a:r>
                    </a:p>
                  </a:txBody>
                  <a:tcPr marL="121920" marR="12192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889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Best Quality</a:t>
                      </a:r>
                    </a:p>
                  </a:txBody>
                  <a:tcPr marL="121920" marR="12192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a:t>
                      </a:r>
                    </a:p>
                  </a:txBody>
                  <a:tcPr marL="121920" marR="12192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a:t>
                      </a:r>
                    </a:p>
                  </a:txBody>
                  <a:tcPr marL="121920" marR="12192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a:t>
                      </a:r>
                    </a:p>
                  </a:txBody>
                  <a:tcPr marL="121920" marR="12192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763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High Quality</a:t>
                      </a:r>
                    </a:p>
                  </a:txBody>
                  <a:tcPr marL="121920" marR="12192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Aa3</a:t>
                      </a:r>
                    </a:p>
                  </a:txBody>
                  <a:tcPr marL="121920" marR="12192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t>
                      </a:r>
                    </a:p>
                  </a:txBody>
                  <a:tcPr marL="121920" marR="12192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a:t>
                      </a:r>
                    </a:p>
                  </a:txBody>
                  <a:tcPr marL="121920" marR="12192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8763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Upper Medium Grade</a:t>
                      </a:r>
                    </a:p>
                  </a:txBody>
                  <a:tcPr marL="121920" marR="12192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A3</a:t>
                      </a:r>
                    </a:p>
                  </a:txBody>
                  <a:tcPr marL="121920" marR="12192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t>
                      </a:r>
                    </a:p>
                  </a:txBody>
                  <a:tcPr marL="121920" marR="12192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A-</a:t>
                      </a:r>
                    </a:p>
                  </a:txBody>
                  <a:tcPr marL="121920" marR="12192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8763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Medium Grade</a:t>
                      </a:r>
                    </a:p>
                  </a:txBody>
                  <a:tcPr marL="121920" marR="12192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Baa1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Baa2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Baa3</a:t>
                      </a:r>
                    </a:p>
                  </a:txBody>
                  <a:tcPr marL="121920" marR="12192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BBB-</a:t>
                      </a:r>
                    </a:p>
                  </a:txBody>
                  <a:tcPr marL="121920" marR="12192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BBB-</a:t>
                      </a:r>
                    </a:p>
                  </a:txBody>
                  <a:tcPr marL="121920" marR="12192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38682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57756" y="244674"/>
            <a:ext cx="7529044" cy="694134"/>
          </a:xfrm>
        </p:spPr>
        <p:txBody>
          <a:bodyPr/>
          <a:lstStyle/>
          <a:p>
            <a:pPr eaLnBrk="1" hangingPunct="1"/>
            <a:r>
              <a:rPr lang="en-US" sz="2400" b="1" dirty="0"/>
              <a:t>Issuing Bonds</a:t>
            </a:r>
          </a:p>
        </p:txBody>
      </p:sp>
      <p:sp>
        <p:nvSpPr>
          <p:cNvPr id="17412" name="Rectangle 3"/>
          <p:cNvSpPr>
            <a:spLocks noChangeArrowheads="1"/>
          </p:cNvSpPr>
          <p:nvPr/>
        </p:nvSpPr>
        <p:spPr bwMode="auto">
          <a:xfrm>
            <a:off x="660400" y="971550"/>
            <a:ext cx="822960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Number of Ratings by Moody’s</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None/>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pic>
        <p:nvPicPr>
          <p:cNvPr id="7" name="Graph" descr="Please contact Professor Yinger for details regarding figures and graphs."/>
          <p:cNvPicPr>
            <a:picLocks noChangeAspect="1"/>
          </p:cNvPicPr>
          <p:nvPr/>
        </p:nvPicPr>
        <p:blipFill>
          <a:blip r:embed="rId2"/>
          <a:stretch>
            <a:fillRect/>
          </a:stretch>
        </p:blipFill>
        <p:spPr>
          <a:xfrm>
            <a:off x="1157756" y="1581339"/>
            <a:ext cx="7224244" cy="4222940"/>
          </a:xfrm>
          <a:prstGeom prst="rect">
            <a:avLst/>
          </a:prstGeom>
        </p:spPr>
      </p:pic>
    </p:spTree>
    <p:extLst>
      <p:ext uri="{BB962C8B-B14F-4D97-AF65-F5344CB8AC3E}">
        <p14:creationId xmlns:p14="http://schemas.microsoft.com/office/powerpoint/2010/main" val="263471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br>
              <a:rPr lang="en-US" sz="2400" b="1" dirty="0"/>
            </a:br>
            <a:r>
              <a:rPr lang="en-US" sz="2400" b="1" dirty="0"/>
              <a:t> Bond Markets</a:t>
            </a:r>
          </a:p>
        </p:txBody>
      </p:sp>
      <p:sp>
        <p:nvSpPr>
          <p:cNvPr id="4099" name="Rectangle 3"/>
          <p:cNvSpPr>
            <a:spLocks noGrp="1" noChangeArrowheads="1"/>
          </p:cNvSpPr>
          <p:nvPr>
            <p:ph idx="1"/>
          </p:nvPr>
        </p:nvSpPr>
        <p:spPr>
          <a:xfrm>
            <a:off x="1064260" y="1600200"/>
            <a:ext cx="7200900" cy="5029200"/>
          </a:xfrm>
        </p:spPr>
        <p:txBody>
          <a:bodyPr>
            <a:normAutofit/>
          </a:bodyPr>
          <a:lstStyle/>
          <a:p>
            <a:pPr algn="ctr" eaLnBrk="1" hangingPunct="1">
              <a:buFont typeface="Wingdings" pitchFamily="2" charset="2"/>
              <a:buNone/>
            </a:pPr>
            <a:r>
              <a:rPr lang="en-US" sz="3600" b="1" dirty="0">
                <a:solidFill>
                  <a:schemeClr val="accent1"/>
                </a:solidFill>
              </a:rPr>
              <a:t>Class Outline</a:t>
            </a:r>
          </a:p>
          <a:p>
            <a:pPr eaLnBrk="1" hangingPunct="1"/>
            <a:endParaRPr lang="en-US" dirty="0"/>
          </a:p>
          <a:p>
            <a:pPr eaLnBrk="1" hangingPunct="1"/>
            <a:r>
              <a:rPr lang="en-US" sz="2900" dirty="0"/>
              <a:t>Key Features of Municipal Bonds</a:t>
            </a:r>
          </a:p>
          <a:p>
            <a:pPr lvl="1"/>
            <a:r>
              <a:rPr lang="en-US" sz="2900" dirty="0"/>
              <a:t>Maturity </a:t>
            </a:r>
          </a:p>
          <a:p>
            <a:pPr lvl="1"/>
            <a:r>
              <a:rPr lang="en-US" sz="2900" dirty="0"/>
              <a:t>Tax Exemption</a:t>
            </a:r>
          </a:p>
          <a:p>
            <a:pPr lvl="1"/>
            <a:r>
              <a:rPr lang="en-US" sz="2900" dirty="0"/>
              <a:t>Ratings</a:t>
            </a:r>
          </a:p>
          <a:p>
            <a:r>
              <a:rPr lang="en-US" sz="2900" dirty="0"/>
              <a:t>Key Bond Institutions</a:t>
            </a:r>
          </a:p>
          <a:p>
            <a:pPr eaLnBrk="1" hangingPunct="1"/>
            <a:r>
              <a:rPr lang="en-US" sz="2900" dirty="0"/>
              <a:t>Research on Municipal Bonds</a:t>
            </a:r>
          </a:p>
          <a:p>
            <a:pPr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70160" y="244674"/>
            <a:ext cx="7516640" cy="694134"/>
          </a:xfrm>
        </p:spPr>
        <p:txBody>
          <a:bodyPr/>
          <a:lstStyle/>
          <a:p>
            <a:pPr eaLnBrk="1" hangingPunct="1"/>
            <a:r>
              <a:rPr lang="en-US" sz="2400" b="1" dirty="0"/>
              <a:t>Issuing Bonds</a:t>
            </a:r>
          </a:p>
        </p:txBody>
      </p:sp>
      <p:sp>
        <p:nvSpPr>
          <p:cNvPr id="17412" name="Rectangle 3"/>
          <p:cNvSpPr>
            <a:spLocks noChangeArrowheads="1"/>
          </p:cNvSpPr>
          <p:nvPr/>
        </p:nvSpPr>
        <p:spPr bwMode="auto">
          <a:xfrm>
            <a:off x="660400" y="971550"/>
            <a:ext cx="822960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Distribution of Ratings by Moody’s</a:t>
            </a:r>
          </a:p>
          <a:p>
            <a:pPr marL="342900" indent="-342900">
              <a:lnSpc>
                <a:spcPct val="50000"/>
              </a:lnSpc>
              <a:spcBef>
                <a:spcPct val="20000"/>
              </a:spcBef>
              <a:buClr>
                <a:schemeClr val="accent1"/>
              </a:buClr>
              <a:buSzPct val="65000"/>
              <a:buFont typeface="Wingdings" pitchFamily="2" charset="2"/>
              <a:buChar char="n"/>
            </a:pPr>
            <a:endParaRPr lang="en-US" sz="2800" dirty="0">
              <a:solidFill>
                <a:schemeClr val="accent1"/>
              </a:solidFill>
            </a:endParaRPr>
          </a:p>
          <a:p>
            <a:pPr marL="342900" indent="-342900">
              <a:lnSpc>
                <a:spcPct val="80000"/>
              </a:lnSpc>
              <a:spcBef>
                <a:spcPct val="20000"/>
              </a:spcBef>
              <a:buClr>
                <a:schemeClr val="accent1"/>
              </a:buClr>
              <a:buSzPct val="65000"/>
              <a:buFont typeface="Wingdings" pitchFamily="2" charset="2"/>
              <a:buNone/>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pic>
        <p:nvPicPr>
          <p:cNvPr id="8" name="Graph" descr="Please contact Professor Yinger for details regarding figures and graphs."/>
          <p:cNvPicPr>
            <a:picLocks noChangeAspect="1"/>
          </p:cNvPicPr>
          <p:nvPr/>
        </p:nvPicPr>
        <p:blipFill>
          <a:blip r:embed="rId2"/>
          <a:stretch>
            <a:fillRect/>
          </a:stretch>
        </p:blipFill>
        <p:spPr>
          <a:xfrm>
            <a:off x="1170160" y="1769864"/>
            <a:ext cx="7440440" cy="4546936"/>
          </a:xfrm>
          <a:prstGeom prst="rect">
            <a:avLst/>
          </a:prstGeom>
        </p:spPr>
      </p:pic>
    </p:spTree>
    <p:extLst>
      <p:ext uri="{BB962C8B-B14F-4D97-AF65-F5344CB8AC3E}">
        <p14:creationId xmlns:p14="http://schemas.microsoft.com/office/powerpoint/2010/main" val="374822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277417"/>
            <a:ext cx="7848600" cy="735806"/>
          </a:xfrm>
        </p:spPr>
        <p:txBody>
          <a:bodyPr/>
          <a:lstStyle/>
          <a:p>
            <a:pPr eaLnBrk="1" hangingPunct="1"/>
            <a:r>
              <a:rPr lang="en-US" sz="2400" b="1" dirty="0"/>
              <a:t> Issuing Bonds</a:t>
            </a:r>
          </a:p>
        </p:txBody>
      </p:sp>
      <p:sp>
        <p:nvSpPr>
          <p:cNvPr id="18436" name="Rectangle 3"/>
          <p:cNvSpPr>
            <a:spLocks noChangeArrowheads="1"/>
          </p:cNvSpPr>
          <p:nvPr/>
        </p:nvSpPr>
        <p:spPr bwMode="auto">
          <a:xfrm>
            <a:off x="609600" y="1013222"/>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Default Risk</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800" dirty="0"/>
              <a:t>Default risk is real, at least for revenue bonds.</a:t>
            </a:r>
          </a:p>
          <a:p>
            <a:pPr marL="342900" indent="-342900">
              <a:lnSpc>
                <a:spcPct val="50000"/>
              </a:lnSpc>
              <a:spcBef>
                <a:spcPct val="20000"/>
              </a:spcBef>
              <a:buClr>
                <a:schemeClr val="accent1"/>
              </a:buClr>
              <a:buSzPct val="65000"/>
              <a:buFont typeface="Wingdings" pitchFamily="2" charset="2"/>
              <a:buChar char="n"/>
            </a:pPr>
            <a:endParaRPr lang="en-US" sz="2800" dirty="0"/>
          </a:p>
          <a:p>
            <a:pPr marL="342900" indent="-342900">
              <a:spcBef>
                <a:spcPct val="20000"/>
              </a:spcBef>
              <a:buClr>
                <a:schemeClr val="accent1"/>
              </a:buClr>
              <a:buSzPct val="65000"/>
              <a:buFont typeface="Wingdings" pitchFamily="2" charset="2"/>
              <a:buChar char="n"/>
            </a:pPr>
            <a:r>
              <a:rPr lang="en-US" sz="2800" dirty="0"/>
              <a:t>Consider the following tables from a Standard and Poor’s document: “A Complete Look at Monetary Defaults During the 1990s.”</a:t>
            </a:r>
          </a:p>
          <a:p>
            <a:pPr marL="669925" lvl="1" indent="-325438">
              <a:spcBef>
                <a:spcPct val="20000"/>
              </a:spcBef>
              <a:buClr>
                <a:schemeClr val="accent2"/>
              </a:buClr>
              <a:buSzPct val="60000"/>
              <a:buFont typeface="Wingdings" pitchFamily="2" charset="2"/>
              <a:buChar char="q"/>
            </a:pPr>
            <a:r>
              <a:rPr lang="en-US" sz="2800" dirty="0">
                <a:hlinkClick r:id="rId2"/>
              </a:rPr>
              <a:t>http://www.kennyweb.com/kwnext/mip/paydefault.pdf</a:t>
            </a:r>
            <a:endParaRPr lang="en-US" sz="2800" dirty="0"/>
          </a:p>
          <a:p>
            <a:pPr marL="342900" indent="-342900">
              <a:lnSpc>
                <a:spcPct val="50000"/>
              </a:lnSpc>
              <a:spcBef>
                <a:spcPct val="20000"/>
              </a:spcBef>
              <a:buClr>
                <a:schemeClr val="accent1"/>
              </a:buClr>
              <a:buSzPct val="65000"/>
              <a:buFont typeface="Wingdings" pitchFamily="2" charset="2"/>
              <a:buChar char="n"/>
            </a:pPr>
            <a:endParaRPr lang="en-US" sz="3200" dirty="0"/>
          </a:p>
          <a:p>
            <a:pPr marL="342900" indent="-342900">
              <a:spcBef>
                <a:spcPct val="20000"/>
              </a:spcBef>
              <a:buClr>
                <a:schemeClr val="accent1"/>
              </a:buClr>
              <a:buSzPct val="65000"/>
              <a:buFont typeface="Wingdings" pitchFamily="2" charset="2"/>
              <a:buChar char="n"/>
            </a:pPr>
            <a:r>
              <a:rPr lang="en-US" sz="2800" dirty="0"/>
              <a:t>For perspective, outstanding muni debt in 2002 was about $1 trillion for revenue bonds and $600 million for GOs.</a:t>
            </a:r>
          </a:p>
        </p:txBody>
      </p:sp>
    </p:spTree>
    <p:extLst>
      <p:ext uri="{BB962C8B-B14F-4D97-AF65-F5344CB8AC3E}">
        <p14:creationId xmlns:p14="http://schemas.microsoft.com/office/powerpoint/2010/main" val="1367790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35608" y="274638"/>
            <a:ext cx="7498080" cy="738584"/>
          </a:xfrm>
        </p:spPr>
        <p:txBody>
          <a:bodyPr/>
          <a:lstStyle/>
          <a:p>
            <a:pPr eaLnBrk="1" hangingPunct="1"/>
            <a:r>
              <a:rPr lang="en-US" sz="2400" b="1" dirty="0"/>
              <a:t>Issuing Bonds</a:t>
            </a:r>
          </a:p>
        </p:txBody>
      </p:sp>
      <p:sp>
        <p:nvSpPr>
          <p:cNvPr id="19460" name="Rectangle 4"/>
          <p:cNvSpPr>
            <a:spLocks noChangeArrowheads="1"/>
          </p:cNvSpPr>
          <p:nvPr/>
        </p:nvSpPr>
        <p:spPr bwMode="auto">
          <a:xfrm>
            <a:off x="685800" y="1013222"/>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Revenue Bond Defaults, 1990s</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graphicFrame>
        <p:nvGraphicFramePr>
          <p:cNvPr id="36335" name="Table" descr="Please contact Professor Yinger for details regarding figures and graphs."/>
          <p:cNvGraphicFramePr>
            <a:graphicFrameLocks noGrp="1"/>
          </p:cNvGraphicFramePr>
          <p:nvPr>
            <p:extLst>
              <p:ext uri="{D42A27DB-BD31-4B8C-83A1-F6EECF244321}">
                <p14:modId xmlns:p14="http://schemas.microsoft.com/office/powerpoint/2010/main" val="129798263"/>
              </p:ext>
            </p:extLst>
          </p:nvPr>
        </p:nvGraphicFramePr>
        <p:xfrm>
          <a:off x="1085273" y="1143000"/>
          <a:ext cx="8077200" cy="4686299"/>
        </p:xfrm>
        <a:graphic>
          <a:graphicData uri="http://schemas.openxmlformats.org/drawingml/2006/table">
            <a:tbl>
              <a:tblPr firstRow="1"/>
              <a:tblGrid>
                <a:gridCol w="2423160">
                  <a:extLst>
                    <a:ext uri="{9D8B030D-6E8A-4147-A177-3AD203B41FA5}">
                      <a16:colId xmlns:a16="http://schemas.microsoft.com/office/drawing/2014/main" val="20000"/>
                    </a:ext>
                  </a:extLst>
                </a:gridCol>
                <a:gridCol w="1043305">
                  <a:extLst>
                    <a:ext uri="{9D8B030D-6E8A-4147-A177-3AD203B41FA5}">
                      <a16:colId xmlns:a16="http://schemas.microsoft.com/office/drawing/2014/main" val="20001"/>
                    </a:ext>
                  </a:extLst>
                </a:gridCol>
                <a:gridCol w="1953860">
                  <a:extLst>
                    <a:ext uri="{9D8B030D-6E8A-4147-A177-3AD203B41FA5}">
                      <a16:colId xmlns:a16="http://schemas.microsoft.com/office/drawing/2014/main" val="20002"/>
                    </a:ext>
                  </a:extLst>
                </a:gridCol>
                <a:gridCol w="951688">
                  <a:extLst>
                    <a:ext uri="{9D8B030D-6E8A-4147-A177-3AD203B41FA5}">
                      <a16:colId xmlns:a16="http://schemas.microsoft.com/office/drawing/2014/main" val="20003"/>
                    </a:ext>
                  </a:extLst>
                </a:gridCol>
                <a:gridCol w="807720">
                  <a:extLst>
                    <a:ext uri="{9D8B030D-6E8A-4147-A177-3AD203B41FA5}">
                      <a16:colId xmlns:a16="http://schemas.microsoft.com/office/drawing/2014/main" val="20004"/>
                    </a:ext>
                  </a:extLst>
                </a:gridCol>
                <a:gridCol w="897467">
                  <a:extLst>
                    <a:ext uri="{9D8B030D-6E8A-4147-A177-3AD203B41FA5}">
                      <a16:colId xmlns:a16="http://schemas.microsoft.com/office/drawing/2014/main" val="20005"/>
                    </a:ext>
                  </a:extLst>
                </a:gridCol>
              </a:tblGrid>
              <a:tr h="1110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Sector</a:t>
                      </a:r>
                    </a:p>
                  </a:txBody>
                  <a:tcPr marL="121920" marR="121920" marT="34290" marB="3429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 of Defaults</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Defaulted $ Amount</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Avg. Time to Default</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 Rated</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 Non-Rated</a:t>
                      </a:r>
                    </a:p>
                  </a:txBody>
                  <a:tcPr marL="121920" marR="121920" marT="34290" marB="34290"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67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Industrial </a:t>
                      </a:r>
                      <a:r>
                        <a:rPr kumimoji="0" lang="en-US" sz="1600" b="0" i="0" u="none" strike="noStrike" cap="none" normalizeH="0" baseline="0" dirty="0" err="1">
                          <a:ln>
                            <a:noFill/>
                          </a:ln>
                          <a:solidFill>
                            <a:schemeClr val="tx1"/>
                          </a:solidFill>
                          <a:effectLst/>
                          <a:latin typeface="Arial" pitchFamily="34" charset="0"/>
                          <a:cs typeface="Arial" pitchFamily="34" charset="0"/>
                        </a:rPr>
                        <a:t>Dev</a:t>
                      </a:r>
                      <a:r>
                        <a:rPr kumimoji="0" lang="en-US" sz="1600" b="0" i="0" u="none" strike="noStrike" cap="none" normalizeH="0" baseline="0" dirty="0">
                          <a:ln>
                            <a:noFill/>
                          </a:ln>
                          <a:solidFill>
                            <a:schemeClr val="tx1"/>
                          </a:solidFill>
                          <a:effectLst/>
                          <a:latin typeface="Arial" pitchFamily="34" charset="0"/>
                          <a:cs typeface="Arial" pitchFamily="34" charset="0"/>
                        </a:rPr>
                        <a:t> (IDBs)</a:t>
                      </a:r>
                    </a:p>
                  </a:txBody>
                  <a:tcPr marL="121920" marR="121920" marT="34290" marB="34290"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288</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$2,839,915,892 </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88</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33</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255</a:t>
                      </a:r>
                    </a:p>
                  </a:txBody>
                  <a:tcPr marL="121920" marR="121920" marT="34290" marB="34290"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189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Healthcare</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239</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1,994,158,951</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58</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24</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215</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17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Multifamily Housing</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153</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2,050,092,293</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63</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51</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102</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189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Land-Backed Debt</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141</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1,037,790,699</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72</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139</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167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COPs/Lease Revs</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146,505,781</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57</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28</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189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Other Revenues</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25</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826,992,000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47</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7</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18</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566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Single Family Housing</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16</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36,877,076</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137</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13</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17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General Obligations</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14</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827,550,000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5</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9</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17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Utilities</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39,450,000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70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178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Education</a:t>
                      </a:r>
                    </a:p>
                  </a:txBody>
                  <a:tcPr marL="121920" marR="121920" marT="34290" marB="34290"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10,530,000</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44</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a:t>
                      </a:r>
                    </a:p>
                  </a:txBody>
                  <a:tcPr marL="121920" marR="121920" marT="34290" marB="34290"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890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Totals</a:t>
                      </a:r>
                    </a:p>
                  </a:txBody>
                  <a:tcPr marL="121920" marR="121920" marT="34290" marB="34290" anchor="b"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914</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$9,809,862,692 </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71</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137</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780</a:t>
                      </a:r>
                    </a:p>
                  </a:txBody>
                  <a:tcPr marL="121920" marR="121920" marT="34290" marB="34290" anchor="b"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81715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35608" y="274638"/>
            <a:ext cx="7498080" cy="738584"/>
          </a:xfrm>
        </p:spPr>
        <p:txBody>
          <a:bodyPr/>
          <a:lstStyle/>
          <a:p>
            <a:pPr eaLnBrk="1" hangingPunct="1"/>
            <a:r>
              <a:rPr lang="en-US" sz="2400" b="1" dirty="0"/>
              <a:t>Issuing Bonds</a:t>
            </a:r>
          </a:p>
        </p:txBody>
      </p:sp>
      <p:sp>
        <p:nvSpPr>
          <p:cNvPr id="20484" name="Rectangle 3"/>
          <p:cNvSpPr>
            <a:spLocks noChangeArrowheads="1"/>
          </p:cNvSpPr>
          <p:nvPr/>
        </p:nvSpPr>
        <p:spPr bwMode="auto">
          <a:xfrm>
            <a:off x="685800" y="1013222"/>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GO Bond Defaults, 1990s</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graphicFrame>
        <p:nvGraphicFramePr>
          <p:cNvPr id="50540" name="Table" descr="Please contact Professor Yinger for details regarding figures and graphs."/>
          <p:cNvGraphicFramePr>
            <a:graphicFrameLocks noGrp="1"/>
          </p:cNvGraphicFramePr>
          <p:nvPr>
            <p:extLst>
              <p:ext uri="{D42A27DB-BD31-4B8C-83A1-F6EECF244321}">
                <p14:modId xmlns:p14="http://schemas.microsoft.com/office/powerpoint/2010/main" val="2634502668"/>
              </p:ext>
            </p:extLst>
          </p:nvPr>
        </p:nvGraphicFramePr>
        <p:xfrm>
          <a:off x="907288" y="1192411"/>
          <a:ext cx="8026400" cy="5086350"/>
        </p:xfrm>
        <a:graphic>
          <a:graphicData uri="http://schemas.openxmlformats.org/drawingml/2006/table">
            <a:tbl>
              <a:tblPr firstRow="1"/>
              <a:tblGrid>
                <a:gridCol w="1219200">
                  <a:extLst>
                    <a:ext uri="{9D8B030D-6E8A-4147-A177-3AD203B41FA5}">
                      <a16:colId xmlns:a16="http://schemas.microsoft.com/office/drawing/2014/main" val="20000"/>
                    </a:ext>
                  </a:extLst>
                </a:gridCol>
                <a:gridCol w="1250951">
                  <a:extLst>
                    <a:ext uri="{9D8B030D-6E8A-4147-A177-3AD203B41FA5}">
                      <a16:colId xmlns:a16="http://schemas.microsoft.com/office/drawing/2014/main" val="20001"/>
                    </a:ext>
                  </a:extLst>
                </a:gridCol>
                <a:gridCol w="2205567">
                  <a:extLst>
                    <a:ext uri="{9D8B030D-6E8A-4147-A177-3AD203B41FA5}">
                      <a16:colId xmlns:a16="http://schemas.microsoft.com/office/drawing/2014/main" val="20002"/>
                    </a:ext>
                  </a:extLst>
                </a:gridCol>
                <a:gridCol w="1363133">
                  <a:extLst>
                    <a:ext uri="{9D8B030D-6E8A-4147-A177-3AD203B41FA5}">
                      <a16:colId xmlns:a16="http://schemas.microsoft.com/office/drawing/2014/main" val="20003"/>
                    </a:ext>
                  </a:extLst>
                </a:gridCol>
                <a:gridCol w="1079500">
                  <a:extLst>
                    <a:ext uri="{9D8B030D-6E8A-4147-A177-3AD203B41FA5}">
                      <a16:colId xmlns:a16="http://schemas.microsoft.com/office/drawing/2014/main" val="20004"/>
                    </a:ext>
                  </a:extLst>
                </a:gridCol>
                <a:gridCol w="908049">
                  <a:extLst>
                    <a:ext uri="{9D8B030D-6E8A-4147-A177-3AD203B41FA5}">
                      <a16:colId xmlns:a16="http://schemas.microsoft.com/office/drawing/2014/main" val="20005"/>
                    </a:ext>
                  </a:extLst>
                </a:gridCol>
              </a:tblGrid>
              <a:tr h="123706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Year</a:t>
                      </a:r>
                    </a:p>
                  </a:txBody>
                  <a:tcPr marL="121920" marR="121920" marT="34290" marB="3429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 of Defaults</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Defaulted $ Amounts</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Avg. Time to Default</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 Rated</a:t>
                      </a:r>
                    </a:p>
                  </a:txBody>
                  <a:tcPr marL="121920" marR="12192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 Non-Rated</a:t>
                      </a:r>
                    </a:p>
                  </a:txBody>
                  <a:tcPr marL="121920" marR="121920" marT="34290" marB="34290"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361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1990</a:t>
                      </a:r>
                    </a:p>
                  </a:txBody>
                  <a:tcPr marL="121920" marR="121920" marT="34290" marB="34290"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$2,000,000 </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18</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a:t>
                      </a:r>
                    </a:p>
                  </a:txBody>
                  <a:tcPr marL="121920" marR="121920" marT="34290" marB="34290"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5480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1995</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$800,000,000 </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12</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3</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5480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1996</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4</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$5,860,000 </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4</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5480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1997</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$2,800,000 </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11</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5480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1998</a:t>
                      </a:r>
                    </a:p>
                  </a:txBody>
                  <a:tcPr marL="121920" marR="121920"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4</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$15,475,000 </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8</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a:t>
                      </a:r>
                    </a:p>
                  </a:txBody>
                  <a:tcPr marL="121920" marR="121920"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2</a:t>
                      </a:r>
                    </a:p>
                  </a:txBody>
                  <a:tcPr marL="121920" marR="12192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5361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1999</a:t>
                      </a:r>
                    </a:p>
                  </a:txBody>
                  <a:tcPr marL="121920" marR="121920" marT="34290" marB="34290"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$1,415,000 </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9</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0</a:t>
                      </a:r>
                    </a:p>
                  </a:txBody>
                  <a:tcPr marL="121920" marR="12192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cs typeface="Arial" pitchFamily="34" charset="0"/>
                        </a:rPr>
                        <a:t>1</a:t>
                      </a:r>
                    </a:p>
                  </a:txBody>
                  <a:tcPr marL="121920" marR="121920" marT="34290" marB="34290"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480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Totals</a:t>
                      </a:r>
                    </a:p>
                  </a:txBody>
                  <a:tcPr marL="121920" marR="121920" marT="34290" marB="34290"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14</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$827,550,000 </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10</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5</a:t>
                      </a:r>
                    </a:p>
                  </a:txBody>
                  <a:tcPr marL="121920" marR="12192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cs typeface="Arial" pitchFamily="34" charset="0"/>
                        </a:rPr>
                        <a:t>9</a:t>
                      </a:r>
                    </a:p>
                  </a:txBody>
                  <a:tcPr marL="121920" marR="121920" marT="34290" marB="34290" anchor="b"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73881">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34" charset="0"/>
                          <a:cs typeface="Arial" pitchFamily="34" charset="0"/>
                        </a:rPr>
                        <a:t>Defaults in 1995 were tied to 3 short-term note deals issued by Orange County, California.</a:t>
                      </a:r>
                    </a:p>
                  </a:txBody>
                  <a:tcPr marL="121920" marR="121920" marT="34290" marB="34290" anchor="b"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794147">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34" charset="0"/>
                          <a:cs typeface="Arial" pitchFamily="34" charset="0"/>
                        </a:rPr>
                        <a:t>7 out of the 14 monetary defaults were tied to late payments caused by administrative oversights and were not related to financial difficulties.</a:t>
                      </a:r>
                    </a:p>
                  </a:txBody>
                  <a:tcPr marL="121920" marR="121920" marT="34290" marB="34290" anchor="b"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6297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25462"/>
          </a:xfrm>
        </p:spPr>
        <p:txBody>
          <a:bodyPr>
            <a:normAutofit/>
          </a:bodyPr>
          <a:lstStyle/>
          <a:p>
            <a:r>
              <a:rPr lang="en-US" sz="2400" dirty="0"/>
              <a:t>Issuing Bonds</a:t>
            </a:r>
          </a:p>
        </p:txBody>
      </p:sp>
      <p:sp>
        <p:nvSpPr>
          <p:cNvPr id="21508" name="Rectangle 4"/>
          <p:cNvSpPr>
            <a:spLocks noChangeArrowheads="1"/>
          </p:cNvSpPr>
          <p:nvPr/>
        </p:nvSpPr>
        <p:spPr bwMode="auto">
          <a:xfrm>
            <a:off x="685800" y="1013222"/>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GO Default Settlements, 1990s</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graphicFrame>
        <p:nvGraphicFramePr>
          <p:cNvPr id="52497" name="Table" descr="Please contact Professor Yinger for details regarding figures and graphs."/>
          <p:cNvGraphicFramePr>
            <a:graphicFrameLocks noGrp="1"/>
          </p:cNvGraphicFramePr>
          <p:nvPr>
            <p:extLst>
              <p:ext uri="{D42A27DB-BD31-4B8C-83A1-F6EECF244321}">
                <p14:modId xmlns:p14="http://schemas.microsoft.com/office/powerpoint/2010/main" val="408049454"/>
              </p:ext>
            </p:extLst>
          </p:nvPr>
        </p:nvGraphicFramePr>
        <p:xfrm>
          <a:off x="1172142" y="1295400"/>
          <a:ext cx="7819458" cy="4381501"/>
        </p:xfrm>
        <a:graphic>
          <a:graphicData uri="http://schemas.openxmlformats.org/drawingml/2006/table">
            <a:tbl>
              <a:tblPr firstRow="1"/>
              <a:tblGrid>
                <a:gridCol w="2618871">
                  <a:extLst>
                    <a:ext uri="{9D8B030D-6E8A-4147-A177-3AD203B41FA5}">
                      <a16:colId xmlns:a16="http://schemas.microsoft.com/office/drawing/2014/main" val="20000"/>
                    </a:ext>
                  </a:extLst>
                </a:gridCol>
                <a:gridCol w="1619719">
                  <a:extLst>
                    <a:ext uri="{9D8B030D-6E8A-4147-A177-3AD203B41FA5}">
                      <a16:colId xmlns:a16="http://schemas.microsoft.com/office/drawing/2014/main" val="20001"/>
                    </a:ext>
                  </a:extLst>
                </a:gridCol>
                <a:gridCol w="1545563">
                  <a:extLst>
                    <a:ext uri="{9D8B030D-6E8A-4147-A177-3AD203B41FA5}">
                      <a16:colId xmlns:a16="http://schemas.microsoft.com/office/drawing/2014/main" val="20002"/>
                    </a:ext>
                  </a:extLst>
                </a:gridCol>
                <a:gridCol w="1371883">
                  <a:extLst>
                    <a:ext uri="{9D8B030D-6E8A-4147-A177-3AD203B41FA5}">
                      <a16:colId xmlns:a16="http://schemas.microsoft.com/office/drawing/2014/main" val="20003"/>
                    </a:ext>
                  </a:extLst>
                </a:gridCol>
                <a:gridCol w="269226">
                  <a:extLst>
                    <a:ext uri="{9D8B030D-6E8A-4147-A177-3AD203B41FA5}">
                      <a16:colId xmlns:a16="http://schemas.microsoft.com/office/drawing/2014/main" val="20004"/>
                    </a:ext>
                  </a:extLst>
                </a:gridCol>
                <a:gridCol w="394196">
                  <a:extLst>
                    <a:ext uri="{9D8B030D-6E8A-4147-A177-3AD203B41FA5}">
                      <a16:colId xmlns:a16="http://schemas.microsoft.com/office/drawing/2014/main" val="20005"/>
                    </a:ext>
                  </a:extLst>
                </a:gridCol>
              </a:tblGrid>
              <a:tr h="79979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Settlement Type</a:t>
                      </a:r>
                    </a:p>
                  </a:txBody>
                  <a:tcPr marL="121913" marR="121913" marT="34290" marB="3429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 of Settlements</a:t>
                      </a:r>
                    </a:p>
                  </a:txBody>
                  <a:tcPr marL="121913" marR="121913"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Avg. Time to Settlement</a:t>
                      </a:r>
                    </a:p>
                  </a:txBody>
                  <a:tcPr marL="121913" marR="121913"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Avg. Recovery</a:t>
                      </a:r>
                    </a:p>
                  </a:txBody>
                  <a:tcPr marL="121913" marR="121913"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563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Resumptions</a:t>
                      </a:r>
                    </a:p>
                  </a:txBody>
                  <a:tcPr marL="121913" marR="121913" marT="34290" marB="34290"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7</a:t>
                      </a:r>
                    </a:p>
                  </a:txBody>
                  <a:tcPr marL="121913" marR="121913"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1</a:t>
                      </a:r>
                    </a:p>
                  </a:txBody>
                  <a:tcPr marL="121913" marR="121913"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N/A</a:t>
                      </a:r>
                    </a:p>
                  </a:txBody>
                  <a:tcPr marL="121913" marR="121913"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563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Cash Distributions</a:t>
                      </a:r>
                    </a:p>
                  </a:txBody>
                  <a:tcPr marL="121913" marR="121913"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3</a:t>
                      </a: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11</a:t>
                      </a: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100</a:t>
                      </a: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563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Redemptions</a:t>
                      </a:r>
                    </a:p>
                  </a:txBody>
                  <a:tcPr marL="121913" marR="121913" marT="34290" marB="3429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2</a:t>
                      </a: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4</a:t>
                      </a: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100</a:t>
                      </a: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563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Exchange</a:t>
                      </a:r>
                    </a:p>
                  </a:txBody>
                  <a:tcPr marL="121913" marR="121913" marT="34290" marB="34290"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1</a:t>
                      </a:r>
                    </a:p>
                  </a:txBody>
                  <a:tcPr marL="121913" marR="121913"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7</a:t>
                      </a:r>
                    </a:p>
                  </a:txBody>
                  <a:tcPr marL="121913" marR="121913"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N/A</a:t>
                      </a:r>
                    </a:p>
                  </a:txBody>
                  <a:tcPr marL="121913" marR="121913"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5638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Totals</a:t>
                      </a:r>
                    </a:p>
                  </a:txBody>
                  <a:tcPr marL="121913" marR="121913" marT="34290" marB="34290"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13</a:t>
                      </a:r>
                    </a:p>
                  </a:txBody>
                  <a:tcPr marL="121913" marR="121913"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4</a:t>
                      </a:r>
                    </a:p>
                  </a:txBody>
                  <a:tcPr marL="121913" marR="121913"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L="121913" marR="121913"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799798">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34" charset="0"/>
                          <a:cs typeface="Arial" pitchFamily="34" charset="0"/>
                        </a:rPr>
                        <a:t>Holders of the three Orange County, California note deals were made whole (recovered 100 cents on the dollar) through cash distributions when the County emerged from bankruptcy during June of 1996.</a:t>
                      </a:r>
                    </a:p>
                  </a:txBody>
                  <a:tcPr marL="121913" marR="121913" marT="34290" marB="34290" anchor="b"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32267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35608" y="274638"/>
            <a:ext cx="7498080" cy="868362"/>
          </a:xfrm>
        </p:spPr>
        <p:txBody>
          <a:bodyPr/>
          <a:lstStyle/>
          <a:p>
            <a:pPr eaLnBrk="1" hangingPunct="1"/>
            <a:r>
              <a:rPr lang="en-US" sz="2400" b="1" dirty="0"/>
              <a:t>Issuing Bonds</a:t>
            </a:r>
          </a:p>
        </p:txBody>
      </p:sp>
      <p:sp>
        <p:nvSpPr>
          <p:cNvPr id="22532" name="Rectangle 3"/>
          <p:cNvSpPr>
            <a:spLocks noChangeArrowheads="1"/>
          </p:cNvSpPr>
          <p:nvPr/>
        </p:nvSpPr>
        <p:spPr bwMode="auto">
          <a:xfrm>
            <a:off x="1447800" y="1013222"/>
            <a:ext cx="72898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Moody’s Defaults</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pPr>
            <a:r>
              <a:rPr lang="en-US" sz="2600" dirty="0"/>
              <a:t>           __________________________</a:t>
            </a:r>
          </a:p>
        </p:txBody>
      </p:sp>
      <p:pic>
        <p:nvPicPr>
          <p:cNvPr id="6" name="Table" descr="Please contact Professor Yinger for details regarding figures and graphs."/>
          <p:cNvPicPr>
            <a:picLocks noChangeAspect="1"/>
          </p:cNvPicPr>
          <p:nvPr/>
        </p:nvPicPr>
        <p:blipFill>
          <a:blip r:embed="rId2"/>
          <a:stretch>
            <a:fillRect/>
          </a:stretch>
        </p:blipFill>
        <p:spPr>
          <a:xfrm>
            <a:off x="1469558" y="1524000"/>
            <a:ext cx="6705600" cy="5128409"/>
          </a:xfrm>
          <a:prstGeom prst="rect">
            <a:avLst/>
          </a:prstGeom>
        </p:spPr>
      </p:pic>
    </p:spTree>
    <p:extLst>
      <p:ext uri="{BB962C8B-B14F-4D97-AF65-F5344CB8AC3E}">
        <p14:creationId xmlns:p14="http://schemas.microsoft.com/office/powerpoint/2010/main" val="212629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35608" y="274638"/>
            <a:ext cx="7498080" cy="334962"/>
          </a:xfrm>
        </p:spPr>
        <p:txBody>
          <a:bodyPr>
            <a:normAutofit fontScale="90000"/>
          </a:bodyPr>
          <a:lstStyle/>
          <a:p>
            <a:pPr eaLnBrk="1" hangingPunct="1"/>
            <a:r>
              <a:rPr lang="en-US" sz="2400" b="1" dirty="0"/>
              <a:t>Issuing Bonds</a:t>
            </a:r>
          </a:p>
        </p:txBody>
      </p:sp>
      <p:sp>
        <p:nvSpPr>
          <p:cNvPr id="23556" name="Rectangle 3"/>
          <p:cNvSpPr>
            <a:spLocks noChangeArrowheads="1"/>
          </p:cNvSpPr>
          <p:nvPr/>
        </p:nvSpPr>
        <p:spPr bwMode="auto">
          <a:xfrm>
            <a:off x="685800" y="838200"/>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Impacts of Ratings</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Because high ratings lower interest costs, governments have in interest in obtaining a high rating.</a:t>
            </a:r>
          </a:p>
          <a:p>
            <a:pPr marL="342900" indent="-342900">
              <a:lnSpc>
                <a:spcPct val="4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So many governments strive to meet the tax and management standards set by the rating agencies.</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Many other governments buy </a:t>
            </a:r>
            <a:r>
              <a:rPr lang="en-US" sz="2600" b="1" u="sng" dirty="0">
                <a:solidFill>
                  <a:schemeClr val="accent1"/>
                </a:solidFill>
              </a:rPr>
              <a:t>bond insurance</a:t>
            </a:r>
            <a:r>
              <a:rPr lang="en-US" sz="2600" dirty="0"/>
              <a:t>, which can raise ratings (and therefore save money).</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In some cases, states insure the bonds of their local governments.</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Some small governments form </a:t>
            </a:r>
            <a:r>
              <a:rPr lang="en-US" sz="2600" b="1" u="sng" dirty="0">
                <a:solidFill>
                  <a:schemeClr val="accent1"/>
                </a:solidFill>
              </a:rPr>
              <a:t>bond pools</a:t>
            </a:r>
            <a:r>
              <a:rPr lang="en-US" sz="2600" dirty="0"/>
              <a:t> to broaden their resource base and lower the risk of default.</a:t>
            </a:r>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1000392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35608" y="274638"/>
            <a:ext cx="7498080" cy="811212"/>
          </a:xfrm>
        </p:spPr>
        <p:txBody>
          <a:bodyPr/>
          <a:lstStyle/>
          <a:p>
            <a:pPr eaLnBrk="1" hangingPunct="1"/>
            <a:r>
              <a:rPr lang="en-US" sz="2400" b="1" dirty="0"/>
              <a:t>Issuing Bonds</a:t>
            </a:r>
          </a:p>
        </p:txBody>
      </p:sp>
      <p:sp>
        <p:nvSpPr>
          <p:cNvPr id="24580" name="Rectangle 3"/>
          <p:cNvSpPr>
            <a:spLocks noChangeArrowheads="1"/>
          </p:cNvSpPr>
          <p:nvPr/>
        </p:nvSpPr>
        <p:spPr bwMode="auto">
          <a:xfrm>
            <a:off x="685800" y="1200150"/>
            <a:ext cx="8229600" cy="52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Impacts of Ratings, 2</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Ratings also influence investor’s response to events in the marketplace.</a:t>
            </a:r>
          </a:p>
          <a:p>
            <a:pPr marL="342900" indent="-342900">
              <a:lnSpc>
                <a:spcPct val="4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When New York City defaulted in 1974, the premium paid for highly rated bonds went up noticeably.</a:t>
            </a:r>
          </a:p>
          <a:p>
            <a:pPr marL="669925" lvl="1" indent="-325438">
              <a:lnSpc>
                <a:spcPct val="80000"/>
              </a:lnSpc>
              <a:spcBef>
                <a:spcPct val="20000"/>
              </a:spcBef>
              <a:buClr>
                <a:schemeClr val="accent2"/>
              </a:buClr>
              <a:buSzPct val="60000"/>
              <a:buFont typeface="Wingdings" pitchFamily="2" charset="2"/>
              <a:buChar char="q"/>
            </a:pPr>
            <a:r>
              <a:rPr lang="en-US" sz="2200" dirty="0"/>
              <a:t>When Cleveland defaulted in 1979, nobody noticed.</a:t>
            </a:r>
          </a:p>
          <a:p>
            <a:pPr marL="669925" lvl="1" indent="-325438">
              <a:lnSpc>
                <a:spcPct val="80000"/>
              </a:lnSpc>
              <a:spcBef>
                <a:spcPct val="20000"/>
              </a:spcBef>
              <a:buClr>
                <a:schemeClr val="accent2"/>
              </a:buClr>
              <a:buSzPct val="60000"/>
              <a:buFont typeface="Wingdings" pitchFamily="2" charset="2"/>
              <a:buChar char="q"/>
            </a:pPr>
            <a:r>
              <a:rPr lang="en-US" sz="2200" dirty="0"/>
              <a:t>When Orange county defaulted in 1995, the impact was small and short-lived.</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From an investor’s point of view, therefore, ratings also indicate </a:t>
            </a:r>
            <a:r>
              <a:rPr lang="en-US" sz="2600" b="1" u="sng" dirty="0">
                <a:solidFill>
                  <a:schemeClr val="accent1"/>
                </a:solidFill>
              </a:rPr>
              <a:t>market risk</a:t>
            </a:r>
            <a:r>
              <a:rPr lang="en-US" sz="2600" dirty="0"/>
              <a:t>.</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3811333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35608" y="274638"/>
            <a:ext cx="7498080" cy="411162"/>
          </a:xfrm>
        </p:spPr>
        <p:txBody>
          <a:bodyPr>
            <a:normAutofit fontScale="90000"/>
          </a:bodyPr>
          <a:lstStyle/>
          <a:p>
            <a:pPr eaLnBrk="1" hangingPunct="1"/>
            <a:r>
              <a:rPr lang="en-US" sz="2400" b="1" dirty="0"/>
              <a:t>Issuing Bonds</a:t>
            </a:r>
          </a:p>
        </p:txBody>
      </p:sp>
      <p:sp>
        <p:nvSpPr>
          <p:cNvPr id="25604" name="Rectangle 3"/>
          <p:cNvSpPr>
            <a:spLocks noChangeArrowheads="1"/>
          </p:cNvSpPr>
          <p:nvPr/>
        </p:nvSpPr>
        <p:spPr bwMode="auto">
          <a:xfrm>
            <a:off x="685800" y="914400"/>
            <a:ext cx="8229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Rating the Raters</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The private rating agencies play an important public role—i.e., they influence the cost of infrastructure.</a:t>
            </a:r>
          </a:p>
          <a:p>
            <a:pPr marL="342900" indent="-342900">
              <a:lnSpc>
                <a:spcPct val="4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Under these circumstances, one would think that they would be regulated, i.e., that some government agency would ask whether their actions are in the public interest.</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Regulation of ratings was prohibited by the Credit Rating Agency Reform Act of 2006.</a:t>
            </a:r>
          </a:p>
          <a:p>
            <a:pPr marL="800100" lvl="1" indent="-342900">
              <a:lnSpc>
                <a:spcPct val="80000"/>
              </a:lnSpc>
              <a:spcBef>
                <a:spcPct val="20000"/>
              </a:spcBef>
              <a:buClr>
                <a:schemeClr val="accent1"/>
              </a:buClr>
              <a:buSzPct val="65000"/>
              <a:buFont typeface="Wingdings" pitchFamily="2" charset="2"/>
              <a:buChar char="n"/>
            </a:pPr>
            <a:r>
              <a:rPr lang="en-US" sz="2000" dirty="0"/>
              <a:t>The Dodd-Franks Act of 2010 gives the SEC some regulatory powers, but their impact is not yet clear.  </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My 2010 article in the </a:t>
            </a:r>
            <a:r>
              <a:rPr lang="en-US" sz="2600" i="1" dirty="0"/>
              <a:t>American Law and Economics Review</a:t>
            </a:r>
            <a:r>
              <a:rPr lang="en-US" sz="2600" dirty="0"/>
              <a:t> suggests that some regulation may be needed.</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2135238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35608" y="274638"/>
            <a:ext cx="7498080" cy="811212"/>
          </a:xfrm>
        </p:spPr>
        <p:txBody>
          <a:bodyPr/>
          <a:lstStyle/>
          <a:p>
            <a:pPr eaLnBrk="1" hangingPunct="1"/>
            <a:r>
              <a:rPr lang="en-US" sz="2400" b="1" dirty="0"/>
              <a:t>Issuing Bonds</a:t>
            </a:r>
          </a:p>
        </p:txBody>
      </p:sp>
      <p:sp>
        <p:nvSpPr>
          <p:cNvPr id="26628" name="Rectangle 3"/>
          <p:cNvSpPr>
            <a:spLocks noChangeArrowheads="1"/>
          </p:cNvSpPr>
          <p:nvPr/>
        </p:nvSpPr>
        <p:spPr bwMode="auto">
          <a:xfrm>
            <a:off x="685800" y="1085850"/>
            <a:ext cx="8229600" cy="52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Rating the Raters, 2</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GO bonds essentially never default.  </a:t>
            </a:r>
          </a:p>
          <a:p>
            <a:pPr marL="342900" indent="-342900">
              <a:lnSpc>
                <a:spcPct val="4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As a result, no government characteristic has any value in predicting default.  </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So any rating policy that puts cities with certain characteristics at a disadvantage cannot be justified by a connection to default risk. </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My work shows that all three ratings agencies hand out GO ratings that decline with the percentage of a city’s population that is black.</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This is not fair, and a federal regulator should be looking into it.</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348144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35608" y="274638"/>
            <a:ext cx="7498080" cy="639762"/>
          </a:xfrm>
        </p:spPr>
        <p:txBody>
          <a:bodyPr/>
          <a:lstStyle/>
          <a:p>
            <a:pPr eaLnBrk="1" hangingPunct="1"/>
            <a:r>
              <a:rPr lang="en-US" sz="2400" b="1" dirty="0"/>
              <a:t>Issuing Bonds</a:t>
            </a:r>
          </a:p>
        </p:txBody>
      </p:sp>
      <p:sp>
        <p:nvSpPr>
          <p:cNvPr id="5124" name="Rectangle 3"/>
          <p:cNvSpPr>
            <a:spLocks noChangeArrowheads="1"/>
          </p:cNvSpPr>
          <p:nvPr/>
        </p:nvSpPr>
        <p:spPr bwMode="auto">
          <a:xfrm>
            <a:off x="609600" y="1066800"/>
            <a:ext cx="8229600" cy="52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Features of Municipal Bonds:</a:t>
            </a:r>
          </a:p>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Maturity</a:t>
            </a:r>
            <a:endParaRPr lang="en-US" sz="2800" dirty="0">
              <a:solidFill>
                <a:schemeClr val="accent1"/>
              </a:solidFill>
            </a:endParaRP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Because municipal bonds are serial issues, they have different maturities.</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In a market, </a:t>
            </a:r>
            <a:r>
              <a:rPr lang="en-US" sz="2600" b="1" u="sng" dirty="0">
                <a:solidFill>
                  <a:schemeClr val="accent1"/>
                </a:solidFill>
              </a:rPr>
              <a:t>yields generally must rise with maturity</a:t>
            </a:r>
            <a:r>
              <a:rPr lang="en-US" sz="2600" dirty="0"/>
              <a:t>, because investors must be compensated for being locked in for a longer time.</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But</a:t>
            </a:r>
          </a:p>
          <a:p>
            <a:pPr marL="669925" lvl="1" indent="-325438">
              <a:lnSpc>
                <a:spcPct val="80000"/>
              </a:lnSpc>
              <a:spcBef>
                <a:spcPct val="20000"/>
              </a:spcBef>
              <a:buClr>
                <a:schemeClr val="accent2"/>
              </a:buClr>
              <a:buSzPct val="60000"/>
              <a:buFont typeface="Wingdings" pitchFamily="2" charset="2"/>
              <a:buChar char="q"/>
            </a:pPr>
            <a:r>
              <a:rPr lang="en-US" sz="2200" b="1" u="sng" dirty="0">
                <a:solidFill>
                  <a:schemeClr val="accent1"/>
                </a:solidFill>
              </a:rPr>
              <a:t>Call and put options</a:t>
            </a:r>
            <a:r>
              <a:rPr lang="en-US" sz="2200" dirty="0"/>
              <a:t> are equivalent to lowering maturity from the issuer or the investor’s perspective, respectively</a:t>
            </a:r>
          </a:p>
          <a:p>
            <a:pPr marL="669925" lvl="1" indent="-325438">
              <a:lnSpc>
                <a:spcPct val="80000"/>
              </a:lnSpc>
              <a:spcBef>
                <a:spcPct val="20000"/>
              </a:spcBef>
              <a:buClr>
                <a:schemeClr val="accent2"/>
              </a:buClr>
              <a:buSzPct val="60000"/>
              <a:buFont typeface="Wingdings" pitchFamily="2" charset="2"/>
              <a:buChar char="q"/>
            </a:pPr>
            <a:r>
              <a:rPr lang="en-US" sz="2200" b="1" u="sng" dirty="0">
                <a:solidFill>
                  <a:schemeClr val="accent1"/>
                </a:solidFill>
              </a:rPr>
              <a:t>Market conditions</a:t>
            </a:r>
            <a:r>
              <a:rPr lang="en-US" sz="2200" dirty="0"/>
              <a:t> are more volatile in the short-run than in the long-run, so an “inverted” yield curve (i.e. higher rates for shorter-term bonds) can arise under some circumstances. </a:t>
            </a:r>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1547239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35608" y="274638"/>
            <a:ext cx="7498080" cy="811212"/>
          </a:xfrm>
        </p:spPr>
        <p:txBody>
          <a:bodyPr/>
          <a:lstStyle/>
          <a:p>
            <a:pPr eaLnBrk="1" hangingPunct="1"/>
            <a:r>
              <a:rPr lang="en-US" sz="2400" b="1" dirty="0"/>
              <a:t>Issuing Bonds</a:t>
            </a:r>
          </a:p>
        </p:txBody>
      </p:sp>
      <p:sp>
        <p:nvSpPr>
          <p:cNvPr id="26628" name="Rectangle 3"/>
          <p:cNvSpPr>
            <a:spLocks noChangeArrowheads="1"/>
          </p:cNvSpPr>
          <p:nvPr/>
        </p:nvSpPr>
        <p:spPr bwMode="auto">
          <a:xfrm>
            <a:off x="685800" y="1085850"/>
            <a:ext cx="8229600" cy="52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Rating the Raters, 3</a:t>
            </a:r>
          </a:p>
          <a:p>
            <a:pPr marL="342900" indent="-342900">
              <a:lnSpc>
                <a:spcPct val="50000"/>
              </a:lnSpc>
              <a:spcBef>
                <a:spcPts val="0"/>
              </a:spcBef>
              <a:buClr>
                <a:schemeClr val="accent1"/>
              </a:buClr>
              <a:buSzPct val="65000"/>
              <a:buFont typeface="Wingdings" pitchFamily="2" charset="2"/>
              <a:buChar char="n"/>
            </a:pPr>
            <a:endParaRPr lang="en-US" sz="2600" dirty="0"/>
          </a:p>
          <a:p>
            <a:pPr marL="342900" indent="-342900">
              <a:lnSpc>
                <a:spcPct val="80000"/>
              </a:lnSpc>
              <a:spcBef>
                <a:spcPts val="0"/>
              </a:spcBef>
              <a:spcAft>
                <a:spcPts val="1800"/>
              </a:spcAft>
              <a:buClr>
                <a:schemeClr val="accent1"/>
              </a:buClr>
              <a:buSzPct val="65000"/>
              <a:buFont typeface="Wingdings" pitchFamily="2" charset="2"/>
              <a:buChar char="n"/>
            </a:pPr>
            <a:r>
              <a:rPr lang="en-US" sz="2400" dirty="0"/>
              <a:t>I have looked into the same issue with school bonds in California.</a:t>
            </a:r>
          </a:p>
          <a:p>
            <a:pPr marL="342900" indent="-342900">
              <a:lnSpc>
                <a:spcPct val="80000"/>
              </a:lnSpc>
              <a:spcBef>
                <a:spcPts val="0"/>
              </a:spcBef>
              <a:spcAft>
                <a:spcPts val="1800"/>
              </a:spcAft>
              <a:buClr>
                <a:schemeClr val="accent1"/>
              </a:buClr>
              <a:buSzPct val="65000"/>
              <a:buFont typeface="Wingdings" pitchFamily="2" charset="2"/>
              <a:buChar char="n"/>
            </a:pPr>
            <a:r>
              <a:rPr lang="en-US" sz="2400" dirty="0"/>
              <a:t>Again I found this type of “redlining” also arises in this case.</a:t>
            </a:r>
          </a:p>
          <a:p>
            <a:pPr marL="342900" indent="-342900">
              <a:lnSpc>
                <a:spcPct val="80000"/>
              </a:lnSpc>
              <a:spcBef>
                <a:spcPts val="0"/>
              </a:spcBef>
              <a:spcAft>
                <a:spcPts val="1800"/>
              </a:spcAft>
              <a:buClr>
                <a:schemeClr val="accent1"/>
              </a:buClr>
              <a:buSzPct val="65000"/>
              <a:buFont typeface="Wingdings" pitchFamily="2" charset="2"/>
              <a:buChar char="n"/>
            </a:pPr>
            <a:r>
              <a:rPr lang="en-US" sz="2400" dirty="0"/>
              <a:t>School districts with high black or Hispanic concentrations receive lower GO bond ratings than largely white districts—despite having the same probability of default.</a:t>
            </a:r>
          </a:p>
          <a:p>
            <a:pPr marL="342900" indent="-342900">
              <a:lnSpc>
                <a:spcPct val="80000"/>
              </a:lnSpc>
              <a:spcBef>
                <a:spcPts val="0"/>
              </a:spcBef>
              <a:spcAft>
                <a:spcPts val="1800"/>
              </a:spcAft>
              <a:buClr>
                <a:schemeClr val="accent1"/>
              </a:buClr>
              <a:buSzPct val="65000"/>
              <a:buFont typeface="Wingdings" pitchFamily="2" charset="2"/>
              <a:buChar char="n"/>
            </a:pPr>
            <a:r>
              <a:rPr lang="en-US" sz="2400" dirty="0"/>
              <a:t>Lower ratings lead, of course, to higher interest costs for black and Hispanic than for white districts.</a:t>
            </a:r>
          </a:p>
          <a:p>
            <a:pPr marL="342900" indent="-342900">
              <a:lnSpc>
                <a:spcPct val="80000"/>
              </a:lnSpc>
              <a:spcBef>
                <a:spcPts val="0"/>
              </a:spcBef>
              <a:spcAft>
                <a:spcPts val="1800"/>
              </a:spcAft>
              <a:buClr>
                <a:schemeClr val="accent1"/>
              </a:buClr>
              <a:buSzPct val="65000"/>
              <a:buFont typeface="Wingdings" pitchFamily="2" charset="2"/>
              <a:buChar char="n"/>
            </a:pPr>
            <a:r>
              <a:rPr lang="en-US" sz="2400" dirty="0">
                <a:hlinkClick r:id="rId2"/>
              </a:rPr>
              <a:t>http://cpr.maxwell.syr.edu/efap/about_efap/ie/June13.pdf</a:t>
            </a:r>
            <a:r>
              <a:rPr lang="en-US" sz="2400" dirty="0"/>
              <a:t>  </a:t>
            </a:r>
          </a:p>
          <a:p>
            <a:pPr marL="342900" indent="-342900">
              <a:lnSpc>
                <a:spcPct val="8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2242117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35608" y="274638"/>
            <a:ext cx="7498080" cy="639762"/>
          </a:xfrm>
        </p:spPr>
        <p:txBody>
          <a:bodyPr/>
          <a:lstStyle/>
          <a:p>
            <a:pPr eaLnBrk="1" hangingPunct="1"/>
            <a:r>
              <a:rPr lang="en-US" sz="2400" b="1" dirty="0"/>
              <a:t>Issuing Bonds</a:t>
            </a:r>
          </a:p>
        </p:txBody>
      </p:sp>
      <p:sp>
        <p:nvSpPr>
          <p:cNvPr id="27652" name="Rectangle 3"/>
          <p:cNvSpPr>
            <a:spLocks noChangeArrowheads="1"/>
          </p:cNvSpPr>
          <p:nvPr/>
        </p:nvSpPr>
        <p:spPr bwMode="auto">
          <a:xfrm>
            <a:off x="685800" y="1085850"/>
            <a:ext cx="8229600" cy="52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Rating the Raters, 4</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One might think that my focus on default risk is inappropriate because ratings also indicate market risk. </a:t>
            </a:r>
          </a:p>
          <a:p>
            <a:pPr marL="342900" indent="-342900">
              <a:lnSpc>
                <a:spcPct val="4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But from society’s point of view, this argument is circular—at least in the case of GO bonds. </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Ratings cannot predict default but they do predict market risk if investors believe they do.  The link to market risk is therefore based on investor illusion. </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It makes no sense to justify unfair ratings for some cities because these ratings are successful in deluding investors!</a:t>
            </a:r>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1760597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35608" y="274638"/>
            <a:ext cx="7498080" cy="696912"/>
          </a:xfrm>
        </p:spPr>
        <p:txBody>
          <a:bodyPr/>
          <a:lstStyle/>
          <a:p>
            <a:pPr eaLnBrk="1" hangingPunct="1"/>
            <a:r>
              <a:rPr lang="en-US" sz="2400" b="1" dirty="0"/>
              <a:t>Issuing Bonds</a:t>
            </a:r>
          </a:p>
        </p:txBody>
      </p:sp>
      <p:sp>
        <p:nvSpPr>
          <p:cNvPr id="28676" name="Rectangle 3"/>
          <p:cNvSpPr>
            <a:spLocks noChangeArrowheads="1"/>
          </p:cNvSpPr>
          <p:nvPr/>
        </p:nvSpPr>
        <p:spPr bwMode="auto">
          <a:xfrm>
            <a:off x="685800" y="1028700"/>
            <a:ext cx="8229600" cy="52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Rating the Raters, 5</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The point here is not that rating agencies are bad.  </a:t>
            </a:r>
          </a:p>
          <a:p>
            <a:pPr marL="342900" indent="-342900">
              <a:lnSpc>
                <a:spcPct val="4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In fact, they serve the public interest by encouraging governments to follow good practices.</a:t>
            </a:r>
          </a:p>
          <a:p>
            <a:pPr marL="669925" lvl="1" indent="-325438">
              <a:lnSpc>
                <a:spcPct val="80000"/>
              </a:lnSpc>
              <a:spcBef>
                <a:spcPct val="20000"/>
              </a:spcBef>
              <a:buClr>
                <a:schemeClr val="accent2"/>
              </a:buClr>
              <a:buSzPct val="60000"/>
              <a:buFont typeface="Wingdings" pitchFamily="2" charset="2"/>
              <a:buChar char="q"/>
            </a:pPr>
            <a:r>
              <a:rPr lang="en-US" sz="2200" dirty="0"/>
              <a:t>Good practices lead to higher ratings and lower interest costs.</a:t>
            </a:r>
          </a:p>
          <a:p>
            <a:pPr marL="669925" lvl="1" indent="-325438">
              <a:lnSpc>
                <a:spcPct val="80000"/>
              </a:lnSpc>
              <a:spcBef>
                <a:spcPct val="20000"/>
              </a:spcBef>
              <a:buClr>
                <a:schemeClr val="accent2"/>
              </a:buClr>
              <a:buSzPct val="60000"/>
              <a:buFont typeface="Wingdings" pitchFamily="2" charset="2"/>
              <a:buChar char="q"/>
            </a:pPr>
            <a:r>
              <a:rPr lang="en-US" sz="2200" dirty="0"/>
              <a:t>Or good practices lead to lower costs for bond insurance. </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Ratings provided by a higher level of government would undoubtedly not have as much credibility—or so much impact on government practices. </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ct val="20000"/>
              </a:spcBef>
              <a:buClr>
                <a:schemeClr val="accent1"/>
              </a:buClr>
              <a:buSzPct val="65000"/>
              <a:buFont typeface="Wingdings" pitchFamily="2" charset="2"/>
              <a:buChar char="n"/>
            </a:pPr>
            <a:r>
              <a:rPr lang="en-US" sz="2600" dirty="0"/>
              <a:t>But ratings agencies are out to make profits—not serve the public interest—and they should be regulated.</a:t>
            </a:r>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1647621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35608" y="274638"/>
            <a:ext cx="7498080" cy="696912"/>
          </a:xfrm>
        </p:spPr>
        <p:txBody>
          <a:bodyPr/>
          <a:lstStyle/>
          <a:p>
            <a:pPr eaLnBrk="1" hangingPunct="1"/>
            <a:r>
              <a:rPr lang="en-US" sz="2400" b="1" dirty="0"/>
              <a:t>Issuing Bonds</a:t>
            </a:r>
          </a:p>
        </p:txBody>
      </p:sp>
      <p:sp>
        <p:nvSpPr>
          <p:cNvPr id="28676" name="Rectangle 3"/>
          <p:cNvSpPr>
            <a:spLocks noChangeArrowheads="1"/>
          </p:cNvSpPr>
          <p:nvPr/>
        </p:nvSpPr>
        <p:spPr bwMode="auto">
          <a:xfrm>
            <a:off x="685800" y="1028700"/>
            <a:ext cx="8229600" cy="52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80000"/>
              </a:lnSpc>
              <a:spcBef>
                <a:spcPct val="20000"/>
              </a:spcBef>
              <a:buClr>
                <a:schemeClr val="accent1"/>
              </a:buClr>
              <a:buSzPct val="65000"/>
              <a:buFont typeface="Wingdings" pitchFamily="2" charset="2"/>
              <a:buNone/>
            </a:pPr>
            <a:r>
              <a:rPr lang="en-US" sz="2800" b="1" dirty="0">
                <a:solidFill>
                  <a:schemeClr val="accent1"/>
                </a:solidFill>
              </a:rPr>
              <a:t>Rating the Raters, 6</a:t>
            </a:r>
          </a:p>
          <a:p>
            <a:pPr marL="342900" indent="-342900">
              <a:lnSpc>
                <a:spcPct val="50000"/>
              </a:lnSpc>
              <a:spcBef>
                <a:spcPct val="20000"/>
              </a:spcBef>
              <a:buClr>
                <a:schemeClr val="accent1"/>
              </a:buClr>
              <a:buSzPct val="65000"/>
              <a:buFont typeface="Wingdings" pitchFamily="2" charset="2"/>
              <a:buChar char="n"/>
            </a:pPr>
            <a:endParaRPr lang="en-US" sz="2600" dirty="0"/>
          </a:p>
          <a:p>
            <a:pPr marL="342900" indent="-342900">
              <a:lnSpc>
                <a:spcPct val="80000"/>
              </a:lnSpc>
              <a:spcBef>
                <a:spcPts val="0"/>
              </a:spcBef>
              <a:spcAft>
                <a:spcPts val="1800"/>
              </a:spcAft>
              <a:buClr>
                <a:schemeClr val="accent1"/>
              </a:buClr>
              <a:buSzPct val="65000"/>
              <a:buFont typeface="Wingdings" pitchFamily="2" charset="2"/>
              <a:buChar char="n"/>
            </a:pPr>
            <a:r>
              <a:rPr lang="en-US" sz="2600" dirty="0"/>
              <a:t>The enforcement mechanism for this approach could build on civil rights procedures.</a:t>
            </a:r>
          </a:p>
          <a:p>
            <a:pPr marL="342900" indent="-342900">
              <a:lnSpc>
                <a:spcPct val="80000"/>
              </a:lnSpc>
              <a:spcBef>
                <a:spcPts val="0"/>
              </a:spcBef>
              <a:spcAft>
                <a:spcPts val="1800"/>
              </a:spcAft>
              <a:buClr>
                <a:schemeClr val="accent1"/>
              </a:buClr>
              <a:buSzPct val="65000"/>
              <a:buFont typeface="Wingdings" pitchFamily="2" charset="2"/>
              <a:buChar char="n"/>
            </a:pPr>
            <a:r>
              <a:rPr lang="en-US" sz="2600" dirty="0"/>
              <a:t>First, the enforcement agency determines (using the rater’s data but the agency’s statistical analysis) whether the ratings involve redlining.</a:t>
            </a:r>
          </a:p>
          <a:p>
            <a:pPr marL="342900" indent="-342900">
              <a:lnSpc>
                <a:spcPct val="80000"/>
              </a:lnSpc>
              <a:spcBef>
                <a:spcPts val="0"/>
              </a:spcBef>
              <a:spcAft>
                <a:spcPts val="1800"/>
              </a:spcAft>
              <a:buClr>
                <a:schemeClr val="accent1"/>
              </a:buClr>
              <a:buSzPct val="65000"/>
              <a:buFont typeface="Wingdings" pitchFamily="2" charset="2"/>
              <a:buChar char="n"/>
            </a:pPr>
            <a:r>
              <a:rPr lang="en-US" sz="2600" dirty="0"/>
              <a:t>If so, the rater has an opportunity to show that the regulator missed something about their rating model—something that reverses the redlining finding.</a:t>
            </a:r>
          </a:p>
          <a:p>
            <a:pPr marL="342900" indent="-342900">
              <a:lnSpc>
                <a:spcPct val="80000"/>
              </a:lnSpc>
              <a:spcBef>
                <a:spcPts val="0"/>
              </a:spcBef>
              <a:spcAft>
                <a:spcPts val="1800"/>
              </a:spcAft>
              <a:buClr>
                <a:schemeClr val="accent1"/>
              </a:buClr>
              <a:buSzPct val="65000"/>
              <a:buFont typeface="Wingdings" pitchFamily="2" charset="2"/>
              <a:buChar char="n"/>
            </a:pPr>
            <a:r>
              <a:rPr lang="en-US" sz="2600" dirty="0"/>
              <a:t>If the rater cannot do this, then the agency analysis shows that a rating system without redlining is possible.</a:t>
            </a:r>
          </a:p>
          <a:p>
            <a:pPr marL="342900" indent="-342900">
              <a:lnSpc>
                <a:spcPct val="80000"/>
              </a:lnSpc>
              <a:spcBef>
                <a:spcPct val="20000"/>
              </a:spcBef>
              <a:buClr>
                <a:schemeClr val="accent1"/>
              </a:buClr>
              <a:buSzPct val="65000"/>
              <a:buFont typeface="Wingdings" pitchFamily="2" charset="2"/>
              <a:buChar char="n"/>
            </a:pPr>
            <a:endParaRPr lang="en-US" sz="2600" dirty="0"/>
          </a:p>
        </p:txBody>
      </p:sp>
    </p:spTree>
    <p:extLst>
      <p:ext uri="{BB962C8B-B14F-4D97-AF65-F5344CB8AC3E}">
        <p14:creationId xmlns:p14="http://schemas.microsoft.com/office/powerpoint/2010/main" val="709224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35608" y="274638"/>
            <a:ext cx="7498080" cy="925512"/>
          </a:xfrm>
        </p:spPr>
        <p:txBody>
          <a:bodyPr/>
          <a:lstStyle/>
          <a:p>
            <a:pPr eaLnBrk="1" hangingPunct="1"/>
            <a:r>
              <a:rPr lang="en-US" sz="2400" b="1" dirty="0"/>
              <a:t>Issuing Bonds</a:t>
            </a:r>
          </a:p>
        </p:txBody>
      </p:sp>
      <p:sp>
        <p:nvSpPr>
          <p:cNvPr id="29699" name="Rectangle 3"/>
          <p:cNvSpPr>
            <a:spLocks noGrp="1" noChangeArrowheads="1"/>
          </p:cNvSpPr>
          <p:nvPr>
            <p:ph idx="1"/>
          </p:nvPr>
        </p:nvSpPr>
        <p:spPr>
          <a:xfrm>
            <a:off x="685800" y="1085850"/>
            <a:ext cx="8229600" cy="5044679"/>
          </a:xfrm>
        </p:spPr>
        <p:txBody>
          <a:bodyPr>
            <a:normAutofit fontScale="77500" lnSpcReduction="20000"/>
          </a:bodyPr>
          <a:lstStyle/>
          <a:p>
            <a:pPr algn="ctr" eaLnBrk="1" hangingPunct="1">
              <a:buFont typeface="Wingdings" pitchFamily="2" charset="2"/>
              <a:buNone/>
            </a:pPr>
            <a:r>
              <a:rPr lang="en-US" sz="3600" b="1" dirty="0">
                <a:solidFill>
                  <a:schemeClr val="accent1"/>
                </a:solidFill>
              </a:rPr>
              <a:t>Issuing Bonds</a:t>
            </a:r>
          </a:p>
          <a:p>
            <a:pPr eaLnBrk="1" hangingPunct="1"/>
            <a:endParaRPr lang="en-US" sz="2600" dirty="0"/>
          </a:p>
          <a:p>
            <a:pPr eaLnBrk="1" hangingPunct="1"/>
            <a:r>
              <a:rPr lang="en-US" sz="3000" dirty="0"/>
              <a:t>Many institutions are involved in issuing bonds.</a:t>
            </a:r>
          </a:p>
          <a:p>
            <a:pPr eaLnBrk="1" hangingPunct="1"/>
            <a:endParaRPr lang="en-US" sz="3000" dirty="0"/>
          </a:p>
          <a:p>
            <a:pPr eaLnBrk="1" hangingPunct="1"/>
            <a:r>
              <a:rPr lang="en-US" sz="3000" dirty="0"/>
              <a:t>The issuing government hires an </a:t>
            </a:r>
            <a:r>
              <a:rPr lang="en-US" sz="3000" b="1" u="sng" dirty="0">
                <a:solidFill>
                  <a:schemeClr val="accent1"/>
                </a:solidFill>
              </a:rPr>
              <a:t>adviser:</a:t>
            </a:r>
            <a:endParaRPr lang="en-US" sz="3000" dirty="0"/>
          </a:p>
          <a:p>
            <a:pPr lvl="1" eaLnBrk="1" hangingPunct="1"/>
            <a:r>
              <a:rPr lang="en-US" sz="3000" dirty="0"/>
              <a:t>An independent public finance advisor</a:t>
            </a:r>
          </a:p>
          <a:p>
            <a:pPr lvl="1" eaLnBrk="1" hangingPunct="1"/>
            <a:r>
              <a:rPr lang="en-US" sz="3000" dirty="0"/>
              <a:t>Or the underwriter (who must resign before buying the bonds).</a:t>
            </a:r>
          </a:p>
          <a:p>
            <a:pPr lvl="1" eaLnBrk="1" hangingPunct="1"/>
            <a:endParaRPr lang="en-US" sz="3000" dirty="0"/>
          </a:p>
          <a:p>
            <a:pPr eaLnBrk="1" hangingPunct="1"/>
            <a:r>
              <a:rPr lang="en-US" sz="3000" dirty="0"/>
              <a:t>An </a:t>
            </a:r>
            <a:r>
              <a:rPr lang="en-US" sz="3000" b="1" u="sng" dirty="0">
                <a:solidFill>
                  <a:schemeClr val="accent1"/>
                </a:solidFill>
              </a:rPr>
              <a:t>underwriter</a:t>
            </a:r>
            <a:r>
              <a:rPr lang="en-US" sz="3000" dirty="0"/>
              <a:t> buys the bonds from the issuing government,</a:t>
            </a:r>
          </a:p>
          <a:p>
            <a:pPr eaLnBrk="1" hangingPunct="1"/>
            <a:endParaRPr lang="en-US" sz="3000" dirty="0"/>
          </a:p>
          <a:p>
            <a:pPr eaLnBrk="1" hangingPunct="1"/>
            <a:r>
              <a:rPr lang="en-US" sz="3000" dirty="0"/>
              <a:t>And then sells them to </a:t>
            </a:r>
            <a:r>
              <a:rPr lang="en-US" sz="3000" b="1" u="sng" dirty="0">
                <a:solidFill>
                  <a:schemeClr val="accent1"/>
                </a:solidFill>
              </a:rPr>
              <a:t>investors</a:t>
            </a:r>
            <a:r>
              <a:rPr lang="en-US" sz="3000" dirty="0"/>
              <a:t>.</a:t>
            </a:r>
          </a:p>
          <a:p>
            <a:pPr eaLnBrk="1" hangingPunct="1"/>
            <a:endParaRPr lang="en-US" sz="3000" dirty="0"/>
          </a:p>
          <a:p>
            <a:pPr eaLnBrk="1" hangingPunct="1"/>
            <a:endParaRPr lang="en-US" sz="2600" dirty="0"/>
          </a:p>
        </p:txBody>
      </p:sp>
    </p:spTree>
    <p:extLst>
      <p:ext uri="{BB962C8B-B14F-4D97-AF65-F5344CB8AC3E}">
        <p14:creationId xmlns:p14="http://schemas.microsoft.com/office/powerpoint/2010/main" val="3672202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35608" y="274638"/>
            <a:ext cx="7498080" cy="925512"/>
          </a:xfrm>
        </p:spPr>
        <p:txBody>
          <a:bodyPr/>
          <a:lstStyle/>
          <a:p>
            <a:pPr eaLnBrk="1" hangingPunct="1"/>
            <a:br>
              <a:rPr lang="en-US" sz="2400" b="1" dirty="0"/>
            </a:br>
            <a:r>
              <a:rPr lang="en-US" sz="2400" b="1" dirty="0"/>
              <a:t> Issuing Bonds</a:t>
            </a:r>
          </a:p>
        </p:txBody>
      </p:sp>
      <p:sp>
        <p:nvSpPr>
          <p:cNvPr id="30723" name="Rectangle 3"/>
          <p:cNvSpPr>
            <a:spLocks noGrp="1" noChangeArrowheads="1"/>
          </p:cNvSpPr>
          <p:nvPr>
            <p:ph idx="1"/>
          </p:nvPr>
        </p:nvSpPr>
        <p:spPr>
          <a:xfrm>
            <a:off x="685800" y="1337071"/>
            <a:ext cx="8229600" cy="4987529"/>
          </a:xfrm>
        </p:spPr>
        <p:txBody>
          <a:bodyPr>
            <a:normAutofit lnSpcReduction="10000"/>
          </a:bodyPr>
          <a:lstStyle/>
          <a:p>
            <a:pPr algn="ctr" eaLnBrk="1" hangingPunct="1">
              <a:lnSpc>
                <a:spcPct val="80000"/>
              </a:lnSpc>
              <a:buFont typeface="Wingdings" pitchFamily="2" charset="2"/>
              <a:buNone/>
            </a:pPr>
            <a:r>
              <a:rPr lang="en-US" sz="2800" b="1" dirty="0">
                <a:solidFill>
                  <a:schemeClr val="accent1"/>
                </a:solidFill>
              </a:rPr>
              <a:t>Selecting a Bid</a:t>
            </a:r>
          </a:p>
          <a:p>
            <a:pPr eaLnBrk="1" hangingPunct="1">
              <a:lnSpc>
                <a:spcPct val="80000"/>
              </a:lnSpc>
            </a:pPr>
            <a:endParaRPr lang="en-US" sz="2600" dirty="0"/>
          </a:p>
          <a:p>
            <a:pPr eaLnBrk="1" hangingPunct="1">
              <a:lnSpc>
                <a:spcPct val="80000"/>
              </a:lnSpc>
            </a:pPr>
            <a:r>
              <a:rPr lang="en-US" sz="2600" dirty="0"/>
              <a:t>The issuing government must select a bid, which is a combination of prices, face values, and interest rates for a set of bonds.</a:t>
            </a:r>
          </a:p>
          <a:p>
            <a:pPr lvl="1" eaLnBrk="1" hangingPunct="1">
              <a:lnSpc>
                <a:spcPct val="80000"/>
              </a:lnSpc>
            </a:pPr>
            <a:r>
              <a:rPr lang="en-US" sz="2200" dirty="0"/>
              <a:t>Sometimes the bid is negotiated with a single underwriter.</a:t>
            </a:r>
          </a:p>
          <a:p>
            <a:pPr lvl="1" eaLnBrk="1" hangingPunct="1">
              <a:lnSpc>
                <a:spcPct val="80000"/>
              </a:lnSpc>
            </a:pPr>
            <a:r>
              <a:rPr lang="en-US" sz="2200" dirty="0"/>
              <a:t>Sometimes many underwriters bid and the issuing government decides which bid to accept.</a:t>
            </a:r>
          </a:p>
          <a:p>
            <a:pPr lvl="1" eaLnBrk="1" hangingPunct="1">
              <a:lnSpc>
                <a:spcPct val="80000"/>
              </a:lnSpc>
            </a:pPr>
            <a:endParaRPr lang="en-US" sz="2200" dirty="0"/>
          </a:p>
          <a:p>
            <a:pPr eaLnBrk="1" hangingPunct="1">
              <a:lnSpc>
                <a:spcPct val="80000"/>
              </a:lnSpc>
            </a:pPr>
            <a:r>
              <a:rPr lang="en-US" sz="2600" dirty="0"/>
              <a:t>The amount raised by a bond is the price in the bid, not the face value.</a:t>
            </a:r>
          </a:p>
          <a:p>
            <a:pPr lvl="1" eaLnBrk="1" hangingPunct="1">
              <a:lnSpc>
                <a:spcPct val="80000"/>
              </a:lnSpc>
            </a:pPr>
            <a:r>
              <a:rPr lang="en-US" sz="2200" dirty="0"/>
              <a:t>But an issuing government typically includes a constraint requiring that the total amount of the bid (the sum of the prices) must be equal to (or nearly equal to) the amount that needs to be raised.</a:t>
            </a:r>
          </a:p>
        </p:txBody>
      </p:sp>
    </p:spTree>
    <p:extLst>
      <p:ext uri="{BB962C8B-B14F-4D97-AF65-F5344CB8AC3E}">
        <p14:creationId xmlns:p14="http://schemas.microsoft.com/office/powerpoint/2010/main" val="4240135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2400" b="1" dirty="0"/>
              <a:t>Issuing Bonds</a:t>
            </a:r>
          </a:p>
        </p:txBody>
      </p:sp>
      <p:sp>
        <p:nvSpPr>
          <p:cNvPr id="31747" name="Rectangle 3"/>
          <p:cNvSpPr>
            <a:spLocks noGrp="1" noChangeArrowheads="1"/>
          </p:cNvSpPr>
          <p:nvPr>
            <p:ph idx="1"/>
          </p:nvPr>
        </p:nvSpPr>
        <p:spPr>
          <a:xfrm>
            <a:off x="685800" y="1143000"/>
            <a:ext cx="8229600" cy="4987529"/>
          </a:xfrm>
        </p:spPr>
        <p:txBody>
          <a:bodyPr/>
          <a:lstStyle/>
          <a:p>
            <a:pPr algn="ctr" eaLnBrk="1" hangingPunct="1">
              <a:buFont typeface="Wingdings" pitchFamily="2" charset="2"/>
              <a:buNone/>
            </a:pPr>
            <a:r>
              <a:rPr lang="en-US" sz="2800" b="1" dirty="0">
                <a:solidFill>
                  <a:schemeClr val="accent1"/>
                </a:solidFill>
              </a:rPr>
              <a:t>Selecting a Bid, 2</a:t>
            </a:r>
          </a:p>
          <a:p>
            <a:pPr eaLnBrk="1" hangingPunct="1">
              <a:lnSpc>
                <a:spcPct val="50000"/>
              </a:lnSpc>
              <a:spcBef>
                <a:spcPts val="0"/>
              </a:spcBef>
            </a:pPr>
            <a:endParaRPr lang="en-US" dirty="0"/>
          </a:p>
          <a:p>
            <a:pPr eaLnBrk="1" hangingPunct="1"/>
            <a:r>
              <a:rPr lang="en-US" dirty="0"/>
              <a:t>The best bid is the one with the lowest true interest cost (TIC), which is the internal rate of return of the whole issue.</a:t>
            </a:r>
          </a:p>
          <a:p>
            <a:pPr eaLnBrk="1" hangingPunct="1">
              <a:lnSpc>
                <a:spcPct val="50000"/>
              </a:lnSpc>
              <a:spcBef>
                <a:spcPts val="0"/>
              </a:spcBef>
            </a:pPr>
            <a:endParaRPr lang="en-US" dirty="0"/>
          </a:p>
          <a:p>
            <a:pPr eaLnBrk="1" hangingPunct="1"/>
            <a:r>
              <a:rPr lang="en-US" dirty="0"/>
              <a:t>This is found by solving the following equation for </a:t>
            </a:r>
            <a:r>
              <a:rPr lang="en-US" i="1" dirty="0"/>
              <a:t>r</a:t>
            </a:r>
            <a:r>
              <a:rPr lang="en-US" dirty="0"/>
              <a:t>:</a:t>
            </a:r>
          </a:p>
          <a:p>
            <a:pPr eaLnBrk="1" hangingPunct="1"/>
            <a:endParaRPr lang="en-US" dirty="0"/>
          </a:p>
        </p:txBody>
      </p:sp>
      <p:graphicFrame>
        <p:nvGraphicFramePr>
          <p:cNvPr id="31748"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674632356"/>
              </p:ext>
            </p:extLst>
          </p:nvPr>
        </p:nvGraphicFramePr>
        <p:xfrm>
          <a:off x="1432249" y="3810000"/>
          <a:ext cx="6568751" cy="1219200"/>
        </p:xfrm>
        <a:graphic>
          <a:graphicData uri="http://schemas.openxmlformats.org/presentationml/2006/ole">
            <mc:AlternateContent xmlns:mc="http://schemas.openxmlformats.org/markup-compatibility/2006">
              <mc:Choice xmlns:v="urn:schemas-microsoft-com:vml" Requires="v">
                <p:oleObj name="Equation" r:id="rId2" imgW="2578100" imgH="558800" progId="Equation.DSMT4">
                  <p:embed/>
                </p:oleObj>
              </mc:Choice>
              <mc:Fallback>
                <p:oleObj name="Equation" r:id="rId2" imgW="2578100" imgH="55880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2249" y="3810000"/>
                        <a:ext cx="6568751" cy="1219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68755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35608" y="274638"/>
            <a:ext cx="7498080" cy="811212"/>
          </a:xfrm>
        </p:spPr>
        <p:txBody>
          <a:bodyPr/>
          <a:lstStyle/>
          <a:p>
            <a:pPr eaLnBrk="1" hangingPunct="1"/>
            <a:r>
              <a:rPr lang="en-US" sz="2400" b="1" dirty="0"/>
              <a:t>Issuing Bonds</a:t>
            </a:r>
          </a:p>
        </p:txBody>
      </p:sp>
      <p:sp>
        <p:nvSpPr>
          <p:cNvPr id="32771" name="Rectangle 3"/>
          <p:cNvSpPr>
            <a:spLocks noGrp="1" noChangeArrowheads="1"/>
          </p:cNvSpPr>
          <p:nvPr>
            <p:ph idx="1"/>
          </p:nvPr>
        </p:nvSpPr>
        <p:spPr>
          <a:xfrm>
            <a:off x="685800" y="1085850"/>
            <a:ext cx="8229600" cy="5044679"/>
          </a:xfrm>
        </p:spPr>
        <p:txBody>
          <a:bodyPr>
            <a:normAutofit fontScale="92500" lnSpcReduction="10000"/>
          </a:bodyPr>
          <a:lstStyle/>
          <a:p>
            <a:pPr algn="ctr" eaLnBrk="1" hangingPunct="1">
              <a:lnSpc>
                <a:spcPct val="80000"/>
              </a:lnSpc>
              <a:buFont typeface="Wingdings" pitchFamily="2" charset="2"/>
              <a:buNone/>
            </a:pPr>
            <a:r>
              <a:rPr lang="en-US" sz="3000" b="1" dirty="0">
                <a:solidFill>
                  <a:schemeClr val="accent1"/>
                </a:solidFill>
              </a:rPr>
              <a:t>Selecting a Bid, 3</a:t>
            </a:r>
          </a:p>
          <a:p>
            <a:pPr algn="ctr" eaLnBrk="1" hangingPunct="1">
              <a:lnSpc>
                <a:spcPct val="80000"/>
              </a:lnSpc>
              <a:buFont typeface="Wingdings" pitchFamily="2" charset="2"/>
              <a:buNone/>
            </a:pPr>
            <a:endParaRPr lang="en-US" sz="2600" dirty="0"/>
          </a:p>
          <a:p>
            <a:pPr eaLnBrk="1" hangingPunct="1">
              <a:lnSpc>
                <a:spcPct val="80000"/>
              </a:lnSpc>
            </a:pPr>
            <a:r>
              <a:rPr lang="en-US" sz="2600" dirty="0"/>
              <a:t>For a long time, local governments did not understand TIC and selected the bid with the lowest total interest payments.</a:t>
            </a:r>
          </a:p>
          <a:p>
            <a:pPr eaLnBrk="1" hangingPunct="1">
              <a:lnSpc>
                <a:spcPct val="80000"/>
              </a:lnSpc>
            </a:pPr>
            <a:endParaRPr lang="en-US" sz="2600" dirty="0"/>
          </a:p>
          <a:p>
            <a:pPr eaLnBrk="1" hangingPunct="1">
              <a:lnSpc>
                <a:spcPct val="80000"/>
              </a:lnSpc>
            </a:pPr>
            <a:r>
              <a:rPr lang="en-US" sz="2600" dirty="0"/>
              <a:t>Underwriters did understand TIC and made bids with large interest payments up front where they had greater present value.</a:t>
            </a:r>
          </a:p>
          <a:p>
            <a:pPr lvl="1" eaLnBrk="1" hangingPunct="1">
              <a:lnSpc>
                <a:spcPct val="80000"/>
              </a:lnSpc>
            </a:pPr>
            <a:r>
              <a:rPr lang="en-US" sz="2200" dirty="0"/>
              <a:t>This means higher interest rates on shorter maturities—the opposite of what one usually observes in a market.</a:t>
            </a:r>
          </a:p>
          <a:p>
            <a:pPr lvl="1" eaLnBrk="1" hangingPunct="1">
              <a:lnSpc>
                <a:spcPct val="80000"/>
              </a:lnSpc>
            </a:pPr>
            <a:endParaRPr lang="en-US" sz="2200" dirty="0"/>
          </a:p>
          <a:p>
            <a:pPr eaLnBrk="1" hangingPunct="1">
              <a:lnSpc>
                <a:spcPct val="80000"/>
              </a:lnSpc>
            </a:pPr>
            <a:r>
              <a:rPr lang="en-US" sz="2600" dirty="0"/>
              <a:t>Restrictions, such as no interest rate inversion, can go a long way toward eliminating these problems, but TIC is better.  Discounting matters!</a:t>
            </a:r>
          </a:p>
          <a:p>
            <a:pPr eaLnBrk="1" hangingPunct="1">
              <a:lnSpc>
                <a:spcPct val="80000"/>
              </a:lnSpc>
            </a:pPr>
            <a:endParaRPr lang="en-US" sz="2600" dirty="0"/>
          </a:p>
        </p:txBody>
      </p:sp>
    </p:spTree>
    <p:extLst>
      <p:ext uri="{BB962C8B-B14F-4D97-AF65-F5344CB8AC3E}">
        <p14:creationId xmlns:p14="http://schemas.microsoft.com/office/powerpoint/2010/main" val="10469741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85800" y="1352550"/>
            <a:ext cx="8229600" cy="5200650"/>
          </a:xfrm>
        </p:spPr>
        <p:txBody>
          <a:bodyPr/>
          <a:lstStyle/>
          <a:p>
            <a:pPr algn="ctr" eaLnBrk="1" hangingPunct="1">
              <a:lnSpc>
                <a:spcPct val="90000"/>
              </a:lnSpc>
              <a:buFont typeface="Wingdings" pitchFamily="2" charset="2"/>
              <a:buNone/>
            </a:pPr>
            <a:r>
              <a:rPr lang="en-US" sz="2800" b="1" dirty="0">
                <a:solidFill>
                  <a:schemeClr val="accent1"/>
                </a:solidFill>
              </a:rPr>
              <a:t>Competition vs. Negotiation</a:t>
            </a:r>
          </a:p>
          <a:p>
            <a:pPr eaLnBrk="1" hangingPunct="1">
              <a:lnSpc>
                <a:spcPct val="90000"/>
              </a:lnSpc>
            </a:pPr>
            <a:endParaRPr lang="en-US" sz="2600" dirty="0"/>
          </a:p>
          <a:p>
            <a:pPr eaLnBrk="1" hangingPunct="1">
              <a:lnSpc>
                <a:spcPct val="90000"/>
              </a:lnSpc>
            </a:pPr>
            <a:r>
              <a:rPr lang="en-US" sz="2600" dirty="0"/>
              <a:t>An issuing government must decide whether to use competitive bidding.</a:t>
            </a:r>
          </a:p>
          <a:p>
            <a:pPr eaLnBrk="1" hangingPunct="1">
              <a:lnSpc>
                <a:spcPct val="90000"/>
              </a:lnSpc>
            </a:pPr>
            <a:endParaRPr lang="en-US" sz="2600" dirty="0"/>
          </a:p>
          <a:p>
            <a:pPr eaLnBrk="1" hangingPunct="1">
              <a:lnSpc>
                <a:spcPct val="90000"/>
              </a:lnSpc>
            </a:pPr>
            <a:r>
              <a:rPr lang="en-US" sz="2600" dirty="0"/>
              <a:t>If the bond issue is unusual and a certain underwriter has the needed expertise, negotiation makes sense.</a:t>
            </a:r>
          </a:p>
          <a:p>
            <a:pPr eaLnBrk="1" hangingPunct="1">
              <a:lnSpc>
                <a:spcPct val="90000"/>
              </a:lnSpc>
            </a:pPr>
            <a:endParaRPr lang="en-US" sz="2600" dirty="0"/>
          </a:p>
          <a:p>
            <a:pPr eaLnBrk="1" hangingPunct="1">
              <a:lnSpc>
                <a:spcPct val="90000"/>
              </a:lnSpc>
            </a:pPr>
            <a:r>
              <a:rPr lang="en-US" sz="2600" dirty="0"/>
              <a:t>But competition, which is used for ¾ of bond issues, lowers costs.</a:t>
            </a:r>
          </a:p>
          <a:p>
            <a:pPr marL="82296" indent="0" eaLnBrk="1" hangingPunct="1">
              <a:lnSpc>
                <a:spcPct val="90000"/>
              </a:lnSpc>
              <a:buNone/>
            </a:pPr>
            <a:endParaRPr lang="en-US" sz="2600" dirty="0"/>
          </a:p>
        </p:txBody>
      </p:sp>
    </p:spTree>
    <p:extLst>
      <p:ext uri="{BB962C8B-B14F-4D97-AF65-F5344CB8AC3E}">
        <p14:creationId xmlns:p14="http://schemas.microsoft.com/office/powerpoint/2010/main" val="3018584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85800" y="1352550"/>
            <a:ext cx="8229600" cy="5200650"/>
          </a:xfrm>
        </p:spPr>
        <p:txBody>
          <a:bodyPr/>
          <a:lstStyle/>
          <a:p>
            <a:pPr algn="ctr" eaLnBrk="1" hangingPunct="1">
              <a:lnSpc>
                <a:spcPct val="90000"/>
              </a:lnSpc>
              <a:buFont typeface="Wingdings" pitchFamily="2" charset="2"/>
              <a:buNone/>
            </a:pPr>
            <a:r>
              <a:rPr lang="en-US" sz="2800" b="1" dirty="0">
                <a:solidFill>
                  <a:schemeClr val="accent1"/>
                </a:solidFill>
              </a:rPr>
              <a:t>Liu, </a:t>
            </a:r>
            <a:r>
              <a:rPr lang="en-US" sz="2800" b="1" i="1" dirty="0">
                <a:solidFill>
                  <a:schemeClr val="accent1"/>
                </a:solidFill>
              </a:rPr>
              <a:t>PB&amp;F</a:t>
            </a:r>
            <a:r>
              <a:rPr lang="en-US" sz="2800" b="1" dirty="0">
                <a:solidFill>
                  <a:schemeClr val="accent1"/>
                </a:solidFill>
              </a:rPr>
              <a:t>, 2018</a:t>
            </a:r>
          </a:p>
          <a:p>
            <a:pPr eaLnBrk="1" hangingPunct="1">
              <a:lnSpc>
                <a:spcPct val="100000"/>
              </a:lnSpc>
              <a:spcBef>
                <a:spcPts val="0"/>
              </a:spcBef>
              <a:spcAft>
                <a:spcPts val="1200"/>
              </a:spcAft>
            </a:pPr>
            <a:endParaRPr lang="en-US" sz="2600" dirty="0"/>
          </a:p>
          <a:p>
            <a:pPr eaLnBrk="1" hangingPunct="1">
              <a:lnSpc>
                <a:spcPct val="100000"/>
              </a:lnSpc>
              <a:spcBef>
                <a:spcPts val="0"/>
              </a:spcBef>
              <a:spcAft>
                <a:spcPts val="1800"/>
              </a:spcAft>
            </a:pPr>
            <a:r>
              <a:rPr lang="en-US" sz="2200" dirty="0"/>
              <a:t>This article studies “15,513 municipal bonds issued by California government entities during 1993–2015,”</a:t>
            </a:r>
          </a:p>
          <a:p>
            <a:pPr eaLnBrk="1" hangingPunct="1">
              <a:lnSpc>
                <a:spcPct val="100000"/>
              </a:lnSpc>
              <a:spcBef>
                <a:spcPts val="0"/>
              </a:spcBef>
              <a:spcAft>
                <a:spcPts val="1800"/>
              </a:spcAft>
            </a:pPr>
            <a:r>
              <a:rPr lang="en-US" sz="2200" dirty="0"/>
              <a:t>Liu develops a model of TIC as a function of whether the issuing jurisdiction uses competitive bidding.</a:t>
            </a:r>
          </a:p>
          <a:p>
            <a:pPr eaLnBrk="1" hangingPunct="1">
              <a:lnSpc>
                <a:spcPct val="100000"/>
              </a:lnSpc>
              <a:spcBef>
                <a:spcPts val="0"/>
              </a:spcBef>
              <a:spcAft>
                <a:spcPts val="1800"/>
              </a:spcAft>
            </a:pPr>
            <a:r>
              <a:rPr lang="en-US" sz="2200" dirty="0"/>
              <a:t>The main contribution of the paper is a method to account for the endogeneity of the competitive bidding decision.</a:t>
            </a:r>
          </a:p>
          <a:p>
            <a:pPr eaLnBrk="1" hangingPunct="1">
              <a:lnSpc>
                <a:spcPct val="100000"/>
              </a:lnSpc>
              <a:spcBef>
                <a:spcPts val="0"/>
              </a:spcBef>
              <a:spcAft>
                <a:spcPts val="1800"/>
              </a:spcAft>
            </a:pPr>
            <a:r>
              <a:rPr lang="en-US" sz="2200" dirty="0"/>
              <a:t>A problem? Many other bond features might also be endogenous. For example, a high expected TIC might lead a jurisdiction to add revenue sources to boost a bonds rating.</a:t>
            </a:r>
          </a:p>
        </p:txBody>
      </p:sp>
    </p:spTree>
    <p:extLst>
      <p:ext uri="{BB962C8B-B14F-4D97-AF65-F5344CB8AC3E}">
        <p14:creationId xmlns:p14="http://schemas.microsoft.com/office/powerpoint/2010/main" val="300440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400" b="1" dirty="0"/>
              <a:t>Issuing Bonds</a:t>
            </a:r>
          </a:p>
        </p:txBody>
      </p:sp>
      <p:sp>
        <p:nvSpPr>
          <p:cNvPr id="6147" name="Rectangle 3"/>
          <p:cNvSpPr>
            <a:spLocks noGrp="1" noChangeArrowheads="1"/>
          </p:cNvSpPr>
          <p:nvPr>
            <p:ph idx="1"/>
          </p:nvPr>
        </p:nvSpPr>
        <p:spPr>
          <a:xfrm>
            <a:off x="609600" y="1260871"/>
            <a:ext cx="8229600" cy="4987529"/>
          </a:xfrm>
        </p:spPr>
        <p:txBody>
          <a:bodyPr/>
          <a:lstStyle/>
          <a:p>
            <a:pPr algn="ctr" eaLnBrk="1" hangingPunct="1">
              <a:buFont typeface="Wingdings" pitchFamily="2" charset="2"/>
              <a:buNone/>
            </a:pPr>
            <a:r>
              <a:rPr lang="en-US" sz="3700" b="1" dirty="0">
                <a:solidFill>
                  <a:schemeClr val="accent1"/>
                </a:solidFill>
              </a:rPr>
              <a:t>Yield Curves for Bonds</a:t>
            </a:r>
          </a:p>
          <a:p>
            <a:pPr eaLnBrk="1" hangingPunct="1"/>
            <a:endParaRPr lang="en-US" dirty="0"/>
          </a:p>
          <a:p>
            <a:pPr algn="ctr" eaLnBrk="1" hangingPunct="1">
              <a:buFont typeface="Wingdings" pitchFamily="2" charset="2"/>
              <a:buNone/>
            </a:pPr>
            <a:endParaRPr lang="en-US" dirty="0"/>
          </a:p>
          <a:p>
            <a:pPr eaLnBrk="1" hangingPunct="1"/>
            <a:endParaRPr lang="en-US" dirty="0"/>
          </a:p>
        </p:txBody>
      </p:sp>
      <p:grpSp>
        <p:nvGrpSpPr>
          <p:cNvPr id="6148" name="Chart" descr="Please contact Professor Yinger for details regarding figures and graphs."/>
          <p:cNvGrpSpPr>
            <a:grpSpLocks noChangeAspect="1"/>
          </p:cNvGrpSpPr>
          <p:nvPr/>
        </p:nvGrpSpPr>
        <p:grpSpPr bwMode="auto">
          <a:xfrm>
            <a:off x="1828800" y="2343150"/>
            <a:ext cx="5638800" cy="3486150"/>
            <a:chOff x="1800" y="1440"/>
            <a:chExt cx="9000" cy="5040"/>
          </a:xfrm>
        </p:grpSpPr>
        <p:sp>
          <p:nvSpPr>
            <p:cNvPr id="6149" name="AutoShape 5"/>
            <p:cNvSpPr>
              <a:spLocks noChangeAspect="1" noChangeArrowheads="1"/>
            </p:cNvSpPr>
            <p:nvPr/>
          </p:nvSpPr>
          <p:spPr bwMode="auto">
            <a:xfrm>
              <a:off x="1800" y="1440"/>
              <a:ext cx="90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0" name="Line 6"/>
            <p:cNvSpPr>
              <a:spLocks noChangeShapeType="1"/>
            </p:cNvSpPr>
            <p:nvPr/>
          </p:nvSpPr>
          <p:spPr bwMode="auto">
            <a:xfrm>
              <a:off x="3600" y="2160"/>
              <a:ext cx="0" cy="34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3600" y="5581"/>
              <a:ext cx="594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Rectangle 8"/>
            <p:cNvSpPr>
              <a:spLocks noChangeArrowheads="1"/>
            </p:cNvSpPr>
            <p:nvPr/>
          </p:nvSpPr>
          <p:spPr bwMode="auto">
            <a:xfrm>
              <a:off x="5625" y="2460"/>
              <a:ext cx="30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t>Inverted Yield Curve</a:t>
              </a:r>
              <a:endParaRPr lang="en-US"/>
            </a:p>
          </p:txBody>
        </p:sp>
        <p:sp>
          <p:nvSpPr>
            <p:cNvPr id="6153" name="Rectangle 9"/>
            <p:cNvSpPr>
              <a:spLocks noChangeArrowheads="1"/>
            </p:cNvSpPr>
            <p:nvPr/>
          </p:nvSpPr>
          <p:spPr bwMode="auto">
            <a:xfrm>
              <a:off x="6840" y="5760"/>
              <a:ext cx="306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t>Maturity</a:t>
              </a:r>
              <a:endParaRPr lang="en-US"/>
            </a:p>
          </p:txBody>
        </p:sp>
        <p:sp>
          <p:nvSpPr>
            <p:cNvPr id="6154" name="Rectangle 10"/>
            <p:cNvSpPr>
              <a:spLocks noChangeArrowheads="1"/>
            </p:cNvSpPr>
            <p:nvPr/>
          </p:nvSpPr>
          <p:spPr bwMode="auto">
            <a:xfrm>
              <a:off x="2160" y="2159"/>
              <a:ext cx="1440" cy="16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200" b="1" i="1"/>
                <a:t>i</a:t>
              </a:r>
              <a:r>
                <a:rPr lang="en-US" sz="1200" b="1"/>
                <a:t> = interest</a:t>
              </a:r>
            </a:p>
            <a:p>
              <a:r>
                <a:rPr lang="en-US" sz="1200" b="1"/>
                <a:t>      rate </a:t>
              </a:r>
              <a:br>
                <a:rPr lang="en-US" sz="1200" b="1"/>
              </a:br>
              <a:r>
                <a:rPr lang="en-US" sz="1200" b="1"/>
                <a:t>   = yield to</a:t>
              </a:r>
            </a:p>
            <a:p>
              <a:r>
                <a:rPr lang="en-US" sz="1200" b="1"/>
                <a:t>      maturity</a:t>
              </a:r>
              <a:endParaRPr lang="en-US"/>
            </a:p>
          </p:txBody>
        </p:sp>
        <p:sp>
          <p:nvSpPr>
            <p:cNvPr id="6155" name="Freeform 11"/>
            <p:cNvSpPr>
              <a:spLocks/>
            </p:cNvSpPr>
            <p:nvPr/>
          </p:nvSpPr>
          <p:spPr bwMode="auto">
            <a:xfrm>
              <a:off x="3960" y="3600"/>
              <a:ext cx="5220" cy="1620"/>
            </a:xfrm>
            <a:custGeom>
              <a:avLst/>
              <a:gdLst>
                <a:gd name="T0" fmla="*/ 0 w 5220"/>
                <a:gd name="T1" fmla="*/ 1620 h 1620"/>
                <a:gd name="T2" fmla="*/ 540 w 5220"/>
                <a:gd name="T3" fmla="*/ 900 h 1620"/>
                <a:gd name="T4" fmla="*/ 1620 w 5220"/>
                <a:gd name="T5" fmla="*/ 360 h 1620"/>
                <a:gd name="T6" fmla="*/ 3060 w 5220"/>
                <a:gd name="T7" fmla="*/ 180 h 1620"/>
                <a:gd name="T8" fmla="*/ 5220 w 5220"/>
                <a:gd name="T9" fmla="*/ 0 h 1620"/>
                <a:gd name="T10" fmla="*/ 0 60000 65536"/>
                <a:gd name="T11" fmla="*/ 0 60000 65536"/>
                <a:gd name="T12" fmla="*/ 0 60000 65536"/>
                <a:gd name="T13" fmla="*/ 0 60000 65536"/>
                <a:gd name="T14" fmla="*/ 0 60000 65536"/>
                <a:gd name="T15" fmla="*/ 0 w 5220"/>
                <a:gd name="T16" fmla="*/ 0 h 1620"/>
                <a:gd name="T17" fmla="*/ 5220 w 5220"/>
                <a:gd name="T18" fmla="*/ 1620 h 1620"/>
              </a:gdLst>
              <a:ahLst/>
              <a:cxnLst>
                <a:cxn ang="T10">
                  <a:pos x="T0" y="T1"/>
                </a:cxn>
                <a:cxn ang="T11">
                  <a:pos x="T2" y="T3"/>
                </a:cxn>
                <a:cxn ang="T12">
                  <a:pos x="T4" y="T5"/>
                </a:cxn>
                <a:cxn ang="T13">
                  <a:pos x="T6" y="T7"/>
                </a:cxn>
                <a:cxn ang="T14">
                  <a:pos x="T8" y="T9"/>
                </a:cxn>
              </a:cxnLst>
              <a:rect l="T15" t="T16" r="T17" b="T18"/>
              <a:pathLst>
                <a:path w="5220" h="1620">
                  <a:moveTo>
                    <a:pt x="0" y="1620"/>
                  </a:moveTo>
                  <a:cubicBezTo>
                    <a:pt x="135" y="1365"/>
                    <a:pt x="270" y="1110"/>
                    <a:pt x="540" y="900"/>
                  </a:cubicBezTo>
                  <a:cubicBezTo>
                    <a:pt x="810" y="690"/>
                    <a:pt x="1200" y="480"/>
                    <a:pt x="1620" y="360"/>
                  </a:cubicBezTo>
                  <a:cubicBezTo>
                    <a:pt x="2040" y="240"/>
                    <a:pt x="2460" y="240"/>
                    <a:pt x="3060" y="180"/>
                  </a:cubicBezTo>
                  <a:cubicBezTo>
                    <a:pt x="3660" y="120"/>
                    <a:pt x="4440" y="60"/>
                    <a:pt x="5220" y="0"/>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6" name="Freeform 12"/>
            <p:cNvSpPr>
              <a:spLocks/>
            </p:cNvSpPr>
            <p:nvPr/>
          </p:nvSpPr>
          <p:spPr bwMode="auto">
            <a:xfrm>
              <a:off x="3960" y="2340"/>
              <a:ext cx="5220" cy="1260"/>
            </a:xfrm>
            <a:custGeom>
              <a:avLst/>
              <a:gdLst>
                <a:gd name="T0" fmla="*/ 0 w 5220"/>
                <a:gd name="T1" fmla="*/ 0 h 1110"/>
                <a:gd name="T2" fmla="*/ 540 w 5220"/>
                <a:gd name="T3" fmla="*/ 1690 h 1110"/>
                <a:gd name="T4" fmla="*/ 1440 w 5220"/>
                <a:gd name="T5" fmla="*/ 2816 h 1110"/>
                <a:gd name="T6" fmla="*/ 3420 w 5220"/>
                <a:gd name="T7" fmla="*/ 3379 h 1110"/>
                <a:gd name="T8" fmla="*/ 5220 w 5220"/>
                <a:gd name="T9" fmla="*/ 3379 h 1110"/>
                <a:gd name="T10" fmla="*/ 0 60000 65536"/>
                <a:gd name="T11" fmla="*/ 0 60000 65536"/>
                <a:gd name="T12" fmla="*/ 0 60000 65536"/>
                <a:gd name="T13" fmla="*/ 0 60000 65536"/>
                <a:gd name="T14" fmla="*/ 0 60000 65536"/>
                <a:gd name="T15" fmla="*/ 0 w 5220"/>
                <a:gd name="T16" fmla="*/ 0 h 1110"/>
                <a:gd name="T17" fmla="*/ 5220 w 5220"/>
                <a:gd name="T18" fmla="*/ 1110 h 1110"/>
              </a:gdLst>
              <a:ahLst/>
              <a:cxnLst>
                <a:cxn ang="T10">
                  <a:pos x="T0" y="T1"/>
                </a:cxn>
                <a:cxn ang="T11">
                  <a:pos x="T2" y="T3"/>
                </a:cxn>
                <a:cxn ang="T12">
                  <a:pos x="T4" y="T5"/>
                </a:cxn>
                <a:cxn ang="T13">
                  <a:pos x="T6" y="T7"/>
                </a:cxn>
                <a:cxn ang="T14">
                  <a:pos x="T8" y="T9"/>
                </a:cxn>
              </a:cxnLst>
              <a:rect l="T15" t="T16" r="T17" b="T18"/>
              <a:pathLst>
                <a:path w="5220" h="1110">
                  <a:moveTo>
                    <a:pt x="0" y="0"/>
                  </a:moveTo>
                  <a:cubicBezTo>
                    <a:pt x="150" y="195"/>
                    <a:pt x="300" y="390"/>
                    <a:pt x="540" y="540"/>
                  </a:cubicBezTo>
                  <a:cubicBezTo>
                    <a:pt x="780" y="690"/>
                    <a:pt x="960" y="810"/>
                    <a:pt x="1440" y="900"/>
                  </a:cubicBezTo>
                  <a:cubicBezTo>
                    <a:pt x="1920" y="990"/>
                    <a:pt x="2790" y="1050"/>
                    <a:pt x="3420" y="1080"/>
                  </a:cubicBezTo>
                  <a:cubicBezTo>
                    <a:pt x="4050" y="1110"/>
                    <a:pt x="4635" y="1095"/>
                    <a:pt x="5220" y="1080"/>
                  </a:cubicBezTo>
                </a:path>
              </a:pathLst>
            </a:cu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7" name="Rectangle 13"/>
            <p:cNvSpPr>
              <a:spLocks noChangeArrowheads="1"/>
            </p:cNvSpPr>
            <p:nvPr/>
          </p:nvSpPr>
          <p:spPr bwMode="auto">
            <a:xfrm>
              <a:off x="5610" y="4680"/>
              <a:ext cx="30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t>Normal Yield Curve</a:t>
              </a:r>
              <a:endParaRPr lang="en-US"/>
            </a:p>
          </p:txBody>
        </p:sp>
        <p:sp>
          <p:nvSpPr>
            <p:cNvPr id="6158" name="Line 14"/>
            <p:cNvSpPr>
              <a:spLocks noChangeShapeType="1"/>
            </p:cNvSpPr>
            <p:nvPr/>
          </p:nvSpPr>
          <p:spPr bwMode="auto">
            <a:xfrm flipH="1">
              <a:off x="4140" y="4920"/>
              <a:ext cx="144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5"/>
            <p:cNvSpPr>
              <a:spLocks noChangeShapeType="1"/>
            </p:cNvSpPr>
            <p:nvPr/>
          </p:nvSpPr>
          <p:spPr bwMode="auto">
            <a:xfrm flipH="1">
              <a:off x="4260" y="2700"/>
              <a:ext cx="144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0" name="Rectangle 16"/>
            <p:cNvSpPr>
              <a:spLocks noChangeArrowheads="1"/>
            </p:cNvSpPr>
            <p:nvPr/>
          </p:nvSpPr>
          <p:spPr bwMode="auto">
            <a:xfrm>
              <a:off x="6660" y="3960"/>
              <a:ext cx="34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rgbClr val="800080"/>
                  </a:solidFill>
                </a:rPr>
                <a:t>Put Option or Variable Rate</a:t>
              </a:r>
              <a:endParaRPr lang="en-US"/>
            </a:p>
          </p:txBody>
        </p:sp>
        <p:sp>
          <p:nvSpPr>
            <p:cNvPr id="6161" name="Line 17"/>
            <p:cNvSpPr>
              <a:spLocks noChangeShapeType="1"/>
            </p:cNvSpPr>
            <p:nvPr/>
          </p:nvSpPr>
          <p:spPr bwMode="auto">
            <a:xfrm flipH="1">
              <a:off x="6660" y="3780"/>
              <a:ext cx="1440" cy="180"/>
            </a:xfrm>
            <a:prstGeom prst="line">
              <a:avLst/>
            </a:prstGeom>
            <a:noFill/>
            <a:ln w="1905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2" name="Rectangle 18"/>
            <p:cNvSpPr>
              <a:spLocks noChangeArrowheads="1"/>
            </p:cNvSpPr>
            <p:nvPr/>
          </p:nvSpPr>
          <p:spPr bwMode="auto">
            <a:xfrm>
              <a:off x="3600" y="3240"/>
              <a:ext cx="306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t>Actual</a:t>
              </a:r>
            </a:p>
            <a:p>
              <a:r>
                <a:rPr lang="en-US" sz="1200" b="1"/>
                <a:t>Range </a:t>
              </a:r>
              <a:endParaRPr lang="en-US"/>
            </a:p>
          </p:txBody>
        </p:sp>
      </p:grpSp>
    </p:spTree>
    <p:extLst>
      <p:ext uri="{BB962C8B-B14F-4D97-AF65-F5344CB8AC3E}">
        <p14:creationId xmlns:p14="http://schemas.microsoft.com/office/powerpoint/2010/main" val="4185296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85800" y="1352550"/>
            <a:ext cx="8229600" cy="5200650"/>
          </a:xfrm>
        </p:spPr>
        <p:txBody>
          <a:bodyPr>
            <a:normAutofit lnSpcReduction="10000"/>
          </a:bodyPr>
          <a:lstStyle/>
          <a:p>
            <a:pPr algn="ctr" eaLnBrk="1" hangingPunct="1">
              <a:lnSpc>
                <a:spcPct val="90000"/>
              </a:lnSpc>
              <a:buFont typeface="Wingdings" pitchFamily="2" charset="2"/>
              <a:buNone/>
            </a:pPr>
            <a:r>
              <a:rPr lang="en-US" sz="2800" b="1" dirty="0">
                <a:solidFill>
                  <a:schemeClr val="accent1"/>
                </a:solidFill>
              </a:rPr>
              <a:t>Liu, Model, First Stage</a:t>
            </a:r>
          </a:p>
          <a:p>
            <a:pPr algn="ctr" eaLnBrk="1" hangingPunct="1">
              <a:lnSpc>
                <a:spcPct val="60000"/>
              </a:lnSpc>
              <a:spcBef>
                <a:spcPts val="0"/>
              </a:spcBef>
              <a:spcAft>
                <a:spcPts val="0"/>
              </a:spcAft>
              <a:buFont typeface="Wingdings" pitchFamily="2" charset="2"/>
              <a:buNone/>
            </a:pPr>
            <a:endParaRPr lang="en-US" sz="2600" dirty="0"/>
          </a:p>
          <a:p>
            <a:pPr>
              <a:lnSpc>
                <a:spcPct val="100000"/>
              </a:lnSpc>
              <a:spcBef>
                <a:spcPts val="0"/>
              </a:spcBef>
              <a:spcAft>
                <a:spcPts val="1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Liu uses a probit-2SLS procedure. This procedure differs from the conventional 2SLS as it uses a 2SLS estimate rather than OLS in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second</a:t>
            </a:r>
            <a:r>
              <a:rPr lang="en-US" sz="1800" dirty="0">
                <a:effectLst/>
                <a:latin typeface="Calibri" panose="020F0502020204030204" pitchFamily="34" charset="0"/>
                <a:ea typeface="Calibri" panose="020F0502020204030204" pitchFamily="34" charset="0"/>
                <a:cs typeface="Times New Roman" panose="02020603050405020304" pitchFamily="18" charset="0"/>
              </a:rPr>
              <a:t> stage.  In the first stage, the probability of choosing a competitive sale is estimated from the probit regression:</a:t>
            </a:r>
          </a:p>
          <a:p>
            <a:pPr>
              <a:lnSpc>
                <a:spcPct val="100000"/>
              </a:lnSpc>
              <a:spcBef>
                <a:spcPts val="0"/>
              </a:spcBef>
              <a:spcAft>
                <a:spcPts val="12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12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1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where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X</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a set of control variables and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Z</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a set of instruments (variables that affect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but not TIC). The vector</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X</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“includes variables that represent the experience and prestige of actors, bond characteristics, market characteristics, and time indicators.” The variables in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Z</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“a dummy variable indicating whether or not the issuer used a competitive sale in its last offering… and a variable measuring the percentage of competitive sale accounting for the total issues advised by the municipal adviser in the preceding two years.”</a:t>
            </a:r>
          </a:p>
          <a:p>
            <a:pPr>
              <a:lnSpc>
                <a:spcPct val="100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100000"/>
              </a:lnSpc>
              <a:spcBef>
                <a:spcPts val="0"/>
              </a:spcBef>
              <a:spcAft>
                <a:spcPts val="1200"/>
              </a:spcAft>
            </a:pPr>
            <a:endParaRPr lang="en-US" sz="2600" dirty="0"/>
          </a:p>
        </p:txBody>
      </p:sp>
      <p:graphicFrame>
        <p:nvGraphicFramePr>
          <p:cNvPr id="20" name="Equation" descr="Please contact Professor Yinger for details regarding figures and graphs.">
            <a:extLst>
              <a:ext uri="{FF2B5EF4-FFF2-40B4-BE49-F238E27FC236}">
                <a16:creationId xmlns:a16="http://schemas.microsoft.com/office/drawing/2014/main" id="{1A2C59FE-60BB-4EFA-BA18-8E1BABEFEEC3}"/>
              </a:ext>
            </a:extLst>
          </p:cNvPr>
          <p:cNvGraphicFramePr>
            <a:graphicFrameLocks noChangeAspect="1"/>
          </p:cNvGraphicFramePr>
          <p:nvPr>
            <p:extLst>
              <p:ext uri="{D42A27DB-BD31-4B8C-83A1-F6EECF244321}">
                <p14:modId xmlns:p14="http://schemas.microsoft.com/office/powerpoint/2010/main" val="134933772"/>
              </p:ext>
            </p:extLst>
          </p:nvPr>
        </p:nvGraphicFramePr>
        <p:xfrm>
          <a:off x="2209800" y="3276600"/>
          <a:ext cx="5545930" cy="647700"/>
        </p:xfrm>
        <a:graphic>
          <a:graphicData uri="http://schemas.openxmlformats.org/presentationml/2006/ole">
            <mc:AlternateContent xmlns:mc="http://schemas.openxmlformats.org/markup-compatibility/2006">
              <mc:Choice xmlns:v="urn:schemas-microsoft-com:vml" Requires="v">
                <p:oleObj name="Equation" r:id="rId2" imgW="1956728" imgH="228544" progId="Equation.DSMT4">
                  <p:embed/>
                </p:oleObj>
              </mc:Choice>
              <mc:Fallback>
                <p:oleObj name="Equation" r:id="rId2" imgW="1956728" imgH="228544" progId="Equation.DSMT4">
                  <p:embed/>
                  <p:pic>
                    <p:nvPicPr>
                      <p:cNvPr id="0" name=""/>
                      <p:cNvPicPr/>
                      <p:nvPr/>
                    </p:nvPicPr>
                    <p:blipFill>
                      <a:blip r:embed="rId3"/>
                      <a:stretch>
                        <a:fillRect/>
                      </a:stretch>
                    </p:blipFill>
                    <p:spPr>
                      <a:xfrm>
                        <a:off x="2209800" y="3276600"/>
                        <a:ext cx="5545930" cy="647700"/>
                      </a:xfrm>
                      <a:prstGeom prst="rect">
                        <a:avLst/>
                      </a:prstGeom>
                    </p:spPr>
                  </p:pic>
                </p:oleObj>
              </mc:Fallback>
            </mc:AlternateContent>
          </a:graphicData>
        </a:graphic>
      </p:graphicFrame>
    </p:spTree>
    <p:extLst>
      <p:ext uri="{BB962C8B-B14F-4D97-AF65-F5344CB8AC3E}">
        <p14:creationId xmlns:p14="http://schemas.microsoft.com/office/powerpoint/2010/main" val="2236462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85800" y="1352550"/>
            <a:ext cx="8229600" cy="5200650"/>
          </a:xfrm>
        </p:spPr>
        <p:txBody>
          <a:bodyPr>
            <a:normAutofit/>
          </a:bodyPr>
          <a:lstStyle/>
          <a:p>
            <a:pPr algn="ctr" eaLnBrk="1" hangingPunct="1">
              <a:lnSpc>
                <a:spcPct val="90000"/>
              </a:lnSpc>
              <a:buFont typeface="Wingdings" pitchFamily="2" charset="2"/>
              <a:buNone/>
            </a:pPr>
            <a:r>
              <a:rPr lang="en-US" sz="2800" b="1" dirty="0">
                <a:solidFill>
                  <a:schemeClr val="accent1"/>
                </a:solidFill>
              </a:rPr>
              <a:t>Liu, Model, Second Stage</a:t>
            </a:r>
          </a:p>
          <a:p>
            <a:pPr algn="ctr" eaLnBrk="1" hangingPunct="1">
              <a:lnSpc>
                <a:spcPct val="50000"/>
              </a:lnSpc>
              <a:spcBef>
                <a:spcPts val="0"/>
              </a:spcBef>
              <a:spcAft>
                <a:spcPts val="0"/>
              </a:spcAft>
              <a:buFont typeface="Wingdings" pitchFamily="2" charset="2"/>
              <a:buNone/>
            </a:pPr>
            <a:endParaRPr lang="en-US" sz="2600" dirty="0"/>
          </a:p>
          <a:p>
            <a:pPr>
              <a:lnSpc>
                <a:spcPct val="100000"/>
              </a:lnSpc>
              <a:spcBef>
                <a:spcPts val="0"/>
              </a:spcBef>
              <a:spcAft>
                <a:spcPts val="1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second stage, TIC is the dependent variable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Y</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X, c,</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district fixed effects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γ</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the explanatory variables. The predicted probability that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 1 (based on the first stage) is the instrument (for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0000"/>
              </a:lnSpc>
              <a:spcBef>
                <a:spcPts val="0"/>
              </a:spcBef>
              <a:spcAft>
                <a:spcPts val="12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12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987552" lvl="1"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where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ATE</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the “average treatment effect,” which is a coefficient to be estimated.</a:t>
            </a:r>
          </a:p>
          <a:p>
            <a:pPr marL="45720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Liu also estimates a more complex model in which the impact of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on TIC varies with the experience of the municipal adviser.</a:t>
            </a:r>
          </a:p>
          <a:p>
            <a:pPr>
              <a:lnSpc>
                <a:spcPct val="100000"/>
              </a:lnSpc>
              <a:spcBef>
                <a:spcPts val="0"/>
              </a:spcBef>
              <a:spcAft>
                <a:spcPts val="1200"/>
              </a:spcAft>
            </a:pPr>
            <a:endParaRPr lang="en-US" sz="2600" dirty="0"/>
          </a:p>
        </p:txBody>
      </p:sp>
      <p:graphicFrame>
        <p:nvGraphicFramePr>
          <p:cNvPr id="4" name="Equation" descr="Please contact Professor Yinger for details regarding figures and graphs.">
            <a:extLst>
              <a:ext uri="{FF2B5EF4-FFF2-40B4-BE49-F238E27FC236}">
                <a16:creationId xmlns:a16="http://schemas.microsoft.com/office/drawing/2014/main" id="{9AF123EB-04FD-472C-8B01-61878F308629}"/>
              </a:ext>
            </a:extLst>
          </p:cNvPr>
          <p:cNvGraphicFramePr>
            <a:graphicFrameLocks noChangeAspect="1"/>
          </p:cNvGraphicFramePr>
          <p:nvPr>
            <p:extLst>
              <p:ext uri="{D42A27DB-BD31-4B8C-83A1-F6EECF244321}">
                <p14:modId xmlns:p14="http://schemas.microsoft.com/office/powerpoint/2010/main" val="607379387"/>
              </p:ext>
            </p:extLst>
          </p:nvPr>
        </p:nvGraphicFramePr>
        <p:xfrm>
          <a:off x="1981200" y="3200400"/>
          <a:ext cx="5869780" cy="647700"/>
        </p:xfrm>
        <a:graphic>
          <a:graphicData uri="http://schemas.openxmlformats.org/presentationml/2006/ole">
            <mc:AlternateContent xmlns:mc="http://schemas.openxmlformats.org/markup-compatibility/2006">
              <mc:Choice xmlns:v="urn:schemas-microsoft-com:vml" Requires="v">
                <p:oleObj name="Equation" r:id="rId2" imgW="2071087" imgH="228544" progId="Equation.DSMT4">
                  <p:embed/>
                </p:oleObj>
              </mc:Choice>
              <mc:Fallback>
                <p:oleObj name="Equation" r:id="rId2" imgW="2071087" imgH="228544" progId="Equation.DSMT4">
                  <p:embed/>
                  <p:pic>
                    <p:nvPicPr>
                      <p:cNvPr id="0" name=""/>
                      <p:cNvPicPr/>
                      <p:nvPr/>
                    </p:nvPicPr>
                    <p:blipFill>
                      <a:blip r:embed="rId3"/>
                      <a:stretch>
                        <a:fillRect/>
                      </a:stretch>
                    </p:blipFill>
                    <p:spPr>
                      <a:xfrm>
                        <a:off x="1981200" y="3200400"/>
                        <a:ext cx="5869780" cy="647700"/>
                      </a:xfrm>
                      <a:prstGeom prst="rect">
                        <a:avLst/>
                      </a:prstGeom>
                    </p:spPr>
                  </p:pic>
                </p:oleObj>
              </mc:Fallback>
            </mc:AlternateContent>
          </a:graphicData>
        </a:graphic>
      </p:graphicFrame>
    </p:spTree>
    <p:extLst>
      <p:ext uri="{BB962C8B-B14F-4D97-AF65-F5344CB8AC3E}">
        <p14:creationId xmlns:p14="http://schemas.microsoft.com/office/powerpoint/2010/main" val="3810390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85800" y="1352550"/>
            <a:ext cx="8229600" cy="5200650"/>
          </a:xfrm>
        </p:spPr>
        <p:txBody>
          <a:bodyPr>
            <a:normAutofit/>
          </a:bodyPr>
          <a:lstStyle/>
          <a:p>
            <a:pPr algn="ctr" eaLnBrk="1" hangingPunct="1">
              <a:lnSpc>
                <a:spcPct val="90000"/>
              </a:lnSpc>
              <a:buFont typeface="Wingdings" pitchFamily="2" charset="2"/>
              <a:buNone/>
            </a:pPr>
            <a:r>
              <a:rPr lang="en-US" sz="2800" b="1" dirty="0">
                <a:solidFill>
                  <a:schemeClr val="accent1"/>
                </a:solidFill>
              </a:rPr>
              <a:t>Liu, Findings</a:t>
            </a:r>
          </a:p>
          <a:p>
            <a:pPr algn="ctr" eaLnBrk="1" hangingPunct="1">
              <a:lnSpc>
                <a:spcPct val="50000"/>
              </a:lnSpc>
              <a:spcBef>
                <a:spcPts val="0"/>
              </a:spcBef>
              <a:spcAft>
                <a:spcPts val="0"/>
              </a:spcAft>
              <a:buFont typeface="Wingdings" pitchFamily="2" charset="2"/>
              <a:buNone/>
            </a:pPr>
            <a:endParaRPr lang="en-US" sz="2600" dirty="0"/>
          </a:p>
          <a:p>
            <a:pPr eaLnBrk="1" hangingPunct="1">
              <a:lnSpc>
                <a:spcPct val="100000"/>
              </a:lnSpc>
              <a:spcBef>
                <a:spcPts val="0"/>
              </a:spcBef>
              <a:spcAft>
                <a:spcPts val="1200"/>
              </a:spcAft>
            </a:pPr>
            <a:r>
              <a:rPr lang="en-US" sz="2200" dirty="0"/>
              <a:t>“[C]</a:t>
            </a:r>
            <a:r>
              <a:rPr lang="en-US" sz="2200" dirty="0" err="1"/>
              <a:t>ompetitive</a:t>
            </a:r>
            <a:r>
              <a:rPr lang="en-US" sz="2200" dirty="0"/>
              <a:t> bidding … lowers interest rates substantively by approximately 22 basis points (bps) for the true interest cost (TIC)…. While the interest cost saving of competitive sale decreases as issuer experience increases, approximately 95 percent of issuers in our sample have benefited … from using the competitive sale approach.”</a:t>
            </a:r>
          </a:p>
          <a:p>
            <a:pPr eaLnBrk="1" hangingPunct="1">
              <a:lnSpc>
                <a:spcPct val="100000"/>
              </a:lnSpc>
              <a:spcBef>
                <a:spcPts val="0"/>
              </a:spcBef>
              <a:spcAft>
                <a:spcPts val="1200"/>
              </a:spcAft>
            </a:pPr>
            <a:r>
              <a:rPr lang="en-US" sz="2200" dirty="0"/>
              <a:t>For an issue with an average size in our sample ($37.18 million), the interest saving in TIC by using a competitive sale is approximately $82,000 per year.</a:t>
            </a:r>
          </a:p>
          <a:p>
            <a:pPr eaLnBrk="1" hangingPunct="1">
              <a:lnSpc>
                <a:spcPct val="100000"/>
              </a:lnSpc>
              <a:spcBef>
                <a:spcPts val="0"/>
              </a:spcBef>
              <a:spcAft>
                <a:spcPts val="1200"/>
              </a:spcAft>
            </a:pPr>
            <a:r>
              <a:rPr lang="en-US" sz="2200" dirty="0"/>
              <a:t>For the $426 billion in outstanding </a:t>
            </a:r>
            <a:r>
              <a:rPr lang="en-US" sz="2200" dirty="0" err="1"/>
              <a:t>munis</a:t>
            </a:r>
            <a:r>
              <a:rPr lang="en-US" sz="2200" dirty="0"/>
              <a:t> in California, “a 22 bps saving in TIC also means an annual saving of $0.94 billion.”</a:t>
            </a:r>
          </a:p>
          <a:p>
            <a:pPr eaLnBrk="1" hangingPunct="1">
              <a:lnSpc>
                <a:spcPct val="100000"/>
              </a:lnSpc>
              <a:spcBef>
                <a:spcPts val="0"/>
              </a:spcBef>
              <a:spcAft>
                <a:spcPts val="1200"/>
              </a:spcAft>
            </a:pPr>
            <a:endParaRPr lang="en-US" sz="2600" dirty="0"/>
          </a:p>
        </p:txBody>
      </p:sp>
    </p:spTree>
    <p:extLst>
      <p:ext uri="{BB962C8B-B14F-4D97-AF65-F5344CB8AC3E}">
        <p14:creationId xmlns:p14="http://schemas.microsoft.com/office/powerpoint/2010/main" val="412868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85800" y="1352550"/>
            <a:ext cx="8229600" cy="5200650"/>
          </a:xfrm>
        </p:spPr>
        <p:txBody>
          <a:bodyPr>
            <a:normAutofit/>
          </a:bodyPr>
          <a:lstStyle/>
          <a:p>
            <a:pPr algn="ctr" eaLnBrk="1" hangingPunct="1">
              <a:lnSpc>
                <a:spcPct val="90000"/>
              </a:lnSpc>
              <a:buFont typeface="Wingdings" pitchFamily="2" charset="2"/>
              <a:buNone/>
            </a:pPr>
            <a:r>
              <a:rPr lang="en-US" sz="2800" b="1" dirty="0">
                <a:solidFill>
                  <a:schemeClr val="accent1"/>
                </a:solidFill>
              </a:rPr>
              <a:t>Liu, Secondary Findings</a:t>
            </a:r>
          </a:p>
          <a:p>
            <a:pPr algn="ctr" eaLnBrk="1" hangingPunct="1">
              <a:lnSpc>
                <a:spcPct val="50000"/>
              </a:lnSpc>
              <a:spcBef>
                <a:spcPts val="0"/>
              </a:spcBef>
              <a:spcAft>
                <a:spcPts val="0"/>
              </a:spcAft>
              <a:buFont typeface="Wingdings" pitchFamily="2" charset="2"/>
              <a:buNone/>
            </a:pPr>
            <a:endParaRPr lang="en-US" sz="2600" dirty="0"/>
          </a:p>
          <a:p>
            <a:pPr eaLnBrk="1" hangingPunct="1">
              <a:lnSpc>
                <a:spcPct val="100000"/>
              </a:lnSpc>
              <a:spcBef>
                <a:spcPts val="0"/>
              </a:spcBef>
              <a:spcAft>
                <a:spcPts val="1200"/>
              </a:spcAft>
            </a:pPr>
            <a:r>
              <a:rPr lang="en-US" sz="2200" dirty="0"/>
              <a:t>The Liu article also sheds light on many other aspects of bonds considered earlier;</a:t>
            </a:r>
          </a:p>
          <a:p>
            <a:pPr eaLnBrk="1" hangingPunct="1">
              <a:lnSpc>
                <a:spcPct val="100000"/>
              </a:lnSpc>
              <a:spcBef>
                <a:spcPts val="0"/>
              </a:spcBef>
              <a:spcAft>
                <a:spcPts val="1200"/>
              </a:spcAft>
            </a:pPr>
            <a:r>
              <a:rPr lang="en-US" sz="2200" dirty="0"/>
              <a:t>The impact (in basis points) of:</a:t>
            </a:r>
          </a:p>
          <a:p>
            <a:pPr lvl="1">
              <a:lnSpc>
                <a:spcPct val="100000"/>
              </a:lnSpc>
              <a:spcBef>
                <a:spcPts val="0"/>
              </a:spcBef>
              <a:spcAft>
                <a:spcPts val="1200"/>
              </a:spcAft>
            </a:pPr>
            <a:r>
              <a:rPr lang="en-US" sz="2200" dirty="0"/>
              <a:t>Taxable vs. Tax-Exempt: +93 bp</a:t>
            </a:r>
          </a:p>
          <a:p>
            <a:pPr lvl="1">
              <a:lnSpc>
                <a:spcPct val="100000"/>
              </a:lnSpc>
              <a:spcBef>
                <a:spcPts val="0"/>
              </a:spcBef>
              <a:spcAft>
                <a:spcPts val="1200"/>
              </a:spcAft>
            </a:pPr>
            <a:r>
              <a:rPr lang="en-US" sz="2200" dirty="0"/>
              <a:t>AAA versus BBB+: -85 bp</a:t>
            </a:r>
          </a:p>
          <a:p>
            <a:pPr lvl="1">
              <a:lnSpc>
                <a:spcPct val="100000"/>
              </a:lnSpc>
              <a:spcBef>
                <a:spcPts val="0"/>
              </a:spcBef>
              <a:spcAft>
                <a:spcPts val="1200"/>
              </a:spcAft>
            </a:pPr>
            <a:r>
              <a:rPr lang="en-US" sz="2200" dirty="0"/>
              <a:t>Callable vs. Non-Callable: +30 bp</a:t>
            </a:r>
          </a:p>
          <a:p>
            <a:pPr lvl="1">
              <a:lnSpc>
                <a:spcPct val="100000"/>
              </a:lnSpc>
              <a:spcBef>
                <a:spcPts val="0"/>
              </a:spcBef>
              <a:spcAft>
                <a:spcPts val="1200"/>
              </a:spcAft>
            </a:pPr>
            <a:r>
              <a:rPr lang="en-US" sz="2200" dirty="0"/>
              <a:t>Insured vs. Non-Insured: -32 bp</a:t>
            </a:r>
          </a:p>
          <a:p>
            <a:pPr eaLnBrk="1" hangingPunct="1">
              <a:lnSpc>
                <a:spcPct val="100000"/>
              </a:lnSpc>
              <a:spcBef>
                <a:spcPts val="0"/>
              </a:spcBef>
              <a:spcAft>
                <a:spcPts val="1200"/>
              </a:spcAft>
            </a:pPr>
            <a:endParaRPr lang="en-US" sz="2600" dirty="0"/>
          </a:p>
        </p:txBody>
      </p:sp>
    </p:spTree>
    <p:extLst>
      <p:ext uri="{BB962C8B-B14F-4D97-AF65-F5344CB8AC3E}">
        <p14:creationId xmlns:p14="http://schemas.microsoft.com/office/powerpoint/2010/main" val="1670819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09600" y="1428750"/>
            <a:ext cx="8229600" cy="5200650"/>
          </a:xfrm>
        </p:spPr>
        <p:txBody>
          <a:bodyPr>
            <a:normAutofit fontScale="77500" lnSpcReduction="20000"/>
          </a:bodyPr>
          <a:lstStyle/>
          <a:p>
            <a:pPr algn="ctr" eaLnBrk="1" hangingPunct="1">
              <a:lnSpc>
                <a:spcPct val="90000"/>
              </a:lnSpc>
              <a:buFont typeface="Wingdings" pitchFamily="2" charset="2"/>
              <a:buNone/>
            </a:pPr>
            <a:r>
              <a:rPr lang="en-US" sz="3300" b="1" dirty="0">
                <a:solidFill>
                  <a:schemeClr val="accent1"/>
                </a:solidFill>
              </a:rPr>
              <a:t>Robbins and Simonson on Transaction Costs</a:t>
            </a:r>
          </a:p>
          <a:p>
            <a:pPr marL="82296" indent="0">
              <a:buNone/>
            </a:pPr>
            <a:endParaRPr lang="en-US" sz="2800" dirty="0"/>
          </a:p>
          <a:p>
            <a:r>
              <a:rPr lang="en-US" sz="2800" dirty="0"/>
              <a:t>Robbins and Simonsen, </a:t>
            </a:r>
            <a:r>
              <a:rPr lang="en-US" sz="2800" i="1" dirty="0"/>
              <a:t>Public Budgeting and Finance</a:t>
            </a:r>
            <a:r>
              <a:rPr lang="en-US" sz="2800" dirty="0"/>
              <a:t>, Spring 2013 study bond issue transaction costs.</a:t>
            </a:r>
          </a:p>
          <a:p>
            <a:endParaRPr lang="en-US" sz="2800" dirty="0"/>
          </a:p>
          <a:p>
            <a:pPr lvl="1"/>
            <a:r>
              <a:rPr lang="en-US" sz="2400" dirty="0"/>
              <a:t>As defined by the U.S. Treasury, these costs are “underwriters’ spread; counsel fees; financial advisory fees; rating agency fees; trustee fees; paying agent fees; bond registrar, certification, and authentication fees; accounting fees; printing costs for bonds and offering documents; public approval process costs; engineering and feasibility study costs; guarantee fees, other than for qualified guarantees; and similar costs.”</a:t>
            </a:r>
          </a:p>
          <a:p>
            <a:endParaRPr lang="en-US" sz="2800" dirty="0"/>
          </a:p>
          <a:p>
            <a:r>
              <a:rPr lang="en-US" sz="2800" dirty="0"/>
              <a:t>Using data for local governments in California in 2007 to 2009, R&amp;S estimate the impact of the size of the bond issue on transaction costs, controlling for many other things.</a:t>
            </a:r>
          </a:p>
        </p:txBody>
      </p:sp>
    </p:spTree>
    <p:extLst>
      <p:ext uri="{BB962C8B-B14F-4D97-AF65-F5344CB8AC3E}">
        <p14:creationId xmlns:p14="http://schemas.microsoft.com/office/powerpoint/2010/main" val="2026067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09600" y="1143000"/>
            <a:ext cx="8229600" cy="5200650"/>
          </a:xfrm>
        </p:spPr>
        <p:txBody>
          <a:bodyPr>
            <a:normAutofit/>
          </a:bodyPr>
          <a:lstStyle/>
          <a:p>
            <a:pPr algn="ctr" eaLnBrk="1" hangingPunct="1">
              <a:lnSpc>
                <a:spcPct val="90000"/>
              </a:lnSpc>
              <a:buFont typeface="Wingdings" pitchFamily="2" charset="2"/>
              <a:buNone/>
            </a:pPr>
            <a:r>
              <a:rPr lang="en-US" sz="2800" b="1" dirty="0">
                <a:solidFill>
                  <a:schemeClr val="accent1"/>
                </a:solidFill>
              </a:rPr>
              <a:t>Robbins and Simonson, 2</a:t>
            </a:r>
            <a:endParaRPr lang="en-US" sz="2800" dirty="0"/>
          </a:p>
          <a:p>
            <a:r>
              <a:rPr lang="en-US" sz="2000" dirty="0"/>
              <a:t>The main R&amp;S finding is that there are huge economies of scale in transaction costs, which must be covered by the bond issue.</a:t>
            </a:r>
          </a:p>
          <a:p>
            <a:endParaRPr lang="en-US" sz="2000" dirty="0"/>
          </a:p>
        </p:txBody>
      </p:sp>
      <p:grpSp>
        <p:nvGrpSpPr>
          <p:cNvPr id="5" name="Table 5" descr="Please contact Professor Yinger for details regarding figures and graphs.">
            <a:extLst>
              <a:ext uri="{FF2B5EF4-FFF2-40B4-BE49-F238E27FC236}">
                <a16:creationId xmlns:a16="http://schemas.microsoft.com/office/drawing/2014/main" id="{621BF85F-139A-4A5E-A4F9-B7E731732EC9}"/>
              </a:ext>
            </a:extLst>
          </p:cNvPr>
          <p:cNvGrpSpPr/>
          <p:nvPr/>
        </p:nvGrpSpPr>
        <p:grpSpPr>
          <a:xfrm>
            <a:off x="990600" y="2557030"/>
            <a:ext cx="6781800" cy="4074530"/>
            <a:chOff x="990600" y="2557030"/>
            <a:chExt cx="6781800" cy="4074530"/>
          </a:xfrm>
        </p:grpSpPr>
        <p:pic>
          <p:nvPicPr>
            <p:cNvPr id="2" name="Table" descr="Please contact Professor Yinger for details regarding figures and graphs."/>
            <p:cNvPicPr>
              <a:picLocks noChangeAspect="1"/>
            </p:cNvPicPr>
            <p:nvPr/>
          </p:nvPicPr>
          <p:blipFill>
            <a:blip r:embed="rId2"/>
            <a:stretch>
              <a:fillRect/>
            </a:stretch>
          </p:blipFill>
          <p:spPr>
            <a:xfrm>
              <a:off x="990600" y="2557030"/>
              <a:ext cx="6781800" cy="4074530"/>
            </a:xfrm>
            <a:prstGeom prst="rect">
              <a:avLst/>
            </a:prstGeom>
          </p:spPr>
        </p:pic>
        <p:grpSp>
          <p:nvGrpSpPr>
            <p:cNvPr id="4" name="Table Information" descr="Please contact Professor Yinger for details regarding figures and graphs.">
              <a:extLst>
                <a:ext uri="{FF2B5EF4-FFF2-40B4-BE49-F238E27FC236}">
                  <a16:creationId xmlns:a16="http://schemas.microsoft.com/office/drawing/2014/main" id="{9E6C9BED-E1DE-4D88-A5C1-FBB6CE9444A9}"/>
                </a:ext>
              </a:extLst>
            </p:cNvPr>
            <p:cNvGrpSpPr/>
            <p:nvPr/>
          </p:nvGrpSpPr>
          <p:grpSpPr>
            <a:xfrm>
              <a:off x="6858000" y="4470470"/>
              <a:ext cx="609600" cy="1873180"/>
              <a:chOff x="6858000" y="4470470"/>
              <a:chExt cx="609600" cy="1873180"/>
            </a:xfrm>
          </p:grpSpPr>
          <p:sp>
            <p:nvSpPr>
              <p:cNvPr id="6" name="Oval 1"/>
              <p:cNvSpPr/>
              <p:nvPr/>
            </p:nvSpPr>
            <p:spPr>
              <a:xfrm>
                <a:off x="6858000" y="4470470"/>
                <a:ext cx="533400" cy="253930"/>
              </a:xfrm>
              <a:prstGeom prst="ellipse">
                <a:avLst/>
              </a:prstGeom>
              <a:solidFill>
                <a:schemeClr val="accent3">
                  <a:alpha val="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6934200" y="6096000"/>
                <a:ext cx="533400" cy="247650"/>
              </a:xfrm>
              <a:prstGeom prst="ellipse">
                <a:avLst/>
              </a:prstGeom>
              <a:solidFill>
                <a:schemeClr val="accent3">
                  <a:alpha val="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6145470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400" b="1" dirty="0"/>
              <a:t>Issuing Bonds</a:t>
            </a:r>
          </a:p>
        </p:txBody>
      </p:sp>
      <p:sp>
        <p:nvSpPr>
          <p:cNvPr id="33795" name="Rectangle 3"/>
          <p:cNvSpPr>
            <a:spLocks noGrp="1" noChangeArrowheads="1"/>
          </p:cNvSpPr>
          <p:nvPr>
            <p:ph idx="1"/>
          </p:nvPr>
        </p:nvSpPr>
        <p:spPr>
          <a:xfrm>
            <a:off x="609600" y="1428750"/>
            <a:ext cx="8229600" cy="5200650"/>
          </a:xfrm>
        </p:spPr>
        <p:txBody>
          <a:bodyPr>
            <a:normAutofit/>
          </a:bodyPr>
          <a:lstStyle/>
          <a:p>
            <a:pPr algn="ctr" eaLnBrk="1" hangingPunct="1">
              <a:lnSpc>
                <a:spcPct val="90000"/>
              </a:lnSpc>
              <a:buFont typeface="Wingdings" pitchFamily="2" charset="2"/>
              <a:buNone/>
            </a:pPr>
            <a:r>
              <a:rPr lang="en-US" sz="2800" b="1" dirty="0">
                <a:solidFill>
                  <a:schemeClr val="accent1"/>
                </a:solidFill>
              </a:rPr>
              <a:t>Robbins and Simonson, 3</a:t>
            </a:r>
            <a:endParaRPr lang="en-US" sz="2800" b="1" dirty="0">
              <a:solidFill>
                <a:schemeClr val="accent6"/>
              </a:solidFill>
            </a:endParaRPr>
          </a:p>
          <a:p>
            <a:pPr algn="ctr" eaLnBrk="1" hangingPunct="1">
              <a:lnSpc>
                <a:spcPct val="90000"/>
              </a:lnSpc>
              <a:buFont typeface="Wingdings" pitchFamily="2" charset="2"/>
              <a:buNone/>
            </a:pPr>
            <a:endParaRPr lang="en-US" sz="2800" dirty="0"/>
          </a:p>
          <a:p>
            <a:r>
              <a:rPr lang="en-US" sz="2400" dirty="0"/>
              <a:t>They recommend “Combining smaller bond sales into larger ones,” through policies such as bond banks.</a:t>
            </a:r>
          </a:p>
          <a:p>
            <a:endParaRPr lang="en-US" sz="2400" dirty="0"/>
          </a:p>
          <a:p>
            <a:r>
              <a:rPr lang="en-US" sz="2400" dirty="0"/>
              <a:t>A side note is that they find no impact of competition on issuance costs, although there obviously could still be an impact on TIC.</a:t>
            </a:r>
          </a:p>
          <a:p>
            <a:endParaRPr lang="en-US" sz="2800" dirty="0"/>
          </a:p>
        </p:txBody>
      </p:sp>
    </p:spTree>
    <p:extLst>
      <p:ext uri="{BB962C8B-B14F-4D97-AF65-F5344CB8AC3E}">
        <p14:creationId xmlns:p14="http://schemas.microsoft.com/office/powerpoint/2010/main" val="213145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24824A10-D8AB-4CE9-BF24-4007B6ACDB35}"/>
              </a:ext>
            </a:extLst>
          </p:cNvPr>
          <p:cNvSpPr txBox="1">
            <a:spLocks noChangeArrowheads="1"/>
          </p:cNvSpPr>
          <p:nvPr/>
        </p:nvSpPr>
        <p:spPr>
          <a:xfrm>
            <a:off x="1435608" y="274638"/>
            <a:ext cx="7498080" cy="639762"/>
          </a:xfrm>
          <a:prstGeom prst="rect">
            <a:avLst/>
          </a:prstGeom>
        </p:spPr>
        <p:txBody>
          <a:bodyPr vert="horz" lIns="91440" tIns="45720" rIns="91440" bIns="45720" rtlCol="0" anchor="t">
            <a:normAutofit/>
          </a:bodyPr>
          <a:lst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400" b="1"/>
              <a:t>Issuing Bonds</a:t>
            </a:r>
            <a:endParaRPr lang="en-US" sz="2400" b="1" dirty="0"/>
          </a:p>
        </p:txBody>
      </p:sp>
      <p:sp>
        <p:nvSpPr>
          <p:cNvPr id="6147" name="Rectangle 3"/>
          <p:cNvSpPr>
            <a:spLocks noGrp="1" noChangeArrowheads="1"/>
          </p:cNvSpPr>
          <p:nvPr>
            <p:ph idx="1"/>
          </p:nvPr>
        </p:nvSpPr>
        <p:spPr>
          <a:xfrm>
            <a:off x="914400" y="990600"/>
            <a:ext cx="7543801" cy="4023360"/>
          </a:xfrm>
        </p:spPr>
        <p:txBody>
          <a:bodyPr>
            <a:normAutofit/>
          </a:bodyPr>
          <a:lstStyle/>
          <a:p>
            <a:pPr eaLnBrk="1" hangingPunct="1">
              <a:buFont typeface="Wingdings" pitchFamily="2" charset="2"/>
              <a:buNone/>
            </a:pPr>
            <a:r>
              <a:rPr lang="en-US" sz="2800" b="1" dirty="0">
                <a:solidFill>
                  <a:schemeClr val="accent1"/>
                </a:solidFill>
              </a:rPr>
              <a:t>Yield curves for U.S. Treasury Bonds (from </a:t>
            </a:r>
            <a:r>
              <a:rPr lang="en-US" sz="2800" b="1" i="1" dirty="0">
                <a:solidFill>
                  <a:schemeClr val="accent1"/>
                </a:solidFill>
              </a:rPr>
              <a:t>The New York Times</a:t>
            </a:r>
            <a:r>
              <a:rPr lang="en-US" sz="2800" b="1" dirty="0">
                <a:solidFill>
                  <a:schemeClr val="accent1"/>
                </a:solidFill>
              </a:rPr>
              <a:t>) on a given day</a:t>
            </a:r>
          </a:p>
          <a:p>
            <a:pPr eaLnBrk="1" hangingPunct="1"/>
            <a:endParaRPr lang="en-US" sz="2400" dirty="0">
              <a:solidFill>
                <a:srgbClr val="BD582C"/>
              </a:solidFill>
            </a:endParaRPr>
          </a:p>
          <a:p>
            <a:pPr eaLnBrk="1" hangingPunct="1">
              <a:buFont typeface="Wingdings" pitchFamily="2" charset="2"/>
              <a:buNone/>
            </a:pPr>
            <a:endParaRPr lang="en-US" sz="2400" dirty="0">
              <a:solidFill>
                <a:srgbClr val="BD582C"/>
              </a:solidFill>
            </a:endParaRPr>
          </a:p>
          <a:p>
            <a:pPr eaLnBrk="1" hangingPunct="1"/>
            <a:endParaRPr lang="en-US" sz="2400" dirty="0">
              <a:solidFill>
                <a:srgbClr val="BD582C"/>
              </a:solidFill>
            </a:endParaRPr>
          </a:p>
        </p:txBody>
      </p:sp>
      <p:grpSp>
        <p:nvGrpSpPr>
          <p:cNvPr id="4" name="Graph" descr="Please contact Professor Yinger for details regarding figures" title="Graph"/>
          <p:cNvGrpSpPr/>
          <p:nvPr/>
        </p:nvGrpSpPr>
        <p:grpSpPr>
          <a:xfrm>
            <a:off x="1699260" y="2133600"/>
            <a:ext cx="5791200" cy="3962400"/>
            <a:chOff x="1699260" y="2133600"/>
            <a:chExt cx="5791200" cy="3962400"/>
          </a:xfrm>
        </p:grpSpPr>
        <p:cxnSp>
          <p:nvCxnSpPr>
            <p:cNvPr id="3" name="Straight Arrow Connector 2"/>
            <p:cNvCxnSpPr/>
            <p:nvPr/>
          </p:nvCxnSpPr>
          <p:spPr>
            <a:xfrm>
              <a:off x="3505200" y="3345575"/>
              <a:ext cx="0" cy="997825"/>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 name="Picture 1" descr="Please contact Professor Yinger for details regarding figures" title="Graph"/>
            <p:cNvPicPr>
              <a:picLocks noChangeAspect="1"/>
            </p:cNvPicPr>
            <p:nvPr/>
          </p:nvPicPr>
          <p:blipFill rotWithShape="1">
            <a:blip r:embed="rId2"/>
            <a:srcRect l="12083" t="20370" r="56250" b="41111"/>
            <a:stretch/>
          </p:blipFill>
          <p:spPr>
            <a:xfrm>
              <a:off x="1699260" y="2133600"/>
              <a:ext cx="5791200" cy="3962400"/>
            </a:xfrm>
            <a:prstGeom prst="rect">
              <a:avLst/>
            </a:prstGeom>
          </p:spPr>
        </p:pic>
      </p:grpSp>
      <p:sp>
        <p:nvSpPr>
          <p:cNvPr id="5" name="Title" hidden="1"/>
          <p:cNvSpPr>
            <a:spLocks noGrp="1"/>
          </p:cNvSpPr>
          <p:nvPr>
            <p:ph type="title"/>
          </p:nvPr>
        </p:nvSpPr>
        <p:spPr/>
        <p:txBody>
          <a:bodyPr/>
          <a:lstStyle/>
          <a:p>
            <a:r>
              <a:rPr lang="en-US" sz="2400" dirty="0">
                <a:solidFill>
                  <a:srgbClr val="BD582C"/>
                </a:solidFill>
              </a:rPr>
              <a:t>Yield Curves For U.S. Treasury Bonds (from </a:t>
            </a:r>
            <a:r>
              <a:rPr lang="en-US" sz="2400" i="1" dirty="0">
                <a:solidFill>
                  <a:srgbClr val="BD582C"/>
                </a:solidFill>
              </a:rPr>
              <a:t>The New York Times</a:t>
            </a:r>
            <a:r>
              <a:rPr lang="en-US" sz="2400" dirty="0">
                <a:solidFill>
                  <a:srgbClr val="BD582C"/>
                </a:solidFill>
              </a:rPr>
              <a:t>)</a:t>
            </a:r>
            <a:br>
              <a:rPr lang="en-US" sz="2400" dirty="0">
                <a:solidFill>
                  <a:srgbClr val="BD582C"/>
                </a:solidFill>
              </a:rPr>
            </a:br>
            <a:endParaRPr lang="en-US" dirty="0"/>
          </a:p>
        </p:txBody>
      </p:sp>
    </p:spTree>
    <p:extLst>
      <p:ext uri="{BB962C8B-B14F-4D97-AF65-F5344CB8AC3E}">
        <p14:creationId xmlns:p14="http://schemas.microsoft.com/office/powerpoint/2010/main" val="356679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35608" y="274638"/>
            <a:ext cx="7498080" cy="639762"/>
          </a:xfrm>
        </p:spPr>
        <p:txBody>
          <a:bodyPr/>
          <a:lstStyle/>
          <a:p>
            <a:pPr eaLnBrk="1" hangingPunct="1"/>
            <a:r>
              <a:rPr lang="en-US" sz="2400" b="1" dirty="0"/>
              <a:t>Issuing Bonds</a:t>
            </a:r>
          </a:p>
        </p:txBody>
      </p:sp>
      <p:sp>
        <p:nvSpPr>
          <p:cNvPr id="7171" name="Rectangle 3"/>
          <p:cNvSpPr>
            <a:spLocks noGrp="1" noChangeArrowheads="1"/>
          </p:cNvSpPr>
          <p:nvPr>
            <p:ph idx="1"/>
          </p:nvPr>
        </p:nvSpPr>
        <p:spPr>
          <a:xfrm>
            <a:off x="609600" y="1066800"/>
            <a:ext cx="8229600" cy="5657850"/>
          </a:xfrm>
        </p:spPr>
        <p:txBody>
          <a:bodyPr>
            <a:normAutofit fontScale="77500" lnSpcReduction="20000"/>
          </a:bodyPr>
          <a:lstStyle/>
          <a:p>
            <a:pPr algn="ctr" eaLnBrk="1" hangingPunct="1">
              <a:lnSpc>
                <a:spcPct val="80000"/>
              </a:lnSpc>
              <a:buFont typeface="Wingdings" pitchFamily="2" charset="2"/>
              <a:buNone/>
            </a:pPr>
            <a:r>
              <a:rPr lang="en-US" sz="3200" b="1" dirty="0">
                <a:solidFill>
                  <a:schemeClr val="accent1"/>
                </a:solidFill>
              </a:rPr>
              <a:t>Features of Municipal Bonds:</a:t>
            </a:r>
          </a:p>
          <a:p>
            <a:pPr algn="ctr" eaLnBrk="1" hangingPunct="1">
              <a:lnSpc>
                <a:spcPct val="80000"/>
              </a:lnSpc>
              <a:buFont typeface="Wingdings" pitchFamily="2" charset="2"/>
              <a:buNone/>
            </a:pPr>
            <a:r>
              <a:rPr lang="en-US" sz="3200" b="1" dirty="0">
                <a:solidFill>
                  <a:schemeClr val="accent1"/>
                </a:solidFill>
              </a:rPr>
              <a:t>Tax Exemption</a:t>
            </a:r>
          </a:p>
          <a:p>
            <a:pPr algn="ctr" eaLnBrk="1" hangingPunct="1">
              <a:lnSpc>
                <a:spcPct val="50000"/>
              </a:lnSpc>
              <a:buFont typeface="Wingdings" pitchFamily="2" charset="2"/>
              <a:buNone/>
            </a:pPr>
            <a:endParaRPr lang="en-US" sz="2600" dirty="0"/>
          </a:p>
          <a:p>
            <a:pPr eaLnBrk="1" hangingPunct="1">
              <a:lnSpc>
                <a:spcPct val="120000"/>
              </a:lnSpc>
              <a:spcAft>
                <a:spcPts val="1200"/>
              </a:spcAft>
            </a:pPr>
            <a:r>
              <a:rPr lang="en-US" sz="2600" b="1" u="sng" dirty="0">
                <a:solidFill>
                  <a:schemeClr val="accent1"/>
                </a:solidFill>
              </a:rPr>
              <a:t>Municipal bonds are free from federal tax</a:t>
            </a:r>
            <a:r>
              <a:rPr lang="en-US" sz="2600" dirty="0"/>
              <a:t> (and usually from state taxes if they are held by residents of the issuing state).</a:t>
            </a:r>
          </a:p>
          <a:p>
            <a:pPr lvl="1" eaLnBrk="1" hangingPunct="1">
              <a:lnSpc>
                <a:spcPct val="120000"/>
              </a:lnSpc>
              <a:spcAft>
                <a:spcPts val="1200"/>
              </a:spcAft>
            </a:pPr>
            <a:r>
              <a:rPr lang="en-US" sz="2200" dirty="0"/>
              <a:t>The U.S. Supreme Court ruled that this is not a constitutional issue, but the federal government has kept this time-honored policy.</a:t>
            </a:r>
          </a:p>
          <a:p>
            <a:pPr lvl="1" eaLnBrk="1" hangingPunct="1">
              <a:lnSpc>
                <a:spcPct val="120000"/>
              </a:lnSpc>
              <a:spcAft>
                <a:spcPts val="1200"/>
              </a:spcAft>
            </a:pPr>
            <a:r>
              <a:rPr lang="en-US" sz="2200" dirty="0"/>
              <a:t>Some subsidies in the recent federal stimulus program were for taxable municipal bonds.</a:t>
            </a:r>
          </a:p>
          <a:p>
            <a:pPr eaLnBrk="1" hangingPunct="1">
              <a:lnSpc>
                <a:spcPct val="120000"/>
              </a:lnSpc>
              <a:spcAft>
                <a:spcPts val="1200"/>
              </a:spcAft>
            </a:pPr>
            <a:r>
              <a:rPr lang="en-US" sz="2600" dirty="0"/>
              <a:t>This tax exemption implies that</a:t>
            </a:r>
          </a:p>
          <a:p>
            <a:pPr lvl="1" eaLnBrk="1" hangingPunct="1">
              <a:lnSpc>
                <a:spcPct val="120000"/>
              </a:lnSpc>
              <a:spcAft>
                <a:spcPts val="1200"/>
              </a:spcAft>
            </a:pPr>
            <a:r>
              <a:rPr lang="en-US" sz="2200" u="sng" dirty="0"/>
              <a:t>Municipal bonds are particularly attractive to taxpayers with the highest federal marginal income tax rates.</a:t>
            </a:r>
          </a:p>
          <a:p>
            <a:pPr lvl="1" eaLnBrk="1" hangingPunct="1">
              <a:lnSpc>
                <a:spcPct val="120000"/>
              </a:lnSpc>
              <a:spcAft>
                <a:spcPts val="1200"/>
              </a:spcAft>
            </a:pPr>
            <a:r>
              <a:rPr lang="en-US" sz="2200" u="sng" dirty="0"/>
              <a:t>The subsidy for municipal bonds is inefficient</a:t>
            </a:r>
            <a:r>
              <a:rPr lang="en-US" sz="2200" dirty="0"/>
              <a:t> (but politically protected). </a:t>
            </a:r>
          </a:p>
          <a:p>
            <a:pPr eaLnBrk="1" hangingPunct="1">
              <a:lnSpc>
                <a:spcPct val="80000"/>
              </a:lnSpc>
            </a:pPr>
            <a:endParaRPr lang="en-US" sz="2600" dirty="0"/>
          </a:p>
          <a:p>
            <a:pPr eaLnBrk="1" hangingPunct="1">
              <a:lnSpc>
                <a:spcPct val="80000"/>
              </a:lnSpc>
              <a:buFont typeface="Wingdings" pitchFamily="2" charset="2"/>
              <a:buNone/>
            </a:pPr>
            <a:endParaRPr lang="en-US" sz="2600" dirty="0"/>
          </a:p>
          <a:p>
            <a:pPr eaLnBrk="1" hangingPunct="1">
              <a:lnSpc>
                <a:spcPct val="80000"/>
              </a:lnSpc>
            </a:pPr>
            <a:endParaRPr lang="en-US" sz="2600" dirty="0"/>
          </a:p>
        </p:txBody>
      </p:sp>
    </p:spTree>
    <p:extLst>
      <p:ext uri="{BB962C8B-B14F-4D97-AF65-F5344CB8AC3E}">
        <p14:creationId xmlns:p14="http://schemas.microsoft.com/office/powerpoint/2010/main" val="35283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hidden="1"/>
          <p:cNvSpPr>
            <a:spLocks noGrp="1"/>
          </p:cNvSpPr>
          <p:nvPr>
            <p:ph type="title"/>
          </p:nvPr>
        </p:nvSpPr>
        <p:spPr/>
        <p:txBody>
          <a:bodyPr>
            <a:normAutofit fontScale="90000"/>
          </a:bodyPr>
          <a:lstStyle/>
          <a:p>
            <a:r>
              <a:rPr lang="en-US" dirty="0"/>
              <a:t>Holders of Municipal Debt: 1996-2018 ($Billions)</a:t>
            </a:r>
            <a:br>
              <a:rPr lang="en-US" dirty="0"/>
            </a:br>
            <a:endParaRPr lang="en-US" dirty="0"/>
          </a:p>
        </p:txBody>
      </p:sp>
      <p:sp>
        <p:nvSpPr>
          <p:cNvPr id="9" name="Rectangle 2">
            <a:extLst>
              <a:ext uri="{FF2B5EF4-FFF2-40B4-BE49-F238E27FC236}">
                <a16:creationId xmlns:a16="http://schemas.microsoft.com/office/drawing/2014/main" id="{A6AD5C5A-F6F9-4251-B2F3-78212DF4B58C}"/>
              </a:ext>
            </a:extLst>
          </p:cNvPr>
          <p:cNvSpPr txBox="1">
            <a:spLocks noChangeArrowheads="1"/>
          </p:cNvSpPr>
          <p:nvPr/>
        </p:nvSpPr>
        <p:spPr>
          <a:xfrm>
            <a:off x="1435608" y="274638"/>
            <a:ext cx="7498080" cy="639762"/>
          </a:xfrm>
          <a:prstGeom prst="rect">
            <a:avLst/>
          </a:prstGeom>
        </p:spPr>
        <p:txBody>
          <a:bodyPr vert="horz" lIns="91440" tIns="45720" rIns="91440" bIns="45720" rtlCol="0" anchor="t">
            <a:normAutofit/>
          </a:bodyPr>
          <a:lst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2400" b="1"/>
              <a:t>Issuing Bonds</a:t>
            </a:r>
            <a:endParaRPr lang="en-US" sz="2400" b="1" dirty="0"/>
          </a:p>
        </p:txBody>
      </p:sp>
      <p:sp>
        <p:nvSpPr>
          <p:cNvPr id="4" name="Rectangle 3"/>
          <p:cNvSpPr txBox="1"/>
          <p:nvPr/>
        </p:nvSpPr>
        <p:spPr>
          <a:xfrm>
            <a:off x="1905000" y="849868"/>
            <a:ext cx="6400800" cy="430887"/>
          </a:xfrm>
          <a:prstGeom prst="rect">
            <a:avLst/>
          </a:prstGeom>
          <a:noFill/>
        </p:spPr>
        <p:txBody>
          <a:bodyPr wrap="square" rtlCol="0">
            <a:spAutoFit/>
          </a:bodyPr>
          <a:lstStyle/>
          <a:p>
            <a:r>
              <a:rPr lang="en-US" sz="2200" b="1" dirty="0">
                <a:solidFill>
                  <a:schemeClr val="accent1"/>
                </a:solidFill>
              </a:rPr>
              <a:t>Holders of Municipal Debt: 1996-2018 ($Billions)</a:t>
            </a:r>
          </a:p>
        </p:txBody>
      </p:sp>
      <p:graphicFrame>
        <p:nvGraphicFramePr>
          <p:cNvPr id="8" name="Chart" descr="Please contact Professor Yinger for details regarding figures" title="Graph"/>
          <p:cNvGraphicFramePr>
            <a:graphicFrameLocks/>
          </p:cNvGraphicFramePr>
          <p:nvPr/>
        </p:nvGraphicFramePr>
        <p:xfrm>
          <a:off x="914400" y="1219200"/>
          <a:ext cx="745709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3"/>
          <p:cNvSpPr/>
          <p:nvPr/>
        </p:nvSpPr>
        <p:spPr>
          <a:xfrm>
            <a:off x="685800" y="6400800"/>
            <a:ext cx="6858000" cy="369332"/>
          </a:xfrm>
          <a:prstGeom prst="rect">
            <a:avLst/>
          </a:prstGeom>
        </p:spPr>
        <p:txBody>
          <a:bodyPr wrap="square">
            <a:spAutoFit/>
          </a:bodyPr>
          <a:lstStyle/>
          <a:p>
            <a:r>
              <a:rPr lang="en-US" dirty="0">
                <a:solidFill>
                  <a:srgbClr val="000000"/>
                </a:solidFill>
                <a:latin typeface="+mn-lt"/>
              </a:rPr>
              <a:t>Source: Federal Reserve Board via </a:t>
            </a:r>
            <a:r>
              <a:rPr lang="en-US" b="1" dirty="0">
                <a:solidFill>
                  <a:srgbClr val="0070C0"/>
                </a:solidFill>
                <a:latin typeface="+mn-lt"/>
                <a:hlinkClick r:id="rId3" tooltip="www.sifma.org"/>
              </a:rPr>
              <a:t>www.sifma.org</a:t>
            </a:r>
            <a:r>
              <a:rPr lang="en-US" b="1" i="1" dirty="0">
                <a:solidFill>
                  <a:srgbClr val="0070C0"/>
                </a:solidFill>
                <a:latin typeface="+mn-lt"/>
              </a:rPr>
              <a:t> </a:t>
            </a:r>
            <a:endParaRPr lang="en-US" b="1" dirty="0">
              <a:solidFill>
                <a:srgbClr val="0070C0"/>
              </a:solidFill>
              <a:latin typeface="+mn-lt"/>
            </a:endParaRPr>
          </a:p>
        </p:txBody>
      </p:sp>
    </p:spTree>
    <p:extLst>
      <p:ext uri="{BB962C8B-B14F-4D97-AF65-F5344CB8AC3E}">
        <p14:creationId xmlns:p14="http://schemas.microsoft.com/office/powerpoint/2010/main" val="214692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35608" y="274638"/>
            <a:ext cx="7498080" cy="696912"/>
          </a:xfrm>
        </p:spPr>
        <p:txBody>
          <a:bodyPr/>
          <a:lstStyle/>
          <a:p>
            <a:pPr eaLnBrk="1" hangingPunct="1"/>
            <a:r>
              <a:rPr lang="en-US" sz="2400" b="1" dirty="0"/>
              <a:t>Issuing Bonds</a:t>
            </a:r>
          </a:p>
        </p:txBody>
      </p:sp>
      <p:sp>
        <p:nvSpPr>
          <p:cNvPr id="8195" name="Rectangle 3"/>
          <p:cNvSpPr>
            <a:spLocks noGrp="1" noChangeArrowheads="1"/>
          </p:cNvSpPr>
          <p:nvPr>
            <p:ph idx="1"/>
          </p:nvPr>
        </p:nvSpPr>
        <p:spPr>
          <a:xfrm>
            <a:off x="609600" y="1009650"/>
            <a:ext cx="8229600" cy="5543550"/>
          </a:xfrm>
        </p:spPr>
        <p:txBody>
          <a:bodyPr>
            <a:normAutofit fontScale="92500" lnSpcReduction="10000"/>
          </a:bodyPr>
          <a:lstStyle/>
          <a:p>
            <a:pPr algn="ctr" eaLnBrk="1" hangingPunct="1">
              <a:buFont typeface="Wingdings" pitchFamily="2" charset="2"/>
              <a:buNone/>
            </a:pPr>
            <a:r>
              <a:rPr lang="en-US" sz="3000" b="1" dirty="0">
                <a:solidFill>
                  <a:schemeClr val="accent1"/>
                </a:solidFill>
              </a:rPr>
              <a:t>Bonds and Tax Brackets</a:t>
            </a:r>
          </a:p>
          <a:p>
            <a:pPr algn="ctr" eaLnBrk="1" hangingPunct="1">
              <a:lnSpc>
                <a:spcPct val="20000"/>
              </a:lnSpc>
              <a:buFont typeface="Wingdings" pitchFamily="2" charset="2"/>
              <a:buNone/>
            </a:pPr>
            <a:endParaRPr lang="en-US" sz="4100" dirty="0"/>
          </a:p>
          <a:p>
            <a:pPr eaLnBrk="1" hangingPunct="1"/>
            <a:r>
              <a:rPr lang="en-US" sz="2600" dirty="0"/>
              <a:t>Suppose the taxable rate of return is 12% and the tax-free (i.e. municipal) rate is 9%. </a:t>
            </a:r>
          </a:p>
          <a:p>
            <a:pPr eaLnBrk="1" hangingPunct="1">
              <a:lnSpc>
                <a:spcPct val="20000"/>
              </a:lnSpc>
            </a:pPr>
            <a:endParaRPr lang="en-US" sz="2600" dirty="0"/>
          </a:p>
          <a:p>
            <a:pPr eaLnBrk="1" hangingPunct="1"/>
            <a:r>
              <a:rPr lang="en-US" sz="2600" dirty="0"/>
              <a:t>Then someone in the 25% income tax bracket is indifferent between taxable investments and </a:t>
            </a:r>
            <a:r>
              <a:rPr lang="en-US" sz="2600" dirty="0" err="1"/>
              <a:t>munis</a:t>
            </a:r>
            <a:r>
              <a:rPr lang="en-US" sz="2600" dirty="0"/>
              <a:t>:</a:t>
            </a:r>
          </a:p>
          <a:p>
            <a:pPr eaLnBrk="1" hangingPunct="1">
              <a:buFont typeface="Wingdings" pitchFamily="2" charset="2"/>
              <a:buNone/>
            </a:pPr>
            <a:r>
              <a:rPr lang="en-US" sz="2600" dirty="0"/>
              <a:t>			12</a:t>
            </a:r>
            <a:r>
              <a:rPr lang="en-US" sz="2600" dirty="0">
                <a:latin typeface="Times New Roman" pitchFamily="18" charset="0"/>
                <a:cs typeface="Times New Roman" pitchFamily="18" charset="0"/>
              </a:rPr>
              <a:t>×</a:t>
            </a:r>
            <a:r>
              <a:rPr lang="en-US" sz="2600" dirty="0"/>
              <a:t>(1-.25) = 9</a:t>
            </a:r>
          </a:p>
          <a:p>
            <a:pPr eaLnBrk="1" hangingPunct="1">
              <a:lnSpc>
                <a:spcPct val="20000"/>
              </a:lnSpc>
            </a:pPr>
            <a:endParaRPr lang="en-US" sz="2600" dirty="0"/>
          </a:p>
          <a:p>
            <a:pPr eaLnBrk="1" hangingPunct="1"/>
            <a:r>
              <a:rPr lang="en-US" sz="2600" dirty="0"/>
              <a:t>Someone in the 35% tax bracket prefers </a:t>
            </a:r>
            <a:r>
              <a:rPr lang="en-US" sz="2600" dirty="0" err="1"/>
              <a:t>munis</a:t>
            </a:r>
            <a:r>
              <a:rPr lang="en-US" sz="2600" dirty="0"/>
              <a:t>:</a:t>
            </a:r>
          </a:p>
          <a:p>
            <a:pPr eaLnBrk="1" hangingPunct="1">
              <a:lnSpc>
                <a:spcPct val="20000"/>
              </a:lnSpc>
            </a:pPr>
            <a:endParaRPr lang="en-US" sz="2600" dirty="0"/>
          </a:p>
          <a:p>
            <a:pPr eaLnBrk="1" hangingPunct="1">
              <a:lnSpc>
                <a:spcPct val="50000"/>
              </a:lnSpc>
              <a:buFont typeface="Wingdings" pitchFamily="2" charset="2"/>
              <a:buNone/>
            </a:pPr>
            <a:r>
              <a:rPr lang="en-US" sz="2600" dirty="0"/>
              <a:t>			12</a:t>
            </a:r>
            <a:r>
              <a:rPr lang="en-US" sz="2600" dirty="0">
                <a:latin typeface="Times New Roman" pitchFamily="18" charset="0"/>
                <a:cs typeface="Times New Roman" pitchFamily="18" charset="0"/>
              </a:rPr>
              <a:t>×</a:t>
            </a:r>
            <a:r>
              <a:rPr lang="en-US" sz="2600" dirty="0"/>
              <a:t>(1-.35) &lt; 9</a:t>
            </a:r>
          </a:p>
          <a:p>
            <a:pPr eaLnBrk="1" hangingPunct="1">
              <a:lnSpc>
                <a:spcPct val="30000"/>
              </a:lnSpc>
              <a:buFont typeface="Wingdings" pitchFamily="2" charset="2"/>
              <a:buNone/>
            </a:pPr>
            <a:endParaRPr lang="en-US" sz="2600" dirty="0"/>
          </a:p>
          <a:p>
            <a:pPr eaLnBrk="1" hangingPunct="1"/>
            <a:r>
              <a:rPr lang="en-US" sz="2600" dirty="0"/>
              <a:t>Someone in the 15% tax bracket prefers a taxable investment:</a:t>
            </a:r>
          </a:p>
          <a:p>
            <a:pPr eaLnBrk="1" hangingPunct="1">
              <a:lnSpc>
                <a:spcPct val="20000"/>
              </a:lnSpc>
            </a:pPr>
            <a:endParaRPr lang="en-US" sz="2600" dirty="0"/>
          </a:p>
          <a:p>
            <a:pPr eaLnBrk="1" hangingPunct="1">
              <a:lnSpc>
                <a:spcPct val="50000"/>
              </a:lnSpc>
              <a:buFont typeface="Wingdings" pitchFamily="2" charset="2"/>
              <a:buNone/>
            </a:pPr>
            <a:r>
              <a:rPr lang="en-US" sz="2600" dirty="0"/>
              <a:t>			12</a:t>
            </a:r>
            <a:r>
              <a:rPr lang="en-US" sz="2600" dirty="0">
                <a:latin typeface="Times New Roman" pitchFamily="18" charset="0"/>
                <a:cs typeface="Times New Roman" pitchFamily="18" charset="0"/>
              </a:rPr>
              <a:t>×</a:t>
            </a:r>
            <a:r>
              <a:rPr lang="en-US" sz="2600" dirty="0"/>
              <a:t>(1-.15) &gt; 9</a:t>
            </a:r>
          </a:p>
          <a:p>
            <a:pPr eaLnBrk="1" hangingPunct="1"/>
            <a:endParaRPr lang="en-US" sz="2600" dirty="0"/>
          </a:p>
          <a:p>
            <a:pPr eaLnBrk="1" hangingPunct="1"/>
            <a:endParaRPr lang="en-US" sz="2600" dirty="0"/>
          </a:p>
        </p:txBody>
      </p:sp>
    </p:spTree>
    <p:extLst>
      <p:ext uri="{BB962C8B-B14F-4D97-AF65-F5344CB8AC3E}">
        <p14:creationId xmlns:p14="http://schemas.microsoft.com/office/powerpoint/2010/main" val="257096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35608" y="274638"/>
            <a:ext cx="7498080" cy="411162"/>
          </a:xfrm>
        </p:spPr>
        <p:txBody>
          <a:bodyPr>
            <a:normAutofit fontScale="90000"/>
          </a:bodyPr>
          <a:lstStyle/>
          <a:p>
            <a:pPr eaLnBrk="1" hangingPunct="1"/>
            <a:r>
              <a:rPr lang="en-US" sz="2400" b="1" dirty="0"/>
              <a:t>Issuing Bonds</a:t>
            </a:r>
          </a:p>
        </p:txBody>
      </p:sp>
      <p:sp>
        <p:nvSpPr>
          <p:cNvPr id="10243" name="Rectangle 3">
            <a:extLst>
              <a:ext uri="{C183D7F6-B498-43B3-948B-1728B52AA6E4}">
                <adec:decorative xmlns:adec="http://schemas.microsoft.com/office/drawing/2017/decorative" val="1"/>
              </a:ext>
            </a:extLst>
          </p:cNvPr>
          <p:cNvSpPr>
            <a:spLocks noGrp="1" noChangeArrowheads="1"/>
          </p:cNvSpPr>
          <p:nvPr>
            <p:ph idx="1"/>
          </p:nvPr>
        </p:nvSpPr>
        <p:spPr>
          <a:xfrm>
            <a:off x="457200" y="971550"/>
            <a:ext cx="8229600" cy="5543550"/>
          </a:xfrm>
        </p:spPr>
        <p:txBody>
          <a:bodyPr/>
          <a:lstStyle/>
          <a:p>
            <a:pPr algn="ctr" eaLnBrk="1" hangingPunct="1">
              <a:lnSpc>
                <a:spcPct val="30000"/>
              </a:lnSpc>
              <a:buFont typeface="Wingdings" pitchFamily="2" charset="2"/>
              <a:buNone/>
            </a:pPr>
            <a:endParaRPr lang="en-US" sz="4500" dirty="0"/>
          </a:p>
          <a:p>
            <a:pPr eaLnBrk="1" hangingPunct="1"/>
            <a:endParaRPr lang="en-US" dirty="0"/>
          </a:p>
          <a:p>
            <a:pPr eaLnBrk="1" hangingPunct="1"/>
            <a:endParaRPr lang="en-US" dirty="0"/>
          </a:p>
        </p:txBody>
      </p:sp>
      <p:graphicFrame>
        <p:nvGraphicFramePr>
          <p:cNvPr id="6" name="Chart" descr="Please contact Professor Yinger for details regarding figures and graphs.">
            <a:extLst>
              <a:ext uri="{FF2B5EF4-FFF2-40B4-BE49-F238E27FC236}">
                <a16:creationId xmlns:a16="http://schemas.microsoft.com/office/drawing/2014/main" id="{473172A5-FFE3-43B5-8492-704FBD6B39E7}"/>
              </a:ext>
            </a:extLst>
          </p:cNvPr>
          <p:cNvGraphicFramePr>
            <a:graphicFrameLocks noGrp="1"/>
          </p:cNvGraphicFramePr>
          <p:nvPr>
            <p:extLst>
              <p:ext uri="{D42A27DB-BD31-4B8C-83A1-F6EECF244321}">
                <p14:modId xmlns:p14="http://schemas.microsoft.com/office/powerpoint/2010/main" val="225120086"/>
              </p:ext>
            </p:extLst>
          </p:nvPr>
        </p:nvGraphicFramePr>
        <p:xfrm>
          <a:off x="685800" y="895738"/>
          <a:ext cx="7924800" cy="52002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810387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26027</TotalTime>
  <Words>3388</Words>
  <Application>Microsoft Office PowerPoint</Application>
  <PresentationFormat>On-screen Show (4:3)</PresentationFormat>
  <Paragraphs>547</Paragraphs>
  <Slides>46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Calibri</vt:lpstr>
      <vt:lpstr>Franklin Gothic Book</vt:lpstr>
      <vt:lpstr>Times New Roman</vt:lpstr>
      <vt:lpstr>Wingdings</vt:lpstr>
      <vt:lpstr>Crop</vt:lpstr>
      <vt:lpstr>Equation</vt:lpstr>
      <vt:lpstr>Public Finance Seminar Spring 2021, Professor Yinger</vt:lpstr>
      <vt:lpstr>  Bond Markets</vt:lpstr>
      <vt:lpstr>Issuing Bonds</vt:lpstr>
      <vt:lpstr>Issuing Bonds</vt:lpstr>
      <vt:lpstr>Yield Curves For U.S. Treasury Bonds (from The New York Times) </vt:lpstr>
      <vt:lpstr>Issuing Bonds</vt:lpstr>
      <vt:lpstr>Holders of Municipal Debt: 1996-2018 ($Billions) </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 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  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lpstr>Issuing Bonds</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22: Municipal Bonds, 2</dc:title>
  <dc:creator>joyinger</dc:creator>
  <cp:lastModifiedBy>Emily Rose Minnoe</cp:lastModifiedBy>
  <cp:revision>93</cp:revision>
  <dcterms:created xsi:type="dcterms:W3CDTF">2005-12-18T15:49:22Z</dcterms:created>
  <dcterms:modified xsi:type="dcterms:W3CDTF">2021-04-19T14:53:48Z</dcterms:modified>
</cp:coreProperties>
</file>