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359" r:id="rId4"/>
    <p:sldId id="294" r:id="rId5"/>
    <p:sldId id="296" r:id="rId6"/>
    <p:sldId id="297" r:id="rId7"/>
    <p:sldId id="298" r:id="rId8"/>
    <p:sldId id="299" r:id="rId9"/>
    <p:sldId id="300" r:id="rId10"/>
    <p:sldId id="331" r:id="rId11"/>
    <p:sldId id="332" r:id="rId12"/>
    <p:sldId id="333" r:id="rId13"/>
    <p:sldId id="357" r:id="rId14"/>
    <p:sldId id="301" r:id="rId15"/>
    <p:sldId id="334" r:id="rId16"/>
    <p:sldId id="358" r:id="rId17"/>
    <p:sldId id="360" r:id="rId18"/>
    <p:sldId id="362" r:id="rId19"/>
    <p:sldId id="339" r:id="rId20"/>
    <p:sldId id="342" r:id="rId21"/>
    <p:sldId id="349" r:id="rId22"/>
    <p:sldId id="350" r:id="rId23"/>
    <p:sldId id="351" r:id="rId24"/>
    <p:sldId id="354" r:id="rId25"/>
    <p:sldId id="353" r:id="rId26"/>
    <p:sldId id="352" r:id="rId27"/>
    <p:sldId id="361" r:id="rId28"/>
    <p:sldId id="346" r:id="rId29"/>
    <p:sldId id="347" r:id="rId30"/>
    <p:sldId id="302" r:id="rId31"/>
    <p:sldId id="303" r:id="rId32"/>
    <p:sldId id="304" r:id="rId33"/>
    <p:sldId id="348" r:id="rId34"/>
    <p:sldId id="305" r:id="rId35"/>
    <p:sldId id="306" r:id="rId36"/>
    <p:sldId id="307" r:id="rId37"/>
    <p:sldId id="308" r:id="rId38"/>
    <p:sldId id="309" r:id="rId39"/>
    <p:sldId id="310" r:id="rId40"/>
    <p:sldId id="356" r:id="rId41"/>
    <p:sldId id="363"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1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1C72B32E-E61F-4C7F-A720-10659B6D4C49}" type="datetimeFigureOut">
              <a:rPr lang="en-US" smtClean="0"/>
              <a:t>1/13/2021</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9F900272-F40D-45C7-99D5-987CF33A4053}"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33159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2B32E-E61F-4C7F-A720-10659B6D4C4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00272-F40D-45C7-99D5-987CF33A4053}" type="slidenum">
              <a:rPr lang="en-US" smtClean="0"/>
              <a:t>‹#›</a:t>
            </a:fld>
            <a:endParaRPr lang="en-US"/>
          </a:p>
        </p:txBody>
      </p:sp>
    </p:spTree>
    <p:extLst>
      <p:ext uri="{BB962C8B-B14F-4D97-AF65-F5344CB8AC3E}">
        <p14:creationId xmlns:p14="http://schemas.microsoft.com/office/powerpoint/2010/main" val="3529153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2B32E-E61F-4C7F-A720-10659B6D4C4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00272-F40D-45C7-99D5-987CF33A4053}" type="slidenum">
              <a:rPr lang="en-US" smtClean="0"/>
              <a:t>‹#›</a:t>
            </a:fld>
            <a:endParaRPr lang="en-US"/>
          </a:p>
        </p:txBody>
      </p:sp>
    </p:spTree>
    <p:extLst>
      <p:ext uri="{BB962C8B-B14F-4D97-AF65-F5344CB8AC3E}">
        <p14:creationId xmlns:p14="http://schemas.microsoft.com/office/powerpoint/2010/main" val="3393342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72B32E-E61F-4C7F-A720-10659B6D4C49}"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00272-F40D-45C7-99D5-987CF33A4053}" type="slidenum">
              <a:rPr lang="en-US" smtClean="0"/>
              <a:t>‹#›</a:t>
            </a:fld>
            <a:endParaRPr lang="en-US"/>
          </a:p>
        </p:txBody>
      </p:sp>
    </p:spTree>
    <p:extLst>
      <p:ext uri="{BB962C8B-B14F-4D97-AF65-F5344CB8AC3E}">
        <p14:creationId xmlns:p14="http://schemas.microsoft.com/office/powerpoint/2010/main" val="369662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1C72B32E-E61F-4C7F-A720-10659B6D4C49}" type="datetimeFigureOut">
              <a:rPr lang="en-US" smtClean="0"/>
              <a:t>1/13/2021</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9F900272-F40D-45C7-99D5-987CF33A4053}"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3657638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72B32E-E61F-4C7F-A720-10659B6D4C49}"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900272-F40D-45C7-99D5-987CF33A4053}" type="slidenum">
              <a:rPr lang="en-US" smtClean="0"/>
              <a:t>‹#›</a:t>
            </a:fld>
            <a:endParaRPr lang="en-US"/>
          </a:p>
        </p:txBody>
      </p:sp>
    </p:spTree>
    <p:extLst>
      <p:ext uri="{BB962C8B-B14F-4D97-AF65-F5344CB8AC3E}">
        <p14:creationId xmlns:p14="http://schemas.microsoft.com/office/powerpoint/2010/main" val="137088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72B32E-E61F-4C7F-A720-10659B6D4C49}"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900272-F40D-45C7-99D5-987CF33A4053}" type="slidenum">
              <a:rPr lang="en-US" smtClean="0"/>
              <a:t>‹#›</a:t>
            </a:fld>
            <a:endParaRPr lang="en-US"/>
          </a:p>
        </p:txBody>
      </p:sp>
    </p:spTree>
    <p:extLst>
      <p:ext uri="{BB962C8B-B14F-4D97-AF65-F5344CB8AC3E}">
        <p14:creationId xmlns:p14="http://schemas.microsoft.com/office/powerpoint/2010/main" val="340652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72B32E-E61F-4C7F-A720-10659B6D4C49}"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900272-F40D-45C7-99D5-987CF33A4053}" type="slidenum">
              <a:rPr lang="en-US" smtClean="0"/>
              <a:t>‹#›</a:t>
            </a:fld>
            <a:endParaRPr lang="en-US"/>
          </a:p>
        </p:txBody>
      </p:sp>
    </p:spTree>
    <p:extLst>
      <p:ext uri="{BB962C8B-B14F-4D97-AF65-F5344CB8AC3E}">
        <p14:creationId xmlns:p14="http://schemas.microsoft.com/office/powerpoint/2010/main" val="390680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2B32E-E61F-4C7F-A720-10659B6D4C49}"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900272-F40D-45C7-99D5-987CF33A4053}" type="slidenum">
              <a:rPr lang="en-US" smtClean="0"/>
              <a:t>‹#›</a:t>
            </a:fld>
            <a:endParaRPr lang="en-US"/>
          </a:p>
        </p:txBody>
      </p:sp>
    </p:spTree>
    <p:extLst>
      <p:ext uri="{BB962C8B-B14F-4D97-AF65-F5344CB8AC3E}">
        <p14:creationId xmlns:p14="http://schemas.microsoft.com/office/powerpoint/2010/main" val="2818953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C72B32E-E61F-4C7F-A720-10659B6D4C49}" type="datetimeFigureOut">
              <a:rPr lang="en-US" smtClean="0"/>
              <a:t>1/13/2021</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F900272-F40D-45C7-99D5-987CF33A4053}"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1864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C72B32E-E61F-4C7F-A720-10659B6D4C49}" type="datetimeFigureOut">
              <a:rPr lang="en-US" smtClean="0"/>
              <a:t>1/13/2021</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9F900272-F40D-45C7-99D5-987CF33A4053}"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1832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1C72B32E-E61F-4C7F-A720-10659B6D4C49}" type="datetimeFigureOut">
              <a:rPr lang="en-US" smtClean="0"/>
              <a:t>1/13/2021</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9F900272-F40D-45C7-99D5-987CF33A4053}"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5881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ctrTitle"/>
          </p:nvPr>
        </p:nvSpPr>
        <p:spPr>
          <a:xfrm>
            <a:off x="910167" y="1314450"/>
            <a:ext cx="7624233" cy="1790700"/>
          </a:xfrm>
        </p:spPr>
        <p:txBody>
          <a:bodyPr/>
          <a:lstStyle/>
          <a:p>
            <a:pPr fontAlgn="auto">
              <a:spcAft>
                <a:spcPts val="0"/>
              </a:spcAft>
              <a:defRPr/>
            </a:pPr>
            <a:r>
              <a:rPr lang="en-US" sz="3200" b="1" dirty="0">
                <a:solidFill>
                  <a:schemeClr val="tx2">
                    <a:satMod val="130000"/>
                  </a:schemeClr>
                </a:solidFill>
              </a:rPr>
              <a:t>Public Finance Seminar</a:t>
            </a:r>
            <a:br>
              <a:rPr lang="en-US" sz="3200" b="1" dirty="0">
                <a:solidFill>
                  <a:schemeClr val="tx2">
                    <a:satMod val="130000"/>
                  </a:schemeClr>
                </a:solidFill>
              </a:rPr>
            </a:br>
            <a:r>
              <a:rPr lang="en-US" sz="3200" b="1" dirty="0">
                <a:solidFill>
                  <a:schemeClr val="tx2">
                    <a:satMod val="130000"/>
                  </a:schemeClr>
                </a:solidFill>
              </a:rPr>
              <a:t>Spring 2021, Professor Yinger</a:t>
            </a:r>
          </a:p>
        </p:txBody>
      </p:sp>
      <p:sp>
        <p:nvSpPr>
          <p:cNvPr id="10243" name="Rectangle 2"/>
          <p:cNvSpPr>
            <a:spLocks noGrp="1" noChangeArrowheads="1"/>
          </p:cNvSpPr>
          <p:nvPr>
            <p:ph type="subTitle" idx="1"/>
          </p:nvPr>
        </p:nvSpPr>
        <p:spPr>
          <a:xfrm>
            <a:off x="2032000" y="4000500"/>
            <a:ext cx="6553200" cy="1809750"/>
          </a:xfrm>
        </p:spPr>
        <p:txBody>
          <a:bodyPr/>
          <a:lstStyle/>
          <a:p>
            <a:pPr marL="26988"/>
            <a:r>
              <a:rPr lang="en-US" sz="3600" dirty="0">
                <a:solidFill>
                  <a:schemeClr val="tx2"/>
                </a:solidFill>
              </a:rPr>
              <a:t>Program Evaluation</a:t>
            </a:r>
          </a:p>
        </p:txBody>
      </p:sp>
    </p:spTree>
    <p:extLst>
      <p:ext uri="{BB962C8B-B14F-4D97-AF65-F5344CB8AC3E}">
        <p14:creationId xmlns:p14="http://schemas.microsoft.com/office/powerpoint/2010/main" val="3461262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spcBef>
                <a:spcPts val="0"/>
              </a:spcBef>
              <a:buNone/>
            </a:pPr>
            <a:r>
              <a:rPr lang="en-US" b="1" dirty="0">
                <a:solidFill>
                  <a:schemeClr val="accent1"/>
                </a:solidFill>
              </a:rPr>
              <a:t>Random Assignment 2</a:t>
            </a:r>
          </a:p>
          <a:p>
            <a:pPr>
              <a:spcBef>
                <a:spcPts val="0"/>
              </a:spcBef>
            </a:pPr>
            <a:endParaRPr lang="en-US" dirty="0"/>
          </a:p>
          <a:p>
            <a:pPr>
              <a:spcBef>
                <a:spcPts val="0"/>
              </a:spcBef>
            </a:pPr>
            <a:r>
              <a:rPr lang="en-US" dirty="0"/>
              <a:t>So many studies are based on an “experiment” in which people are randomly assigned to treatment and control</a:t>
            </a:r>
          </a:p>
          <a:p>
            <a:pPr>
              <a:spcBef>
                <a:spcPts val="0"/>
              </a:spcBef>
            </a:pPr>
            <a:endParaRPr lang="en-US" dirty="0"/>
          </a:p>
          <a:p>
            <a:pPr>
              <a:spcBef>
                <a:spcPts val="0"/>
              </a:spcBef>
            </a:pPr>
            <a:r>
              <a:rPr lang="en-US" dirty="0"/>
              <a:t>Or in which there is a lottery (i.e. a random selection mechanism) for participation in a program</a:t>
            </a:r>
          </a:p>
          <a:p>
            <a:pPr>
              <a:spcBef>
                <a:spcPts val="0"/>
              </a:spcBef>
            </a:pPr>
            <a:endParaRPr lang="en-US" dirty="0"/>
          </a:p>
          <a:p>
            <a:pPr>
              <a:spcBef>
                <a:spcPts val="0"/>
              </a:spcBef>
            </a:pPr>
            <a:r>
              <a:rPr lang="en-US" dirty="0"/>
              <a:t>Or in which there is some other quasi-random mechanism.</a:t>
            </a:r>
          </a:p>
        </p:txBody>
      </p:sp>
    </p:spTree>
    <p:extLst>
      <p:ext uri="{BB962C8B-B14F-4D97-AF65-F5344CB8AC3E}">
        <p14:creationId xmlns:p14="http://schemas.microsoft.com/office/powerpoint/2010/main" val="1704654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Random Assignment 3</a:t>
            </a:r>
          </a:p>
          <a:p>
            <a:endParaRPr lang="en-US" dirty="0"/>
          </a:p>
          <a:p>
            <a:pPr>
              <a:spcBef>
                <a:spcPts val="0"/>
              </a:spcBef>
            </a:pPr>
            <a:r>
              <a:rPr lang="en-US" dirty="0"/>
              <a:t>Random assignment is not possible or appropriate in all cases, however.</a:t>
            </a:r>
          </a:p>
          <a:p>
            <a:pPr>
              <a:spcBef>
                <a:spcPts val="0"/>
              </a:spcBef>
            </a:pPr>
            <a:endParaRPr lang="en-US" dirty="0"/>
          </a:p>
          <a:p>
            <a:pPr>
              <a:spcBef>
                <a:spcPts val="0"/>
              </a:spcBef>
            </a:pPr>
            <a:r>
              <a:rPr lang="en-US" dirty="0"/>
              <a:t>It is often expensive or difficult to manage or focused on a secondary issue.</a:t>
            </a:r>
          </a:p>
          <a:p>
            <a:pPr>
              <a:spcBef>
                <a:spcPts val="0"/>
              </a:spcBef>
            </a:pPr>
            <a:endParaRPr lang="en-US" dirty="0"/>
          </a:p>
          <a:p>
            <a:pPr>
              <a:spcBef>
                <a:spcPts val="0"/>
              </a:spcBef>
            </a:pPr>
            <a:r>
              <a:rPr lang="en-US" dirty="0"/>
              <a:t>It may be politically infeasible, as when there is a disagreement about which school districts should get a certain “treatment.”</a:t>
            </a:r>
          </a:p>
          <a:p>
            <a:pPr>
              <a:spcBef>
                <a:spcPts val="0"/>
              </a:spcBef>
            </a:pPr>
            <a:endParaRPr lang="en-US" dirty="0"/>
          </a:p>
          <a:p>
            <a:pPr>
              <a:spcBef>
                <a:spcPts val="0"/>
              </a:spcBef>
            </a:pPr>
            <a:r>
              <a:rPr lang="en-US" dirty="0"/>
              <a:t>It may be undermined by perfectly legal behavior, such as teachers leaving a school because a certain new program is implemented.</a:t>
            </a:r>
          </a:p>
        </p:txBody>
      </p:sp>
    </p:spTree>
    <p:extLst>
      <p:ext uri="{BB962C8B-B14F-4D97-AF65-F5344CB8AC3E}">
        <p14:creationId xmlns:p14="http://schemas.microsoft.com/office/powerpoint/2010/main" val="2707121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Random Assignment 4</a:t>
            </a:r>
          </a:p>
          <a:p>
            <a:endParaRPr lang="en-US" dirty="0"/>
          </a:p>
          <a:p>
            <a:r>
              <a:rPr lang="en-US" dirty="0"/>
              <a:t>One example of a potential problem is that some people randomly selected to receive a treatment may decide not to participate or to drop out after a while.</a:t>
            </a:r>
          </a:p>
          <a:p>
            <a:endParaRPr lang="en-US" dirty="0"/>
          </a:p>
          <a:p>
            <a:r>
              <a:rPr lang="en-US" dirty="0"/>
              <a:t>Hence, the people who receive the full treatment are not randomly selected any more.</a:t>
            </a:r>
          </a:p>
          <a:p>
            <a:endParaRPr lang="en-US" dirty="0"/>
          </a:p>
          <a:p>
            <a:pPr lvl="1"/>
            <a:r>
              <a:rPr lang="en-US" dirty="0"/>
              <a:t>Some studies deal with this by looking at the effect of the “</a:t>
            </a:r>
            <a:r>
              <a:rPr lang="en-US" b="1" dirty="0">
                <a:solidFill>
                  <a:schemeClr val="accent4"/>
                </a:solidFill>
                <a:effectLst>
                  <a:outerShdw blurRad="38100" dist="38100" dir="2700000" algn="tl">
                    <a:srgbClr val="000000">
                      <a:alpha val="43137"/>
                    </a:srgbClr>
                  </a:outerShdw>
                </a:effectLst>
              </a:rPr>
              <a:t>intent to treat,” </a:t>
            </a:r>
            <a:r>
              <a:rPr lang="en-US" dirty="0"/>
              <a:t>that is, by comparing the entire sample of people who were selected for treatment with the control sample.</a:t>
            </a:r>
          </a:p>
          <a:p>
            <a:pPr lvl="1"/>
            <a:endParaRPr lang="en-US" dirty="0"/>
          </a:p>
          <a:p>
            <a:pPr lvl="1"/>
            <a:r>
              <a:rPr lang="en-US" dirty="0"/>
              <a:t>Other studies may try to estimate the impact of the “</a:t>
            </a:r>
            <a:r>
              <a:rPr lang="en-US" b="1" dirty="0">
                <a:solidFill>
                  <a:schemeClr val="accent4"/>
                </a:solidFill>
                <a:effectLst>
                  <a:outerShdw blurRad="38100" dist="38100" dir="2700000" algn="tl">
                    <a:srgbClr val="000000">
                      <a:alpha val="43137"/>
                    </a:srgbClr>
                  </a:outerShdw>
                </a:effectLst>
              </a:rPr>
              <a:t>treatment on the treated,” </a:t>
            </a:r>
            <a:r>
              <a:rPr lang="en-US" dirty="0"/>
              <a:t>perhaps with a selection correction.</a:t>
            </a:r>
            <a:endParaRPr lang="en-US" b="1" dirty="0">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4597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fontScale="92500" lnSpcReduction="20000"/>
          </a:bodyPr>
          <a:lstStyle/>
          <a:p>
            <a:pPr marL="82296" indent="0" algn="ctr">
              <a:buNone/>
            </a:pPr>
            <a:r>
              <a:rPr lang="en-US" b="1" dirty="0">
                <a:solidFill>
                  <a:schemeClr val="accent1"/>
                </a:solidFill>
              </a:rPr>
              <a:t>Random Assignment 5</a:t>
            </a:r>
          </a:p>
          <a:p>
            <a:endParaRPr lang="en-US" dirty="0"/>
          </a:p>
          <a:p>
            <a:r>
              <a:rPr lang="en-US" dirty="0"/>
              <a:t>Another problem can arise if the results of a study based on random assignment are pushed too far.</a:t>
            </a:r>
          </a:p>
          <a:p>
            <a:endParaRPr lang="en-US" dirty="0"/>
          </a:p>
          <a:p>
            <a:pPr lvl="1"/>
            <a:r>
              <a:rPr lang="en-US" dirty="0"/>
              <a:t>A class size experiment (discussed below) with random assignment found higher performance from lower class sizes. When California implemented financial incentive to lower class sizes in elementary grades, school districts ended up hiring less-qualified teachers, and student performance went down.  Some districts also found ways to receive the incentives by mixing grades—and lowering achievement.  See </a:t>
            </a:r>
            <a:r>
              <a:rPr lang="en-US" dirty="0" err="1"/>
              <a:t>Chingos</a:t>
            </a:r>
            <a:r>
              <a:rPr lang="en-US" dirty="0"/>
              <a:t>, </a:t>
            </a:r>
            <a:r>
              <a:rPr lang="en-US" i="1" dirty="0"/>
              <a:t>JPAM</a:t>
            </a:r>
            <a:r>
              <a:rPr lang="en-US" dirty="0"/>
              <a:t>, Spring 2013.</a:t>
            </a:r>
          </a:p>
          <a:p>
            <a:pPr lvl="1"/>
            <a:endParaRPr lang="en-US" dirty="0"/>
          </a:p>
          <a:p>
            <a:pPr lvl="1"/>
            <a:r>
              <a:rPr lang="en-US" dirty="0"/>
              <a:t>Charter schools are usually studied based on the random assignment created by an admissions lottery.  These results only apply to the set of children whose parents are willing to apply to the charter school and may not generalize to all children.  Moreover, this method cannot be applied to schools that are not oversubscribed, i.e. the less desirable schools.  In addition, any expansion of charter schools may run into the same teacher-shortage problem as the California class size experiment.</a:t>
            </a:r>
          </a:p>
          <a:p>
            <a:pPr lvl="1"/>
            <a:endParaRPr lang="en-US" dirty="0"/>
          </a:p>
        </p:txBody>
      </p:sp>
    </p:spTree>
    <p:extLst>
      <p:ext uri="{BB962C8B-B14F-4D97-AF65-F5344CB8AC3E}">
        <p14:creationId xmlns:p14="http://schemas.microsoft.com/office/powerpoint/2010/main" val="2709384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lstStyle/>
          <a:p>
            <a:pPr marL="82296" indent="0" algn="ctr">
              <a:spcBef>
                <a:spcPts val="0"/>
              </a:spcBef>
              <a:buNone/>
            </a:pPr>
            <a:r>
              <a:rPr lang="en-US" b="1" dirty="0">
                <a:solidFill>
                  <a:schemeClr val="accent1"/>
                </a:solidFill>
              </a:rPr>
              <a:t>Regression Methods</a:t>
            </a:r>
          </a:p>
          <a:p>
            <a:pPr>
              <a:spcBef>
                <a:spcPts val="0"/>
              </a:spcBef>
            </a:pPr>
            <a:endParaRPr lang="en-US" dirty="0"/>
          </a:p>
          <a:p>
            <a:pPr>
              <a:spcBef>
                <a:spcPts val="0"/>
              </a:spcBef>
            </a:pPr>
            <a:r>
              <a:rPr lang="en-US" dirty="0"/>
              <a:t>If you do not have data based on random assignment (and you probably won’t), you need to think about the biases from both unobserved and observed variables. </a:t>
            </a:r>
          </a:p>
          <a:p>
            <a:pPr>
              <a:spcBef>
                <a:spcPts val="0"/>
              </a:spcBef>
            </a:pPr>
            <a:endParaRPr lang="en-US" dirty="0"/>
          </a:p>
          <a:p>
            <a:pPr>
              <a:spcBef>
                <a:spcPts val="0"/>
              </a:spcBef>
            </a:pPr>
            <a:r>
              <a:rPr lang="en-US" dirty="0"/>
              <a:t>If you are interested in public finance, take classes in program evaluation and econometrics!</a:t>
            </a:r>
          </a:p>
        </p:txBody>
      </p:sp>
    </p:spTree>
    <p:extLst>
      <p:ext uri="{BB962C8B-B14F-4D97-AF65-F5344CB8AC3E}">
        <p14:creationId xmlns:p14="http://schemas.microsoft.com/office/powerpoint/2010/main" val="1629095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lstStyle/>
          <a:p>
            <a:pPr marL="82296" indent="0" algn="ctr">
              <a:buNone/>
            </a:pPr>
            <a:r>
              <a:rPr lang="en-US" b="1" dirty="0">
                <a:solidFill>
                  <a:schemeClr val="accent1"/>
                </a:solidFill>
              </a:rPr>
              <a:t>Regression Methods 2</a:t>
            </a:r>
          </a:p>
          <a:p>
            <a:endParaRPr lang="en-US" dirty="0"/>
          </a:p>
          <a:p>
            <a:r>
              <a:rPr lang="en-US" dirty="0"/>
              <a:t>In the case of </a:t>
            </a:r>
            <a:r>
              <a:rPr lang="en-US" b="1" dirty="0">
                <a:solidFill>
                  <a:schemeClr val="accent4"/>
                </a:solidFill>
                <a:effectLst>
                  <a:outerShdw blurRad="38100" dist="38100" dir="2700000" algn="tl">
                    <a:srgbClr val="000000">
                      <a:alpha val="43137"/>
                    </a:srgbClr>
                  </a:outerShdw>
                </a:effectLst>
              </a:rPr>
              <a:t>observables</a:t>
            </a:r>
            <a:r>
              <a:rPr lang="en-US" dirty="0"/>
              <a:t> you can:</a:t>
            </a:r>
          </a:p>
          <a:p>
            <a:endParaRPr lang="en-US" dirty="0"/>
          </a:p>
          <a:p>
            <a:pPr lvl="1"/>
            <a:r>
              <a:rPr lang="en-US" dirty="0"/>
              <a:t>Collect good data, with lots of controls</a:t>
            </a:r>
          </a:p>
          <a:p>
            <a:pPr lvl="1"/>
            <a:endParaRPr lang="en-US" dirty="0"/>
          </a:p>
          <a:p>
            <a:pPr lvl="1"/>
            <a:r>
              <a:rPr lang="en-US" dirty="0"/>
              <a:t>Use matching methods, which account for the possibility that the impact of “treatment” depends on some of the variables you observe. </a:t>
            </a:r>
          </a:p>
          <a:p>
            <a:pPr lvl="1"/>
            <a:endParaRPr lang="en-US" dirty="0"/>
          </a:p>
          <a:p>
            <a:pPr lvl="2"/>
            <a:r>
              <a:rPr lang="en-US" dirty="0"/>
              <a:t>Matching methods can get very complicated; the most basic form is called “propensity score matching.’</a:t>
            </a:r>
          </a:p>
          <a:p>
            <a:pPr lvl="2"/>
            <a:r>
              <a:rPr lang="en-US" dirty="0"/>
              <a:t>These methods do not account for unobservables</a:t>
            </a:r>
          </a:p>
        </p:txBody>
      </p:sp>
    </p:spTree>
    <p:extLst>
      <p:ext uri="{BB962C8B-B14F-4D97-AF65-F5344CB8AC3E}">
        <p14:creationId xmlns:p14="http://schemas.microsoft.com/office/powerpoint/2010/main" val="2297698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lstStyle/>
          <a:p>
            <a:pPr marL="82296" indent="0" algn="ctr">
              <a:buNone/>
            </a:pPr>
            <a:r>
              <a:rPr lang="en-US" b="1" dirty="0">
                <a:solidFill>
                  <a:schemeClr val="accent1"/>
                </a:solidFill>
              </a:rPr>
              <a:t>Regression Methods, 3</a:t>
            </a:r>
          </a:p>
          <a:p>
            <a:endParaRPr lang="en-US" dirty="0"/>
          </a:p>
          <a:p>
            <a:r>
              <a:rPr lang="en-US" dirty="0"/>
              <a:t>In the case of </a:t>
            </a:r>
            <a:r>
              <a:rPr lang="en-US" b="1" dirty="0">
                <a:solidFill>
                  <a:schemeClr val="accent4"/>
                </a:solidFill>
                <a:effectLst>
                  <a:outerShdw blurRad="38100" dist="38100" dir="2700000" algn="tl">
                    <a:srgbClr val="000000">
                      <a:alpha val="43137"/>
                    </a:srgbClr>
                  </a:outerShdw>
                </a:effectLst>
              </a:rPr>
              <a:t>unobservables</a:t>
            </a:r>
            <a:r>
              <a:rPr lang="en-US" dirty="0"/>
              <a:t> you can, if possible:</a:t>
            </a:r>
          </a:p>
          <a:p>
            <a:pPr marL="530352" lvl="1" indent="0">
              <a:buNone/>
            </a:pPr>
            <a:endParaRPr lang="en-US" dirty="0"/>
          </a:p>
          <a:p>
            <a:pPr lvl="1"/>
            <a:r>
              <a:rPr lang="en-US" dirty="0"/>
              <a:t>Use an IV procedure (if you have an instrument).</a:t>
            </a:r>
          </a:p>
          <a:p>
            <a:pPr lvl="1"/>
            <a:r>
              <a:rPr lang="en-US" dirty="0"/>
              <a:t>Use fixed effects.</a:t>
            </a:r>
          </a:p>
          <a:p>
            <a:pPr lvl="1"/>
            <a:r>
              <a:rPr lang="en-US" dirty="0"/>
              <a:t>Use a difference-in-differences procedure.</a:t>
            </a:r>
          </a:p>
          <a:p>
            <a:pPr lvl="1"/>
            <a:r>
              <a:rPr lang="en-US" dirty="0"/>
              <a:t>Use a regression discontinuity design (if appropriate).</a:t>
            </a:r>
          </a:p>
          <a:p>
            <a:pPr lvl="1"/>
            <a:endParaRPr lang="en-US" dirty="0"/>
          </a:p>
          <a:p>
            <a:r>
              <a:rPr lang="en-US" dirty="0"/>
              <a:t>This class is not the appropriate place to learn about these methods.</a:t>
            </a:r>
          </a:p>
          <a:p>
            <a:pPr lvl="1"/>
            <a:r>
              <a:rPr lang="en-US" dirty="0"/>
              <a:t>But I assume that you will make sure you have at least a basic understanding of these methods when you come across them in your readings—or in designing your own projects!</a:t>
            </a:r>
          </a:p>
        </p:txBody>
      </p:sp>
    </p:spTree>
    <p:extLst>
      <p:ext uri="{BB962C8B-B14F-4D97-AF65-F5344CB8AC3E}">
        <p14:creationId xmlns:p14="http://schemas.microsoft.com/office/powerpoint/2010/main" val="3231787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1066800" y="1066800"/>
            <a:ext cx="7866888" cy="5638800"/>
          </a:xfrm>
        </p:spPr>
        <p:txBody>
          <a:bodyPr/>
          <a:lstStyle/>
          <a:p>
            <a:pPr marL="82296" indent="0" algn="ctr">
              <a:buNone/>
            </a:pPr>
            <a:r>
              <a:rPr lang="en-US" b="1" dirty="0">
                <a:solidFill>
                  <a:srgbClr val="FF0000"/>
                </a:solidFill>
              </a:rPr>
              <a:t>Questions</a:t>
            </a:r>
          </a:p>
          <a:p>
            <a:r>
              <a:rPr lang="en-US" dirty="0"/>
              <a:t>What is the principal problem facing any program evaluation?</a:t>
            </a:r>
          </a:p>
          <a:p>
            <a:endParaRPr lang="en-US" dirty="0"/>
          </a:p>
          <a:p>
            <a:r>
              <a:rPr lang="en-US" dirty="0"/>
              <a:t>What is the difference between intent to treat and treatment of the treated.</a:t>
            </a:r>
          </a:p>
          <a:p>
            <a:endParaRPr lang="en-US" dirty="0"/>
          </a:p>
          <a:p>
            <a:r>
              <a:rPr lang="en-US" dirty="0"/>
              <a:t>Why is random assignment into treatment such a powerful methodology?</a:t>
            </a:r>
          </a:p>
          <a:p>
            <a:endParaRPr lang="en-US" dirty="0"/>
          </a:p>
          <a:p>
            <a:r>
              <a:rPr lang="en-US" dirty="0"/>
              <a:t>What are some of the methods available to minimize biased estimates of program impacts due to observable variables?</a:t>
            </a:r>
          </a:p>
          <a:p>
            <a:endParaRPr lang="en-US" dirty="0"/>
          </a:p>
          <a:p>
            <a:r>
              <a:rPr lang="en-US" dirty="0"/>
              <a:t>What are some of the methods available to minimize biased estimates of program impacts due to observable variables?</a:t>
            </a:r>
          </a:p>
          <a:p>
            <a:endParaRPr lang="en-US" dirty="0"/>
          </a:p>
          <a:p>
            <a:endParaRPr lang="en-US" dirty="0"/>
          </a:p>
          <a:p>
            <a:endParaRPr lang="en-US" dirty="0"/>
          </a:p>
        </p:txBody>
      </p:sp>
    </p:spTree>
    <p:extLst>
      <p:ext uri="{BB962C8B-B14F-4D97-AF65-F5344CB8AC3E}">
        <p14:creationId xmlns:p14="http://schemas.microsoft.com/office/powerpoint/2010/main" val="2903556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1066800" y="1066800"/>
            <a:ext cx="7866888" cy="5638800"/>
          </a:xfrm>
        </p:spPr>
        <p:txBody>
          <a:bodyPr/>
          <a:lstStyle/>
          <a:p>
            <a:pPr marL="82296" indent="0" algn="ctr">
              <a:buNone/>
            </a:pPr>
            <a:r>
              <a:rPr lang="en-US" b="1" dirty="0">
                <a:solidFill>
                  <a:schemeClr val="accent1"/>
                </a:solidFill>
              </a:rPr>
              <a:t>Class Outline</a:t>
            </a:r>
          </a:p>
          <a:p>
            <a:endParaRPr lang="en-US" dirty="0"/>
          </a:p>
          <a:p>
            <a:r>
              <a:rPr lang="en-US" dirty="0">
                <a:solidFill>
                  <a:schemeClr val="tx1"/>
                </a:solidFill>
              </a:rPr>
              <a:t>Principles of Program Evaluation</a:t>
            </a:r>
          </a:p>
          <a:p>
            <a:endParaRPr lang="en-US" dirty="0"/>
          </a:p>
          <a:p>
            <a:r>
              <a:rPr lang="en-US" dirty="0">
                <a:solidFill>
                  <a:srgbClr val="FF0000"/>
                </a:solidFill>
              </a:rPr>
              <a:t>Example 1:  KIPP</a:t>
            </a:r>
          </a:p>
          <a:p>
            <a:endParaRPr lang="en-US" dirty="0"/>
          </a:p>
          <a:p>
            <a:r>
              <a:rPr lang="en-US" dirty="0"/>
              <a:t>Example 2:  Class Size</a:t>
            </a:r>
          </a:p>
        </p:txBody>
      </p:sp>
    </p:spTree>
    <p:extLst>
      <p:ext uri="{BB962C8B-B14F-4D97-AF65-F5344CB8AC3E}">
        <p14:creationId xmlns:p14="http://schemas.microsoft.com/office/powerpoint/2010/main" val="2776904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spcBef>
                <a:spcPts val="0"/>
              </a:spcBef>
              <a:buNone/>
            </a:pPr>
            <a:r>
              <a:rPr lang="en-US" b="1" dirty="0">
                <a:solidFill>
                  <a:schemeClr val="accent1"/>
                </a:solidFill>
              </a:rPr>
              <a:t>KIPP</a:t>
            </a:r>
          </a:p>
          <a:p>
            <a:pPr>
              <a:spcBef>
                <a:spcPts val="0"/>
              </a:spcBef>
            </a:pPr>
            <a:endParaRPr lang="en-US" dirty="0"/>
          </a:p>
          <a:p>
            <a:pPr>
              <a:spcBef>
                <a:spcPts val="0"/>
              </a:spcBef>
            </a:pPr>
            <a:r>
              <a:rPr lang="en-US" dirty="0"/>
              <a:t>The Knowledge is Power Program is the nation’s largest charter school provider.</a:t>
            </a:r>
          </a:p>
          <a:p>
            <a:pPr>
              <a:spcBef>
                <a:spcPts val="0"/>
              </a:spcBef>
            </a:pPr>
            <a:endParaRPr lang="en-US" dirty="0"/>
          </a:p>
          <a:p>
            <a:pPr>
              <a:spcBef>
                <a:spcPts val="0"/>
              </a:spcBef>
            </a:pPr>
            <a:r>
              <a:rPr lang="en-US" dirty="0"/>
              <a:t>KIPP schools feature a long school day, an extended school year, selective teacher hiring, strict behavior norms, and a focus on math and reading.</a:t>
            </a:r>
          </a:p>
          <a:p>
            <a:pPr>
              <a:spcBef>
                <a:spcPts val="0"/>
              </a:spcBef>
            </a:pPr>
            <a:endParaRPr lang="en-US" dirty="0"/>
          </a:p>
          <a:p>
            <a:pPr>
              <a:spcBef>
                <a:spcPts val="0"/>
              </a:spcBef>
            </a:pPr>
            <a:r>
              <a:rPr lang="en-US" dirty="0"/>
              <a:t>Overall 99 KIPP schools serve 27,000 students, mainly low-income, minority students.</a:t>
            </a:r>
          </a:p>
        </p:txBody>
      </p:sp>
    </p:spTree>
    <p:extLst>
      <p:ext uri="{BB962C8B-B14F-4D97-AF65-F5344CB8AC3E}">
        <p14:creationId xmlns:p14="http://schemas.microsoft.com/office/powerpoint/2010/main" val="3772474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1066800" y="1066800"/>
            <a:ext cx="7866888" cy="5638800"/>
          </a:xfrm>
        </p:spPr>
        <p:txBody>
          <a:bodyPr/>
          <a:lstStyle/>
          <a:p>
            <a:pPr marL="82296" indent="0" algn="ctr">
              <a:buNone/>
            </a:pPr>
            <a:r>
              <a:rPr lang="en-US" b="1" dirty="0">
                <a:solidFill>
                  <a:schemeClr val="accent1"/>
                </a:solidFill>
              </a:rPr>
              <a:t>Class Outline</a:t>
            </a:r>
          </a:p>
          <a:p>
            <a:endParaRPr lang="en-US" dirty="0"/>
          </a:p>
          <a:p>
            <a:r>
              <a:rPr lang="en-US" dirty="0"/>
              <a:t>Principles of Program Evaluation</a:t>
            </a:r>
          </a:p>
          <a:p>
            <a:endParaRPr lang="en-US" dirty="0"/>
          </a:p>
          <a:p>
            <a:r>
              <a:rPr lang="en-US" dirty="0"/>
              <a:t>Example 1:  KIPP</a:t>
            </a:r>
          </a:p>
          <a:p>
            <a:endParaRPr lang="en-US" dirty="0"/>
          </a:p>
          <a:p>
            <a:r>
              <a:rPr lang="en-US" dirty="0"/>
              <a:t>Example 2:  Class Size</a:t>
            </a:r>
          </a:p>
        </p:txBody>
      </p:sp>
    </p:spTree>
    <p:extLst>
      <p:ext uri="{BB962C8B-B14F-4D97-AF65-F5344CB8AC3E}">
        <p14:creationId xmlns:p14="http://schemas.microsoft.com/office/powerpoint/2010/main" val="170248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spcBef>
                <a:spcPts val="0"/>
              </a:spcBef>
              <a:buNone/>
            </a:pPr>
            <a:r>
              <a:rPr lang="en-US" b="1" dirty="0" err="1">
                <a:solidFill>
                  <a:schemeClr val="accent1"/>
                </a:solidFill>
              </a:rPr>
              <a:t>Angrist</a:t>
            </a:r>
            <a:r>
              <a:rPr lang="en-US" b="1" dirty="0">
                <a:solidFill>
                  <a:schemeClr val="accent1"/>
                </a:solidFill>
              </a:rPr>
              <a:t> et al. (</a:t>
            </a:r>
            <a:r>
              <a:rPr lang="en-US" b="1" i="1" dirty="0">
                <a:solidFill>
                  <a:schemeClr val="accent1"/>
                </a:solidFill>
              </a:rPr>
              <a:t>JPAM</a:t>
            </a:r>
            <a:r>
              <a:rPr lang="en-US" b="1" dirty="0">
                <a:solidFill>
                  <a:schemeClr val="accent1"/>
                </a:solidFill>
              </a:rPr>
              <a:t> 2012)</a:t>
            </a:r>
          </a:p>
          <a:p>
            <a:pPr>
              <a:spcBef>
                <a:spcPts val="0"/>
              </a:spcBef>
            </a:pPr>
            <a:endParaRPr lang="en-US" dirty="0"/>
          </a:p>
          <a:p>
            <a:pPr>
              <a:spcBef>
                <a:spcPts val="0"/>
              </a:spcBef>
            </a:pPr>
            <a:r>
              <a:rPr lang="en-US" dirty="0" err="1"/>
              <a:t>Angrist</a:t>
            </a:r>
            <a:r>
              <a:rPr lang="en-US" dirty="0"/>
              <a:t> et al. study the KIPP Academy Lynn, founded in 2004 in Lynn, Mass.</a:t>
            </a:r>
          </a:p>
          <a:p>
            <a:pPr>
              <a:spcBef>
                <a:spcPts val="0"/>
              </a:spcBef>
            </a:pPr>
            <a:endParaRPr lang="en-US" dirty="0"/>
          </a:p>
          <a:p>
            <a:pPr>
              <a:spcBef>
                <a:spcPts val="0"/>
              </a:spcBef>
            </a:pPr>
            <a:r>
              <a:rPr lang="en-US" dirty="0"/>
              <a:t>Mass.  law requires a lottery to select students.</a:t>
            </a:r>
          </a:p>
          <a:p>
            <a:pPr>
              <a:spcBef>
                <a:spcPts val="0"/>
              </a:spcBef>
            </a:pPr>
            <a:endParaRPr lang="en-US" dirty="0"/>
          </a:p>
          <a:p>
            <a:pPr>
              <a:spcBef>
                <a:spcPts val="0"/>
              </a:spcBef>
            </a:pPr>
            <a:r>
              <a:rPr lang="en-US" dirty="0" err="1"/>
              <a:t>Angrist</a:t>
            </a:r>
            <a:r>
              <a:rPr lang="en-US" dirty="0"/>
              <a:t> et al. make use of this lottery to study the impact of this KIPP school. </a:t>
            </a:r>
          </a:p>
          <a:p>
            <a:pPr>
              <a:spcBef>
                <a:spcPts val="0"/>
              </a:spcBef>
            </a:pPr>
            <a:endParaRPr lang="en-US" dirty="0"/>
          </a:p>
        </p:txBody>
      </p:sp>
    </p:spTree>
    <p:extLst>
      <p:ext uri="{BB962C8B-B14F-4D97-AF65-F5344CB8AC3E}">
        <p14:creationId xmlns:p14="http://schemas.microsoft.com/office/powerpoint/2010/main" val="3267113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spcBef>
                <a:spcPts val="0"/>
              </a:spcBef>
              <a:buNone/>
            </a:pPr>
            <a:r>
              <a:rPr lang="en-US" b="1" dirty="0">
                <a:solidFill>
                  <a:schemeClr val="accent1"/>
                </a:solidFill>
              </a:rPr>
              <a:t>Angrist et al., 2</a:t>
            </a:r>
          </a:p>
          <a:p>
            <a:pPr>
              <a:spcBef>
                <a:spcPts val="0"/>
              </a:spcBef>
            </a:pPr>
            <a:endParaRPr lang="en-US" dirty="0"/>
          </a:p>
          <a:p>
            <a:pPr>
              <a:spcBef>
                <a:spcPts val="0"/>
              </a:spcBef>
            </a:pPr>
            <a:r>
              <a:rPr lang="en-US" dirty="0"/>
              <a:t>They match about 95% of KIPP applicants with state data on a student’s scores and demographics.</a:t>
            </a:r>
          </a:p>
          <a:p>
            <a:pPr>
              <a:spcBef>
                <a:spcPts val="0"/>
              </a:spcBef>
            </a:pPr>
            <a:endParaRPr lang="en-US" dirty="0"/>
          </a:p>
          <a:p>
            <a:pPr>
              <a:spcBef>
                <a:spcPts val="0"/>
              </a:spcBef>
            </a:pPr>
            <a:r>
              <a:rPr lang="en-US" dirty="0"/>
              <a:t>They end up with 466 applicants observed in different lottery years for different numbers of years before and after entering KIPP.</a:t>
            </a:r>
          </a:p>
          <a:p>
            <a:endParaRPr lang="en-US" dirty="0"/>
          </a:p>
          <a:p>
            <a:endParaRPr lang="en-US" dirty="0"/>
          </a:p>
          <a:p>
            <a:endParaRPr lang="en-US" dirty="0"/>
          </a:p>
        </p:txBody>
      </p:sp>
    </p:spTree>
    <p:extLst>
      <p:ext uri="{BB962C8B-B14F-4D97-AF65-F5344CB8AC3E}">
        <p14:creationId xmlns:p14="http://schemas.microsoft.com/office/powerpoint/2010/main" val="12968144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1066800" y="1066800"/>
            <a:ext cx="7866888" cy="5638800"/>
          </a:xfrm>
        </p:spPr>
        <p:txBody>
          <a:bodyPr>
            <a:normAutofit/>
          </a:bodyPr>
          <a:lstStyle/>
          <a:p>
            <a:pPr marL="82296" indent="0" algn="ctr">
              <a:buNone/>
            </a:pPr>
            <a:r>
              <a:rPr lang="en-US" b="1" dirty="0" err="1">
                <a:solidFill>
                  <a:schemeClr val="accent1"/>
                </a:solidFill>
              </a:rPr>
              <a:t>Angrist</a:t>
            </a:r>
            <a:r>
              <a:rPr lang="en-US" b="1" dirty="0">
                <a:solidFill>
                  <a:schemeClr val="accent1"/>
                </a:solidFill>
              </a:rPr>
              <a:t> et al. , 3</a:t>
            </a:r>
          </a:p>
          <a:p>
            <a:endParaRPr lang="en-US" dirty="0"/>
          </a:p>
          <a:p>
            <a:endParaRPr lang="en-US" dirty="0"/>
          </a:p>
        </p:txBody>
      </p:sp>
      <p:graphicFrame>
        <p:nvGraphicFramePr>
          <p:cNvPr id="5" name="Table 3" descr="Please contact Professor Yinger for details regarding figures and graphs."/>
          <p:cNvGraphicFramePr>
            <a:graphicFrameLocks noGrp="1"/>
          </p:cNvGraphicFramePr>
          <p:nvPr>
            <p:extLst>
              <p:ext uri="{D42A27DB-BD31-4B8C-83A1-F6EECF244321}">
                <p14:modId xmlns:p14="http://schemas.microsoft.com/office/powerpoint/2010/main" val="2913037985"/>
              </p:ext>
            </p:extLst>
          </p:nvPr>
        </p:nvGraphicFramePr>
        <p:xfrm>
          <a:off x="1066800" y="1676398"/>
          <a:ext cx="8000999" cy="3866169"/>
        </p:xfrm>
        <a:graphic>
          <a:graphicData uri="http://schemas.openxmlformats.org/drawingml/2006/table">
            <a:tbl>
              <a:tblPr firstRow="1">
                <a:tableStyleId>{5C22544A-7EE6-4342-B048-85BDC9FD1C3A}</a:tableStyleId>
              </a:tblPr>
              <a:tblGrid>
                <a:gridCol w="839521">
                  <a:extLst>
                    <a:ext uri="{9D8B030D-6E8A-4147-A177-3AD203B41FA5}">
                      <a16:colId xmlns:a16="http://schemas.microsoft.com/office/drawing/2014/main" val="20000"/>
                    </a:ext>
                  </a:extLst>
                </a:gridCol>
                <a:gridCol w="1116928">
                  <a:extLst>
                    <a:ext uri="{9D8B030D-6E8A-4147-A177-3AD203B41FA5}">
                      <a16:colId xmlns:a16="http://schemas.microsoft.com/office/drawing/2014/main" val="20001"/>
                    </a:ext>
                  </a:extLst>
                </a:gridCol>
                <a:gridCol w="854121">
                  <a:extLst>
                    <a:ext uri="{9D8B030D-6E8A-4147-A177-3AD203B41FA5}">
                      <a16:colId xmlns:a16="http://schemas.microsoft.com/office/drawing/2014/main" val="20002"/>
                    </a:ext>
                  </a:extLst>
                </a:gridCol>
                <a:gridCol w="985524">
                  <a:extLst>
                    <a:ext uri="{9D8B030D-6E8A-4147-A177-3AD203B41FA5}">
                      <a16:colId xmlns:a16="http://schemas.microsoft.com/office/drawing/2014/main" val="20003"/>
                    </a:ext>
                  </a:extLst>
                </a:gridCol>
                <a:gridCol w="1576840">
                  <a:extLst>
                    <a:ext uri="{9D8B030D-6E8A-4147-A177-3AD203B41FA5}">
                      <a16:colId xmlns:a16="http://schemas.microsoft.com/office/drawing/2014/main" val="20004"/>
                    </a:ext>
                  </a:extLst>
                </a:gridCol>
                <a:gridCol w="722718">
                  <a:extLst>
                    <a:ext uri="{9D8B030D-6E8A-4147-A177-3AD203B41FA5}">
                      <a16:colId xmlns:a16="http://schemas.microsoft.com/office/drawing/2014/main" val="20005"/>
                    </a:ext>
                  </a:extLst>
                </a:gridCol>
                <a:gridCol w="854121">
                  <a:extLst>
                    <a:ext uri="{9D8B030D-6E8A-4147-A177-3AD203B41FA5}">
                      <a16:colId xmlns:a16="http://schemas.microsoft.com/office/drawing/2014/main" val="20006"/>
                    </a:ext>
                  </a:extLst>
                </a:gridCol>
                <a:gridCol w="1051226">
                  <a:extLst>
                    <a:ext uri="{9D8B030D-6E8A-4147-A177-3AD203B41FA5}">
                      <a16:colId xmlns:a16="http://schemas.microsoft.com/office/drawing/2014/main" val="20007"/>
                    </a:ext>
                  </a:extLst>
                </a:gridCol>
              </a:tblGrid>
              <a:tr h="569719">
                <a:tc>
                  <a:txBody>
                    <a:bodyPr/>
                    <a:lstStyle/>
                    <a:p>
                      <a:pPr marL="0" marR="0" algn="ctr" eaLnBrk="0" hangingPunct="0">
                        <a:lnSpc>
                          <a:spcPts val="1400"/>
                        </a:lnSpc>
                        <a:spcBef>
                          <a:spcPts val="0"/>
                        </a:spcBef>
                        <a:spcAft>
                          <a:spcPts val="0"/>
                        </a:spcAft>
                      </a:pPr>
                      <a:r>
                        <a:rPr lang="en-US" sz="1200" dirty="0">
                          <a:solidFill>
                            <a:schemeClr val="tx1"/>
                          </a:solidFill>
                          <a:effectLst/>
                        </a:rPr>
                        <a:t> Lottery</a:t>
                      </a:r>
                      <a:endParaRPr lang="en-US" sz="1200" dirty="0">
                        <a:solidFill>
                          <a:schemeClr val="tx1"/>
                        </a:solidFill>
                        <a:effectLst/>
                        <a:latin typeface="Times New Roman"/>
                        <a:ea typeface="Calibri"/>
                      </a:endParaRPr>
                    </a:p>
                  </a:txBody>
                  <a:tcPr marL="0" marR="0" marT="0" marB="0" anchor="ctr">
                    <a:solidFill>
                      <a:srgbClr val="EEEEED"/>
                    </a:solidFill>
                  </a:tcPr>
                </a:tc>
                <a:tc>
                  <a:txBody>
                    <a:bodyPr/>
                    <a:lstStyle/>
                    <a:p>
                      <a:pPr marL="0" marR="0" algn="ctr" eaLnBrk="0" hangingPunct="0">
                        <a:lnSpc>
                          <a:spcPts val="1400"/>
                        </a:lnSpc>
                        <a:spcBef>
                          <a:spcPts val="0"/>
                        </a:spcBef>
                        <a:spcAft>
                          <a:spcPts val="0"/>
                        </a:spcAft>
                      </a:pPr>
                      <a:r>
                        <a:rPr lang="en-US" sz="1200" dirty="0">
                          <a:solidFill>
                            <a:schemeClr val="tx1"/>
                          </a:solidFill>
                          <a:effectLst/>
                        </a:rPr>
                        <a:t> Calendar</a:t>
                      </a:r>
                      <a:endParaRPr lang="en-US" sz="1200" dirty="0">
                        <a:solidFill>
                          <a:schemeClr val="tx1"/>
                        </a:solidFill>
                        <a:effectLst/>
                        <a:latin typeface="Times New Roman"/>
                        <a:ea typeface="Calibri"/>
                      </a:endParaRPr>
                    </a:p>
                  </a:txBody>
                  <a:tcPr marL="0" marR="0" marT="0" marB="0" anchor="ctr">
                    <a:solidFill>
                      <a:srgbClr val="EEEEED"/>
                    </a:solidFill>
                  </a:tcPr>
                </a:tc>
                <a:tc>
                  <a:txBody>
                    <a:bodyPr/>
                    <a:lstStyle/>
                    <a:p>
                      <a:pPr marL="0" marR="0" algn="ctr" eaLnBrk="0" hangingPunct="0">
                        <a:lnSpc>
                          <a:spcPts val="1400"/>
                        </a:lnSpc>
                        <a:spcBef>
                          <a:spcPts val="0"/>
                        </a:spcBef>
                        <a:spcAft>
                          <a:spcPts val="0"/>
                        </a:spcAft>
                      </a:pPr>
                      <a:r>
                        <a:rPr lang="en-US" sz="1200" dirty="0">
                          <a:solidFill>
                            <a:schemeClr val="tx1"/>
                          </a:solidFill>
                          <a:effectLst/>
                        </a:rPr>
                        <a:t> Grades</a:t>
                      </a:r>
                      <a:endParaRPr lang="en-US" sz="1200" dirty="0">
                        <a:solidFill>
                          <a:schemeClr val="tx1"/>
                        </a:solidFill>
                        <a:effectLst/>
                        <a:latin typeface="Times New Roman"/>
                        <a:ea typeface="Calibri"/>
                      </a:endParaRPr>
                    </a:p>
                  </a:txBody>
                  <a:tcPr marL="0" marR="0" marT="0" marB="0" anchor="ctr">
                    <a:solidFill>
                      <a:srgbClr val="EEEEED"/>
                    </a:solidFill>
                  </a:tcPr>
                </a:tc>
                <a:tc>
                  <a:txBody>
                    <a:bodyPr/>
                    <a:lstStyle/>
                    <a:p>
                      <a:pPr marL="0" marR="0" algn="ctr" eaLnBrk="0" hangingPunct="0">
                        <a:lnSpc>
                          <a:spcPts val="1400"/>
                        </a:lnSpc>
                        <a:spcBef>
                          <a:spcPts val="0"/>
                        </a:spcBef>
                        <a:spcAft>
                          <a:spcPts val="0"/>
                        </a:spcAft>
                      </a:pPr>
                      <a:r>
                        <a:rPr lang="en-US" sz="1200" dirty="0">
                          <a:solidFill>
                            <a:schemeClr val="tx1"/>
                          </a:solidFill>
                          <a:effectLst/>
                        </a:rPr>
                        <a:t> Number</a:t>
                      </a:r>
                      <a:r>
                        <a:rPr lang="en-US" sz="1200" spc="5" dirty="0">
                          <a:solidFill>
                            <a:schemeClr val="tx1"/>
                          </a:solidFill>
                          <a:effectLst/>
                        </a:rPr>
                        <a:t> </a:t>
                      </a:r>
                      <a:r>
                        <a:rPr lang="en-US" sz="1200" dirty="0">
                          <a:solidFill>
                            <a:schemeClr val="tx1"/>
                          </a:solidFill>
                          <a:effectLst/>
                        </a:rPr>
                        <a:t>of</a:t>
                      </a:r>
                      <a:endParaRPr lang="en-US" sz="1200" dirty="0">
                        <a:solidFill>
                          <a:schemeClr val="tx1"/>
                        </a:solidFill>
                        <a:effectLst/>
                        <a:latin typeface="Times New Roman"/>
                        <a:ea typeface="Calibri"/>
                      </a:endParaRPr>
                    </a:p>
                  </a:txBody>
                  <a:tcPr marL="0" marR="0" marT="0" marB="0" anchor="ctr">
                    <a:solidFill>
                      <a:srgbClr val="EEEEED"/>
                    </a:solidFill>
                  </a:tcPr>
                </a:tc>
                <a:tc>
                  <a:txBody>
                    <a:bodyPr/>
                    <a:lstStyle/>
                    <a:p>
                      <a:pPr marL="225425" marR="226060" indent="52705" algn="ctr" eaLnBrk="0" hangingPunct="0">
                        <a:lnSpc>
                          <a:spcPts val="1000"/>
                        </a:lnSpc>
                        <a:spcBef>
                          <a:spcPts val="445"/>
                        </a:spcBef>
                        <a:spcAft>
                          <a:spcPts val="0"/>
                        </a:spcAft>
                      </a:pPr>
                      <a:r>
                        <a:rPr lang="en-US" sz="1200" dirty="0">
                          <a:solidFill>
                            <a:schemeClr val="tx1"/>
                          </a:solidFill>
                          <a:effectLst/>
                        </a:rPr>
                        <a:t>Number</a:t>
                      </a:r>
                      <a:r>
                        <a:rPr lang="en-US" sz="1200" spc="5" dirty="0">
                          <a:solidFill>
                            <a:schemeClr val="tx1"/>
                          </a:solidFill>
                          <a:effectLst/>
                        </a:rPr>
                        <a:t> </a:t>
                      </a:r>
                      <a:r>
                        <a:rPr lang="en-US" sz="1200" dirty="0">
                          <a:solidFill>
                            <a:schemeClr val="tx1"/>
                          </a:solidFill>
                          <a:effectLst/>
                        </a:rPr>
                        <a:t>of applicants</a:t>
                      </a:r>
                      <a:r>
                        <a:rPr lang="en-US" sz="1200" spc="80" dirty="0">
                          <a:solidFill>
                            <a:schemeClr val="tx1"/>
                          </a:solidFill>
                          <a:effectLst/>
                        </a:rPr>
                        <a:t> </a:t>
                      </a:r>
                      <a:r>
                        <a:rPr lang="en-US" sz="1200" dirty="0">
                          <a:solidFill>
                            <a:schemeClr val="tx1"/>
                          </a:solidFill>
                          <a:effectLst/>
                        </a:rPr>
                        <a:t>in</a:t>
                      </a:r>
                      <a:endParaRPr lang="en-US" sz="1200" dirty="0">
                        <a:solidFill>
                          <a:schemeClr val="tx1"/>
                        </a:solidFill>
                        <a:effectLst/>
                        <a:latin typeface="Times New Roman"/>
                        <a:ea typeface="Calibri"/>
                      </a:endParaRPr>
                    </a:p>
                  </a:txBody>
                  <a:tcPr marL="0" marR="0" marT="0" marB="0" anchor="ctr">
                    <a:solidFill>
                      <a:srgbClr val="EEEEED"/>
                    </a:solidFill>
                  </a:tcPr>
                </a:tc>
                <a:tc>
                  <a:txBody>
                    <a:bodyPr/>
                    <a:lstStyle/>
                    <a:p>
                      <a:pPr marL="0" marR="0" algn="ctr" eaLnBrk="0" hangingPunct="0">
                        <a:lnSpc>
                          <a:spcPts val="1400"/>
                        </a:lnSpc>
                        <a:spcBef>
                          <a:spcPts val="0"/>
                        </a:spcBef>
                        <a:spcAft>
                          <a:spcPts val="0"/>
                        </a:spcAft>
                      </a:pPr>
                      <a:r>
                        <a:rPr lang="en-US" sz="1200" dirty="0">
                          <a:solidFill>
                            <a:schemeClr val="tx1"/>
                          </a:solidFill>
                          <a:effectLst/>
                        </a:rPr>
                        <a:t> Percent</a:t>
                      </a:r>
                      <a:endParaRPr lang="en-US" sz="1200" dirty="0">
                        <a:solidFill>
                          <a:schemeClr val="tx1"/>
                        </a:solidFill>
                        <a:effectLst/>
                        <a:latin typeface="Times New Roman"/>
                        <a:ea typeface="Calibri"/>
                      </a:endParaRPr>
                    </a:p>
                  </a:txBody>
                  <a:tcPr marL="0" marR="0" marT="0" marB="0" anchor="ctr">
                    <a:solidFill>
                      <a:srgbClr val="EEEEED"/>
                    </a:solidFill>
                  </a:tcPr>
                </a:tc>
                <a:tc>
                  <a:txBody>
                    <a:bodyPr/>
                    <a:lstStyle/>
                    <a:p>
                      <a:pPr marL="0" marR="0" algn="ctr" eaLnBrk="0" hangingPunct="0">
                        <a:lnSpc>
                          <a:spcPts val="1400"/>
                        </a:lnSpc>
                        <a:spcBef>
                          <a:spcPts val="0"/>
                        </a:spcBef>
                        <a:spcAft>
                          <a:spcPts val="0"/>
                        </a:spcAft>
                      </a:pPr>
                      <a:r>
                        <a:rPr lang="en-US" sz="1200" dirty="0">
                          <a:solidFill>
                            <a:schemeClr val="tx1"/>
                          </a:solidFill>
                          <a:effectLst/>
                        </a:rPr>
                        <a:t> Percent</a:t>
                      </a:r>
                      <a:endParaRPr lang="en-US" sz="1200" dirty="0">
                        <a:solidFill>
                          <a:schemeClr val="tx1"/>
                        </a:solidFill>
                        <a:effectLst/>
                        <a:latin typeface="Times New Roman"/>
                        <a:ea typeface="Calibri"/>
                      </a:endParaRPr>
                    </a:p>
                  </a:txBody>
                  <a:tcPr marL="0" marR="0" marT="0" marB="0" anchor="ctr">
                    <a:solidFill>
                      <a:srgbClr val="EEEEED"/>
                    </a:solidFill>
                  </a:tcPr>
                </a:tc>
                <a:tc>
                  <a:txBody>
                    <a:bodyPr/>
                    <a:lstStyle/>
                    <a:p>
                      <a:pPr marL="191135" marR="25400" indent="130810" algn="ctr" eaLnBrk="0" hangingPunct="0">
                        <a:lnSpc>
                          <a:spcPts val="1000"/>
                        </a:lnSpc>
                        <a:spcBef>
                          <a:spcPts val="445"/>
                        </a:spcBef>
                        <a:spcAft>
                          <a:spcPts val="0"/>
                        </a:spcAft>
                      </a:pPr>
                      <a:r>
                        <a:rPr lang="en-US" sz="1200" dirty="0">
                          <a:solidFill>
                            <a:schemeClr val="tx1"/>
                          </a:solidFill>
                          <a:effectLst/>
                        </a:rPr>
                        <a:t>Average years</a:t>
                      </a:r>
                      <a:r>
                        <a:rPr lang="en-US" sz="1200" spc="-5" dirty="0">
                          <a:solidFill>
                            <a:schemeClr val="tx1"/>
                          </a:solidFill>
                          <a:effectLst/>
                        </a:rPr>
                        <a:t> </a:t>
                      </a:r>
                      <a:r>
                        <a:rPr lang="en-US" sz="1200" dirty="0">
                          <a:solidFill>
                            <a:schemeClr val="tx1"/>
                          </a:solidFill>
                          <a:effectLst/>
                        </a:rPr>
                        <a:t>at</a:t>
                      </a:r>
                      <a:r>
                        <a:rPr lang="en-US" sz="1200" spc="-5" dirty="0">
                          <a:solidFill>
                            <a:schemeClr val="tx1"/>
                          </a:solidFill>
                          <a:effectLst/>
                        </a:rPr>
                        <a:t> </a:t>
                      </a:r>
                      <a:r>
                        <a:rPr lang="en-US" sz="1200" dirty="0">
                          <a:solidFill>
                            <a:schemeClr val="tx1"/>
                          </a:solidFill>
                          <a:effectLst/>
                        </a:rPr>
                        <a:t>KAL</a:t>
                      </a:r>
                      <a:endParaRPr lang="en-US" sz="1200" dirty="0">
                        <a:solidFill>
                          <a:schemeClr val="tx1"/>
                        </a:solidFill>
                        <a:effectLst/>
                        <a:latin typeface="Times New Roman"/>
                        <a:ea typeface="Calibri"/>
                      </a:endParaRPr>
                    </a:p>
                  </a:txBody>
                  <a:tcPr marL="0" marR="0" marT="0" marB="0" anchor="ctr">
                    <a:solidFill>
                      <a:srgbClr val="EEEEED"/>
                    </a:solidFill>
                  </a:tcPr>
                </a:tc>
                <a:extLst>
                  <a:ext uri="{0D108BD9-81ED-4DB2-BD59-A6C34878D82A}">
                    <a16:rowId xmlns:a16="http://schemas.microsoft.com/office/drawing/2014/main" val="10000"/>
                  </a:ext>
                </a:extLst>
              </a:tr>
              <a:tr h="229726">
                <a:tc>
                  <a:txBody>
                    <a:bodyPr/>
                    <a:lstStyle/>
                    <a:p>
                      <a:pPr marL="189865" marR="0" eaLnBrk="0" hangingPunct="0">
                        <a:lnSpc>
                          <a:spcPts val="970"/>
                        </a:lnSpc>
                        <a:spcBef>
                          <a:spcPts val="0"/>
                        </a:spcBef>
                        <a:spcAft>
                          <a:spcPts val="0"/>
                        </a:spcAft>
                      </a:pPr>
                      <a:r>
                        <a:rPr lang="en-US" sz="1200">
                          <a:effectLst/>
                        </a:rPr>
                        <a:t>cohort</a:t>
                      </a:r>
                      <a:endParaRPr lang="en-US" sz="1200">
                        <a:effectLst/>
                        <a:latin typeface="Times New Roman"/>
                        <a:ea typeface="Calibri"/>
                      </a:endParaRPr>
                    </a:p>
                  </a:txBody>
                  <a:tcPr marL="0" marR="0" marT="0" marB="0"/>
                </a:tc>
                <a:tc>
                  <a:txBody>
                    <a:bodyPr/>
                    <a:lstStyle/>
                    <a:p>
                      <a:pPr marL="191135" marR="0" eaLnBrk="0" hangingPunct="0">
                        <a:lnSpc>
                          <a:spcPts val="970"/>
                        </a:lnSpc>
                        <a:spcBef>
                          <a:spcPts val="0"/>
                        </a:spcBef>
                        <a:spcAft>
                          <a:spcPts val="0"/>
                        </a:spcAft>
                      </a:pPr>
                      <a:r>
                        <a:rPr lang="en-US" sz="1200" dirty="0">
                          <a:effectLst/>
                        </a:rPr>
                        <a:t>years</a:t>
                      </a:r>
                      <a:r>
                        <a:rPr lang="en-US" sz="1200" spc="-100" dirty="0">
                          <a:effectLst/>
                        </a:rPr>
                        <a:t> </a:t>
                      </a:r>
                      <a:r>
                        <a:rPr lang="en-US" sz="1200" dirty="0">
                          <a:effectLst/>
                        </a:rPr>
                        <a:t>observed</a:t>
                      </a:r>
                      <a:endParaRPr lang="en-US" sz="1200" dirty="0">
                        <a:effectLst/>
                        <a:latin typeface="Times New Roman"/>
                        <a:ea typeface="Calibri"/>
                      </a:endParaRPr>
                    </a:p>
                  </a:txBody>
                  <a:tcPr marL="0" marR="0" marT="0" marB="0">
                    <a:solidFill>
                      <a:srgbClr val="EEEEED"/>
                    </a:solidFill>
                  </a:tcPr>
                </a:tc>
                <a:tc>
                  <a:txBody>
                    <a:bodyPr/>
                    <a:lstStyle/>
                    <a:p>
                      <a:pPr marL="191135" marR="0" eaLnBrk="0" hangingPunct="0">
                        <a:lnSpc>
                          <a:spcPts val="970"/>
                        </a:lnSpc>
                        <a:spcBef>
                          <a:spcPts val="0"/>
                        </a:spcBef>
                        <a:spcAft>
                          <a:spcPts val="0"/>
                        </a:spcAft>
                      </a:pPr>
                      <a:r>
                        <a:rPr lang="en-US" sz="1200">
                          <a:effectLst/>
                        </a:rPr>
                        <a:t>observed</a:t>
                      </a:r>
                      <a:endParaRPr lang="en-US" sz="1200">
                        <a:effectLst/>
                        <a:latin typeface="Times New Roman"/>
                        <a:ea typeface="Calibri"/>
                      </a:endParaRPr>
                    </a:p>
                  </a:txBody>
                  <a:tcPr marL="0" marR="0" marT="0" marB="0"/>
                </a:tc>
                <a:tc>
                  <a:txBody>
                    <a:bodyPr/>
                    <a:lstStyle/>
                    <a:p>
                      <a:pPr marL="207010" marR="0" eaLnBrk="0" hangingPunct="0">
                        <a:lnSpc>
                          <a:spcPts val="970"/>
                        </a:lnSpc>
                        <a:spcBef>
                          <a:spcPts val="0"/>
                        </a:spcBef>
                        <a:spcAft>
                          <a:spcPts val="0"/>
                        </a:spcAft>
                      </a:pPr>
                      <a:r>
                        <a:rPr lang="en-US" sz="1200">
                          <a:effectLst/>
                        </a:rPr>
                        <a:t>applicants</a:t>
                      </a:r>
                      <a:endParaRPr lang="en-US" sz="1200">
                        <a:effectLst/>
                        <a:latin typeface="Times New Roman"/>
                        <a:ea typeface="Calibri"/>
                      </a:endParaRPr>
                    </a:p>
                  </a:txBody>
                  <a:tcPr marL="0" marR="0" marT="0" marB="0"/>
                </a:tc>
                <a:tc>
                  <a:txBody>
                    <a:bodyPr/>
                    <a:lstStyle/>
                    <a:p>
                      <a:pPr marL="191135" marR="0" eaLnBrk="0" hangingPunct="0">
                        <a:lnSpc>
                          <a:spcPts val="970"/>
                        </a:lnSpc>
                        <a:spcBef>
                          <a:spcPts val="0"/>
                        </a:spcBef>
                        <a:spcAft>
                          <a:spcPts val="0"/>
                        </a:spcAft>
                      </a:pPr>
                      <a:r>
                        <a:rPr lang="en-US" sz="1200" dirty="0">
                          <a:effectLst/>
                        </a:rPr>
                        <a:t>lottery</a:t>
                      </a:r>
                      <a:r>
                        <a:rPr lang="en-US" sz="1200" spc="-15" dirty="0">
                          <a:effectLst/>
                        </a:rPr>
                        <a:t> </a:t>
                      </a:r>
                      <a:r>
                        <a:rPr lang="en-US" sz="1200" dirty="0">
                          <a:effectLst/>
                        </a:rPr>
                        <a:t>sample</a:t>
                      </a:r>
                      <a:endParaRPr lang="en-US" sz="1200" dirty="0">
                        <a:effectLst/>
                        <a:latin typeface="Times New Roman"/>
                        <a:ea typeface="Calibri"/>
                      </a:endParaRPr>
                    </a:p>
                  </a:txBody>
                  <a:tcPr marL="0" marR="0" marT="0" marB="0"/>
                </a:tc>
                <a:tc>
                  <a:txBody>
                    <a:bodyPr/>
                    <a:lstStyle/>
                    <a:p>
                      <a:pPr marL="203835" marR="0" eaLnBrk="0" hangingPunct="0">
                        <a:lnSpc>
                          <a:spcPts val="970"/>
                        </a:lnSpc>
                        <a:spcBef>
                          <a:spcPts val="0"/>
                        </a:spcBef>
                        <a:spcAft>
                          <a:spcPts val="0"/>
                        </a:spcAft>
                      </a:pPr>
                      <a:r>
                        <a:rPr lang="en-US" sz="1200">
                          <a:effectLst/>
                        </a:rPr>
                        <a:t>offered</a:t>
                      </a:r>
                      <a:endParaRPr lang="en-US" sz="1200">
                        <a:effectLst/>
                        <a:latin typeface="Times New Roman"/>
                        <a:ea typeface="Calibri"/>
                      </a:endParaRPr>
                    </a:p>
                  </a:txBody>
                  <a:tcPr marL="0" marR="0" marT="0" marB="0"/>
                </a:tc>
                <a:tc>
                  <a:txBody>
                    <a:bodyPr/>
                    <a:lstStyle/>
                    <a:p>
                      <a:pPr marL="191135" marR="0" eaLnBrk="0" hangingPunct="0">
                        <a:lnSpc>
                          <a:spcPts val="970"/>
                        </a:lnSpc>
                        <a:spcBef>
                          <a:spcPts val="0"/>
                        </a:spcBef>
                        <a:spcAft>
                          <a:spcPts val="0"/>
                        </a:spcAft>
                      </a:pPr>
                      <a:r>
                        <a:rPr lang="en-US" sz="1200">
                          <a:effectLst/>
                        </a:rPr>
                        <a:t>attended</a:t>
                      </a:r>
                      <a:endParaRPr lang="en-US" sz="1200">
                        <a:effectLst/>
                        <a:latin typeface="Times New Roman"/>
                        <a:ea typeface="Calibri"/>
                      </a:endParaRPr>
                    </a:p>
                  </a:txBody>
                  <a:tcPr marL="0" marR="0" marT="0" marB="0"/>
                </a:tc>
                <a:tc>
                  <a:txBody>
                    <a:bodyPr/>
                    <a:lstStyle/>
                    <a:p>
                      <a:pPr marL="277495" marR="0" eaLnBrk="0" hangingPunct="0">
                        <a:lnSpc>
                          <a:spcPts val="970"/>
                        </a:lnSpc>
                        <a:spcBef>
                          <a:spcPts val="0"/>
                        </a:spcBef>
                        <a:spcAft>
                          <a:spcPts val="0"/>
                        </a:spcAft>
                      </a:pPr>
                      <a:r>
                        <a:rPr lang="en-US" sz="1200">
                          <a:effectLst/>
                        </a:rPr>
                        <a:t>(winners)</a:t>
                      </a:r>
                      <a:endParaRPr lang="en-US" sz="1200">
                        <a:effectLst/>
                        <a:latin typeface="Times New Roman"/>
                        <a:ea typeface="Calibri"/>
                      </a:endParaRPr>
                    </a:p>
                  </a:txBody>
                  <a:tcPr marL="0" marR="0" marT="0" marB="0"/>
                </a:tc>
                <a:extLst>
                  <a:ext uri="{0D108BD9-81ED-4DB2-BD59-A6C34878D82A}">
                    <a16:rowId xmlns:a16="http://schemas.microsoft.com/office/drawing/2014/main" val="10001"/>
                  </a:ext>
                </a:extLst>
              </a:tr>
              <a:tr h="326211">
                <a:tc>
                  <a:txBody>
                    <a:bodyPr/>
                    <a:lstStyle/>
                    <a:p>
                      <a:pPr marL="288925" marR="0" eaLnBrk="0" hangingPunct="0">
                        <a:lnSpc>
                          <a:spcPts val="970"/>
                        </a:lnSpc>
                        <a:spcBef>
                          <a:spcPts val="0"/>
                        </a:spcBef>
                        <a:spcAft>
                          <a:spcPts val="0"/>
                        </a:spcAft>
                      </a:pPr>
                      <a:r>
                        <a:rPr lang="en-US" sz="1200">
                          <a:effectLst/>
                        </a:rPr>
                        <a:t>(1)</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(2)</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(3)</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(4)</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dirty="0">
                          <a:effectLst/>
                        </a:rPr>
                        <a:t>(5)</a:t>
                      </a:r>
                      <a:endParaRPr lang="en-US" sz="1200" dirty="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(6)</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(7)</a:t>
                      </a:r>
                      <a:endParaRPr lang="en-US" sz="1200">
                        <a:effectLst/>
                        <a:latin typeface="Times New Roman"/>
                        <a:ea typeface="Calibri"/>
                      </a:endParaRPr>
                    </a:p>
                  </a:txBody>
                  <a:tcPr marL="0" marR="0" marT="0" marB="0"/>
                </a:tc>
                <a:tc>
                  <a:txBody>
                    <a:bodyPr/>
                    <a:lstStyle/>
                    <a:p>
                      <a:pPr marL="457200" marR="0" eaLnBrk="0" hangingPunct="0">
                        <a:lnSpc>
                          <a:spcPts val="970"/>
                        </a:lnSpc>
                        <a:spcBef>
                          <a:spcPts val="0"/>
                        </a:spcBef>
                        <a:spcAft>
                          <a:spcPts val="0"/>
                        </a:spcAft>
                      </a:pPr>
                      <a:r>
                        <a:rPr lang="en-US" sz="1200">
                          <a:effectLst/>
                        </a:rPr>
                        <a:t>(8)</a:t>
                      </a:r>
                      <a:endParaRPr lang="en-US" sz="1200">
                        <a:effectLst/>
                        <a:latin typeface="Times New Roman"/>
                        <a:ea typeface="Calibri"/>
                      </a:endParaRPr>
                    </a:p>
                  </a:txBody>
                  <a:tcPr marL="0" marR="0" marT="0" marB="0"/>
                </a:tc>
                <a:extLst>
                  <a:ext uri="{0D108BD9-81ED-4DB2-BD59-A6C34878D82A}">
                    <a16:rowId xmlns:a16="http://schemas.microsoft.com/office/drawing/2014/main" val="10002"/>
                  </a:ext>
                </a:extLst>
              </a:tr>
              <a:tr h="744311">
                <a:tc>
                  <a:txBody>
                    <a:bodyPr/>
                    <a:lstStyle/>
                    <a:p>
                      <a:pPr marL="25400" marR="0" eaLnBrk="0" hangingPunct="0">
                        <a:spcBef>
                          <a:spcPts val="405"/>
                        </a:spcBef>
                        <a:spcAft>
                          <a:spcPts val="0"/>
                        </a:spcAft>
                      </a:pPr>
                      <a:r>
                        <a:rPr lang="en-US" sz="1200">
                          <a:effectLst/>
                        </a:rPr>
                        <a:t>2005</a:t>
                      </a:r>
                      <a:r>
                        <a:rPr lang="en-US" sz="1200" spc="25">
                          <a:effectLst/>
                        </a:rPr>
                        <a:t> </a:t>
                      </a:r>
                      <a:r>
                        <a:rPr lang="en-US" sz="1200">
                          <a:effectLst/>
                        </a:rPr>
                        <a:t>to</a:t>
                      </a:r>
                      <a:r>
                        <a:rPr lang="en-US" sz="1200" spc="25">
                          <a:effectLst/>
                        </a:rPr>
                        <a:t> </a:t>
                      </a:r>
                      <a:r>
                        <a:rPr lang="en-US" sz="1200">
                          <a:effectLst/>
                        </a:rPr>
                        <a:t>2006</a:t>
                      </a:r>
                      <a:endParaRPr lang="en-US" sz="1200">
                        <a:effectLst/>
                        <a:latin typeface="Times New Roman"/>
                        <a:ea typeface="Calibri"/>
                      </a:endParaRPr>
                    </a:p>
                  </a:txBody>
                  <a:tcPr marL="0" marR="0" marT="0" marB="0"/>
                </a:tc>
                <a:tc>
                  <a:txBody>
                    <a:bodyPr/>
                    <a:lstStyle/>
                    <a:p>
                      <a:pPr marL="242570" marR="0" eaLnBrk="0" hangingPunct="0">
                        <a:spcBef>
                          <a:spcPts val="405"/>
                        </a:spcBef>
                        <a:spcAft>
                          <a:spcPts val="0"/>
                        </a:spcAft>
                      </a:pPr>
                      <a:r>
                        <a:rPr lang="en-US" sz="1200">
                          <a:effectLst/>
                        </a:rPr>
                        <a:t>2006</a:t>
                      </a:r>
                      <a:r>
                        <a:rPr lang="en-US" sz="1200" spc="25">
                          <a:effectLst/>
                        </a:rPr>
                        <a:t> </a:t>
                      </a:r>
                      <a:r>
                        <a:rPr lang="en-US" sz="1200">
                          <a:effectLst/>
                        </a:rPr>
                        <a:t>to</a:t>
                      </a:r>
                      <a:r>
                        <a:rPr lang="en-US" sz="1200" spc="25">
                          <a:effectLst/>
                        </a:rPr>
                        <a:t> </a:t>
                      </a:r>
                      <a:r>
                        <a:rPr lang="en-US" sz="1200">
                          <a:effectLst/>
                        </a:rPr>
                        <a:t>2009</a:t>
                      </a:r>
                      <a:endParaRPr lang="en-US" sz="1200">
                        <a:effectLst/>
                        <a:latin typeface="Times New Roman"/>
                        <a:ea typeface="Calibri"/>
                      </a:endParaRPr>
                    </a:p>
                  </a:txBody>
                  <a:tcPr marL="0" marR="0" marT="0" marB="0"/>
                </a:tc>
                <a:tc>
                  <a:txBody>
                    <a:bodyPr/>
                    <a:lstStyle/>
                    <a:p>
                      <a:pPr marL="278130" marR="0" eaLnBrk="0" hangingPunct="0">
                        <a:spcBef>
                          <a:spcPts val="405"/>
                        </a:spcBef>
                        <a:spcAft>
                          <a:spcPts val="0"/>
                        </a:spcAft>
                      </a:pPr>
                      <a:r>
                        <a:rPr lang="en-US" sz="1200" dirty="0">
                          <a:effectLst/>
                        </a:rPr>
                        <a:t>5</a:t>
                      </a:r>
                      <a:r>
                        <a:rPr lang="en-US" sz="1200" spc="-25" dirty="0">
                          <a:effectLst/>
                        </a:rPr>
                        <a:t> </a:t>
                      </a:r>
                      <a:r>
                        <a:rPr lang="en-US" sz="1200" dirty="0">
                          <a:effectLst/>
                        </a:rPr>
                        <a:t>to</a:t>
                      </a:r>
                      <a:r>
                        <a:rPr lang="en-US" sz="1200" spc="-25" dirty="0">
                          <a:effectLst/>
                        </a:rPr>
                        <a:t> </a:t>
                      </a:r>
                      <a:r>
                        <a:rPr lang="en-US" sz="1200" dirty="0">
                          <a:effectLst/>
                        </a:rPr>
                        <a:t>8</a:t>
                      </a:r>
                      <a:endParaRPr lang="en-US" sz="1200" dirty="0">
                        <a:effectLst/>
                        <a:latin typeface="Times New Roman"/>
                        <a:ea typeface="Calibri"/>
                      </a:endParaRPr>
                    </a:p>
                  </a:txBody>
                  <a:tcPr marL="0" marR="0" marT="0" marB="0"/>
                </a:tc>
                <a:tc>
                  <a:txBody>
                    <a:bodyPr/>
                    <a:lstStyle/>
                    <a:p>
                      <a:pPr marL="372745" marR="372745" algn="ctr" eaLnBrk="0" hangingPunct="0">
                        <a:spcBef>
                          <a:spcPts val="405"/>
                        </a:spcBef>
                        <a:spcAft>
                          <a:spcPts val="0"/>
                        </a:spcAft>
                      </a:pPr>
                      <a:r>
                        <a:rPr lang="en-US" sz="1200">
                          <a:effectLst/>
                        </a:rPr>
                        <a:t>138</a:t>
                      </a:r>
                      <a:endParaRPr lang="en-US" sz="1200">
                        <a:effectLst/>
                        <a:latin typeface="Times New Roman"/>
                        <a:ea typeface="Calibri"/>
                      </a:endParaRPr>
                    </a:p>
                  </a:txBody>
                  <a:tcPr marL="0" marR="0" marT="0" marB="0"/>
                </a:tc>
                <a:tc>
                  <a:txBody>
                    <a:bodyPr/>
                    <a:lstStyle/>
                    <a:p>
                      <a:pPr marL="459740" marR="459740" algn="ctr" eaLnBrk="0" hangingPunct="0">
                        <a:spcBef>
                          <a:spcPts val="405"/>
                        </a:spcBef>
                        <a:spcAft>
                          <a:spcPts val="0"/>
                        </a:spcAft>
                      </a:pPr>
                      <a:r>
                        <a:rPr lang="en-US" sz="1200">
                          <a:effectLst/>
                        </a:rPr>
                        <a:t>106</a:t>
                      </a:r>
                      <a:endParaRPr lang="en-US" sz="1200">
                        <a:effectLst/>
                        <a:latin typeface="Times New Roman"/>
                        <a:ea typeface="Calibri"/>
                      </a:endParaRPr>
                    </a:p>
                  </a:txBody>
                  <a:tcPr marL="0" marR="0" marT="0" marB="0"/>
                </a:tc>
                <a:tc>
                  <a:txBody>
                    <a:bodyPr/>
                    <a:lstStyle/>
                    <a:p>
                      <a:pPr marL="248920" marR="0" eaLnBrk="0" hangingPunct="0">
                        <a:spcBef>
                          <a:spcPts val="405"/>
                        </a:spcBef>
                        <a:spcAft>
                          <a:spcPts val="0"/>
                        </a:spcAft>
                      </a:pPr>
                      <a:r>
                        <a:rPr lang="en-US" sz="1200">
                          <a:effectLst/>
                        </a:rPr>
                        <a:t>0.925</a:t>
                      </a:r>
                      <a:endParaRPr lang="en-US" sz="1200">
                        <a:effectLst/>
                        <a:latin typeface="Times New Roman"/>
                        <a:ea typeface="Calibri"/>
                      </a:endParaRPr>
                    </a:p>
                  </a:txBody>
                  <a:tcPr marL="0" marR="0" marT="0" marB="0"/>
                </a:tc>
                <a:tc>
                  <a:txBody>
                    <a:bodyPr/>
                    <a:lstStyle/>
                    <a:p>
                      <a:pPr marL="278765" marR="0" eaLnBrk="0" hangingPunct="0">
                        <a:spcBef>
                          <a:spcPts val="405"/>
                        </a:spcBef>
                        <a:spcAft>
                          <a:spcPts val="0"/>
                        </a:spcAft>
                      </a:pPr>
                      <a:r>
                        <a:rPr lang="en-US" sz="1200">
                          <a:effectLst/>
                        </a:rPr>
                        <a:t>0.670</a:t>
                      </a:r>
                      <a:endParaRPr lang="en-US" sz="1200">
                        <a:effectLst/>
                        <a:latin typeface="Times New Roman"/>
                        <a:ea typeface="Calibri"/>
                      </a:endParaRPr>
                    </a:p>
                  </a:txBody>
                  <a:tcPr marL="0" marR="0" marT="0" marB="0"/>
                </a:tc>
                <a:tc>
                  <a:txBody>
                    <a:bodyPr/>
                    <a:lstStyle/>
                    <a:p>
                      <a:pPr marL="420370" marR="0" eaLnBrk="0" hangingPunct="0">
                        <a:spcBef>
                          <a:spcPts val="405"/>
                        </a:spcBef>
                        <a:spcAft>
                          <a:spcPts val="0"/>
                        </a:spcAft>
                      </a:pPr>
                      <a:r>
                        <a:rPr lang="en-US" sz="1200">
                          <a:effectLst/>
                        </a:rPr>
                        <a:t>2.56</a:t>
                      </a:r>
                      <a:endParaRPr lang="en-US" sz="1200">
                        <a:effectLst/>
                        <a:latin typeface="Times New Roman"/>
                        <a:ea typeface="Calibri"/>
                      </a:endParaRPr>
                    </a:p>
                  </a:txBody>
                  <a:tcPr marL="0" marR="0" marT="0" marB="0"/>
                </a:tc>
                <a:extLst>
                  <a:ext uri="{0D108BD9-81ED-4DB2-BD59-A6C34878D82A}">
                    <a16:rowId xmlns:a16="http://schemas.microsoft.com/office/drawing/2014/main" val="10003"/>
                  </a:ext>
                </a:extLst>
              </a:tr>
              <a:tr h="689177">
                <a:tc>
                  <a:txBody>
                    <a:bodyPr/>
                    <a:lstStyle/>
                    <a:p>
                      <a:pPr marL="25400" marR="0" eaLnBrk="0" hangingPunct="0">
                        <a:lnSpc>
                          <a:spcPts val="970"/>
                        </a:lnSpc>
                        <a:spcBef>
                          <a:spcPts val="0"/>
                        </a:spcBef>
                        <a:spcAft>
                          <a:spcPts val="0"/>
                        </a:spcAft>
                      </a:pPr>
                      <a:r>
                        <a:rPr lang="en-US" sz="1200">
                          <a:effectLst/>
                        </a:rPr>
                        <a:t>2006</a:t>
                      </a:r>
                      <a:r>
                        <a:rPr lang="en-US" sz="1200" spc="25">
                          <a:effectLst/>
                        </a:rPr>
                        <a:t> </a:t>
                      </a:r>
                      <a:r>
                        <a:rPr lang="en-US" sz="1200">
                          <a:effectLst/>
                        </a:rPr>
                        <a:t>to</a:t>
                      </a:r>
                      <a:r>
                        <a:rPr lang="en-US" sz="1200" spc="25">
                          <a:effectLst/>
                        </a:rPr>
                        <a:t> </a:t>
                      </a:r>
                      <a:r>
                        <a:rPr lang="en-US" sz="1200">
                          <a:effectLst/>
                        </a:rPr>
                        <a:t>2007</a:t>
                      </a:r>
                      <a:endParaRPr lang="en-US" sz="1200">
                        <a:effectLst/>
                        <a:latin typeface="Times New Roman"/>
                        <a:ea typeface="Calibri"/>
                      </a:endParaRPr>
                    </a:p>
                  </a:txBody>
                  <a:tcPr marL="0" marR="0" marT="0" marB="0"/>
                </a:tc>
                <a:tc>
                  <a:txBody>
                    <a:bodyPr/>
                    <a:lstStyle/>
                    <a:p>
                      <a:pPr marL="242570" marR="0" eaLnBrk="0" hangingPunct="0">
                        <a:lnSpc>
                          <a:spcPts val="970"/>
                        </a:lnSpc>
                        <a:spcBef>
                          <a:spcPts val="0"/>
                        </a:spcBef>
                        <a:spcAft>
                          <a:spcPts val="0"/>
                        </a:spcAft>
                      </a:pPr>
                      <a:r>
                        <a:rPr lang="en-US" sz="1200">
                          <a:effectLst/>
                        </a:rPr>
                        <a:t>2007</a:t>
                      </a:r>
                      <a:r>
                        <a:rPr lang="en-US" sz="1200" spc="25">
                          <a:effectLst/>
                        </a:rPr>
                        <a:t> </a:t>
                      </a:r>
                      <a:r>
                        <a:rPr lang="en-US" sz="1200">
                          <a:effectLst/>
                        </a:rPr>
                        <a:t>to</a:t>
                      </a:r>
                      <a:r>
                        <a:rPr lang="en-US" sz="1200" spc="25">
                          <a:effectLst/>
                        </a:rPr>
                        <a:t> </a:t>
                      </a:r>
                      <a:r>
                        <a:rPr lang="en-US" sz="1200">
                          <a:effectLst/>
                        </a:rPr>
                        <a:t>2009</a:t>
                      </a:r>
                      <a:endParaRPr lang="en-US" sz="1200">
                        <a:effectLst/>
                        <a:latin typeface="Times New Roman"/>
                        <a:ea typeface="Calibri"/>
                      </a:endParaRPr>
                    </a:p>
                  </a:txBody>
                  <a:tcPr marL="0" marR="0" marT="0" marB="0"/>
                </a:tc>
                <a:tc>
                  <a:txBody>
                    <a:bodyPr/>
                    <a:lstStyle/>
                    <a:p>
                      <a:pPr marL="278130" marR="0" eaLnBrk="0" hangingPunct="0">
                        <a:lnSpc>
                          <a:spcPts val="970"/>
                        </a:lnSpc>
                        <a:spcBef>
                          <a:spcPts val="0"/>
                        </a:spcBef>
                        <a:spcAft>
                          <a:spcPts val="0"/>
                        </a:spcAft>
                      </a:pPr>
                      <a:r>
                        <a:rPr lang="en-US" sz="1200">
                          <a:effectLst/>
                        </a:rPr>
                        <a:t>5</a:t>
                      </a:r>
                      <a:r>
                        <a:rPr lang="en-US" sz="1200" spc="-25">
                          <a:effectLst/>
                        </a:rPr>
                        <a:t> </a:t>
                      </a:r>
                      <a:r>
                        <a:rPr lang="en-US" sz="1200">
                          <a:effectLst/>
                        </a:rPr>
                        <a:t>to</a:t>
                      </a:r>
                      <a:r>
                        <a:rPr lang="en-US" sz="1200" spc="-25">
                          <a:effectLst/>
                        </a:rPr>
                        <a:t> </a:t>
                      </a:r>
                      <a:r>
                        <a:rPr lang="en-US" sz="1200">
                          <a:effectLst/>
                        </a:rPr>
                        <a:t>7</a:t>
                      </a:r>
                      <a:endParaRPr lang="en-US" sz="1200">
                        <a:effectLst/>
                        <a:latin typeface="Times New Roman"/>
                        <a:ea typeface="Calibri"/>
                      </a:endParaRPr>
                    </a:p>
                  </a:txBody>
                  <a:tcPr marL="0" marR="0" marT="0" marB="0"/>
                </a:tc>
                <a:tc>
                  <a:txBody>
                    <a:bodyPr/>
                    <a:lstStyle/>
                    <a:p>
                      <a:pPr marL="372745" marR="372745" algn="ctr" eaLnBrk="0" hangingPunct="0">
                        <a:lnSpc>
                          <a:spcPts val="970"/>
                        </a:lnSpc>
                        <a:spcBef>
                          <a:spcPts val="0"/>
                        </a:spcBef>
                        <a:spcAft>
                          <a:spcPts val="0"/>
                        </a:spcAft>
                      </a:pPr>
                      <a:r>
                        <a:rPr lang="en-US" sz="1200">
                          <a:effectLst/>
                        </a:rPr>
                        <a:t>117</a:t>
                      </a:r>
                      <a:endParaRPr lang="en-US" sz="1200">
                        <a:effectLst/>
                        <a:latin typeface="Times New Roman"/>
                        <a:ea typeface="Calibri"/>
                      </a:endParaRPr>
                    </a:p>
                  </a:txBody>
                  <a:tcPr marL="0" marR="0" marT="0" marB="0"/>
                </a:tc>
                <a:tc>
                  <a:txBody>
                    <a:bodyPr/>
                    <a:lstStyle/>
                    <a:p>
                      <a:pPr marL="62865" marR="0" algn="ctr" eaLnBrk="0" hangingPunct="0">
                        <a:lnSpc>
                          <a:spcPts val="970"/>
                        </a:lnSpc>
                        <a:spcBef>
                          <a:spcPts val="0"/>
                        </a:spcBef>
                        <a:spcAft>
                          <a:spcPts val="0"/>
                        </a:spcAft>
                      </a:pPr>
                      <a:r>
                        <a:rPr lang="en-US" sz="1200" dirty="0">
                          <a:effectLst/>
                        </a:rPr>
                        <a:t>86</a:t>
                      </a:r>
                      <a:endParaRPr lang="en-US" sz="1200" dirty="0">
                        <a:effectLst/>
                        <a:latin typeface="Times New Roman"/>
                        <a:ea typeface="Calibri"/>
                      </a:endParaRPr>
                    </a:p>
                  </a:txBody>
                  <a:tcPr marL="0" marR="0" marT="0" marB="0"/>
                </a:tc>
                <a:tc>
                  <a:txBody>
                    <a:bodyPr/>
                    <a:lstStyle/>
                    <a:p>
                      <a:pPr marL="248920" marR="0" eaLnBrk="0" hangingPunct="0">
                        <a:lnSpc>
                          <a:spcPts val="970"/>
                        </a:lnSpc>
                        <a:spcBef>
                          <a:spcPts val="0"/>
                        </a:spcBef>
                        <a:spcAft>
                          <a:spcPts val="0"/>
                        </a:spcAft>
                      </a:pPr>
                      <a:r>
                        <a:rPr lang="en-US" sz="1200">
                          <a:effectLst/>
                        </a:rPr>
                        <a:t>0.674</a:t>
                      </a:r>
                      <a:endParaRPr lang="en-US" sz="1200">
                        <a:effectLst/>
                        <a:latin typeface="Times New Roman"/>
                        <a:ea typeface="Calibri"/>
                      </a:endParaRPr>
                    </a:p>
                  </a:txBody>
                  <a:tcPr marL="0" marR="0" marT="0" marB="0"/>
                </a:tc>
                <a:tc>
                  <a:txBody>
                    <a:bodyPr/>
                    <a:lstStyle/>
                    <a:p>
                      <a:pPr marL="278765" marR="0" eaLnBrk="0" hangingPunct="0">
                        <a:lnSpc>
                          <a:spcPts val="970"/>
                        </a:lnSpc>
                        <a:spcBef>
                          <a:spcPts val="0"/>
                        </a:spcBef>
                        <a:spcAft>
                          <a:spcPts val="0"/>
                        </a:spcAft>
                      </a:pPr>
                      <a:r>
                        <a:rPr lang="en-US" sz="1200">
                          <a:effectLst/>
                        </a:rPr>
                        <a:t>0.535</a:t>
                      </a:r>
                      <a:endParaRPr lang="en-US" sz="1200">
                        <a:effectLst/>
                        <a:latin typeface="Times New Roman"/>
                        <a:ea typeface="Calibri"/>
                      </a:endParaRPr>
                    </a:p>
                  </a:txBody>
                  <a:tcPr marL="0" marR="0" marT="0" marB="0"/>
                </a:tc>
                <a:tc>
                  <a:txBody>
                    <a:bodyPr/>
                    <a:lstStyle/>
                    <a:p>
                      <a:pPr marL="419735" marR="0" eaLnBrk="0" hangingPunct="0">
                        <a:lnSpc>
                          <a:spcPts val="970"/>
                        </a:lnSpc>
                        <a:spcBef>
                          <a:spcPts val="0"/>
                        </a:spcBef>
                        <a:spcAft>
                          <a:spcPts val="0"/>
                        </a:spcAft>
                      </a:pPr>
                      <a:r>
                        <a:rPr lang="en-US" sz="1200">
                          <a:effectLst/>
                        </a:rPr>
                        <a:t>2.29</a:t>
                      </a:r>
                      <a:endParaRPr lang="en-US" sz="1200">
                        <a:effectLst/>
                        <a:latin typeface="Times New Roman"/>
                        <a:ea typeface="Calibri"/>
                      </a:endParaRPr>
                    </a:p>
                  </a:txBody>
                  <a:tcPr marL="0" marR="0" marT="0" marB="0"/>
                </a:tc>
                <a:extLst>
                  <a:ext uri="{0D108BD9-81ED-4DB2-BD59-A6C34878D82A}">
                    <a16:rowId xmlns:a16="http://schemas.microsoft.com/office/drawing/2014/main" val="10004"/>
                  </a:ext>
                </a:extLst>
              </a:tr>
              <a:tr h="689177">
                <a:tc>
                  <a:txBody>
                    <a:bodyPr/>
                    <a:lstStyle/>
                    <a:p>
                      <a:pPr marL="25400" marR="0" eaLnBrk="0" hangingPunct="0">
                        <a:lnSpc>
                          <a:spcPts val="970"/>
                        </a:lnSpc>
                        <a:spcBef>
                          <a:spcPts val="0"/>
                        </a:spcBef>
                        <a:spcAft>
                          <a:spcPts val="0"/>
                        </a:spcAft>
                      </a:pPr>
                      <a:r>
                        <a:rPr lang="en-US" sz="1200">
                          <a:effectLst/>
                        </a:rPr>
                        <a:t>2007</a:t>
                      </a:r>
                      <a:r>
                        <a:rPr lang="en-US" sz="1200" spc="25">
                          <a:effectLst/>
                        </a:rPr>
                        <a:t> </a:t>
                      </a:r>
                      <a:r>
                        <a:rPr lang="en-US" sz="1200">
                          <a:effectLst/>
                        </a:rPr>
                        <a:t>to</a:t>
                      </a:r>
                      <a:r>
                        <a:rPr lang="en-US" sz="1200" spc="25">
                          <a:effectLst/>
                        </a:rPr>
                        <a:t> </a:t>
                      </a:r>
                      <a:r>
                        <a:rPr lang="en-US" sz="1200">
                          <a:effectLst/>
                        </a:rPr>
                        <a:t>2008</a:t>
                      </a:r>
                      <a:endParaRPr lang="en-US" sz="1200">
                        <a:effectLst/>
                        <a:latin typeface="Times New Roman"/>
                        <a:ea typeface="Calibri"/>
                      </a:endParaRPr>
                    </a:p>
                  </a:txBody>
                  <a:tcPr marL="0" marR="0" marT="0" marB="0"/>
                </a:tc>
                <a:tc>
                  <a:txBody>
                    <a:bodyPr/>
                    <a:lstStyle/>
                    <a:p>
                      <a:pPr marL="242570" marR="0" eaLnBrk="0" hangingPunct="0">
                        <a:lnSpc>
                          <a:spcPts val="970"/>
                        </a:lnSpc>
                        <a:spcBef>
                          <a:spcPts val="0"/>
                        </a:spcBef>
                        <a:spcAft>
                          <a:spcPts val="0"/>
                        </a:spcAft>
                      </a:pPr>
                      <a:r>
                        <a:rPr lang="en-US" sz="1200">
                          <a:effectLst/>
                        </a:rPr>
                        <a:t>2008</a:t>
                      </a:r>
                      <a:r>
                        <a:rPr lang="en-US" sz="1200" spc="25">
                          <a:effectLst/>
                        </a:rPr>
                        <a:t> </a:t>
                      </a:r>
                      <a:r>
                        <a:rPr lang="en-US" sz="1200">
                          <a:effectLst/>
                        </a:rPr>
                        <a:t>to</a:t>
                      </a:r>
                      <a:r>
                        <a:rPr lang="en-US" sz="1200" spc="25">
                          <a:effectLst/>
                        </a:rPr>
                        <a:t> </a:t>
                      </a:r>
                      <a:r>
                        <a:rPr lang="en-US" sz="1200">
                          <a:effectLst/>
                        </a:rPr>
                        <a:t>2009</a:t>
                      </a:r>
                      <a:endParaRPr lang="en-US" sz="1200">
                        <a:effectLst/>
                        <a:latin typeface="Times New Roman"/>
                        <a:ea typeface="Calibri"/>
                      </a:endParaRPr>
                    </a:p>
                  </a:txBody>
                  <a:tcPr marL="0" marR="0" marT="0" marB="0"/>
                </a:tc>
                <a:tc>
                  <a:txBody>
                    <a:bodyPr/>
                    <a:lstStyle/>
                    <a:p>
                      <a:pPr marL="278130" marR="0" eaLnBrk="0" hangingPunct="0">
                        <a:lnSpc>
                          <a:spcPts val="970"/>
                        </a:lnSpc>
                        <a:spcBef>
                          <a:spcPts val="0"/>
                        </a:spcBef>
                        <a:spcAft>
                          <a:spcPts val="0"/>
                        </a:spcAft>
                      </a:pPr>
                      <a:r>
                        <a:rPr lang="en-US" sz="1200">
                          <a:effectLst/>
                        </a:rPr>
                        <a:t>5</a:t>
                      </a:r>
                      <a:r>
                        <a:rPr lang="en-US" sz="1200" spc="-25">
                          <a:effectLst/>
                        </a:rPr>
                        <a:t> </a:t>
                      </a:r>
                      <a:r>
                        <a:rPr lang="en-US" sz="1200">
                          <a:effectLst/>
                        </a:rPr>
                        <a:t>to</a:t>
                      </a:r>
                      <a:r>
                        <a:rPr lang="en-US" sz="1200" spc="-25">
                          <a:effectLst/>
                        </a:rPr>
                        <a:t> </a:t>
                      </a:r>
                      <a:r>
                        <a:rPr lang="en-US" sz="1200">
                          <a:effectLst/>
                        </a:rPr>
                        <a:t>6</a:t>
                      </a:r>
                      <a:endParaRPr lang="en-US" sz="1200">
                        <a:effectLst/>
                        <a:latin typeface="Times New Roman"/>
                        <a:ea typeface="Calibri"/>
                      </a:endParaRPr>
                    </a:p>
                  </a:txBody>
                  <a:tcPr marL="0" marR="0" marT="0" marB="0"/>
                </a:tc>
                <a:tc>
                  <a:txBody>
                    <a:bodyPr/>
                    <a:lstStyle/>
                    <a:p>
                      <a:pPr marL="372745" marR="372745" algn="ctr" eaLnBrk="0" hangingPunct="0">
                        <a:lnSpc>
                          <a:spcPts val="970"/>
                        </a:lnSpc>
                        <a:spcBef>
                          <a:spcPts val="0"/>
                        </a:spcBef>
                        <a:spcAft>
                          <a:spcPts val="0"/>
                        </a:spcAft>
                      </a:pPr>
                      <a:r>
                        <a:rPr lang="en-US" sz="1200">
                          <a:effectLst/>
                        </a:rPr>
                        <a:t>167</a:t>
                      </a:r>
                      <a:endParaRPr lang="en-US" sz="1200">
                        <a:effectLst/>
                        <a:latin typeface="Times New Roman"/>
                        <a:ea typeface="Calibri"/>
                      </a:endParaRPr>
                    </a:p>
                  </a:txBody>
                  <a:tcPr marL="0" marR="0" marT="0" marB="0"/>
                </a:tc>
                <a:tc>
                  <a:txBody>
                    <a:bodyPr/>
                    <a:lstStyle/>
                    <a:p>
                      <a:pPr marL="459740" marR="459740" algn="ctr" eaLnBrk="0" hangingPunct="0">
                        <a:lnSpc>
                          <a:spcPts val="970"/>
                        </a:lnSpc>
                        <a:spcBef>
                          <a:spcPts val="0"/>
                        </a:spcBef>
                        <a:spcAft>
                          <a:spcPts val="0"/>
                        </a:spcAft>
                      </a:pPr>
                      <a:r>
                        <a:rPr lang="en-US" sz="1200" dirty="0">
                          <a:effectLst/>
                        </a:rPr>
                        <a:t>118</a:t>
                      </a:r>
                      <a:endParaRPr lang="en-US" sz="1200" dirty="0">
                        <a:effectLst/>
                        <a:latin typeface="Times New Roman"/>
                        <a:ea typeface="Calibri"/>
                      </a:endParaRPr>
                    </a:p>
                  </a:txBody>
                  <a:tcPr marL="0" marR="0" marT="0" marB="0"/>
                </a:tc>
                <a:tc>
                  <a:txBody>
                    <a:bodyPr/>
                    <a:lstStyle/>
                    <a:p>
                      <a:pPr marL="248920" marR="0" eaLnBrk="0" hangingPunct="0">
                        <a:lnSpc>
                          <a:spcPts val="970"/>
                        </a:lnSpc>
                        <a:spcBef>
                          <a:spcPts val="0"/>
                        </a:spcBef>
                        <a:spcAft>
                          <a:spcPts val="0"/>
                        </a:spcAft>
                      </a:pPr>
                      <a:r>
                        <a:rPr lang="en-US" sz="1200" dirty="0">
                          <a:effectLst/>
                        </a:rPr>
                        <a:t>0.627</a:t>
                      </a:r>
                      <a:endParaRPr lang="en-US" sz="1200" dirty="0">
                        <a:effectLst/>
                        <a:latin typeface="Times New Roman"/>
                        <a:ea typeface="Calibri"/>
                      </a:endParaRPr>
                    </a:p>
                  </a:txBody>
                  <a:tcPr marL="0" marR="0" marT="0" marB="0"/>
                </a:tc>
                <a:tc>
                  <a:txBody>
                    <a:bodyPr/>
                    <a:lstStyle/>
                    <a:p>
                      <a:pPr marL="278765" marR="0" eaLnBrk="0" hangingPunct="0">
                        <a:lnSpc>
                          <a:spcPts val="970"/>
                        </a:lnSpc>
                        <a:spcBef>
                          <a:spcPts val="0"/>
                        </a:spcBef>
                        <a:spcAft>
                          <a:spcPts val="0"/>
                        </a:spcAft>
                      </a:pPr>
                      <a:r>
                        <a:rPr lang="en-US" sz="1200" dirty="0">
                          <a:effectLst/>
                        </a:rPr>
                        <a:t>0.534</a:t>
                      </a:r>
                      <a:endParaRPr lang="en-US" sz="1200" dirty="0">
                        <a:effectLst/>
                        <a:latin typeface="Times New Roman"/>
                        <a:ea typeface="Calibri"/>
                      </a:endParaRPr>
                    </a:p>
                  </a:txBody>
                  <a:tcPr marL="0" marR="0" marT="0" marB="0"/>
                </a:tc>
                <a:tc>
                  <a:txBody>
                    <a:bodyPr/>
                    <a:lstStyle/>
                    <a:p>
                      <a:pPr marL="420370" marR="0" eaLnBrk="0" hangingPunct="0">
                        <a:lnSpc>
                          <a:spcPts val="970"/>
                        </a:lnSpc>
                        <a:spcBef>
                          <a:spcPts val="0"/>
                        </a:spcBef>
                        <a:spcAft>
                          <a:spcPts val="0"/>
                        </a:spcAft>
                      </a:pPr>
                      <a:r>
                        <a:rPr lang="en-US" sz="1200">
                          <a:effectLst/>
                        </a:rPr>
                        <a:t>1.68</a:t>
                      </a:r>
                      <a:endParaRPr lang="en-US" sz="1200">
                        <a:effectLst/>
                        <a:latin typeface="Times New Roman"/>
                        <a:ea typeface="Calibri"/>
                      </a:endParaRPr>
                    </a:p>
                  </a:txBody>
                  <a:tcPr marL="0" marR="0" marT="0" marB="0"/>
                </a:tc>
                <a:extLst>
                  <a:ext uri="{0D108BD9-81ED-4DB2-BD59-A6C34878D82A}">
                    <a16:rowId xmlns:a16="http://schemas.microsoft.com/office/drawing/2014/main" val="10005"/>
                  </a:ext>
                </a:extLst>
              </a:tr>
              <a:tr h="229726">
                <a:tc>
                  <a:txBody>
                    <a:bodyPr/>
                    <a:lstStyle/>
                    <a:p>
                      <a:pPr marL="25400" marR="0" eaLnBrk="0" hangingPunct="0">
                        <a:lnSpc>
                          <a:spcPts val="970"/>
                        </a:lnSpc>
                        <a:spcBef>
                          <a:spcPts val="0"/>
                        </a:spcBef>
                        <a:spcAft>
                          <a:spcPts val="0"/>
                        </a:spcAft>
                      </a:pPr>
                      <a:r>
                        <a:rPr lang="en-US" sz="1200">
                          <a:effectLst/>
                        </a:rPr>
                        <a:t>2008</a:t>
                      </a:r>
                      <a:r>
                        <a:rPr lang="en-US" sz="1200" spc="25">
                          <a:effectLst/>
                        </a:rPr>
                        <a:t> </a:t>
                      </a:r>
                      <a:r>
                        <a:rPr lang="en-US" sz="1200">
                          <a:effectLst/>
                        </a:rPr>
                        <a:t>to</a:t>
                      </a:r>
                      <a:r>
                        <a:rPr lang="en-US" sz="1200" spc="25">
                          <a:effectLst/>
                        </a:rPr>
                        <a:t> </a:t>
                      </a:r>
                      <a:r>
                        <a:rPr lang="en-US" sz="1200">
                          <a:effectLst/>
                        </a:rPr>
                        <a:t>2009</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2009</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5</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207</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136</a:t>
                      </a:r>
                      <a:endParaRPr lang="en-US" sz="1200">
                        <a:effectLst/>
                        <a:latin typeface="Times New Roman"/>
                        <a:ea typeface="Calibri"/>
                      </a:endParaRPr>
                    </a:p>
                  </a:txBody>
                  <a:tcPr marL="0" marR="0" marT="0" marB="0"/>
                </a:tc>
                <a:tc>
                  <a:txBody>
                    <a:bodyPr/>
                    <a:lstStyle/>
                    <a:p>
                      <a:pPr marL="248920" marR="0" eaLnBrk="0" hangingPunct="0">
                        <a:lnSpc>
                          <a:spcPts val="970"/>
                        </a:lnSpc>
                        <a:spcBef>
                          <a:spcPts val="0"/>
                        </a:spcBef>
                        <a:spcAft>
                          <a:spcPts val="0"/>
                        </a:spcAft>
                      </a:pPr>
                      <a:r>
                        <a:rPr lang="en-US" sz="1200">
                          <a:effectLst/>
                        </a:rPr>
                        <a:t>0.537</a:t>
                      </a:r>
                      <a:endParaRPr lang="en-US" sz="1200">
                        <a:effectLst/>
                        <a:latin typeface="Times New Roman"/>
                        <a:ea typeface="Calibri"/>
                      </a:endParaRPr>
                    </a:p>
                  </a:txBody>
                  <a:tcPr marL="0" marR="0" marT="0" marB="0"/>
                </a:tc>
                <a:tc>
                  <a:txBody>
                    <a:bodyPr/>
                    <a:lstStyle/>
                    <a:p>
                      <a:pPr marL="278765" marR="0" eaLnBrk="0" hangingPunct="0">
                        <a:lnSpc>
                          <a:spcPts val="970"/>
                        </a:lnSpc>
                        <a:spcBef>
                          <a:spcPts val="0"/>
                        </a:spcBef>
                        <a:spcAft>
                          <a:spcPts val="0"/>
                        </a:spcAft>
                      </a:pPr>
                      <a:r>
                        <a:rPr lang="en-US" sz="1200">
                          <a:effectLst/>
                        </a:rPr>
                        <a:t>0.397</a:t>
                      </a:r>
                      <a:endParaRPr lang="en-US" sz="1200">
                        <a:effectLst/>
                        <a:latin typeface="Times New Roman"/>
                        <a:ea typeface="Calibri"/>
                      </a:endParaRPr>
                    </a:p>
                  </a:txBody>
                  <a:tcPr marL="0" marR="0" marT="0" marB="0"/>
                </a:tc>
                <a:tc>
                  <a:txBody>
                    <a:bodyPr/>
                    <a:lstStyle/>
                    <a:p>
                      <a:pPr marL="420370" marR="0" eaLnBrk="0" hangingPunct="0">
                        <a:lnSpc>
                          <a:spcPts val="970"/>
                        </a:lnSpc>
                        <a:spcBef>
                          <a:spcPts val="0"/>
                        </a:spcBef>
                        <a:spcAft>
                          <a:spcPts val="0"/>
                        </a:spcAft>
                      </a:pPr>
                      <a:r>
                        <a:rPr lang="en-US" sz="1200" dirty="0">
                          <a:effectLst/>
                        </a:rPr>
                        <a:t>0.70</a:t>
                      </a:r>
                      <a:endParaRPr lang="en-US" sz="1200" dirty="0">
                        <a:effectLst/>
                        <a:latin typeface="Times New Roman"/>
                        <a:ea typeface="Calibri"/>
                      </a:endParaRPr>
                    </a:p>
                  </a:txBody>
                  <a:tcPr marL="0" marR="0" marT="0" marB="0"/>
                </a:tc>
                <a:extLst>
                  <a:ext uri="{0D108BD9-81ED-4DB2-BD59-A6C34878D82A}">
                    <a16:rowId xmlns:a16="http://schemas.microsoft.com/office/drawing/2014/main" val="10006"/>
                  </a:ext>
                </a:extLst>
              </a:tr>
              <a:tr h="331954">
                <a:tc>
                  <a:txBody>
                    <a:bodyPr/>
                    <a:lstStyle/>
                    <a:p>
                      <a:pPr marL="25400" marR="0" eaLnBrk="0" hangingPunct="0">
                        <a:lnSpc>
                          <a:spcPts val="970"/>
                        </a:lnSpc>
                        <a:spcBef>
                          <a:spcPts val="0"/>
                        </a:spcBef>
                        <a:spcAft>
                          <a:spcPts val="0"/>
                        </a:spcAft>
                      </a:pPr>
                      <a:r>
                        <a:rPr lang="en-US" sz="1200">
                          <a:effectLst/>
                        </a:rPr>
                        <a:t>All</a:t>
                      </a:r>
                      <a:r>
                        <a:rPr lang="en-US" sz="1200" spc="45">
                          <a:effectLst/>
                        </a:rPr>
                        <a:t> </a:t>
                      </a:r>
                      <a:r>
                        <a:rPr lang="en-US" sz="1200">
                          <a:effectLst/>
                        </a:rPr>
                        <a:t>cohorts</a:t>
                      </a:r>
                      <a:endParaRPr lang="en-US" sz="1200">
                        <a:effectLst/>
                        <a:latin typeface="Times New Roman"/>
                        <a:ea typeface="Calibri"/>
                      </a:endParaRPr>
                    </a:p>
                  </a:txBody>
                  <a:tcPr marL="0" marR="0" marT="0" marB="0"/>
                </a:tc>
                <a:tc>
                  <a:txBody>
                    <a:bodyPr/>
                    <a:lstStyle/>
                    <a:p>
                      <a:pPr marL="242570" marR="0" eaLnBrk="0" hangingPunct="0">
                        <a:lnSpc>
                          <a:spcPts val="970"/>
                        </a:lnSpc>
                        <a:spcBef>
                          <a:spcPts val="0"/>
                        </a:spcBef>
                        <a:spcAft>
                          <a:spcPts val="0"/>
                        </a:spcAft>
                      </a:pPr>
                      <a:r>
                        <a:rPr lang="en-US" sz="1200">
                          <a:effectLst/>
                        </a:rPr>
                        <a:t>2006</a:t>
                      </a:r>
                      <a:r>
                        <a:rPr lang="en-US" sz="1200" spc="25">
                          <a:effectLst/>
                        </a:rPr>
                        <a:t> </a:t>
                      </a:r>
                      <a:r>
                        <a:rPr lang="en-US" sz="1200">
                          <a:effectLst/>
                        </a:rPr>
                        <a:t>to</a:t>
                      </a:r>
                      <a:r>
                        <a:rPr lang="en-US" sz="1200" spc="25">
                          <a:effectLst/>
                        </a:rPr>
                        <a:t> </a:t>
                      </a:r>
                      <a:r>
                        <a:rPr lang="en-US" sz="1200">
                          <a:effectLst/>
                        </a:rPr>
                        <a:t>2009</a:t>
                      </a:r>
                      <a:endParaRPr lang="en-US" sz="1200">
                        <a:effectLst/>
                        <a:latin typeface="Times New Roman"/>
                        <a:ea typeface="Calibri"/>
                      </a:endParaRPr>
                    </a:p>
                  </a:txBody>
                  <a:tcPr marL="0" marR="0" marT="0" marB="0"/>
                </a:tc>
                <a:tc>
                  <a:txBody>
                    <a:bodyPr/>
                    <a:lstStyle/>
                    <a:p>
                      <a:pPr marL="278130" marR="0" eaLnBrk="0" hangingPunct="0">
                        <a:lnSpc>
                          <a:spcPts val="970"/>
                        </a:lnSpc>
                        <a:spcBef>
                          <a:spcPts val="0"/>
                        </a:spcBef>
                        <a:spcAft>
                          <a:spcPts val="0"/>
                        </a:spcAft>
                      </a:pPr>
                      <a:r>
                        <a:rPr lang="en-US" sz="1200">
                          <a:effectLst/>
                        </a:rPr>
                        <a:t>5</a:t>
                      </a:r>
                      <a:r>
                        <a:rPr lang="en-US" sz="1200" spc="-25">
                          <a:effectLst/>
                        </a:rPr>
                        <a:t> </a:t>
                      </a:r>
                      <a:r>
                        <a:rPr lang="en-US" sz="1200">
                          <a:effectLst/>
                        </a:rPr>
                        <a:t>to</a:t>
                      </a:r>
                      <a:r>
                        <a:rPr lang="en-US" sz="1200" spc="-25">
                          <a:effectLst/>
                        </a:rPr>
                        <a:t> </a:t>
                      </a:r>
                      <a:r>
                        <a:rPr lang="en-US" sz="1200">
                          <a:effectLst/>
                        </a:rPr>
                        <a:t>8</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a:effectLst/>
                        </a:rPr>
                        <a:t>629</a:t>
                      </a:r>
                      <a:endParaRPr lang="en-US" sz="1200">
                        <a:effectLst/>
                        <a:latin typeface="Times New Roman"/>
                        <a:ea typeface="Calibri"/>
                      </a:endParaRPr>
                    </a:p>
                  </a:txBody>
                  <a:tcPr marL="0" marR="0" marT="0" marB="0"/>
                </a:tc>
                <a:tc>
                  <a:txBody>
                    <a:bodyPr/>
                    <a:lstStyle/>
                    <a:p>
                      <a:pPr marL="0" marR="0" algn="ctr" eaLnBrk="0" hangingPunct="0">
                        <a:lnSpc>
                          <a:spcPts val="970"/>
                        </a:lnSpc>
                        <a:spcBef>
                          <a:spcPts val="0"/>
                        </a:spcBef>
                        <a:spcAft>
                          <a:spcPts val="0"/>
                        </a:spcAft>
                      </a:pPr>
                      <a:r>
                        <a:rPr lang="en-US" sz="1200" dirty="0">
                          <a:effectLst/>
                        </a:rPr>
                        <a:t>446</a:t>
                      </a:r>
                      <a:endParaRPr lang="en-US" sz="1200" dirty="0">
                        <a:effectLst/>
                        <a:latin typeface="Times New Roman"/>
                        <a:ea typeface="Calibri"/>
                      </a:endParaRPr>
                    </a:p>
                  </a:txBody>
                  <a:tcPr marL="0" marR="0" marT="0" marB="0"/>
                </a:tc>
                <a:tc>
                  <a:txBody>
                    <a:bodyPr/>
                    <a:lstStyle/>
                    <a:p>
                      <a:pPr marL="248920" marR="0" eaLnBrk="0" hangingPunct="0">
                        <a:lnSpc>
                          <a:spcPts val="970"/>
                        </a:lnSpc>
                        <a:spcBef>
                          <a:spcPts val="0"/>
                        </a:spcBef>
                        <a:spcAft>
                          <a:spcPts val="0"/>
                        </a:spcAft>
                      </a:pPr>
                      <a:r>
                        <a:rPr lang="en-US" sz="1200">
                          <a:effectLst/>
                        </a:rPr>
                        <a:t>0.679</a:t>
                      </a:r>
                      <a:endParaRPr lang="en-US" sz="1200">
                        <a:effectLst/>
                        <a:latin typeface="Times New Roman"/>
                        <a:ea typeface="Calibri"/>
                      </a:endParaRPr>
                    </a:p>
                  </a:txBody>
                  <a:tcPr marL="0" marR="0" marT="0" marB="0"/>
                </a:tc>
                <a:tc>
                  <a:txBody>
                    <a:bodyPr/>
                    <a:lstStyle/>
                    <a:p>
                      <a:pPr marL="278765" marR="0" eaLnBrk="0" hangingPunct="0">
                        <a:lnSpc>
                          <a:spcPts val="970"/>
                        </a:lnSpc>
                        <a:spcBef>
                          <a:spcPts val="0"/>
                        </a:spcBef>
                        <a:spcAft>
                          <a:spcPts val="0"/>
                        </a:spcAft>
                      </a:pPr>
                      <a:r>
                        <a:rPr lang="en-US" sz="1200">
                          <a:effectLst/>
                        </a:rPr>
                        <a:t>0.525</a:t>
                      </a:r>
                      <a:endParaRPr lang="en-US" sz="1200">
                        <a:effectLst/>
                        <a:latin typeface="Times New Roman"/>
                        <a:ea typeface="Calibri"/>
                      </a:endParaRPr>
                    </a:p>
                  </a:txBody>
                  <a:tcPr marL="0" marR="0" marT="0" marB="0"/>
                </a:tc>
                <a:tc>
                  <a:txBody>
                    <a:bodyPr/>
                    <a:lstStyle/>
                    <a:p>
                      <a:pPr marL="419735" marR="0" eaLnBrk="0" hangingPunct="0">
                        <a:lnSpc>
                          <a:spcPts val="970"/>
                        </a:lnSpc>
                        <a:spcBef>
                          <a:spcPts val="0"/>
                        </a:spcBef>
                        <a:spcAft>
                          <a:spcPts val="0"/>
                        </a:spcAft>
                      </a:pPr>
                      <a:r>
                        <a:rPr lang="en-US" sz="1200" dirty="0">
                          <a:effectLst/>
                        </a:rPr>
                        <a:t>1.85</a:t>
                      </a:r>
                      <a:endParaRPr lang="en-US" sz="1200" dirty="0">
                        <a:effectLst/>
                        <a:latin typeface="Times New Roman"/>
                        <a:ea typeface="Calibri"/>
                      </a:endParaRPr>
                    </a:p>
                  </a:txBody>
                  <a:tcPr marL="0" marR="0" marT="0" marB="0"/>
                </a:tc>
                <a:extLst>
                  <a:ext uri="{0D108BD9-81ED-4DB2-BD59-A6C34878D82A}">
                    <a16:rowId xmlns:a16="http://schemas.microsoft.com/office/drawing/2014/main" val="10007"/>
                  </a:ext>
                </a:extLst>
              </a:tr>
            </a:tbl>
          </a:graphicData>
        </a:graphic>
      </p:graphicFrame>
      <p:sp>
        <p:nvSpPr>
          <p:cNvPr id="7" name="Rectangle 4" descr="Please contact Professor Yinger for details regarding figures and graphs."/>
          <p:cNvSpPr/>
          <p:nvPr/>
        </p:nvSpPr>
        <p:spPr>
          <a:xfrm>
            <a:off x="990600" y="5505271"/>
            <a:ext cx="8153400" cy="1200329"/>
          </a:xfrm>
          <a:prstGeom prst="rect">
            <a:avLst/>
          </a:prstGeom>
        </p:spPr>
        <p:txBody>
          <a:bodyPr wrap="square">
            <a:spAutoFit/>
          </a:bodyPr>
          <a:lstStyle/>
          <a:p>
            <a:pPr eaLnBrk="0" hangingPunct="0"/>
            <a:r>
              <a:rPr lang="en-US" sz="1200" i="1" dirty="0"/>
              <a:t>Notes: </a:t>
            </a:r>
            <a:r>
              <a:rPr lang="en-US" sz="1200" dirty="0"/>
              <a:t>This table reports characteristics of the four lotteries conducted at KIPP Academy Lynn from 2005 to 2008. Column (2) reports the calendar years (spring) in which test scores are observed for applicants in each lottery cohort, and column (3) reports the corresponding outcome grades. Column (4) gives the total number of applicants in each year, and column (5) gives the number of applicants in the lottery sample, which excludes sibling applicants, late applicants, repeat applicants, applicants without baseline demographics, applicants who could not be matched to the MCAS data, and applicants who had completed sixth or seventh grade prior to the lottery. Columns (6) to (8) give summary statistics for the lottery sample.</a:t>
            </a:r>
          </a:p>
        </p:txBody>
      </p:sp>
    </p:spTree>
    <p:extLst>
      <p:ext uri="{BB962C8B-B14F-4D97-AF65-F5344CB8AC3E}">
        <p14:creationId xmlns:p14="http://schemas.microsoft.com/office/powerpoint/2010/main" val="1845580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1066800" y="1066800"/>
            <a:ext cx="7866888" cy="5638800"/>
          </a:xfrm>
        </p:spPr>
        <p:txBody>
          <a:bodyPr>
            <a:normAutofit/>
          </a:bodyPr>
          <a:lstStyle/>
          <a:p>
            <a:pPr marL="82296" indent="0" algn="ctr">
              <a:buNone/>
            </a:pPr>
            <a:r>
              <a:rPr lang="en-US" b="1" dirty="0" err="1">
                <a:solidFill>
                  <a:schemeClr val="accent1"/>
                </a:solidFill>
              </a:rPr>
              <a:t>Angrist</a:t>
            </a:r>
            <a:r>
              <a:rPr lang="en-US" b="1" dirty="0">
                <a:solidFill>
                  <a:schemeClr val="accent1"/>
                </a:solidFill>
              </a:rPr>
              <a:t> et al. , 4</a:t>
            </a:r>
          </a:p>
          <a:p>
            <a:endParaRPr lang="en-US" dirty="0"/>
          </a:p>
          <a:p>
            <a:endParaRPr lang="en-US" dirty="0"/>
          </a:p>
        </p:txBody>
      </p:sp>
      <p:pic>
        <p:nvPicPr>
          <p:cNvPr id="4" name="Picture 3"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8481" y="2153192"/>
            <a:ext cx="7923119" cy="2876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4" descr="Please contact Professor Yinger for details regarding figures and graph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962525"/>
            <a:ext cx="7924800" cy="1537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9686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1066800" y="1066800"/>
            <a:ext cx="7866888" cy="5638800"/>
          </a:xfrm>
        </p:spPr>
        <p:txBody>
          <a:bodyPr>
            <a:normAutofit/>
          </a:bodyPr>
          <a:lstStyle/>
          <a:p>
            <a:pPr marL="82296" indent="0" algn="ctr">
              <a:buNone/>
            </a:pPr>
            <a:r>
              <a:rPr lang="en-US" b="1" dirty="0" err="1">
                <a:solidFill>
                  <a:schemeClr val="accent1"/>
                </a:solidFill>
              </a:rPr>
              <a:t>Angrist</a:t>
            </a:r>
            <a:r>
              <a:rPr lang="en-US" b="1" dirty="0">
                <a:solidFill>
                  <a:schemeClr val="accent1"/>
                </a:solidFill>
              </a:rPr>
              <a:t> et al. , 5</a:t>
            </a:r>
          </a:p>
          <a:p>
            <a:endParaRPr lang="en-US" dirty="0"/>
          </a:p>
          <a:p>
            <a:endParaRPr lang="en-US" dirty="0"/>
          </a:p>
        </p:txBody>
      </p:sp>
      <p:pic>
        <p:nvPicPr>
          <p:cNvPr id="4098" name="Picture 3" descr="Please contact Professor Yinger for details regarding figures and graph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384" y="1905000"/>
            <a:ext cx="7946216" cy="381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0220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spcBef>
                <a:spcPts val="0"/>
              </a:spcBef>
              <a:buNone/>
            </a:pPr>
            <a:r>
              <a:rPr lang="en-US" b="1" dirty="0" err="1">
                <a:solidFill>
                  <a:schemeClr val="accent1"/>
                </a:solidFill>
              </a:rPr>
              <a:t>Angrist</a:t>
            </a:r>
            <a:r>
              <a:rPr lang="en-US" b="1" dirty="0">
                <a:solidFill>
                  <a:schemeClr val="accent1"/>
                </a:solidFill>
              </a:rPr>
              <a:t> et al. , 6</a:t>
            </a:r>
          </a:p>
          <a:p>
            <a:pPr>
              <a:spcBef>
                <a:spcPts val="0"/>
              </a:spcBef>
            </a:pPr>
            <a:endParaRPr lang="en-US" dirty="0"/>
          </a:p>
          <a:p>
            <a:pPr>
              <a:spcBef>
                <a:spcPts val="0"/>
              </a:spcBef>
            </a:pPr>
            <a:r>
              <a:rPr lang="en-US" dirty="0"/>
              <a:t>They find that each year in this KIPP school boosts reading scores by 0.12 </a:t>
            </a:r>
            <a:r>
              <a:rPr lang="en-US" dirty="0" err="1"/>
              <a:t>s.d.</a:t>
            </a:r>
            <a:r>
              <a:rPr lang="en-US" dirty="0"/>
              <a:t> and math scores by 0.3 to 0.4 </a:t>
            </a:r>
            <a:r>
              <a:rPr lang="en-US" dirty="0" err="1"/>
              <a:t>s.d.</a:t>
            </a:r>
            <a:r>
              <a:rPr lang="en-US" dirty="0"/>
              <a:t>—big effects!</a:t>
            </a:r>
          </a:p>
          <a:p>
            <a:pPr>
              <a:spcBef>
                <a:spcPts val="0"/>
              </a:spcBef>
            </a:pPr>
            <a:endParaRPr lang="en-US" dirty="0"/>
          </a:p>
          <a:p>
            <a:pPr>
              <a:spcBef>
                <a:spcPts val="0"/>
              </a:spcBef>
            </a:pPr>
            <a:r>
              <a:rPr lang="en-US" dirty="0"/>
              <a:t>The effects are larger for special education students and students with limited English proficiency.</a:t>
            </a:r>
          </a:p>
          <a:p>
            <a:pPr>
              <a:spcBef>
                <a:spcPts val="0"/>
              </a:spcBef>
            </a:pPr>
            <a:endParaRPr lang="en-US" dirty="0"/>
          </a:p>
          <a:p>
            <a:pPr>
              <a:spcBef>
                <a:spcPts val="0"/>
              </a:spcBef>
            </a:pPr>
            <a:r>
              <a:rPr lang="en-US" dirty="0"/>
              <a:t>The effects are larger for students who start out behind their peers.</a:t>
            </a:r>
          </a:p>
        </p:txBody>
      </p:sp>
    </p:spTree>
    <p:extLst>
      <p:ext uri="{BB962C8B-B14F-4D97-AF65-F5344CB8AC3E}">
        <p14:creationId xmlns:p14="http://schemas.microsoft.com/office/powerpoint/2010/main" val="3003389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82000" cy="5638800"/>
          </a:xfrm>
        </p:spPr>
        <p:txBody>
          <a:bodyPr>
            <a:normAutofit/>
          </a:bodyPr>
          <a:lstStyle/>
          <a:p>
            <a:pPr marL="82296" indent="0" algn="ctr">
              <a:buNone/>
            </a:pPr>
            <a:r>
              <a:rPr lang="en-US" b="1" dirty="0" err="1">
                <a:solidFill>
                  <a:schemeClr val="accent1"/>
                </a:solidFill>
              </a:rPr>
              <a:t>Angrist</a:t>
            </a:r>
            <a:r>
              <a:rPr lang="en-US" b="1" dirty="0">
                <a:solidFill>
                  <a:schemeClr val="accent1"/>
                </a:solidFill>
              </a:rPr>
              <a:t> et al. , 2</a:t>
            </a:r>
          </a:p>
          <a:p>
            <a:pPr>
              <a:lnSpc>
                <a:spcPct val="60000"/>
              </a:lnSpc>
            </a:pPr>
            <a:endParaRPr lang="en-US" dirty="0"/>
          </a:p>
          <a:p>
            <a:r>
              <a:rPr lang="en-US" dirty="0"/>
              <a:t>They carefully qualify their results.</a:t>
            </a:r>
          </a:p>
          <a:p>
            <a:pPr>
              <a:lnSpc>
                <a:spcPct val="60000"/>
              </a:lnSpc>
            </a:pPr>
            <a:endParaRPr lang="en-US" dirty="0"/>
          </a:p>
          <a:p>
            <a:pPr lvl="1"/>
            <a:r>
              <a:rPr lang="en-US" dirty="0"/>
              <a:t>KIPP might “have little impact on middle-class children or those with college-educated parents.”</a:t>
            </a:r>
          </a:p>
          <a:p>
            <a:pPr lvl="1"/>
            <a:r>
              <a:rPr lang="en-US" dirty="0"/>
              <a:t>The effects of KIPP “may also differ for students whose parents are reluctant to apply to a charter school … with KIPP’s strict behavioral standards.”</a:t>
            </a:r>
          </a:p>
          <a:p>
            <a:pPr lvl="1"/>
            <a:r>
              <a:rPr lang="en-US" dirty="0"/>
              <a:t>A substantial KIPP expansion might not work so well due to limits in “the supply of principals and teachers who can execute the KIPP model.”</a:t>
            </a:r>
          </a:p>
          <a:p>
            <a:pPr lvl="1"/>
            <a:endParaRPr lang="en-US" dirty="0"/>
          </a:p>
        </p:txBody>
      </p:sp>
    </p:spTree>
    <p:extLst>
      <p:ext uri="{BB962C8B-B14F-4D97-AF65-F5344CB8AC3E}">
        <p14:creationId xmlns:p14="http://schemas.microsoft.com/office/powerpoint/2010/main" val="4026261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1066800" y="1066800"/>
            <a:ext cx="7866888" cy="5638800"/>
          </a:xfrm>
        </p:spPr>
        <p:txBody>
          <a:bodyPr/>
          <a:lstStyle/>
          <a:p>
            <a:pPr marL="82296" indent="0" algn="ctr">
              <a:buNone/>
            </a:pPr>
            <a:r>
              <a:rPr lang="en-US" b="1" dirty="0">
                <a:solidFill>
                  <a:schemeClr val="accent1"/>
                </a:solidFill>
              </a:rPr>
              <a:t>Class Outline</a:t>
            </a:r>
          </a:p>
          <a:p>
            <a:endParaRPr lang="en-US" dirty="0"/>
          </a:p>
          <a:p>
            <a:r>
              <a:rPr lang="en-US" dirty="0">
                <a:solidFill>
                  <a:schemeClr val="tx1"/>
                </a:solidFill>
              </a:rPr>
              <a:t>Principles of Program Evaluation</a:t>
            </a:r>
          </a:p>
          <a:p>
            <a:endParaRPr lang="en-US" dirty="0"/>
          </a:p>
          <a:p>
            <a:r>
              <a:rPr lang="en-US" dirty="0">
                <a:solidFill>
                  <a:schemeClr val="tx1"/>
                </a:solidFill>
              </a:rPr>
              <a:t>Example 1:  KIPP</a:t>
            </a:r>
          </a:p>
          <a:p>
            <a:endParaRPr lang="en-US" dirty="0"/>
          </a:p>
          <a:p>
            <a:r>
              <a:rPr lang="en-US" b="1" dirty="0"/>
              <a:t>Example 2:  Class Size</a:t>
            </a:r>
          </a:p>
        </p:txBody>
      </p:sp>
    </p:spTree>
    <p:extLst>
      <p:ext uri="{BB962C8B-B14F-4D97-AF65-F5344CB8AC3E}">
        <p14:creationId xmlns:p14="http://schemas.microsoft.com/office/powerpoint/2010/main" val="1300465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lstStyle/>
          <a:p>
            <a:pPr marL="82296" indent="0" algn="ctr">
              <a:buNone/>
            </a:pPr>
            <a:r>
              <a:rPr lang="en-US" b="1" dirty="0">
                <a:solidFill>
                  <a:schemeClr val="accent1"/>
                </a:solidFill>
              </a:rPr>
              <a:t>Class Size</a:t>
            </a:r>
          </a:p>
          <a:p>
            <a:endParaRPr lang="en-US" dirty="0"/>
          </a:p>
          <a:p>
            <a:r>
              <a:rPr lang="en-US" dirty="0"/>
              <a:t>It seems plausible that students will do better in a smaller class where they get more attention.</a:t>
            </a:r>
          </a:p>
          <a:p>
            <a:endParaRPr lang="en-US" dirty="0"/>
          </a:p>
          <a:p>
            <a:r>
              <a:rPr lang="en-US" dirty="0"/>
              <a:t>The magnitude of this possible impact is crucial, because lowering class size is very expensive.</a:t>
            </a:r>
          </a:p>
        </p:txBody>
      </p:sp>
    </p:spTree>
    <p:extLst>
      <p:ext uri="{BB962C8B-B14F-4D97-AF65-F5344CB8AC3E}">
        <p14:creationId xmlns:p14="http://schemas.microsoft.com/office/powerpoint/2010/main" val="17806571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Does Money Matter</a:t>
            </a:r>
          </a:p>
          <a:p>
            <a:pPr>
              <a:lnSpc>
                <a:spcPct val="50000"/>
              </a:lnSpc>
            </a:pPr>
            <a:endParaRPr lang="en-US" dirty="0"/>
          </a:p>
          <a:p>
            <a:r>
              <a:rPr lang="en-US" dirty="0"/>
              <a:t>Class size also intersects with a key debate in education:  Does money matter?</a:t>
            </a:r>
          </a:p>
          <a:p>
            <a:pPr>
              <a:lnSpc>
                <a:spcPct val="50000"/>
              </a:lnSpc>
            </a:pPr>
            <a:endParaRPr lang="en-US" dirty="0"/>
          </a:p>
          <a:p>
            <a:r>
              <a:rPr lang="en-US" dirty="0"/>
              <a:t>In a couple widely cited reviews (JHR 1979; JEL 1986) Eric </a:t>
            </a:r>
            <a:r>
              <a:rPr lang="en-US" dirty="0" err="1"/>
              <a:t>Hanushek</a:t>
            </a:r>
            <a:r>
              <a:rPr lang="en-US" dirty="0"/>
              <a:t> argues that money does not matter; his own work (e.g. the study cited in the last class) finds small but significant impacts for class size.</a:t>
            </a:r>
          </a:p>
          <a:p>
            <a:pPr>
              <a:lnSpc>
                <a:spcPct val="50000"/>
              </a:lnSpc>
            </a:pPr>
            <a:endParaRPr lang="en-US" dirty="0"/>
          </a:p>
          <a:p>
            <a:r>
              <a:rPr lang="en-US" dirty="0"/>
              <a:t>If smaller class sizes raise performance, money clearly does matter.</a:t>
            </a:r>
          </a:p>
        </p:txBody>
      </p:sp>
    </p:spTree>
    <p:extLst>
      <p:ext uri="{BB962C8B-B14F-4D97-AF65-F5344CB8AC3E}">
        <p14:creationId xmlns:p14="http://schemas.microsoft.com/office/powerpoint/2010/main" val="566895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1066800" y="1066800"/>
            <a:ext cx="7866888" cy="5638800"/>
          </a:xfrm>
        </p:spPr>
        <p:txBody>
          <a:bodyPr/>
          <a:lstStyle/>
          <a:p>
            <a:pPr marL="82296" indent="0" algn="ctr">
              <a:buNone/>
            </a:pPr>
            <a:r>
              <a:rPr lang="en-US" b="1" dirty="0">
                <a:solidFill>
                  <a:schemeClr val="accent1"/>
                </a:solidFill>
              </a:rPr>
              <a:t>Class Outline</a:t>
            </a:r>
          </a:p>
          <a:p>
            <a:endParaRPr lang="en-US" dirty="0"/>
          </a:p>
          <a:p>
            <a:r>
              <a:rPr lang="en-US" dirty="0">
                <a:solidFill>
                  <a:srgbClr val="FF0000"/>
                </a:solidFill>
              </a:rPr>
              <a:t>Principles of Program Evaluation</a:t>
            </a:r>
          </a:p>
          <a:p>
            <a:endParaRPr lang="en-US" dirty="0"/>
          </a:p>
          <a:p>
            <a:r>
              <a:rPr lang="en-US" dirty="0"/>
              <a:t>Example 1:  KIPP</a:t>
            </a:r>
          </a:p>
          <a:p>
            <a:endParaRPr lang="en-US" dirty="0"/>
          </a:p>
          <a:p>
            <a:r>
              <a:rPr lang="en-US" dirty="0"/>
              <a:t>Example 2:  Class Size</a:t>
            </a:r>
          </a:p>
        </p:txBody>
      </p:sp>
    </p:spTree>
    <p:extLst>
      <p:ext uri="{BB962C8B-B14F-4D97-AF65-F5344CB8AC3E}">
        <p14:creationId xmlns:p14="http://schemas.microsoft.com/office/powerpoint/2010/main" val="2058998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err="1">
                <a:solidFill>
                  <a:schemeClr val="accent1"/>
                </a:solidFill>
              </a:rPr>
              <a:t>Booser</a:t>
            </a:r>
            <a:r>
              <a:rPr lang="en-US" b="1" dirty="0">
                <a:solidFill>
                  <a:schemeClr val="accent1"/>
                </a:solidFill>
              </a:rPr>
              <a:t>/Rouse (</a:t>
            </a:r>
            <a:r>
              <a:rPr lang="en-US" b="1" i="1" dirty="0">
                <a:solidFill>
                  <a:schemeClr val="accent1"/>
                </a:solidFill>
              </a:rPr>
              <a:t>JUE</a:t>
            </a:r>
            <a:r>
              <a:rPr lang="en-US" b="1" dirty="0">
                <a:solidFill>
                  <a:schemeClr val="accent1"/>
                </a:solidFill>
              </a:rPr>
              <a:t> July 2001)</a:t>
            </a:r>
          </a:p>
          <a:p>
            <a:pPr>
              <a:lnSpc>
                <a:spcPct val="60000"/>
              </a:lnSpc>
            </a:pPr>
            <a:endParaRPr lang="en-US" dirty="0"/>
          </a:p>
          <a:p>
            <a:r>
              <a:rPr lang="en-US" dirty="0"/>
              <a:t>This paper follows through on a simple insight:</a:t>
            </a:r>
          </a:p>
          <a:p>
            <a:pPr lvl="1"/>
            <a:r>
              <a:rPr lang="en-US" dirty="0"/>
              <a:t>If school officials believe class size matters, they may assign the hardest-to-educate students to smaller classes. </a:t>
            </a:r>
          </a:p>
          <a:p>
            <a:pPr marL="402336" lvl="1" indent="0">
              <a:lnSpc>
                <a:spcPct val="60000"/>
              </a:lnSpc>
              <a:buNone/>
            </a:pPr>
            <a:endParaRPr lang="en-US" dirty="0"/>
          </a:p>
          <a:p>
            <a:r>
              <a:rPr lang="en-US" dirty="0"/>
              <a:t>This behavior introduces a positive correlation between class size and performance that reflects student assignment, not the impact of class size.  </a:t>
            </a:r>
          </a:p>
          <a:p>
            <a:pPr lvl="1"/>
            <a:r>
              <a:rPr lang="en-US" dirty="0"/>
              <a:t>The studies reviewed by Hanushek do not find that class size matters because they confound student assignment with class size effects. </a:t>
            </a:r>
          </a:p>
          <a:p>
            <a:pPr lvl="1"/>
            <a:r>
              <a:rPr lang="en-US" dirty="0"/>
              <a:t>Notice the irony:  </a:t>
            </a:r>
            <a:r>
              <a:rPr lang="en-US" u="sng" dirty="0"/>
              <a:t>Class size appears to be unimportant because school officials think it is important!</a:t>
            </a:r>
          </a:p>
        </p:txBody>
      </p:sp>
    </p:spTree>
    <p:extLst>
      <p:ext uri="{BB962C8B-B14F-4D97-AF65-F5344CB8AC3E}">
        <p14:creationId xmlns:p14="http://schemas.microsoft.com/office/powerpoint/2010/main" val="2981651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err="1">
                <a:solidFill>
                  <a:schemeClr val="accent1"/>
                </a:solidFill>
              </a:rPr>
              <a:t>Booser</a:t>
            </a:r>
            <a:r>
              <a:rPr lang="en-US" b="1" dirty="0">
                <a:solidFill>
                  <a:schemeClr val="accent1"/>
                </a:solidFill>
              </a:rPr>
              <a:t>/Rouse, 2</a:t>
            </a:r>
          </a:p>
          <a:p>
            <a:endParaRPr lang="en-US" dirty="0"/>
          </a:p>
          <a:p>
            <a:r>
              <a:rPr lang="en-US" dirty="0"/>
              <a:t>Formally, class size is correlated with unobserved factors that influence performance, so it is endogenous.</a:t>
            </a:r>
          </a:p>
          <a:p>
            <a:pPr>
              <a:lnSpc>
                <a:spcPct val="70000"/>
              </a:lnSpc>
              <a:spcBef>
                <a:spcPts val="0"/>
              </a:spcBef>
            </a:pPr>
            <a:endParaRPr lang="en-US" dirty="0"/>
          </a:p>
          <a:p>
            <a:r>
              <a:rPr lang="en-US" dirty="0"/>
              <a:t>Boozer and Rouse have data from the National Educational Longitudinal Study of 1988 (NELS), a national random sample of 8</a:t>
            </a:r>
            <a:r>
              <a:rPr lang="en-US" baseline="30000" dirty="0"/>
              <a:t>th</a:t>
            </a:r>
            <a:r>
              <a:rPr lang="en-US" dirty="0"/>
              <a:t> graders, followed to 12</a:t>
            </a:r>
            <a:r>
              <a:rPr lang="en-US" baseline="30000" dirty="0"/>
              <a:t>th</a:t>
            </a:r>
            <a:r>
              <a:rPr lang="en-US" dirty="0"/>
              <a:t> grade.  </a:t>
            </a:r>
          </a:p>
          <a:p>
            <a:pPr lvl="1"/>
            <a:r>
              <a:rPr lang="en-US" dirty="0"/>
              <a:t>They lost students who do not stay in the panel or who have missing information, such as race.  </a:t>
            </a:r>
          </a:p>
          <a:p>
            <a:pPr lvl="1"/>
            <a:r>
              <a:rPr lang="en-US" dirty="0"/>
              <a:t>They end up with 11,726 kids from 756 schools for an 8</a:t>
            </a:r>
            <a:r>
              <a:rPr lang="en-US" baseline="30000" dirty="0"/>
              <a:t>th</a:t>
            </a:r>
            <a:r>
              <a:rPr lang="en-US" dirty="0"/>
              <a:t> and 10</a:t>
            </a:r>
            <a:r>
              <a:rPr lang="en-US" baseline="30000" dirty="0"/>
              <a:t>th</a:t>
            </a:r>
            <a:r>
              <a:rPr lang="en-US" dirty="0"/>
              <a:t> grade panel and 7,959 kids from 827 schools for 8</a:t>
            </a:r>
            <a:r>
              <a:rPr lang="en-US" baseline="30000" dirty="0"/>
              <a:t>th</a:t>
            </a:r>
            <a:r>
              <a:rPr lang="en-US" dirty="0"/>
              <a:t>, 10</a:t>
            </a:r>
            <a:r>
              <a:rPr lang="en-US" baseline="30000" dirty="0"/>
              <a:t>th</a:t>
            </a:r>
            <a:r>
              <a:rPr lang="en-US" dirty="0"/>
              <a:t>, and 12</a:t>
            </a:r>
            <a:r>
              <a:rPr lang="en-US" baseline="30000" dirty="0"/>
              <a:t>th</a:t>
            </a:r>
            <a:r>
              <a:rPr lang="en-US" dirty="0"/>
              <a:t> grades.</a:t>
            </a:r>
          </a:p>
          <a:p>
            <a:endParaRPr lang="en-US" dirty="0"/>
          </a:p>
        </p:txBody>
      </p:sp>
    </p:spTree>
    <p:extLst>
      <p:ext uri="{BB962C8B-B14F-4D97-AF65-F5344CB8AC3E}">
        <p14:creationId xmlns:p14="http://schemas.microsoft.com/office/powerpoint/2010/main" val="4006295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spcBef>
                <a:spcPts val="0"/>
              </a:spcBef>
              <a:buNone/>
            </a:pPr>
            <a:r>
              <a:rPr lang="en-US" b="1" dirty="0" err="1">
                <a:solidFill>
                  <a:schemeClr val="accent1"/>
                </a:solidFill>
              </a:rPr>
              <a:t>Booser</a:t>
            </a:r>
            <a:r>
              <a:rPr lang="en-US" b="1" dirty="0">
                <a:solidFill>
                  <a:schemeClr val="accent1"/>
                </a:solidFill>
              </a:rPr>
              <a:t>/Rouse, 3</a:t>
            </a:r>
          </a:p>
          <a:p>
            <a:pPr>
              <a:spcBef>
                <a:spcPts val="0"/>
              </a:spcBef>
            </a:pPr>
            <a:endParaRPr lang="en-US" dirty="0"/>
          </a:p>
          <a:p>
            <a:pPr>
              <a:spcBef>
                <a:spcPts val="0"/>
              </a:spcBef>
            </a:pPr>
            <a:r>
              <a:rPr lang="en-US" dirty="0"/>
              <a:t>They find much smaller sizes for special needs and remedial classes (about 10) than for regular and gifted (about 22).</a:t>
            </a:r>
          </a:p>
          <a:p>
            <a:pPr>
              <a:spcBef>
                <a:spcPts val="0"/>
              </a:spcBef>
            </a:pPr>
            <a:endParaRPr lang="en-US" dirty="0"/>
          </a:p>
          <a:p>
            <a:pPr>
              <a:spcBef>
                <a:spcPts val="0"/>
              </a:spcBef>
            </a:pPr>
            <a:r>
              <a:rPr lang="en-US" dirty="0"/>
              <a:t>They treat class size as endogenous and use a differenced, value-added approach.</a:t>
            </a:r>
          </a:p>
          <a:p>
            <a:pPr lvl="1">
              <a:spcBef>
                <a:spcPts val="0"/>
              </a:spcBef>
            </a:pPr>
            <a:r>
              <a:rPr lang="en-US" dirty="0"/>
              <a:t>Using the statewide student-teacher ratio as an instrument, they find a strong negative relationship between class-size and student performance. </a:t>
            </a:r>
          </a:p>
          <a:p>
            <a:pPr lvl="1">
              <a:spcBef>
                <a:spcPts val="0"/>
              </a:spcBef>
            </a:pPr>
            <a:r>
              <a:rPr lang="en-US" dirty="0"/>
              <a:t>OLS indicates that the relationship is positive and significant.</a:t>
            </a:r>
          </a:p>
        </p:txBody>
      </p:sp>
    </p:spTree>
    <p:extLst>
      <p:ext uri="{BB962C8B-B14F-4D97-AF65-F5344CB8AC3E}">
        <p14:creationId xmlns:p14="http://schemas.microsoft.com/office/powerpoint/2010/main" val="4077486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spcBef>
                <a:spcPts val="0"/>
              </a:spcBef>
              <a:buNone/>
            </a:pPr>
            <a:r>
              <a:rPr lang="en-US" b="1" dirty="0" err="1">
                <a:solidFill>
                  <a:schemeClr val="accent1"/>
                </a:solidFill>
              </a:rPr>
              <a:t>Booser</a:t>
            </a:r>
            <a:r>
              <a:rPr lang="en-US" b="1" dirty="0">
                <a:solidFill>
                  <a:schemeClr val="accent1"/>
                </a:solidFill>
              </a:rPr>
              <a:t>/Rouse, 4</a:t>
            </a:r>
          </a:p>
          <a:p>
            <a:pPr>
              <a:spcBef>
                <a:spcPts val="0"/>
              </a:spcBef>
            </a:pPr>
            <a:endParaRPr lang="en-US" dirty="0"/>
          </a:p>
          <a:p>
            <a:pPr>
              <a:spcBef>
                <a:spcPts val="0"/>
              </a:spcBef>
            </a:pPr>
            <a:r>
              <a:rPr lang="en-US" dirty="0" err="1"/>
              <a:t>Booser</a:t>
            </a:r>
            <a:r>
              <a:rPr lang="en-US" dirty="0"/>
              <a:t> and Rouse also find that black and Hispanic students are in much larger classes than non-Hispanic white students, all else equal. </a:t>
            </a:r>
          </a:p>
          <a:p>
            <a:pPr>
              <a:spcBef>
                <a:spcPts val="0"/>
              </a:spcBef>
            </a:pPr>
            <a:endParaRPr lang="en-US" dirty="0"/>
          </a:p>
          <a:p>
            <a:pPr lvl="1">
              <a:spcBef>
                <a:spcPts val="0"/>
              </a:spcBef>
            </a:pPr>
            <a:r>
              <a:rPr lang="en-US" dirty="0"/>
              <a:t>Eliminating this difference this would close roughly 1/3 of the gap in test score gains between blacks and whites!</a:t>
            </a:r>
          </a:p>
          <a:p>
            <a:endParaRPr lang="en-US" dirty="0"/>
          </a:p>
        </p:txBody>
      </p:sp>
    </p:spTree>
    <p:extLst>
      <p:ext uri="{BB962C8B-B14F-4D97-AF65-F5344CB8AC3E}">
        <p14:creationId xmlns:p14="http://schemas.microsoft.com/office/powerpoint/2010/main" val="7927775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Krueger (</a:t>
            </a:r>
            <a:r>
              <a:rPr lang="en-US" b="1" i="1" dirty="0">
                <a:solidFill>
                  <a:schemeClr val="accent1"/>
                </a:solidFill>
              </a:rPr>
              <a:t>QJE</a:t>
            </a:r>
            <a:r>
              <a:rPr lang="en-US" b="1" dirty="0">
                <a:solidFill>
                  <a:schemeClr val="accent1"/>
                </a:solidFill>
              </a:rPr>
              <a:t> May 1999)</a:t>
            </a:r>
          </a:p>
          <a:p>
            <a:endParaRPr lang="en-US" dirty="0"/>
          </a:p>
          <a:p>
            <a:r>
              <a:rPr lang="en-US" dirty="0"/>
              <a:t>This article is a study of the Tennessee Student/Teacher Achievement Ratio experiment, also known as Project STAR.</a:t>
            </a:r>
          </a:p>
          <a:p>
            <a:endParaRPr lang="en-US" dirty="0"/>
          </a:p>
          <a:p>
            <a:r>
              <a:rPr lang="en-US" dirty="0"/>
              <a:t>In 1985-86 kindergarten students </a:t>
            </a:r>
            <a:r>
              <a:rPr lang="en-US" u="sng" dirty="0"/>
              <a:t>and their teachers </a:t>
            </a:r>
            <a:r>
              <a:rPr lang="en-US" dirty="0"/>
              <a:t>were randomly assigned to one of three groups:  small classes (13-17), regular-size classes (22-25), and regular-size classes with a full-time teacher’s aide.</a:t>
            </a:r>
          </a:p>
          <a:p>
            <a:pPr lvl="1"/>
            <a:r>
              <a:rPr lang="en-US" dirty="0"/>
              <a:t>Students were then supposed to stay in the same size class for four years.  Each year the students took a battery of tests.  </a:t>
            </a:r>
          </a:p>
          <a:p>
            <a:pPr lvl="1"/>
            <a:r>
              <a:rPr lang="en-US" dirty="0"/>
              <a:t>Over 6,000 students were involved each year.  The final sample is 11,600 students from 80 schools over 4 years.</a:t>
            </a:r>
          </a:p>
          <a:p>
            <a:endParaRPr lang="en-US" dirty="0"/>
          </a:p>
        </p:txBody>
      </p:sp>
    </p:spTree>
    <p:extLst>
      <p:ext uri="{BB962C8B-B14F-4D97-AF65-F5344CB8AC3E}">
        <p14:creationId xmlns:p14="http://schemas.microsoft.com/office/powerpoint/2010/main" val="2515782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lnSpcReduction="10000"/>
          </a:bodyPr>
          <a:lstStyle/>
          <a:p>
            <a:pPr marL="82296" indent="0" algn="ctr">
              <a:buNone/>
            </a:pPr>
            <a:r>
              <a:rPr lang="en-US" b="1" dirty="0">
                <a:solidFill>
                  <a:schemeClr val="accent1"/>
                </a:solidFill>
              </a:rPr>
              <a:t>Krueger, 2</a:t>
            </a:r>
          </a:p>
          <a:p>
            <a:pPr>
              <a:lnSpc>
                <a:spcPct val="70000"/>
              </a:lnSpc>
            </a:pPr>
            <a:endParaRPr lang="en-US" dirty="0"/>
          </a:p>
          <a:p>
            <a:r>
              <a:rPr lang="en-US" dirty="0"/>
              <a:t>Some complexities:</a:t>
            </a:r>
          </a:p>
          <a:p>
            <a:pPr>
              <a:lnSpc>
                <a:spcPct val="70000"/>
              </a:lnSpc>
            </a:pPr>
            <a:endParaRPr lang="en-US" dirty="0"/>
          </a:p>
          <a:p>
            <a:pPr lvl="1"/>
            <a:r>
              <a:rPr lang="en-US" dirty="0"/>
              <a:t>Students in the last two categories were re-randomized in response to parent complaints, which means there is less continuity of classmates in these two categories.</a:t>
            </a:r>
          </a:p>
          <a:p>
            <a:pPr lvl="1">
              <a:lnSpc>
                <a:spcPct val="70000"/>
              </a:lnSpc>
            </a:pPr>
            <a:endParaRPr lang="en-US" dirty="0"/>
          </a:p>
          <a:p>
            <a:pPr lvl="1"/>
            <a:r>
              <a:rPr lang="en-US" dirty="0"/>
              <a:t>About 10% of students switched between small and regular classes between grades, usually in response to parental complaints.  </a:t>
            </a:r>
          </a:p>
          <a:p>
            <a:pPr lvl="1">
              <a:lnSpc>
                <a:spcPct val="70000"/>
              </a:lnSpc>
            </a:pPr>
            <a:endParaRPr lang="en-US" dirty="0"/>
          </a:p>
          <a:p>
            <a:pPr lvl="1"/>
            <a:r>
              <a:rPr lang="en-US" dirty="0"/>
              <a:t>Class sizes were hard to control because some students moved during the year.  So the small classes were 11-20 and the regular classes were 15-30. </a:t>
            </a:r>
          </a:p>
          <a:p>
            <a:pPr lvl="1">
              <a:lnSpc>
                <a:spcPct val="70000"/>
              </a:lnSpc>
            </a:pPr>
            <a:endParaRPr lang="en-US" dirty="0"/>
          </a:p>
          <a:p>
            <a:pPr lvl="1"/>
            <a:r>
              <a:rPr lang="en-US" dirty="0"/>
              <a:t>There was attrition from the sample.</a:t>
            </a:r>
          </a:p>
          <a:p>
            <a:pPr lvl="0"/>
            <a:endParaRPr lang="en-US" dirty="0"/>
          </a:p>
          <a:p>
            <a:endParaRPr lang="en-US" dirty="0"/>
          </a:p>
        </p:txBody>
      </p:sp>
    </p:spTree>
    <p:extLst>
      <p:ext uri="{BB962C8B-B14F-4D97-AF65-F5344CB8AC3E}">
        <p14:creationId xmlns:p14="http://schemas.microsoft.com/office/powerpoint/2010/main" val="41520965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Krueger, 3</a:t>
            </a:r>
          </a:p>
          <a:p>
            <a:endParaRPr lang="en-US" dirty="0"/>
          </a:p>
          <a:p>
            <a:r>
              <a:rPr lang="en-US" dirty="0"/>
              <a:t>Krueger estimates an education production function with test score as the dependent variable and with school-level fixed effects.</a:t>
            </a:r>
          </a:p>
          <a:p>
            <a:pPr lvl="1"/>
            <a:r>
              <a:rPr lang="en-US" dirty="0"/>
              <a:t>He includes a variable for SMALL class type.</a:t>
            </a:r>
          </a:p>
          <a:p>
            <a:pPr lvl="1"/>
            <a:endParaRPr lang="en-US" dirty="0"/>
          </a:p>
          <a:p>
            <a:r>
              <a:rPr lang="en-US" dirty="0"/>
              <a:t>Randomization buys a lot:  there is no correlation between SMALL and </a:t>
            </a:r>
            <a:r>
              <a:rPr lang="en-US" dirty="0" err="1"/>
              <a:t>unobservables</a:t>
            </a:r>
            <a:r>
              <a:rPr lang="en-US" dirty="0"/>
              <a:t>, unless it is due to departures from the randomization procedure.</a:t>
            </a:r>
          </a:p>
          <a:p>
            <a:endParaRPr lang="en-US" dirty="0"/>
          </a:p>
          <a:p>
            <a:r>
              <a:rPr lang="en-US" dirty="0"/>
              <a:t>The impact of SMALL is significant and positive in K, 1, 2, and 3.  </a:t>
            </a:r>
          </a:p>
          <a:p>
            <a:endParaRPr lang="en-US" dirty="0"/>
          </a:p>
        </p:txBody>
      </p:sp>
    </p:spTree>
    <p:extLst>
      <p:ext uri="{BB962C8B-B14F-4D97-AF65-F5344CB8AC3E}">
        <p14:creationId xmlns:p14="http://schemas.microsoft.com/office/powerpoint/2010/main" val="773477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Krueger, 4</a:t>
            </a:r>
          </a:p>
          <a:p>
            <a:endParaRPr lang="en-US" dirty="0"/>
          </a:p>
          <a:p>
            <a:r>
              <a:rPr lang="en-US" dirty="0"/>
              <a:t>He also estimates a 2SLS model.</a:t>
            </a:r>
          </a:p>
          <a:p>
            <a:pPr lvl="1"/>
            <a:r>
              <a:rPr lang="en-US" dirty="0"/>
              <a:t>The first stage predicts class size based on assignment to SMALL and other things.</a:t>
            </a:r>
          </a:p>
          <a:p>
            <a:pPr lvl="1"/>
            <a:r>
              <a:rPr lang="en-US" dirty="0"/>
              <a:t>The impact of (predicted) class size is negative and significant for every grade.</a:t>
            </a:r>
          </a:p>
          <a:p>
            <a:pPr lvl="1"/>
            <a:endParaRPr lang="en-US" dirty="0"/>
          </a:p>
          <a:p>
            <a:r>
              <a:rPr lang="en-US" dirty="0"/>
              <a:t>Other results:</a:t>
            </a:r>
          </a:p>
          <a:p>
            <a:pPr lvl="1"/>
            <a:r>
              <a:rPr lang="en-US" dirty="0"/>
              <a:t>Pooling across grades does not alter the results.</a:t>
            </a:r>
          </a:p>
          <a:p>
            <a:pPr lvl="1"/>
            <a:r>
              <a:rPr lang="en-US" dirty="0"/>
              <a:t>A value added version (only possible for some grades) yields the same results.</a:t>
            </a:r>
          </a:p>
          <a:p>
            <a:pPr lvl="1"/>
            <a:r>
              <a:rPr lang="en-US" dirty="0"/>
              <a:t>The impacts are very significant economically, with benefits at least equal to costs.</a:t>
            </a:r>
          </a:p>
          <a:p>
            <a:endParaRPr lang="en-US" dirty="0"/>
          </a:p>
        </p:txBody>
      </p:sp>
    </p:spTree>
    <p:extLst>
      <p:ext uri="{BB962C8B-B14F-4D97-AF65-F5344CB8AC3E}">
        <p14:creationId xmlns:p14="http://schemas.microsoft.com/office/powerpoint/2010/main" val="100032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Krueger and Whitmore</a:t>
            </a:r>
          </a:p>
          <a:p>
            <a:pPr marL="82296" indent="0" algn="ctr">
              <a:buNone/>
            </a:pPr>
            <a:r>
              <a:rPr lang="en-US" b="1" dirty="0">
                <a:solidFill>
                  <a:schemeClr val="accent1"/>
                </a:solidFill>
              </a:rPr>
              <a:t> (EJ January 2001)</a:t>
            </a:r>
          </a:p>
          <a:p>
            <a:endParaRPr lang="en-US" dirty="0"/>
          </a:p>
          <a:p>
            <a:r>
              <a:rPr lang="en-US" dirty="0"/>
              <a:t>Krueger and Whitmore (2000) find class-size effects (based on STAR) that decline over time but persist through 8</a:t>
            </a:r>
            <a:r>
              <a:rPr lang="en-US" baseline="30000" dirty="0"/>
              <a:t>th</a:t>
            </a:r>
            <a:r>
              <a:rPr lang="en-US" dirty="0"/>
              <a:t> grade. </a:t>
            </a:r>
          </a:p>
          <a:p>
            <a:r>
              <a:rPr lang="en-US" dirty="0"/>
              <a:t>Small classes also raise the probability of taking a college entrance exam (SAT or ACT) and raise the score on the test. </a:t>
            </a:r>
          </a:p>
          <a:p>
            <a:r>
              <a:rPr lang="en-US" dirty="0"/>
              <a:t>They also find that despite the short duration of the experiment, it has benefits that exceed its costs. </a:t>
            </a:r>
          </a:p>
          <a:p>
            <a:endParaRPr lang="en-US" dirty="0"/>
          </a:p>
        </p:txBody>
      </p:sp>
    </p:spTree>
    <p:extLst>
      <p:ext uri="{BB962C8B-B14F-4D97-AF65-F5344CB8AC3E}">
        <p14:creationId xmlns:p14="http://schemas.microsoft.com/office/powerpoint/2010/main" val="12297240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lstStyle/>
          <a:p>
            <a:pPr marL="82296" indent="0" algn="ctr">
              <a:buNone/>
            </a:pPr>
            <a:r>
              <a:rPr lang="en-US" b="1" dirty="0">
                <a:solidFill>
                  <a:schemeClr val="accent1"/>
                </a:solidFill>
              </a:rPr>
              <a:t>Tennessee STAR</a:t>
            </a:r>
          </a:p>
          <a:p>
            <a:endParaRPr lang="en-US" dirty="0"/>
          </a:p>
          <a:p>
            <a:r>
              <a:rPr lang="en-US" dirty="0"/>
              <a:t>The Tennessee STAR data have been used for other studies.</a:t>
            </a:r>
          </a:p>
          <a:p>
            <a:endParaRPr lang="en-US" dirty="0"/>
          </a:p>
          <a:p>
            <a:r>
              <a:rPr lang="en-US" dirty="0"/>
              <a:t>For example, Dee (</a:t>
            </a:r>
            <a:r>
              <a:rPr lang="en-US" i="1" dirty="0"/>
              <a:t>ReStat</a:t>
            </a:r>
            <a:r>
              <a:rPr lang="en-US" dirty="0"/>
              <a:t>, February 2004) takes advantage of the random teacher assignments to show that black kids do better when they have black teachers.</a:t>
            </a:r>
          </a:p>
        </p:txBody>
      </p:sp>
    </p:spTree>
    <p:extLst>
      <p:ext uri="{BB962C8B-B14F-4D97-AF65-F5344CB8AC3E}">
        <p14:creationId xmlns:p14="http://schemas.microsoft.com/office/powerpoint/2010/main" val="386119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Why Program Evaluation?</a:t>
            </a:r>
          </a:p>
          <a:p>
            <a:endParaRPr lang="en-US" dirty="0"/>
          </a:p>
          <a:p>
            <a:r>
              <a:rPr lang="en-US" dirty="0"/>
              <a:t>Public finance is the study of government spending and taxation and related issues.</a:t>
            </a:r>
          </a:p>
          <a:p>
            <a:endParaRPr lang="en-US" dirty="0"/>
          </a:p>
          <a:p>
            <a:r>
              <a:rPr lang="en-US" dirty="0"/>
              <a:t>A key question is the study of government spending is whether various programs have the desired impacts.</a:t>
            </a:r>
          </a:p>
          <a:p>
            <a:endParaRPr lang="en-US" dirty="0"/>
          </a:p>
          <a:p>
            <a:r>
              <a:rPr lang="en-US" dirty="0"/>
              <a:t>Today we will take a first look at the evaluation of these impacts, building on the foundation of a public production function.</a:t>
            </a:r>
          </a:p>
        </p:txBody>
      </p:sp>
    </p:spTree>
    <p:extLst>
      <p:ext uri="{BB962C8B-B14F-4D97-AF65-F5344CB8AC3E}">
        <p14:creationId xmlns:p14="http://schemas.microsoft.com/office/powerpoint/2010/main" val="1561984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Review Article</a:t>
            </a:r>
          </a:p>
          <a:p>
            <a:endParaRPr lang="en-US" dirty="0"/>
          </a:p>
          <a:p>
            <a:r>
              <a:rPr lang="en-US" dirty="0"/>
              <a:t>For much more, see the following review article (cited earlier) on class size:</a:t>
            </a:r>
          </a:p>
          <a:p>
            <a:endParaRPr lang="en-US" dirty="0"/>
          </a:p>
          <a:p>
            <a:pPr marL="402336" lvl="1" indent="0">
              <a:buNone/>
            </a:pPr>
            <a:r>
              <a:rPr lang="en-US" dirty="0"/>
              <a:t>	Matthew M. </a:t>
            </a:r>
            <a:r>
              <a:rPr lang="en-US" dirty="0" err="1"/>
              <a:t>Chingo</a:t>
            </a:r>
            <a:r>
              <a:rPr lang="en-US" dirty="0"/>
              <a:t>,</a:t>
            </a:r>
          </a:p>
          <a:p>
            <a:pPr marL="402336" lvl="1" indent="0">
              <a:buNone/>
            </a:pPr>
            <a:r>
              <a:rPr lang="en-US" dirty="0"/>
              <a:t>	“Class Size and Student Outcomes: Research and 	Policy Implications,”</a:t>
            </a:r>
          </a:p>
          <a:p>
            <a:pPr marL="402336" lvl="1" indent="0">
              <a:buNone/>
            </a:pPr>
            <a:r>
              <a:rPr lang="en-US" i="1" dirty="0"/>
              <a:t>	JPAM</a:t>
            </a:r>
            <a:r>
              <a:rPr lang="en-US" dirty="0"/>
              <a:t> Spring 2013.</a:t>
            </a:r>
          </a:p>
        </p:txBody>
      </p:sp>
    </p:spTree>
    <p:extLst>
      <p:ext uri="{BB962C8B-B14F-4D97-AF65-F5344CB8AC3E}">
        <p14:creationId xmlns:p14="http://schemas.microsoft.com/office/powerpoint/2010/main" val="14661143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1066800" y="1066800"/>
            <a:ext cx="7866888" cy="5638800"/>
          </a:xfrm>
        </p:spPr>
        <p:txBody>
          <a:bodyPr/>
          <a:lstStyle/>
          <a:p>
            <a:pPr marL="82296" indent="0" algn="ctr">
              <a:buNone/>
            </a:pPr>
            <a:r>
              <a:rPr lang="en-US" b="1" dirty="0">
                <a:solidFill>
                  <a:srgbClr val="FF0000"/>
                </a:solidFill>
              </a:rPr>
              <a:t>Questions</a:t>
            </a:r>
          </a:p>
          <a:p>
            <a:r>
              <a:rPr lang="en-US" dirty="0"/>
              <a:t>How can the Angrist et al, study claim to use a random assignment design? </a:t>
            </a:r>
          </a:p>
          <a:p>
            <a:r>
              <a:rPr lang="en-US" dirty="0"/>
              <a:t>Does the Angrist et al. design affect the application of the results to other charter schools (i.</a:t>
            </a:r>
            <a:r>
              <a:rPr lang="en-US"/>
              <a:t>e., </a:t>
            </a:r>
            <a:r>
              <a:rPr lang="en-US" dirty="0"/>
              <a:t>the study’s external validity)?</a:t>
            </a:r>
          </a:p>
          <a:p>
            <a:r>
              <a:rPr lang="en-US" dirty="0"/>
              <a:t>How do B/R  account for unobserved factors even without random assignment?</a:t>
            </a:r>
          </a:p>
          <a:p>
            <a:r>
              <a:rPr lang="en-US" dirty="0"/>
              <a:t>How is randomization achieved in the Tennessee STAR study?</a:t>
            </a:r>
          </a:p>
          <a:p>
            <a:r>
              <a:rPr lang="en-US" dirty="0"/>
              <a:t>How does Kreuger account for attrition (and other deviations from randomization) in his regression analysis?</a:t>
            </a:r>
          </a:p>
          <a:p>
            <a:endParaRPr lang="en-US" dirty="0"/>
          </a:p>
        </p:txBody>
      </p:sp>
    </p:spTree>
    <p:extLst>
      <p:ext uri="{BB962C8B-B14F-4D97-AF65-F5344CB8AC3E}">
        <p14:creationId xmlns:p14="http://schemas.microsoft.com/office/powerpoint/2010/main" val="85071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lstStyle/>
          <a:p>
            <a:pPr marL="82296" indent="0" algn="ctr">
              <a:buNone/>
            </a:pPr>
            <a:r>
              <a:rPr lang="en-US" b="1" dirty="0">
                <a:solidFill>
                  <a:schemeClr val="accent1"/>
                </a:solidFill>
              </a:rPr>
              <a:t>What Is a Treatment Effect?</a:t>
            </a:r>
          </a:p>
          <a:p>
            <a:endParaRPr lang="en-US" dirty="0"/>
          </a:p>
          <a:p>
            <a:r>
              <a:rPr lang="en-US" dirty="0"/>
              <a:t>In the standard case, we want to know what was </a:t>
            </a:r>
            <a:r>
              <a:rPr lang="en-US" b="1" dirty="0">
                <a:solidFill>
                  <a:schemeClr val="accent4"/>
                </a:solidFill>
              </a:rPr>
              <a:t>caused</a:t>
            </a:r>
            <a:r>
              <a:rPr lang="en-US" dirty="0"/>
              <a:t> by a given government program—the </a:t>
            </a:r>
            <a:r>
              <a:rPr lang="en-US" b="1" dirty="0">
                <a:solidFill>
                  <a:schemeClr val="accent4"/>
                </a:solidFill>
              </a:rPr>
              <a:t>“treatment.”</a:t>
            </a:r>
          </a:p>
          <a:p>
            <a:endParaRPr lang="en-US" dirty="0"/>
          </a:p>
          <a:p>
            <a:r>
              <a:rPr lang="en-US" dirty="0"/>
              <a:t>Another way to put it:  We want to know how the world is different </a:t>
            </a:r>
            <a:r>
              <a:rPr lang="en-US" b="1" dirty="0">
                <a:solidFill>
                  <a:schemeClr val="accent4"/>
                </a:solidFill>
              </a:rPr>
              <a:t>with</a:t>
            </a:r>
            <a:r>
              <a:rPr lang="en-US" dirty="0"/>
              <a:t> the program than </a:t>
            </a:r>
            <a:r>
              <a:rPr lang="en-US" b="1" dirty="0">
                <a:solidFill>
                  <a:schemeClr val="accent4"/>
                </a:solidFill>
              </a:rPr>
              <a:t>without</a:t>
            </a:r>
            <a:r>
              <a:rPr lang="en-US" dirty="0"/>
              <a:t> it. </a:t>
            </a:r>
          </a:p>
        </p:txBody>
      </p:sp>
    </p:spTree>
    <p:extLst>
      <p:ext uri="{BB962C8B-B14F-4D97-AF65-F5344CB8AC3E}">
        <p14:creationId xmlns:p14="http://schemas.microsoft.com/office/powerpoint/2010/main" val="395634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The Challenge</a:t>
            </a:r>
          </a:p>
          <a:p>
            <a:endParaRPr lang="en-US" dirty="0"/>
          </a:p>
          <a:p>
            <a:r>
              <a:rPr lang="en-US" dirty="0"/>
              <a:t>The trouble is that we cannot observe the same set of people at the same time both receiving the program (the “with” world) and not receiving the program (“without).</a:t>
            </a:r>
          </a:p>
          <a:p>
            <a:endParaRPr lang="en-US" dirty="0"/>
          </a:p>
          <a:p>
            <a:r>
              <a:rPr lang="en-US" dirty="0"/>
              <a:t>Thus, the people who receive the program might be different than the people who do not receive it (or circumstances might be different when recipients are in the program and when they are not).</a:t>
            </a:r>
          </a:p>
        </p:txBody>
      </p:sp>
    </p:spTree>
    <p:extLst>
      <p:ext uri="{BB962C8B-B14F-4D97-AF65-F5344CB8AC3E}">
        <p14:creationId xmlns:p14="http://schemas.microsoft.com/office/powerpoint/2010/main" val="31125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lstStyle/>
          <a:p>
            <a:pPr marL="82296" indent="0" algn="ctr">
              <a:buNone/>
            </a:pPr>
            <a:r>
              <a:rPr lang="en-US" b="1" dirty="0">
                <a:solidFill>
                  <a:schemeClr val="accent1"/>
                </a:solidFill>
              </a:rPr>
              <a:t>The Challenge 2</a:t>
            </a:r>
          </a:p>
          <a:p>
            <a:endParaRPr lang="en-US" dirty="0"/>
          </a:p>
          <a:p>
            <a:r>
              <a:rPr lang="en-US" dirty="0"/>
              <a:t>As a result, comparisons between “treatment” and “control” samples are plagued by:</a:t>
            </a:r>
          </a:p>
          <a:p>
            <a:pPr>
              <a:lnSpc>
                <a:spcPct val="50000"/>
              </a:lnSpc>
              <a:spcBef>
                <a:spcPts val="0"/>
              </a:spcBef>
            </a:pPr>
            <a:endParaRPr lang="en-US" dirty="0"/>
          </a:p>
          <a:p>
            <a:pPr lvl="1"/>
            <a:r>
              <a:rPr lang="en-US" dirty="0"/>
              <a:t>The effects of </a:t>
            </a:r>
            <a:r>
              <a:rPr lang="en-US" b="1" dirty="0">
                <a:solidFill>
                  <a:schemeClr val="accent4"/>
                </a:solidFill>
                <a:effectLst>
                  <a:outerShdw blurRad="38100" dist="38100" dir="2700000" algn="tl">
                    <a:srgbClr val="000000">
                      <a:alpha val="43137"/>
                    </a:srgbClr>
                  </a:outerShdw>
                </a:effectLst>
              </a:rPr>
              <a:t>unobserved</a:t>
            </a:r>
            <a:r>
              <a:rPr lang="en-US" b="1" dirty="0">
                <a:solidFill>
                  <a:schemeClr val="accent4"/>
                </a:solidFill>
              </a:rPr>
              <a:t> </a:t>
            </a:r>
            <a:r>
              <a:rPr lang="en-US" dirty="0"/>
              <a:t>factors, such as student motivation. </a:t>
            </a:r>
          </a:p>
          <a:p>
            <a:pPr lvl="1">
              <a:lnSpc>
                <a:spcPct val="50000"/>
              </a:lnSpc>
              <a:spcBef>
                <a:spcPts val="0"/>
              </a:spcBef>
            </a:pPr>
            <a:endParaRPr lang="en-US" dirty="0"/>
          </a:p>
          <a:p>
            <a:pPr lvl="1"/>
            <a:r>
              <a:rPr lang="en-US" dirty="0"/>
              <a:t>The effects of </a:t>
            </a:r>
            <a:r>
              <a:rPr lang="en-US" b="1" dirty="0">
                <a:solidFill>
                  <a:schemeClr val="accent4"/>
                </a:solidFill>
                <a:effectLst>
                  <a:outerShdw blurRad="38100" dist="38100" dir="2700000" algn="tl">
                    <a:srgbClr val="000000">
                      <a:alpha val="43137"/>
                    </a:srgbClr>
                  </a:outerShdw>
                </a:effectLst>
              </a:rPr>
              <a:t>observed</a:t>
            </a:r>
            <a:r>
              <a:rPr lang="en-US" dirty="0"/>
              <a:t> factors that are not adequately taken into account.</a:t>
            </a:r>
          </a:p>
        </p:txBody>
      </p:sp>
    </p:spTree>
    <p:extLst>
      <p:ext uri="{BB962C8B-B14F-4D97-AF65-F5344CB8AC3E}">
        <p14:creationId xmlns:p14="http://schemas.microsoft.com/office/powerpoint/2010/main" val="2507814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lstStyle/>
          <a:p>
            <a:pPr marL="82296" indent="0" algn="ctr">
              <a:buNone/>
            </a:pPr>
            <a:r>
              <a:rPr lang="en-US" b="1" dirty="0">
                <a:solidFill>
                  <a:schemeClr val="accent1"/>
                </a:solidFill>
              </a:rPr>
              <a:t>The Challenge 3</a:t>
            </a:r>
          </a:p>
          <a:p>
            <a:pPr>
              <a:lnSpc>
                <a:spcPct val="50000"/>
              </a:lnSpc>
              <a:spcBef>
                <a:spcPts val="0"/>
              </a:spcBef>
            </a:pPr>
            <a:endParaRPr lang="en-US" dirty="0"/>
          </a:p>
          <a:p>
            <a:r>
              <a:rPr lang="en-US" dirty="0"/>
              <a:t>Every day in the paper you can see how easy it is to be confused about this.</a:t>
            </a:r>
          </a:p>
          <a:p>
            <a:pPr>
              <a:lnSpc>
                <a:spcPct val="50000"/>
              </a:lnSpc>
              <a:spcBef>
                <a:spcPts val="0"/>
              </a:spcBef>
            </a:pPr>
            <a:endParaRPr lang="en-US" dirty="0"/>
          </a:p>
          <a:p>
            <a:pPr lvl="1"/>
            <a:r>
              <a:rPr lang="en-US" dirty="0"/>
              <a:t>“We should implement charter schools because the kids in Charter School X have higher test scores than other kids.”</a:t>
            </a:r>
          </a:p>
          <a:p>
            <a:pPr lvl="1">
              <a:lnSpc>
                <a:spcPct val="50000"/>
              </a:lnSpc>
              <a:spcBef>
                <a:spcPts val="0"/>
              </a:spcBef>
            </a:pPr>
            <a:endParaRPr lang="en-US" dirty="0"/>
          </a:p>
          <a:p>
            <a:pPr lvl="1"/>
            <a:r>
              <a:rPr lang="en-US" dirty="0"/>
              <a:t>Not so fast.  The kids in this school (or their parents) may be more highly motivated, than other kids, for example.</a:t>
            </a:r>
          </a:p>
          <a:p>
            <a:pPr lvl="1"/>
            <a:endParaRPr lang="en-US" dirty="0"/>
          </a:p>
          <a:p>
            <a:pPr lvl="1"/>
            <a:endParaRPr lang="en-US" dirty="0"/>
          </a:p>
        </p:txBody>
      </p:sp>
    </p:spTree>
    <p:extLst>
      <p:ext uri="{BB962C8B-B14F-4D97-AF65-F5344CB8AC3E}">
        <p14:creationId xmlns:p14="http://schemas.microsoft.com/office/powerpoint/2010/main" val="3713789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r>
              <a:rPr lang="en-US" sz="2800" dirty="0"/>
              <a:t>Program Evaluation</a:t>
            </a:r>
          </a:p>
        </p:txBody>
      </p:sp>
      <p:sp>
        <p:nvSpPr>
          <p:cNvPr id="3" name="Content Placeholder 2"/>
          <p:cNvSpPr>
            <a:spLocks noGrp="1"/>
          </p:cNvSpPr>
          <p:nvPr>
            <p:ph idx="1"/>
          </p:nvPr>
        </p:nvSpPr>
        <p:spPr>
          <a:xfrm>
            <a:off x="609600" y="1066800"/>
            <a:ext cx="8324088" cy="5638800"/>
          </a:xfrm>
        </p:spPr>
        <p:txBody>
          <a:bodyPr>
            <a:normAutofit/>
          </a:bodyPr>
          <a:lstStyle/>
          <a:p>
            <a:pPr marL="82296" indent="0" algn="ctr">
              <a:buNone/>
            </a:pPr>
            <a:r>
              <a:rPr lang="en-US" b="1" dirty="0">
                <a:solidFill>
                  <a:schemeClr val="accent1"/>
                </a:solidFill>
              </a:rPr>
              <a:t>Random Assignment</a:t>
            </a:r>
          </a:p>
          <a:p>
            <a:endParaRPr lang="en-US" dirty="0"/>
          </a:p>
          <a:p>
            <a:r>
              <a:rPr lang="en-US" dirty="0"/>
              <a:t>At a conceptual level, the best way to address these issues in most cases is by </a:t>
            </a:r>
            <a:r>
              <a:rPr lang="en-US" b="1" dirty="0">
                <a:solidFill>
                  <a:schemeClr val="accent4"/>
                </a:solidFill>
                <a:effectLst>
                  <a:outerShdw blurRad="38100" dist="38100" dir="2700000" algn="tl">
                    <a:srgbClr val="000000">
                      <a:alpha val="43137"/>
                    </a:srgbClr>
                  </a:outerShdw>
                </a:effectLst>
              </a:rPr>
              <a:t>randomly assigning </a:t>
            </a:r>
            <a:r>
              <a:rPr lang="en-US" dirty="0"/>
              <a:t>people to treatment.</a:t>
            </a:r>
          </a:p>
          <a:p>
            <a:endParaRPr lang="en-US" dirty="0"/>
          </a:p>
          <a:p>
            <a:r>
              <a:rPr lang="en-US" dirty="0"/>
              <a:t>If assignment is random, individual traits (observed or not) are not correlated with treatment and do not cause bias.</a:t>
            </a:r>
          </a:p>
          <a:p>
            <a:endParaRPr lang="en-US" dirty="0"/>
          </a:p>
          <a:p>
            <a:r>
              <a:rPr lang="en-US" dirty="0"/>
              <a:t>Observable factors also do not differ systematically between the treatment and control groups.  We’ll see why this matters shortly. </a:t>
            </a:r>
          </a:p>
        </p:txBody>
      </p:sp>
    </p:spTree>
    <p:extLst>
      <p:ext uri="{BB962C8B-B14F-4D97-AF65-F5344CB8AC3E}">
        <p14:creationId xmlns:p14="http://schemas.microsoft.com/office/powerpoint/2010/main" val="14025629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27443</TotalTime>
  <Words>2847</Words>
  <Application>Microsoft Office PowerPoint</Application>
  <PresentationFormat>On-screen Show (4:3)</PresentationFormat>
  <Paragraphs>378</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Franklin Gothic Book</vt:lpstr>
      <vt:lpstr>Times New Roman</vt:lpstr>
      <vt:lpstr>Crop</vt:lpstr>
      <vt:lpstr>Public Finance Seminar Spring 2021, Professor Yinger</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lpstr>Program Evaluation</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 812 - Program Evaluation</dc:title>
  <dc:creator>joyinger</dc:creator>
  <cp:lastModifiedBy>Emily Rose Minnoe</cp:lastModifiedBy>
  <cp:revision>46</cp:revision>
  <dcterms:created xsi:type="dcterms:W3CDTF">2013-01-17T22:44:01Z</dcterms:created>
  <dcterms:modified xsi:type="dcterms:W3CDTF">2021-01-13T16:25:02Z</dcterms:modified>
</cp:coreProperties>
</file>