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317" r:id="rId4"/>
    <p:sldId id="290" r:id="rId5"/>
    <p:sldId id="302" r:id="rId6"/>
    <p:sldId id="291" r:id="rId7"/>
    <p:sldId id="308" r:id="rId8"/>
    <p:sldId id="292" r:id="rId9"/>
    <p:sldId id="293" r:id="rId10"/>
    <p:sldId id="298" r:id="rId11"/>
    <p:sldId id="322" r:id="rId12"/>
    <p:sldId id="318" r:id="rId13"/>
    <p:sldId id="319" r:id="rId14"/>
    <p:sldId id="294" r:id="rId15"/>
    <p:sldId id="295" r:id="rId16"/>
    <p:sldId id="296" r:id="rId17"/>
    <p:sldId id="297" r:id="rId18"/>
    <p:sldId id="320" r:id="rId19"/>
    <p:sldId id="306" r:id="rId20"/>
    <p:sldId id="305" r:id="rId21"/>
    <p:sldId id="313" r:id="rId22"/>
    <p:sldId id="314" r:id="rId23"/>
    <p:sldId id="315" r:id="rId24"/>
    <p:sldId id="323" r:id="rId25"/>
    <p:sldId id="321" r:id="rId26"/>
    <p:sldId id="300" r:id="rId27"/>
    <p:sldId id="307" r:id="rId28"/>
    <p:sldId id="312" r:id="rId29"/>
    <p:sldId id="309" r:id="rId30"/>
    <p:sldId id="299" r:id="rId31"/>
    <p:sldId id="311" r:id="rId32"/>
    <p:sldId id="310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11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EE2100F-936E-4C06-8A5C-49DDFE4F2F6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11902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172031-C6BB-48CD-A070-B7D6FDC08CD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9296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0B64B5-2AB0-4BF3-BFAD-B476F3C187A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493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9B452B-F98E-4E29-9DEB-D1CDACCAB57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2044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A72AD81-8BBD-4038-9466-DAD7F065684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633968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48741-ACDC-43BB-8CC0-426426BBF3E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82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3018A8-2EC1-4F11-BF0A-9EC33055BC1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3874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D9A33F-4CD1-4779-8B45-B68516611BB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9095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DC87F-326D-4855-B35D-CF26E408714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8135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13BB956-882F-4DB8-8188-897ED135199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62821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918FADA-9385-4A18-9482-E0585B27D97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58523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22A6501-522C-4817-ABA5-1A24A3ACA13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8586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86367" y="1295400"/>
            <a:ext cx="7624233" cy="17907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>
                    <a:satMod val="130000"/>
                  </a:schemeClr>
                </a:solidFill>
              </a:rPr>
              <a:t>Public Finance Seminar</a:t>
            </a:r>
            <a:br>
              <a:rPr lang="en-US" sz="3200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3200" b="1" dirty="0">
                <a:solidFill>
                  <a:schemeClr val="tx2">
                    <a:satMod val="130000"/>
                  </a:schemeClr>
                </a:solidFill>
              </a:rPr>
              <a:t>Spring 2021, Professor Yinger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962400"/>
            <a:ext cx="6553200" cy="1809750"/>
          </a:xfrm>
        </p:spPr>
        <p:txBody>
          <a:bodyPr/>
          <a:lstStyle/>
          <a:p>
            <a:pPr marL="26988"/>
            <a:r>
              <a:rPr lang="en-US" sz="3600" dirty="0">
                <a:solidFill>
                  <a:schemeClr val="tx2"/>
                </a:solidFill>
              </a:rPr>
              <a:t>Cost Indexes and Pupil Weights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5035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satMod val="130000"/>
                  </a:schemeClr>
                </a:solidFill>
              </a:rPr>
              <a:t>Cost Indexes and Pupil Weights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671286" y="1066800"/>
            <a:ext cx="7950200" cy="5200649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b="1" dirty="0">
                <a:solidFill>
                  <a:schemeClr val="accent6"/>
                </a:solidFill>
              </a:rPr>
              <a:t>Results from D/Y, </a:t>
            </a:r>
            <a:r>
              <a:rPr lang="en-US" b="1" i="1" dirty="0">
                <a:solidFill>
                  <a:schemeClr val="accent6"/>
                </a:solidFill>
              </a:rPr>
              <a:t>EER</a:t>
            </a:r>
            <a:r>
              <a:rPr lang="en-US" b="1" dirty="0">
                <a:solidFill>
                  <a:schemeClr val="accent6"/>
                </a:solidFill>
              </a:rPr>
              <a:t>, 2005</a:t>
            </a:r>
          </a:p>
        </p:txBody>
      </p:sp>
      <p:pic>
        <p:nvPicPr>
          <p:cNvPr id="7170" name="Table" descr="Please contact Professor Yinger for details regarding figures and graph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1" y="2057401"/>
            <a:ext cx="7340599" cy="38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1730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5035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satMod val="130000"/>
                  </a:schemeClr>
                </a:solidFill>
              </a:rPr>
              <a:t>Cost Indexes and Pupil Weights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933450"/>
            <a:ext cx="8229600" cy="5086350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accent6"/>
                </a:solidFill>
              </a:rPr>
              <a:t>Questions</a:t>
            </a: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What is a local government’s expenditure need?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What does a study of expenditure need tell us about local governments?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What is a public cost index? How is it related to expenditure need?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00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5035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satMod val="130000"/>
                  </a:schemeClr>
                </a:solidFill>
              </a:rPr>
              <a:t>Cost Indexes and Pupil Weights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933450"/>
            <a:ext cx="8229600" cy="5086350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accent6"/>
                </a:solidFill>
              </a:rPr>
              <a:t>Class Outline</a:t>
            </a: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Cost Indexes and Expenditure Need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solidFill>
                  <a:srgbClr val="FF0000"/>
                </a:solidFill>
              </a:rPr>
              <a:t>Pupil Weights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Other Approaches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902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5035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satMod val="130000"/>
                  </a:schemeClr>
                </a:solidFill>
              </a:rPr>
              <a:t>Cost Indexes and Pupil Weights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933450"/>
            <a:ext cx="8229600" cy="5086350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accent6"/>
                </a:solidFill>
              </a:rPr>
              <a:t>Pupil Weights</a:t>
            </a: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In the case of education, these concepts can be used to define pupil weights, which indicate the increased spending required to reach a given performance target for a student in a given cost category.</a:t>
            </a:r>
          </a:p>
          <a:p>
            <a:pPr marL="896112" lvl="1" indent="-283464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A student from a family in poverty may require more spending to reach a given performance target than a student from a non-poor family.</a:t>
            </a:r>
          </a:p>
          <a:p>
            <a:pPr marL="896112" lvl="1" indent="-283464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Although few studies apply this concept to other cases, it might also be true that a poor family raises the cost or police services per household.</a:t>
            </a:r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These weights can be used in state aid formulas.</a:t>
            </a:r>
          </a:p>
          <a:p>
            <a:pPr marL="896112" lvl="1" indent="-283464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Most states have pupil weights in their aid formula for elementary and secondary education.</a:t>
            </a:r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As we will see, cost functions and pupil weights are related concepts.</a:t>
            </a:r>
          </a:p>
        </p:txBody>
      </p:sp>
    </p:spTree>
    <p:extLst>
      <p:ext uri="{BB962C8B-B14F-4D97-AF65-F5344CB8AC3E}">
        <p14:creationId xmlns:p14="http://schemas.microsoft.com/office/powerpoint/2010/main" val="1427940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5035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satMod val="130000"/>
                  </a:schemeClr>
                </a:solidFill>
              </a:rPr>
              <a:t>Cost Indexes and Pupil Weights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609599" y="1055914"/>
            <a:ext cx="8026400" cy="5086350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accent6"/>
                </a:solidFill>
              </a:rPr>
              <a:t>Pupil Weights, 2</a:t>
            </a: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Expenditure Need with No Disadvantaged Students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Impact of Disadvantaged Students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grpSp>
        <p:nvGrpSpPr>
          <p:cNvPr id="2" name="Equations" descr="Please contact Professor Yinger for details regarding figures and graphs.">
            <a:extLst>
              <a:ext uri="{FF2B5EF4-FFF2-40B4-BE49-F238E27FC236}">
                <a16:creationId xmlns:a16="http://schemas.microsoft.com/office/drawing/2014/main" id="{FF1E01C6-EFF4-4BFA-ACDA-1BE24E1DF3F5}"/>
              </a:ext>
            </a:extLst>
          </p:cNvPr>
          <p:cNvGrpSpPr/>
          <p:nvPr/>
        </p:nvGrpSpPr>
        <p:grpSpPr>
          <a:xfrm>
            <a:off x="1042243" y="2190750"/>
            <a:ext cx="7568357" cy="3600450"/>
            <a:chOff x="1042243" y="2190750"/>
            <a:chExt cx="7568357" cy="3600450"/>
          </a:xfrm>
        </p:grpSpPr>
        <p:pic>
          <p:nvPicPr>
            <p:cNvPr id="4098" name="Equation 1" descr="Please contact Professor Yinger for details regarding figures and graphs.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0199" y="2190750"/>
              <a:ext cx="3505201" cy="1543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99" name="Equation 2" descr="Please contact Professor Yinger for details regarding figures and graphs.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2243" y="4572000"/>
              <a:ext cx="7568357" cy="1219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354752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5035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satMod val="130000"/>
                  </a:schemeClr>
                </a:solidFill>
              </a:rPr>
              <a:t>Cost Indexes and Pupil Weights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933450"/>
            <a:ext cx="8026400" cy="5086350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accent6"/>
                </a:solidFill>
              </a:rPr>
              <a:t>Pupil Weights, 3</a:t>
            </a: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Weight = Extra Cost per Pupil as a Share of No-Disadvantaged-Student Spending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5122" name="Equation" descr="Please contact Professor Yinger for details regarding figures and graph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028951"/>
            <a:ext cx="5105394" cy="1619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02911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5035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satMod val="130000"/>
                  </a:schemeClr>
                </a:solidFill>
              </a:rPr>
              <a:t>Cost Indexes and Pupil Weights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933450"/>
            <a:ext cx="8026400" cy="5086350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accent6"/>
                </a:solidFill>
              </a:rPr>
              <a:t>Cost Indexes vs. Weights</a:t>
            </a: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The D/Y article shows that a district’s measure of expenditure need is approximately the same regardless of whether it is based on a cost index or pupil weights.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With only one measure of student disadvantage, the two approaches yield exactly the same result.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876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5035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satMod val="130000"/>
                  </a:schemeClr>
                </a:solidFill>
              </a:rPr>
              <a:t>Cost Indexes and Pupil Weights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933450"/>
            <a:ext cx="8026400" cy="5086350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accent6"/>
                </a:solidFill>
              </a:rPr>
              <a:t>Direct Estimation of Weights</a:t>
            </a: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An alternative, non-linear approach is to estimate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This yields the weights directly and gives similar results.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2" name="Equation" descr="Please contact Professor Yinger for details regarding figures and graph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800" y="2362200"/>
            <a:ext cx="5333999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12872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5035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satMod val="130000"/>
                  </a:schemeClr>
                </a:solidFill>
              </a:rPr>
              <a:t>Cost Indexes and Pupil Weights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933450"/>
            <a:ext cx="8026400" cy="5086350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accent6"/>
                </a:solidFill>
              </a:rPr>
              <a:t>Pupil Weights in NY</a:t>
            </a: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The D/Y article estimates pupil weights for school districts in New York State.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The resulting weights are significantly higher than the weights in the New York state aid formula at the time.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The weights in that formula have subsequently been raised, although not to the levels estimated by D/Y.</a:t>
            </a:r>
          </a:p>
        </p:txBody>
      </p:sp>
    </p:spTree>
    <p:extLst>
      <p:ext uri="{BB962C8B-B14F-4D97-AF65-F5344CB8AC3E}">
        <p14:creationId xmlns:p14="http://schemas.microsoft.com/office/powerpoint/2010/main" val="26860280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76200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satMod val="130000"/>
                  </a:schemeClr>
                </a:solidFill>
              </a:rPr>
              <a:t>Cost Indexes and Pupil Weights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552450"/>
            <a:ext cx="8229600" cy="5086350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accent6"/>
                </a:solidFill>
              </a:rPr>
              <a:t>D/Y, </a:t>
            </a:r>
            <a:r>
              <a:rPr lang="en-US" b="1" i="1" dirty="0">
                <a:solidFill>
                  <a:schemeClr val="accent6"/>
                </a:solidFill>
              </a:rPr>
              <a:t>EER</a:t>
            </a:r>
            <a:r>
              <a:rPr lang="en-US" b="1" dirty="0">
                <a:solidFill>
                  <a:schemeClr val="accent6"/>
                </a:solidFill>
              </a:rPr>
              <a:t>, October 2005</a:t>
            </a:r>
          </a:p>
        </p:txBody>
      </p:sp>
      <p:graphicFrame>
        <p:nvGraphicFramePr>
          <p:cNvPr id="4" name="Table" descr="Please contact Professor Yinger for details regarding figures and graphs.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9460838"/>
              </p:ext>
            </p:extLst>
          </p:nvPr>
        </p:nvGraphicFramePr>
        <p:xfrm>
          <a:off x="1409699" y="1269548"/>
          <a:ext cx="6743701" cy="5207452"/>
        </p:xfrm>
        <a:graphic>
          <a:graphicData uri="http://schemas.openxmlformats.org/drawingml/2006/table">
            <a:tbl>
              <a:tblPr firstRow="1"/>
              <a:tblGrid>
                <a:gridCol w="2894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2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2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35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2307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Estimated Pupil Weights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707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Simple Average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Pupil-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Weighted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Average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Directly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Estimated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6823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Without Special Education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96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Child Poverty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1.415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1.491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1.667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LEP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1.007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1.030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1.308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8059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With Special Education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Child Poverty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1.224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1.281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1.592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396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LEP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1.009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1.033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1.424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396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Special Education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2.049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2.081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2.644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29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5035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satMod val="130000"/>
                  </a:schemeClr>
                </a:solidFill>
              </a:rPr>
              <a:t>Cost Indexes and Pupil Weights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933450"/>
            <a:ext cx="8229600" cy="5086350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accent6"/>
                </a:solidFill>
              </a:rPr>
              <a:t>Class Outline</a:t>
            </a: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Cost Indexes and Expenditure Need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Pupil Weights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Other Approaches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5035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satMod val="130000"/>
                  </a:schemeClr>
                </a:solidFill>
              </a:rPr>
              <a:t>Cost Indexes and Pupil Weights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933450"/>
            <a:ext cx="8229600" cy="5086350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accent6"/>
                </a:solidFill>
              </a:rPr>
              <a:t>Pupil Weights in NY, 2</a:t>
            </a: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These weights have an enormous impact on the cost of education.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The 2011 census poverty rate is 43.4% for Syracuse and 46.1% for Rochester.</a:t>
            </a: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Just from this factor, costs are as much as 43.4</a:t>
            </a:r>
            <a:r>
              <a:rPr lang="en-US" dirty="0">
                <a:latin typeface="Times New Roman"/>
                <a:cs typeface="Times New Roman"/>
              </a:rPr>
              <a:t>×</a:t>
            </a:r>
            <a:r>
              <a:rPr lang="en-US" dirty="0"/>
              <a:t>1.667 = 72.9% higher in Syracuse than in a district with no poverty.</a:t>
            </a: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In a typical state, however, the weight in the state aid formula is 10-20%, not 167%.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3540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5035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satMod val="130000"/>
                  </a:schemeClr>
                </a:solidFill>
              </a:rPr>
              <a:t>Cost Indexes and Pupil Weights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933450"/>
            <a:ext cx="8229600" cy="5086350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accent6"/>
                </a:solidFill>
              </a:rPr>
              <a:t>Pupil Weights in NY, 3</a:t>
            </a: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600"/>
              </a:spcAft>
              <a:buFont typeface="Wingdings 2"/>
              <a:buChar char=""/>
              <a:defRPr/>
            </a:pPr>
            <a:r>
              <a:rPr lang="en-US" dirty="0"/>
              <a:t>An update from Gutierrez/Yinger (2017):</a:t>
            </a:r>
          </a:p>
          <a:p>
            <a:pPr marL="640398" lvl="1" indent="-283464" fontAlgn="auto">
              <a:spcAft>
                <a:spcPts val="600"/>
              </a:spcAft>
              <a:buFont typeface="Wingdings 2"/>
              <a:buChar char=""/>
              <a:defRPr/>
            </a:pPr>
            <a:r>
              <a:rPr lang="en-US" dirty="0"/>
              <a:t>The share of students eligible for a free lunch is the poverty measure with the strongest link to spending.</a:t>
            </a:r>
          </a:p>
          <a:p>
            <a:pPr marL="640398" lvl="1" indent="-283464" fontAlgn="auto">
              <a:spcAft>
                <a:spcPts val="600"/>
              </a:spcAft>
              <a:buFont typeface="Wingdings 2"/>
              <a:buChar char=""/>
              <a:defRPr/>
            </a:pPr>
            <a:r>
              <a:rPr lang="en-US" dirty="0"/>
              <a:t>The average district pupil weight for this measure is 1.25.</a:t>
            </a:r>
          </a:p>
          <a:p>
            <a:pPr marL="886460" lvl="2" indent="-283464" fontAlgn="auto">
              <a:spcAft>
                <a:spcPts val="600"/>
              </a:spcAft>
              <a:buFont typeface="Wingdings 2"/>
              <a:buChar char=""/>
              <a:defRPr/>
            </a:pPr>
            <a:r>
              <a:rPr lang="en-US" dirty="0"/>
              <a:t>It costs 125% more to bring a poor student up to the same level of student performance as a non-poor student.</a:t>
            </a:r>
          </a:p>
          <a:p>
            <a:pPr marL="640398" lvl="1" indent="-283464" fontAlgn="auto">
              <a:spcAft>
                <a:spcPts val="600"/>
              </a:spcAft>
              <a:buFont typeface="Wingdings 2"/>
              <a:buChar char=""/>
              <a:defRPr/>
            </a:pPr>
            <a:r>
              <a:rPr lang="en-US" dirty="0"/>
              <a:t>Estimated weights are 0.61 for ELL students and 0.39 for students with a severe disability. </a:t>
            </a:r>
          </a:p>
          <a:p>
            <a:pPr marL="886460" lvl="2" indent="-283464" fontAlgn="auto">
              <a:spcAft>
                <a:spcPts val="600"/>
              </a:spcAft>
              <a:buFont typeface="Wingdings 2"/>
              <a:buChar char=""/>
              <a:defRPr/>
            </a:pPr>
            <a:r>
              <a:rPr lang="en-US" dirty="0"/>
              <a:t>This ELL weight is significantly higher than the 0.5 weight in the current aid formula. </a:t>
            </a:r>
          </a:p>
        </p:txBody>
      </p:sp>
    </p:spTree>
    <p:extLst>
      <p:ext uri="{BB962C8B-B14F-4D97-AF65-F5344CB8AC3E}">
        <p14:creationId xmlns:p14="http://schemas.microsoft.com/office/powerpoint/2010/main" val="148022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5035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satMod val="130000"/>
                  </a:schemeClr>
                </a:solidFill>
              </a:rPr>
              <a:t>Cost Indexes and Pupil Weights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933450"/>
            <a:ext cx="8229600" cy="5086350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accent6"/>
                </a:solidFill>
              </a:rPr>
              <a:t>Pupil Weights in NY, 4</a:t>
            </a: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600"/>
              </a:spcAft>
              <a:buFont typeface="Wingdings 2"/>
              <a:buChar char=""/>
              <a:defRPr/>
            </a:pPr>
            <a:r>
              <a:rPr lang="en-US" dirty="0"/>
              <a:t>Gutierrez/Yinger, continued.</a:t>
            </a:r>
          </a:p>
          <a:p>
            <a:pPr marL="640398" lvl="1" indent="-283464" fontAlgn="auto">
              <a:spcAft>
                <a:spcPts val="600"/>
              </a:spcAft>
              <a:buFont typeface="Wingdings 2"/>
              <a:buChar char=""/>
              <a:defRPr/>
            </a:pPr>
            <a:r>
              <a:rPr lang="en-US" dirty="0"/>
              <a:t>To attain any given student performance standard, state-wide school spending outside NYC would have to increase </a:t>
            </a:r>
          </a:p>
          <a:p>
            <a:pPr marL="886460" lvl="2" indent="-283464" fontAlgn="auto">
              <a:spcAft>
                <a:spcPts val="600"/>
              </a:spcAft>
              <a:buFont typeface="Wingdings 2"/>
              <a:buChar char=""/>
              <a:defRPr/>
            </a:pPr>
            <a:r>
              <a:rPr lang="en-US" dirty="0"/>
              <a:t>by 37.1% to account for the state’s economically disadvantaged students, </a:t>
            </a:r>
          </a:p>
          <a:p>
            <a:pPr marL="886460" lvl="2" indent="-283464" fontAlgn="auto">
              <a:spcAft>
                <a:spcPts val="600"/>
              </a:spcAft>
              <a:buFont typeface="Wingdings 2"/>
              <a:buChar char=""/>
              <a:defRPr/>
            </a:pPr>
            <a:r>
              <a:rPr lang="en-US" dirty="0"/>
              <a:t>by 2.5% to account for LEP students, and </a:t>
            </a:r>
          </a:p>
          <a:p>
            <a:pPr marL="886460" lvl="2" indent="-283464" fontAlgn="auto">
              <a:spcAft>
                <a:spcPts val="600"/>
              </a:spcAft>
              <a:buFont typeface="Wingdings 2"/>
              <a:buChar char=""/>
              <a:defRPr/>
            </a:pPr>
            <a:r>
              <a:rPr lang="en-US" dirty="0"/>
              <a:t>by 6.7% to account for students with severe disabilities. </a:t>
            </a:r>
          </a:p>
        </p:txBody>
      </p:sp>
    </p:spTree>
    <p:extLst>
      <p:ext uri="{BB962C8B-B14F-4D97-AF65-F5344CB8AC3E}">
        <p14:creationId xmlns:p14="http://schemas.microsoft.com/office/powerpoint/2010/main" val="41327883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5035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satMod val="130000"/>
                  </a:schemeClr>
                </a:solidFill>
              </a:rPr>
              <a:t>Cost Indexes and Pupil Weights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838200"/>
            <a:ext cx="8229600" cy="5086350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accent6"/>
                </a:solidFill>
              </a:rPr>
              <a:t>Pupil Weights in NY, 5</a:t>
            </a: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6" name="Rectangle 3"/>
          <p:cNvSpPr/>
          <p:nvPr/>
        </p:nvSpPr>
        <p:spPr>
          <a:xfrm>
            <a:off x="1108075" y="1534715"/>
            <a:ext cx="803592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Table 1. Required Extra Funding for Free-Lunch Students in NYS’s 10 Largest Districts (Excluding NYC) </a:t>
            </a:r>
          </a:p>
          <a:p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School District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	 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2012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	 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2013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	 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2014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	 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2015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Avg. Share    Avg.</a:t>
            </a:r>
          </a:p>
          <a:p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						Free Lunch    Enroll.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954088"/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</a:rPr>
              <a:t>Brentwood 	 64% 	 81% 	 81% 	 88% 	63% 	17,266 	</a:t>
            </a:r>
          </a:p>
          <a:p>
            <a:pPr defTabSz="954088"/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</a:rPr>
              <a:t>Buffalo 		 90% 	 95% 	 91% 	 96% 	75% 	30,986 	</a:t>
            </a:r>
          </a:p>
          <a:p>
            <a:pPr defTabSz="954088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Greece 		 16% 	 39% 	 74% 	 80% 	42% 	11,092 	</a:t>
            </a:r>
          </a:p>
          <a:p>
            <a:pPr defTabSz="954088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New Rochelle 	 50% 	 45% 	 45% 	 51% 	38% 	10,512 	</a:t>
            </a:r>
          </a:p>
          <a:p>
            <a:pPr defTabSz="954088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Newburgh 	 70% 	 73% 	 30% 	 39% 	42% 	10,955 	</a:t>
            </a:r>
          </a:p>
          <a:p>
            <a:pPr defTabSz="954088"/>
            <a:r>
              <a:rPr lang="de-DE" dirty="0">
                <a:solidFill>
                  <a:srgbClr val="000000"/>
                </a:solidFill>
                <a:latin typeface="Calibri" panose="020F0502020204030204" pitchFamily="34" charset="0"/>
              </a:rPr>
              <a:t>Rochester 	104% 	100% 	101% 	105% 	82% 	28,958 	</a:t>
            </a:r>
          </a:p>
          <a:p>
            <a:pPr defTabSz="954088"/>
            <a:r>
              <a:rPr lang="de-DE" dirty="0">
                <a:solidFill>
                  <a:srgbClr val="000000"/>
                </a:solidFill>
                <a:latin typeface="Calibri" panose="020F0502020204030204" pitchFamily="34" charset="0"/>
              </a:rPr>
              <a:t>Sachem 		 13% 	 14% 	 20% 	 21% 	14% 	14,030 	</a:t>
            </a:r>
          </a:p>
          <a:p>
            <a:pPr defTabSz="954088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Syracuse 		 91% 	 89% 	 90% 	 90% 	72% 	19,676 	</a:t>
            </a:r>
          </a:p>
          <a:p>
            <a:pPr defTabSz="954088"/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Wappingers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	 36% 	 15% 	 15% 	 23% 	18% 	11,550 	</a:t>
            </a:r>
          </a:p>
          <a:p>
            <a:pPr defTabSz="954088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Yonkers 		 85% 	 88% 	 85% 	 90% 	70% 	24,357 	</a:t>
            </a:r>
          </a:p>
        </p:txBody>
      </p:sp>
    </p:spTree>
    <p:extLst>
      <p:ext uri="{BB962C8B-B14F-4D97-AF65-F5344CB8AC3E}">
        <p14:creationId xmlns:p14="http://schemas.microsoft.com/office/powerpoint/2010/main" val="42424350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5035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satMod val="130000"/>
                  </a:schemeClr>
                </a:solidFill>
              </a:rPr>
              <a:t>Cost Indexes and Pupil Weights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933450"/>
            <a:ext cx="8229600" cy="5086350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accent6"/>
                </a:solidFill>
              </a:rPr>
              <a:t>Questions</a:t>
            </a: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What is a pupil weight (in the context of a formula for state aid to education)?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How is a pupil weight calculated?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What do estimated pupil weights tell us about the cost of education in New York?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4209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5035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satMod val="130000"/>
                  </a:schemeClr>
                </a:solidFill>
              </a:rPr>
              <a:t>Cost Indexes and Pupil Weights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933450"/>
            <a:ext cx="8229600" cy="5086350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accent6"/>
                </a:solidFill>
              </a:rPr>
              <a:t>Class Outline</a:t>
            </a: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Cost Indexes and Expenditure Need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solidFill>
                  <a:schemeClr val="tx1"/>
                </a:solidFill>
              </a:rPr>
              <a:t>Pupil Weights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solidFill>
                  <a:srgbClr val="FF0000"/>
                </a:solidFill>
              </a:rPr>
              <a:t>Other Approaches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7179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5035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satMod val="130000"/>
                  </a:schemeClr>
                </a:solidFill>
              </a:rPr>
              <a:t>Cost Indexes and Pupil Weights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933450"/>
            <a:ext cx="8026400" cy="5772150"/>
          </a:xfrm>
        </p:spPr>
        <p:txBody>
          <a:bodyPr>
            <a:normAutofit lnSpcReduction="10000"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accent6"/>
                </a:solidFill>
              </a:rPr>
              <a:t>Other Approaches to Expenditure Need</a:t>
            </a: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lnSpc>
                <a:spcPct val="100000"/>
              </a:lnSpc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/>
              <a:t>Successful Schools</a:t>
            </a:r>
          </a:p>
          <a:p>
            <a:pPr marL="896112" lvl="1" indent="-283464">
              <a:lnSpc>
                <a:spcPct val="100000"/>
              </a:lnSpc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/>
              <a:t>Use spending in districts that reach a performance target (and have similar poverty)</a:t>
            </a:r>
          </a:p>
          <a:p>
            <a:pPr marL="365760" indent="-283464" fontAlgn="auto">
              <a:lnSpc>
                <a:spcPct val="100000"/>
              </a:lnSpc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/>
              <a:t>Professional Judgment</a:t>
            </a:r>
          </a:p>
          <a:p>
            <a:pPr marL="640398" lvl="1" indent="-283464" fontAlgn="auto">
              <a:lnSpc>
                <a:spcPct val="100000"/>
              </a:lnSpc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/>
              <a:t>Panels (Ask a group of teachers and administrators what it would cost to reach a performance target in schools with high poverty)</a:t>
            </a:r>
          </a:p>
          <a:p>
            <a:pPr marL="640398" lvl="1" indent="-283464" fontAlgn="auto">
              <a:lnSpc>
                <a:spcPct val="100000"/>
              </a:lnSpc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/>
              <a:t>Computer-based (Find estimates of required spending from a large sample of teachers and administrators on a computer-based survey.</a:t>
            </a:r>
          </a:p>
          <a:p>
            <a:pPr marL="365760" indent="-283464" fontAlgn="auto">
              <a:lnSpc>
                <a:spcPct val="100000"/>
              </a:lnSpc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/>
              <a:t>Evidence-based</a:t>
            </a:r>
          </a:p>
          <a:p>
            <a:pPr marL="896112" lvl="1" indent="-283464">
              <a:lnSpc>
                <a:spcPct val="100000"/>
              </a:lnSpc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/>
              <a:t>Use program evaluations to estimate the cost required to reach a given performance target.</a:t>
            </a:r>
          </a:p>
        </p:txBody>
      </p:sp>
    </p:spTree>
    <p:extLst>
      <p:ext uri="{BB962C8B-B14F-4D97-AF65-F5344CB8AC3E}">
        <p14:creationId xmlns:p14="http://schemas.microsoft.com/office/powerpoint/2010/main" val="35629870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5035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satMod val="130000"/>
                  </a:schemeClr>
                </a:solidFill>
              </a:rPr>
              <a:t>Cost Functions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742950"/>
            <a:ext cx="8229600" cy="6038850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accent6"/>
                </a:solidFill>
              </a:rPr>
              <a:t>Teacher Cost Indexes</a:t>
            </a: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Teacher cost indexes are difficult to estimate.</a:t>
            </a:r>
          </a:p>
          <a:p>
            <a:pPr marL="365760" indent="-283464" fontAlgn="auto">
              <a:lnSpc>
                <a:spcPct val="6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The most intuitively plausible method is straightforward:</a:t>
            </a:r>
          </a:p>
          <a:p>
            <a:pPr marL="365760" indent="-283464" fontAlgn="auto">
              <a:lnSpc>
                <a:spcPct val="6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Regress teacher wages on teacher quality, the district classroom environment (e.g. the poverty rate), and characteristics of the local labor market.</a:t>
            </a:r>
          </a:p>
          <a:p>
            <a:pPr marL="640398" lvl="1" indent="-283464" fontAlgn="auto">
              <a:lnSpc>
                <a:spcPct val="6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Predict wages that each district must pay to attract teachers of a given quality in a given labor market (both held constant) and its own environment (allowed to vary).</a:t>
            </a:r>
          </a:p>
          <a:p>
            <a:pPr marL="640398" lvl="1" indent="-283464" fontAlgn="auto">
              <a:lnSpc>
                <a:spcPct val="7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6592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5035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satMod val="130000"/>
                  </a:schemeClr>
                </a:solidFill>
              </a:rPr>
              <a:t>Cost Functions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742950"/>
            <a:ext cx="8229600" cy="6038850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accent6"/>
                </a:solidFill>
              </a:rPr>
              <a:t>Teacher Cost Indexes, 2</a:t>
            </a: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The trouble is that teacher quality is difficult to measure and variables indicating classroom environment (e.g. the poverty rate) are correlated with unmeasured components of teacher quality.</a:t>
            </a:r>
          </a:p>
          <a:p>
            <a:pPr marL="365760" indent="-283464" fontAlgn="auto">
              <a:lnSpc>
                <a:spcPct val="7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The result is that environmental variables often have the wrong sign and the teacher wage index makes no sense.</a:t>
            </a:r>
          </a:p>
          <a:p>
            <a:pPr marL="640398" lvl="1" indent="-283464" fontAlgn="auto">
              <a:lnSpc>
                <a:spcPct val="7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Another possibility is to use a measure of teacher value-added, but this approach difficult (as discussed in an earlier class) and may not be meaningful at the school district level.</a:t>
            </a:r>
          </a:p>
        </p:txBody>
      </p:sp>
    </p:spTree>
    <p:extLst>
      <p:ext uri="{BB962C8B-B14F-4D97-AF65-F5344CB8AC3E}">
        <p14:creationId xmlns:p14="http://schemas.microsoft.com/office/powerpoint/2010/main" val="6887344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5035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satMod val="130000"/>
                  </a:schemeClr>
                </a:solidFill>
              </a:rPr>
              <a:t>Cost Functions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742950"/>
            <a:ext cx="8229600" cy="6038850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accent6"/>
                </a:solidFill>
              </a:rPr>
              <a:t>Teacher Cost Indexes, 3</a:t>
            </a:r>
          </a:p>
          <a:p>
            <a:pPr marL="356934" lvl="1" indent="0" fontAlgn="auto">
              <a:lnSpc>
                <a:spcPct val="70000"/>
              </a:lnSpc>
              <a:spcAft>
                <a:spcPts val="0"/>
              </a:spcAft>
              <a:buNone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Other approaches include: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An index of private wages in occupations with similar educational requirements. </a:t>
            </a: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Measures of the cost of living or housing costs in the area, or even of population in the area (which is correlated with the cost of living).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268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5035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satMod val="130000"/>
                  </a:schemeClr>
                </a:solidFill>
              </a:rPr>
              <a:t>Cost Indexes and Pupil Weights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933450"/>
            <a:ext cx="8229600" cy="5086350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accent6"/>
                </a:solidFill>
              </a:rPr>
              <a:t>Class Outline</a:t>
            </a: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solidFill>
                  <a:srgbClr val="FF0000"/>
                </a:solidFill>
              </a:rPr>
              <a:t>Cost Indexes and Expenditure Need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Pupil Weights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Other Approaches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9557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5035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satMod val="130000"/>
                  </a:schemeClr>
                </a:solidFill>
              </a:rPr>
              <a:t>Cost Indexes and Pupil Weights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584200" y="933450"/>
            <a:ext cx="8102600" cy="5086350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accent6"/>
                </a:solidFill>
              </a:rPr>
              <a:t>Expenditure Need in Cities</a:t>
            </a:r>
          </a:p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Expenditure need is a general concept that does not apply just to education.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Another step in the analysis is to add spending responsibilities. 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Some cities, for example, have to provide ports, airports, hospitals, or higher education, whereas others do not.</a:t>
            </a:r>
          </a:p>
        </p:txBody>
      </p:sp>
    </p:spTree>
    <p:extLst>
      <p:ext uri="{BB962C8B-B14F-4D97-AF65-F5344CB8AC3E}">
        <p14:creationId xmlns:p14="http://schemas.microsoft.com/office/powerpoint/2010/main" val="26562051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5035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satMod val="130000"/>
                  </a:schemeClr>
                </a:solidFill>
              </a:rPr>
              <a:t>Cost Indexes and Pupil Weights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584200" y="933450"/>
            <a:ext cx="8102600" cy="5086350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accent6"/>
                </a:solidFill>
              </a:rPr>
              <a:t>Expenditure Need in Cities, 2</a:t>
            </a:r>
          </a:p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In </a:t>
            </a:r>
            <a:r>
              <a:rPr lang="en-US" i="1" dirty="0"/>
              <a:t>America’s Ailing Cities</a:t>
            </a:r>
            <a:r>
              <a:rPr lang="en-US" dirty="0"/>
              <a:t>, Ladd and Yinger calculate expenditure need indexes for the 70 largest cities in the U.S., using a cost index and a service responsibility index.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This gives a comprehensive measure of what a city would have to spend to provide a given quality or public services based on factors outside its control. </a:t>
            </a:r>
          </a:p>
        </p:txBody>
      </p:sp>
    </p:spTree>
    <p:extLst>
      <p:ext uri="{BB962C8B-B14F-4D97-AF65-F5344CB8AC3E}">
        <p14:creationId xmlns:p14="http://schemas.microsoft.com/office/powerpoint/2010/main" val="23065939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5035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satMod val="130000"/>
                  </a:schemeClr>
                </a:solidFill>
              </a:rPr>
              <a:t>Cost Indexes and Pupil Weights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584200" y="971551"/>
            <a:ext cx="8102600" cy="5657849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accent6"/>
                </a:solidFill>
              </a:rPr>
              <a:t>Expenditure Need in Cities, 3</a:t>
            </a:r>
          </a:p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The results for EN per capita</a:t>
            </a: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Average:  $571</a:t>
            </a: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Minimum: $162</a:t>
            </a: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Washington, D.C:  $3,189</a:t>
            </a: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Next highest:  $2,251.</a:t>
            </a: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The 5 cities with population over 1 million had an EN of $879 compared to $509 for the cities with population under 100,000.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The lowest income cities had an EN of $890 compared to $409 for the richest cities.</a:t>
            </a:r>
          </a:p>
        </p:txBody>
      </p:sp>
    </p:spTree>
    <p:extLst>
      <p:ext uri="{BB962C8B-B14F-4D97-AF65-F5344CB8AC3E}">
        <p14:creationId xmlns:p14="http://schemas.microsoft.com/office/powerpoint/2010/main" val="391346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5035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satMod val="130000"/>
                  </a:schemeClr>
                </a:solidFill>
              </a:rPr>
              <a:t>Cost Indexes and Pupil Weights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933450"/>
            <a:ext cx="8229600" cy="5086350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accent6"/>
                </a:solidFill>
              </a:rPr>
              <a:t>Costs and Policy, 1</a:t>
            </a: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The local governments created by a state face different costs for providing the services they are expected to provide.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In some cases, these cost disparities are regarded as unfair and state aid programs are designed to minimize or even offset them.</a:t>
            </a:r>
          </a:p>
          <a:p>
            <a:pPr marL="896112" lvl="1" indent="-283464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The main example of this type of aid program is aid to elementary and secondary education.</a:t>
            </a:r>
          </a:p>
          <a:p>
            <a:pPr marL="896112" lvl="1" indent="-283464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We will introduce this application today and return to it in later classes.</a:t>
            </a:r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But the issue of public service costs arises in the case of other services as well.</a:t>
            </a:r>
          </a:p>
          <a:p>
            <a:pPr marL="896112" lvl="1" indent="-283464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Some local governments must pay more than others to obtain the same level of governmental performance.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847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5035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satMod val="130000"/>
                  </a:schemeClr>
                </a:solidFill>
              </a:rPr>
              <a:t>Cost Indexes and Pupil Weights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933451"/>
            <a:ext cx="8229600" cy="5772149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accent6"/>
                </a:solidFill>
              </a:rPr>
              <a:t>Costs and Policy, 2</a:t>
            </a: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Key Concepts: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Expenditure need = the amount a jurisdiction must spend to meet a given set of performance objectives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Cost index = an index of expenditure need relative to a baseline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Pupil weight = a component of cost associated with a particular type of student</a:t>
            </a:r>
          </a:p>
        </p:txBody>
      </p:sp>
    </p:spTree>
    <p:extLst>
      <p:ext uri="{BB962C8B-B14F-4D97-AF65-F5344CB8AC3E}">
        <p14:creationId xmlns:p14="http://schemas.microsoft.com/office/powerpoint/2010/main" val="2027295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5035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satMod val="130000"/>
                  </a:schemeClr>
                </a:solidFill>
              </a:rPr>
              <a:t>Cost Indexes and Pupil Weights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990600" y="933450"/>
            <a:ext cx="7645400" cy="5086350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accent6"/>
                </a:solidFill>
              </a:rPr>
              <a:t>The Cost Function</a:t>
            </a:r>
          </a:p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>
              <a:solidFill>
                <a:schemeClr val="tx2"/>
              </a:solidFill>
            </a:endParaRPr>
          </a:p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>
              <a:solidFill>
                <a:schemeClr val="tx2"/>
              </a:solidFill>
            </a:endParaRPr>
          </a:p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>
              <a:solidFill>
                <a:schemeClr val="tx2"/>
              </a:solidFill>
            </a:endParaRPr>
          </a:p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>
              <a:solidFill>
                <a:schemeClr val="tx2"/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where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 =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spending per pupil</a:t>
            </a:r>
            <a:endParaRPr lang="en-US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 =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performance measures</a:t>
            </a:r>
            <a:endParaRPr lang="en-US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Z =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controls for efficiency, etc.</a:t>
            </a:r>
            <a:endParaRPr lang="en-US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 =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input prices</a:t>
            </a:r>
            <a:endParaRPr lang="en-US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 =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share of students in a category</a:t>
            </a:r>
            <a:endParaRPr lang="en-US" i="1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1027" name="Equation" descr="Please contact Professor Yinger for details regarding figures and graph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133" y="1485900"/>
            <a:ext cx="4859867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8545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5035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satMod val="130000"/>
                  </a:schemeClr>
                </a:solidFill>
              </a:rPr>
              <a:t>Cost Indexes and Pupil Weights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584524" y="990600"/>
            <a:ext cx="8229600" cy="5867400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accent6"/>
                </a:solidFill>
              </a:rPr>
              <a:t>Expenditure Need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Expenditure need (EN) is the spending required to meet a performance target if non-cost factors are set at the state-wide average and cost factors are allowed to vary across districts.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Endogenous cost factors (wages) must be predicted.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Let a tilde (~) indicate a target, a bar (-) indicate an average, and a hat (^) indicate a predicted value (from 2SLS).  Then….</a:t>
            </a:r>
          </a:p>
        </p:txBody>
      </p:sp>
    </p:spTree>
    <p:extLst>
      <p:ext uri="{BB962C8B-B14F-4D97-AF65-F5344CB8AC3E}">
        <p14:creationId xmlns:p14="http://schemas.microsoft.com/office/powerpoint/2010/main" val="1566623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5035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satMod val="130000"/>
                  </a:schemeClr>
                </a:solidFill>
              </a:rPr>
              <a:t>Cost Indexes and Pupil Weights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584525" y="609600"/>
            <a:ext cx="8229600" cy="5867400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b="1" dirty="0">
              <a:solidFill>
                <a:schemeClr val="accent6"/>
              </a:solidFill>
            </a:endParaRPr>
          </a:p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accent6"/>
                </a:solidFill>
              </a:rPr>
              <a:t>Expenditure Need, 2</a:t>
            </a:r>
          </a:p>
          <a:p>
            <a:pPr marL="82296" indent="0" fontAlgn="auto">
              <a:lnSpc>
                <a:spcPct val="30000"/>
              </a:lnSpc>
              <a:spcAft>
                <a:spcPts val="0"/>
              </a:spcAft>
              <a:buNone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EN for district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/>
              <a:t> is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EN for the average district is</a:t>
            </a:r>
          </a:p>
        </p:txBody>
      </p:sp>
      <p:grpSp>
        <p:nvGrpSpPr>
          <p:cNvPr id="2" name="Equations" descr="Please contact Professor Yinger for details regarding figures and graphs.">
            <a:extLst>
              <a:ext uri="{FF2B5EF4-FFF2-40B4-BE49-F238E27FC236}">
                <a16:creationId xmlns:a16="http://schemas.microsoft.com/office/drawing/2014/main" id="{328F1489-16ED-4C3A-B223-1B6AD025F541}"/>
              </a:ext>
            </a:extLst>
          </p:cNvPr>
          <p:cNvGrpSpPr/>
          <p:nvPr/>
        </p:nvGrpSpPr>
        <p:grpSpPr>
          <a:xfrm>
            <a:off x="1828800" y="2286000"/>
            <a:ext cx="5741051" cy="3886200"/>
            <a:chOff x="1828800" y="2286000"/>
            <a:chExt cx="5741051" cy="3886200"/>
          </a:xfrm>
        </p:grpSpPr>
        <p:pic>
          <p:nvPicPr>
            <p:cNvPr id="2050" name="Equation 1" descr="Please contact Professor Yinger for details regarding figures and graphs.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2286000"/>
              <a:ext cx="5741051" cy="15620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1" name="Equation 2" descr="Please contact Professor Yinger for details regarding figures and graphs.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4616920"/>
              <a:ext cx="5638800" cy="1555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02641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5035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satMod val="130000"/>
                  </a:schemeClr>
                </a:solidFill>
              </a:rPr>
              <a:t>Cost Indexes and Pupil Weights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971551"/>
            <a:ext cx="8026400" cy="5734049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accent6"/>
                </a:solidFill>
              </a:rPr>
              <a:t>Cost Index</a:t>
            </a:r>
          </a:p>
          <a:p>
            <a:pPr marL="82296" indent="0" fontAlgn="auto">
              <a:lnSpc>
                <a:spcPct val="50000"/>
              </a:lnSpc>
              <a:spcAft>
                <a:spcPts val="0"/>
              </a:spcAft>
              <a:buNone/>
              <a:defRPr/>
            </a:pPr>
            <a:r>
              <a:rPr lang="en-US" dirty="0"/>
              <a:t>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The cost index for district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/>
              <a:t> is its own EN divided by EN in the average district, or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With these forms, EN does not depend on the target performance.</a:t>
            </a:r>
          </a:p>
        </p:txBody>
      </p:sp>
      <p:pic>
        <p:nvPicPr>
          <p:cNvPr id="3074" name="Equation" descr="Please contact Professor Yinger for details regarding figures and graph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667000"/>
            <a:ext cx="4724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783122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60710</TotalTime>
  <Words>2000</Words>
  <Application>Microsoft Office PowerPoint</Application>
  <PresentationFormat>On-screen Show (4:3)</PresentationFormat>
  <Paragraphs>289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Franklin Gothic Book</vt:lpstr>
      <vt:lpstr>Times New Roman</vt:lpstr>
      <vt:lpstr>Wingdings</vt:lpstr>
      <vt:lpstr>Wingdings 2</vt:lpstr>
      <vt:lpstr>Crop</vt:lpstr>
      <vt:lpstr>Public Finance Seminar Spring 2021, Professor Yinger</vt:lpstr>
      <vt:lpstr>Cost Indexes and Pupil Weights</vt:lpstr>
      <vt:lpstr>Cost Indexes and Pupil Weights</vt:lpstr>
      <vt:lpstr>Cost Indexes and Pupil Weights</vt:lpstr>
      <vt:lpstr>Cost Indexes and Pupil Weights</vt:lpstr>
      <vt:lpstr>Cost Indexes and Pupil Weights</vt:lpstr>
      <vt:lpstr>Cost Indexes and Pupil Weights</vt:lpstr>
      <vt:lpstr>Cost Indexes and Pupil Weights</vt:lpstr>
      <vt:lpstr>Cost Indexes and Pupil Weights</vt:lpstr>
      <vt:lpstr>Cost Indexes and Pupil Weights</vt:lpstr>
      <vt:lpstr>Cost Indexes and Pupil Weights</vt:lpstr>
      <vt:lpstr>Cost Indexes and Pupil Weights</vt:lpstr>
      <vt:lpstr>Cost Indexes and Pupil Weights</vt:lpstr>
      <vt:lpstr>Cost Indexes and Pupil Weights</vt:lpstr>
      <vt:lpstr>Cost Indexes and Pupil Weights</vt:lpstr>
      <vt:lpstr>Cost Indexes and Pupil Weights</vt:lpstr>
      <vt:lpstr>Cost Indexes and Pupil Weights</vt:lpstr>
      <vt:lpstr>Cost Indexes and Pupil Weights</vt:lpstr>
      <vt:lpstr>Cost Indexes and Pupil Weights</vt:lpstr>
      <vt:lpstr>Cost Indexes and Pupil Weights</vt:lpstr>
      <vt:lpstr>Cost Indexes and Pupil Weights</vt:lpstr>
      <vt:lpstr>Cost Indexes and Pupil Weights</vt:lpstr>
      <vt:lpstr>Cost Indexes and Pupil Weights</vt:lpstr>
      <vt:lpstr>Cost Indexes and Pupil Weights</vt:lpstr>
      <vt:lpstr>Cost Indexes and Pupil Weights</vt:lpstr>
      <vt:lpstr>Cost Indexes and Pupil Weights</vt:lpstr>
      <vt:lpstr>Cost Functions</vt:lpstr>
      <vt:lpstr>Cost Functions</vt:lpstr>
      <vt:lpstr>Cost Functions</vt:lpstr>
      <vt:lpstr>Cost Indexes and Pupil Weights</vt:lpstr>
      <vt:lpstr>Cost Indexes and Pupil Weights</vt:lpstr>
      <vt:lpstr>Cost Indexes and Pupil Weights</vt:lpstr>
    </vt:vector>
  </TitlesOfParts>
  <Company>The Maxwell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 812 -Cost Indexes and Pupil Weights</dc:title>
  <dc:creator>joyinger</dc:creator>
  <cp:lastModifiedBy>Emily Rose Minnoe</cp:lastModifiedBy>
  <cp:revision>77</cp:revision>
  <dcterms:created xsi:type="dcterms:W3CDTF">2005-12-18T15:49:22Z</dcterms:created>
  <dcterms:modified xsi:type="dcterms:W3CDTF">2021-02-01T17:22:15Z</dcterms:modified>
</cp:coreProperties>
</file>