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 id="2147483770" r:id="rId2"/>
    <p:sldMasterId id="2147483782" r:id="rId3"/>
  </p:sldMasterIdLst>
  <p:sldIdLst>
    <p:sldId id="302" r:id="rId4"/>
    <p:sldId id="257" r:id="rId5"/>
    <p:sldId id="258" r:id="rId6"/>
    <p:sldId id="259" r:id="rId7"/>
    <p:sldId id="280" r:id="rId8"/>
    <p:sldId id="281" r:id="rId9"/>
    <p:sldId id="260" r:id="rId10"/>
    <p:sldId id="282" r:id="rId11"/>
    <p:sldId id="283" r:id="rId12"/>
    <p:sldId id="261" r:id="rId13"/>
    <p:sldId id="262" r:id="rId14"/>
    <p:sldId id="303" r:id="rId15"/>
    <p:sldId id="311" r:id="rId16"/>
    <p:sldId id="296" r:id="rId17"/>
    <p:sldId id="263" r:id="rId18"/>
    <p:sldId id="265" r:id="rId19"/>
    <p:sldId id="304" r:id="rId20"/>
    <p:sldId id="267" r:id="rId21"/>
    <p:sldId id="268" r:id="rId22"/>
    <p:sldId id="284" r:id="rId23"/>
    <p:sldId id="285" r:id="rId24"/>
    <p:sldId id="286" r:id="rId25"/>
    <p:sldId id="287" r:id="rId26"/>
    <p:sldId id="288" r:id="rId27"/>
    <p:sldId id="295" r:id="rId28"/>
    <p:sldId id="289" r:id="rId29"/>
    <p:sldId id="305" r:id="rId30"/>
    <p:sldId id="269" r:id="rId31"/>
    <p:sldId id="270" r:id="rId32"/>
    <p:sldId id="271" r:id="rId33"/>
    <p:sldId id="298" r:id="rId34"/>
    <p:sldId id="299" r:id="rId35"/>
    <p:sldId id="300" r:id="rId36"/>
    <p:sldId id="301" r:id="rId37"/>
    <p:sldId id="272" r:id="rId38"/>
    <p:sldId id="290" r:id="rId39"/>
    <p:sldId id="306" r:id="rId40"/>
    <p:sldId id="291" r:id="rId41"/>
    <p:sldId id="292" r:id="rId42"/>
    <p:sldId id="293" r:id="rId43"/>
    <p:sldId id="294" r:id="rId44"/>
    <p:sldId id="307" r:id="rId45"/>
    <p:sldId id="308" r:id="rId46"/>
    <p:sldId id="309" r:id="rId47"/>
    <p:sldId id="310" r:id="rId48"/>
    <p:sldId id="312" r:id="rId49"/>
  </p:sldIdLst>
  <p:sldSz cx="9144000" cy="6858000" type="screen4x3"/>
  <p:notesSz cx="9144000" cy="6858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58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912"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400"/>
            </a:pPr>
            <a:r>
              <a:rPr lang="en-US" sz="2400" b="0" dirty="0" smtClean="0">
                <a:solidFill>
                  <a:srgbClr val="BD582C"/>
                </a:solidFill>
                <a:latin typeface="Calibri" panose="020F0502020204030204" pitchFamily="34" charset="0"/>
              </a:rPr>
              <a:t>State Revenue Hill (</a:t>
            </a:r>
            <a:r>
              <a:rPr lang="en-US" sz="2400" b="0" dirty="0" err="1" smtClean="0">
                <a:solidFill>
                  <a:srgbClr val="BD582C"/>
                </a:solidFill>
                <a:latin typeface="Calibri" panose="020F0502020204030204" pitchFamily="34" charset="0"/>
              </a:rPr>
              <a:t>Bania</a:t>
            </a:r>
            <a:r>
              <a:rPr lang="en-US" sz="2400" b="0" dirty="0" smtClean="0">
                <a:solidFill>
                  <a:srgbClr val="BD582C"/>
                </a:solidFill>
                <a:latin typeface="Calibri" panose="020F0502020204030204" pitchFamily="34" charset="0"/>
              </a:rPr>
              <a:t> and</a:t>
            </a:r>
            <a:r>
              <a:rPr lang="en-US" sz="2400" b="0" baseline="0" dirty="0" smtClean="0">
                <a:solidFill>
                  <a:srgbClr val="BD582C"/>
                </a:solidFill>
                <a:latin typeface="Calibri" panose="020F0502020204030204" pitchFamily="34" charset="0"/>
              </a:rPr>
              <a:t> </a:t>
            </a:r>
            <a:r>
              <a:rPr lang="en-US" sz="2400" b="0" dirty="0" smtClean="0">
                <a:solidFill>
                  <a:srgbClr val="BD582C"/>
                </a:solidFill>
                <a:latin typeface="Calibri" panose="020F0502020204030204" pitchFamily="34" charset="0"/>
              </a:rPr>
              <a:t>Stone)</a:t>
            </a:r>
            <a:endParaRPr lang="en-US" sz="2400" b="0" dirty="0">
              <a:solidFill>
                <a:srgbClr val="BD582C"/>
              </a:solidFill>
              <a:latin typeface="Calibri" panose="020F0502020204030204" pitchFamily="34" charset="0"/>
            </a:endParaRPr>
          </a:p>
        </c:rich>
      </c:tx>
      <c:overlay val="0"/>
    </c:title>
    <c:autoTitleDeleted val="0"/>
    <c:plotArea>
      <c:layout>
        <c:manualLayout>
          <c:layoutTarget val="inner"/>
          <c:xMode val="edge"/>
          <c:yMode val="edge"/>
          <c:x val="4.6890661765670832E-2"/>
          <c:y val="0.11389356496539273"/>
          <c:w val="0.93095898647930564"/>
          <c:h val="0.77740071034229452"/>
        </c:manualLayout>
      </c:layout>
      <c:scatterChart>
        <c:scatterStyle val="lineMarker"/>
        <c:varyColors val="0"/>
        <c:ser>
          <c:idx val="0"/>
          <c:order val="0"/>
          <c:marker>
            <c:symbol val="none"/>
          </c:marker>
          <c:xVal>
            <c:numRef>
              <c:f>Sheet2!$A$10:$A$31</c:f>
              <c:numCache>
                <c:formatCode>General</c:formatCode>
                <c:ptCount val="22"/>
                <c:pt idx="0">
                  <c:v>7.5</c:v>
                </c:pt>
                <c:pt idx="1">
                  <c:v>8</c:v>
                </c:pt>
                <c:pt idx="2">
                  <c:v>8.5</c:v>
                </c:pt>
                <c:pt idx="3">
                  <c:v>9</c:v>
                </c:pt>
                <c:pt idx="4">
                  <c:v>9.5</c:v>
                </c:pt>
                <c:pt idx="5">
                  <c:v>10</c:v>
                </c:pt>
                <c:pt idx="6">
                  <c:v>10.5</c:v>
                </c:pt>
                <c:pt idx="7">
                  <c:v>11</c:v>
                </c:pt>
                <c:pt idx="8">
                  <c:v>11.5</c:v>
                </c:pt>
                <c:pt idx="9">
                  <c:v>12</c:v>
                </c:pt>
                <c:pt idx="10">
                  <c:v>12.5</c:v>
                </c:pt>
                <c:pt idx="11">
                  <c:v>13</c:v>
                </c:pt>
                <c:pt idx="12">
                  <c:v>13.5</c:v>
                </c:pt>
                <c:pt idx="13">
                  <c:v>14</c:v>
                </c:pt>
                <c:pt idx="14">
                  <c:v>14.5</c:v>
                </c:pt>
                <c:pt idx="15">
                  <c:v>15</c:v>
                </c:pt>
                <c:pt idx="16">
                  <c:v>15.5</c:v>
                </c:pt>
                <c:pt idx="17">
                  <c:v>16</c:v>
                </c:pt>
                <c:pt idx="18">
                  <c:v>16.5</c:v>
                </c:pt>
                <c:pt idx="19">
                  <c:v>17</c:v>
                </c:pt>
                <c:pt idx="20">
                  <c:v>17.5</c:v>
                </c:pt>
                <c:pt idx="21">
                  <c:v>18</c:v>
                </c:pt>
              </c:numCache>
            </c:numRef>
          </c:xVal>
          <c:yVal>
            <c:numRef>
              <c:f>Sheet2!$B$10:$B$31</c:f>
              <c:numCache>
                <c:formatCode>General</c:formatCode>
                <c:ptCount val="22"/>
                <c:pt idx="0">
                  <c:v>26.11500000000002</c:v>
                </c:pt>
                <c:pt idx="1">
                  <c:v>26.991999999999987</c:v>
                </c:pt>
                <c:pt idx="2">
                  <c:v>27.761000000000003</c:v>
                </c:pt>
                <c:pt idx="3">
                  <c:v>28.42199999999999</c:v>
                </c:pt>
                <c:pt idx="4">
                  <c:v>28.974999999999987</c:v>
                </c:pt>
                <c:pt idx="5">
                  <c:v>29.419999999999987</c:v>
                </c:pt>
                <c:pt idx="6">
                  <c:v>29.757000000000005</c:v>
                </c:pt>
                <c:pt idx="7">
                  <c:v>29.985999999999976</c:v>
                </c:pt>
                <c:pt idx="8">
                  <c:v>30.107000000000021</c:v>
                </c:pt>
                <c:pt idx="9">
                  <c:v>30.120000000000005</c:v>
                </c:pt>
                <c:pt idx="10">
                  <c:v>30.025000000000006</c:v>
                </c:pt>
                <c:pt idx="11">
                  <c:v>29.82200000000001</c:v>
                </c:pt>
                <c:pt idx="12">
                  <c:v>29.511000000000028</c:v>
                </c:pt>
                <c:pt idx="13">
                  <c:v>29.091999999999999</c:v>
                </c:pt>
                <c:pt idx="14">
                  <c:v>28.564999999999987</c:v>
                </c:pt>
                <c:pt idx="15">
                  <c:v>27.93</c:v>
                </c:pt>
                <c:pt idx="16">
                  <c:v>27.187000000000005</c:v>
                </c:pt>
                <c:pt idx="17">
                  <c:v>26.336000000000023</c:v>
                </c:pt>
                <c:pt idx="18">
                  <c:v>25.377000000000027</c:v>
                </c:pt>
                <c:pt idx="19">
                  <c:v>24.310000000000027</c:v>
                </c:pt>
                <c:pt idx="20">
                  <c:v>23.135000000000005</c:v>
                </c:pt>
                <c:pt idx="21">
                  <c:v>21.852000000000018</c:v>
                </c:pt>
              </c:numCache>
            </c:numRef>
          </c:yVal>
          <c:smooth val="0"/>
          <c:extLst>
            <c:ext xmlns:c16="http://schemas.microsoft.com/office/drawing/2014/chart" uri="{C3380CC4-5D6E-409C-BE32-E72D297353CC}">
              <c16:uniqueId val="{00000000-7375-412F-9D8F-BE072B8E845E}"/>
            </c:ext>
          </c:extLst>
        </c:ser>
        <c:dLbls>
          <c:showLegendKey val="0"/>
          <c:showVal val="0"/>
          <c:showCatName val="0"/>
          <c:showSerName val="0"/>
          <c:showPercent val="0"/>
          <c:showBubbleSize val="0"/>
        </c:dLbls>
        <c:axId val="776184312"/>
        <c:axId val="776186272"/>
      </c:scatterChart>
      <c:valAx>
        <c:axId val="776184312"/>
        <c:scaling>
          <c:orientation val="minMax"/>
          <c:min val="5"/>
        </c:scaling>
        <c:delete val="0"/>
        <c:axPos val="b"/>
        <c:title>
          <c:tx>
            <c:rich>
              <a:bodyPr/>
              <a:lstStyle/>
              <a:p>
                <a:pPr>
                  <a:defRPr sz="1600"/>
                </a:pPr>
                <a:r>
                  <a:rPr lang="en-US" sz="1600"/>
                  <a:t>State Taxes as a Percentage of Personal Income</a:t>
                </a:r>
              </a:p>
            </c:rich>
          </c:tx>
          <c:overlay val="0"/>
        </c:title>
        <c:numFmt formatCode="General" sourceLinked="1"/>
        <c:majorTickMark val="out"/>
        <c:minorTickMark val="none"/>
        <c:tickLblPos val="nextTo"/>
        <c:crossAx val="776186272"/>
        <c:crosses val="autoZero"/>
        <c:crossBetween val="midCat"/>
        <c:majorUnit val="1"/>
      </c:valAx>
      <c:valAx>
        <c:axId val="776186272"/>
        <c:scaling>
          <c:orientation val="minMax"/>
          <c:min val="10"/>
        </c:scaling>
        <c:delete val="0"/>
        <c:axPos val="l"/>
        <c:title>
          <c:tx>
            <c:rich>
              <a:bodyPr rot="-5400000" vert="horz"/>
              <a:lstStyle/>
              <a:p>
                <a:pPr>
                  <a:defRPr sz="1400"/>
                </a:pPr>
                <a:r>
                  <a:rPr lang="en-US" sz="1400"/>
                  <a:t>Rate of Growth in State Personal Income per Capita</a:t>
                </a:r>
              </a:p>
            </c:rich>
          </c:tx>
          <c:overlay val="0"/>
        </c:title>
        <c:numFmt formatCode="General" sourceLinked="1"/>
        <c:majorTickMark val="out"/>
        <c:minorTickMark val="none"/>
        <c:tickLblPos val="none"/>
        <c:crossAx val="776184312"/>
        <c:crosses val="autoZero"/>
        <c:crossBetween val="midCat"/>
      </c:valAx>
    </c:plotArea>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0.3908</cdr:x>
      <cdr:y>0.28292</cdr:y>
    </cdr:from>
    <cdr:to>
      <cdr:x>0.3921</cdr:x>
      <cdr:y>0.89373</cdr:y>
    </cdr:to>
    <cdr:sp macro="" textlink="">
      <cdr:nvSpPr>
        <cdr:cNvPr id="3" name="Straight Connector 2"/>
        <cdr:cNvSpPr/>
      </cdr:nvSpPr>
      <cdr:spPr>
        <a:xfrm xmlns:a="http://schemas.openxmlformats.org/drawingml/2006/main" rot="16200000" flipV="1">
          <a:off x="703231" y="3640168"/>
          <a:ext cx="3783755" cy="861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0.11494</cdr:x>
      <cdr:y>0.56947</cdr:y>
    </cdr:from>
    <cdr:to>
      <cdr:x>0.33346</cdr:x>
      <cdr:y>0.63097</cdr:y>
    </cdr:to>
    <cdr:sp macro="" textlink="">
      <cdr:nvSpPr>
        <cdr:cNvPr id="4" name="TextBox 3"/>
        <cdr:cNvSpPr txBox="1"/>
      </cdr:nvSpPr>
      <cdr:spPr>
        <a:xfrm xmlns:a="http://schemas.openxmlformats.org/drawingml/2006/main">
          <a:off x="762001" y="3527652"/>
          <a:ext cx="1448636" cy="381000"/>
        </a:xfrm>
        <a:prstGeom xmlns:a="http://schemas.openxmlformats.org/drawingml/2006/main" prst="rect">
          <a:avLst/>
        </a:prstGeom>
        <a:ln xmlns:a="http://schemas.openxmlformats.org/drawingml/2006/main">
          <a:solidFill>
            <a:schemeClr val="tx1"/>
          </a:solidFill>
        </a:ln>
      </cdr:spPr>
      <cdr:txBody>
        <a:bodyPr xmlns:a="http://schemas.openxmlformats.org/drawingml/2006/main" wrap="square" rtlCol="0"/>
        <a:lstStyle xmlns:a="http://schemas.openxmlformats.org/drawingml/2006/main"/>
        <a:p xmlns:a="http://schemas.openxmlformats.org/drawingml/2006/main">
          <a:r>
            <a:rPr lang="en-US" sz="1400" dirty="0"/>
            <a:t>Average State</a:t>
          </a:r>
        </a:p>
      </cdr:txBody>
    </cdr:sp>
  </cdr:relSizeAnchor>
  <cdr:relSizeAnchor xmlns:cdr="http://schemas.openxmlformats.org/drawingml/2006/chartDrawing">
    <cdr:from>
      <cdr:x>0.50044</cdr:x>
      <cdr:y>0.25832</cdr:y>
    </cdr:from>
    <cdr:to>
      <cdr:x>0.50305</cdr:x>
      <cdr:y>0.89075</cdr:y>
    </cdr:to>
    <cdr:sp macro="" textlink="">
      <cdr:nvSpPr>
        <cdr:cNvPr id="8" name="Straight Connector 7"/>
        <cdr:cNvSpPr/>
      </cdr:nvSpPr>
      <cdr:spPr>
        <a:xfrm xmlns:a="http://schemas.openxmlformats.org/drawingml/2006/main" rot="16200000" flipH="1">
          <a:off x="1367441" y="3550391"/>
          <a:ext cx="3917684" cy="17303"/>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0.53464</cdr:x>
      <cdr:y>0.56937</cdr:y>
    </cdr:from>
    <cdr:to>
      <cdr:x>0.7931</cdr:x>
      <cdr:y>0.63097</cdr:y>
    </cdr:to>
    <cdr:sp macro="" textlink="">
      <cdr:nvSpPr>
        <cdr:cNvPr id="9" name="TextBox 8"/>
        <cdr:cNvSpPr txBox="1"/>
      </cdr:nvSpPr>
      <cdr:spPr>
        <a:xfrm xmlns:a="http://schemas.openxmlformats.org/drawingml/2006/main">
          <a:off x="3544343" y="3527049"/>
          <a:ext cx="1713458" cy="381603"/>
        </a:xfrm>
        <a:prstGeom xmlns:a="http://schemas.openxmlformats.org/drawingml/2006/main" prst="rect">
          <a:avLst/>
        </a:prstGeom>
        <a:ln xmlns:a="http://schemas.openxmlformats.org/drawingml/2006/main">
          <a:solidFill>
            <a:schemeClr val="tx1"/>
          </a:solidFill>
        </a:ln>
      </cdr:spPr>
      <cdr:txBody>
        <a:bodyPr xmlns:a="http://schemas.openxmlformats.org/drawingml/2006/main" wrap="square" rtlCol="0"/>
        <a:lstStyle xmlns:a="http://schemas.openxmlformats.org/drawingml/2006/main"/>
        <a:p xmlns:a="http://schemas.openxmlformats.org/drawingml/2006/main">
          <a:r>
            <a:rPr lang="en-US" sz="1400"/>
            <a:t>Maximum</a:t>
          </a:r>
          <a:r>
            <a:rPr lang="en-US" sz="1400" baseline="0"/>
            <a:t> Growth</a:t>
          </a:r>
          <a:endParaRPr lang="en-US" sz="1400"/>
        </a:p>
      </cdr:txBody>
    </cdr:sp>
  </cdr:relSizeAnchor>
  <cdr:relSizeAnchor xmlns:cdr="http://schemas.openxmlformats.org/drawingml/2006/chartDrawing">
    <cdr:from>
      <cdr:x>0.49804</cdr:x>
      <cdr:y>0.5964</cdr:y>
    </cdr:from>
    <cdr:to>
      <cdr:x>0.53464</cdr:x>
      <cdr:y>0.5964</cdr:y>
    </cdr:to>
    <cdr:sp macro="" textlink="">
      <cdr:nvSpPr>
        <cdr:cNvPr id="15" name="Straight Arrow Connector 14"/>
        <cdr:cNvSpPr/>
      </cdr:nvSpPr>
      <cdr:spPr>
        <a:xfrm xmlns:a="http://schemas.openxmlformats.org/drawingml/2006/main" rot="10800000">
          <a:off x="4320268" y="3753304"/>
          <a:ext cx="317501" cy="2"/>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0.33856</cdr:x>
      <cdr:y>0.59279</cdr:y>
    </cdr:from>
    <cdr:to>
      <cdr:x>0.38824</cdr:x>
      <cdr:y>0.59305</cdr:y>
    </cdr:to>
    <cdr:sp macro="" textlink="">
      <cdr:nvSpPr>
        <cdr:cNvPr id="19" name="Straight Arrow Connector 18"/>
        <cdr:cNvSpPr/>
      </cdr:nvSpPr>
      <cdr:spPr>
        <a:xfrm xmlns:a="http://schemas.openxmlformats.org/drawingml/2006/main">
          <a:off x="2936873" y="3730625"/>
          <a:ext cx="430894" cy="1588"/>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4500" spc="-28"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9" y="4455621"/>
            <a:ext cx="7543800" cy="1143000"/>
          </a:xfrm>
        </p:spPr>
        <p:txBody>
          <a:bodyPr lIns="91440" rIns="91440">
            <a:normAutofit/>
          </a:bodyPr>
          <a:lstStyle>
            <a:lvl1pPr marL="0" indent="0" algn="l">
              <a:buNone/>
              <a:defRPr sz="1350" cap="all" spc="113" baseline="0">
                <a:solidFill>
                  <a:schemeClr val="tx2"/>
                </a:solidFill>
                <a:latin typeface="+mj-lt"/>
              </a:defRPr>
            </a:lvl1pPr>
            <a:lvl2pPr marL="257175" indent="0" algn="ctr">
              <a:buNone/>
              <a:defRPr sz="1350"/>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64E7EC97-1917-412A-B974-BEF022451C27}"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433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93A97336-CAF9-4278-A17A-67A810D9D155}" type="slidenum">
              <a:rPr lang="en-US" altLang="en-US" smtClean="0"/>
              <a:pPr>
                <a:defRPr/>
              </a:pPr>
              <a:t>‹#›</a:t>
            </a:fld>
            <a:endParaRPr lang="en-US" altLang="en-US"/>
          </a:p>
        </p:txBody>
      </p:sp>
    </p:spTree>
    <p:extLst>
      <p:ext uri="{BB962C8B-B14F-4D97-AF65-F5344CB8AC3E}">
        <p14:creationId xmlns:p14="http://schemas.microsoft.com/office/powerpoint/2010/main" val="1858762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7" y="414781"/>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2"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BC261D17-3671-4C43-AA2E-185E810D2E38}" type="slidenum">
              <a:rPr lang="en-US" altLang="en-US" smtClean="0"/>
              <a:pPr>
                <a:defRPr/>
              </a:pPr>
              <a:t>‹#›</a:t>
            </a:fld>
            <a:endParaRPr lang="en-US" altLang="en-US"/>
          </a:p>
        </p:txBody>
      </p:sp>
    </p:spTree>
    <p:extLst>
      <p:ext uri="{BB962C8B-B14F-4D97-AF65-F5344CB8AC3E}">
        <p14:creationId xmlns:p14="http://schemas.microsoft.com/office/powerpoint/2010/main" val="594633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418"/>
            <a:ext cx="8229600" cy="1140619"/>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13200" cy="4530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3601" y="1600200"/>
            <a:ext cx="4013200" cy="453032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AC148F8-D651-40C9-8144-30F9CCAFCF5E}" type="slidenum">
              <a:rPr lang="en-US" altLang="en-US" smtClean="0"/>
              <a:pPr>
                <a:defRPr/>
              </a:pPr>
              <a:t>‹#›</a:t>
            </a:fld>
            <a:endParaRPr lang="en-US" altLang="en-US"/>
          </a:p>
        </p:txBody>
      </p:sp>
    </p:spTree>
    <p:extLst>
      <p:ext uri="{BB962C8B-B14F-4D97-AF65-F5344CB8AC3E}">
        <p14:creationId xmlns:p14="http://schemas.microsoft.com/office/powerpoint/2010/main" val="2745527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48C02FB4-4377-45AF-B4BE-F0FF01DE39D1}"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6968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84C8E5C-21E9-4C8A-A222-F6B1CFF5B0B0}" type="slidenum">
              <a:rPr lang="en-US" altLang="en-US" smtClean="0"/>
              <a:pPr>
                <a:defRPr/>
              </a:pPr>
              <a:t>‹#›</a:t>
            </a:fld>
            <a:endParaRPr lang="en-US" altLang="en-US"/>
          </a:p>
        </p:txBody>
      </p:sp>
    </p:spTree>
    <p:extLst>
      <p:ext uri="{BB962C8B-B14F-4D97-AF65-F5344CB8AC3E}">
        <p14:creationId xmlns:p14="http://schemas.microsoft.com/office/powerpoint/2010/main" val="34942163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5ACDF7B5-1487-474C-ADB3-39310456C78E}"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20780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17775809-1611-4E64-9161-A42639FF1E72}" type="slidenum">
              <a:rPr lang="en-US" altLang="en-US" smtClean="0"/>
              <a:pPr>
                <a:defRPr/>
              </a:pPr>
              <a:t>‹#›</a:t>
            </a:fld>
            <a:endParaRPr lang="en-US" altLang="en-US"/>
          </a:p>
        </p:txBody>
      </p:sp>
    </p:spTree>
    <p:extLst>
      <p:ext uri="{BB962C8B-B14F-4D97-AF65-F5344CB8AC3E}">
        <p14:creationId xmlns:p14="http://schemas.microsoft.com/office/powerpoint/2010/main" val="4219715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EF9817C9-646C-43C8-A0D8-806B0C93965C}" type="slidenum">
              <a:rPr lang="en-US" altLang="en-US" smtClean="0"/>
              <a:pPr>
                <a:defRPr/>
              </a:pPr>
              <a:t>‹#›</a:t>
            </a:fld>
            <a:endParaRPr lang="en-US" altLang="en-US"/>
          </a:p>
        </p:txBody>
      </p:sp>
    </p:spTree>
    <p:extLst>
      <p:ext uri="{BB962C8B-B14F-4D97-AF65-F5344CB8AC3E}">
        <p14:creationId xmlns:p14="http://schemas.microsoft.com/office/powerpoint/2010/main" val="2634846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CC60FCAA-C324-4026-B6B0-278D9D594F1D}" type="slidenum">
              <a:rPr lang="en-US" altLang="en-US" smtClean="0"/>
              <a:pPr>
                <a:defRPr/>
              </a:pPr>
              <a:t>‹#›</a:t>
            </a:fld>
            <a:endParaRPr lang="en-US" altLang="en-US"/>
          </a:p>
        </p:txBody>
      </p:sp>
    </p:spTree>
    <p:extLst>
      <p:ext uri="{BB962C8B-B14F-4D97-AF65-F5344CB8AC3E}">
        <p14:creationId xmlns:p14="http://schemas.microsoft.com/office/powerpoint/2010/main" val="3532193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736A406C-888E-4FF5-BAFD-1AF0F3B2B0EF}" type="slidenum">
              <a:rPr lang="en-US" altLang="en-US" smtClean="0"/>
              <a:pPr>
                <a:defRPr/>
              </a:pPr>
              <a:t>‹#›</a:t>
            </a:fld>
            <a:endParaRPr lang="en-US" altLang="en-US"/>
          </a:p>
        </p:txBody>
      </p:sp>
    </p:spTree>
    <p:extLst>
      <p:ext uri="{BB962C8B-B14F-4D97-AF65-F5344CB8AC3E}">
        <p14:creationId xmlns:p14="http://schemas.microsoft.com/office/powerpoint/2010/main" val="1880346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25381020-1A93-44C4-B792-711B9FE2B95A}" type="slidenum">
              <a:rPr lang="en-US" altLang="en-US" smtClean="0"/>
              <a:pPr>
                <a:defRPr/>
              </a:pPr>
              <a:t>‹#›</a:t>
            </a:fld>
            <a:endParaRPr lang="en-US" altLang="en-US"/>
          </a:p>
        </p:txBody>
      </p:sp>
    </p:spTree>
    <p:extLst>
      <p:ext uri="{BB962C8B-B14F-4D97-AF65-F5344CB8AC3E}">
        <p14:creationId xmlns:p14="http://schemas.microsoft.com/office/powerpoint/2010/main" val="19511436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lt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23342B8E-5F6C-4557-A370-A0AD92B64047}" type="slidenum">
              <a:rPr lang="en-US" altLang="en-US" smtClean="0">
                <a:solidFill>
                  <a:srgbClr val="637052"/>
                </a:solidFill>
              </a:rPr>
              <a:pPr>
                <a:defRPr/>
              </a:pPr>
              <a:t>‹#›</a:t>
            </a:fld>
            <a:endParaRPr lang="en-US" altLang="en-US">
              <a:solidFill>
                <a:srgbClr val="637052"/>
              </a:solidFill>
            </a:endParaRPr>
          </a:p>
        </p:txBody>
      </p:sp>
    </p:spTree>
    <p:extLst>
      <p:ext uri="{BB962C8B-B14F-4D97-AF65-F5344CB8AC3E}">
        <p14:creationId xmlns:p14="http://schemas.microsoft.com/office/powerpoint/2010/main" val="14502926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DADBA236-C9DF-4A50-B496-98CD4B0518F3}" type="slidenum">
              <a:rPr lang="en-US" altLang="en-US" smtClean="0"/>
              <a:pPr>
                <a:defRPr/>
              </a:pPr>
              <a:t>‹#›</a:t>
            </a:fld>
            <a:endParaRPr lang="en-US" altLang="en-US"/>
          </a:p>
        </p:txBody>
      </p:sp>
    </p:spTree>
    <p:extLst>
      <p:ext uri="{BB962C8B-B14F-4D97-AF65-F5344CB8AC3E}">
        <p14:creationId xmlns:p14="http://schemas.microsoft.com/office/powerpoint/2010/main" val="39335791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A6E6E908-6557-477D-80E9-988FAB18FC54}" type="slidenum">
              <a:rPr lang="en-US" altLang="en-US" smtClean="0"/>
              <a:pPr>
                <a:defRPr/>
              </a:pPr>
              <a:t>‹#›</a:t>
            </a:fld>
            <a:endParaRPr lang="en-US" altLang="en-US"/>
          </a:p>
        </p:txBody>
      </p:sp>
    </p:spTree>
    <p:extLst>
      <p:ext uri="{BB962C8B-B14F-4D97-AF65-F5344CB8AC3E}">
        <p14:creationId xmlns:p14="http://schemas.microsoft.com/office/powerpoint/2010/main" val="27668405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59C85A9-2750-43EE-A972-5515FABDB58A}" type="slidenum">
              <a:rPr lang="en-US" altLang="en-US" smtClean="0"/>
              <a:pPr>
                <a:defRPr/>
              </a:pPr>
              <a:t>‹#›</a:t>
            </a:fld>
            <a:endParaRPr lang="en-US" altLang="en-US"/>
          </a:p>
        </p:txBody>
      </p:sp>
    </p:spTree>
    <p:extLst>
      <p:ext uri="{BB962C8B-B14F-4D97-AF65-F5344CB8AC3E}">
        <p14:creationId xmlns:p14="http://schemas.microsoft.com/office/powerpoint/2010/main" val="9520782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48C02FB4-4377-45AF-B4BE-F0FF01DE39D1}"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86478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84C8E5C-21E9-4C8A-A222-F6B1CFF5B0B0}" type="slidenum">
              <a:rPr lang="en-US" altLang="en-US" smtClean="0"/>
              <a:pPr>
                <a:defRPr/>
              </a:pPr>
              <a:t>‹#›</a:t>
            </a:fld>
            <a:endParaRPr lang="en-US" altLang="en-US"/>
          </a:p>
        </p:txBody>
      </p:sp>
    </p:spTree>
    <p:extLst>
      <p:ext uri="{BB962C8B-B14F-4D97-AF65-F5344CB8AC3E}">
        <p14:creationId xmlns:p14="http://schemas.microsoft.com/office/powerpoint/2010/main" val="25118653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5ACDF7B5-1487-474C-ADB3-39310456C78E}"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3349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17775809-1611-4E64-9161-A42639FF1E72}" type="slidenum">
              <a:rPr lang="en-US" altLang="en-US" smtClean="0"/>
              <a:pPr>
                <a:defRPr/>
              </a:pPr>
              <a:t>‹#›</a:t>
            </a:fld>
            <a:endParaRPr lang="en-US" altLang="en-US"/>
          </a:p>
        </p:txBody>
      </p:sp>
    </p:spTree>
    <p:extLst>
      <p:ext uri="{BB962C8B-B14F-4D97-AF65-F5344CB8AC3E}">
        <p14:creationId xmlns:p14="http://schemas.microsoft.com/office/powerpoint/2010/main" val="39311003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EF9817C9-646C-43C8-A0D8-806B0C93965C}" type="slidenum">
              <a:rPr lang="en-US" altLang="en-US" smtClean="0"/>
              <a:pPr>
                <a:defRPr/>
              </a:pPr>
              <a:t>‹#›</a:t>
            </a:fld>
            <a:endParaRPr lang="en-US" altLang="en-US"/>
          </a:p>
        </p:txBody>
      </p:sp>
    </p:spTree>
    <p:extLst>
      <p:ext uri="{BB962C8B-B14F-4D97-AF65-F5344CB8AC3E}">
        <p14:creationId xmlns:p14="http://schemas.microsoft.com/office/powerpoint/2010/main" val="34324070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CC60FCAA-C324-4026-B6B0-278D9D594F1D}" type="slidenum">
              <a:rPr lang="en-US" altLang="en-US" smtClean="0"/>
              <a:pPr>
                <a:defRPr/>
              </a:pPr>
              <a:t>‹#›</a:t>
            </a:fld>
            <a:endParaRPr lang="en-US" altLang="en-US"/>
          </a:p>
        </p:txBody>
      </p:sp>
    </p:spTree>
    <p:extLst>
      <p:ext uri="{BB962C8B-B14F-4D97-AF65-F5344CB8AC3E}">
        <p14:creationId xmlns:p14="http://schemas.microsoft.com/office/powerpoint/2010/main" val="307099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45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13" baseline="0">
                <a:solidFill>
                  <a:schemeClr val="tx2"/>
                </a:solidFill>
                <a:latin typeface="+mj-lt"/>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9D3F521B-9B6F-4361-B36C-E2C5D3D95BDB}" type="slidenum">
              <a:rPr lang="en-US" altLang="en-US" smtClean="0"/>
              <a:pPr>
                <a:defRPr/>
              </a:pPr>
              <a:t>‹#›</a:t>
            </a:fld>
            <a:endParaRPr lang="en-US"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46584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736A406C-888E-4FF5-BAFD-1AF0F3B2B0EF}" type="slidenum">
              <a:rPr lang="en-US" altLang="en-US" smtClean="0"/>
              <a:pPr>
                <a:defRPr/>
              </a:pPr>
              <a:t>‹#›</a:t>
            </a:fld>
            <a:endParaRPr lang="en-US" altLang="en-US"/>
          </a:p>
        </p:txBody>
      </p:sp>
    </p:spTree>
    <p:extLst>
      <p:ext uri="{BB962C8B-B14F-4D97-AF65-F5344CB8AC3E}">
        <p14:creationId xmlns:p14="http://schemas.microsoft.com/office/powerpoint/2010/main" val="5407315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lt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23342B8E-5F6C-4557-A370-A0AD92B64047}" type="slidenum">
              <a:rPr lang="en-US" altLang="en-US" smtClean="0">
                <a:solidFill>
                  <a:srgbClr val="637052"/>
                </a:solidFill>
              </a:rPr>
              <a:pPr>
                <a:defRPr/>
              </a:pPr>
              <a:t>‹#›</a:t>
            </a:fld>
            <a:endParaRPr lang="en-US" altLang="en-US">
              <a:solidFill>
                <a:srgbClr val="637052"/>
              </a:solidFill>
            </a:endParaRPr>
          </a:p>
        </p:txBody>
      </p:sp>
    </p:spTree>
    <p:extLst>
      <p:ext uri="{BB962C8B-B14F-4D97-AF65-F5344CB8AC3E}">
        <p14:creationId xmlns:p14="http://schemas.microsoft.com/office/powerpoint/2010/main" val="403964197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DADBA236-C9DF-4A50-B496-98CD4B0518F3}" type="slidenum">
              <a:rPr lang="en-US" altLang="en-US" smtClean="0"/>
              <a:pPr>
                <a:defRPr/>
              </a:pPr>
              <a:t>‹#›</a:t>
            </a:fld>
            <a:endParaRPr lang="en-US" altLang="en-US"/>
          </a:p>
        </p:txBody>
      </p:sp>
    </p:spTree>
    <p:extLst>
      <p:ext uri="{BB962C8B-B14F-4D97-AF65-F5344CB8AC3E}">
        <p14:creationId xmlns:p14="http://schemas.microsoft.com/office/powerpoint/2010/main" val="6484968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A6E6E908-6557-477D-80E9-988FAB18FC54}" type="slidenum">
              <a:rPr lang="en-US" altLang="en-US" smtClean="0"/>
              <a:pPr>
                <a:defRPr/>
              </a:pPr>
              <a:t>‹#›</a:t>
            </a:fld>
            <a:endParaRPr lang="en-US" altLang="en-US"/>
          </a:p>
        </p:txBody>
      </p:sp>
    </p:spTree>
    <p:extLst>
      <p:ext uri="{BB962C8B-B14F-4D97-AF65-F5344CB8AC3E}">
        <p14:creationId xmlns:p14="http://schemas.microsoft.com/office/powerpoint/2010/main" val="36077822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59C85A9-2750-43EE-A972-5515FABDB58A}" type="slidenum">
              <a:rPr lang="en-US" altLang="en-US" smtClean="0"/>
              <a:pPr>
                <a:defRPr/>
              </a:pPr>
              <a:t>‹#›</a:t>
            </a:fld>
            <a:endParaRPr lang="en-US" altLang="en-US"/>
          </a:p>
        </p:txBody>
      </p:sp>
    </p:spTree>
    <p:extLst>
      <p:ext uri="{BB962C8B-B14F-4D97-AF65-F5344CB8AC3E}">
        <p14:creationId xmlns:p14="http://schemas.microsoft.com/office/powerpoint/2010/main" val="4256158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8"/>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B1667D9F-64A0-4ACA-8E89-BB016BC40CD7}" type="slidenum">
              <a:rPr lang="en-US" altLang="en-US" smtClean="0"/>
              <a:pPr>
                <a:defRPr/>
              </a:pPr>
              <a:t>‹#›</a:t>
            </a:fld>
            <a:endParaRPr lang="en-US" altLang="en-US"/>
          </a:p>
        </p:txBody>
      </p:sp>
    </p:spTree>
    <p:extLst>
      <p:ext uri="{BB962C8B-B14F-4D97-AF65-F5344CB8AC3E}">
        <p14:creationId xmlns:p14="http://schemas.microsoft.com/office/powerpoint/2010/main" val="2789701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3"/>
            <a:ext cx="370332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3"/>
            <a:ext cx="370332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smtClean="0"/>
              <a:t>Click to edit Master text styles</a:t>
            </a:r>
          </a:p>
        </p:txBody>
      </p:sp>
      <p:sp>
        <p:nvSpPr>
          <p:cNvPr id="6" name="Content Placeholder 5"/>
          <p:cNvSpPr>
            <a:spLocks noGrp="1"/>
          </p:cNvSpPr>
          <p:nvPr>
            <p:ph sz="quarter" idx="4"/>
          </p:nvPr>
        </p:nvSpPr>
        <p:spPr>
          <a:xfrm>
            <a:off x="4663440" y="2582335"/>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EB978FF9-9E88-4864-B0E7-4C28303A643F}" type="slidenum">
              <a:rPr lang="en-US" altLang="en-US" smtClean="0"/>
              <a:pPr>
                <a:defRPr/>
              </a:pPr>
              <a:t>‹#›</a:t>
            </a:fld>
            <a:endParaRPr lang="en-US" altLang="en-US"/>
          </a:p>
        </p:txBody>
      </p:sp>
    </p:spTree>
    <p:extLst>
      <p:ext uri="{BB962C8B-B14F-4D97-AF65-F5344CB8AC3E}">
        <p14:creationId xmlns:p14="http://schemas.microsoft.com/office/powerpoint/2010/main" val="2561961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3335616E-F86F-4D4B-B700-F4206B325614}" type="slidenum">
              <a:rPr lang="en-US" altLang="en-US" smtClean="0"/>
              <a:pPr>
                <a:defRPr/>
              </a:pPr>
              <a:t>‹#›</a:t>
            </a:fld>
            <a:endParaRPr lang="en-US" altLang="en-US"/>
          </a:p>
        </p:txBody>
      </p:sp>
    </p:spTree>
    <p:extLst>
      <p:ext uri="{BB962C8B-B14F-4D97-AF65-F5344CB8AC3E}">
        <p14:creationId xmlns:p14="http://schemas.microsoft.com/office/powerpoint/2010/main" val="3623649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3" y="633431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97EBF790-ED88-4CEA-A3B6-09BDA5A9DFFE}" type="slidenum">
              <a:rPr lang="en-US" altLang="en-US" smtClean="0"/>
              <a:pPr>
                <a:defRPr/>
              </a:pPr>
              <a:t>‹#›</a:t>
            </a:fld>
            <a:endParaRPr lang="en-US" altLang="en-US"/>
          </a:p>
        </p:txBody>
      </p:sp>
    </p:spTree>
    <p:extLst>
      <p:ext uri="{BB962C8B-B14F-4D97-AF65-F5344CB8AC3E}">
        <p14:creationId xmlns:p14="http://schemas.microsoft.com/office/powerpoint/2010/main" val="3615854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5"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4" y="0"/>
            <a:ext cx="48007"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1" y="594359"/>
            <a:ext cx="2400300" cy="2286000"/>
          </a:xfrm>
        </p:spPr>
        <p:txBody>
          <a:bodyPr anchor="b">
            <a:normAutofit/>
          </a:bodyPr>
          <a:lstStyle>
            <a:lvl1pPr>
              <a:defRPr sz="2025"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40"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1" y="2926081"/>
            <a:ext cx="2400300" cy="3379124"/>
          </a:xfrm>
        </p:spPr>
        <p:txBody>
          <a:bodyPr lIns="91440" rIns="91440">
            <a:normAutofit/>
          </a:bodyPr>
          <a:lstStyle>
            <a:lvl1pPr marL="0" indent="0">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smtClean="0"/>
              <a:t>Click to edit Master text styles</a:t>
            </a:r>
          </a:p>
        </p:txBody>
      </p:sp>
      <p:sp>
        <p:nvSpPr>
          <p:cNvPr id="5" name="Date Placeholder 4"/>
          <p:cNvSpPr>
            <a:spLocks noGrp="1"/>
          </p:cNvSpPr>
          <p:nvPr>
            <p:ph type="dt" sz="half" idx="10"/>
          </p:nvPr>
        </p:nvSpPr>
        <p:spPr>
          <a:xfrm>
            <a:off x="349136" y="6459787"/>
            <a:ext cx="1963883" cy="365126"/>
          </a:xfrm>
        </p:spPr>
        <p:txBody>
          <a:bodyPr/>
          <a:lstStyle>
            <a:lvl1pPr algn="l">
              <a:defRPr/>
            </a:lvl1pPr>
          </a:lstStyle>
          <a:p>
            <a:pPr>
              <a:defRPr/>
            </a:pPr>
            <a:endParaRPr lang="en-US" altLang="en-US"/>
          </a:p>
        </p:txBody>
      </p:sp>
      <p:sp>
        <p:nvSpPr>
          <p:cNvPr id="6" name="Footer Placeholder 5"/>
          <p:cNvSpPr>
            <a:spLocks noGrp="1"/>
          </p:cNvSpPr>
          <p:nvPr>
            <p:ph type="ftr" sz="quarter" idx="11"/>
          </p:nvPr>
        </p:nvSpPr>
        <p:spPr>
          <a:xfrm>
            <a:off x="3600450" y="6459787"/>
            <a:ext cx="3486151" cy="365126"/>
          </a:xfrm>
        </p:spPr>
        <p:txBody>
          <a:bodyPr/>
          <a:lstStyle>
            <a:lvl1pPr algn="l">
              <a:defRPr>
                <a:solidFill>
                  <a:schemeClr val="tx2"/>
                </a:solidFill>
              </a:defRPr>
            </a:lvl1pPr>
          </a:lstStyle>
          <a:p>
            <a:pPr>
              <a:defRPr/>
            </a:pPr>
            <a:endParaRPr lang="en-US"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4C050413-56B7-4C6A-8874-9055E26B4850}" type="slidenum">
              <a:rPr lang="en-US" altLang="en-US" smtClean="0"/>
              <a:pPr>
                <a:defRPr/>
              </a:pPr>
              <a:t>‹#›</a:t>
            </a:fld>
            <a:endParaRPr lang="en-US" altLang="en-US"/>
          </a:p>
        </p:txBody>
      </p:sp>
    </p:spTree>
    <p:extLst>
      <p:ext uri="{BB962C8B-B14F-4D97-AF65-F5344CB8AC3E}">
        <p14:creationId xmlns:p14="http://schemas.microsoft.com/office/powerpoint/2010/main" val="2263548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 y="4915077"/>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2025"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4" y="1"/>
            <a:ext cx="9143989" cy="4915076"/>
          </a:xfrm>
          <a:blipFill>
            <a:blip r:embed="rId2"/>
            <a:stretch>
              <a:fillRect/>
            </a:stretch>
          </a:blipFill>
        </p:spPr>
        <p:txBody>
          <a:bodyPr lIns="457200" tIns="457200" anchor="t"/>
          <a:lstStyle>
            <a:lvl1pPr marL="0" indent="0">
              <a:buNone/>
              <a:defRPr sz="1800">
                <a:solidFill>
                  <a:schemeClr val="bg1"/>
                </a:solidFill>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5"/>
            <a:ext cx="7589520" cy="594360"/>
          </a:xfrm>
        </p:spPr>
        <p:txBody>
          <a:bodyPr lIns="91440" tIns="0" rIns="91440" bIns="0">
            <a:normAutofit/>
          </a:bodyPr>
          <a:lstStyle>
            <a:lvl1pPr marL="0" indent="0">
              <a:spcBef>
                <a:spcPts val="0"/>
              </a:spcBef>
              <a:spcAft>
                <a:spcPts val="338"/>
              </a:spcAft>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1DD4F92A-D997-41DB-8F3C-22B72EE0C3D8}" type="slidenum">
              <a:rPr lang="en-US" altLang="en-US" smtClean="0"/>
              <a:pPr>
                <a:defRPr/>
              </a:pPr>
              <a:t>‹#›</a:t>
            </a:fld>
            <a:endParaRPr lang="en-US" altLang="en-US"/>
          </a:p>
        </p:txBody>
      </p:sp>
    </p:spTree>
    <p:extLst>
      <p:ext uri="{BB962C8B-B14F-4D97-AF65-F5344CB8AC3E}">
        <p14:creationId xmlns:p14="http://schemas.microsoft.com/office/powerpoint/2010/main" val="4219071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sp>
        <p:nvSpPr>
          <p:cNvPr id="7" name="Rectangle 6"/>
          <p:cNvSpPr/>
          <p:nvPr/>
        </p:nvSpPr>
        <p:spPr>
          <a:xfrm>
            <a:off x="2"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6334316"/>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6"/>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3" y="6459787"/>
            <a:ext cx="1854203" cy="365126"/>
          </a:xfrm>
          <a:prstGeom prst="rect">
            <a:avLst/>
          </a:prstGeom>
        </p:spPr>
        <p:txBody>
          <a:bodyPr vert="horz" lIns="91440" tIns="45720" rIns="91440" bIns="45720" rtlCol="0" anchor="ctr"/>
          <a:lstStyle>
            <a:lvl1pPr algn="l">
              <a:defRPr sz="506">
                <a:solidFill>
                  <a:srgbClr val="FFFFFF"/>
                </a:solidFill>
              </a:defRPr>
            </a:lvl1pPr>
          </a:lstStyle>
          <a:p>
            <a:pPr>
              <a:defRPr/>
            </a:pPr>
            <a:endParaRPr lang="en-US" altLang="en-US"/>
          </a:p>
        </p:txBody>
      </p:sp>
      <p:sp>
        <p:nvSpPr>
          <p:cNvPr id="5" name="Footer Placeholder 4"/>
          <p:cNvSpPr>
            <a:spLocks noGrp="1"/>
          </p:cNvSpPr>
          <p:nvPr>
            <p:ph type="ftr" sz="quarter" idx="3"/>
          </p:nvPr>
        </p:nvSpPr>
        <p:spPr>
          <a:xfrm>
            <a:off x="2764642" y="6459787"/>
            <a:ext cx="3617103" cy="365126"/>
          </a:xfrm>
          <a:prstGeom prst="rect">
            <a:avLst/>
          </a:prstGeom>
        </p:spPr>
        <p:txBody>
          <a:bodyPr vert="horz" lIns="91440" tIns="45720" rIns="91440" bIns="45720" rtlCol="0" anchor="ctr"/>
          <a:lstStyle>
            <a:lvl1pPr algn="ctr">
              <a:defRPr sz="506" cap="all" baseline="0">
                <a:solidFill>
                  <a:srgbClr val="FFFFFF"/>
                </a:solidFill>
              </a:defRPr>
            </a:lvl1pPr>
          </a:lstStyle>
          <a:p>
            <a:pPr>
              <a:defRPr/>
            </a:pPr>
            <a:endParaRPr lang="en-US" altLang="en-US"/>
          </a:p>
        </p:txBody>
      </p:sp>
      <p:sp>
        <p:nvSpPr>
          <p:cNvPr id="6" name="Slide Number Placeholder 5"/>
          <p:cNvSpPr>
            <a:spLocks noGrp="1"/>
          </p:cNvSpPr>
          <p:nvPr>
            <p:ph type="sldNum" sz="quarter" idx="4"/>
          </p:nvPr>
        </p:nvSpPr>
        <p:spPr>
          <a:xfrm>
            <a:off x="7425345" y="6459787"/>
            <a:ext cx="984019" cy="365126"/>
          </a:xfrm>
          <a:prstGeom prst="rect">
            <a:avLst/>
          </a:prstGeom>
        </p:spPr>
        <p:txBody>
          <a:bodyPr vert="horz" lIns="91440" tIns="45720" rIns="91440" bIns="45720" rtlCol="0" anchor="ctr"/>
          <a:lstStyle>
            <a:lvl1pPr algn="r">
              <a:defRPr sz="591">
                <a:solidFill>
                  <a:srgbClr val="FFFFFF"/>
                </a:solidFill>
              </a:defRPr>
            </a:lvl1pPr>
          </a:lstStyle>
          <a:p>
            <a:pPr>
              <a:defRPr/>
            </a:pPr>
            <a:fld id="{FAC148F8-D651-40C9-8144-30F9CCAFCF5E}" type="slidenum">
              <a:rPr lang="en-US" altLang="en-US" smtClean="0"/>
              <a:pPr>
                <a:defRPr/>
              </a:pPr>
              <a:t>‹#›</a:t>
            </a:fld>
            <a:endParaRPr lang="en-US" altLang="en-US"/>
          </a:p>
        </p:txBody>
      </p:sp>
      <p:cxnSp>
        <p:nvCxnSpPr>
          <p:cNvPr id="10" name="Straight Connector 9"/>
          <p:cNvCxnSpPr/>
          <p:nvPr/>
        </p:nvCxnSpPr>
        <p:spPr>
          <a:xfrm>
            <a:off x="895150"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6388436"/>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Lst>
  <p:txStyles>
    <p:titleStyle>
      <a:lvl1pPr algn="l" defTabSz="514350" rtl="0" eaLnBrk="1" latinLnBrk="0" hangingPunct="1">
        <a:lnSpc>
          <a:spcPct val="85000"/>
        </a:lnSpc>
        <a:spcBef>
          <a:spcPct val="0"/>
        </a:spcBef>
        <a:buNone/>
        <a:defRPr sz="2700" kern="1200" spc="-28" baseline="0">
          <a:solidFill>
            <a:schemeClr val="tx1">
              <a:lumMod val="75000"/>
              <a:lumOff val="25000"/>
            </a:schemeClr>
          </a:solidFill>
          <a:latin typeface="+mj-lt"/>
          <a:ea typeface="+mj-ea"/>
          <a:cs typeface="+mj-cs"/>
        </a:defRPr>
      </a:lvl1pPr>
    </p:titleStyle>
    <p:body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1125" kern="1200">
          <a:solidFill>
            <a:schemeClr val="tx1">
              <a:lumMod val="75000"/>
              <a:lumOff val="25000"/>
            </a:schemeClr>
          </a:solidFill>
          <a:latin typeface="+mn-lt"/>
          <a:ea typeface="+mn-ea"/>
          <a:cs typeface="+mn-cs"/>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1013" kern="1200">
          <a:solidFill>
            <a:schemeClr val="tx1">
              <a:lumMod val="75000"/>
              <a:lumOff val="25000"/>
            </a:schemeClr>
          </a:solidFill>
          <a:latin typeface="+mn-lt"/>
          <a:ea typeface="+mn-ea"/>
          <a:cs typeface="+mn-cs"/>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eaLnBrk="0" hangingPunct="0">
              <a:defRPr/>
            </a:pPr>
            <a:endParaRPr lang="en-US"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eaLnBrk="0" hangingPunct="0">
              <a:defRPr/>
            </a:pPr>
            <a:endParaRPr lang="en-US"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eaLnBrk="0" hangingPunct="0">
              <a:defRPr/>
            </a:pPr>
            <a:fld id="{91EB2632-30EB-404D-AAF4-83DEB88D2D58}" type="slidenum">
              <a:rPr lang="en-US" altLang="en-US" smtClean="0"/>
              <a:pPr eaLnBrk="0" hangingPunct="0">
                <a:defRPr/>
              </a:pPr>
              <a:t>‹#›</a:t>
            </a:fld>
            <a:endParaRPr lang="en-US"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7837184"/>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eaLnBrk="0" hangingPunct="0">
              <a:defRPr/>
            </a:pPr>
            <a:endParaRPr lang="en-US" alt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eaLnBrk="0" hangingPunct="0">
              <a:defRPr/>
            </a:pPr>
            <a:endParaRPr lang="en-US" alt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eaLnBrk="0" hangingPunct="0">
              <a:defRPr/>
            </a:pPr>
            <a:fld id="{91EB2632-30EB-404D-AAF4-83DEB88D2D58}" type="slidenum">
              <a:rPr lang="en-US" altLang="en-US" smtClean="0"/>
              <a:pPr eaLnBrk="0" hangingPunct="0">
                <a:defRPr/>
              </a:pPr>
              <a:t>‹#›</a:t>
            </a:fld>
            <a:endParaRPr lang="en-US" alt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8837913"/>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upjohn.org/models/bied/report.ph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ncbi.nlm.nih.gov/books/NBK158826/"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cdn.esd.ny.gov/Reports/2015_ESD_Business_Incentives_Report.pdf"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ny.gov/sites/ny.gov/files/atoms/files/CNYREDC_URI_FinalPlan.pdf"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nypirg.org/capitolperspective/new-yorks-corruption-palooza-near-its-en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ctrTitle"/>
          </p:nvPr>
        </p:nvSpPr>
        <p:spPr>
          <a:xfrm>
            <a:off x="705628" y="699796"/>
            <a:ext cx="7785230" cy="944724"/>
          </a:xfrm>
          <a:solidFill>
            <a:srgbClr val="FBE6CE"/>
          </a:solidFill>
        </p:spPr>
        <p:txBody>
          <a:bodyPr>
            <a:normAutofit fontScale="90000"/>
          </a:bodyPr>
          <a:lstStyle/>
          <a:p>
            <a:pPr algn="ctr"/>
            <a:r>
              <a:rPr lang="en-US" sz="2625" b="1" dirty="0">
                <a:solidFill>
                  <a:srgbClr val="637052"/>
                </a:solidFill>
              </a:rPr>
              <a:t>State and Local Public Finance</a:t>
            </a:r>
            <a:r>
              <a:rPr lang="en-US" sz="2250" b="1" dirty="0">
                <a:solidFill>
                  <a:srgbClr val="637052"/>
                </a:solidFill>
              </a:rPr>
              <a:t/>
            </a:r>
            <a:br>
              <a:rPr lang="en-US" sz="2250" b="1" dirty="0">
                <a:solidFill>
                  <a:srgbClr val="637052"/>
                </a:solidFill>
              </a:rPr>
            </a:br>
            <a:r>
              <a:rPr lang="en-US" sz="2063" b="1" dirty="0">
                <a:solidFill>
                  <a:srgbClr val="637052"/>
                </a:solidFill>
              </a:rPr>
              <a:t>Professor Yinger</a:t>
            </a:r>
            <a:br>
              <a:rPr lang="en-US" sz="2063" b="1" dirty="0">
                <a:solidFill>
                  <a:srgbClr val="637052"/>
                </a:solidFill>
              </a:rPr>
            </a:br>
            <a:r>
              <a:rPr lang="en-US" sz="2063" b="1">
                <a:solidFill>
                  <a:srgbClr val="637052"/>
                </a:solidFill>
              </a:rPr>
              <a:t>Spring </a:t>
            </a:r>
            <a:r>
              <a:rPr lang="en-US" sz="2063" b="1" smtClean="0">
                <a:solidFill>
                  <a:srgbClr val="637052"/>
                </a:solidFill>
              </a:rPr>
              <a:t>2019</a:t>
            </a:r>
            <a:endParaRPr lang="en-US" sz="2063" b="1" dirty="0">
              <a:solidFill>
                <a:srgbClr val="637052"/>
              </a:solidFill>
            </a:endParaRPr>
          </a:p>
        </p:txBody>
      </p:sp>
      <p:sp>
        <p:nvSpPr>
          <p:cNvPr id="6" name="Rectangle 3"/>
          <p:cNvSpPr>
            <a:spLocks noGrp="1" noChangeArrowheads="1"/>
          </p:cNvSpPr>
          <p:nvPr>
            <p:ph type="subTitle" idx="1"/>
          </p:nvPr>
        </p:nvSpPr>
        <p:spPr>
          <a:xfrm>
            <a:off x="2743200" y="3886200"/>
            <a:ext cx="5562600" cy="1619250"/>
          </a:xfrm>
        </p:spPr>
        <p:txBody>
          <a:bodyPr/>
          <a:lstStyle/>
          <a:p>
            <a:pPr eaLnBrk="1" hangingPunct="1"/>
            <a:r>
              <a:rPr lang="en-US" sz="2700" dirty="0"/>
              <a:t>Lecture </a:t>
            </a:r>
            <a:r>
              <a:rPr lang="en-US" sz="2700" dirty="0" smtClean="0"/>
              <a:t>16</a:t>
            </a:r>
            <a:endParaRPr lang="en-US" sz="2700" dirty="0"/>
          </a:p>
          <a:p>
            <a:pPr eaLnBrk="1" hangingPunct="1"/>
            <a:r>
              <a:rPr lang="en-US" sz="2700" dirty="0" smtClean="0"/>
              <a:t>Economic Development Policy</a:t>
            </a:r>
            <a:endParaRPr lang="en-US" sz="2700" dirty="0"/>
          </a:p>
        </p:txBody>
      </p:sp>
    </p:spTree>
    <p:extLst>
      <p:ext uri="{BB962C8B-B14F-4D97-AF65-F5344CB8AC3E}">
        <p14:creationId xmlns:p14="http://schemas.microsoft.com/office/powerpoint/2010/main" val="1536601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914400" y="1795148"/>
            <a:ext cx="7391400" cy="4453252"/>
          </a:xfrm>
        </p:spPr>
        <p:txBody>
          <a:bodyPr>
            <a:normAutofit/>
          </a:bodyPr>
          <a:lstStyle/>
          <a:p>
            <a:pPr marL="227013" indent="-227013" eaLnBrk="1" hangingPunct="1">
              <a:lnSpc>
                <a:spcPct val="110000"/>
              </a:lnSpc>
              <a:buFont typeface="Wingdings" panose="05000000000000000000" pitchFamily="2" charset="2"/>
              <a:buChar char="§"/>
            </a:pPr>
            <a:r>
              <a:rPr lang="en-US" sz="2000" dirty="0" smtClean="0"/>
              <a:t>In the literature on taxes and economic development, there is a rough consensus that</a:t>
            </a:r>
          </a:p>
          <a:p>
            <a:pPr marL="541782" lvl="3" indent="-171450">
              <a:lnSpc>
                <a:spcPct val="110000"/>
              </a:lnSpc>
              <a:buFont typeface="Wingdings" panose="05000000000000000000" pitchFamily="2" charset="2"/>
              <a:buChar char="§"/>
            </a:pPr>
            <a:endParaRPr lang="en-US" sz="2000" dirty="0" smtClean="0"/>
          </a:p>
          <a:p>
            <a:pPr marL="460375" lvl="1" indent="-233363">
              <a:lnSpc>
                <a:spcPct val="110000"/>
              </a:lnSpc>
              <a:spcAft>
                <a:spcPts val="1800"/>
              </a:spcAft>
              <a:buFont typeface="Courier New" panose="02070309020205020404" pitchFamily="49" charset="0"/>
              <a:buChar char="o"/>
            </a:pPr>
            <a:r>
              <a:rPr lang="en-US" sz="2000" dirty="0" smtClean="0"/>
              <a:t>Tax differences probably matter, particularly within an urban area, </a:t>
            </a:r>
            <a:r>
              <a:rPr lang="en-US" sz="2000" b="1" dirty="0" smtClean="0"/>
              <a:t>but</a:t>
            </a:r>
          </a:p>
          <a:p>
            <a:pPr marL="914400" lvl="7" indent="-227013">
              <a:lnSpc>
                <a:spcPct val="110000"/>
              </a:lnSpc>
              <a:buSzPct val="65000"/>
              <a:buFont typeface="Arial" panose="020B0604020202020204" pitchFamily="34" charset="0"/>
              <a:buChar char="•"/>
            </a:pPr>
            <a:r>
              <a:rPr lang="en-US" sz="2000" dirty="0" smtClean="0"/>
              <a:t>The impacts of taxes on economic development are not very large, and </a:t>
            </a:r>
          </a:p>
          <a:p>
            <a:pPr marL="914400" lvl="7" indent="-227013">
              <a:lnSpc>
                <a:spcPct val="110000"/>
              </a:lnSpc>
              <a:buSzPct val="65000"/>
              <a:buFont typeface="Arial" panose="020B0604020202020204" pitchFamily="34" charset="0"/>
              <a:buChar char="•"/>
            </a:pPr>
            <a:endParaRPr lang="en-US" sz="2000" dirty="0" smtClean="0"/>
          </a:p>
          <a:p>
            <a:pPr marL="914400" lvl="7" indent="-227013">
              <a:lnSpc>
                <a:spcPct val="110000"/>
              </a:lnSpc>
              <a:buSzPct val="65000"/>
              <a:buFont typeface="Arial" panose="020B0604020202020204" pitchFamily="34" charset="0"/>
              <a:buChar char="•"/>
            </a:pPr>
            <a:r>
              <a:rPr lang="en-US" sz="2000" dirty="0" smtClean="0"/>
              <a:t> Service quality differences matter, too.</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430382"/>
            <a:ext cx="6248400" cy="424732"/>
          </a:xfrm>
          <a:prstGeom prst="rect">
            <a:avLst/>
          </a:prstGeom>
        </p:spPr>
        <p:txBody>
          <a:bodyPr wrap="square">
            <a:spAutoFit/>
          </a:bodyPr>
          <a:lstStyle/>
          <a:p>
            <a:pPr eaLnBrk="1" hangingPunct="1">
              <a:lnSpc>
                <a:spcPct val="90000"/>
              </a:lnSpc>
              <a:buFont typeface="Wingdings" pitchFamily="2" charset="2"/>
              <a:buNone/>
            </a:pPr>
            <a:r>
              <a:rPr lang="en-US" sz="2400" dirty="0" smtClean="0">
                <a:solidFill>
                  <a:srgbClr val="BD582C"/>
                </a:solidFill>
                <a:latin typeface="+mn-lt"/>
              </a:rPr>
              <a:t>Studies of Taxes And Economic Development</a:t>
            </a:r>
            <a:endParaRPr lang="en-US" sz="2400" dirty="0">
              <a:solidFill>
                <a:srgbClr val="BD582C"/>
              </a:solidFill>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873036" y="1785255"/>
            <a:ext cx="7467600" cy="4495800"/>
          </a:xfrm>
        </p:spPr>
        <p:txBody>
          <a:bodyPr>
            <a:normAutofit fontScale="92500"/>
          </a:bodyPr>
          <a:lstStyle/>
          <a:p>
            <a:pPr marL="227013" indent="-227013" eaLnBrk="1" hangingPunct="1">
              <a:lnSpc>
                <a:spcPct val="110000"/>
              </a:lnSpc>
              <a:spcBef>
                <a:spcPts val="0"/>
              </a:spcBef>
              <a:spcAft>
                <a:spcPts val="600"/>
              </a:spcAft>
              <a:buFont typeface="Wingdings" panose="05000000000000000000" pitchFamily="2" charset="2"/>
              <a:buChar char="§"/>
            </a:pPr>
            <a:r>
              <a:rPr lang="en-US" sz="2000" dirty="0" err="1" smtClean="0"/>
              <a:t>Bania</a:t>
            </a:r>
            <a:r>
              <a:rPr lang="en-US" sz="2000" dirty="0" smtClean="0"/>
              <a:t> </a:t>
            </a:r>
            <a:r>
              <a:rPr lang="en-US" sz="2000" dirty="0"/>
              <a:t>and Stone (</a:t>
            </a:r>
            <a:r>
              <a:rPr lang="en-US" sz="2000" i="1" dirty="0"/>
              <a:t>JPAM</a:t>
            </a:r>
            <a:r>
              <a:rPr lang="en-US" sz="2000" dirty="0"/>
              <a:t>, 2008) look at the determinants of growth in state personal income per capita.</a:t>
            </a:r>
          </a:p>
          <a:p>
            <a:pPr marL="227013" indent="-227013" eaLnBrk="1" hangingPunct="1">
              <a:lnSpc>
                <a:spcPct val="110000"/>
              </a:lnSpc>
              <a:spcBef>
                <a:spcPts val="0"/>
              </a:spcBef>
              <a:spcAft>
                <a:spcPts val="600"/>
              </a:spcAft>
              <a:buFont typeface="Wingdings" panose="05000000000000000000" pitchFamily="2" charset="2"/>
              <a:buChar char="§"/>
            </a:pPr>
            <a:endParaRPr lang="en-US" sz="2000" dirty="0"/>
          </a:p>
          <a:p>
            <a:pPr marL="227013" indent="-227013" eaLnBrk="1" hangingPunct="1">
              <a:lnSpc>
                <a:spcPct val="110000"/>
              </a:lnSpc>
              <a:spcBef>
                <a:spcPts val="0"/>
              </a:spcBef>
              <a:spcAft>
                <a:spcPts val="600"/>
              </a:spcAft>
              <a:buFont typeface="Wingdings" panose="05000000000000000000" pitchFamily="2" charset="2"/>
              <a:buChar char="§"/>
            </a:pPr>
            <a:r>
              <a:rPr lang="en-US" sz="2000" dirty="0"/>
              <a:t>They find that raising taxes and using it for education, transportation, public safety, the environment, or housing raises growth at first, then lowers it.</a:t>
            </a:r>
          </a:p>
          <a:p>
            <a:pPr marL="227013" indent="-227013" eaLnBrk="1" hangingPunct="1">
              <a:lnSpc>
                <a:spcPct val="110000"/>
              </a:lnSpc>
              <a:spcBef>
                <a:spcPts val="0"/>
              </a:spcBef>
              <a:spcAft>
                <a:spcPts val="600"/>
              </a:spcAft>
              <a:buFont typeface="Wingdings" panose="05000000000000000000" pitchFamily="2" charset="2"/>
              <a:buChar char="§"/>
            </a:pPr>
            <a:endParaRPr lang="en-US" sz="2000" dirty="0"/>
          </a:p>
          <a:p>
            <a:pPr marL="227013" indent="-227013" eaLnBrk="1" hangingPunct="1">
              <a:lnSpc>
                <a:spcPct val="110000"/>
              </a:lnSpc>
              <a:spcBef>
                <a:spcPts val="0"/>
              </a:spcBef>
              <a:spcAft>
                <a:spcPts val="600"/>
              </a:spcAft>
              <a:buFont typeface="Wingdings" panose="05000000000000000000" pitchFamily="2" charset="2"/>
              <a:buChar char="§"/>
            </a:pPr>
            <a:r>
              <a:rPr lang="en-US" sz="2000" dirty="0"/>
              <a:t>The impacts are more negative if the taxes are used for health or welfare.</a:t>
            </a:r>
          </a:p>
          <a:p>
            <a:pPr marL="227013" indent="-227013" eaLnBrk="1" hangingPunct="1">
              <a:lnSpc>
                <a:spcPct val="110000"/>
              </a:lnSpc>
              <a:spcBef>
                <a:spcPts val="0"/>
              </a:spcBef>
              <a:spcAft>
                <a:spcPts val="600"/>
              </a:spcAft>
              <a:buFont typeface="Wingdings" panose="05000000000000000000" pitchFamily="2" charset="2"/>
              <a:buChar char="§"/>
            </a:pPr>
            <a:endParaRPr lang="en-US" sz="2000" dirty="0"/>
          </a:p>
          <a:p>
            <a:pPr marL="227013" indent="-227013" eaLnBrk="1" hangingPunct="1">
              <a:lnSpc>
                <a:spcPct val="110000"/>
              </a:lnSpc>
              <a:spcBef>
                <a:spcPts val="0"/>
              </a:spcBef>
              <a:spcAft>
                <a:spcPts val="600"/>
              </a:spcAft>
              <a:buFont typeface="Wingdings" panose="05000000000000000000" pitchFamily="2" charset="2"/>
              <a:buChar char="§"/>
            </a:pPr>
            <a:r>
              <a:rPr lang="en-US" sz="2000" dirty="0"/>
              <a:t>The right mix raises the 5-year growth rate 2.3 percentage points above the median; the wrong mix lowers it 4 points below the median.</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393854"/>
            <a:ext cx="2743764" cy="461665"/>
          </a:xfrm>
          <a:prstGeom prst="rect">
            <a:avLst/>
          </a:prstGeom>
        </p:spPr>
        <p:txBody>
          <a:bodyPr wrap="none">
            <a:spAutoFit/>
          </a:bodyPr>
          <a:lstStyle/>
          <a:p>
            <a:pPr eaLnBrk="1" hangingPunct="1">
              <a:buFont typeface="Wingdings" pitchFamily="2" charset="2"/>
              <a:buNone/>
            </a:pPr>
            <a:r>
              <a:rPr lang="en-US" sz="2400" dirty="0" smtClean="0">
                <a:solidFill>
                  <a:srgbClr val="BD582C"/>
                </a:solidFill>
                <a:latin typeface="+mn-lt"/>
              </a:rPr>
              <a:t>State-Level Evidence</a:t>
            </a:r>
            <a:endParaRPr lang="en-US" sz="2400" dirty="0">
              <a:solidFill>
                <a:srgbClr val="BD582C"/>
              </a:solidFill>
              <a:latin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graphicFrame>
        <p:nvGraphicFramePr>
          <p:cNvPr id="7" name="Chart 6"/>
          <p:cNvGraphicFramePr>
            <a:graphicFrameLocks noGrp="1"/>
          </p:cNvGraphicFramePr>
          <p:nvPr>
            <p:extLst>
              <p:ext uri="{D42A27DB-BD31-4B8C-83A1-F6EECF244321}">
                <p14:modId xmlns:p14="http://schemas.microsoft.com/office/powerpoint/2010/main" val="1498663317"/>
              </p:ext>
            </p:extLst>
          </p:nvPr>
        </p:nvGraphicFramePr>
        <p:xfrm>
          <a:off x="1143000" y="228600"/>
          <a:ext cx="6629401" cy="61946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94512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873036" y="1785255"/>
            <a:ext cx="7467600" cy="4495800"/>
          </a:xfrm>
        </p:spPr>
        <p:txBody>
          <a:bodyPr>
            <a:normAutofit/>
          </a:bodyPr>
          <a:lstStyle/>
          <a:p>
            <a:pPr marL="227013" indent="-227013">
              <a:lnSpc>
                <a:spcPct val="100000"/>
              </a:lnSpc>
              <a:spcBef>
                <a:spcPts val="0"/>
              </a:spcBef>
              <a:spcAft>
                <a:spcPts val="1800"/>
              </a:spcAft>
              <a:buFont typeface="Wingdings" panose="05000000000000000000" pitchFamily="2" charset="2"/>
              <a:buChar char="§"/>
            </a:pPr>
            <a:r>
              <a:rPr lang="en-US" sz="2000" dirty="0" smtClean="0"/>
              <a:t>A </a:t>
            </a:r>
            <a:r>
              <a:rPr lang="en-US" sz="2000" dirty="0"/>
              <a:t>more recent article </a:t>
            </a:r>
            <a:r>
              <a:rPr lang="en-US" sz="2000" dirty="0" err="1" smtClean="0"/>
              <a:t>Srithongrung</a:t>
            </a:r>
            <a:r>
              <a:rPr lang="en-US" sz="2000" dirty="0" smtClean="0"/>
              <a:t> </a:t>
            </a:r>
            <a:r>
              <a:rPr lang="en-US" sz="2000" dirty="0"/>
              <a:t>and </a:t>
            </a:r>
            <a:r>
              <a:rPr lang="en-US" sz="2000" dirty="0" err="1"/>
              <a:t>Kriz</a:t>
            </a:r>
            <a:r>
              <a:rPr lang="en-US" sz="2000" dirty="0"/>
              <a:t> (</a:t>
            </a:r>
            <a:r>
              <a:rPr lang="en-US" sz="2000" i="1" dirty="0"/>
              <a:t>JPAM</a:t>
            </a:r>
            <a:r>
              <a:rPr lang="en-US" sz="2000" dirty="0"/>
              <a:t> </a:t>
            </a:r>
            <a:r>
              <a:rPr lang="en-US" sz="2000" dirty="0" smtClean="0"/>
              <a:t>2014) estimates </a:t>
            </a:r>
            <a:r>
              <a:rPr lang="en-US" sz="2000" dirty="0"/>
              <a:t>a </a:t>
            </a:r>
            <a:r>
              <a:rPr lang="en-US" sz="2000" dirty="0" smtClean="0"/>
              <a:t>complex, dynamic </a:t>
            </a:r>
            <a:r>
              <a:rPr lang="en-US" sz="2000" dirty="0"/>
              <a:t>model of economic </a:t>
            </a:r>
            <a:r>
              <a:rPr lang="en-US" sz="2000" dirty="0" smtClean="0"/>
              <a:t>development.  </a:t>
            </a:r>
            <a:endParaRPr lang="en-US" sz="2000" dirty="0"/>
          </a:p>
          <a:p>
            <a:pPr marL="227013" indent="-227013">
              <a:lnSpc>
                <a:spcPct val="100000"/>
              </a:lnSpc>
              <a:spcBef>
                <a:spcPts val="0"/>
              </a:spcBef>
              <a:spcAft>
                <a:spcPts val="1800"/>
              </a:spcAft>
              <a:buFont typeface="Wingdings" panose="05000000000000000000" pitchFamily="2" charset="2"/>
              <a:buChar char="§"/>
            </a:pPr>
            <a:r>
              <a:rPr lang="en-US" sz="2000" dirty="0" smtClean="0"/>
              <a:t>This article finds that taxes have a slight, short-lived negative </a:t>
            </a:r>
            <a:r>
              <a:rPr lang="en-US" sz="2000" dirty="0"/>
              <a:t>effect on economic </a:t>
            </a:r>
            <a:r>
              <a:rPr lang="en-US" sz="2000" dirty="0" smtClean="0"/>
              <a:t>growth, that operating and public-capital spending have long-lived, larger impacts on economic growth.</a:t>
            </a:r>
          </a:p>
          <a:p>
            <a:pPr marL="227013" indent="-227013">
              <a:lnSpc>
                <a:spcPct val="100000"/>
              </a:lnSpc>
              <a:spcBef>
                <a:spcPts val="0"/>
              </a:spcBef>
              <a:spcAft>
                <a:spcPts val="1800"/>
              </a:spcAft>
              <a:buFont typeface="Wingdings" panose="05000000000000000000" pitchFamily="2" charset="2"/>
              <a:buChar char="§"/>
            </a:pPr>
            <a:r>
              <a:rPr lang="en-US" sz="2000" dirty="0" smtClean="0"/>
              <a:t>The authors say it is appropriate to “reexamine” both the </a:t>
            </a:r>
            <a:r>
              <a:rPr lang="en-US" sz="2000" dirty="0"/>
              <a:t>wisdom of cutting taxes </a:t>
            </a:r>
            <a:r>
              <a:rPr lang="en-US" sz="2000" dirty="0" smtClean="0"/>
              <a:t>to </a:t>
            </a:r>
            <a:r>
              <a:rPr lang="en-US" sz="2000" dirty="0"/>
              <a:t>boost a state </a:t>
            </a:r>
            <a:r>
              <a:rPr lang="en-US" sz="2000" dirty="0" smtClean="0"/>
              <a:t>economy and the assertion that spending reduces growth.</a:t>
            </a:r>
          </a:p>
          <a:p>
            <a:pPr marL="0" indent="0">
              <a:lnSpc>
                <a:spcPct val="110000"/>
              </a:lnSpc>
              <a:spcBef>
                <a:spcPts val="0"/>
              </a:spcBef>
              <a:spcAft>
                <a:spcPts val="600"/>
              </a:spcAft>
              <a:buNone/>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393854"/>
            <a:ext cx="3045129" cy="461665"/>
          </a:xfrm>
          <a:prstGeom prst="rect">
            <a:avLst/>
          </a:prstGeom>
        </p:spPr>
        <p:txBody>
          <a:bodyPr wrap="none">
            <a:spAutoFit/>
          </a:bodyPr>
          <a:lstStyle/>
          <a:p>
            <a:pPr eaLnBrk="1" hangingPunct="1">
              <a:buFont typeface="Wingdings" pitchFamily="2" charset="2"/>
              <a:buNone/>
            </a:pPr>
            <a:r>
              <a:rPr lang="en-US" sz="2400" dirty="0" smtClean="0">
                <a:solidFill>
                  <a:srgbClr val="BD582C"/>
                </a:solidFill>
                <a:latin typeface="+mn-lt"/>
              </a:rPr>
              <a:t>State-Level Evidence, 2</a:t>
            </a:r>
            <a:endParaRPr lang="en-US" sz="2400" dirty="0">
              <a:solidFill>
                <a:srgbClr val="BD582C"/>
              </a:solidFill>
              <a:latin typeface="+mn-lt"/>
            </a:endParaRPr>
          </a:p>
        </p:txBody>
      </p:sp>
    </p:spTree>
    <p:extLst>
      <p:ext uri="{BB962C8B-B14F-4D97-AF65-F5344CB8AC3E}">
        <p14:creationId xmlns:p14="http://schemas.microsoft.com/office/powerpoint/2010/main" val="2691187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838200" y="1752600"/>
            <a:ext cx="7402286" cy="4495800"/>
          </a:xfrm>
        </p:spPr>
        <p:txBody>
          <a:bodyPr>
            <a:normAutofit fontScale="92500" lnSpcReduction="10000"/>
          </a:bodyPr>
          <a:lstStyle/>
          <a:p>
            <a:pPr marL="227013" indent="-227013" eaLnBrk="1" hangingPunct="1">
              <a:lnSpc>
                <a:spcPct val="110000"/>
              </a:lnSpc>
              <a:spcAft>
                <a:spcPts val="1800"/>
              </a:spcAft>
              <a:buFont typeface="Wingdings" panose="05000000000000000000" pitchFamily="2" charset="2"/>
              <a:buChar char="§"/>
            </a:pPr>
            <a:r>
              <a:rPr lang="en-US" sz="2200" dirty="0" err="1" smtClean="0"/>
              <a:t>Wai</a:t>
            </a:r>
            <a:r>
              <a:rPr lang="en-US" sz="2200" dirty="0" smtClean="0"/>
              <a:t>-Ho Wilson </a:t>
            </a:r>
            <a:r>
              <a:rPr lang="en-US" sz="2200" dirty="0"/>
              <a:t>Wong’s dissertation (Maxwell, PA, 1998) looks at the impact of  property tax rates and public services  on economic development in New York.</a:t>
            </a:r>
          </a:p>
          <a:p>
            <a:pPr marL="227013" indent="-227013" eaLnBrk="1" hangingPunct="1">
              <a:lnSpc>
                <a:spcPct val="110000"/>
              </a:lnSpc>
              <a:spcAft>
                <a:spcPts val="600"/>
              </a:spcAft>
              <a:buFont typeface="Wingdings" panose="05000000000000000000" pitchFamily="2" charset="2"/>
              <a:buChar char="§"/>
            </a:pPr>
            <a:r>
              <a:rPr lang="en-US" sz="2200" dirty="0" smtClean="0"/>
              <a:t>It </a:t>
            </a:r>
            <a:r>
              <a:rPr lang="en-US" sz="2200" dirty="0"/>
              <a:t>takes advantage of variation in local tax rates due to the Homestead Option.</a:t>
            </a:r>
          </a:p>
          <a:p>
            <a:pPr eaLnBrk="1" hangingPunct="1">
              <a:lnSpc>
                <a:spcPct val="110000"/>
              </a:lnSpc>
            </a:pPr>
            <a:endParaRPr lang="en-US" sz="2200" dirty="0"/>
          </a:p>
          <a:p>
            <a:pPr marL="460375" lvl="5" indent="-233363">
              <a:lnSpc>
                <a:spcPct val="110000"/>
              </a:lnSpc>
              <a:buSzPct val="65000"/>
              <a:buFont typeface="Courier New" panose="02070309020205020404" pitchFamily="49" charset="0"/>
              <a:buChar char="o"/>
            </a:pPr>
            <a:r>
              <a:rPr lang="en-US" sz="2200" dirty="0"/>
              <a:t>Recall that this option gives cities the right to use a classified property tax, with a higher rate on business than on residential property, when they complete a revaluation. </a:t>
            </a:r>
          </a:p>
          <a:p>
            <a:pPr marL="460375" lvl="5" indent="-233363">
              <a:lnSpc>
                <a:spcPct val="110000"/>
              </a:lnSpc>
              <a:buSzPct val="65000"/>
              <a:buFont typeface="Courier New" panose="02070309020205020404" pitchFamily="49" charset="0"/>
              <a:buChar char="o"/>
            </a:pPr>
            <a:endParaRPr lang="en-US" sz="2200" dirty="0"/>
          </a:p>
          <a:p>
            <a:pPr marL="460375" lvl="5" indent="-233363">
              <a:lnSpc>
                <a:spcPct val="110000"/>
              </a:lnSpc>
              <a:buSzPct val="65000"/>
              <a:buFont typeface="Courier New" panose="02070309020205020404" pitchFamily="49" charset="0"/>
              <a:buChar char="o"/>
            </a:pPr>
            <a:r>
              <a:rPr lang="en-US" sz="2200" dirty="0"/>
              <a:t>This extra variation in tax rates is like a natural experiment for studying the impact of property taxes on economic development.</a:t>
            </a:r>
          </a:p>
          <a:p>
            <a:pPr eaLnBrk="1" hangingPunct="1"/>
            <a:endParaRPr lang="en-US" sz="1875"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786384" y="1410968"/>
            <a:ext cx="2743187"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Local-Level Evidence</a:t>
            </a:r>
            <a:endParaRPr lang="en-US" sz="2400" dirty="0">
              <a:solidFill>
                <a:srgbClr val="BD582C"/>
              </a:solidFill>
              <a:latin typeface="+mn-lt"/>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914400" y="1790700"/>
            <a:ext cx="7467600" cy="4457700"/>
          </a:xfrm>
        </p:spPr>
        <p:txBody>
          <a:bodyPr/>
          <a:lstStyle/>
          <a:p>
            <a:pPr marL="227013" indent="-227013" eaLnBrk="1" hangingPunct="1">
              <a:lnSpc>
                <a:spcPct val="110000"/>
              </a:lnSpc>
              <a:buFont typeface="Wingdings" panose="05000000000000000000" pitchFamily="2" charset="2"/>
              <a:buChar char="§"/>
            </a:pPr>
            <a:r>
              <a:rPr lang="en-US" sz="2000" dirty="0" smtClean="0"/>
              <a:t>Wong </a:t>
            </a:r>
            <a:r>
              <a:rPr lang="en-US" sz="2000" dirty="0"/>
              <a:t>estimates the impact of property tax rates and public services on employment and payroll (overall and by sector) for cities in New York.</a:t>
            </a:r>
          </a:p>
          <a:p>
            <a:pPr marL="227013" indent="-227013" eaLnBrk="1" hangingPunct="1">
              <a:lnSpc>
                <a:spcPct val="110000"/>
              </a:lnSpc>
              <a:buFont typeface="Wingdings" panose="05000000000000000000" pitchFamily="2" charset="2"/>
              <a:buChar char="§"/>
            </a:pPr>
            <a:endParaRPr lang="en-US" sz="2000" dirty="0"/>
          </a:p>
          <a:p>
            <a:pPr marL="227013" indent="-227013" eaLnBrk="1" hangingPunct="1">
              <a:lnSpc>
                <a:spcPct val="110000"/>
              </a:lnSpc>
              <a:buFont typeface="Wingdings" panose="05000000000000000000" pitchFamily="2" charset="2"/>
              <a:buChar char="§"/>
            </a:pPr>
            <a:r>
              <a:rPr lang="en-US" sz="2000" dirty="0"/>
              <a:t>The property tax rate has a  significant negative </a:t>
            </a:r>
            <a:r>
              <a:rPr lang="en-US" sz="2000" dirty="0" smtClean="0"/>
              <a:t>impact </a:t>
            </a:r>
            <a:r>
              <a:rPr lang="en-US" sz="2000" dirty="0"/>
              <a:t>in almost every regression for both employment and payroll.  Property taxes matter!</a:t>
            </a:r>
          </a:p>
          <a:p>
            <a:pPr marL="227013" indent="-227013" eaLnBrk="1" hangingPunct="1">
              <a:lnSpc>
                <a:spcPct val="110000"/>
              </a:lnSpc>
              <a:buFont typeface="Wingdings" panose="05000000000000000000" pitchFamily="2" charset="2"/>
              <a:buChar char="§"/>
            </a:pPr>
            <a:endParaRPr lang="en-US" sz="2000" dirty="0"/>
          </a:p>
          <a:p>
            <a:pPr marL="227013" indent="-227013" eaLnBrk="1" hangingPunct="1">
              <a:lnSpc>
                <a:spcPct val="110000"/>
              </a:lnSpc>
              <a:buFont typeface="Wingdings" panose="05000000000000000000" pitchFamily="2" charset="2"/>
              <a:buChar char="§"/>
            </a:pPr>
            <a:r>
              <a:rPr lang="en-US" sz="2000" dirty="0"/>
              <a:t>Student test scores usually have a significant positive impact, and fire loss has a significant negative impact in about half the cases.  Public service levels matter, too!</a:t>
            </a:r>
          </a:p>
          <a:p>
            <a:pPr eaLnBrk="1" hangingPunct="1"/>
            <a:endParaRPr lang="en-US" sz="1950" dirty="0"/>
          </a:p>
          <a:p>
            <a:pPr eaLnBrk="1" hangingPunct="1"/>
            <a:endParaRPr lang="en-US" sz="1950" dirty="0"/>
          </a:p>
          <a:p>
            <a:pPr eaLnBrk="1" hangingPunct="1"/>
            <a:endParaRPr lang="en-US" sz="195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87369" y="1352490"/>
            <a:ext cx="2306850" cy="461665"/>
          </a:xfrm>
          <a:prstGeom prst="rect">
            <a:avLst/>
          </a:prstGeom>
        </p:spPr>
        <p:txBody>
          <a:bodyPr wrap="none">
            <a:spAutoFit/>
          </a:bodyPr>
          <a:lstStyle/>
          <a:p>
            <a:pPr eaLnBrk="1" hangingPunct="1">
              <a:buFont typeface="Wingdings" pitchFamily="2" charset="2"/>
              <a:buNone/>
            </a:pPr>
            <a:r>
              <a:rPr lang="en-US" sz="2400" dirty="0" smtClean="0">
                <a:solidFill>
                  <a:srgbClr val="BD582C"/>
                </a:solidFill>
                <a:latin typeface="+mn-lt"/>
              </a:rPr>
              <a:t>Local Evidence, 2</a:t>
            </a:r>
            <a:endParaRPr lang="en-US" sz="2400" dirty="0">
              <a:solidFill>
                <a:srgbClr val="BD582C"/>
              </a:solidFill>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idx="1"/>
          </p:nvPr>
        </p:nvSpPr>
        <p:spPr>
          <a:xfrm>
            <a:off x="914400" y="1828800"/>
            <a:ext cx="7467600" cy="3733800"/>
          </a:xfrm>
        </p:spPr>
        <p:txBody>
          <a:bodyPr>
            <a:normAutofit/>
          </a:bodyPr>
          <a:lstStyle/>
          <a:p>
            <a:pPr marL="227013" indent="-227013" eaLnBrk="1" hangingPunct="1">
              <a:lnSpc>
                <a:spcPct val="120000"/>
              </a:lnSpc>
              <a:spcAft>
                <a:spcPts val="1800"/>
              </a:spcAft>
              <a:buFont typeface="Wingdings" panose="05000000000000000000" pitchFamily="2" charset="2"/>
              <a:buChar char="§"/>
            </a:pPr>
            <a:r>
              <a:rPr lang="en-US" sz="2000" dirty="0" smtClean="0"/>
              <a:t>Although the impact of property taxes on economic development is negative, it turns out to be amazingly small.</a:t>
            </a:r>
          </a:p>
          <a:p>
            <a:pPr marL="227013" indent="-227013" eaLnBrk="1" hangingPunct="1">
              <a:lnSpc>
                <a:spcPct val="120000"/>
              </a:lnSpc>
              <a:buFont typeface="Wingdings" panose="05000000000000000000" pitchFamily="2" charset="2"/>
              <a:buChar char="§"/>
            </a:pPr>
            <a:r>
              <a:rPr lang="en-US" sz="2000" dirty="0" smtClean="0"/>
              <a:t>Wong calculated the impact of eliminating the property tax altogether and replacing it with some other source with no impact on economic development (such as state aid).  Here is what he found:</a:t>
            </a:r>
          </a:p>
          <a:p>
            <a:pPr eaLnBrk="1" hangingPunct="1">
              <a:lnSpc>
                <a:spcPct val="120000"/>
              </a:lnSpc>
            </a:pPr>
            <a:endParaRPr lang="en-US" sz="2000" dirty="0" smtClean="0">
              <a:solidFill>
                <a:schemeClr val="tx1">
                  <a:lumMod val="65000"/>
                  <a:lumOff val="35000"/>
                </a:schemeClr>
              </a:solidFill>
            </a:endParaRPr>
          </a:p>
        </p:txBody>
      </p:sp>
      <p:sp>
        <p:nvSpPr>
          <p:cNvPr id="5" name="Rectangle 2"/>
          <p:cNvSpPr txBox="1">
            <a:spLocks noChangeArrowheads="1"/>
          </p:cNvSpPr>
          <p:nvPr/>
        </p:nvSpPr>
        <p:spPr>
          <a:xfrm>
            <a:off x="972102" y="26781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397727"/>
            <a:ext cx="2306850" cy="424732"/>
          </a:xfrm>
          <a:prstGeom prst="rect">
            <a:avLst/>
          </a:prstGeom>
        </p:spPr>
        <p:txBody>
          <a:bodyPr wrap="none">
            <a:spAutoFit/>
          </a:bodyPr>
          <a:lstStyle/>
          <a:p>
            <a:pPr eaLnBrk="1" hangingPunct="1">
              <a:lnSpc>
                <a:spcPct val="90000"/>
              </a:lnSpc>
              <a:buFont typeface="Wingdings" pitchFamily="2" charset="2"/>
              <a:buNone/>
            </a:pPr>
            <a:r>
              <a:rPr lang="en-US" sz="2400" dirty="0" smtClean="0">
                <a:solidFill>
                  <a:srgbClr val="BD582C"/>
                </a:solidFill>
                <a:latin typeface="+mn-lt"/>
              </a:rPr>
              <a:t>Local Evidence, 3</a:t>
            </a:r>
            <a:endParaRPr lang="en-US" sz="2400" dirty="0">
              <a:solidFill>
                <a:srgbClr val="BD582C"/>
              </a:solidFill>
              <a:latin typeface="+mn-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BE6CE"/>
        </a:solidFill>
        <a:effectLst/>
      </p:bgPr>
    </p:bg>
    <p:spTree>
      <p:nvGrpSpPr>
        <p:cNvPr id="1" name=""/>
        <p:cNvGrpSpPr/>
        <p:nvPr/>
      </p:nvGrpSpPr>
      <p:grpSpPr>
        <a:xfrm>
          <a:off x="0" y="0"/>
          <a:ext cx="0" cy="0"/>
          <a:chOff x="0" y="0"/>
          <a:chExt cx="0" cy="0"/>
        </a:xfrm>
      </p:grpSpPr>
      <p:graphicFrame>
        <p:nvGraphicFramePr>
          <p:cNvPr id="4" name="Group 276"/>
          <p:cNvGraphicFramePr>
            <a:graphicFrameLocks noGrp="1"/>
          </p:cNvGraphicFramePr>
          <p:nvPr>
            <p:extLst>
              <p:ext uri="{D42A27DB-BD31-4B8C-83A1-F6EECF244321}">
                <p14:modId xmlns:p14="http://schemas.microsoft.com/office/powerpoint/2010/main" val="3755834105"/>
              </p:ext>
            </p:extLst>
          </p:nvPr>
        </p:nvGraphicFramePr>
        <p:xfrm>
          <a:off x="990600" y="1143001"/>
          <a:ext cx="7620000" cy="5105398"/>
        </p:xfrm>
        <a:graphic>
          <a:graphicData uri="http://schemas.openxmlformats.org/drawingml/2006/table">
            <a:tbl>
              <a:tblPr/>
              <a:tblGrid>
                <a:gridCol w="2879812">
                  <a:extLst>
                    <a:ext uri="{9D8B030D-6E8A-4147-A177-3AD203B41FA5}">
                      <a16:colId xmlns:a16="http://schemas.microsoft.com/office/drawing/2014/main" val="20000"/>
                    </a:ext>
                  </a:extLst>
                </a:gridCol>
                <a:gridCol w="2477629">
                  <a:extLst>
                    <a:ext uri="{9D8B030D-6E8A-4147-A177-3AD203B41FA5}">
                      <a16:colId xmlns:a16="http://schemas.microsoft.com/office/drawing/2014/main" val="20001"/>
                    </a:ext>
                  </a:extLst>
                </a:gridCol>
                <a:gridCol w="2262559">
                  <a:extLst>
                    <a:ext uri="{9D8B030D-6E8A-4147-A177-3AD203B41FA5}">
                      <a16:colId xmlns:a16="http://schemas.microsoft.com/office/drawing/2014/main" val="20002"/>
                    </a:ext>
                  </a:extLst>
                </a:gridCol>
              </a:tblGrid>
              <a:tr h="884761">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smtClean="0">
                        <a:ln>
                          <a:noFill/>
                        </a:ln>
                        <a:solidFill>
                          <a:schemeClr val="tx1">
                            <a:lumMod val="75000"/>
                            <a:lumOff val="25000"/>
                          </a:schemeClr>
                        </a:solidFill>
                        <a:effectLst/>
                        <a:latin typeface="+mn-lt"/>
                        <a:cs typeface="Arial" pitchFamily="34" charset="0"/>
                      </a:endParaRP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lumMod val="75000"/>
                              <a:lumOff val="25000"/>
                            </a:schemeClr>
                          </a:solidFill>
                          <a:effectLst/>
                          <a:latin typeface="+mn-lt"/>
                          <a:ea typeface="SimSun" pitchFamily="2" charset="-122"/>
                          <a:cs typeface="Times New Roman" pitchFamily="18" charset="0"/>
                        </a:rPr>
                        <a:t>Employment Increase</a:t>
                      </a:r>
                    </a:p>
                  </a:txBody>
                  <a:tcPr marL="68580" marR="68580" marT="34295" marB="342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lumMod val="75000"/>
                              <a:lumOff val="25000"/>
                            </a:schemeClr>
                          </a:solidFill>
                          <a:effectLst/>
                          <a:latin typeface="+mn-lt"/>
                          <a:ea typeface="SimSun" pitchFamily="2" charset="-122"/>
                          <a:cs typeface="Times New Roman" pitchFamily="18" charset="0"/>
                        </a:rPr>
                        <a:t>Payroll Increase</a:t>
                      </a:r>
                    </a:p>
                  </a:txBody>
                  <a:tcPr marL="68580" marR="68580" marT="34295" marB="3429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11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ea typeface="SimSun" pitchFamily="2" charset="-122"/>
                          <a:cs typeface="Times New Roman" pitchFamily="18" charset="0"/>
                        </a:rPr>
                        <a:t>Total</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ea typeface="SimSun" pitchFamily="2" charset="-122"/>
                          <a:cs typeface="Times New Roman" pitchFamily="18" charset="0"/>
                        </a:rPr>
                        <a:t>1.36%</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mn-lt"/>
                          <a:ea typeface="SimSun" pitchFamily="2" charset="-122"/>
                          <a:cs typeface="Times New Roman" pitchFamily="18" charset="0"/>
                        </a:rPr>
                        <a:t>3.23%</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31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mn-lt"/>
                          <a:ea typeface="SimSun" pitchFamily="2" charset="-122"/>
                          <a:cs typeface="Times New Roman" pitchFamily="18" charset="0"/>
                        </a:rPr>
                        <a:t>Manufacturing</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ea typeface="SimSun" pitchFamily="2" charset="-122"/>
                          <a:cs typeface="Times New Roman" pitchFamily="18" charset="0"/>
                        </a:rPr>
                        <a:t>1.71%</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ea typeface="SimSun" pitchFamily="2" charset="-122"/>
                          <a:cs typeface="Times New Roman" pitchFamily="18" charset="0"/>
                        </a:rPr>
                        <a:t>12.00%</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11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mn-lt"/>
                          <a:ea typeface="SimSun" pitchFamily="2" charset="-122"/>
                          <a:cs typeface="Times New Roman" pitchFamily="18" charset="0"/>
                        </a:rPr>
                        <a:t>Trade</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ea typeface="SimSun" pitchFamily="2" charset="-122"/>
                          <a:cs typeface="Times New Roman" pitchFamily="18" charset="0"/>
                        </a:rPr>
                        <a:t>0.43%</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ea typeface="SimSun" pitchFamily="2" charset="-122"/>
                          <a:cs typeface="Times New Roman" pitchFamily="18" charset="0"/>
                        </a:rPr>
                        <a:t>1.40%</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965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ea typeface="SimSun" pitchFamily="2" charset="-122"/>
                          <a:cs typeface="Times New Roman" pitchFamily="18" charset="0"/>
                        </a:rPr>
                        <a:t>Transportation/utilities</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ea typeface="SimSun" pitchFamily="2" charset="-122"/>
                          <a:cs typeface="Times New Roman" pitchFamily="18" charset="0"/>
                        </a:rPr>
                        <a:t>1.63%</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ea typeface="SimSun" pitchFamily="2" charset="-122"/>
                          <a:cs typeface="Times New Roman" pitchFamily="18" charset="0"/>
                        </a:rPr>
                        <a:t>10.89%</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9624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ea typeface="SimSun" pitchFamily="2" charset="-122"/>
                          <a:cs typeface="Times New Roman" pitchFamily="18" charset="0"/>
                        </a:rPr>
                        <a:t>Finance, insurance, and real estate</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ea typeface="SimSun" pitchFamily="2" charset="-122"/>
                          <a:cs typeface="Times New Roman" pitchFamily="18" charset="0"/>
                        </a:rPr>
                        <a:t>7.00%</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ea typeface="SimSun" pitchFamily="2" charset="-122"/>
                          <a:cs typeface="Times New Roman" pitchFamily="18" charset="0"/>
                        </a:rPr>
                        <a:t>6.22%</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431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mn-lt"/>
                          <a:ea typeface="SimSun" pitchFamily="2" charset="-122"/>
                          <a:cs typeface="Times New Roman" pitchFamily="18" charset="0"/>
                        </a:rPr>
                        <a:t>Service</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mn-lt"/>
                          <a:ea typeface="SimSun" pitchFamily="2" charset="-122"/>
                          <a:cs typeface="Times New Roman" pitchFamily="18" charset="0"/>
                        </a:rPr>
                        <a:t>5.13%</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n-lt"/>
                          <a:ea typeface="SimSun" pitchFamily="2" charset="-122"/>
                          <a:cs typeface="Times New Roman" pitchFamily="18" charset="0"/>
                        </a:rPr>
                        <a:t>4.94%</a:t>
                      </a:r>
                    </a:p>
                  </a:txBody>
                  <a:tcPr marL="68580" marR="68580" marT="34295" marB="342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5" name="Rectangle 4"/>
          <p:cNvSpPr/>
          <p:nvPr/>
        </p:nvSpPr>
        <p:spPr>
          <a:xfrm>
            <a:off x="2057400" y="590490"/>
            <a:ext cx="5486400" cy="461665"/>
          </a:xfrm>
          <a:prstGeom prst="rect">
            <a:avLst/>
          </a:prstGeom>
        </p:spPr>
        <p:txBody>
          <a:bodyPr wrap="square">
            <a:spAutoFit/>
          </a:bodyPr>
          <a:lstStyle/>
          <a:p>
            <a:pPr marL="342900" lvl="0" indent="-342900">
              <a:spcBef>
                <a:spcPct val="20000"/>
              </a:spcBef>
              <a:buClr>
                <a:srgbClr val="CC9900"/>
              </a:buClr>
              <a:buSzPct val="65000"/>
            </a:pPr>
            <a:r>
              <a:rPr lang="en-US" altLang="en-US" sz="2400" kern="0" dirty="0" smtClean="0">
                <a:solidFill>
                  <a:srgbClr val="BD582C"/>
                </a:solidFill>
                <a:latin typeface="+mn-lt"/>
                <a:cs typeface="Arial"/>
              </a:rPr>
              <a:t>The Impact of Eliminating Property Taxes</a:t>
            </a:r>
            <a:endParaRPr lang="en-US" altLang="en-US" sz="2400" kern="0" dirty="0">
              <a:solidFill>
                <a:srgbClr val="BD582C"/>
              </a:solidFill>
              <a:latin typeface="+mn-lt"/>
              <a:cs typeface="Arial"/>
            </a:endParaRPr>
          </a:p>
        </p:txBody>
      </p:sp>
    </p:spTree>
    <p:extLst>
      <p:ext uri="{BB962C8B-B14F-4D97-AF65-F5344CB8AC3E}">
        <p14:creationId xmlns:p14="http://schemas.microsoft.com/office/powerpoint/2010/main" val="3972994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990600" y="1752600"/>
            <a:ext cx="7543800" cy="4248150"/>
          </a:xfrm>
        </p:spPr>
        <p:txBody>
          <a:bodyPr>
            <a:normAutofit/>
          </a:bodyPr>
          <a:lstStyle/>
          <a:p>
            <a:pPr eaLnBrk="1" hangingPunct="1">
              <a:lnSpc>
                <a:spcPct val="50000"/>
              </a:lnSpc>
            </a:pPr>
            <a:endParaRPr lang="en-US" sz="2000" dirty="0" smtClean="0"/>
          </a:p>
          <a:p>
            <a:pPr marL="227013" indent="-227013" eaLnBrk="1" hangingPunct="1">
              <a:lnSpc>
                <a:spcPct val="120000"/>
              </a:lnSpc>
              <a:spcAft>
                <a:spcPts val="1200"/>
              </a:spcAft>
              <a:buFont typeface="Wingdings" panose="05000000000000000000" pitchFamily="2" charset="2"/>
              <a:buChar char="§"/>
            </a:pPr>
            <a:r>
              <a:rPr lang="en-US" sz="2000" dirty="0" smtClean="0"/>
              <a:t>Cutting property taxes usually requires cutting public services.</a:t>
            </a:r>
          </a:p>
          <a:p>
            <a:pPr marL="227013" indent="-227013" eaLnBrk="1" hangingPunct="1">
              <a:lnSpc>
                <a:spcPct val="120000"/>
              </a:lnSpc>
              <a:spcAft>
                <a:spcPts val="1200"/>
              </a:spcAft>
              <a:buFont typeface="Wingdings" panose="05000000000000000000" pitchFamily="2" charset="2"/>
              <a:buChar char="§"/>
            </a:pPr>
            <a:r>
              <a:rPr lang="en-US" sz="2000" dirty="0" smtClean="0"/>
              <a:t>Wong’s</a:t>
            </a:r>
            <a:r>
              <a:rPr lang="en-US" sz="2000" b="1" dirty="0" smtClean="0"/>
              <a:t> </a:t>
            </a:r>
            <a:r>
              <a:rPr lang="en-US" sz="2000" dirty="0" smtClean="0"/>
              <a:t>study finds that service levels  matter, too, and therefore does not support the view that cutting property taxes helps economic development.</a:t>
            </a:r>
          </a:p>
          <a:p>
            <a:pPr marL="227013" indent="-227013" eaLnBrk="1" hangingPunct="1">
              <a:lnSpc>
                <a:spcPct val="120000"/>
              </a:lnSpc>
              <a:spcAft>
                <a:spcPts val="1200"/>
              </a:spcAft>
              <a:buFont typeface="Wingdings" panose="05000000000000000000" pitchFamily="2" charset="2"/>
              <a:buChar char="§"/>
            </a:pPr>
            <a:r>
              <a:rPr lang="en-US" sz="2000" dirty="0" smtClean="0"/>
              <a:t>Indeed, raising taxes and improving schools might be (and probably is) a better economic development strategy!</a:t>
            </a:r>
          </a:p>
          <a:p>
            <a:pPr eaLnBrk="1" hangingPunct="1">
              <a:lnSpc>
                <a:spcPct val="90000"/>
              </a:lnSpc>
              <a:spcAft>
                <a:spcPts val="1200"/>
              </a:spcAft>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383268"/>
            <a:ext cx="5181600" cy="424732"/>
          </a:xfrm>
          <a:prstGeom prst="rect">
            <a:avLst/>
          </a:prstGeom>
        </p:spPr>
        <p:txBody>
          <a:bodyPr wrap="squar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Tax Cuts and Economic Development</a:t>
            </a:r>
            <a:endParaRPr lang="en-US" sz="2400" dirty="0">
              <a:solidFill>
                <a:srgbClr val="BD582C"/>
              </a:solidFill>
              <a:latin typeface="+mn-lt"/>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914400" y="1828800"/>
            <a:ext cx="7391400" cy="4419600"/>
          </a:xfrm>
        </p:spPr>
        <p:txBody>
          <a:bodyPr>
            <a:normAutofit/>
          </a:bodyPr>
          <a:lstStyle/>
          <a:p>
            <a:pPr marL="227013" indent="-227013" eaLnBrk="1" hangingPunct="1">
              <a:lnSpc>
                <a:spcPct val="110000"/>
              </a:lnSpc>
              <a:buFont typeface="Wingdings" panose="05000000000000000000" pitchFamily="2" charset="2"/>
              <a:buChar char="§"/>
            </a:pPr>
            <a:r>
              <a:rPr lang="en-US" sz="2000" dirty="0" smtClean="0"/>
              <a:t>Wong’s study, and most of the literature, looks at the impact of  tax rates and service levels.</a:t>
            </a:r>
          </a:p>
          <a:p>
            <a:pPr marL="227013" indent="-227013" eaLnBrk="1" hangingPunct="1">
              <a:lnSpc>
                <a:spcPct val="110000"/>
              </a:lnSpc>
              <a:buFont typeface="Wingdings" panose="05000000000000000000" pitchFamily="2" charset="2"/>
              <a:buChar char="§"/>
            </a:pPr>
            <a:endParaRPr lang="en-US" sz="2000" dirty="0" smtClean="0"/>
          </a:p>
          <a:p>
            <a:pPr marL="227013" indent="-227013" eaLnBrk="1" hangingPunct="1">
              <a:lnSpc>
                <a:spcPct val="110000"/>
              </a:lnSpc>
              <a:buFont typeface="Wingdings" panose="05000000000000000000" pitchFamily="2" charset="2"/>
              <a:buChar char="§"/>
            </a:pPr>
            <a:r>
              <a:rPr lang="en-US" sz="2000" dirty="0" smtClean="0"/>
              <a:t>Most economic development programs give specific tax breaks or provide specific services.</a:t>
            </a:r>
          </a:p>
          <a:p>
            <a:pPr marL="227013" indent="-227013" eaLnBrk="1" hangingPunct="1">
              <a:lnSpc>
                <a:spcPct val="110000"/>
              </a:lnSpc>
              <a:buFont typeface="Wingdings" panose="05000000000000000000" pitchFamily="2" charset="2"/>
              <a:buChar char="§"/>
            </a:pPr>
            <a:endParaRPr lang="en-US" sz="2000" dirty="0" smtClean="0"/>
          </a:p>
          <a:p>
            <a:pPr marL="227013" indent="-227013" eaLnBrk="1" hangingPunct="1">
              <a:lnSpc>
                <a:spcPct val="110000"/>
              </a:lnSpc>
              <a:buFont typeface="Wingdings" panose="05000000000000000000" pitchFamily="2" charset="2"/>
              <a:buChar char="§"/>
            </a:pPr>
            <a:r>
              <a:rPr lang="en-US" sz="2000" dirty="0" smtClean="0"/>
              <a:t>What do we know about the impact of specific tax breaks? Not much!</a:t>
            </a:r>
          </a:p>
          <a:p>
            <a:pPr indent="-182880" eaLnBrk="1" hangingPunct="1">
              <a:lnSpc>
                <a:spcPct val="110000"/>
              </a:lnSpc>
              <a:buFont typeface="Wingdings" panose="05000000000000000000" pitchFamily="2" charset="2"/>
              <a:buChar char="§"/>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415923"/>
            <a:ext cx="2507225"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Specific Tax Breaks</a:t>
            </a:r>
            <a:endParaRPr lang="en-US" sz="2400" dirty="0">
              <a:solidFill>
                <a:srgbClr val="BD582C"/>
              </a:solidFill>
              <a:latin typeface="+mn-lt"/>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914399" y="1844040"/>
            <a:ext cx="7543801" cy="4023360"/>
          </a:xfrm>
        </p:spPr>
        <p:txBody>
          <a:bodyPr>
            <a:normAutofit/>
          </a:bodyPr>
          <a:lstStyle/>
          <a:p>
            <a:pPr indent="-182880" eaLnBrk="1" hangingPunct="1">
              <a:lnSpc>
                <a:spcPct val="90000"/>
              </a:lnSpc>
              <a:buFont typeface="Wingdings" panose="05000000000000000000" pitchFamily="2" charset="2"/>
              <a:buChar char="§"/>
            </a:pPr>
            <a:r>
              <a:rPr lang="en-US" sz="2000" dirty="0" smtClean="0"/>
              <a:t>Taxes and Economic Development</a:t>
            </a:r>
          </a:p>
          <a:p>
            <a:pPr marL="460375" lvl="5" indent="-233363">
              <a:lnSpc>
                <a:spcPct val="150000"/>
              </a:lnSpc>
              <a:buSzPct val="65000"/>
              <a:buFont typeface="Courier New" panose="02070309020205020404" pitchFamily="49" charset="0"/>
              <a:buChar char="o"/>
            </a:pPr>
            <a:r>
              <a:rPr lang="en-US" sz="2000" dirty="0" smtClean="0"/>
              <a:t>The Profitability View</a:t>
            </a:r>
          </a:p>
          <a:p>
            <a:pPr marL="460375" lvl="5" indent="-233363">
              <a:lnSpc>
                <a:spcPct val="150000"/>
              </a:lnSpc>
              <a:buSzPct val="65000"/>
              <a:buFont typeface="Courier New" panose="02070309020205020404" pitchFamily="49" charset="0"/>
              <a:buChar char="o"/>
            </a:pPr>
            <a:r>
              <a:rPr lang="en-US" sz="2000" dirty="0" smtClean="0"/>
              <a:t>Capitalization</a:t>
            </a:r>
          </a:p>
          <a:p>
            <a:pPr marL="460375" lvl="5" indent="-233363">
              <a:lnSpc>
                <a:spcPct val="150000"/>
              </a:lnSpc>
              <a:buSzPct val="65000"/>
              <a:buFont typeface="Courier New" panose="02070309020205020404" pitchFamily="49" charset="0"/>
              <a:buChar char="o"/>
            </a:pPr>
            <a:r>
              <a:rPr lang="en-US" sz="2000" dirty="0" smtClean="0"/>
              <a:t>Evidence</a:t>
            </a:r>
          </a:p>
          <a:p>
            <a:pPr indent="-182880" eaLnBrk="1" hangingPunct="1">
              <a:lnSpc>
                <a:spcPct val="50000"/>
              </a:lnSpc>
              <a:buFont typeface="Wingdings" panose="05000000000000000000" pitchFamily="2" charset="2"/>
              <a:buChar char="§"/>
            </a:pPr>
            <a:endParaRPr lang="en-US" sz="2000" dirty="0" smtClean="0"/>
          </a:p>
          <a:p>
            <a:pPr indent="-182880" eaLnBrk="1" hangingPunct="1">
              <a:lnSpc>
                <a:spcPct val="90000"/>
              </a:lnSpc>
              <a:buFont typeface="Wingdings" panose="05000000000000000000" pitchFamily="2" charset="2"/>
              <a:buChar char="§"/>
            </a:pPr>
            <a:r>
              <a:rPr lang="en-US" sz="2000" dirty="0" smtClean="0"/>
              <a:t>Specific Tax Breaks</a:t>
            </a:r>
          </a:p>
          <a:p>
            <a:pPr indent="-182880" eaLnBrk="1" hangingPunct="1">
              <a:lnSpc>
                <a:spcPct val="50000"/>
              </a:lnSpc>
              <a:buFont typeface="Wingdings" panose="05000000000000000000" pitchFamily="2" charset="2"/>
              <a:buChar char="§"/>
            </a:pPr>
            <a:endParaRPr lang="en-US" sz="2000" dirty="0" smtClean="0"/>
          </a:p>
          <a:p>
            <a:pPr indent="-182880" eaLnBrk="1" hangingPunct="1">
              <a:lnSpc>
                <a:spcPct val="90000"/>
              </a:lnSpc>
              <a:buFont typeface="Wingdings" panose="05000000000000000000" pitchFamily="2" charset="2"/>
              <a:buChar char="§"/>
            </a:pPr>
            <a:r>
              <a:rPr lang="en-US" sz="2000" dirty="0" smtClean="0"/>
              <a:t>Public Services</a:t>
            </a:r>
          </a:p>
          <a:p>
            <a:pPr indent="-182880" eaLnBrk="1" hangingPunct="1">
              <a:lnSpc>
                <a:spcPct val="50000"/>
              </a:lnSpc>
              <a:buFont typeface="Wingdings" panose="05000000000000000000" pitchFamily="2" charset="2"/>
              <a:buChar char="§"/>
            </a:pPr>
            <a:endParaRPr lang="en-US" sz="2000" dirty="0" smtClean="0"/>
          </a:p>
          <a:p>
            <a:pPr indent="-182880" eaLnBrk="1" hangingPunct="1">
              <a:lnSpc>
                <a:spcPct val="90000"/>
              </a:lnSpc>
              <a:buFont typeface="Wingdings" panose="05000000000000000000" pitchFamily="2" charset="2"/>
              <a:buChar char="§"/>
            </a:pPr>
            <a:r>
              <a:rPr lang="en-US" sz="2000" dirty="0" smtClean="0"/>
              <a:t>The Art of Economic Development Policy</a:t>
            </a:r>
          </a:p>
          <a:p>
            <a:pPr eaLnBrk="1" hangingPunct="1">
              <a:lnSpc>
                <a:spcPct val="9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404068"/>
            <a:ext cx="1800493" cy="424732"/>
          </a:xfrm>
          <a:prstGeom prst="rect">
            <a:avLst/>
          </a:prstGeom>
        </p:spPr>
        <p:txBody>
          <a:bodyPr wrap="none">
            <a:spAutoFit/>
          </a:bodyPr>
          <a:lstStyle/>
          <a:p>
            <a:pPr eaLnBrk="1" hangingPunct="1">
              <a:lnSpc>
                <a:spcPct val="90000"/>
              </a:lnSpc>
              <a:buFont typeface="Wingdings" pitchFamily="2" charset="2"/>
              <a:buNone/>
            </a:pPr>
            <a:r>
              <a:rPr lang="en-US" sz="2400" dirty="0" smtClean="0">
                <a:solidFill>
                  <a:srgbClr val="BD582C"/>
                </a:solidFill>
                <a:latin typeface="+mn-lt"/>
              </a:rPr>
              <a:t>Class Outline</a:t>
            </a:r>
            <a:endParaRPr lang="en-US" sz="2400" dirty="0">
              <a:solidFill>
                <a:srgbClr val="BD582C"/>
              </a:solidFill>
              <a:latin typeface="+mn-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914400" y="1752600"/>
            <a:ext cx="7543800" cy="4648200"/>
          </a:xfrm>
        </p:spPr>
        <p:txBody>
          <a:bodyPr>
            <a:normAutofit fontScale="77500" lnSpcReduction="20000"/>
          </a:bodyPr>
          <a:lstStyle/>
          <a:p>
            <a:pPr marL="227013" indent="-227013" eaLnBrk="1" hangingPunct="1">
              <a:lnSpc>
                <a:spcPct val="120000"/>
              </a:lnSpc>
              <a:spcBef>
                <a:spcPts val="0"/>
              </a:spcBef>
              <a:spcAft>
                <a:spcPts val="1200"/>
              </a:spcAft>
              <a:buFont typeface="Wingdings" panose="05000000000000000000" pitchFamily="2" charset="2"/>
              <a:buChar char="§"/>
            </a:pPr>
            <a:r>
              <a:rPr lang="en-US" sz="2600" dirty="0" smtClean="0"/>
              <a:t>Because every case is unique and because they are not included in any standard data set, specific tax breaks are  difficult to study.</a:t>
            </a:r>
          </a:p>
          <a:p>
            <a:pPr marL="227013" indent="-227013" eaLnBrk="1" hangingPunct="1">
              <a:lnSpc>
                <a:spcPct val="120000"/>
              </a:lnSpc>
              <a:spcBef>
                <a:spcPts val="0"/>
              </a:spcBef>
              <a:spcAft>
                <a:spcPts val="1200"/>
              </a:spcAft>
              <a:buFont typeface="Wingdings" panose="05000000000000000000" pitchFamily="2" charset="2"/>
              <a:buChar char="§"/>
            </a:pPr>
            <a:r>
              <a:rPr lang="en-US" sz="2600" dirty="0" err="1" smtClean="0"/>
              <a:t>Wassmer</a:t>
            </a:r>
            <a:r>
              <a:rPr lang="en-US" sz="2600" dirty="0" smtClean="0"/>
              <a:t> &amp; </a:t>
            </a:r>
            <a:r>
              <a:rPr lang="en-US" sz="2600" dirty="0"/>
              <a:t>Anderson’s (</a:t>
            </a:r>
            <a:r>
              <a:rPr lang="en-US" sz="2600" i="1" dirty="0"/>
              <a:t>Economic Development Quarterly </a:t>
            </a:r>
            <a:r>
              <a:rPr lang="en-US" sz="2600" dirty="0"/>
              <a:t>2001) study of the Detroit area: property tax abatements raise manufacturing property value (MPV) in 1977 (but not in 1982, 1987, or 1992) and higher MPV leads to a lower employment rate and more poverty</a:t>
            </a:r>
            <a:r>
              <a:rPr lang="en-US" sz="2600" dirty="0" smtClean="0"/>
              <a:t>!</a:t>
            </a:r>
          </a:p>
          <a:p>
            <a:pPr marL="227013" indent="-227013">
              <a:lnSpc>
                <a:spcPct val="120000"/>
              </a:lnSpc>
              <a:spcAft>
                <a:spcPts val="1200"/>
              </a:spcAft>
              <a:buFont typeface="Wingdings" panose="05000000000000000000" pitchFamily="2" charset="2"/>
              <a:buChar char="§"/>
            </a:pPr>
            <a:r>
              <a:rPr lang="en-US" sz="2600" dirty="0" smtClean="0"/>
              <a:t>A report by </a:t>
            </a:r>
            <a:r>
              <a:rPr lang="en-US" sz="2600" dirty="0" err="1" smtClean="0"/>
              <a:t>Bartik</a:t>
            </a:r>
            <a:r>
              <a:rPr lang="en-US" sz="2600" dirty="0" smtClean="0"/>
              <a:t> finds no significant link between economic development incentives and economic </a:t>
            </a:r>
            <a:r>
              <a:rPr lang="en-US" sz="2600" dirty="0"/>
              <a:t>development outcomes (</a:t>
            </a:r>
            <a:r>
              <a:rPr lang="en-US" sz="2600" dirty="0">
                <a:hlinkClick r:id="rId2"/>
              </a:rPr>
              <a:t>http://</a:t>
            </a:r>
            <a:r>
              <a:rPr lang="en-US" sz="2600" dirty="0" smtClean="0">
                <a:hlinkClick r:id="rId2"/>
              </a:rPr>
              <a:t>www.upjohn.org/models/bied/report.php</a:t>
            </a:r>
            <a:r>
              <a:rPr lang="en-US" sz="2600" dirty="0" smtClean="0"/>
              <a:t> )</a:t>
            </a:r>
          </a:p>
          <a:p>
            <a:pPr marL="227013" indent="-227013">
              <a:lnSpc>
                <a:spcPct val="120000"/>
              </a:lnSpc>
              <a:spcAft>
                <a:spcPts val="1200"/>
              </a:spcAft>
              <a:buFont typeface="Wingdings" panose="05000000000000000000" pitchFamily="2" charset="2"/>
              <a:buChar char="§"/>
            </a:pPr>
            <a:r>
              <a:rPr lang="en-US" sz="2600" dirty="0"/>
              <a:t>Another good study (Hanson,</a:t>
            </a:r>
            <a:r>
              <a:rPr lang="en-US" sz="2600" i="1" dirty="0"/>
              <a:t> RSUE </a:t>
            </a:r>
            <a:r>
              <a:rPr lang="en-US" sz="2600" dirty="0"/>
              <a:t>2009) finds no employment impact from the federal empowerment zone program, which gives specific tax breaks to firms locating in high-poverty zones.</a:t>
            </a:r>
          </a:p>
          <a:p>
            <a:pPr marL="227013" indent="-227013">
              <a:lnSpc>
                <a:spcPct val="120000"/>
              </a:lnSpc>
              <a:buFont typeface="Wingdings" panose="05000000000000000000" pitchFamily="2" charset="2"/>
              <a:buChar char="§"/>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49011" y="1371600"/>
            <a:ext cx="2808589"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Specific Tax Breaks, 2</a:t>
            </a:r>
            <a:endParaRPr lang="en-US" sz="2400" dirty="0">
              <a:solidFill>
                <a:srgbClr val="BD582C"/>
              </a:solidFill>
              <a:latin typeface="+mn-lt"/>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914400" y="1752600"/>
            <a:ext cx="7543800" cy="4572000"/>
          </a:xfrm>
        </p:spPr>
        <p:txBody>
          <a:bodyPr>
            <a:normAutofit/>
          </a:bodyPr>
          <a:lstStyle/>
          <a:p>
            <a:pPr marL="227013" indent="-227013" eaLnBrk="1" hangingPunct="1">
              <a:lnSpc>
                <a:spcPct val="110000"/>
              </a:lnSpc>
              <a:buFont typeface="Wingdings" panose="05000000000000000000" pitchFamily="2" charset="2"/>
              <a:buChar char="§"/>
            </a:pPr>
            <a:r>
              <a:rPr lang="en-US" sz="2000" dirty="0" smtClean="0"/>
              <a:t>The </a:t>
            </a:r>
            <a:r>
              <a:rPr lang="en-US" sz="2000" dirty="0"/>
              <a:t>main analytical problem that arises with specific tax breaks is that a government generally does not know which firms are “at the margin.”</a:t>
            </a:r>
          </a:p>
          <a:p>
            <a:pPr indent="-182880" eaLnBrk="1" hangingPunct="1">
              <a:lnSpc>
                <a:spcPct val="110000"/>
              </a:lnSpc>
              <a:buFont typeface="Wingdings" panose="05000000000000000000" pitchFamily="2" charset="2"/>
              <a:buChar char="§"/>
            </a:pPr>
            <a:endParaRPr lang="en-US" sz="2000" dirty="0"/>
          </a:p>
          <a:p>
            <a:pPr marL="460375" lvl="4" indent="-233363">
              <a:lnSpc>
                <a:spcPct val="110000"/>
              </a:lnSpc>
              <a:buSzPct val="65000"/>
              <a:buFont typeface="Courier New" panose="02070309020205020404" pitchFamily="49" charset="0"/>
              <a:buChar char="o"/>
            </a:pPr>
            <a:r>
              <a:rPr lang="en-US" sz="2000" dirty="0"/>
              <a:t>A firm “at the margin” is potentially influenced by the incentive provided by the specific tax break.</a:t>
            </a:r>
          </a:p>
          <a:p>
            <a:pPr marL="460375" lvl="4" indent="-233363">
              <a:lnSpc>
                <a:spcPct val="110000"/>
              </a:lnSpc>
              <a:buSzPct val="65000"/>
              <a:buFont typeface="Courier New" panose="02070309020205020404" pitchFamily="49" charset="0"/>
              <a:buChar char="o"/>
            </a:pPr>
            <a:endParaRPr lang="en-US" sz="2000" dirty="0"/>
          </a:p>
          <a:p>
            <a:pPr marL="460375" lvl="4" indent="-233363">
              <a:lnSpc>
                <a:spcPct val="110000"/>
              </a:lnSpc>
              <a:buSzPct val="65000"/>
              <a:buFont typeface="Courier New" panose="02070309020205020404" pitchFamily="49" charset="0"/>
              <a:buChar char="o"/>
            </a:pPr>
            <a:r>
              <a:rPr lang="en-US" sz="2000" dirty="0"/>
              <a:t>A firm that is not “at the margin” will locate in the jurisdiction even without the tax break.</a:t>
            </a:r>
          </a:p>
          <a:p>
            <a:pPr lvl="1" indent="-182880" eaLnBrk="1" hangingPunct="1">
              <a:lnSpc>
                <a:spcPct val="110000"/>
              </a:lnSpc>
              <a:buFont typeface="Wingdings" panose="05000000000000000000" pitchFamily="2" charset="2"/>
              <a:buChar char="§"/>
            </a:pPr>
            <a:endParaRPr lang="en-US" sz="2000" dirty="0"/>
          </a:p>
          <a:p>
            <a:pPr marL="227013" indent="-227013" eaLnBrk="1" hangingPunct="1">
              <a:lnSpc>
                <a:spcPct val="110000"/>
              </a:lnSpc>
              <a:buFont typeface="Wingdings" panose="05000000000000000000" pitchFamily="2" charset="2"/>
              <a:buChar char="§"/>
            </a:pPr>
            <a:r>
              <a:rPr lang="en-US" sz="2000" dirty="0"/>
              <a:t>If a firm is not at the margin, then any tax break it receives is a waste of government funds because it has no impact on the firm’s behavior.</a:t>
            </a:r>
          </a:p>
          <a:p>
            <a:pPr eaLnBrk="1" hangingPunct="1">
              <a:lnSpc>
                <a:spcPct val="110000"/>
              </a:lnSpc>
            </a:pPr>
            <a:endParaRPr lang="en-US" sz="200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29491" y="1433627"/>
            <a:ext cx="2808589" cy="395173"/>
          </a:xfrm>
          <a:prstGeom prst="rect">
            <a:avLst/>
          </a:prstGeom>
        </p:spPr>
        <p:txBody>
          <a:bodyPr wrap="none">
            <a:spAutoFit/>
          </a:bodyPr>
          <a:lstStyle/>
          <a:p>
            <a:pPr marL="51435" lvl="0" indent="-51435" defTabSz="514350" fontAlgn="auto">
              <a:lnSpc>
                <a:spcPct val="80000"/>
              </a:lnSpc>
              <a:spcBef>
                <a:spcPts val="675"/>
              </a:spcBef>
              <a:spcAft>
                <a:spcPts val="113"/>
              </a:spcAft>
              <a:buClr>
                <a:srgbClr val="E48312"/>
              </a:buClr>
              <a:buSzPct val="100000"/>
            </a:pPr>
            <a:r>
              <a:rPr lang="en-US" sz="2400" dirty="0" smtClean="0">
                <a:solidFill>
                  <a:srgbClr val="BD582C"/>
                </a:solidFill>
                <a:latin typeface="+mn-lt"/>
                <a:cs typeface="+mn-cs"/>
              </a:rPr>
              <a:t>Specific Tax Breaks, 3</a:t>
            </a:r>
            <a:endParaRPr lang="en-US" sz="2400" dirty="0">
              <a:solidFill>
                <a:srgbClr val="BD582C"/>
              </a:solidFill>
              <a:latin typeface="+mn-lt"/>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914400" y="1861763"/>
            <a:ext cx="7467600" cy="4158038"/>
          </a:xfrm>
        </p:spPr>
        <p:txBody>
          <a:bodyPr>
            <a:normAutofit/>
          </a:bodyPr>
          <a:lstStyle/>
          <a:p>
            <a:pPr marL="227013" indent="-227013" eaLnBrk="1" hangingPunct="1">
              <a:lnSpc>
                <a:spcPct val="110000"/>
              </a:lnSpc>
              <a:buFont typeface="Wingdings" panose="05000000000000000000" pitchFamily="2" charset="2"/>
              <a:buChar char="§"/>
            </a:pPr>
            <a:r>
              <a:rPr lang="en-US" sz="2000" dirty="0" smtClean="0"/>
              <a:t>Unfortunately, a public official can claim credit for attracting any firm that receives a tax break, even if that firm was not “at the margin.” </a:t>
            </a:r>
          </a:p>
          <a:p>
            <a:pPr marL="227013" indent="-227013" eaLnBrk="1" hangingPunct="1">
              <a:lnSpc>
                <a:spcPct val="110000"/>
              </a:lnSpc>
              <a:buFont typeface="Wingdings" panose="05000000000000000000" pitchFamily="2" charset="2"/>
              <a:buChar char="§"/>
            </a:pPr>
            <a:endParaRPr lang="en-US" sz="2000" dirty="0" smtClean="0"/>
          </a:p>
          <a:p>
            <a:pPr marL="227013" indent="-227013" eaLnBrk="1" hangingPunct="1">
              <a:lnSpc>
                <a:spcPct val="110000"/>
              </a:lnSpc>
              <a:buFont typeface="Wingdings" panose="05000000000000000000" pitchFamily="2" charset="2"/>
              <a:buChar char="§"/>
            </a:pPr>
            <a:r>
              <a:rPr lang="en-US" sz="2000" dirty="0" smtClean="0"/>
              <a:t>The firm is located in the jurisdiction, the firm received the tax break, and there is no way to tell if the tax break made a difference.</a:t>
            </a:r>
          </a:p>
          <a:p>
            <a:pPr indent="-182880" eaLnBrk="1" hangingPunct="1">
              <a:lnSpc>
                <a:spcPct val="110000"/>
              </a:lnSpc>
              <a:buFont typeface="Wingdings" panose="05000000000000000000" pitchFamily="2" charset="2"/>
              <a:buChar char="§"/>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3" name="Rectangle 2"/>
          <p:cNvSpPr/>
          <p:nvPr/>
        </p:nvSpPr>
        <p:spPr>
          <a:xfrm>
            <a:off x="827310" y="1430382"/>
            <a:ext cx="2808589"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Specific Tax Breaks, 4</a:t>
            </a:r>
            <a:endParaRPr lang="en-US" sz="2400" dirty="0">
              <a:solidFill>
                <a:srgbClr val="BD582C"/>
              </a:solidFill>
              <a:latin typeface="+mn-lt"/>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914400" y="1828801"/>
            <a:ext cx="7315200" cy="4343399"/>
          </a:xfrm>
        </p:spPr>
        <p:txBody>
          <a:bodyPr>
            <a:normAutofit/>
          </a:bodyPr>
          <a:lstStyle/>
          <a:p>
            <a:pPr marL="227013" indent="-227013" eaLnBrk="1" hangingPunct="1">
              <a:lnSpc>
                <a:spcPct val="110000"/>
              </a:lnSpc>
              <a:buFont typeface="Wingdings" panose="05000000000000000000" pitchFamily="2" charset="2"/>
              <a:buChar char="§"/>
            </a:pPr>
            <a:r>
              <a:rPr lang="en-US" sz="2000" dirty="0" smtClean="0"/>
              <a:t>This feature of specific tax breaks implies that they are often misused.</a:t>
            </a:r>
          </a:p>
          <a:p>
            <a:pPr marL="227013" indent="-227013" eaLnBrk="1" hangingPunct="1">
              <a:lnSpc>
                <a:spcPct val="110000"/>
              </a:lnSpc>
              <a:buFont typeface="Wingdings" panose="05000000000000000000" pitchFamily="2" charset="2"/>
              <a:buChar char="§"/>
            </a:pPr>
            <a:endParaRPr lang="en-US" sz="2000" dirty="0" smtClean="0"/>
          </a:p>
          <a:p>
            <a:pPr marL="227013" indent="-227013" eaLnBrk="1" hangingPunct="1">
              <a:lnSpc>
                <a:spcPct val="110000"/>
              </a:lnSpc>
              <a:buFont typeface="Wingdings" panose="05000000000000000000" pitchFamily="2" charset="2"/>
              <a:buChar char="§"/>
            </a:pPr>
            <a:r>
              <a:rPr lang="en-US" sz="2000" dirty="0" smtClean="0"/>
              <a:t>Public officials offer specific tax breaks to gain favor with the electorate and with the subsidized firm even when these tax breaks have no impact on economic development.</a:t>
            </a:r>
          </a:p>
          <a:p>
            <a:pPr indent="-182880" eaLnBrk="1" hangingPunct="1">
              <a:lnSpc>
                <a:spcPct val="110000"/>
              </a:lnSpc>
              <a:buFont typeface="Wingdings" panose="05000000000000000000" pitchFamily="2" charset="2"/>
              <a:buChar char="§"/>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788127" y="1421673"/>
            <a:ext cx="2808589"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Specific Tax Breaks, 5</a:t>
            </a:r>
            <a:endParaRPr lang="en-US" sz="2400" dirty="0">
              <a:solidFill>
                <a:srgbClr val="BD582C"/>
              </a:solidFill>
              <a:latin typeface="+mn-lt"/>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914399" y="1828800"/>
            <a:ext cx="7476437" cy="4114800"/>
          </a:xfrm>
        </p:spPr>
        <p:txBody>
          <a:bodyPr>
            <a:normAutofit/>
          </a:bodyPr>
          <a:lstStyle/>
          <a:p>
            <a:pPr marL="227013" indent="-227013" eaLnBrk="1" hangingPunct="1">
              <a:lnSpc>
                <a:spcPct val="110000"/>
              </a:lnSpc>
              <a:spcAft>
                <a:spcPts val="300"/>
              </a:spcAft>
              <a:buFont typeface="Wingdings" panose="05000000000000000000" pitchFamily="2" charset="2"/>
              <a:buChar char="§"/>
            </a:pPr>
            <a:r>
              <a:rPr lang="en-US" sz="2000" dirty="0" smtClean="0"/>
              <a:t>Of course, if a firm is “at the margin,” then a specific tax break might be a powerful economic development tool.</a:t>
            </a:r>
          </a:p>
          <a:p>
            <a:pPr marL="227013" indent="-227013" eaLnBrk="1" hangingPunct="1">
              <a:lnSpc>
                <a:spcPct val="110000"/>
              </a:lnSpc>
              <a:spcAft>
                <a:spcPts val="300"/>
              </a:spcAft>
              <a:buFont typeface="Wingdings" panose="05000000000000000000" pitchFamily="2" charset="2"/>
              <a:buChar char="§"/>
            </a:pPr>
            <a:endParaRPr lang="en-US" sz="2000" dirty="0" smtClean="0"/>
          </a:p>
          <a:p>
            <a:pPr marL="227013" indent="-227013" eaLnBrk="1" hangingPunct="1">
              <a:lnSpc>
                <a:spcPct val="110000"/>
              </a:lnSpc>
              <a:spcAft>
                <a:spcPts val="300"/>
              </a:spcAft>
              <a:buFont typeface="Wingdings" panose="05000000000000000000" pitchFamily="2" charset="2"/>
              <a:buChar char="§"/>
            </a:pPr>
            <a:r>
              <a:rPr lang="en-US" sz="2000" dirty="0" smtClean="0"/>
              <a:t>Attracting an export firm with a tax break boosts the local economy, and the tax break does not represent lost revenue because the firm would not have been in the jurisdiction without the tax break.</a:t>
            </a:r>
          </a:p>
          <a:p>
            <a:pPr eaLnBrk="1" hangingPunct="1">
              <a:lnSpc>
                <a:spcPct val="150000"/>
              </a:lnSpc>
            </a:pPr>
            <a:endParaRPr lang="en-US" sz="2000" dirty="0" smtClean="0"/>
          </a:p>
          <a:p>
            <a:pPr eaLnBrk="1" hangingPunct="1">
              <a:lnSpc>
                <a:spcPct val="150000"/>
              </a:lnSpc>
            </a:pPr>
            <a:endParaRPr lang="en-US" sz="2000" dirty="0" smtClean="0"/>
          </a:p>
          <a:p>
            <a:pPr eaLnBrk="1" hangingPunct="1">
              <a:lnSpc>
                <a:spcPct val="15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383268"/>
            <a:ext cx="2808589"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Specific Tax Breaks, 6</a:t>
            </a:r>
            <a:endParaRPr lang="en-US" sz="2400" dirty="0">
              <a:solidFill>
                <a:srgbClr val="BD582C"/>
              </a:solidFill>
              <a:latin typeface="+mn-lt"/>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975360" y="1740932"/>
            <a:ext cx="7406640" cy="4495800"/>
          </a:xfrm>
        </p:spPr>
        <p:txBody>
          <a:bodyPr>
            <a:normAutofit/>
          </a:bodyPr>
          <a:lstStyle/>
          <a:p>
            <a:pPr marL="227013" indent="-227013" eaLnBrk="1" hangingPunct="1">
              <a:lnSpc>
                <a:spcPct val="120000"/>
              </a:lnSpc>
              <a:spcAft>
                <a:spcPts val="1800"/>
              </a:spcAft>
              <a:buFont typeface="Wingdings" panose="05000000000000000000" pitchFamily="2" charset="2"/>
              <a:buChar char="§"/>
            </a:pPr>
            <a:r>
              <a:rPr lang="en-US" sz="2000" dirty="0" smtClean="0"/>
              <a:t>Moreover</a:t>
            </a:r>
            <a:r>
              <a:rPr lang="en-US" sz="2000" dirty="0"/>
              <a:t>, specific tax breaks have a large advantage over general tax breaks, at least in principle</a:t>
            </a:r>
            <a:r>
              <a:rPr lang="en-US" sz="2000" dirty="0" smtClean="0"/>
              <a:t>.</a:t>
            </a:r>
            <a:endParaRPr lang="en-US" sz="2000" dirty="0"/>
          </a:p>
          <a:p>
            <a:pPr marL="460375" lvl="4" indent="-233363">
              <a:lnSpc>
                <a:spcPct val="120000"/>
              </a:lnSpc>
              <a:buSzPct val="65000"/>
              <a:buFont typeface="Courier New" panose="02070309020205020404" pitchFamily="49" charset="0"/>
              <a:buChar char="o"/>
            </a:pPr>
            <a:r>
              <a:rPr lang="en-US" sz="2000" dirty="0"/>
              <a:t>General tax breaks are not cost- effective by </a:t>
            </a:r>
            <a:r>
              <a:rPr lang="en-US" sz="2000" dirty="0" smtClean="0"/>
              <a:t>definition </a:t>
            </a:r>
            <a:r>
              <a:rPr lang="en-US" sz="2000" dirty="0"/>
              <a:t>because they automatically go to every firm, regardless of whether they are at the margin or not.</a:t>
            </a:r>
          </a:p>
          <a:p>
            <a:pPr lvl="1" indent="-182880" eaLnBrk="1" hangingPunct="1">
              <a:lnSpc>
                <a:spcPct val="120000"/>
              </a:lnSpc>
              <a:buFont typeface="Wingdings" panose="05000000000000000000" pitchFamily="2" charset="2"/>
              <a:buChar char="§"/>
            </a:pPr>
            <a:endParaRPr lang="en-US" sz="2000" dirty="0"/>
          </a:p>
          <a:p>
            <a:pPr marL="227013" indent="-227013" eaLnBrk="1" hangingPunct="1">
              <a:lnSpc>
                <a:spcPct val="120000"/>
              </a:lnSpc>
              <a:buFont typeface="Wingdings" panose="05000000000000000000" pitchFamily="2" charset="2"/>
              <a:buChar char="§"/>
            </a:pPr>
            <a:r>
              <a:rPr lang="en-US" sz="2000" dirty="0"/>
              <a:t>But giving a large specific break to one firm that is not at the margin is not as cost effective as giving a small general tax break to all firms, a few of which are at the margin!</a:t>
            </a:r>
          </a:p>
          <a:p>
            <a:pPr eaLnBrk="1" hangingPunct="1">
              <a:lnSpc>
                <a:spcPct val="90000"/>
              </a:lnSpc>
            </a:pPr>
            <a:endParaRPr lang="en-US" sz="1950" dirty="0"/>
          </a:p>
          <a:p>
            <a:pPr eaLnBrk="1" hangingPunct="1">
              <a:lnSpc>
                <a:spcPct val="90000"/>
              </a:lnSpc>
            </a:pPr>
            <a:endParaRPr lang="en-US" sz="195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49011" y="1397727"/>
            <a:ext cx="2808589"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Specific Tax Breaks, 7</a:t>
            </a:r>
            <a:endParaRPr lang="en-US" sz="2400" dirty="0">
              <a:solidFill>
                <a:srgbClr val="BD582C"/>
              </a:solidFill>
              <a:latin typeface="+mn-lt"/>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981763" y="1793964"/>
            <a:ext cx="7324037" cy="4495800"/>
          </a:xfrm>
        </p:spPr>
        <p:txBody>
          <a:bodyPr>
            <a:normAutofit/>
          </a:bodyPr>
          <a:lstStyle/>
          <a:p>
            <a:pPr marL="227013" indent="-227013" eaLnBrk="1" hangingPunct="1">
              <a:lnSpc>
                <a:spcPct val="120000"/>
              </a:lnSpc>
              <a:spcAft>
                <a:spcPts val="1800"/>
              </a:spcAft>
              <a:buFont typeface="Wingdings" panose="05000000000000000000" pitchFamily="2" charset="2"/>
              <a:buChar char="§"/>
            </a:pPr>
            <a:r>
              <a:rPr lang="en-US" sz="2000" dirty="0" smtClean="0"/>
              <a:t>Overall, the potential gain from specific tax breaks continues to make them popular.</a:t>
            </a:r>
          </a:p>
          <a:p>
            <a:pPr marL="227013" indent="-227013" eaLnBrk="1" hangingPunct="1">
              <a:lnSpc>
                <a:spcPct val="120000"/>
              </a:lnSpc>
              <a:spcAft>
                <a:spcPts val="1800"/>
              </a:spcAft>
              <a:buFont typeface="Wingdings" panose="05000000000000000000" pitchFamily="2" charset="2"/>
              <a:buChar char="§"/>
            </a:pPr>
            <a:r>
              <a:rPr lang="en-US" sz="2000" dirty="0" smtClean="0"/>
              <a:t>But politicians are insured against misuse of this tool because nobody can prove that a particular tax break did not matter.</a:t>
            </a:r>
          </a:p>
          <a:p>
            <a:pPr marL="227013" indent="-227013" eaLnBrk="1" hangingPunct="1">
              <a:lnSpc>
                <a:spcPct val="120000"/>
              </a:lnSpc>
              <a:buFont typeface="Wingdings" panose="05000000000000000000" pitchFamily="2" charset="2"/>
              <a:buChar char="§"/>
            </a:pPr>
            <a:r>
              <a:rPr lang="en-US" sz="2000" dirty="0" smtClean="0"/>
              <a:t>This insurance guarantees misuse, but does not help us identify  the cases in which misuse occurs.</a:t>
            </a:r>
          </a:p>
          <a:p>
            <a:pPr eaLnBrk="1" hangingPunct="1">
              <a:lnSpc>
                <a:spcPct val="150000"/>
              </a:lnSpc>
            </a:pPr>
            <a:endParaRPr lang="en-US" sz="2000" dirty="0" smtClean="0"/>
          </a:p>
          <a:p>
            <a:pPr eaLnBrk="1" hangingPunct="1">
              <a:lnSpc>
                <a:spcPct val="15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49011" y="1389018"/>
            <a:ext cx="2808589"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Specific Tax Breaks, 8</a:t>
            </a:r>
            <a:endParaRPr lang="en-US" sz="2400" dirty="0">
              <a:solidFill>
                <a:srgbClr val="BD582C"/>
              </a:solidFill>
              <a:latin typeface="+mn-lt"/>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981763" y="1793964"/>
            <a:ext cx="7324037" cy="4495800"/>
          </a:xfrm>
        </p:spPr>
        <p:txBody>
          <a:bodyPr>
            <a:normAutofit/>
          </a:bodyPr>
          <a:lstStyle/>
          <a:p>
            <a:pPr marL="227013" indent="-227013" eaLnBrk="1" hangingPunct="1">
              <a:lnSpc>
                <a:spcPct val="120000"/>
              </a:lnSpc>
              <a:spcAft>
                <a:spcPts val="1800"/>
              </a:spcAft>
              <a:buFont typeface="Wingdings" panose="05000000000000000000" pitchFamily="2" charset="2"/>
              <a:buChar char="§"/>
            </a:pPr>
            <a:r>
              <a:rPr lang="en-US" sz="2000" dirty="0" smtClean="0"/>
              <a:t>A recent study (Kang, Reese, and Skidmore, </a:t>
            </a:r>
            <a:r>
              <a:rPr lang="en-US" sz="2000" i="1" dirty="0" smtClean="0"/>
              <a:t>JPAM</a:t>
            </a:r>
            <a:r>
              <a:rPr lang="en-US" sz="2000" dirty="0" smtClean="0"/>
              <a:t>, 2016) of property tax abatements for new or improved industrial property in southeast Michigan finds that the abatements increase industrial property values (= capitalization!) but also have small spillovers onto commercial and residential property values.</a:t>
            </a:r>
          </a:p>
          <a:p>
            <a:pPr marL="227013" indent="-227013" eaLnBrk="1" hangingPunct="1">
              <a:lnSpc>
                <a:spcPct val="120000"/>
              </a:lnSpc>
              <a:spcAft>
                <a:spcPts val="1800"/>
              </a:spcAft>
              <a:buFont typeface="Wingdings" panose="05000000000000000000" pitchFamily="2" charset="2"/>
              <a:buChar char="§"/>
            </a:pPr>
            <a:r>
              <a:rPr lang="en-US" sz="2000" dirty="0" smtClean="0"/>
              <a:t>However, this study also finds that the benefits from these abatements are very small relative to the foregone revenue.  Under the most favorable scenario in this study, $1.00 of lost revenue brings in $0.03 in benefits.</a:t>
            </a:r>
          </a:p>
          <a:p>
            <a:pPr marL="227013" indent="-227013" eaLnBrk="1" hangingPunct="1">
              <a:lnSpc>
                <a:spcPct val="150000"/>
              </a:lnSpc>
              <a:spcAft>
                <a:spcPts val="1800"/>
              </a:spcAft>
              <a:buFont typeface="Wingdings" panose="05000000000000000000" pitchFamily="2" charset="2"/>
              <a:buChar char="§"/>
            </a:pPr>
            <a:endParaRPr lang="en-US" sz="2000" dirty="0"/>
          </a:p>
          <a:p>
            <a:pPr eaLnBrk="1" hangingPunct="1">
              <a:lnSpc>
                <a:spcPct val="15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49011" y="1389018"/>
            <a:ext cx="2808589"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Specific Tax Breaks, 9</a:t>
            </a:r>
            <a:endParaRPr lang="en-US" sz="2400" dirty="0">
              <a:solidFill>
                <a:srgbClr val="BD582C"/>
              </a:solidFill>
              <a:latin typeface="+mn-lt"/>
              <a:cs typeface="+mn-cs"/>
            </a:endParaRPr>
          </a:p>
        </p:txBody>
      </p:sp>
    </p:spTree>
    <p:extLst>
      <p:ext uri="{BB962C8B-B14F-4D97-AF65-F5344CB8AC3E}">
        <p14:creationId xmlns:p14="http://schemas.microsoft.com/office/powerpoint/2010/main" val="31672514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914400" y="1828800"/>
            <a:ext cx="7391400" cy="4419600"/>
          </a:xfrm>
        </p:spPr>
        <p:txBody>
          <a:bodyPr>
            <a:normAutofit/>
          </a:bodyPr>
          <a:lstStyle/>
          <a:p>
            <a:pPr marL="227013" indent="-227013" eaLnBrk="1" hangingPunct="1">
              <a:lnSpc>
                <a:spcPct val="110000"/>
              </a:lnSpc>
              <a:buFont typeface="Wingdings" panose="05000000000000000000" pitchFamily="2" charset="2"/>
              <a:buChar char="§"/>
            </a:pPr>
            <a:r>
              <a:rPr lang="en-US" sz="2000" dirty="0" smtClean="0"/>
              <a:t>We can make a little more progress on this topic by setting up a </a:t>
            </a:r>
            <a:br>
              <a:rPr lang="en-US" sz="2000" dirty="0" smtClean="0"/>
            </a:br>
            <a:r>
              <a:rPr lang="en-US" sz="2000" dirty="0" smtClean="0"/>
              <a:t>two-way table:</a:t>
            </a:r>
          </a:p>
          <a:p>
            <a:pPr eaLnBrk="1" hangingPunct="1">
              <a:lnSpc>
                <a:spcPct val="110000"/>
              </a:lnSpc>
            </a:pPr>
            <a:endParaRPr lang="en-US" sz="2000" dirty="0" smtClean="0"/>
          </a:p>
          <a:p>
            <a:pPr marL="460375" lvl="2" indent="-244475">
              <a:lnSpc>
                <a:spcPct val="110000"/>
              </a:lnSpc>
              <a:buFont typeface="Courier New" panose="02070309020205020404" pitchFamily="49" charset="0"/>
              <a:buChar char="o"/>
            </a:pPr>
            <a:r>
              <a:rPr lang="en-US" sz="2000" dirty="0" smtClean="0"/>
              <a:t>The rows are the two ways of looking at economic development: profits or capitalization.</a:t>
            </a:r>
          </a:p>
          <a:p>
            <a:pPr marL="460375" lvl="2" indent="-244475">
              <a:lnSpc>
                <a:spcPct val="110000"/>
              </a:lnSpc>
              <a:buFont typeface="Courier New" panose="02070309020205020404" pitchFamily="49" charset="0"/>
              <a:buChar char="o"/>
            </a:pPr>
            <a:endParaRPr lang="en-US" sz="2000" dirty="0" smtClean="0"/>
          </a:p>
          <a:p>
            <a:pPr marL="460375" lvl="2" indent="-244475">
              <a:lnSpc>
                <a:spcPct val="110000"/>
              </a:lnSpc>
              <a:buFont typeface="Courier New" panose="02070309020205020404" pitchFamily="49" charset="0"/>
              <a:buChar char="o"/>
            </a:pPr>
            <a:r>
              <a:rPr lang="en-US" sz="2000" dirty="0" smtClean="0"/>
              <a:t>The two columns indicate whether or not we have evidence that the firm is “at the margin.”  </a:t>
            </a:r>
          </a:p>
          <a:p>
            <a:pPr eaLnBrk="1" hangingPunct="1">
              <a:lnSpc>
                <a:spcPct val="11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46909" y="1415145"/>
            <a:ext cx="1844351"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A Framework</a:t>
            </a:r>
            <a:endParaRPr lang="en-US" sz="2400" dirty="0">
              <a:solidFill>
                <a:srgbClr val="BD582C"/>
              </a:solidFill>
              <a:latin typeface="+mn-lt"/>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80" name="Group 24"/>
          <p:cNvGraphicFramePr>
            <a:graphicFrameLocks noGrp="1"/>
          </p:cNvGraphicFramePr>
          <p:nvPr>
            <p:extLst>
              <p:ext uri="{D42A27DB-BD31-4B8C-83A1-F6EECF244321}">
                <p14:modId xmlns:p14="http://schemas.microsoft.com/office/powerpoint/2010/main" val="9316862"/>
              </p:ext>
            </p:extLst>
          </p:nvPr>
        </p:nvGraphicFramePr>
        <p:xfrm>
          <a:off x="1219200" y="1870473"/>
          <a:ext cx="6781800" cy="4377927"/>
        </p:xfrm>
        <a:graphic>
          <a:graphicData uri="http://schemas.openxmlformats.org/drawingml/2006/table">
            <a:tbl>
              <a:tblPr/>
              <a:tblGrid>
                <a:gridCol w="2341336">
                  <a:extLst>
                    <a:ext uri="{9D8B030D-6E8A-4147-A177-3AD203B41FA5}">
                      <a16:colId xmlns:a16="http://schemas.microsoft.com/office/drawing/2014/main" val="20000"/>
                    </a:ext>
                  </a:extLst>
                </a:gridCol>
                <a:gridCol w="2179864">
                  <a:extLst>
                    <a:ext uri="{9D8B030D-6E8A-4147-A177-3AD203B41FA5}">
                      <a16:colId xmlns:a16="http://schemas.microsoft.com/office/drawing/2014/main" val="20001"/>
                    </a:ext>
                  </a:extLst>
                </a:gridCol>
                <a:gridCol w="2260600">
                  <a:extLst>
                    <a:ext uri="{9D8B030D-6E8A-4147-A177-3AD203B41FA5}">
                      <a16:colId xmlns:a16="http://schemas.microsoft.com/office/drawing/2014/main" val="20002"/>
                    </a:ext>
                  </a:extLst>
                </a:gridCol>
              </a:tblGrid>
              <a:tr h="1459309">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2000" b="0" i="0" u="none" strike="noStrike" cap="none" normalizeH="0" baseline="0" dirty="0" smtClean="0">
                        <a:ln>
                          <a:noFill/>
                        </a:ln>
                        <a:solidFill>
                          <a:schemeClr val="tx1">
                            <a:lumMod val="75000"/>
                            <a:lumOff val="25000"/>
                          </a:schemeClr>
                        </a:solidFill>
                        <a:effectLst/>
                        <a:latin typeface="+mn-lt"/>
                        <a:cs typeface="Arial" pitchFamily="34" charset="0"/>
                      </a:endParaRP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dirty="0" smtClean="0">
                          <a:ln>
                            <a:noFill/>
                          </a:ln>
                          <a:solidFill>
                            <a:schemeClr val="tx1">
                              <a:lumMod val="75000"/>
                              <a:lumOff val="25000"/>
                            </a:schemeClr>
                          </a:solidFill>
                          <a:effectLst/>
                          <a:latin typeface="+mn-lt"/>
                          <a:cs typeface="Arial" pitchFamily="34" charset="0"/>
                        </a:rPr>
                        <a:t>Government Knows If the Firm Is “At the Margin”</a:t>
                      </a:r>
                    </a:p>
                  </a:txBody>
                  <a:tcPr marL="68580" marR="68580" marT="34290" marB="342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dirty="0" smtClean="0">
                          <a:ln>
                            <a:noFill/>
                          </a:ln>
                          <a:solidFill>
                            <a:schemeClr val="tx1">
                              <a:lumMod val="75000"/>
                              <a:lumOff val="25000"/>
                            </a:schemeClr>
                          </a:solidFill>
                          <a:effectLst/>
                          <a:latin typeface="+mn-lt"/>
                          <a:cs typeface="Arial" pitchFamily="34" charset="0"/>
                        </a:rPr>
                        <a:t>Gov’t Has No Insight Into Firm’s Decision</a:t>
                      </a:r>
                    </a:p>
                  </a:txBody>
                  <a:tcPr marL="68580" marR="68580" marT="34290" marB="3429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59309">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mn-lt"/>
                          <a:cs typeface="Arial" pitchFamily="34" charset="0"/>
                        </a:rPr>
                        <a:t>Profit View</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dirty="0" smtClean="0">
                          <a:ln>
                            <a:noFill/>
                          </a:ln>
                          <a:solidFill>
                            <a:schemeClr val="tx1"/>
                          </a:solidFill>
                          <a:effectLst/>
                          <a:latin typeface="+mn-lt"/>
                          <a:cs typeface="Arial" pitchFamily="34" charset="0"/>
                        </a:rPr>
                        <a:t>Specific tax breaks can work</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mn-lt"/>
                          <a:cs typeface="Arial" pitchFamily="34" charset="0"/>
                        </a:rPr>
                        <a:t>Breaks = gifts to firm (or lucky guesses)</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59309">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mn-lt"/>
                          <a:cs typeface="Arial" pitchFamily="34" charset="0"/>
                        </a:rPr>
                        <a:t>Capitalization View</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mn-lt"/>
                          <a:cs typeface="Arial" pitchFamily="34" charset="0"/>
                        </a:rPr>
                        <a:t>Breaks = gifts to landowners</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dirty="0" smtClean="0">
                          <a:ln>
                            <a:noFill/>
                          </a:ln>
                          <a:solidFill>
                            <a:schemeClr val="tx1"/>
                          </a:solidFill>
                          <a:effectLst/>
                          <a:latin typeface="+mn-lt"/>
                          <a:cs typeface="Arial" pitchFamily="34" charset="0"/>
                        </a:rPr>
                        <a:t>Breaks = gifts to landowners</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3" name="Rectangle 2"/>
          <p:cNvSpPr/>
          <p:nvPr/>
        </p:nvSpPr>
        <p:spPr>
          <a:xfrm>
            <a:off x="914400" y="1383268"/>
            <a:ext cx="2145716"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A Framework, 2</a:t>
            </a:r>
            <a:endParaRPr lang="en-US" sz="2400" dirty="0">
              <a:solidFill>
                <a:srgbClr val="BD582C"/>
              </a:solidFill>
              <a:latin typeface="+mn-lt"/>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846909" y="1769360"/>
            <a:ext cx="7543800" cy="4571999"/>
          </a:xfrm>
        </p:spPr>
        <p:txBody>
          <a:bodyPr>
            <a:noAutofit/>
          </a:bodyPr>
          <a:lstStyle/>
          <a:p>
            <a:pPr marL="227013" indent="-227013" eaLnBrk="1" hangingPunct="1">
              <a:lnSpc>
                <a:spcPct val="110000"/>
              </a:lnSpc>
              <a:spcAft>
                <a:spcPts val="1800"/>
              </a:spcAft>
              <a:buFont typeface="Wingdings" panose="05000000000000000000" pitchFamily="2" charset="2"/>
              <a:buChar char="§"/>
            </a:pPr>
            <a:r>
              <a:rPr lang="en-US" sz="2000" b="1" dirty="0" smtClean="0"/>
              <a:t>Two</a:t>
            </a:r>
            <a:r>
              <a:rPr lang="en-US" sz="2000" dirty="0" smtClean="0"/>
              <a:t> conceptual frameworks are often used for thinking about the impact of taxes on economic development.</a:t>
            </a:r>
          </a:p>
          <a:p>
            <a:pPr marL="460375" lvl="4" indent="-233363">
              <a:lnSpc>
                <a:spcPct val="150000"/>
              </a:lnSpc>
              <a:buFont typeface="Courier New" panose="02070309020205020404" pitchFamily="49" charset="0"/>
              <a:buChar char="o"/>
            </a:pPr>
            <a:r>
              <a:rPr lang="en-US" sz="2000" dirty="0" smtClean="0"/>
              <a:t>Taxes and firm profitability</a:t>
            </a:r>
          </a:p>
          <a:p>
            <a:pPr marL="460375" lvl="4" indent="-233363">
              <a:lnSpc>
                <a:spcPct val="150000"/>
              </a:lnSpc>
              <a:buFont typeface="Courier New" panose="02070309020205020404" pitchFamily="49" charset="0"/>
              <a:buChar char="o"/>
            </a:pPr>
            <a:r>
              <a:rPr lang="en-US" sz="2000" dirty="0" smtClean="0"/>
              <a:t>Capitalization</a:t>
            </a:r>
            <a:br>
              <a:rPr lang="en-US" sz="2000" dirty="0" smtClean="0"/>
            </a:br>
            <a:endParaRPr lang="en-US" sz="800" dirty="0" smtClean="0"/>
          </a:p>
          <a:p>
            <a:pPr marL="227013" indent="-227013" eaLnBrk="1" hangingPunct="1">
              <a:lnSpc>
                <a:spcPct val="110000"/>
              </a:lnSpc>
              <a:buFont typeface="Wingdings" panose="05000000000000000000" pitchFamily="2" charset="2"/>
              <a:buChar char="§"/>
            </a:pPr>
            <a:r>
              <a:rPr lang="en-US" sz="2000" dirty="0" smtClean="0"/>
              <a:t>The trouble is that these two frameworks lead to virtually opposite policy conclusions! </a:t>
            </a:r>
          </a:p>
          <a:p>
            <a:pPr eaLnBrk="1" hangingPunct="1">
              <a:lnSpc>
                <a:spcPct val="15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762000" y="1258669"/>
            <a:ext cx="5715000" cy="589072"/>
          </a:xfrm>
          <a:prstGeom prst="rect">
            <a:avLst/>
          </a:prstGeom>
        </p:spPr>
        <p:txBody>
          <a:bodyPr wrap="square">
            <a:spAutoFit/>
          </a:bodyPr>
          <a:lstStyle/>
          <a:p>
            <a:pPr eaLnBrk="1" hangingPunct="1">
              <a:lnSpc>
                <a:spcPct val="150000"/>
              </a:lnSpc>
              <a:spcAft>
                <a:spcPts val="1800"/>
              </a:spcAft>
              <a:buFont typeface="Wingdings" pitchFamily="2" charset="2"/>
              <a:buNone/>
            </a:pPr>
            <a:r>
              <a:rPr lang="en-US" sz="2400" dirty="0" smtClean="0">
                <a:solidFill>
                  <a:srgbClr val="BD582C"/>
                </a:solidFill>
                <a:latin typeface="+mn-lt"/>
              </a:rPr>
              <a:t>Taxes and Economic Development</a:t>
            </a:r>
            <a:endParaRPr lang="en-US" sz="2400" dirty="0">
              <a:solidFill>
                <a:srgbClr val="BD582C"/>
              </a:solidFill>
              <a:latin typeface="+mn-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878338" y="1813750"/>
            <a:ext cx="7543800" cy="4343400"/>
          </a:xfrm>
        </p:spPr>
        <p:txBody>
          <a:bodyPr>
            <a:normAutofit/>
          </a:bodyPr>
          <a:lstStyle/>
          <a:p>
            <a:pPr marL="227013" indent="-227013" eaLnBrk="1" hangingPunct="1">
              <a:lnSpc>
                <a:spcPct val="150000"/>
              </a:lnSpc>
              <a:spcAft>
                <a:spcPts val="1800"/>
              </a:spcAft>
              <a:buFont typeface="Wingdings" panose="05000000000000000000" pitchFamily="2" charset="2"/>
              <a:buChar char="§"/>
            </a:pPr>
            <a:r>
              <a:rPr lang="en-US" sz="2000" dirty="0" smtClean="0"/>
              <a:t>The </a:t>
            </a:r>
            <a:r>
              <a:rPr lang="en-US" sz="2000" dirty="0"/>
              <a:t>“gifts to landowners” entries require further comment.</a:t>
            </a:r>
          </a:p>
          <a:p>
            <a:pPr marL="460375" indent="-233363" eaLnBrk="1" hangingPunct="1">
              <a:lnSpc>
                <a:spcPct val="120000"/>
              </a:lnSpc>
              <a:spcAft>
                <a:spcPts val="1800"/>
              </a:spcAft>
              <a:buFont typeface="Courier New" panose="02070309020205020404" pitchFamily="49" charset="0"/>
              <a:buChar char="o"/>
            </a:pPr>
            <a:r>
              <a:rPr lang="en-US" sz="2000" dirty="0" smtClean="0"/>
              <a:t>If </a:t>
            </a:r>
            <a:r>
              <a:rPr lang="en-US" sz="2000" dirty="0"/>
              <a:t>the firm already owns the land and the tax break would not be offered to any other firm, then it only receives the break if it stays; in this case, the break affects firms at the margin</a:t>
            </a:r>
            <a:r>
              <a:rPr lang="en-US" sz="2000" dirty="0" smtClean="0"/>
              <a:t>.</a:t>
            </a:r>
            <a:endParaRPr lang="en-US" sz="2000" dirty="0"/>
          </a:p>
          <a:p>
            <a:pPr marL="460375" indent="-233363" eaLnBrk="1" hangingPunct="1">
              <a:lnSpc>
                <a:spcPct val="120000"/>
              </a:lnSpc>
              <a:buFont typeface="Courier New" panose="02070309020205020404" pitchFamily="49" charset="0"/>
              <a:buChar char="o"/>
            </a:pPr>
            <a:r>
              <a:rPr lang="en-US" sz="2000" dirty="0"/>
              <a:t>In the bottom left cell, breaks can work if the government owns the land and sells it below market price.  A case for business parks or land banks!</a:t>
            </a:r>
          </a:p>
          <a:p>
            <a:pPr eaLnBrk="1" hangingPunct="1">
              <a:lnSpc>
                <a:spcPct val="150000"/>
              </a:lnSpc>
            </a:pPr>
            <a:endParaRPr lang="en-US" sz="2000" dirty="0"/>
          </a:p>
        </p:txBody>
      </p:sp>
      <p:sp>
        <p:nvSpPr>
          <p:cNvPr id="5" name="Rectangle 2"/>
          <p:cNvSpPr txBox="1">
            <a:spLocks noChangeArrowheads="1"/>
          </p:cNvSpPr>
          <p:nvPr/>
        </p:nvSpPr>
        <p:spPr>
          <a:xfrm>
            <a:off x="10668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26084" y="1389018"/>
            <a:ext cx="2145716"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A Framework, 3</a:t>
            </a:r>
            <a:endParaRPr lang="en-US" sz="2400" dirty="0">
              <a:solidFill>
                <a:srgbClr val="BD582C"/>
              </a:solidFill>
              <a:latin typeface="+mn-lt"/>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914400" y="1794271"/>
            <a:ext cx="7391400" cy="4301729"/>
          </a:xfrm>
        </p:spPr>
        <p:txBody>
          <a:bodyPr>
            <a:normAutofit/>
          </a:bodyPr>
          <a:lstStyle/>
          <a:p>
            <a:pPr marL="227013" indent="-227013" eaLnBrk="1" hangingPunct="1">
              <a:lnSpc>
                <a:spcPct val="110000"/>
              </a:lnSpc>
              <a:buFont typeface="Wingdings" panose="05000000000000000000" pitchFamily="2" charset="2"/>
              <a:buChar char="§"/>
            </a:pPr>
            <a:r>
              <a:rPr lang="en-US" sz="2000" dirty="0" smtClean="0"/>
              <a:t>Good </a:t>
            </a:r>
            <a:r>
              <a:rPr lang="en-US" sz="2000" dirty="0"/>
              <a:t>public services promote economic development</a:t>
            </a:r>
          </a:p>
          <a:p>
            <a:pPr marL="227013" indent="-227013" eaLnBrk="1" hangingPunct="1">
              <a:lnSpc>
                <a:spcPct val="110000"/>
              </a:lnSpc>
              <a:buFont typeface="Wingdings" panose="05000000000000000000" pitchFamily="2" charset="2"/>
              <a:buChar char="§"/>
            </a:pPr>
            <a:endParaRPr lang="en-US" sz="2000" u="sng" dirty="0"/>
          </a:p>
          <a:p>
            <a:pPr marL="227013" indent="-227013" eaLnBrk="1" hangingPunct="1">
              <a:lnSpc>
                <a:spcPct val="110000"/>
              </a:lnSpc>
              <a:buFont typeface="Wingdings" panose="05000000000000000000" pitchFamily="2" charset="2"/>
              <a:buChar char="§"/>
            </a:pPr>
            <a:r>
              <a:rPr lang="en-US" sz="2000" dirty="0"/>
              <a:t>Firms care about good schools and good safety—on business grounds and to please their employees.</a:t>
            </a:r>
          </a:p>
          <a:p>
            <a:pPr marL="227013" indent="-227013" eaLnBrk="1" hangingPunct="1">
              <a:lnSpc>
                <a:spcPct val="110000"/>
              </a:lnSpc>
              <a:buFont typeface="Wingdings" panose="05000000000000000000" pitchFamily="2" charset="2"/>
              <a:buChar char="§"/>
            </a:pPr>
            <a:endParaRPr lang="en-US" sz="2000" dirty="0"/>
          </a:p>
          <a:p>
            <a:pPr marL="227013" indent="-227013" eaLnBrk="1" hangingPunct="1">
              <a:lnSpc>
                <a:spcPct val="110000"/>
              </a:lnSpc>
              <a:buFont typeface="Wingdings" panose="05000000000000000000" pitchFamily="2" charset="2"/>
              <a:buChar char="§"/>
            </a:pPr>
            <a:r>
              <a:rPr lang="en-US" sz="2000" dirty="0"/>
              <a:t>Government services interact with business decisions in important ways.</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29491" y="1406436"/>
            <a:ext cx="6096000" cy="424732"/>
          </a:xfrm>
          <a:prstGeom prst="rect">
            <a:avLst/>
          </a:prstGeom>
        </p:spPr>
        <p:txBody>
          <a:bodyPr wrap="squar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Public Services And Economic Development</a:t>
            </a:r>
            <a:endParaRPr lang="en-US" sz="2400" dirty="0">
              <a:solidFill>
                <a:srgbClr val="BD582C"/>
              </a:solidFill>
              <a:latin typeface="+mn-lt"/>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914400" y="1809227"/>
            <a:ext cx="7467600" cy="4439173"/>
          </a:xfrm>
        </p:spPr>
        <p:txBody>
          <a:bodyPr>
            <a:normAutofit/>
          </a:bodyPr>
          <a:lstStyle/>
          <a:p>
            <a:pPr marL="227013" indent="-227013">
              <a:lnSpc>
                <a:spcPct val="120000"/>
              </a:lnSpc>
              <a:spcAft>
                <a:spcPts val="1800"/>
              </a:spcAft>
              <a:buFont typeface="Wingdings" panose="05000000000000000000" pitchFamily="2" charset="2"/>
              <a:buChar char="§"/>
            </a:pPr>
            <a:r>
              <a:rPr lang="en-US" sz="2000" dirty="0" smtClean="0"/>
              <a:t>“</a:t>
            </a:r>
            <a:r>
              <a:rPr lang="en-US" sz="2000" dirty="0"/>
              <a:t>The best local economic </a:t>
            </a:r>
            <a:r>
              <a:rPr lang="en-US" sz="2000" dirty="0" smtClean="0"/>
              <a:t>development </a:t>
            </a:r>
            <a:r>
              <a:rPr lang="en-US" sz="2000" dirty="0"/>
              <a:t>strategy is to work on attracting smart, entrepreneurial people and then…get out of their way</a:t>
            </a:r>
            <a:r>
              <a:rPr lang="en-US" sz="2000" dirty="0" smtClean="0"/>
              <a:t>.</a:t>
            </a:r>
            <a:endParaRPr lang="en-US" sz="2000" dirty="0"/>
          </a:p>
          <a:p>
            <a:pPr marL="227013" lvl="1" indent="-227013">
              <a:lnSpc>
                <a:spcPct val="120000"/>
              </a:lnSpc>
              <a:buFont typeface="Wingdings" panose="05000000000000000000" pitchFamily="2" charset="2"/>
              <a:buChar char="§"/>
            </a:pPr>
            <a:r>
              <a:rPr lang="en-US" sz="2000" i="1" dirty="0"/>
              <a:t>Be a Consumer City:</a:t>
            </a:r>
            <a:r>
              <a:rPr lang="en-US" sz="2000" dirty="0"/>
              <a:t> Cities thrive by attracting workers with quality of life and excitement. This leads to a focus both on bread-and-butter urban issues — like safe streets and short commutes — and on eliminating any barriers to innovation in the entertainment sector, like overregulation of restaurants, bars and my personal pet cause: the food truck</a:t>
            </a:r>
            <a:r>
              <a:rPr lang="en-US" sz="2000" dirty="0" smtClean="0"/>
              <a:t>. </a:t>
            </a:r>
            <a:endParaRPr lang="en-US" sz="200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925395"/>
            <a:ext cx="8253412" cy="830997"/>
          </a:xfrm>
          <a:prstGeom prst="rect">
            <a:avLst/>
          </a:prstGeom>
        </p:spPr>
        <p:txBody>
          <a:bodyPr wrap="square">
            <a:spAutoFit/>
          </a:bodyPr>
          <a:lstStyle/>
          <a:p>
            <a:pPr marL="51435" lvl="0" indent="-51435" defTabSz="514350" fontAlgn="auto">
              <a:spcBef>
                <a:spcPts val="0"/>
              </a:spcBef>
              <a:spcAft>
                <a:spcPts val="0"/>
              </a:spcAft>
              <a:buClr>
                <a:srgbClr val="E48312"/>
              </a:buClr>
              <a:buSzPct val="100000"/>
            </a:pPr>
            <a:r>
              <a:rPr lang="en-US" sz="2400" dirty="0" err="1" smtClean="0">
                <a:solidFill>
                  <a:srgbClr val="BD582C"/>
                </a:solidFill>
                <a:latin typeface="+mn-lt"/>
                <a:cs typeface="+mn-cs"/>
              </a:rPr>
              <a:t>Glaeser’s</a:t>
            </a:r>
            <a:r>
              <a:rPr lang="en-US" sz="2400" dirty="0" smtClean="0">
                <a:solidFill>
                  <a:srgbClr val="BD582C"/>
                </a:solidFill>
                <a:latin typeface="+mn-lt"/>
                <a:cs typeface="+mn-cs"/>
              </a:rPr>
              <a:t> View</a:t>
            </a:r>
          </a:p>
          <a:p>
            <a:pPr marL="51435" lvl="0" indent="-51435" defTabSz="514350" fontAlgn="auto">
              <a:spcBef>
                <a:spcPts val="0"/>
              </a:spcBef>
              <a:spcAft>
                <a:spcPts val="113"/>
              </a:spcAft>
              <a:buClr>
                <a:srgbClr val="E48312"/>
              </a:buClr>
              <a:buSzPct val="100000"/>
            </a:pPr>
            <a:r>
              <a:rPr lang="en-US" sz="2400" dirty="0" smtClean="0">
                <a:solidFill>
                  <a:srgbClr val="BD582C"/>
                </a:solidFill>
                <a:latin typeface="+mn-lt"/>
                <a:cs typeface="+mn-cs"/>
              </a:rPr>
              <a:t>(Author Of </a:t>
            </a:r>
            <a:r>
              <a:rPr lang="en-US" sz="2400" i="1" dirty="0" smtClean="0">
                <a:solidFill>
                  <a:srgbClr val="BD582C"/>
                </a:solidFill>
                <a:latin typeface="+mn-lt"/>
                <a:cs typeface="+mn-cs"/>
              </a:rPr>
              <a:t>Triumph Of The City</a:t>
            </a:r>
            <a:r>
              <a:rPr lang="en-US" sz="2400" dirty="0" smtClean="0">
                <a:solidFill>
                  <a:srgbClr val="BD582C"/>
                </a:solidFill>
                <a:latin typeface="+mn-lt"/>
                <a:cs typeface="+mn-cs"/>
              </a:rPr>
              <a:t>)</a:t>
            </a:r>
            <a:endParaRPr lang="en-US" sz="2400" dirty="0">
              <a:solidFill>
                <a:srgbClr val="BD582C"/>
              </a:solidFill>
              <a:latin typeface="+mn-lt"/>
              <a:cs typeface="+mn-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868680" y="1828802"/>
            <a:ext cx="7410994" cy="4343398"/>
          </a:xfrm>
        </p:spPr>
        <p:txBody>
          <a:bodyPr>
            <a:normAutofit/>
          </a:bodyPr>
          <a:lstStyle/>
          <a:p>
            <a:pPr marL="215900" lvl="1" indent="-215900">
              <a:lnSpc>
                <a:spcPct val="120000"/>
              </a:lnSpc>
              <a:buFont typeface="Wingdings" panose="05000000000000000000" pitchFamily="2" charset="2"/>
              <a:buChar char="§"/>
            </a:pPr>
            <a:r>
              <a:rPr lang="en-US" sz="2000" b="1" i="1" dirty="0" smtClean="0"/>
              <a:t>Make </a:t>
            </a:r>
            <a:r>
              <a:rPr lang="en-US" sz="2000" b="1" i="1" dirty="0"/>
              <a:t>Entrepreneurship Easy</a:t>
            </a:r>
            <a:r>
              <a:rPr lang="en-US" sz="2000" i="1" dirty="0"/>
              <a:t>:</a:t>
            </a:r>
            <a:r>
              <a:rPr lang="en-US" sz="2000" dirty="0"/>
              <a:t> I would urge every older city to set up a task force charged with making sure that their town is about the easiest place in the world to open a new start-up. </a:t>
            </a:r>
          </a:p>
          <a:p>
            <a:pPr marL="215900" lvl="1" indent="-215900">
              <a:lnSpc>
                <a:spcPct val="120000"/>
              </a:lnSpc>
              <a:buFont typeface="Wingdings" panose="05000000000000000000" pitchFamily="2" charset="2"/>
              <a:buChar char="§"/>
            </a:pPr>
            <a:endParaRPr lang="en-US" sz="2000" dirty="0"/>
          </a:p>
          <a:p>
            <a:pPr marL="215900" lvl="1" indent="-215900">
              <a:lnSpc>
                <a:spcPct val="120000"/>
              </a:lnSpc>
              <a:buFont typeface="Wingdings" panose="05000000000000000000" pitchFamily="2" charset="2"/>
              <a:buChar char="§"/>
            </a:pPr>
            <a:r>
              <a:rPr lang="en-US" sz="2000" b="1" i="1" dirty="0"/>
              <a:t>Get Physical:</a:t>
            </a:r>
            <a:r>
              <a:rPr lang="en-US" sz="2000" b="1" dirty="0"/>
              <a:t> </a:t>
            </a:r>
            <a:r>
              <a:rPr lang="en-US" sz="2000" dirty="0"/>
              <a:t>Declining cities should make sure that private developers who want to remake urban spaces have a relatively easy time of it. They should also work to ensure that unoccupied structures are turned into more attractive and usable urban space. </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404069"/>
            <a:ext cx="1406924"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err="1" smtClean="0">
                <a:solidFill>
                  <a:srgbClr val="BD582C"/>
                </a:solidFill>
                <a:latin typeface="+mn-lt"/>
                <a:cs typeface="+mn-cs"/>
              </a:rPr>
              <a:t>Glaeser</a:t>
            </a:r>
            <a:r>
              <a:rPr lang="en-US" sz="2400" dirty="0" smtClean="0">
                <a:solidFill>
                  <a:srgbClr val="BD582C"/>
                </a:solidFill>
                <a:latin typeface="+mn-lt"/>
                <a:cs typeface="+mn-cs"/>
              </a:rPr>
              <a:t>, 2</a:t>
            </a:r>
            <a:endParaRPr lang="en-US" sz="2400" dirty="0">
              <a:solidFill>
                <a:srgbClr val="BD582C"/>
              </a:solidFill>
              <a:latin typeface="+mn-lt"/>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914400" y="1828800"/>
            <a:ext cx="7162800" cy="4419600"/>
          </a:xfrm>
        </p:spPr>
        <p:txBody>
          <a:bodyPr/>
          <a:lstStyle/>
          <a:p>
            <a:pPr marL="215900" lvl="1" indent="-215900">
              <a:lnSpc>
                <a:spcPct val="120000"/>
              </a:lnSpc>
              <a:buFont typeface="Wingdings" panose="05000000000000000000" pitchFamily="2" charset="2"/>
              <a:buChar char="§"/>
            </a:pPr>
            <a:r>
              <a:rPr lang="en-US" sz="2000" b="1" i="1" dirty="0" smtClean="0"/>
              <a:t>Straighten </a:t>
            </a:r>
            <a:r>
              <a:rPr lang="en-US" sz="2000" b="1" i="1" dirty="0"/>
              <a:t>Out Your Books:</a:t>
            </a:r>
            <a:r>
              <a:rPr lang="en-US" sz="2000" b="1" dirty="0"/>
              <a:t> </a:t>
            </a:r>
            <a:r>
              <a:rPr lang="en-US" sz="2000" dirty="0"/>
              <a:t>Replace defined benefit retirement plans with defined contribution plans</a:t>
            </a:r>
          </a:p>
          <a:p>
            <a:pPr marL="215900" indent="-215900">
              <a:lnSpc>
                <a:spcPct val="120000"/>
              </a:lnSpc>
              <a:buFont typeface="Wingdings" panose="05000000000000000000" pitchFamily="2" charset="2"/>
              <a:buChar char="§"/>
            </a:pPr>
            <a:endParaRPr lang="en-US" sz="2000" dirty="0"/>
          </a:p>
          <a:p>
            <a:pPr marL="215900" lvl="1" indent="-215900">
              <a:lnSpc>
                <a:spcPct val="120000"/>
              </a:lnSpc>
              <a:buFont typeface="Wingdings" panose="05000000000000000000" pitchFamily="2" charset="2"/>
              <a:buChar char="§"/>
            </a:pPr>
            <a:r>
              <a:rPr lang="en-US" sz="2000" dirty="0"/>
              <a:t>And finally, don’t forget that better schools can reward a city more quickly than they can graduate students, by attracting skilled parents</a:t>
            </a:r>
            <a:r>
              <a:rPr lang="en-US" sz="2225" dirty="0"/>
              <a:t>.”</a:t>
            </a:r>
            <a:endParaRPr lang="en-US" sz="2225" u="sng"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404068"/>
            <a:ext cx="1406924"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err="1" smtClean="0">
                <a:solidFill>
                  <a:srgbClr val="BD582C"/>
                </a:solidFill>
                <a:latin typeface="+mn-lt"/>
                <a:cs typeface="+mn-cs"/>
              </a:rPr>
              <a:t>Glaeser</a:t>
            </a:r>
            <a:r>
              <a:rPr lang="en-US" sz="2400" dirty="0" smtClean="0">
                <a:solidFill>
                  <a:srgbClr val="BD582C"/>
                </a:solidFill>
                <a:latin typeface="+mn-lt"/>
                <a:cs typeface="+mn-cs"/>
              </a:rPr>
              <a:t>, 3</a:t>
            </a:r>
            <a:endParaRPr lang="en-US" sz="2400" dirty="0">
              <a:solidFill>
                <a:srgbClr val="BD582C"/>
              </a:solidFill>
              <a:latin typeface="+mn-lt"/>
              <a:cs typeface="+mn-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947055" y="1808000"/>
            <a:ext cx="7086600" cy="4267200"/>
          </a:xfrm>
        </p:spPr>
        <p:txBody>
          <a:bodyPr>
            <a:normAutofit/>
          </a:bodyPr>
          <a:lstStyle/>
          <a:p>
            <a:pPr marL="227013" indent="-227013" eaLnBrk="1" hangingPunct="1">
              <a:buFont typeface="Wingdings" panose="05000000000000000000" pitchFamily="2" charset="2"/>
              <a:buChar char="§"/>
            </a:pPr>
            <a:r>
              <a:rPr lang="en-US" sz="2000" dirty="0" smtClean="0"/>
              <a:t>Focus on the economic base.</a:t>
            </a:r>
          </a:p>
          <a:p>
            <a:pPr marL="227013" indent="-227013" eaLnBrk="1" hangingPunct="1">
              <a:lnSpc>
                <a:spcPct val="50000"/>
              </a:lnSpc>
              <a:buFont typeface="Wingdings" panose="05000000000000000000" pitchFamily="2" charset="2"/>
              <a:buChar char="§"/>
            </a:pPr>
            <a:endParaRPr lang="en-US" sz="2000" dirty="0" smtClean="0"/>
          </a:p>
          <a:p>
            <a:pPr marL="460375" indent="-233363" eaLnBrk="1" hangingPunct="1">
              <a:lnSpc>
                <a:spcPct val="110000"/>
              </a:lnSpc>
              <a:buFont typeface="Courier New" panose="02070309020205020404" pitchFamily="49" charset="0"/>
              <a:buChar char="o"/>
            </a:pPr>
            <a:r>
              <a:rPr lang="en-US" sz="2000" dirty="0" smtClean="0"/>
              <a:t>The best way to boost a local economy is by increasing the flow of resources into it.</a:t>
            </a:r>
          </a:p>
          <a:p>
            <a:pPr marL="460375" indent="-233363" eaLnBrk="1" hangingPunct="1">
              <a:lnSpc>
                <a:spcPct val="50000"/>
              </a:lnSpc>
              <a:buFont typeface="Courier New" panose="02070309020205020404" pitchFamily="49" charset="0"/>
              <a:buChar char="o"/>
            </a:pPr>
            <a:endParaRPr lang="en-US" sz="2000" dirty="0" smtClean="0"/>
          </a:p>
          <a:p>
            <a:pPr marL="460375" indent="-233363" eaLnBrk="1" hangingPunct="1">
              <a:buFont typeface="Courier New" panose="02070309020205020404" pitchFamily="49" charset="0"/>
              <a:buChar char="o"/>
            </a:pPr>
            <a:r>
              <a:rPr lang="en-US" sz="2000" dirty="0" smtClean="0"/>
              <a:t>Subsidizing local jobs usually leads to displacement.</a:t>
            </a:r>
          </a:p>
          <a:p>
            <a:pPr marL="460375" indent="-233363" eaLnBrk="1" hangingPunct="1">
              <a:lnSpc>
                <a:spcPct val="50000"/>
              </a:lnSpc>
              <a:buFont typeface="Courier New" panose="02070309020205020404" pitchFamily="49" charset="0"/>
              <a:buChar char="o"/>
            </a:pPr>
            <a:endParaRPr lang="en-US" sz="2000" dirty="0" smtClean="0"/>
          </a:p>
          <a:p>
            <a:pPr marL="460375" indent="-233363" eaLnBrk="1" hangingPunct="1">
              <a:buFont typeface="Courier New" panose="02070309020205020404" pitchFamily="49" charset="0"/>
              <a:buChar char="o"/>
            </a:pPr>
            <a:r>
              <a:rPr lang="en-US" sz="2000" dirty="0" smtClean="0"/>
              <a:t>Don’t go beyond economic base without good evidence.</a:t>
            </a:r>
          </a:p>
          <a:p>
            <a:pPr indent="-182880" eaLnBrk="1" hangingPunct="1">
              <a:buFont typeface="Wingdings" panose="05000000000000000000" pitchFamily="2" charset="2"/>
              <a:buChar char="§"/>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383268"/>
            <a:ext cx="5486400" cy="424732"/>
          </a:xfrm>
          <a:prstGeom prst="rect">
            <a:avLst/>
          </a:prstGeom>
        </p:spPr>
        <p:txBody>
          <a:bodyPr wrap="squar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The Art of Economic Development Policy, 1</a:t>
            </a:r>
            <a:endParaRPr lang="en-US" sz="2400" dirty="0">
              <a:solidFill>
                <a:srgbClr val="BD582C"/>
              </a:solidFill>
              <a:latin typeface="+mn-lt"/>
              <a:cs typeface="+mn-cs"/>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914400" y="1752600"/>
            <a:ext cx="7467600" cy="4191000"/>
          </a:xfrm>
        </p:spPr>
        <p:txBody>
          <a:bodyPr>
            <a:normAutofit/>
          </a:bodyPr>
          <a:lstStyle/>
          <a:p>
            <a:pPr marL="228600" indent="-228600" eaLnBrk="1" hangingPunct="1">
              <a:lnSpc>
                <a:spcPct val="120000"/>
              </a:lnSpc>
              <a:spcAft>
                <a:spcPts val="1800"/>
              </a:spcAft>
              <a:buFont typeface="Wingdings" panose="05000000000000000000" pitchFamily="2" charset="2"/>
              <a:buChar char="§"/>
            </a:pPr>
            <a:r>
              <a:rPr lang="en-US" sz="2000" dirty="0" smtClean="0"/>
              <a:t>Don’t expect tax cuts accompanied by service cuts to boost economic development.</a:t>
            </a:r>
          </a:p>
          <a:p>
            <a:pPr marL="460375" indent="-234950" eaLnBrk="1" hangingPunct="1">
              <a:lnSpc>
                <a:spcPct val="120000"/>
              </a:lnSpc>
              <a:spcAft>
                <a:spcPts val="1800"/>
              </a:spcAft>
              <a:buFont typeface="Courier New" panose="02070309020205020404" pitchFamily="49" charset="0"/>
              <a:buChar char="o"/>
            </a:pPr>
            <a:r>
              <a:rPr lang="en-US" sz="2000" dirty="0" smtClean="0"/>
              <a:t>The available research does not support this position.  Remember </a:t>
            </a:r>
            <a:r>
              <a:rPr lang="en-US" sz="2000" dirty="0" err="1" smtClean="0"/>
              <a:t>Bania</a:t>
            </a:r>
            <a:r>
              <a:rPr lang="en-US" sz="2000" dirty="0" smtClean="0"/>
              <a:t>/Stone and Wang.</a:t>
            </a:r>
          </a:p>
          <a:p>
            <a:pPr marL="460375" indent="-234950" eaLnBrk="1" hangingPunct="1">
              <a:lnSpc>
                <a:spcPct val="120000"/>
              </a:lnSpc>
              <a:spcAft>
                <a:spcPts val="1800"/>
              </a:spcAft>
              <a:buFont typeface="Courier New" panose="02070309020205020404" pitchFamily="49" charset="0"/>
              <a:buChar char="o"/>
            </a:pPr>
            <a:r>
              <a:rPr lang="en-US" sz="2000" dirty="0" smtClean="0"/>
              <a:t>Of course, it is possible to spend too much, but the quality of services in big cities (and, indeed, in most states) falls below the optimal level.</a:t>
            </a:r>
          </a:p>
          <a:p>
            <a:pPr marL="460375" indent="-234950" eaLnBrk="1" hangingPunct="1">
              <a:lnSpc>
                <a:spcPct val="120000"/>
              </a:lnSpc>
              <a:spcAft>
                <a:spcPts val="1800"/>
              </a:spcAft>
              <a:buFont typeface="Courier New" panose="02070309020205020404" pitchFamily="49" charset="0"/>
              <a:buChar char="o"/>
            </a:pPr>
            <a:r>
              <a:rPr lang="en-US" sz="2000" dirty="0" smtClean="0"/>
              <a:t>Tax cuts are not a magic bullet!</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383268"/>
            <a:ext cx="5943600" cy="424732"/>
          </a:xfrm>
          <a:prstGeom prst="rect">
            <a:avLst/>
          </a:prstGeom>
        </p:spPr>
        <p:txBody>
          <a:bodyPr wrap="squar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The Art of Economic Development Policy, 2</a:t>
            </a:r>
            <a:endParaRPr lang="en-US" sz="2400" dirty="0">
              <a:solidFill>
                <a:srgbClr val="BD582C"/>
              </a:solidFill>
              <a:latin typeface="+mn-lt"/>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914400" y="1752600"/>
            <a:ext cx="7467600" cy="4191000"/>
          </a:xfrm>
        </p:spPr>
        <p:txBody>
          <a:bodyPr>
            <a:normAutofit/>
          </a:bodyPr>
          <a:lstStyle/>
          <a:p>
            <a:pPr indent="-182880" eaLnBrk="1" hangingPunct="1">
              <a:lnSpc>
                <a:spcPct val="120000"/>
              </a:lnSpc>
              <a:spcAft>
                <a:spcPts val="1800"/>
              </a:spcAft>
              <a:buFont typeface="Wingdings" panose="05000000000000000000" pitchFamily="2" charset="2"/>
              <a:buChar char="§"/>
            </a:pPr>
            <a:r>
              <a:rPr lang="en-US" sz="2000" dirty="0" smtClean="0"/>
              <a:t>Strive for good management.</a:t>
            </a:r>
          </a:p>
          <a:p>
            <a:pPr marL="460375" indent="-234950" eaLnBrk="1" hangingPunct="1">
              <a:lnSpc>
                <a:spcPct val="120000"/>
              </a:lnSpc>
              <a:spcAft>
                <a:spcPts val="1800"/>
              </a:spcAft>
              <a:buFont typeface="Courier New" panose="02070309020205020404" pitchFamily="49" charset="0"/>
              <a:buChar char="o"/>
            </a:pPr>
            <a:r>
              <a:rPr lang="en-US" sz="2000" dirty="0" smtClean="0"/>
              <a:t>Good management keeps tax rates down without sacrificing services.</a:t>
            </a:r>
          </a:p>
          <a:p>
            <a:pPr marL="460375" indent="-234950" eaLnBrk="1" hangingPunct="1">
              <a:lnSpc>
                <a:spcPct val="120000"/>
              </a:lnSpc>
              <a:spcAft>
                <a:spcPts val="1800"/>
              </a:spcAft>
              <a:buFont typeface="Courier New" panose="02070309020205020404" pitchFamily="49" charset="0"/>
              <a:buChar char="o"/>
            </a:pPr>
            <a:r>
              <a:rPr lang="en-US" sz="2000" dirty="0" smtClean="0"/>
              <a:t>Good management can directly aid economic development by supporting business development and identifying unnecessary regulatory barriers.</a:t>
            </a:r>
          </a:p>
          <a:p>
            <a:pPr marL="460375" indent="-234950" eaLnBrk="1" hangingPunct="1">
              <a:lnSpc>
                <a:spcPct val="120000"/>
              </a:lnSpc>
              <a:spcAft>
                <a:spcPts val="1800"/>
              </a:spcAft>
              <a:buFont typeface="Courier New" panose="02070309020205020404" pitchFamily="49" charset="0"/>
              <a:buChar char="o"/>
            </a:pPr>
            <a:r>
              <a:rPr lang="en-US" sz="2000" dirty="0" smtClean="0"/>
              <a:t>This is consistent with </a:t>
            </a:r>
            <a:r>
              <a:rPr lang="en-US" sz="2000" dirty="0" err="1" smtClean="0"/>
              <a:t>Glaeser</a:t>
            </a:r>
            <a:r>
              <a:rPr lang="en-US" sz="2000" dirty="0" smtClean="0"/>
              <a:t>:  Don’t let bad management get in the way of business start-ups.</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383268"/>
            <a:ext cx="5943600" cy="424732"/>
          </a:xfrm>
          <a:prstGeom prst="rect">
            <a:avLst/>
          </a:prstGeom>
        </p:spPr>
        <p:txBody>
          <a:bodyPr wrap="squar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The Art of Economic Development Policy, 3</a:t>
            </a:r>
            <a:endParaRPr lang="en-US" sz="2400" dirty="0">
              <a:solidFill>
                <a:srgbClr val="BD582C"/>
              </a:solidFill>
              <a:latin typeface="+mn-lt"/>
              <a:cs typeface="+mn-cs"/>
            </a:endParaRPr>
          </a:p>
        </p:txBody>
      </p:sp>
    </p:spTree>
    <p:extLst>
      <p:ext uri="{BB962C8B-B14F-4D97-AF65-F5344CB8AC3E}">
        <p14:creationId xmlns:p14="http://schemas.microsoft.com/office/powerpoint/2010/main" val="37811583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838200" y="1828800"/>
            <a:ext cx="7469777" cy="4267200"/>
          </a:xfrm>
        </p:spPr>
        <p:txBody>
          <a:bodyPr>
            <a:normAutofit/>
          </a:bodyPr>
          <a:lstStyle/>
          <a:p>
            <a:pPr marL="227013" indent="-227013" eaLnBrk="1" hangingPunct="1">
              <a:lnSpc>
                <a:spcPct val="90000"/>
              </a:lnSpc>
              <a:buFont typeface="Wingdings" panose="05000000000000000000" pitchFamily="2" charset="2"/>
              <a:buChar char="§"/>
            </a:pPr>
            <a:r>
              <a:rPr lang="en-US" sz="2000" dirty="0" smtClean="0"/>
              <a:t>Avoid specific tax breaks unless 3 conditions are met:</a:t>
            </a:r>
          </a:p>
          <a:p>
            <a:pPr eaLnBrk="1" hangingPunct="1">
              <a:lnSpc>
                <a:spcPct val="50000"/>
              </a:lnSpc>
            </a:pPr>
            <a:endParaRPr lang="en-US" sz="2000" dirty="0" smtClean="0"/>
          </a:p>
          <a:p>
            <a:pPr marL="460375" lvl="3" indent="-233363">
              <a:buFont typeface="+mj-lt"/>
              <a:buAutoNum type="arabicPeriod"/>
            </a:pPr>
            <a:r>
              <a:rPr lang="en-US" sz="2000" dirty="0" smtClean="0"/>
              <a:t>They are given to a firm “at the margin.”</a:t>
            </a:r>
          </a:p>
          <a:p>
            <a:pPr marL="460375" lvl="3" indent="-233363">
              <a:lnSpc>
                <a:spcPct val="50000"/>
              </a:lnSpc>
              <a:buFont typeface="+mj-lt"/>
              <a:buAutoNum type="arabicPeriod"/>
            </a:pPr>
            <a:endParaRPr lang="en-US" sz="2000" dirty="0" smtClean="0"/>
          </a:p>
          <a:p>
            <a:pPr marL="460375" lvl="3" indent="-233363">
              <a:lnSpc>
                <a:spcPct val="110000"/>
              </a:lnSpc>
              <a:buFont typeface="+mj-lt"/>
              <a:buAutoNum type="arabicPeriod"/>
            </a:pPr>
            <a:r>
              <a:rPr lang="en-US" sz="2000" dirty="0" smtClean="0"/>
              <a:t>The firm adds to the economic base (or otherwise boosts the economy).</a:t>
            </a:r>
          </a:p>
          <a:p>
            <a:pPr marL="460375" lvl="3" indent="-233363">
              <a:lnSpc>
                <a:spcPct val="50000"/>
              </a:lnSpc>
              <a:buFont typeface="+mj-lt"/>
              <a:buAutoNum type="arabicPeriod"/>
            </a:pPr>
            <a:endParaRPr lang="en-US" sz="2000" dirty="0" smtClean="0"/>
          </a:p>
          <a:p>
            <a:pPr marL="460375" lvl="3" indent="-233363">
              <a:spcAft>
                <a:spcPts val="1800"/>
              </a:spcAft>
              <a:buFont typeface="+mj-lt"/>
              <a:buAutoNum type="arabicPeriod"/>
            </a:pPr>
            <a:r>
              <a:rPr lang="en-US" sz="2000" dirty="0" smtClean="0"/>
              <a:t>You are confident the benefits will not be capitalized away.</a:t>
            </a:r>
          </a:p>
          <a:p>
            <a:pPr lvl="1" eaLnBrk="1" hangingPunct="1">
              <a:lnSpc>
                <a:spcPct val="50000"/>
              </a:lnSpc>
            </a:pPr>
            <a:endParaRPr lang="en-US" sz="2000" dirty="0" smtClean="0"/>
          </a:p>
          <a:p>
            <a:pPr marL="227013" indent="-227013" eaLnBrk="1" hangingPunct="1">
              <a:lnSpc>
                <a:spcPct val="90000"/>
              </a:lnSpc>
              <a:buFont typeface="Wingdings" panose="05000000000000000000" pitchFamily="2" charset="2"/>
              <a:buChar char="§"/>
            </a:pPr>
            <a:r>
              <a:rPr lang="en-US" sz="2000" dirty="0" smtClean="0"/>
              <a:t>More extensive use is an invitation to “corruption.”</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762000" y="1383268"/>
            <a:ext cx="7162800" cy="424732"/>
          </a:xfrm>
          <a:prstGeom prst="rect">
            <a:avLst/>
          </a:prstGeom>
        </p:spPr>
        <p:txBody>
          <a:bodyPr wrap="squar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The Art of Economic Development Policy, 4</a:t>
            </a:r>
            <a:endParaRPr lang="en-US" sz="2400" dirty="0">
              <a:solidFill>
                <a:srgbClr val="BD582C"/>
              </a:solidFill>
              <a:latin typeface="+mn-lt"/>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914400" y="1828800"/>
            <a:ext cx="7467600" cy="4114800"/>
          </a:xfrm>
        </p:spPr>
        <p:txBody>
          <a:bodyPr>
            <a:normAutofit/>
          </a:bodyPr>
          <a:lstStyle/>
          <a:p>
            <a:pPr marL="227013" indent="-227013" eaLnBrk="1" hangingPunct="1">
              <a:buFont typeface="Wingdings" panose="05000000000000000000" pitchFamily="2" charset="2"/>
              <a:buChar char="§"/>
            </a:pPr>
            <a:r>
              <a:rPr lang="en-US" sz="2000" dirty="0" smtClean="0"/>
              <a:t>Use looser rules if you are trying to help a specific group.</a:t>
            </a:r>
          </a:p>
          <a:p>
            <a:pPr marL="227013" indent="-227013" eaLnBrk="1" hangingPunct="1">
              <a:buFont typeface="Wingdings" panose="05000000000000000000" pitchFamily="2" charset="2"/>
              <a:buChar char="§"/>
            </a:pPr>
            <a:endParaRPr lang="en-US" sz="2000" dirty="0" smtClean="0"/>
          </a:p>
          <a:p>
            <a:pPr marL="227013" indent="-227013" eaLnBrk="1" hangingPunct="1">
              <a:lnSpc>
                <a:spcPct val="110000"/>
              </a:lnSpc>
              <a:buFont typeface="Wingdings" panose="05000000000000000000" pitchFamily="2" charset="2"/>
              <a:buChar char="§"/>
            </a:pPr>
            <a:r>
              <a:rPr lang="en-US" sz="2000" dirty="0" smtClean="0"/>
              <a:t>Adding local market jobs in certain neighborhoods might help certain groups, for example.</a:t>
            </a:r>
          </a:p>
          <a:p>
            <a:pPr marL="227013" indent="-227013" eaLnBrk="1" hangingPunct="1">
              <a:buFont typeface="Wingdings" panose="05000000000000000000" pitchFamily="2" charset="2"/>
              <a:buChar char="§"/>
            </a:pPr>
            <a:endParaRPr lang="en-US" sz="2000" dirty="0" smtClean="0"/>
          </a:p>
          <a:p>
            <a:pPr marL="227013" indent="-227013" eaLnBrk="1" hangingPunct="1">
              <a:buFont typeface="Wingdings" panose="05000000000000000000" pitchFamily="2" charset="2"/>
              <a:buChar char="§"/>
            </a:pPr>
            <a:r>
              <a:rPr lang="en-US" sz="2000" dirty="0" smtClean="0"/>
              <a:t>But don’t forget to think about the costs of likely displacement.</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762000" y="1371600"/>
            <a:ext cx="5839097" cy="424732"/>
          </a:xfrm>
          <a:prstGeom prst="rect">
            <a:avLst/>
          </a:prstGeom>
        </p:spPr>
        <p:txBody>
          <a:bodyPr wrap="squar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The Art of Economic Development Policy, 5</a:t>
            </a:r>
            <a:endParaRPr lang="en-US" sz="2400" dirty="0">
              <a:solidFill>
                <a:srgbClr val="BD582C"/>
              </a:solidFill>
              <a:latin typeface="+mn-lt"/>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914400" y="1752600"/>
            <a:ext cx="7467600" cy="4419600"/>
          </a:xfrm>
        </p:spPr>
        <p:txBody>
          <a:bodyPr>
            <a:normAutofit/>
          </a:bodyPr>
          <a:lstStyle/>
          <a:p>
            <a:pPr marL="227013" indent="-227013" eaLnBrk="1" hangingPunct="1">
              <a:lnSpc>
                <a:spcPct val="110000"/>
              </a:lnSpc>
              <a:spcAft>
                <a:spcPts val="1800"/>
              </a:spcAft>
              <a:buFont typeface="Wingdings" panose="05000000000000000000" pitchFamily="2" charset="2"/>
              <a:buChar char="§"/>
            </a:pPr>
            <a:r>
              <a:rPr lang="en-US" sz="2000" dirty="0" smtClean="0"/>
              <a:t>The </a:t>
            </a:r>
            <a:r>
              <a:rPr lang="en-US" sz="2000" b="1" dirty="0" smtClean="0"/>
              <a:t>first</a:t>
            </a:r>
            <a:r>
              <a:rPr lang="en-US" sz="2000" dirty="0" smtClean="0"/>
              <a:t> framework focuses on the idea that profit-making firms care about the level of taxation.</a:t>
            </a:r>
          </a:p>
          <a:p>
            <a:pPr marL="460375" lvl="1" indent="-233363">
              <a:lnSpc>
                <a:spcPct val="150000"/>
              </a:lnSpc>
              <a:spcAft>
                <a:spcPts val="1800"/>
              </a:spcAft>
              <a:buFont typeface="Courier New" panose="02070309020205020404" pitchFamily="49" charset="0"/>
              <a:buChar char="o"/>
            </a:pPr>
            <a:r>
              <a:rPr lang="en-US" sz="2000" dirty="0" smtClean="0"/>
              <a:t>Higher taxes mean lower profits,</a:t>
            </a:r>
          </a:p>
          <a:p>
            <a:pPr marL="460375" lvl="1" indent="-233363">
              <a:lnSpc>
                <a:spcPct val="150000"/>
              </a:lnSpc>
              <a:buFont typeface="Courier New" panose="02070309020205020404" pitchFamily="49" charset="0"/>
              <a:buChar char="o"/>
            </a:pPr>
            <a:r>
              <a:rPr lang="en-US" sz="2000" dirty="0" smtClean="0"/>
              <a:t>So, all else equal, jurisdictions with lower taxes should attract/retain more firms and have more jobs and higher incomes.</a:t>
            </a:r>
          </a:p>
          <a:p>
            <a:pPr lvl="4">
              <a:lnSpc>
                <a:spcPct val="150000"/>
              </a:lnSpc>
              <a:buFont typeface="Wingdings" panose="05000000000000000000" pitchFamily="2" charset="2"/>
              <a:buChar char="§"/>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367135"/>
            <a:ext cx="2914067" cy="461665"/>
          </a:xfrm>
          <a:prstGeom prst="rect">
            <a:avLst/>
          </a:prstGeom>
        </p:spPr>
        <p:txBody>
          <a:bodyPr wrap="none">
            <a:spAutoFit/>
          </a:bodyPr>
          <a:lstStyle/>
          <a:p>
            <a:pPr eaLnBrk="1" hangingPunct="1">
              <a:buFont typeface="Wingdings" pitchFamily="2" charset="2"/>
              <a:buNone/>
            </a:pPr>
            <a:r>
              <a:rPr lang="en-US" sz="2400" dirty="0" smtClean="0">
                <a:solidFill>
                  <a:srgbClr val="BD582C"/>
                </a:solidFill>
                <a:latin typeface="+mn-lt"/>
              </a:rPr>
              <a:t>Taxes and Profitability</a:t>
            </a:r>
            <a:endParaRPr lang="en-US" sz="2400" dirty="0">
              <a:solidFill>
                <a:srgbClr val="BD582C"/>
              </a:solidFill>
              <a:latin typeface="+mn-lt"/>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990600" y="1828822"/>
            <a:ext cx="7391400" cy="3962378"/>
          </a:xfrm>
        </p:spPr>
        <p:txBody>
          <a:bodyPr>
            <a:normAutofit lnSpcReduction="10000"/>
          </a:bodyPr>
          <a:lstStyle/>
          <a:p>
            <a:pPr marL="227013" indent="-227013" eaLnBrk="1" hangingPunct="1">
              <a:lnSpc>
                <a:spcPct val="90000"/>
              </a:lnSpc>
              <a:buFont typeface="Wingdings" panose="05000000000000000000" pitchFamily="2" charset="2"/>
              <a:buChar char="§"/>
            </a:pPr>
            <a:r>
              <a:rPr lang="en-US" sz="2000" dirty="0" smtClean="0"/>
              <a:t>Don’t forget about the expenditure side.</a:t>
            </a:r>
          </a:p>
          <a:p>
            <a:pPr marL="227013" indent="-227013" eaLnBrk="1" hangingPunct="1">
              <a:lnSpc>
                <a:spcPct val="90000"/>
              </a:lnSpc>
              <a:buFont typeface="Wingdings" panose="05000000000000000000" pitchFamily="2" charset="2"/>
              <a:buChar char="§"/>
            </a:pPr>
            <a:endParaRPr lang="en-US" sz="2000" dirty="0" smtClean="0"/>
          </a:p>
          <a:p>
            <a:pPr marL="227013" indent="-227013" eaLnBrk="1" hangingPunct="1">
              <a:lnSpc>
                <a:spcPct val="90000"/>
              </a:lnSpc>
              <a:buFont typeface="Wingdings" panose="05000000000000000000" pitchFamily="2" charset="2"/>
              <a:buChar char="§"/>
            </a:pPr>
            <a:r>
              <a:rPr lang="en-US" sz="2000" dirty="0" smtClean="0"/>
              <a:t>Many types of public spending have been shown to help economic development:</a:t>
            </a:r>
            <a:br>
              <a:rPr lang="en-US" sz="2000" dirty="0" smtClean="0"/>
            </a:br>
            <a:endParaRPr lang="en-US" sz="1663" dirty="0" smtClean="0"/>
          </a:p>
          <a:p>
            <a:pPr marL="460375" lvl="1" indent="-233363">
              <a:spcAft>
                <a:spcPts val="1800"/>
              </a:spcAft>
              <a:buFont typeface="Courier New" panose="02070309020205020404" pitchFamily="49" charset="0"/>
              <a:buChar char="o"/>
            </a:pPr>
            <a:r>
              <a:rPr lang="en-US" sz="2000" dirty="0" smtClean="0"/>
              <a:t>Infrastructure</a:t>
            </a:r>
          </a:p>
          <a:p>
            <a:pPr marL="460375" lvl="1" indent="-233363">
              <a:spcAft>
                <a:spcPts val="1800"/>
              </a:spcAft>
              <a:buFont typeface="Courier New" panose="02070309020205020404" pitchFamily="49" charset="0"/>
              <a:buChar char="o"/>
            </a:pPr>
            <a:r>
              <a:rPr lang="en-US" sz="2000" dirty="0" smtClean="0"/>
              <a:t>Education and training</a:t>
            </a:r>
          </a:p>
          <a:p>
            <a:pPr marL="460375" lvl="1" indent="-233363">
              <a:spcAft>
                <a:spcPts val="1800"/>
              </a:spcAft>
              <a:buFont typeface="Courier New" panose="02070309020205020404" pitchFamily="49" charset="0"/>
              <a:buChar char="o"/>
            </a:pPr>
            <a:r>
              <a:rPr lang="en-US" sz="2000" dirty="0" smtClean="0"/>
              <a:t>Public safety</a:t>
            </a:r>
          </a:p>
          <a:p>
            <a:pPr marL="460375" lvl="1" indent="-233363">
              <a:spcAft>
                <a:spcPts val="1800"/>
              </a:spcAft>
              <a:buFont typeface="Courier New" panose="02070309020205020404" pitchFamily="49" charset="0"/>
              <a:buChar char="o"/>
            </a:pPr>
            <a:r>
              <a:rPr lang="en-US" sz="2000" dirty="0" smtClean="0"/>
              <a:t>Technical assistance</a:t>
            </a:r>
          </a:p>
          <a:p>
            <a:pPr marL="460375" lvl="1" indent="-233363">
              <a:spcAft>
                <a:spcPts val="1800"/>
              </a:spcAft>
              <a:buFont typeface="Courier New" panose="02070309020205020404" pitchFamily="49" charset="0"/>
              <a:buChar char="o"/>
            </a:pPr>
            <a:r>
              <a:rPr lang="en-US" sz="2000" dirty="0" smtClean="0"/>
              <a:t>Improving public spaces (as suggested by </a:t>
            </a:r>
            <a:r>
              <a:rPr lang="en-US" sz="2000" dirty="0" err="1" smtClean="0"/>
              <a:t>Glaeser</a:t>
            </a:r>
            <a:r>
              <a:rPr lang="en-US" sz="2000" dirty="0" smtClean="0"/>
              <a:t>)</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914400" y="1378161"/>
            <a:ext cx="6248400" cy="424732"/>
          </a:xfrm>
          <a:prstGeom prst="rect">
            <a:avLst/>
          </a:prstGeom>
        </p:spPr>
        <p:txBody>
          <a:bodyPr wrap="squar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The Art of Economic Development Policy, 6</a:t>
            </a:r>
            <a:endParaRPr lang="en-US" sz="2400" dirty="0">
              <a:solidFill>
                <a:srgbClr val="BD582C"/>
              </a:solidFill>
              <a:latin typeface="+mn-lt"/>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883920" y="1828800"/>
            <a:ext cx="7345680" cy="4038600"/>
          </a:xfrm>
        </p:spPr>
        <p:txBody>
          <a:bodyPr>
            <a:normAutofit/>
          </a:bodyPr>
          <a:lstStyle/>
          <a:p>
            <a:pPr marL="227013" indent="-227013" eaLnBrk="1" hangingPunct="1">
              <a:lnSpc>
                <a:spcPct val="90000"/>
              </a:lnSpc>
              <a:buFont typeface="Wingdings" panose="05000000000000000000" pitchFamily="2" charset="2"/>
              <a:buChar char="§"/>
            </a:pPr>
            <a:r>
              <a:rPr lang="en-US" sz="2000" dirty="0" smtClean="0"/>
              <a:t>Be skeptical of financing programs.</a:t>
            </a:r>
          </a:p>
          <a:p>
            <a:pPr marL="227013" indent="-227013" eaLnBrk="1" hangingPunct="1">
              <a:lnSpc>
                <a:spcPct val="50000"/>
              </a:lnSpc>
              <a:buFont typeface="Wingdings" panose="05000000000000000000" pitchFamily="2" charset="2"/>
              <a:buChar char="§"/>
            </a:pPr>
            <a:endParaRPr lang="en-US" sz="2000" dirty="0" smtClean="0"/>
          </a:p>
          <a:p>
            <a:pPr marL="227013" indent="-227013" eaLnBrk="1" hangingPunct="1">
              <a:lnSpc>
                <a:spcPct val="90000"/>
              </a:lnSpc>
              <a:buFont typeface="Wingdings" panose="05000000000000000000" pitchFamily="2" charset="2"/>
              <a:buChar char="§"/>
            </a:pPr>
            <a:r>
              <a:rPr lang="en-US" sz="2000" dirty="0" smtClean="0"/>
              <a:t>Private capital markets work reasonably well.</a:t>
            </a:r>
          </a:p>
          <a:p>
            <a:pPr marL="227013" indent="-227013" eaLnBrk="1" hangingPunct="1">
              <a:lnSpc>
                <a:spcPct val="50000"/>
              </a:lnSpc>
              <a:buFont typeface="Wingdings" panose="05000000000000000000" pitchFamily="2" charset="2"/>
              <a:buChar char="§"/>
            </a:pPr>
            <a:endParaRPr lang="en-US" sz="2000" dirty="0" smtClean="0"/>
          </a:p>
          <a:p>
            <a:pPr marL="227013" indent="-227013" eaLnBrk="1" hangingPunct="1">
              <a:lnSpc>
                <a:spcPct val="90000"/>
              </a:lnSpc>
              <a:buFont typeface="Wingdings" panose="05000000000000000000" pitchFamily="2" charset="2"/>
              <a:buChar char="§"/>
            </a:pPr>
            <a:r>
              <a:rPr lang="en-US" sz="2000" dirty="0" smtClean="0"/>
              <a:t>Public financing programs usually have problems:</a:t>
            </a:r>
          </a:p>
          <a:p>
            <a:pPr eaLnBrk="1" hangingPunct="1">
              <a:lnSpc>
                <a:spcPct val="50000"/>
              </a:lnSpc>
              <a:spcBef>
                <a:spcPts val="0"/>
              </a:spcBef>
              <a:spcAft>
                <a:spcPts val="0"/>
              </a:spcAft>
            </a:pPr>
            <a:endParaRPr lang="en-US" sz="2000" dirty="0" smtClean="0"/>
          </a:p>
          <a:p>
            <a:pPr marL="460375" lvl="4" indent="-233363">
              <a:lnSpc>
                <a:spcPct val="150000"/>
              </a:lnSpc>
              <a:buSzPct val="65000"/>
              <a:buFont typeface="Courier New" panose="02070309020205020404" pitchFamily="49" charset="0"/>
              <a:buChar char="o"/>
            </a:pPr>
            <a:r>
              <a:rPr lang="en-US" sz="2000" dirty="0" smtClean="0"/>
              <a:t>They pick likely successes (who could get private financing), or</a:t>
            </a:r>
          </a:p>
          <a:p>
            <a:pPr marL="460375" lvl="4" indent="-233363">
              <a:lnSpc>
                <a:spcPct val="150000"/>
              </a:lnSpc>
              <a:buSzPct val="65000"/>
              <a:buFont typeface="Courier New" panose="02070309020205020404" pitchFamily="49" charset="0"/>
              <a:buChar char="o"/>
            </a:pPr>
            <a:r>
              <a:rPr lang="en-US" sz="2000" dirty="0" smtClean="0"/>
              <a:t>They pick likely failures (and therefore have little impact).</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smtClean="0">
                <a:solidFill>
                  <a:srgbClr val="637052"/>
                </a:solidFill>
              </a:rPr>
              <a:t>State and Local Public Finance</a:t>
            </a:r>
            <a:br>
              <a:rPr lang="en-US" sz="1800" b="1" spc="100" smtClean="0">
                <a:solidFill>
                  <a:srgbClr val="637052"/>
                </a:solidFill>
              </a:rPr>
            </a:br>
            <a:r>
              <a:rPr lang="en-US" sz="1800" b="1" spc="10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768925" y="1389018"/>
            <a:ext cx="5578194" cy="424732"/>
          </a:xfrm>
          <a:prstGeom prst="rect">
            <a:avLst/>
          </a:prstGeom>
        </p:spPr>
        <p:txBody>
          <a:bodyPr wrap="none">
            <a:spAutoFit/>
          </a:bodyPr>
          <a:lstStyle/>
          <a:p>
            <a:pPr eaLnBrk="1" hangingPunct="1">
              <a:lnSpc>
                <a:spcPct val="90000"/>
              </a:lnSpc>
              <a:buFont typeface="Wingdings" pitchFamily="2" charset="2"/>
              <a:buNone/>
            </a:pPr>
            <a:r>
              <a:rPr lang="en-US" sz="2400" dirty="0" smtClean="0">
                <a:solidFill>
                  <a:srgbClr val="BD582C"/>
                </a:solidFill>
                <a:latin typeface="+mn-lt"/>
              </a:rPr>
              <a:t>The Art of Economic Development Policy, 7</a:t>
            </a:r>
            <a:endParaRPr lang="en-US" sz="2400" dirty="0">
              <a:solidFill>
                <a:srgbClr val="BD582C"/>
              </a:solidFill>
              <a:latin typeface="+mn-lt"/>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883920" y="1828800"/>
            <a:ext cx="7345680" cy="4038600"/>
          </a:xfrm>
        </p:spPr>
        <p:txBody>
          <a:bodyPr>
            <a:normAutofit/>
          </a:bodyPr>
          <a:lstStyle/>
          <a:p>
            <a:pPr marL="227013" indent="-227013" eaLnBrk="1" hangingPunct="1">
              <a:lnSpc>
                <a:spcPct val="120000"/>
              </a:lnSpc>
              <a:spcAft>
                <a:spcPts val="1200"/>
              </a:spcAft>
              <a:buFont typeface="Wingdings" panose="05000000000000000000" pitchFamily="2" charset="2"/>
              <a:buChar char="§"/>
            </a:pPr>
            <a:r>
              <a:rPr lang="en-US" sz="2000" dirty="0" smtClean="0"/>
              <a:t>The focus at the state level has been on subsidies and tax breaks for specific firms.</a:t>
            </a:r>
          </a:p>
          <a:p>
            <a:pPr marL="391605" lvl="1" indent="-227013">
              <a:lnSpc>
                <a:spcPct val="120000"/>
              </a:lnSpc>
              <a:spcAft>
                <a:spcPts val="1200"/>
              </a:spcAft>
              <a:buFont typeface="Wingdings" panose="05000000000000000000" pitchFamily="2" charset="2"/>
              <a:buChar char="§"/>
            </a:pPr>
            <a:r>
              <a:rPr lang="en-US" sz="1776" dirty="0" smtClean="0"/>
              <a:t>Nanotechnology initiative</a:t>
            </a:r>
          </a:p>
          <a:p>
            <a:pPr marL="391605" lvl="1" indent="-227013">
              <a:lnSpc>
                <a:spcPct val="120000"/>
              </a:lnSpc>
              <a:spcAft>
                <a:spcPts val="1200"/>
              </a:spcAft>
              <a:buFont typeface="Wingdings" panose="05000000000000000000" pitchFamily="2" charset="2"/>
              <a:buChar char="§"/>
            </a:pPr>
            <a:r>
              <a:rPr lang="en-US" sz="1776" dirty="0" smtClean="0"/>
              <a:t>Start-Up New York</a:t>
            </a:r>
          </a:p>
          <a:p>
            <a:pPr marL="391605" lvl="1" indent="-227013">
              <a:lnSpc>
                <a:spcPct val="120000"/>
              </a:lnSpc>
              <a:spcAft>
                <a:spcPts val="1200"/>
              </a:spcAft>
              <a:buFont typeface="Wingdings" panose="05000000000000000000" pitchFamily="2" charset="2"/>
              <a:buChar char="§"/>
            </a:pPr>
            <a:r>
              <a:rPr lang="en-US" sz="1776" dirty="0" smtClean="0"/>
              <a:t>Regional competitions</a:t>
            </a:r>
          </a:p>
          <a:p>
            <a:pPr marL="227013" indent="-227013" eaLnBrk="1" hangingPunct="1">
              <a:lnSpc>
                <a:spcPct val="120000"/>
              </a:lnSpc>
              <a:spcAft>
                <a:spcPts val="1200"/>
              </a:spcAft>
              <a:buFont typeface="Wingdings" panose="05000000000000000000" pitchFamily="2" charset="2"/>
              <a:buChar char="§"/>
            </a:pPr>
            <a:r>
              <a:rPr lang="en-US" sz="2000" dirty="0" smtClean="0"/>
              <a:t>The focus on the local level has been on property tax breaks for specific firms, such as Destiny.</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smtClean="0">
                <a:solidFill>
                  <a:srgbClr val="637052"/>
                </a:solidFill>
              </a:rPr>
              <a:t>State and Local Public Finance</a:t>
            </a:r>
            <a:br>
              <a:rPr lang="en-US" sz="1800" b="1" spc="100" smtClean="0">
                <a:solidFill>
                  <a:srgbClr val="637052"/>
                </a:solidFill>
              </a:rPr>
            </a:br>
            <a:r>
              <a:rPr lang="en-US" sz="1800" b="1" spc="10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768925" y="1389018"/>
            <a:ext cx="6192401" cy="424732"/>
          </a:xfrm>
          <a:prstGeom prst="rect">
            <a:avLst/>
          </a:prstGeom>
        </p:spPr>
        <p:txBody>
          <a:bodyPr wrap="none">
            <a:spAutoFit/>
          </a:bodyPr>
          <a:lstStyle/>
          <a:p>
            <a:pPr eaLnBrk="1" hangingPunct="1">
              <a:lnSpc>
                <a:spcPct val="90000"/>
              </a:lnSpc>
              <a:buFont typeface="Wingdings" pitchFamily="2" charset="2"/>
              <a:buNone/>
            </a:pPr>
            <a:r>
              <a:rPr lang="en-US" sz="2400" dirty="0" smtClean="0">
                <a:solidFill>
                  <a:srgbClr val="BD582C"/>
                </a:solidFill>
                <a:latin typeface="+mn-lt"/>
              </a:rPr>
              <a:t>Economic Development Policy in New York State</a:t>
            </a:r>
            <a:endParaRPr lang="en-US" sz="2400" dirty="0">
              <a:solidFill>
                <a:srgbClr val="BD582C"/>
              </a:solidFill>
              <a:latin typeface="+mn-lt"/>
            </a:endParaRPr>
          </a:p>
        </p:txBody>
      </p:sp>
    </p:spTree>
    <p:extLst>
      <p:ext uri="{BB962C8B-B14F-4D97-AF65-F5344CB8AC3E}">
        <p14:creationId xmlns:p14="http://schemas.microsoft.com/office/powerpoint/2010/main" val="19625140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883920" y="1828800"/>
            <a:ext cx="7345680" cy="4038600"/>
          </a:xfrm>
        </p:spPr>
        <p:txBody>
          <a:bodyPr>
            <a:normAutofit lnSpcReduction="10000"/>
          </a:bodyPr>
          <a:lstStyle/>
          <a:p>
            <a:pPr marL="227013" indent="-227013" eaLnBrk="1" hangingPunct="1">
              <a:lnSpc>
                <a:spcPct val="120000"/>
              </a:lnSpc>
              <a:spcAft>
                <a:spcPts val="1800"/>
              </a:spcAft>
              <a:buFont typeface="Wingdings" panose="05000000000000000000" pitchFamily="2" charset="2"/>
              <a:buChar char="§"/>
            </a:pPr>
            <a:r>
              <a:rPr lang="en-US" sz="2000" dirty="0" smtClean="0"/>
              <a:t>The nanotechnology initiative:</a:t>
            </a:r>
          </a:p>
          <a:p>
            <a:pPr marL="391605" lvl="1" indent="-227013">
              <a:lnSpc>
                <a:spcPct val="120000"/>
              </a:lnSpc>
              <a:spcAft>
                <a:spcPts val="1800"/>
              </a:spcAft>
              <a:buFont typeface="Wingdings" panose="05000000000000000000" pitchFamily="2" charset="2"/>
              <a:buChar char="§"/>
            </a:pPr>
            <a:r>
              <a:rPr lang="en-US" sz="1888" dirty="0" smtClean="0"/>
              <a:t>The good news is that state subsidies for university expertise in nanotechnology (manipulating matter at the atomic level, as in semiconductors) appear to have helped to create a thriving and growing nanotechnology sector first in Albany and now throughout </a:t>
            </a:r>
            <a:r>
              <a:rPr lang="en-US" sz="1888" dirty="0"/>
              <a:t>upstate. </a:t>
            </a:r>
            <a:r>
              <a:rPr lang="en-US" sz="1888" dirty="0" smtClean="0"/>
              <a:t>See: </a:t>
            </a:r>
            <a:r>
              <a:rPr lang="en-US" sz="1888" dirty="0" smtClean="0">
                <a:hlinkClick r:id="rId2"/>
              </a:rPr>
              <a:t>https</a:t>
            </a:r>
            <a:r>
              <a:rPr lang="en-US" sz="1888" dirty="0">
                <a:hlinkClick r:id="rId2"/>
              </a:rPr>
              <a:t>://www.ncbi.nlm.nih.gov/books/NBK158826</a:t>
            </a:r>
            <a:r>
              <a:rPr lang="en-US" sz="1888" dirty="0" smtClean="0">
                <a:hlinkClick r:id="rId2"/>
              </a:rPr>
              <a:t>/</a:t>
            </a:r>
            <a:r>
              <a:rPr lang="en-US" sz="1888" dirty="0" smtClean="0"/>
              <a:t> .</a:t>
            </a:r>
          </a:p>
          <a:p>
            <a:pPr marL="391605" lvl="1" indent="-227013">
              <a:lnSpc>
                <a:spcPct val="120000"/>
              </a:lnSpc>
              <a:spcAft>
                <a:spcPts val="1800"/>
              </a:spcAft>
              <a:buFont typeface="Wingdings" panose="05000000000000000000" pitchFamily="2" charset="2"/>
              <a:buChar char="§"/>
            </a:pPr>
            <a:r>
              <a:rPr lang="en-US" sz="1888" dirty="0" smtClean="0"/>
              <a:t>This appears to be a case of a state recognizing and extending a agglomeration in nanotechnology that grew out of the agglomeration in computer technology, which started because IBM located in New York.</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smtClean="0">
                <a:solidFill>
                  <a:srgbClr val="637052"/>
                </a:solidFill>
              </a:rPr>
              <a:t>State and Local Public Finance</a:t>
            </a:r>
            <a:br>
              <a:rPr lang="en-US" sz="1800" b="1" spc="100" smtClean="0">
                <a:solidFill>
                  <a:srgbClr val="637052"/>
                </a:solidFill>
              </a:rPr>
            </a:br>
            <a:r>
              <a:rPr lang="en-US" sz="1800" b="1" spc="10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768925" y="1389018"/>
            <a:ext cx="6493765" cy="424732"/>
          </a:xfrm>
          <a:prstGeom prst="rect">
            <a:avLst/>
          </a:prstGeom>
        </p:spPr>
        <p:txBody>
          <a:bodyPr wrap="none">
            <a:spAutoFit/>
          </a:bodyPr>
          <a:lstStyle/>
          <a:p>
            <a:pPr eaLnBrk="1" hangingPunct="1">
              <a:lnSpc>
                <a:spcPct val="90000"/>
              </a:lnSpc>
              <a:buFont typeface="Wingdings" pitchFamily="2" charset="2"/>
              <a:buNone/>
            </a:pPr>
            <a:r>
              <a:rPr lang="en-US" sz="2400" dirty="0" smtClean="0">
                <a:solidFill>
                  <a:srgbClr val="BD582C"/>
                </a:solidFill>
                <a:latin typeface="+mn-lt"/>
              </a:rPr>
              <a:t>Economic Development Policy in New York State, 2</a:t>
            </a:r>
            <a:endParaRPr lang="en-US" sz="2400" dirty="0">
              <a:solidFill>
                <a:srgbClr val="BD582C"/>
              </a:solidFill>
              <a:latin typeface="+mn-lt"/>
            </a:endParaRPr>
          </a:p>
        </p:txBody>
      </p:sp>
    </p:spTree>
    <p:extLst>
      <p:ext uri="{BB962C8B-B14F-4D97-AF65-F5344CB8AC3E}">
        <p14:creationId xmlns:p14="http://schemas.microsoft.com/office/powerpoint/2010/main" val="5731397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883920" y="1828800"/>
            <a:ext cx="7345680" cy="4038600"/>
          </a:xfrm>
        </p:spPr>
        <p:txBody>
          <a:bodyPr>
            <a:normAutofit/>
          </a:bodyPr>
          <a:lstStyle/>
          <a:p>
            <a:pPr marL="227013" indent="-227013" eaLnBrk="1" hangingPunct="1">
              <a:lnSpc>
                <a:spcPct val="120000"/>
              </a:lnSpc>
              <a:spcAft>
                <a:spcPts val="1800"/>
              </a:spcAft>
              <a:buFont typeface="Wingdings" panose="05000000000000000000" pitchFamily="2" charset="2"/>
              <a:buChar char="§"/>
            </a:pPr>
            <a:r>
              <a:rPr lang="en-US" sz="2000" dirty="0" smtClean="0"/>
              <a:t>Start-Up New York:</a:t>
            </a:r>
          </a:p>
          <a:p>
            <a:pPr marL="391605" lvl="1" indent="-227013">
              <a:lnSpc>
                <a:spcPct val="120000"/>
              </a:lnSpc>
              <a:spcAft>
                <a:spcPts val="1800"/>
              </a:spcAft>
              <a:buFont typeface="Wingdings" panose="05000000000000000000" pitchFamily="2" charset="2"/>
              <a:buChar char="§"/>
            </a:pPr>
            <a:r>
              <a:rPr lang="en-US" sz="1888" dirty="0" smtClean="0"/>
              <a:t>This program provides tax breaks for firms and their workers if the forms move onto or near a university campus.</a:t>
            </a:r>
          </a:p>
          <a:p>
            <a:pPr marL="391605" lvl="1" indent="-227013">
              <a:lnSpc>
                <a:spcPct val="120000"/>
              </a:lnSpc>
              <a:spcAft>
                <a:spcPts val="1800"/>
              </a:spcAft>
              <a:buFont typeface="Wingdings" panose="05000000000000000000" pitchFamily="2" charset="2"/>
              <a:buChar char="§"/>
            </a:pPr>
            <a:r>
              <a:rPr lang="en-US" sz="1888" dirty="0" smtClean="0"/>
              <a:t>The latest official report indicates that the program has created 2,528 jobs at a cost of over $200,000, which is not a resounding success,  </a:t>
            </a:r>
            <a:r>
              <a:rPr lang="en-US" sz="1888" dirty="0"/>
              <a:t>See</a:t>
            </a:r>
            <a:r>
              <a:rPr lang="en-US" sz="1888" dirty="0" smtClean="0"/>
              <a:t>: </a:t>
            </a:r>
            <a:r>
              <a:rPr lang="en-US" sz="1888" dirty="0">
                <a:hlinkClick r:id="rId2"/>
              </a:rPr>
              <a:t>https://cdn.esd.ny.gov/Reports/2015_ESD_Business_Incentives_Report.pdf</a:t>
            </a:r>
            <a:endParaRPr lang="en-US" sz="1888" dirty="0" smtClean="0"/>
          </a:p>
          <a:p>
            <a:pPr marL="391605" lvl="1" indent="-227013">
              <a:lnSpc>
                <a:spcPct val="120000"/>
              </a:lnSpc>
              <a:spcAft>
                <a:spcPts val="1800"/>
              </a:spcAft>
              <a:buFont typeface="Wingdings" panose="05000000000000000000" pitchFamily="2" charset="2"/>
              <a:buChar char="§"/>
            </a:pPr>
            <a:r>
              <a:rPr lang="en-US" sz="1888" dirty="0" smtClean="0"/>
              <a:t>Moreover, this jobs count does not net out jobs that would have been created anyway.</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smtClean="0">
                <a:solidFill>
                  <a:srgbClr val="637052"/>
                </a:solidFill>
              </a:rPr>
              <a:t>State and Local Public Finance</a:t>
            </a:r>
            <a:br>
              <a:rPr lang="en-US" sz="1800" b="1" spc="100" smtClean="0">
                <a:solidFill>
                  <a:srgbClr val="637052"/>
                </a:solidFill>
              </a:rPr>
            </a:br>
            <a:r>
              <a:rPr lang="en-US" sz="1800" b="1" spc="10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768925" y="1389018"/>
            <a:ext cx="6493765" cy="424732"/>
          </a:xfrm>
          <a:prstGeom prst="rect">
            <a:avLst/>
          </a:prstGeom>
        </p:spPr>
        <p:txBody>
          <a:bodyPr wrap="none">
            <a:spAutoFit/>
          </a:bodyPr>
          <a:lstStyle/>
          <a:p>
            <a:pPr eaLnBrk="1" hangingPunct="1">
              <a:lnSpc>
                <a:spcPct val="90000"/>
              </a:lnSpc>
              <a:buFont typeface="Wingdings" pitchFamily="2" charset="2"/>
              <a:buNone/>
            </a:pPr>
            <a:r>
              <a:rPr lang="en-US" sz="2400" dirty="0" smtClean="0">
                <a:solidFill>
                  <a:srgbClr val="BD582C"/>
                </a:solidFill>
                <a:latin typeface="+mn-lt"/>
              </a:rPr>
              <a:t>Economic Development Policy in New York State, 3</a:t>
            </a:r>
            <a:endParaRPr lang="en-US" sz="2400" dirty="0">
              <a:solidFill>
                <a:srgbClr val="BD582C"/>
              </a:solidFill>
              <a:latin typeface="+mn-lt"/>
            </a:endParaRPr>
          </a:p>
        </p:txBody>
      </p:sp>
    </p:spTree>
    <p:extLst>
      <p:ext uri="{BB962C8B-B14F-4D97-AF65-F5344CB8AC3E}">
        <p14:creationId xmlns:p14="http://schemas.microsoft.com/office/powerpoint/2010/main" val="35432114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883920" y="1828800"/>
            <a:ext cx="7421880" cy="4419600"/>
          </a:xfrm>
        </p:spPr>
        <p:txBody>
          <a:bodyPr>
            <a:noAutofit/>
          </a:bodyPr>
          <a:lstStyle/>
          <a:p>
            <a:pPr marL="227013" indent="-227013" eaLnBrk="1" hangingPunct="1">
              <a:lnSpc>
                <a:spcPct val="120000"/>
              </a:lnSpc>
              <a:spcAft>
                <a:spcPts val="1800"/>
              </a:spcAft>
              <a:buFont typeface="Wingdings" panose="05000000000000000000" pitchFamily="2" charset="2"/>
              <a:buChar char="§"/>
            </a:pPr>
            <a:r>
              <a:rPr lang="en-US" sz="1800" dirty="0" smtClean="0"/>
              <a:t>Regional Competitions (which help a region if not the state)</a:t>
            </a:r>
          </a:p>
          <a:p>
            <a:pPr marL="391605" lvl="1" indent="-227013">
              <a:lnSpc>
                <a:spcPct val="120000"/>
              </a:lnSpc>
              <a:spcAft>
                <a:spcPts val="1800"/>
              </a:spcAft>
              <a:buFont typeface="Wingdings" panose="05000000000000000000" pitchFamily="2" charset="2"/>
              <a:buChar char="§"/>
            </a:pPr>
            <a:r>
              <a:rPr lang="en-US" sz="1800" dirty="0" smtClean="0"/>
              <a:t>Governor Cuomo has devoted billions of dollars to an Upstate Revitalization Initiative, which is a competition for state economic development funds.</a:t>
            </a:r>
          </a:p>
          <a:p>
            <a:pPr marL="391605" lvl="1" indent="-227013">
              <a:lnSpc>
                <a:spcPct val="120000"/>
              </a:lnSpc>
              <a:spcAft>
                <a:spcPts val="1800"/>
              </a:spcAft>
              <a:buFont typeface="Wingdings" panose="05000000000000000000" pitchFamily="2" charset="2"/>
              <a:buChar char="§"/>
            </a:pPr>
            <a:r>
              <a:rPr lang="en-US" sz="1800" dirty="0" smtClean="0"/>
              <a:t>Central New York won $500 million (over 5 years) in the first round of this competition in 2015.  For details of the plan, see: </a:t>
            </a:r>
            <a:r>
              <a:rPr lang="en-US" sz="1800" dirty="0" smtClean="0">
                <a:hlinkClick r:id="rId2"/>
              </a:rPr>
              <a:t>https</a:t>
            </a:r>
            <a:r>
              <a:rPr lang="en-US" sz="1800" dirty="0">
                <a:hlinkClick r:id="rId2"/>
              </a:rPr>
              <a:t>://</a:t>
            </a:r>
            <a:r>
              <a:rPr lang="en-US" sz="1800" dirty="0" smtClean="0">
                <a:hlinkClick r:id="rId2"/>
              </a:rPr>
              <a:t>www.ny.gov/sites/ny.gov/files/atoms/files/CNYREDC_URI_FinalPlan.pdf</a:t>
            </a:r>
            <a:r>
              <a:rPr lang="en-US" sz="1800" dirty="0"/>
              <a:t>.</a:t>
            </a:r>
            <a:endParaRPr lang="en-US" sz="1800" dirty="0" smtClean="0"/>
          </a:p>
          <a:p>
            <a:pPr marL="391605" lvl="1" indent="-227013">
              <a:lnSpc>
                <a:spcPct val="120000"/>
              </a:lnSpc>
              <a:spcAft>
                <a:spcPts val="600"/>
              </a:spcAft>
              <a:buFont typeface="Wingdings" panose="05000000000000000000" pitchFamily="2" charset="2"/>
              <a:buChar char="§"/>
            </a:pPr>
            <a:r>
              <a:rPr lang="en-US" sz="1800" dirty="0" smtClean="0"/>
              <a:t>Projects in the plan include:</a:t>
            </a:r>
          </a:p>
          <a:p>
            <a:pPr marL="685800" lvl="2" indent="-284163">
              <a:lnSpc>
                <a:spcPct val="120000"/>
              </a:lnSpc>
              <a:spcAft>
                <a:spcPts val="0"/>
              </a:spcAft>
              <a:buFont typeface="Wingdings" panose="05000000000000000000" pitchFamily="2" charset="2"/>
              <a:buChar char="§"/>
            </a:pPr>
            <a:r>
              <a:rPr lang="en-US" sz="1800" dirty="0" smtClean="0"/>
              <a:t>A veteran’s center at Syracuse University,</a:t>
            </a:r>
          </a:p>
          <a:p>
            <a:pPr marL="685800" lvl="2" indent="-284163">
              <a:lnSpc>
                <a:spcPct val="120000"/>
              </a:lnSpc>
              <a:spcAft>
                <a:spcPts val="0"/>
              </a:spcAft>
              <a:buFont typeface="Wingdings" panose="05000000000000000000" pitchFamily="2" charset="2"/>
              <a:buChar char="§"/>
            </a:pPr>
            <a:r>
              <a:rPr lang="en-US" sz="1800" dirty="0" smtClean="0"/>
              <a:t>A spa and conference center in Aurora,</a:t>
            </a:r>
          </a:p>
          <a:p>
            <a:pPr marL="685800" lvl="2" indent="-284163">
              <a:lnSpc>
                <a:spcPct val="120000"/>
              </a:lnSpc>
              <a:spcAft>
                <a:spcPts val="0"/>
              </a:spcAft>
              <a:buFont typeface="Wingdings" panose="05000000000000000000" pitchFamily="2" charset="2"/>
              <a:buChar char="§"/>
            </a:pPr>
            <a:r>
              <a:rPr lang="en-US" sz="1800" dirty="0" smtClean="0"/>
              <a:t>A silicone coating production line in Pulaski.</a:t>
            </a:r>
          </a:p>
          <a:p>
            <a:pPr marL="685800" lvl="2" indent="-284163">
              <a:lnSpc>
                <a:spcPct val="120000"/>
              </a:lnSpc>
              <a:spcAft>
                <a:spcPts val="0"/>
              </a:spcAft>
              <a:buFont typeface="Wingdings" panose="05000000000000000000" pitchFamily="2" charset="2"/>
              <a:buChar char="§"/>
            </a:pPr>
            <a:endParaRPr lang="en-US" sz="18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smtClean="0">
                <a:solidFill>
                  <a:srgbClr val="637052"/>
                </a:solidFill>
              </a:rPr>
              <a:t>State and Local Public Finance</a:t>
            </a:r>
            <a:br>
              <a:rPr lang="en-US" sz="1800" b="1" spc="100" smtClean="0">
                <a:solidFill>
                  <a:srgbClr val="637052"/>
                </a:solidFill>
              </a:rPr>
            </a:br>
            <a:r>
              <a:rPr lang="en-US" sz="1800" b="1" spc="10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768925" y="1389018"/>
            <a:ext cx="6493765" cy="424732"/>
          </a:xfrm>
          <a:prstGeom prst="rect">
            <a:avLst/>
          </a:prstGeom>
        </p:spPr>
        <p:txBody>
          <a:bodyPr wrap="none">
            <a:spAutoFit/>
          </a:bodyPr>
          <a:lstStyle/>
          <a:p>
            <a:pPr eaLnBrk="1" hangingPunct="1">
              <a:lnSpc>
                <a:spcPct val="90000"/>
              </a:lnSpc>
              <a:buFont typeface="Wingdings" pitchFamily="2" charset="2"/>
              <a:buNone/>
            </a:pPr>
            <a:r>
              <a:rPr lang="en-US" sz="2400" dirty="0" smtClean="0">
                <a:solidFill>
                  <a:srgbClr val="BD582C"/>
                </a:solidFill>
                <a:latin typeface="+mn-lt"/>
              </a:rPr>
              <a:t>Economic Development Policy in New York State, 4</a:t>
            </a:r>
            <a:endParaRPr lang="en-US" sz="2400" dirty="0">
              <a:solidFill>
                <a:srgbClr val="BD582C"/>
              </a:solidFill>
              <a:latin typeface="+mn-lt"/>
            </a:endParaRPr>
          </a:p>
        </p:txBody>
      </p:sp>
    </p:spTree>
    <p:extLst>
      <p:ext uri="{BB962C8B-B14F-4D97-AF65-F5344CB8AC3E}">
        <p14:creationId xmlns:p14="http://schemas.microsoft.com/office/powerpoint/2010/main" val="30446901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a:xfrm>
            <a:off x="883920" y="1828800"/>
            <a:ext cx="7421880" cy="4419600"/>
          </a:xfrm>
        </p:spPr>
        <p:txBody>
          <a:bodyPr>
            <a:noAutofit/>
          </a:bodyPr>
          <a:lstStyle/>
          <a:p>
            <a:pPr marL="391605" lvl="1" indent="-227013">
              <a:lnSpc>
                <a:spcPct val="120000"/>
              </a:lnSpc>
              <a:spcAft>
                <a:spcPts val="1800"/>
              </a:spcAft>
              <a:buFont typeface="Wingdings" panose="05000000000000000000" pitchFamily="2" charset="2"/>
              <a:buChar char="§"/>
            </a:pPr>
            <a:r>
              <a:rPr lang="en-US" sz="2000" dirty="0" smtClean="0"/>
              <a:t>The downside of these competitions is that they invite corruption.</a:t>
            </a:r>
          </a:p>
          <a:p>
            <a:pPr marL="418338" indent="-284163">
              <a:lnSpc>
                <a:spcPct val="120000"/>
              </a:lnSpc>
              <a:spcAft>
                <a:spcPts val="0"/>
              </a:spcAft>
              <a:buFont typeface="Wingdings" panose="05000000000000000000" pitchFamily="2" charset="2"/>
              <a:buChar char="§"/>
            </a:pPr>
            <a:r>
              <a:rPr lang="en-US" sz="2000" dirty="0" smtClean="0"/>
              <a:t>The subsidies associated with this program were given </a:t>
            </a:r>
            <a:r>
              <a:rPr lang="en-US" sz="2000" dirty="0"/>
              <a:t>to prominent supporters </a:t>
            </a:r>
            <a:r>
              <a:rPr lang="en-US" sz="2000" dirty="0" smtClean="0"/>
              <a:t>of (i.e., campaign contributors to) the </a:t>
            </a:r>
            <a:r>
              <a:rPr lang="en-US" sz="2000" dirty="0"/>
              <a:t>governor, and several public officials (not including the governor) have been convicted for participating in this “pay to play” scheme. See: </a:t>
            </a:r>
            <a:r>
              <a:rPr lang="en-US" sz="2000" dirty="0">
                <a:hlinkClick r:id="rId2"/>
              </a:rPr>
              <a:t>https://nypirg.org/capitolperspective/new-yorks-corruption-palooza-near-its-end/</a:t>
            </a:r>
            <a:r>
              <a:rPr lang="en-US" sz="2000" dirty="0"/>
              <a:t> </a:t>
            </a:r>
            <a:r>
              <a:rPr lang="en-US" sz="2000" dirty="0" smtClean="0"/>
              <a:t>.</a:t>
            </a:r>
          </a:p>
          <a:p>
            <a:pPr marL="418338" indent="-284163">
              <a:lnSpc>
                <a:spcPct val="120000"/>
              </a:lnSpc>
              <a:spcAft>
                <a:spcPts val="0"/>
              </a:spcAft>
              <a:buFont typeface="Wingdings" panose="05000000000000000000" pitchFamily="2" charset="2"/>
              <a:buChar char="§"/>
            </a:pPr>
            <a:endParaRPr lang="en-US" sz="2000" dirty="0"/>
          </a:p>
          <a:p>
            <a:pPr marL="418338" indent="-284163">
              <a:lnSpc>
                <a:spcPct val="120000"/>
              </a:lnSpc>
              <a:spcAft>
                <a:spcPts val="0"/>
              </a:spcAft>
              <a:buFont typeface="Wingdings" panose="05000000000000000000" pitchFamily="2" charset="2"/>
              <a:buChar char="§"/>
            </a:pPr>
            <a:r>
              <a:rPr lang="en-US" sz="2000" dirty="0" smtClean="0"/>
              <a:t>Avoiding corruption is a key challenge of economic development policy in every state.</a:t>
            </a:r>
          </a:p>
          <a:p>
            <a:pPr marL="418338" indent="-284163">
              <a:lnSpc>
                <a:spcPct val="120000"/>
              </a:lnSpc>
              <a:spcAft>
                <a:spcPts val="0"/>
              </a:spcAft>
              <a:buFont typeface="Wingdings" panose="05000000000000000000" pitchFamily="2" charset="2"/>
              <a:buChar char="§"/>
            </a:pPr>
            <a:endParaRPr lang="en-US" sz="2137" dirty="0"/>
          </a:p>
          <a:p>
            <a:pPr marL="227013" indent="-227013" eaLnBrk="1" hangingPunct="1">
              <a:lnSpc>
                <a:spcPct val="120000"/>
              </a:lnSpc>
              <a:spcAft>
                <a:spcPts val="1800"/>
              </a:spcAft>
              <a:buFont typeface="Wingdings" panose="05000000000000000000" pitchFamily="2" charset="2"/>
              <a:buChar char="§"/>
            </a:pPr>
            <a:endParaRPr lang="en-US" sz="18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smtClean="0">
                <a:solidFill>
                  <a:srgbClr val="637052"/>
                </a:solidFill>
              </a:rPr>
              <a:t>State and Local Public Finance</a:t>
            </a:r>
            <a:br>
              <a:rPr lang="en-US" sz="1800" b="1" spc="100" smtClean="0">
                <a:solidFill>
                  <a:srgbClr val="637052"/>
                </a:solidFill>
              </a:rPr>
            </a:br>
            <a:r>
              <a:rPr lang="en-US" sz="1800" b="1" spc="10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768925" y="1389018"/>
            <a:ext cx="6493765" cy="424732"/>
          </a:xfrm>
          <a:prstGeom prst="rect">
            <a:avLst/>
          </a:prstGeom>
        </p:spPr>
        <p:txBody>
          <a:bodyPr wrap="none">
            <a:spAutoFit/>
          </a:bodyPr>
          <a:lstStyle/>
          <a:p>
            <a:pPr eaLnBrk="1" hangingPunct="1">
              <a:lnSpc>
                <a:spcPct val="90000"/>
              </a:lnSpc>
              <a:buFont typeface="Wingdings" pitchFamily="2" charset="2"/>
              <a:buNone/>
            </a:pPr>
            <a:r>
              <a:rPr lang="en-US" sz="2400" dirty="0" smtClean="0">
                <a:solidFill>
                  <a:srgbClr val="BD582C"/>
                </a:solidFill>
                <a:latin typeface="+mn-lt"/>
              </a:rPr>
              <a:t>Economic Development Policy in New York State, 5</a:t>
            </a:r>
            <a:endParaRPr lang="en-US" sz="2400" dirty="0">
              <a:solidFill>
                <a:srgbClr val="BD582C"/>
              </a:solidFill>
              <a:latin typeface="+mn-lt"/>
            </a:endParaRPr>
          </a:p>
        </p:txBody>
      </p:sp>
    </p:spTree>
    <p:extLst>
      <p:ext uri="{BB962C8B-B14F-4D97-AF65-F5344CB8AC3E}">
        <p14:creationId xmlns:p14="http://schemas.microsoft.com/office/powerpoint/2010/main" val="240014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862146" y="1752600"/>
            <a:ext cx="7467600" cy="4419600"/>
          </a:xfrm>
        </p:spPr>
        <p:txBody>
          <a:bodyPr>
            <a:normAutofit/>
          </a:bodyPr>
          <a:lstStyle/>
          <a:p>
            <a:pPr marL="227013" indent="-227013" eaLnBrk="1" hangingPunct="1">
              <a:buFont typeface="Wingdings" panose="05000000000000000000" pitchFamily="2" charset="2"/>
              <a:buChar char="§"/>
            </a:pPr>
            <a:r>
              <a:rPr lang="en-US" sz="2000" dirty="0" smtClean="0"/>
              <a:t>Firms also care about many other things, of course.</a:t>
            </a:r>
          </a:p>
          <a:p>
            <a:pPr eaLnBrk="1" hangingPunct="1">
              <a:lnSpc>
                <a:spcPct val="50000"/>
              </a:lnSpc>
            </a:pPr>
            <a:endParaRPr lang="en-US" sz="2000" dirty="0" smtClean="0"/>
          </a:p>
          <a:p>
            <a:pPr marL="460375" lvl="1" indent="-233363">
              <a:lnSpc>
                <a:spcPct val="110000"/>
              </a:lnSpc>
              <a:buFont typeface="Courier New" panose="02070309020205020404" pitchFamily="49" charset="0"/>
              <a:buChar char="o"/>
            </a:pPr>
            <a:r>
              <a:rPr lang="en-US" sz="2000" dirty="0" smtClean="0"/>
              <a:t>In surveys, firms mention access to customers, access to the right kind of workers, access to energy or other inputs, access to transportation, and other things before they mention taxes.</a:t>
            </a:r>
          </a:p>
          <a:p>
            <a:pPr marL="460375" lvl="1" indent="-233363">
              <a:lnSpc>
                <a:spcPct val="110000"/>
              </a:lnSpc>
              <a:buFont typeface="Courier New" panose="02070309020205020404" pitchFamily="49" charset="0"/>
              <a:buChar char="o"/>
            </a:pPr>
            <a:endParaRPr lang="en-US" sz="2000" dirty="0" smtClean="0"/>
          </a:p>
          <a:p>
            <a:pPr marL="460375" lvl="1" indent="-233363">
              <a:lnSpc>
                <a:spcPct val="110000"/>
              </a:lnSpc>
              <a:buFont typeface="Courier New" panose="02070309020205020404" pitchFamily="49" charset="0"/>
              <a:buChar char="o"/>
            </a:pPr>
            <a:r>
              <a:rPr lang="en-US" sz="2000" dirty="0" smtClean="0"/>
              <a:t>The owners of firms also may base their decisions on idiosyncratic factors, such as their own personal interest in a particular location.</a:t>
            </a:r>
          </a:p>
          <a:p>
            <a:pPr lvl="1" eaLnBrk="1" hangingPunct="1">
              <a:lnSpc>
                <a:spcPct val="5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770709" y="1389018"/>
            <a:ext cx="3193503"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Taxes and Profitability, 2</a:t>
            </a:r>
            <a:endParaRPr lang="en-US" sz="2400" dirty="0">
              <a:solidFill>
                <a:srgbClr val="BD582C"/>
              </a:solidFill>
              <a:latin typeface="+mn-lt"/>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914400" y="1822272"/>
            <a:ext cx="7467600" cy="4495800"/>
          </a:xfrm>
        </p:spPr>
        <p:txBody>
          <a:bodyPr>
            <a:normAutofit/>
          </a:bodyPr>
          <a:lstStyle/>
          <a:p>
            <a:pPr marL="227013" indent="-227013" eaLnBrk="1" hangingPunct="1">
              <a:lnSpc>
                <a:spcPct val="110000"/>
              </a:lnSpc>
              <a:buFont typeface="Wingdings" panose="05000000000000000000" pitchFamily="2" charset="2"/>
              <a:buChar char="§"/>
            </a:pPr>
            <a:r>
              <a:rPr lang="en-US" sz="2000" dirty="0" smtClean="0"/>
              <a:t>So ultimately the question is: </a:t>
            </a:r>
            <a:br>
              <a:rPr lang="en-US" sz="2000" dirty="0" smtClean="0"/>
            </a:br>
            <a:endParaRPr lang="en-US" sz="2000" dirty="0"/>
          </a:p>
          <a:p>
            <a:pPr marL="460375" lvl="2" indent="-233363">
              <a:lnSpc>
                <a:spcPct val="110000"/>
              </a:lnSpc>
              <a:buFont typeface="Courier New" panose="02070309020205020404" pitchFamily="49" charset="0"/>
              <a:buChar char="o"/>
            </a:pPr>
            <a:r>
              <a:rPr lang="en-US" sz="2000" dirty="0" smtClean="0"/>
              <a:t>How important are taxes in influencing firms’ decisions and, ultimately, state and local economic development?</a:t>
            </a:r>
          </a:p>
          <a:p>
            <a:pPr marL="227013" indent="-227013" eaLnBrk="1" hangingPunct="1">
              <a:lnSpc>
                <a:spcPct val="110000"/>
              </a:lnSpc>
              <a:spcBef>
                <a:spcPts val="0"/>
              </a:spcBef>
              <a:spcAft>
                <a:spcPts val="0"/>
              </a:spcAft>
              <a:buFont typeface="Wingdings" panose="05000000000000000000" pitchFamily="2" charset="2"/>
              <a:buChar char="§"/>
            </a:pPr>
            <a:endParaRPr lang="en-US" sz="2000" dirty="0" smtClean="0"/>
          </a:p>
          <a:p>
            <a:pPr marL="227013" indent="-227013" eaLnBrk="1" hangingPunct="1">
              <a:lnSpc>
                <a:spcPct val="110000"/>
              </a:lnSpc>
              <a:buFont typeface="Wingdings" panose="05000000000000000000" pitchFamily="2" charset="2"/>
              <a:buChar char="§"/>
            </a:pPr>
            <a:r>
              <a:rPr lang="en-US" sz="2000" dirty="0" smtClean="0"/>
              <a:t>As we will see, this has proven to be a difficult question to answer.</a:t>
            </a:r>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399494"/>
            <a:ext cx="3193503" cy="424732"/>
          </a:xfrm>
          <a:prstGeom prst="rect">
            <a:avLst/>
          </a:prstGeom>
        </p:spPr>
        <p:txBody>
          <a:bodyPr wrap="none">
            <a:spAutoFit/>
          </a:bodyPr>
          <a:lstStyle/>
          <a:p>
            <a:pPr marL="51435" lvl="0" indent="-51435" defTabSz="514350" fontAlgn="auto">
              <a:lnSpc>
                <a:spcPct val="90000"/>
              </a:lnSpc>
              <a:spcBef>
                <a:spcPts val="675"/>
              </a:spcBef>
              <a:spcAft>
                <a:spcPts val="113"/>
              </a:spcAft>
              <a:buClr>
                <a:srgbClr val="E48312"/>
              </a:buClr>
              <a:buSzPct val="100000"/>
            </a:pPr>
            <a:r>
              <a:rPr lang="en-US" sz="2400" dirty="0" smtClean="0">
                <a:solidFill>
                  <a:srgbClr val="BD582C"/>
                </a:solidFill>
                <a:latin typeface="+mn-lt"/>
                <a:cs typeface="+mn-cs"/>
              </a:rPr>
              <a:t>Taxes and Profitability, 3</a:t>
            </a:r>
            <a:endParaRPr lang="en-US" sz="2400" dirty="0">
              <a:solidFill>
                <a:srgbClr val="BD582C"/>
              </a:solidFill>
              <a:latin typeface="+mn-lt"/>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894801" y="1793964"/>
            <a:ext cx="7372350" cy="4495800"/>
          </a:xfrm>
        </p:spPr>
        <p:txBody>
          <a:bodyPr>
            <a:normAutofit fontScale="70000" lnSpcReduction="20000"/>
          </a:bodyPr>
          <a:lstStyle/>
          <a:p>
            <a:pPr marL="227013" indent="-227013" eaLnBrk="1" hangingPunct="1">
              <a:lnSpc>
                <a:spcPct val="130000"/>
              </a:lnSpc>
              <a:buFont typeface="Wingdings" panose="05000000000000000000" pitchFamily="2" charset="2"/>
              <a:buChar char="§"/>
            </a:pPr>
            <a:r>
              <a:rPr lang="en-US" sz="2900" dirty="0" smtClean="0"/>
              <a:t>The </a:t>
            </a:r>
            <a:r>
              <a:rPr lang="en-US" sz="2900" b="1" dirty="0"/>
              <a:t>second </a:t>
            </a:r>
            <a:r>
              <a:rPr lang="en-US" sz="2900" dirty="0"/>
              <a:t>framework starts with the observation that tax differences across locations are likely to be capitalized into land values.</a:t>
            </a:r>
          </a:p>
          <a:p>
            <a:pPr marL="227013" indent="-227013" eaLnBrk="1" hangingPunct="1">
              <a:lnSpc>
                <a:spcPct val="130000"/>
              </a:lnSpc>
              <a:buFont typeface="Wingdings" panose="05000000000000000000" pitchFamily="2" charset="2"/>
              <a:buChar char="§"/>
            </a:pPr>
            <a:endParaRPr lang="en-US" sz="2900" dirty="0"/>
          </a:p>
          <a:p>
            <a:pPr marL="227013" indent="-227013" eaLnBrk="1" hangingPunct="1">
              <a:lnSpc>
                <a:spcPct val="130000"/>
              </a:lnSpc>
              <a:buFont typeface="Wingdings" panose="05000000000000000000" pitchFamily="2" charset="2"/>
              <a:buChar char="§"/>
            </a:pPr>
            <a:r>
              <a:rPr lang="en-US" sz="2900" dirty="0"/>
              <a:t>As a result, firms moving into a location may not care about tax rates;</a:t>
            </a:r>
          </a:p>
          <a:p>
            <a:pPr marL="227013" indent="-227013" eaLnBrk="1" hangingPunct="1">
              <a:lnSpc>
                <a:spcPct val="130000"/>
              </a:lnSpc>
              <a:buFont typeface="Wingdings" panose="05000000000000000000" pitchFamily="2" charset="2"/>
              <a:buChar char="§"/>
            </a:pPr>
            <a:endParaRPr lang="en-US" sz="2900" dirty="0"/>
          </a:p>
          <a:p>
            <a:pPr marL="457200" lvl="2" indent="-230188">
              <a:lnSpc>
                <a:spcPct val="130000"/>
              </a:lnSpc>
              <a:buFont typeface="Courier New" panose="02070309020205020404" pitchFamily="49" charset="0"/>
              <a:buChar char="o"/>
            </a:pPr>
            <a:r>
              <a:rPr lang="en-US" sz="2900" dirty="0"/>
              <a:t>That is, firms are compensated for higher tax rates in the form of lower property values.</a:t>
            </a:r>
          </a:p>
          <a:p>
            <a:pPr marL="227013" indent="-227013" eaLnBrk="1" hangingPunct="1">
              <a:lnSpc>
                <a:spcPct val="130000"/>
              </a:lnSpc>
              <a:buFont typeface="Wingdings" panose="05000000000000000000" pitchFamily="2" charset="2"/>
              <a:buChar char="§"/>
            </a:pPr>
            <a:endParaRPr lang="en-US" sz="2900" dirty="0"/>
          </a:p>
          <a:p>
            <a:pPr marL="227013" indent="-227013" eaLnBrk="1" hangingPunct="1">
              <a:lnSpc>
                <a:spcPct val="130000"/>
              </a:lnSpc>
              <a:buFont typeface="Wingdings" panose="05000000000000000000" pitchFamily="2" charset="2"/>
              <a:buChar char="§"/>
            </a:pPr>
            <a:r>
              <a:rPr lang="en-US" sz="2900" dirty="0"/>
              <a:t>Capitalization may also imply that firms do not care about relevant service levels. </a:t>
            </a:r>
            <a:r>
              <a:rPr lang="en-US" sz="2900" dirty="0" smtClean="0"/>
              <a:t> </a:t>
            </a:r>
            <a:endParaRPr lang="en-US" sz="2900" dirty="0"/>
          </a:p>
          <a:p>
            <a:pPr eaLnBrk="1" hangingPunct="1">
              <a:lnSpc>
                <a:spcPct val="80000"/>
              </a:lnSpc>
            </a:pPr>
            <a:endParaRPr lang="en-US" sz="1950" dirty="0"/>
          </a:p>
          <a:p>
            <a:pPr eaLnBrk="1" hangingPunct="1">
              <a:lnSpc>
                <a:spcPct val="80000"/>
              </a:lnSpc>
            </a:pPr>
            <a:endParaRPr lang="en-US" sz="1950" dirty="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457963"/>
            <a:ext cx="2133600" cy="387798"/>
          </a:xfrm>
          <a:prstGeom prst="rect">
            <a:avLst/>
          </a:prstGeom>
        </p:spPr>
        <p:txBody>
          <a:bodyPr wrap="square">
            <a:spAutoFit/>
          </a:bodyPr>
          <a:lstStyle/>
          <a:p>
            <a:pPr eaLnBrk="1" hangingPunct="1">
              <a:lnSpc>
                <a:spcPct val="80000"/>
              </a:lnSpc>
              <a:buFont typeface="Wingdings" pitchFamily="2" charset="2"/>
              <a:buNone/>
            </a:pPr>
            <a:r>
              <a:rPr lang="en-US" sz="2400" dirty="0" smtClean="0">
                <a:solidFill>
                  <a:srgbClr val="BD582C"/>
                </a:solidFill>
                <a:latin typeface="+mn-lt"/>
              </a:rPr>
              <a:t>Capitalization</a:t>
            </a:r>
            <a:endParaRPr lang="en-US" sz="2400" dirty="0">
              <a:solidFill>
                <a:srgbClr val="BD582C"/>
              </a:solidFill>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864327" y="1820091"/>
            <a:ext cx="6809045" cy="4267200"/>
          </a:xfrm>
        </p:spPr>
        <p:txBody>
          <a:bodyPr>
            <a:normAutofit/>
          </a:bodyPr>
          <a:lstStyle/>
          <a:p>
            <a:pPr marL="227013" indent="-227013" eaLnBrk="1" hangingPunct="1">
              <a:lnSpc>
                <a:spcPct val="120000"/>
              </a:lnSpc>
              <a:spcAft>
                <a:spcPts val="1800"/>
              </a:spcAft>
              <a:buFont typeface="Wingdings" panose="05000000000000000000" pitchFamily="2" charset="2"/>
              <a:buChar char="§"/>
            </a:pPr>
            <a:r>
              <a:rPr lang="en-US" sz="2000" dirty="0" smtClean="0"/>
              <a:t>Capitalization also implies that when tax rates or relevant service levels are changed, they have an impact on current owners, but not on future owners.</a:t>
            </a:r>
          </a:p>
          <a:p>
            <a:pPr marL="227013" indent="-227013" eaLnBrk="1" hangingPunct="1">
              <a:lnSpc>
                <a:spcPct val="120000"/>
              </a:lnSpc>
              <a:buFont typeface="Wingdings" panose="05000000000000000000" pitchFamily="2" charset="2"/>
              <a:buChar char="§"/>
            </a:pPr>
            <a:r>
              <a:rPr lang="en-US" sz="2000" dirty="0" smtClean="0"/>
              <a:t>Moreover, current owners cannot escape changes, so their behavior is not affected by them.</a:t>
            </a:r>
          </a:p>
          <a:p>
            <a:pPr eaLnBrk="1" hangingPunct="1">
              <a:lnSpc>
                <a:spcPct val="12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367135"/>
            <a:ext cx="2175019" cy="461665"/>
          </a:xfrm>
          <a:prstGeom prst="rect">
            <a:avLst/>
          </a:prstGeom>
        </p:spPr>
        <p:txBody>
          <a:bodyPr wrap="none">
            <a:spAutoFit/>
          </a:bodyPr>
          <a:lstStyle/>
          <a:p>
            <a:pPr eaLnBrk="1" hangingPunct="1">
              <a:buFont typeface="Wingdings" pitchFamily="2" charset="2"/>
              <a:buNone/>
            </a:pPr>
            <a:r>
              <a:rPr lang="en-US" sz="2400" dirty="0" smtClean="0">
                <a:solidFill>
                  <a:srgbClr val="BD582C"/>
                </a:solidFill>
                <a:latin typeface="+mn-lt"/>
              </a:rPr>
              <a:t>Capitalization, 2</a:t>
            </a:r>
            <a:endParaRPr lang="en-US" sz="2400" dirty="0">
              <a:solidFill>
                <a:srgbClr val="BD582C"/>
              </a:solidFill>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903509" y="1791783"/>
            <a:ext cx="6855341" cy="4343400"/>
          </a:xfrm>
        </p:spPr>
        <p:txBody>
          <a:bodyPr>
            <a:normAutofit/>
          </a:bodyPr>
          <a:lstStyle/>
          <a:p>
            <a:pPr marL="227013" indent="-227013" eaLnBrk="1" hangingPunct="1">
              <a:lnSpc>
                <a:spcPct val="100000"/>
              </a:lnSpc>
              <a:buFont typeface="Wingdings" panose="05000000000000000000" pitchFamily="2" charset="2"/>
              <a:buChar char="§"/>
            </a:pPr>
            <a:r>
              <a:rPr lang="en-US" sz="2000" dirty="0" smtClean="0"/>
              <a:t>Of course, capitalization may not be complete, so this complete-capitalization story may not be quite right.</a:t>
            </a:r>
          </a:p>
          <a:p>
            <a:pPr marL="227013" indent="-227013" eaLnBrk="1" hangingPunct="1">
              <a:lnSpc>
                <a:spcPct val="100000"/>
              </a:lnSpc>
              <a:buFont typeface="Wingdings" panose="05000000000000000000" pitchFamily="2" charset="2"/>
              <a:buChar char="§"/>
            </a:pPr>
            <a:endParaRPr lang="en-US" sz="2000" dirty="0" smtClean="0"/>
          </a:p>
          <a:p>
            <a:pPr marL="227013" indent="-227013" eaLnBrk="1" hangingPunct="1">
              <a:lnSpc>
                <a:spcPct val="100000"/>
              </a:lnSpc>
              <a:buFont typeface="Wingdings" panose="05000000000000000000" pitchFamily="2" charset="2"/>
              <a:buChar char="§"/>
            </a:pPr>
            <a:r>
              <a:rPr lang="en-US" sz="2000" dirty="0" smtClean="0"/>
              <a:t>Once again, we are back at the empirical question:  To what extent do taxes (and services) matter for economic development?</a:t>
            </a:r>
          </a:p>
          <a:p>
            <a:pPr eaLnBrk="1" hangingPunct="1">
              <a:lnSpc>
                <a:spcPct val="150000"/>
              </a:lnSpc>
            </a:pPr>
            <a:endParaRPr lang="en-US" sz="2000" dirty="0" smtClean="0"/>
          </a:p>
        </p:txBody>
      </p:sp>
      <p:sp>
        <p:nvSpPr>
          <p:cNvPr id="5" name="Rectangle 2"/>
          <p:cNvSpPr txBox="1">
            <a:spLocks noChangeArrowheads="1"/>
          </p:cNvSpPr>
          <p:nvPr/>
        </p:nvSpPr>
        <p:spPr>
          <a:xfrm>
            <a:off x="990600" y="304800"/>
            <a:ext cx="7543800" cy="59002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fontAlgn="auto">
              <a:spcAft>
                <a:spcPts val="0"/>
              </a:spcAft>
            </a:pPr>
            <a:r>
              <a:rPr lang="en-US" sz="1800" b="1" spc="100" dirty="0" smtClean="0">
                <a:solidFill>
                  <a:srgbClr val="637052"/>
                </a:solidFill>
              </a:rPr>
              <a:t>State and Local Public Finance</a:t>
            </a:r>
            <a:br>
              <a:rPr lang="en-US" sz="1800" b="1" spc="100" dirty="0" smtClean="0">
                <a:solidFill>
                  <a:srgbClr val="637052"/>
                </a:solidFill>
              </a:rPr>
            </a:br>
            <a:r>
              <a:rPr lang="en-US" sz="1800" b="1" spc="100" dirty="0" smtClean="0">
                <a:solidFill>
                  <a:srgbClr val="637052"/>
                </a:solidFill>
              </a:rPr>
              <a:t>Lecture 16: Economic Development Policy</a:t>
            </a:r>
            <a:endParaRPr lang="en-US" sz="1800" b="1" spc="100" dirty="0">
              <a:solidFill>
                <a:srgbClr val="637052"/>
              </a:solidFill>
            </a:endParaRPr>
          </a:p>
        </p:txBody>
      </p:sp>
      <p:sp>
        <p:nvSpPr>
          <p:cNvPr id="2" name="Rectangle 1"/>
          <p:cNvSpPr/>
          <p:nvPr/>
        </p:nvSpPr>
        <p:spPr>
          <a:xfrm>
            <a:off x="838200" y="1385145"/>
            <a:ext cx="2175019" cy="461665"/>
          </a:xfrm>
          <a:prstGeom prst="rect">
            <a:avLst/>
          </a:prstGeom>
        </p:spPr>
        <p:txBody>
          <a:bodyPr wrap="none">
            <a:spAutoFit/>
          </a:bodyPr>
          <a:lstStyle/>
          <a:p>
            <a:pPr eaLnBrk="1" hangingPunct="1">
              <a:buFont typeface="Wingdings" pitchFamily="2" charset="2"/>
              <a:buNone/>
            </a:pPr>
            <a:r>
              <a:rPr lang="en-US" sz="2400" dirty="0" smtClean="0">
                <a:solidFill>
                  <a:srgbClr val="BD582C"/>
                </a:solidFill>
                <a:latin typeface="+mn-lt"/>
              </a:rPr>
              <a:t>Capitalization, 3</a:t>
            </a:r>
            <a:endParaRPr lang="en-US" sz="2400" dirty="0">
              <a:solidFill>
                <a:srgbClr val="BD582C"/>
              </a:solidFill>
              <a:latin typeface="+mn-lt"/>
            </a:endParaRPr>
          </a:p>
        </p:txBody>
      </p:sp>
    </p:spTree>
  </p:cSld>
  <p:clrMapOvr>
    <a:masterClrMapping/>
  </p:clrMapOvr>
</p:sld>
</file>

<file path=ppt/theme/theme1.xml><?xml version="1.0" encoding="utf-8"?>
<a:theme xmlns:a="http://schemas.openxmlformats.org/drawingml/2006/main" name="Theme1">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heme1" id="{0CF888E1-3DEF-4C87-8FF5-623334404736}" vid="{ACB0FA75-0D73-42A8-801E-281AAAF314DB}"/>
    </a:ext>
  </a:ext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1_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Override1.xml><?xml version="1.0" encoding="utf-8"?>
<a:themeOverride xmlns:a="http://schemas.openxmlformats.org/drawingml/2006/main">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Theme1</Template>
  <TotalTime>13954</TotalTime>
  <Words>3115</Words>
  <Application>Microsoft Office PowerPoint</Application>
  <PresentationFormat>On-screen Show (4:3)</PresentationFormat>
  <Paragraphs>320</Paragraphs>
  <Slides>46</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46</vt:i4>
      </vt:variant>
    </vt:vector>
  </HeadingPairs>
  <TitlesOfParts>
    <vt:vector size="56" baseType="lpstr">
      <vt:lpstr>SimSun</vt:lpstr>
      <vt:lpstr>Arial</vt:lpstr>
      <vt:lpstr>Calibri</vt:lpstr>
      <vt:lpstr>Calibri Light</vt:lpstr>
      <vt:lpstr>Courier New</vt:lpstr>
      <vt:lpstr>Times New Roman</vt:lpstr>
      <vt:lpstr>Wingdings</vt:lpstr>
      <vt:lpstr>Theme1</vt:lpstr>
      <vt:lpstr>Retrospect</vt:lpstr>
      <vt:lpstr>1_Retrospect</vt:lpstr>
      <vt:lpstr>State and Local Public Finance Professor Yinger Spring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Maxwell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and Local Public Finance Spring 2006, Professor Yinger</dc:title>
  <dc:creator>joyinger</dc:creator>
  <cp:lastModifiedBy>Kathleen M Nasto</cp:lastModifiedBy>
  <cp:revision>205</cp:revision>
  <dcterms:created xsi:type="dcterms:W3CDTF">2005-12-18T15:49:22Z</dcterms:created>
  <dcterms:modified xsi:type="dcterms:W3CDTF">2019-03-30T15:27:26Z</dcterms:modified>
</cp:coreProperties>
</file>