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57" r:id="rId10"/>
    <p:sldId id="258" r:id="rId11"/>
    <p:sldId id="271" r:id="rId12"/>
    <p:sldId id="276" r:id="rId13"/>
    <p:sldId id="268" r:id="rId14"/>
    <p:sldId id="259" r:id="rId15"/>
    <p:sldId id="274" r:id="rId16"/>
    <p:sldId id="284" r:id="rId17"/>
    <p:sldId id="272" r:id="rId18"/>
    <p:sldId id="269" r:id="rId19"/>
    <p:sldId id="260" r:id="rId20"/>
    <p:sldId id="273" r:id="rId21"/>
    <p:sldId id="270" r:id="rId22"/>
    <p:sldId id="275" r:id="rId23"/>
    <p:sldId id="285" r:id="rId24"/>
    <p:sldId id="286" r:id="rId25"/>
    <p:sldId id="261" r:id="rId26"/>
    <p:sldId id="262" r:id="rId27"/>
    <p:sldId id="26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9A13D1-E279-42DD-BB3C-1752E55AB31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9A13D1-E279-42DD-BB3C-1752E55AB31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PAI786:  Urban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086600" cy="25008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 4:</a:t>
            </a:r>
          </a:p>
          <a:p>
            <a:r>
              <a:rPr lang="en-US" sz="4000" dirty="0" smtClean="0"/>
              <a:t>Household Sorting</a:t>
            </a:r>
          </a:p>
          <a:p>
            <a:r>
              <a:rPr lang="en-US" sz="4000" dirty="0" smtClean="0"/>
              <a:t>and Neighborhood Amenities</a:t>
            </a:r>
            <a:endParaRPr lang="en-US" sz="4000" dirty="0"/>
          </a:p>
        </p:txBody>
      </p:sp>
      <p:pic>
        <p:nvPicPr>
          <p:cNvPr id="102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29400" y="762000"/>
            <a:ext cx="1818742" cy="180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Housing Bids with One Household Class</a:t>
            </a:r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lvl="1"/>
            <a:r>
              <a:rPr lang="en-US" dirty="0" smtClean="0"/>
              <a:t>Recall from last class that, with all households alike, the bid function for housing services, 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/>
              <a:t>meets the condition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that is, until the </a:t>
            </a:r>
            <a:r>
              <a:rPr lang="en-US" b="1" dirty="0" smtClean="0">
                <a:solidFill>
                  <a:schemeClr val="accent3"/>
                </a:solidFill>
              </a:rPr>
              <a:t>slope</a:t>
            </a:r>
            <a:r>
              <a:rPr lang="en-US" dirty="0" smtClean="0"/>
              <a:t> of the 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function equals </a:t>
            </a:r>
            <a:r>
              <a:rPr lang="en-US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048000" y="3733800"/>
          <a:ext cx="2706688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4" imgW="761669" imgH="393529" progId="Equation.DSMT4">
                  <p:embed/>
                </p:oleObj>
              </mc:Choice>
              <mc:Fallback>
                <p:oleObj name="Equation" r:id="rId4" imgW="761669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33800"/>
                        <a:ext cx="2706688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Adding Many Household Types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Now consider more than one household type, each with its own 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and it own demand for housing, 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/>
              <a:t>.</a:t>
            </a:r>
          </a:p>
          <a:p>
            <a:pPr lvl="1">
              <a:lnSpc>
                <a:spcPct val="60000"/>
              </a:lnSpc>
            </a:pPr>
            <a:endParaRPr lang="en-US" dirty="0"/>
          </a:p>
          <a:p>
            <a:pPr lvl="1"/>
            <a:r>
              <a:rPr lang="en-US" dirty="0" smtClean="0"/>
              <a:t>Then different types of households may have different bid functions with different slopes, </a:t>
            </a:r>
            <a:r>
              <a:rPr lang="en-US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/>
              <a:t>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Differences in slopes lead to </a:t>
            </a:r>
            <a:r>
              <a:rPr lang="en-US" b="1" dirty="0" smtClean="0">
                <a:solidFill>
                  <a:schemeClr val="accent3"/>
                </a:solidFill>
              </a:rPr>
              <a:t>sorting</a:t>
            </a:r>
            <a:r>
              <a:rPr lang="en-US" dirty="0" smtClean="0"/>
              <a:t> by household type.</a:t>
            </a:r>
          </a:p>
          <a:p>
            <a:pPr lvl="1">
              <a:lnSpc>
                <a:spcPct val="50000"/>
              </a:lnSpc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Adding Many Household Types , Continued</a:t>
            </a:r>
          </a:p>
          <a:p>
            <a:pPr lvl="1">
              <a:lnSpc>
                <a:spcPct val="60000"/>
              </a:lnSpc>
              <a:buNone/>
            </a:pPr>
            <a:endParaRPr lang="en-US" dirty="0" smtClean="0"/>
          </a:p>
          <a:p>
            <a:pPr lvl="1"/>
            <a:r>
              <a:rPr lang="en-US" dirty="0" smtClean="0"/>
              <a:t>Housing sellers will sell to the household type that bids the most </a:t>
            </a:r>
            <a:r>
              <a:rPr lang="en-US" b="1" dirty="0" smtClean="0">
                <a:solidFill>
                  <a:schemeClr val="accent3"/>
                </a:solidFill>
              </a:rPr>
              <a:t>per unit of </a:t>
            </a:r>
            <a:r>
              <a:rPr lang="en-US" b="1" i="1" dirty="0" smtClean="0">
                <a:solidFill>
                  <a:schemeClr val="accent3"/>
                </a:solidFill>
              </a:rPr>
              <a:t>H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landlord would rather rent a given apartment, for example, to 2 households paying $600 per month (&amp; willing to double up) than to 1 household paying $1,000.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follows that household types with </a:t>
            </a:r>
            <a:r>
              <a:rPr lang="en-US" b="1" u="sng" dirty="0" smtClean="0">
                <a:solidFill>
                  <a:schemeClr val="accent3"/>
                </a:solidFill>
              </a:rPr>
              <a:t>steeper</a:t>
            </a:r>
            <a:r>
              <a:rPr lang="en-US" dirty="0" smtClean="0"/>
              <a:t> bid functions will live </a:t>
            </a:r>
            <a:r>
              <a:rPr lang="en-US" b="1" u="sng" dirty="0" smtClean="0">
                <a:solidFill>
                  <a:schemeClr val="accent3"/>
                </a:solidFill>
              </a:rPr>
              <a:t>closer</a:t>
            </a:r>
            <a:r>
              <a:rPr lang="en-US" dirty="0" smtClean="0"/>
              <a:t> to the CBD.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PPA786, Class 4:  Housing Concepts Household Bids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Household Bids and Household Sorting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sz="1400" dirty="0" smtClean="0"/>
              <a:t>           					household	             </a:t>
            </a:r>
            <a:r>
              <a:rPr lang="en-US" sz="1400" dirty="0" err="1" smtClean="0"/>
              <a:t>household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					    type  1	                type 2</a:t>
            </a:r>
          </a:p>
          <a:p>
            <a:pPr>
              <a:buNone/>
            </a:pPr>
            <a:r>
              <a:rPr lang="en-US" sz="1400" dirty="0" smtClean="0"/>
              <a:t>						 lives here	              lives here					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077199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eft Brace 6"/>
          <p:cNvSpPr/>
          <p:nvPr/>
        </p:nvSpPr>
        <p:spPr>
          <a:xfrm rot="16200000">
            <a:off x="5334000" y="5391152"/>
            <a:ext cx="381000" cy="838200"/>
          </a:xfrm>
          <a:prstGeom prst="leftBrace">
            <a:avLst>
              <a:gd name="adj1" fmla="val 8333"/>
              <a:gd name="adj2" fmla="val 482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743700" y="4886324"/>
            <a:ext cx="3810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/>
          <a:lstStyle/>
          <a:p>
            <a:r>
              <a:rPr lang="en-US" dirty="0" smtClean="0"/>
              <a:t>Sorting and Income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Under most conditions lower-income households will have higher </a:t>
            </a:r>
            <a:r>
              <a:rPr lang="en-US" b="1" i="1" dirty="0" smtClean="0">
                <a:solidFill>
                  <a:schemeClr val="accent3"/>
                </a:solidFill>
              </a:rPr>
              <a:t>t/H</a:t>
            </a:r>
            <a:r>
              <a:rPr lang="en-US" dirty="0" smtClean="0"/>
              <a:t> ratios and hence steeper bid functions than higher-income households.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Hence, lower-income households win the competition for housing closer to worksites.</a:t>
            </a:r>
          </a:p>
          <a:p>
            <a:pPr lvl="1"/>
            <a:endParaRPr lang="en-US" dirty="0" smtClean="0"/>
          </a:p>
          <a:p>
            <a:pPr lvl="1"/>
            <a:r>
              <a:rPr lang="en-US" u="sng" dirty="0" smtClean="0"/>
              <a:t>This analysis helps to explain why poor people tend to be concentrated in neighborhoods near downtowns!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Sorting and Income, 2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Some people wonder how low-income people ever outbid high-income people for housing.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Remember that bids are expressed per unit of 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Hence low-income people win the competition when they bid a high amount per unit of 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/>
              <a:t> but consume a relatively low quantity of 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/>
              <a:t> (by doubling up or by renting small or low-quality apartments).</a:t>
            </a:r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Sorting and Income, 3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 low </a:t>
            </a:r>
            <a:r>
              <a:rPr lang="en-US" i="1" dirty="0" smtClean="0"/>
              <a:t>H</a:t>
            </a:r>
            <a:r>
              <a:rPr lang="en-US" dirty="0" smtClean="0"/>
              <a:t> for low-income people raises their </a:t>
            </a:r>
            <a:r>
              <a:rPr lang="en-US" i="1" dirty="0" smtClean="0"/>
              <a:t>t/H</a:t>
            </a:r>
            <a:r>
              <a:rPr lang="en-US" dirty="0" smtClean="0"/>
              <a:t> ratio (i.e</a:t>
            </a:r>
            <a:r>
              <a:rPr lang="en-US" dirty="0"/>
              <a:t>.</a:t>
            </a:r>
            <a:r>
              <a:rPr lang="en-US" dirty="0" smtClean="0"/>
              <a:t>, their bid-function slope) and helps to explain why they tend to live near the center.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A locational equilibrium with low-income people near the city center is not </a:t>
            </a:r>
            <a:r>
              <a:rPr lang="en-US" dirty="0" smtClean="0"/>
              <a:t>inevitable, however.</a:t>
            </a:r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 smtClean="0"/>
              <a:t>Some evidence suggest that the current generation of young adults is quite averse to commuting—giving them (you?) a relatively steep bid function.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As we will see, neighborhood amenities might pull high-income people to some city neighborhoods, too.</a:t>
            </a:r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5100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5064"/>
            <a:ext cx="8229600" cy="4974336"/>
          </a:xfrm>
        </p:spPr>
        <p:txBody>
          <a:bodyPr/>
          <a:lstStyle/>
          <a:p>
            <a:r>
              <a:rPr lang="en-US" dirty="0" smtClean="0"/>
              <a:t>Sorting and Multiple Worksites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People tend to select housing locations that cluster around their worksite.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Hence, we also see sorting by place of work.</a:t>
            </a:r>
          </a:p>
          <a:p>
            <a:pPr lvl="1"/>
            <a:endParaRPr lang="en-US" dirty="0" smtClean="0"/>
          </a:p>
          <a:p>
            <a:pPr lvl="1"/>
            <a:r>
              <a:rPr lang="en-US" u="sng" dirty="0" smtClean="0"/>
              <a:t>People who work in the suburbs tend not to live in the CBD.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PPA786, Class 4:  Housing Concepts Household Bids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Sorting with a Suburb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			   suburban workers live here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9143999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Brace 5"/>
          <p:cNvSpPr/>
          <p:nvPr/>
        </p:nvSpPr>
        <p:spPr>
          <a:xfrm rot="16200000">
            <a:off x="4191000" y="5181601"/>
            <a:ext cx="3810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20" y="1502664"/>
            <a:ext cx="8229600" cy="5355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Neighborhood Amenities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People also care about neighborhood amenities, such as good schools, clean air, nice parks, good views, and attractive houses and yards.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Remember that </a:t>
            </a:r>
            <a:r>
              <a:rPr lang="en-US" i="1" dirty="0" smtClean="0"/>
              <a:t>NY Times </a:t>
            </a:r>
            <a:r>
              <a:rPr lang="en-US" dirty="0" smtClean="0"/>
              <a:t>article!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They may also care about the ethnicity of their neighbors.  (More on this in a later class.)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 people bid up the price of housing in neighborhoods with desired amenities.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57200" y="1447800"/>
            <a:ext cx="8153400" cy="4953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4000" dirty="0" smtClean="0"/>
              <a:t>Why Housing Prices Vary</a:t>
            </a:r>
          </a:p>
          <a:p>
            <a:endParaRPr lang="en-US" sz="4000" dirty="0"/>
          </a:p>
          <a:p>
            <a:r>
              <a:rPr lang="en-US" sz="4000" dirty="0" smtClean="0">
                <a:solidFill>
                  <a:schemeClr val="accent2"/>
                </a:solidFill>
              </a:rPr>
              <a:t>On January 27, 2012, </a:t>
            </a:r>
            <a:r>
              <a:rPr lang="en-US" sz="4000" i="1" dirty="0" smtClean="0">
                <a:solidFill>
                  <a:schemeClr val="accent2"/>
                </a:solidFill>
              </a:rPr>
              <a:t>The New York Times</a:t>
            </a:r>
            <a:r>
              <a:rPr lang="en-US" sz="4000" dirty="0" smtClean="0">
                <a:solidFill>
                  <a:schemeClr val="accent2"/>
                </a:solidFill>
              </a:rPr>
              <a:t> ran a story called:  “So You’re Priced Out. Now What?”</a:t>
            </a:r>
          </a:p>
          <a:p>
            <a:endParaRPr lang="en-US" sz="4000" dirty="0" smtClean="0"/>
          </a:p>
          <a:p>
            <a:r>
              <a:rPr lang="en-US" sz="4000" dirty="0" smtClean="0">
                <a:solidFill>
                  <a:schemeClr val="accent2"/>
                </a:solidFill>
              </a:rPr>
              <a:t>It compared condominium prices per square foot in pairs </a:t>
            </a:r>
            <a:r>
              <a:rPr lang="en-US" sz="4000" dirty="0">
                <a:solidFill>
                  <a:schemeClr val="accent2"/>
                </a:solidFill>
              </a:rPr>
              <a:t>of neighborhoods, “a popular, expensive area, and a cheaper option, perhaps less well known</a:t>
            </a:r>
            <a:r>
              <a:rPr lang="en-US" sz="4000" dirty="0" smtClean="0">
                <a:solidFill>
                  <a:schemeClr val="accent2"/>
                </a:solidFill>
              </a:rPr>
              <a:t>.” 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5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864"/>
            <a:ext cx="8229600" cy="53553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Neighborhood Amenities and Sorting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People compete for entry into neighborhoods with good amenities.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people willing to pay more for an increment in amenities have steeper bid functions—and win the competition where amenities are best.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Recent work of mine finds that housing prices in the Cleveland area are up to 30% higher in school districts with better schools and that higher-income people win the competition for housing in good school districts.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PPA786, Class 4:  Housing Concepts Household Bids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Sorting with Amenities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sz="1400" dirty="0" smtClean="0"/>
              <a:t>							              the rich live here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11325"/>
            <a:ext cx="8534399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Brace 5"/>
          <p:cNvSpPr/>
          <p:nvPr/>
        </p:nvSpPr>
        <p:spPr>
          <a:xfrm rot="16200000">
            <a:off x="7162799" y="5334001"/>
            <a:ext cx="304801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8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Neighborhood Amenities and Sorting, </a:t>
            </a:r>
            <a:r>
              <a:rPr lang="en-US" dirty="0"/>
              <a:t>2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Because suburban areas tend to have better amenities, the sorting based on access to employment alone is often reinforced and magnified by the sorting based on amenities.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Competition in the housing market (not zoning!) therefore sorts higher-income households into nicer neighborhoods—farther from worksites. 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864"/>
            <a:ext cx="8229600" cy="5355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Neighborhood Amenities and Sorting, 3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Thanks to sorting, the link between income and sorting is very strong. 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Scholars have developed a comprehensive measure of the value to homebuyers of all neighborhood amenities and public services in a given location (=neighborhood housing value).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following figure shows the relationship between this measure and income in the Cleveland area in 2000.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519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8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Neighborhood Amenities and Sorting, 4</a:t>
            </a:r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		</a:t>
            </a:r>
            <a:r>
              <a:rPr lang="en-US" sz="2000" dirty="0" smtClean="0"/>
              <a:t>Income </a:t>
            </a:r>
            <a:r>
              <a:rPr lang="en-US" sz="2000" dirty="0"/>
              <a:t>Sorting in the Cleveland Area, 2000</a:t>
            </a:r>
            <a:endParaRPr lang="en-US" sz="2000" dirty="0" smtClean="0"/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743200"/>
            <a:ext cx="5114925" cy="374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187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History Matters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One implication of this analysis is that </a:t>
            </a:r>
            <a:r>
              <a:rPr lang="en-US" u="sng" dirty="0" smtClean="0"/>
              <a:t>history matters.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Neighborhoods that attract high-income people in one period typically obtain higher levels of amenities and hence attract high-income people in later periods—even if other factors change.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Similarly, it is often difficult to turn around low-income neighborhoods due to their poor amenities.</a:t>
            </a:r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Role of Zoning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This is where zoning comes in:  It is insurance against future neighborhood decline.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low-income people want to bid a high 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 smtClean="0"/>
              <a:t>to win the competition in a high-income neighborhood, they have to accept a very </a:t>
            </a:r>
            <a:r>
              <a:rPr lang="en-US" dirty="0"/>
              <a:t>low 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smtClean="0"/>
              <a:t>zoning prevents them from doing so.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That is, zoning prevents low-income households from buying small units or doubling up.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/>
          <a:lstStyle/>
          <a:p>
            <a:r>
              <a:rPr lang="en-US" dirty="0" smtClean="0"/>
              <a:t>Building Codes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Another tool to think about is building codes.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people see building code enforcement as a way to turn around a declining neighborhood.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building code enforcement raises housing quality (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/>
              <a:t>) and may drive out the low-income people living in the neighborhood by shutting off their bidding advantage (they will accept low </a:t>
            </a:r>
            <a:r>
              <a:rPr lang="en-US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/>
              <a:t>) or by raising rents beyond their ability to pay.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34775" r="65813" b="24977"/>
          <a:stretch/>
        </p:blipFill>
        <p:spPr bwMode="auto">
          <a:xfrm>
            <a:off x="1440712" y="2133600"/>
            <a:ext cx="6096000" cy="460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0712" y="1295400"/>
            <a:ext cx="29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West Side</a:t>
            </a:r>
          </a:p>
          <a:p>
            <a:r>
              <a:rPr lang="en-US" dirty="0" smtClean="0"/>
              <a:t>$896 per square foot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57824" y="1295400"/>
            <a:ext cx="29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Prospect Park</a:t>
            </a:r>
          </a:p>
          <a:p>
            <a:r>
              <a:rPr lang="en-US" dirty="0" smtClean="0"/>
              <a:t>$446 per square foot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2930156" y="1941731"/>
            <a:ext cx="422644" cy="12586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3581400" y="1941731"/>
            <a:ext cx="2465868" cy="32398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8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" t="34977" r="65698" b="25085"/>
          <a:stretch/>
        </p:blipFill>
        <p:spPr bwMode="auto">
          <a:xfrm>
            <a:off x="1447800" y="2140689"/>
            <a:ext cx="6110177" cy="456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0712" y="1295400"/>
            <a:ext cx="29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East Side</a:t>
            </a:r>
          </a:p>
          <a:p>
            <a:r>
              <a:rPr lang="en-US" dirty="0" smtClean="0"/>
              <a:t>$1,020 per square foot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57824" y="1295400"/>
            <a:ext cx="29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Greenpoint</a:t>
            </a:r>
            <a:endParaRPr lang="en-US" dirty="0" smtClean="0"/>
          </a:p>
          <a:p>
            <a:r>
              <a:rPr lang="en-US" dirty="0" smtClean="0"/>
              <a:t>$563 per square foot</a:t>
            </a:r>
            <a:endParaRPr lang="en-US" dirty="0"/>
          </a:p>
        </p:txBody>
      </p:sp>
      <p:cxnSp>
        <p:nvCxnSpPr>
          <p:cNvPr id="6" name="Straight Arrow Connector 5"/>
          <p:cNvCxnSpPr>
            <a:stCxn id="7" idx="2"/>
          </p:cNvCxnSpPr>
          <p:nvPr/>
        </p:nvCxnSpPr>
        <p:spPr>
          <a:xfrm>
            <a:off x="2930156" y="1941731"/>
            <a:ext cx="1108444" cy="25540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4502888" y="1941731"/>
            <a:ext cx="1544380" cy="22492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76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" t="35038" r="65775" b="25148"/>
          <a:stretch/>
        </p:blipFill>
        <p:spPr bwMode="auto">
          <a:xfrm>
            <a:off x="1371600" y="2154865"/>
            <a:ext cx="6096001" cy="455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0712" y="1295400"/>
            <a:ext cx="29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Carroll Gardens</a:t>
            </a:r>
          </a:p>
          <a:p>
            <a:r>
              <a:rPr lang="en-US" dirty="0" smtClean="0"/>
              <a:t>$602 per square foot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57824" y="1295400"/>
            <a:ext cx="29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Crown Heights North</a:t>
            </a:r>
          </a:p>
          <a:p>
            <a:r>
              <a:rPr lang="en-US" dirty="0" smtClean="0"/>
              <a:t>$384 per square foot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2930156" y="1941731"/>
            <a:ext cx="879844" cy="28588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4495800" y="1941731"/>
            <a:ext cx="1551468" cy="29350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72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34791" r="65775" b="25271"/>
          <a:stretch/>
        </p:blipFill>
        <p:spPr bwMode="auto">
          <a:xfrm>
            <a:off x="1295400" y="2140688"/>
            <a:ext cx="6103089" cy="456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0712" y="1295400"/>
            <a:ext cx="29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Hell’s Kitchen</a:t>
            </a:r>
          </a:p>
          <a:p>
            <a:r>
              <a:rPr lang="en-US" dirty="0" smtClean="0"/>
              <a:t>$854 per square foot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57824" y="1295400"/>
            <a:ext cx="29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Island City</a:t>
            </a:r>
          </a:p>
          <a:p>
            <a:r>
              <a:rPr lang="en-US" dirty="0" smtClean="0"/>
              <a:t>$555 per square foot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14600" y="1941731"/>
            <a:ext cx="1565644" cy="18682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95800" y="1941731"/>
            <a:ext cx="1094268" cy="23254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80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57200" y="1447800"/>
            <a:ext cx="8153400" cy="49530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4000" dirty="0" smtClean="0"/>
              <a:t>Why Housing Prices Vary, 2</a:t>
            </a:r>
          </a:p>
          <a:p>
            <a:endParaRPr lang="en-US" sz="4000" dirty="0"/>
          </a:p>
          <a:p>
            <a:r>
              <a:rPr lang="en-US" sz="4000" dirty="0" smtClean="0">
                <a:solidFill>
                  <a:schemeClr val="accent2"/>
                </a:solidFill>
              </a:rPr>
              <a:t>The </a:t>
            </a:r>
            <a:r>
              <a:rPr lang="en-US" sz="4000" i="1" dirty="0" smtClean="0">
                <a:solidFill>
                  <a:schemeClr val="accent2"/>
                </a:solidFill>
              </a:rPr>
              <a:t>NYT</a:t>
            </a:r>
            <a:r>
              <a:rPr lang="en-US" sz="4000" dirty="0" smtClean="0">
                <a:solidFill>
                  <a:schemeClr val="accent2"/>
                </a:solidFill>
              </a:rPr>
              <a:t> article listed many reasons for housing price differences, including</a:t>
            </a:r>
          </a:p>
          <a:p>
            <a:endParaRPr lang="en-US" sz="4000" dirty="0">
              <a:solidFill>
                <a:schemeClr val="accent2"/>
              </a:solidFill>
            </a:endParaRPr>
          </a:p>
          <a:p>
            <a:pPr lvl="1"/>
            <a:r>
              <a:rPr lang="en-US" sz="3800" dirty="0"/>
              <a:t>Access to subways and </a:t>
            </a:r>
            <a:r>
              <a:rPr lang="en-US" sz="3800" dirty="0" smtClean="0"/>
              <a:t>highways,</a:t>
            </a:r>
            <a:endParaRPr lang="en-US" sz="3800" dirty="0"/>
          </a:p>
          <a:p>
            <a:pPr lvl="1"/>
            <a:r>
              <a:rPr lang="en-US" sz="3800" dirty="0" smtClean="0"/>
              <a:t>The attractiveness and condition of the housing stock,</a:t>
            </a:r>
          </a:p>
          <a:p>
            <a:pPr lvl="1"/>
            <a:r>
              <a:rPr lang="en-US" sz="3800" dirty="0" smtClean="0"/>
              <a:t>Access to parks and waterfronts,</a:t>
            </a:r>
          </a:p>
          <a:p>
            <a:pPr lvl="1"/>
            <a:r>
              <a:rPr lang="en-US" sz="3800" dirty="0" smtClean="0"/>
              <a:t>Quality of the local elementary school,</a:t>
            </a:r>
          </a:p>
          <a:p>
            <a:pPr lvl="1"/>
            <a:r>
              <a:rPr lang="en-US" sz="3800" dirty="0" smtClean="0"/>
              <a:t>Access to museums or the Lincoln Center,</a:t>
            </a:r>
          </a:p>
          <a:p>
            <a:pPr lvl="1"/>
            <a:r>
              <a:rPr lang="en-US" sz="3800" dirty="0" smtClean="0"/>
              <a:t>Access to bars, restaurants, and coffee shops, and</a:t>
            </a:r>
          </a:p>
          <a:p>
            <a:pPr lvl="1"/>
            <a:r>
              <a:rPr lang="en-US" sz="3800" dirty="0" smtClean="0"/>
              <a:t>Access to boutiques, galleries, and clubs</a:t>
            </a:r>
            <a:r>
              <a:rPr lang="en-US" sz="3800" dirty="0"/>
              <a:t>.</a:t>
            </a:r>
            <a:endParaRPr lang="en-US" sz="3800" dirty="0" smtClean="0"/>
          </a:p>
          <a:p>
            <a:pPr lvl="1"/>
            <a:endParaRPr lang="en-US" sz="3800" dirty="0" smtClean="0"/>
          </a:p>
          <a:p>
            <a:pPr marL="411480" lvl="1" indent="0">
              <a:buNone/>
            </a:pP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8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57200" y="1447800"/>
            <a:ext cx="8153400" cy="495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4000" dirty="0" smtClean="0"/>
              <a:t>Why Housing Prices Vary, 3</a:t>
            </a:r>
          </a:p>
          <a:p>
            <a:endParaRPr lang="en-US" sz="4000" dirty="0"/>
          </a:p>
          <a:p>
            <a:r>
              <a:rPr lang="en-US" dirty="0" smtClean="0">
                <a:solidFill>
                  <a:schemeClr val="accent2"/>
                </a:solidFill>
              </a:rPr>
              <a:t>In the last class, we learned why housing prices depend on access to jobs.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Today we will focus on why different types of households live in different places, and why housing prices depend on all those neighborhood amenities listed in the </a:t>
            </a:r>
            <a:r>
              <a:rPr lang="en-US" i="1" dirty="0" smtClean="0">
                <a:solidFill>
                  <a:schemeClr val="accent2"/>
                </a:solidFill>
              </a:rPr>
              <a:t>NYT</a:t>
            </a:r>
            <a:r>
              <a:rPr lang="en-US" dirty="0" smtClean="0">
                <a:solidFill>
                  <a:schemeClr val="accent2"/>
                </a:solidFill>
              </a:rPr>
              <a:t> article—and others!</a:t>
            </a:r>
            <a:endParaRPr lang="en-US" dirty="0" smtClean="0"/>
          </a:p>
          <a:p>
            <a:pPr marL="411480" lvl="1" indent="0">
              <a:buNone/>
            </a:pP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2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Sorting and Amenities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8864"/>
            <a:ext cx="8229600" cy="5355336"/>
          </a:xfrm>
        </p:spPr>
        <p:txBody>
          <a:bodyPr/>
          <a:lstStyle/>
          <a:p>
            <a:r>
              <a:rPr lang="en-US" dirty="0" smtClean="0"/>
              <a:t>Class Outline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Review bid functions and </a:t>
            </a:r>
            <a:r>
              <a:rPr lang="en-US" dirty="0" err="1" smtClean="0"/>
              <a:t>locational</a:t>
            </a:r>
            <a:r>
              <a:rPr lang="en-US" dirty="0" smtClean="0"/>
              <a:t> equilibrium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Introduce household types and sorting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Introduce neighborhood amenities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26276</TotalTime>
  <Words>1342</Words>
  <Application>Microsoft Office PowerPoint</Application>
  <PresentationFormat>On-screen Show (4:3)</PresentationFormat>
  <Paragraphs>228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Georgia</vt:lpstr>
      <vt:lpstr>Times New Roman</vt:lpstr>
      <vt:lpstr>Trebuchet MS</vt:lpstr>
      <vt:lpstr>Wingdings 2</vt:lpstr>
      <vt:lpstr>Urban</vt:lpstr>
      <vt:lpstr>Equation</vt:lpstr>
      <vt:lpstr>PAI786:  Urban Policy</vt:lpstr>
      <vt:lpstr>Urban Policy: Sorting and Amenities  </vt:lpstr>
      <vt:lpstr>Urban Policy: Sorting and Amenities  </vt:lpstr>
      <vt:lpstr>Urban Policy: Sorting and Amenities  </vt:lpstr>
      <vt:lpstr>Urban Policy: Sorting and Amenities  </vt:lpstr>
      <vt:lpstr>Urban Policy: Sorting and Amenities  </vt:lpstr>
      <vt:lpstr>Urban Policy: Sorting and Amenities  </vt:lpstr>
      <vt:lpstr>Urban Policy: Sorting and Amenities  </vt:lpstr>
      <vt:lpstr>Urban Policy: Sorting and Amenities  </vt:lpstr>
      <vt:lpstr>Urban Policy: Sorting and Amenities  </vt:lpstr>
      <vt:lpstr>Urban Policy: Sorting and Amenities  </vt:lpstr>
      <vt:lpstr>Urban Policy: Sorting and Amenities  </vt:lpstr>
      <vt:lpstr>PPA786, Class 4:  Housing Concepts Household Bids</vt:lpstr>
      <vt:lpstr>Urban Policy: Sorting and Amenities  </vt:lpstr>
      <vt:lpstr>Urban Policy: Sorting and Amenities  </vt:lpstr>
      <vt:lpstr>Urban Policy: Sorting and Amenities  </vt:lpstr>
      <vt:lpstr>Urban Policy: Sorting and Amenities  </vt:lpstr>
      <vt:lpstr>PPA786, Class 4:  Housing Concepts Household Bids</vt:lpstr>
      <vt:lpstr>Urban Policy: Sorting and Amenities  </vt:lpstr>
      <vt:lpstr>Urban Policy: Sorting and Amenities  </vt:lpstr>
      <vt:lpstr>PPA786, Class 4:  Housing Concepts Household Bids</vt:lpstr>
      <vt:lpstr>Urban Policy: Sorting and Amenities  </vt:lpstr>
      <vt:lpstr>Urban Policy: Sorting and Amenities  </vt:lpstr>
      <vt:lpstr>Urban Policy: Sorting and Amenities  </vt:lpstr>
      <vt:lpstr>Urban Policy: Sorting and Amenities  </vt:lpstr>
      <vt:lpstr>Urban Policy: Sorting and Amenities  </vt:lpstr>
      <vt:lpstr>Urban Policy: Sorting and Amenities  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PPA786:  Urban Policy</dc:title>
  <dc:creator>joyinger</dc:creator>
  <cp:lastModifiedBy>Kathleen M Nasto</cp:lastModifiedBy>
  <cp:revision>193</cp:revision>
  <dcterms:created xsi:type="dcterms:W3CDTF">2008-01-08T18:11:56Z</dcterms:created>
  <dcterms:modified xsi:type="dcterms:W3CDTF">2018-02-14T17:43:28Z</dcterms:modified>
</cp:coreProperties>
</file>