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5" r:id="rId4"/>
    <p:sldId id="286" r:id="rId5"/>
    <p:sldId id="287" r:id="rId6"/>
    <p:sldId id="288" r:id="rId7"/>
    <p:sldId id="302" r:id="rId8"/>
    <p:sldId id="291" r:id="rId9"/>
    <p:sldId id="303" r:id="rId10"/>
    <p:sldId id="313" r:id="rId11"/>
    <p:sldId id="314" r:id="rId12"/>
    <p:sldId id="292" r:id="rId13"/>
    <p:sldId id="304" r:id="rId14"/>
    <p:sldId id="296" r:id="rId15"/>
    <p:sldId id="297" r:id="rId16"/>
    <p:sldId id="301" r:id="rId17"/>
    <p:sldId id="315" r:id="rId18"/>
    <p:sldId id="289" r:id="rId19"/>
    <p:sldId id="307" r:id="rId20"/>
    <p:sldId id="311" r:id="rId21"/>
    <p:sldId id="308" r:id="rId22"/>
    <p:sldId id="309" r:id="rId23"/>
    <p:sldId id="270" r:id="rId24"/>
    <p:sldId id="298" r:id="rId25"/>
    <p:sldId id="299" r:id="rId26"/>
    <p:sldId id="300" r:id="rId27"/>
    <p:sldId id="312" r:id="rId28"/>
    <p:sldId id="295" r:id="rId29"/>
    <p:sldId id="262" r:id="rId30"/>
    <p:sldId id="263" r:id="rId31"/>
    <p:sldId id="281" r:id="rId32"/>
    <p:sldId id="268" r:id="rId33"/>
    <p:sldId id="269" r:id="rId34"/>
    <p:sldId id="305" r:id="rId35"/>
    <p:sldId id="30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718" autoAdjust="0"/>
  </p:normalViewPr>
  <p:slideViewPr>
    <p:cSldViewPr>
      <p:cViewPr varScale="1">
        <p:scale>
          <a:sx n="109" d="100"/>
          <a:sy n="109" d="100"/>
        </p:scale>
        <p:origin x="168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A9A13D1-E279-42DD-BB3C-1752E55AB318}" type="datetimeFigureOut">
              <a:rPr lang="en-US" smtClean="0"/>
              <a:pPr/>
              <a:t>2/14/2018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137C6D-94B2-4F08-ACBF-0D8EF6D4C2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9A13D1-E279-42DD-BB3C-1752E55AB318}"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A9A13D1-E279-42DD-BB3C-1752E55AB318}" type="datetimeFigureOut">
              <a:rPr lang="en-US" smtClean="0"/>
              <a:pPr/>
              <a:t>2/14/2018</a:t>
            </a:fld>
            <a:endParaRPr lang="en-US"/>
          </a:p>
        </p:txBody>
      </p:sp>
      <p:sp>
        <p:nvSpPr>
          <p:cNvPr id="27" name="Slide Number Placeholder 26"/>
          <p:cNvSpPr>
            <a:spLocks noGrp="1"/>
          </p:cNvSpPr>
          <p:nvPr>
            <p:ph type="sldNum" sz="quarter" idx="11"/>
          </p:nvPr>
        </p:nvSpPr>
        <p:spPr/>
        <p:txBody>
          <a:bodyPr rtlCol="0"/>
          <a:lstStyle/>
          <a:p>
            <a:fld id="{54137C6D-94B2-4F08-ACBF-0D8EF6D4C21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A9A13D1-E279-42DD-BB3C-1752E55AB318}" type="datetimeFigureOut">
              <a:rPr lang="en-US" smtClean="0"/>
              <a:pPr/>
              <a:t>2/14/2018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4137C6D-94B2-4F08-ACBF-0D8EF6D4C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A13D1-E279-42DD-BB3C-1752E55AB318}" type="datetimeFigureOut">
              <a:rPr lang="en-US" smtClean="0"/>
              <a:pPr/>
              <a:t>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9A13D1-E279-42DD-BB3C-1752E55AB318}"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A9A13D1-E279-42DD-BB3C-1752E55AB318}" type="datetimeFigureOut">
              <a:rPr lang="en-US" smtClean="0"/>
              <a:pPr/>
              <a:t>2/14/2018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137C6D-94B2-4F08-ACBF-0D8EF6D4C2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economics.mit.edu/files/851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docx"/></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mdrc.org/publications/557/overview.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mdr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mdrc.org/publications/99/overview.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mathematica-mpr.com/labor/" TargetMode="External"/><Relationship Id="rId2" Type="http://schemas.openxmlformats.org/officeDocument/2006/relationships/hyperlink" Target="http://www.mdrc.org/issue/work-and-income-security" TargetMode="Externa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mdrc.org/publications/405/overview.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PPA786:  Urban Policy</a:t>
            </a:r>
            <a:endParaRPr lang="en-US" dirty="0"/>
          </a:p>
        </p:txBody>
      </p:sp>
      <p:sp>
        <p:nvSpPr>
          <p:cNvPr id="3" name="Subtitle 2"/>
          <p:cNvSpPr>
            <a:spLocks noGrp="1"/>
          </p:cNvSpPr>
          <p:nvPr>
            <p:ph type="subTitle" idx="1"/>
          </p:nvPr>
        </p:nvSpPr>
        <p:spPr>
          <a:xfrm>
            <a:off x="457200" y="3899938"/>
            <a:ext cx="7162800" cy="1752600"/>
          </a:xfrm>
        </p:spPr>
        <p:txBody>
          <a:bodyPr>
            <a:normAutofit fontScale="85000" lnSpcReduction="10000"/>
          </a:bodyPr>
          <a:lstStyle/>
          <a:p>
            <a:r>
              <a:rPr lang="en-US" sz="4000" dirty="0" smtClean="0"/>
              <a:t>Class 19:</a:t>
            </a:r>
          </a:p>
          <a:p>
            <a:r>
              <a:rPr lang="en-US" sz="4000" dirty="0" smtClean="0"/>
              <a:t>Human Capital Programs to Promote Community Development</a:t>
            </a:r>
            <a:endParaRPr lang="en-US" sz="4000" dirty="0"/>
          </a:p>
        </p:txBody>
      </p:sp>
      <p:pic>
        <p:nvPicPr>
          <p:cNvPr id="1026"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6629400" y="762000"/>
            <a:ext cx="1818742" cy="18095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r>
              <a:rPr lang="en-US" dirty="0" smtClean="0"/>
              <a:t>Another Caution</a:t>
            </a:r>
          </a:p>
          <a:p>
            <a:endParaRPr lang="en-US" dirty="0" smtClean="0"/>
          </a:p>
          <a:p>
            <a:pPr lvl="1"/>
            <a:r>
              <a:rPr lang="en-US" dirty="0" smtClean="0"/>
              <a:t>Another big issue comes up even with random assignment designs:  The program may simply shift participants to the top of the queue.</a:t>
            </a:r>
          </a:p>
          <a:p>
            <a:pPr lvl="1"/>
            <a:endParaRPr lang="en-US" dirty="0"/>
          </a:p>
          <a:p>
            <a:pPr lvl="1"/>
            <a:r>
              <a:rPr lang="en-US" dirty="0" smtClean="0"/>
              <a:t>An amazing experiment randomly varied the share of job seekers receiving (randomly assigned) assistance across  235 French cities.</a:t>
            </a:r>
          </a:p>
          <a:p>
            <a:pPr lvl="1"/>
            <a:endParaRPr lang="en-US" dirty="0"/>
          </a:p>
          <a:p>
            <a:pPr lvl="1"/>
            <a:r>
              <a:rPr lang="en-US" dirty="0" err="1" smtClean="0"/>
              <a:t>Cr</a:t>
            </a:r>
            <a:r>
              <a:rPr lang="en-US" dirty="0" err="1" smtClean="0">
                <a:latin typeface="Times New Roman" panose="02020603050405020304" pitchFamily="18" charset="0"/>
                <a:cs typeface="Times New Roman" panose="02020603050405020304" pitchFamily="18" charset="0"/>
              </a:rPr>
              <a:t>épon</a:t>
            </a:r>
            <a:r>
              <a:rPr lang="en-US" dirty="0" smtClean="0">
                <a:latin typeface="Times New Roman" panose="02020603050405020304" pitchFamily="18" charset="0"/>
                <a:cs typeface="Times New Roman" panose="02020603050405020304" pitchFamily="18" charset="0"/>
              </a:rPr>
              <a:t>, et al., “Do Labor Market Policies Have </a:t>
            </a:r>
            <a:r>
              <a:rPr lang="en-US" dirty="0">
                <a:latin typeface="Times New Roman" panose="02020603050405020304" pitchFamily="18" charset="0"/>
                <a:cs typeface="Times New Roman" panose="02020603050405020304" pitchFamily="18" charset="0"/>
              </a:rPr>
              <a:t>Displacement Effects,” </a:t>
            </a:r>
            <a:r>
              <a:rPr lang="en-US" dirty="0">
                <a:latin typeface="Times New Roman" panose="02020603050405020304" pitchFamily="18" charset="0"/>
                <a:cs typeface="Times New Roman" panose="02020603050405020304" pitchFamily="18" charset="0"/>
                <a:hlinkClick r:id="rId2"/>
              </a:rPr>
              <a:t>http://</a:t>
            </a:r>
            <a:r>
              <a:rPr lang="en-US" dirty="0" smtClean="0">
                <a:latin typeface="Times New Roman" panose="02020603050405020304" pitchFamily="18" charset="0"/>
                <a:cs typeface="Times New Roman" panose="02020603050405020304" pitchFamily="18" charset="0"/>
                <a:hlinkClick r:id="rId2"/>
              </a:rPr>
              <a:t>economics.mit.edu/files/8514</a:t>
            </a:r>
            <a:r>
              <a:rPr lang="en-US" dirty="0" smtClean="0">
                <a:latin typeface="Times New Roman" panose="02020603050405020304" pitchFamily="18" charset="0"/>
                <a:cs typeface="Times New Roman" panose="02020603050405020304" pitchFamily="18" charset="0"/>
              </a:rPr>
              <a:t> </a:t>
            </a:r>
            <a:endParaRPr lang="en-US" dirty="0" smtClean="0"/>
          </a:p>
          <a:p>
            <a:pPr lvl="1"/>
            <a:endParaRPr lang="en-US" dirty="0"/>
          </a:p>
          <a:p>
            <a:pPr lvl="1"/>
            <a:endParaRPr lang="en-US" dirty="0" smtClean="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37931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a:bodyPr>
          <a:lstStyle/>
          <a:p>
            <a:r>
              <a:rPr lang="en-US" dirty="0" smtClean="0"/>
              <a:t>Another Caution, 2</a:t>
            </a:r>
          </a:p>
          <a:p>
            <a:pPr>
              <a:lnSpc>
                <a:spcPct val="60000"/>
              </a:lnSpc>
              <a:spcBef>
                <a:spcPts val="0"/>
              </a:spcBef>
            </a:pPr>
            <a:endParaRPr lang="en-US" dirty="0" smtClean="0"/>
          </a:p>
          <a:p>
            <a:pPr lvl="1"/>
            <a:r>
              <a:rPr lang="en-US" dirty="0" smtClean="0"/>
              <a:t>“After </a:t>
            </a:r>
            <a:r>
              <a:rPr lang="en-US" dirty="0"/>
              <a:t>eight months, eligible, unemployed </a:t>
            </a:r>
            <a:r>
              <a:rPr lang="en-US" dirty="0" smtClean="0"/>
              <a:t>youths who </a:t>
            </a:r>
            <a:r>
              <a:rPr lang="en-US" dirty="0"/>
              <a:t>were assigned to the program were </a:t>
            </a:r>
            <a:r>
              <a:rPr lang="en-US" dirty="0" smtClean="0"/>
              <a:t> significantly </a:t>
            </a:r>
            <a:r>
              <a:rPr lang="en-US" dirty="0"/>
              <a:t>more likely to have found a stable </a:t>
            </a:r>
            <a:r>
              <a:rPr lang="en-US" dirty="0" smtClean="0"/>
              <a:t>job than </a:t>
            </a:r>
            <a:r>
              <a:rPr lang="en-US" dirty="0"/>
              <a:t>those who were not</a:t>
            </a:r>
            <a:r>
              <a:rPr lang="en-US" dirty="0" smtClean="0"/>
              <a:t>.</a:t>
            </a:r>
          </a:p>
          <a:p>
            <a:pPr lvl="1">
              <a:lnSpc>
                <a:spcPct val="60000"/>
              </a:lnSpc>
              <a:spcBef>
                <a:spcPts val="0"/>
              </a:spcBef>
            </a:pPr>
            <a:endParaRPr lang="en-US" dirty="0" smtClean="0"/>
          </a:p>
          <a:p>
            <a:pPr lvl="1"/>
            <a:r>
              <a:rPr lang="en-US" dirty="0" smtClean="0"/>
              <a:t>But </a:t>
            </a:r>
            <a:r>
              <a:rPr lang="en-US" dirty="0"/>
              <a:t>these gains are transitory, and they appear to have </a:t>
            </a:r>
            <a:r>
              <a:rPr lang="en-US" dirty="0" smtClean="0"/>
              <a:t>come partly </a:t>
            </a:r>
            <a:r>
              <a:rPr lang="en-US" dirty="0"/>
              <a:t>at the expense of eligible workers who did not </a:t>
            </a:r>
            <a:r>
              <a:rPr lang="en-US" dirty="0" smtClean="0"/>
              <a:t>benefit </a:t>
            </a:r>
            <a:r>
              <a:rPr lang="en-US" dirty="0"/>
              <a:t>from the program, </a:t>
            </a:r>
            <a:r>
              <a:rPr lang="en-US" dirty="0" smtClean="0"/>
              <a:t>particularly in </a:t>
            </a:r>
            <a:r>
              <a:rPr lang="en-US" dirty="0"/>
              <a:t>labor markets where they compete mainly with other educated workers, and in weak </a:t>
            </a:r>
            <a:r>
              <a:rPr lang="en-US" dirty="0" smtClean="0"/>
              <a:t>labor markets</a:t>
            </a:r>
            <a:r>
              <a:rPr lang="en-US" dirty="0"/>
              <a:t>. </a:t>
            </a:r>
            <a:endParaRPr lang="en-US" dirty="0" smtClean="0"/>
          </a:p>
          <a:p>
            <a:pPr lvl="1">
              <a:lnSpc>
                <a:spcPct val="60000"/>
              </a:lnSpc>
              <a:spcBef>
                <a:spcPts val="0"/>
              </a:spcBef>
            </a:pPr>
            <a:endParaRPr lang="en-US" dirty="0" smtClean="0"/>
          </a:p>
          <a:p>
            <a:pPr lvl="1"/>
            <a:r>
              <a:rPr lang="en-US" dirty="0" smtClean="0"/>
              <a:t>Overall</a:t>
            </a:r>
            <a:r>
              <a:rPr lang="en-US" dirty="0"/>
              <a:t>, the program seems to have had very little net </a:t>
            </a:r>
            <a:r>
              <a:rPr lang="en-US" dirty="0" smtClean="0"/>
              <a:t>benefits.”</a:t>
            </a:r>
          </a:p>
          <a:p>
            <a:pPr lvl="1"/>
            <a:endParaRPr lang="en-US" dirty="0"/>
          </a:p>
          <a:p>
            <a:pPr lvl="1"/>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933617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fontScale="77500" lnSpcReduction="20000"/>
          </a:bodyPr>
          <a:lstStyle/>
          <a:p>
            <a:r>
              <a:rPr lang="en-US" dirty="0" smtClean="0"/>
              <a:t>Jobs Corps (Heinrich and </a:t>
            </a:r>
            <a:r>
              <a:rPr lang="en-US" dirty="0" err="1" smtClean="0"/>
              <a:t>Holzer</a:t>
            </a:r>
            <a:r>
              <a:rPr lang="en-US" dirty="0" smtClean="0"/>
              <a:t>)</a:t>
            </a:r>
          </a:p>
          <a:p>
            <a:endParaRPr lang="en-US" dirty="0" smtClean="0"/>
          </a:p>
          <a:p>
            <a:pPr lvl="1"/>
            <a:r>
              <a:rPr lang="en-US" dirty="0"/>
              <a:t>Job Corps is the largest publicly-funded program providing academic and vocational education and training to economically disadvantaged out-of-school youth, serving approximately 60,000 new participants each year at a per participant cost of approximately $</a:t>
            </a:r>
            <a:r>
              <a:rPr lang="en-US" dirty="0" smtClean="0"/>
              <a:t>24,000 (=$1.5 billion total).</a:t>
            </a:r>
            <a:endParaRPr lang="en-US" sz="1400" dirty="0"/>
          </a:p>
          <a:p>
            <a:endParaRPr lang="en-US" sz="1600" dirty="0" smtClean="0"/>
          </a:p>
          <a:p>
            <a:pPr lvl="1"/>
            <a:r>
              <a:rPr lang="en-US" dirty="0" smtClean="0"/>
              <a:t>The </a:t>
            </a:r>
            <a:r>
              <a:rPr lang="en-US" dirty="0"/>
              <a:t>most recent experimental evaluation </a:t>
            </a:r>
            <a:r>
              <a:rPr lang="en-US" dirty="0" smtClean="0"/>
              <a:t>involving </a:t>
            </a:r>
            <a:r>
              <a:rPr lang="en-US" dirty="0"/>
              <a:t>over 15,000 youth in 1994-1995 and using four years of survey data and nine years of administrative records on earnings (after Job Corps exits), showed that Job Corps was successful in substantially increasing education and training among participants, with the impact equal to approximately one high school year and reflected in significant increases in receipt of GED and vocational certificates (21 and 31 percentage points, respectively). </a:t>
            </a:r>
            <a:endParaRPr lang="en-US" dirty="0" smtClean="0"/>
          </a:p>
          <a:p>
            <a:endParaRPr lang="en-US" dirty="0"/>
          </a:p>
          <a:p>
            <a:pPr lvl="1"/>
            <a:r>
              <a:rPr lang="en-US" dirty="0" smtClean="0"/>
              <a:t>In addition, these </a:t>
            </a:r>
            <a:r>
              <a:rPr lang="en-US" dirty="0"/>
              <a:t>analyses showed larger, statistically significant earnings impacts for older youth ages 20-24 (vs. those 16-19) </a:t>
            </a:r>
            <a:r>
              <a:rPr lang="en-US" dirty="0" smtClean="0"/>
              <a:t>.</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9354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r>
              <a:rPr lang="en-US" dirty="0" smtClean="0"/>
              <a:t>Jobs Corps (Heinrich and </a:t>
            </a:r>
            <a:r>
              <a:rPr lang="en-US" dirty="0" err="1" smtClean="0"/>
              <a:t>Holzer</a:t>
            </a:r>
            <a:r>
              <a:rPr lang="en-US" dirty="0" smtClean="0"/>
              <a:t>)</a:t>
            </a:r>
          </a:p>
          <a:p>
            <a:endParaRPr lang="en-US" dirty="0" smtClean="0"/>
          </a:p>
          <a:p>
            <a:pPr lvl="1"/>
            <a:r>
              <a:rPr lang="en-US" dirty="0" smtClean="0"/>
              <a:t>One </a:t>
            </a:r>
            <a:r>
              <a:rPr lang="en-US" dirty="0"/>
              <a:t>might view many of the above reported Job Corps impacts as encouraging, although a corresponding cost-benefit analysis suggested that the benefits of the program faded out after four years, so that program costs exceeded benefits for the full evaluation sample. </a:t>
            </a:r>
            <a:endParaRPr lang="en-US" dirty="0" smtClean="0"/>
          </a:p>
          <a:p>
            <a:pPr lvl="1"/>
            <a:endParaRPr lang="en-US" dirty="0" smtClean="0"/>
          </a:p>
          <a:p>
            <a:pPr lvl="1"/>
            <a:r>
              <a:rPr lang="en-US" dirty="0" smtClean="0"/>
              <a:t>Still</a:t>
            </a:r>
            <a:r>
              <a:rPr lang="en-US" dirty="0"/>
              <a:t>, the benefits did exceed costs for the most engaged participants (older youth), and the earnings impacts of this subgroup persisted longer. </a:t>
            </a:r>
            <a:endParaRPr lang="en-US" dirty="0" smtClean="0"/>
          </a:p>
          <a:p>
            <a:pPr marL="411480" lvl="1" indent="0">
              <a:buNone/>
            </a:pP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866802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381000" y="1468545"/>
            <a:ext cx="8229600" cy="5355336"/>
          </a:xfrm>
        </p:spPr>
        <p:txBody>
          <a:bodyPr>
            <a:normAutofit/>
          </a:bodyPr>
          <a:lstStyle/>
          <a:p>
            <a:r>
              <a:rPr lang="en-US" dirty="0" smtClean="0"/>
              <a:t>Jobs Corps (</a:t>
            </a:r>
            <a:r>
              <a:rPr lang="en-US" dirty="0" err="1" smtClean="0"/>
              <a:t>Schochet</a:t>
            </a:r>
            <a:r>
              <a:rPr lang="en-US" dirty="0" smtClean="0"/>
              <a:t>, et al., </a:t>
            </a:r>
            <a:r>
              <a:rPr lang="en-US" i="1" dirty="0" smtClean="0"/>
              <a:t>AER</a:t>
            </a:r>
            <a:r>
              <a:rPr lang="en-US" dirty="0" smtClean="0"/>
              <a:t>, 2008)</a:t>
            </a:r>
          </a:p>
          <a:p>
            <a:endParaRPr lang="en-US" dirty="0" smtClean="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11" name="Object 10"/>
          <p:cNvGraphicFramePr>
            <a:graphicFrameLocks noChangeAspect="1"/>
          </p:cNvGraphicFramePr>
          <p:nvPr>
            <p:extLst>
              <p:ext uri="{D42A27DB-BD31-4B8C-83A1-F6EECF244321}">
                <p14:modId xmlns:p14="http://schemas.microsoft.com/office/powerpoint/2010/main" val="481828550"/>
              </p:ext>
            </p:extLst>
          </p:nvPr>
        </p:nvGraphicFramePr>
        <p:xfrm>
          <a:off x="152400" y="2286000"/>
          <a:ext cx="10853101" cy="4206875"/>
        </p:xfrm>
        <a:graphic>
          <a:graphicData uri="http://schemas.openxmlformats.org/presentationml/2006/ole">
            <mc:AlternateContent xmlns:mc="http://schemas.openxmlformats.org/markup-compatibility/2006">
              <mc:Choice xmlns:v="urn:schemas-microsoft-com:vml" Requires="v">
                <p:oleObj spid="_x0000_s1062" name="Document" r:id="rId4" imgW="5975162" imgH="2316750" progId="Word.Document.12">
                  <p:embed/>
                </p:oleObj>
              </mc:Choice>
              <mc:Fallback>
                <p:oleObj name="Document" r:id="rId4" imgW="5975162" imgH="2316750" progId="Word.Document.12">
                  <p:embed/>
                  <p:pic>
                    <p:nvPicPr>
                      <p:cNvPr id="0" name=""/>
                      <p:cNvPicPr/>
                      <p:nvPr/>
                    </p:nvPicPr>
                    <p:blipFill>
                      <a:blip r:embed="rId5"/>
                      <a:stretch>
                        <a:fillRect/>
                      </a:stretch>
                    </p:blipFill>
                    <p:spPr>
                      <a:xfrm>
                        <a:off x="152400" y="2286000"/>
                        <a:ext cx="10853101" cy="4206875"/>
                      </a:xfrm>
                      <a:prstGeom prst="rect">
                        <a:avLst/>
                      </a:prstGeom>
                    </p:spPr>
                  </p:pic>
                </p:oleObj>
              </mc:Fallback>
            </mc:AlternateContent>
          </a:graphicData>
        </a:graphic>
      </p:graphicFrame>
    </p:spTree>
    <p:extLst>
      <p:ext uri="{BB962C8B-B14F-4D97-AF65-F5344CB8AC3E}">
        <p14:creationId xmlns:p14="http://schemas.microsoft.com/office/powerpoint/2010/main" val="3717342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381000" y="1468545"/>
            <a:ext cx="8229600" cy="5355336"/>
          </a:xfrm>
        </p:spPr>
        <p:txBody>
          <a:bodyPr>
            <a:normAutofit/>
          </a:bodyPr>
          <a:lstStyle/>
          <a:p>
            <a:r>
              <a:rPr lang="en-US" dirty="0" smtClean="0"/>
              <a:t>Jobs Corps (</a:t>
            </a:r>
            <a:r>
              <a:rPr lang="en-US" dirty="0" err="1" smtClean="0"/>
              <a:t>Schochet</a:t>
            </a:r>
            <a:r>
              <a:rPr lang="en-US" dirty="0" smtClean="0"/>
              <a:t>, et al., </a:t>
            </a:r>
            <a:r>
              <a:rPr lang="en-US" i="1" dirty="0" smtClean="0"/>
              <a:t>AER</a:t>
            </a:r>
            <a:r>
              <a:rPr lang="en-US" dirty="0" smtClean="0"/>
              <a:t>, 2008)</a:t>
            </a:r>
          </a:p>
          <a:p>
            <a:endParaRPr lang="en-US" dirty="0" smtClean="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5" name="Object 4"/>
          <p:cNvGraphicFramePr>
            <a:graphicFrameLocks noChangeAspect="1"/>
          </p:cNvGraphicFramePr>
          <p:nvPr>
            <p:extLst>
              <p:ext uri="{D42A27DB-BD31-4B8C-83A1-F6EECF244321}">
                <p14:modId xmlns:p14="http://schemas.microsoft.com/office/powerpoint/2010/main" val="2120596479"/>
              </p:ext>
            </p:extLst>
          </p:nvPr>
        </p:nvGraphicFramePr>
        <p:xfrm>
          <a:off x="838200" y="1981200"/>
          <a:ext cx="8686800" cy="4811895"/>
        </p:xfrm>
        <a:graphic>
          <a:graphicData uri="http://schemas.openxmlformats.org/presentationml/2006/ole">
            <mc:AlternateContent xmlns:mc="http://schemas.openxmlformats.org/markup-compatibility/2006">
              <mc:Choice xmlns:v="urn:schemas-microsoft-com:vml" Requires="v">
                <p:oleObj spid="_x0000_s2082" name="Document" r:id="rId4" imgW="5975162" imgH="3310106" progId="Word.Document.12">
                  <p:embed/>
                </p:oleObj>
              </mc:Choice>
              <mc:Fallback>
                <p:oleObj name="Document" r:id="rId4" imgW="5975162" imgH="3310106" progId="Word.Document.12">
                  <p:embed/>
                  <p:pic>
                    <p:nvPicPr>
                      <p:cNvPr id="0" name=""/>
                      <p:cNvPicPr/>
                      <p:nvPr/>
                    </p:nvPicPr>
                    <p:blipFill>
                      <a:blip r:embed="rId5"/>
                      <a:stretch>
                        <a:fillRect/>
                      </a:stretch>
                    </p:blipFill>
                    <p:spPr>
                      <a:xfrm>
                        <a:off x="838200" y="1981200"/>
                        <a:ext cx="8686800" cy="4811895"/>
                      </a:xfrm>
                      <a:prstGeom prst="rect">
                        <a:avLst/>
                      </a:prstGeom>
                    </p:spPr>
                  </p:pic>
                </p:oleObj>
              </mc:Fallback>
            </mc:AlternateContent>
          </a:graphicData>
        </a:graphic>
      </p:graphicFrame>
    </p:spTree>
    <p:extLst>
      <p:ext uri="{BB962C8B-B14F-4D97-AF65-F5344CB8AC3E}">
        <p14:creationId xmlns:p14="http://schemas.microsoft.com/office/powerpoint/2010/main" val="113919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199" y="1333439"/>
            <a:ext cx="8347497" cy="5676961"/>
          </a:xfrm>
        </p:spPr>
        <p:txBody>
          <a:bodyPr>
            <a:normAutofit fontScale="85000" lnSpcReduction="20000"/>
          </a:bodyPr>
          <a:lstStyle/>
          <a:p>
            <a:r>
              <a:rPr lang="en-US" dirty="0" err="1" smtClean="0"/>
              <a:t>ChalleNGe</a:t>
            </a:r>
            <a:r>
              <a:rPr lang="en-US" dirty="0" smtClean="0"/>
              <a:t> </a:t>
            </a:r>
            <a:r>
              <a:rPr lang="en-US" dirty="0"/>
              <a:t>(MDRC; </a:t>
            </a:r>
            <a:r>
              <a:rPr lang="en-US" dirty="0">
                <a:hlinkClick r:id="rId2"/>
              </a:rPr>
              <a:t>http://</a:t>
            </a:r>
            <a:r>
              <a:rPr lang="en-US" dirty="0" smtClean="0">
                <a:hlinkClick r:id="rId2"/>
              </a:rPr>
              <a:t>www.mdrc.org/publications/557/overview.html</a:t>
            </a:r>
            <a:r>
              <a:rPr lang="en-US" dirty="0" smtClean="0"/>
              <a:t> )</a:t>
            </a:r>
          </a:p>
          <a:p>
            <a:endParaRPr lang="en-US" dirty="0" smtClean="0"/>
          </a:p>
          <a:p>
            <a:pPr lvl="1"/>
            <a:r>
              <a:rPr lang="en-US" dirty="0"/>
              <a:t>The 17-month </a:t>
            </a:r>
            <a:r>
              <a:rPr lang="en-US" dirty="0" err="1"/>
              <a:t>ChalleNGe</a:t>
            </a:r>
            <a:r>
              <a:rPr lang="en-US" dirty="0"/>
              <a:t> program </a:t>
            </a:r>
            <a:r>
              <a:rPr lang="en-US" dirty="0" smtClean="0"/>
              <a:t>for youth is </a:t>
            </a:r>
            <a:r>
              <a:rPr lang="en-US" dirty="0"/>
              <a:t>divided into three phases: </a:t>
            </a:r>
            <a:endParaRPr lang="en-US" dirty="0" smtClean="0"/>
          </a:p>
          <a:p>
            <a:pPr lvl="1"/>
            <a:endParaRPr lang="en-US" dirty="0"/>
          </a:p>
          <a:p>
            <a:pPr lvl="2"/>
            <a:r>
              <a:rPr lang="en-US" dirty="0" smtClean="0"/>
              <a:t>Pre-</a:t>
            </a:r>
            <a:r>
              <a:rPr lang="en-US" dirty="0" err="1" smtClean="0"/>
              <a:t>ChalleNGe</a:t>
            </a:r>
            <a:r>
              <a:rPr lang="en-US" dirty="0"/>
              <a:t>, a demanding two-week orientation and assessment period; </a:t>
            </a:r>
            <a:endParaRPr lang="en-US" dirty="0" smtClean="0"/>
          </a:p>
          <a:p>
            <a:pPr lvl="2"/>
            <a:r>
              <a:rPr lang="en-US" dirty="0" smtClean="0"/>
              <a:t>a </a:t>
            </a:r>
            <a:r>
              <a:rPr lang="en-US" dirty="0"/>
              <a:t>20-week Residential Phase built around eight core components designed to promote positive youth development; </a:t>
            </a:r>
            <a:endParaRPr lang="en-US" dirty="0" smtClean="0"/>
          </a:p>
          <a:p>
            <a:pPr lvl="2"/>
            <a:r>
              <a:rPr lang="en-US" dirty="0" smtClean="0"/>
              <a:t>and </a:t>
            </a:r>
            <a:r>
              <a:rPr lang="en-US" dirty="0"/>
              <a:t>a one-year </a:t>
            </a:r>
            <a:r>
              <a:rPr lang="en-US" dirty="0" err="1"/>
              <a:t>Postresidential</a:t>
            </a:r>
            <a:r>
              <a:rPr lang="en-US" dirty="0"/>
              <a:t> Phase featuring a structured mentoring program. </a:t>
            </a:r>
            <a:endParaRPr lang="en-US" dirty="0" smtClean="0"/>
          </a:p>
          <a:p>
            <a:pPr lvl="2"/>
            <a:endParaRPr lang="en-US" dirty="0"/>
          </a:p>
          <a:p>
            <a:pPr lvl="1"/>
            <a:r>
              <a:rPr lang="en-US" dirty="0" smtClean="0"/>
              <a:t>During </a:t>
            </a:r>
            <a:r>
              <a:rPr lang="en-US" dirty="0"/>
              <a:t>the first two phases, participants live at the program site, often on a military base. The environment is “quasi-military,” though there are no requirements for military </a:t>
            </a:r>
            <a:r>
              <a:rPr lang="en-US" dirty="0" smtClean="0"/>
              <a:t>service (but the NG stands for National Guard—the sponsor).</a:t>
            </a:r>
            <a:endParaRPr lang="en-US" dirty="0"/>
          </a:p>
          <a:p>
            <a:pPr marL="109728" indent="0">
              <a:buNone/>
            </a:pPr>
            <a:endParaRPr lang="en-US" dirty="0" smtClean="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91895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199" y="1219200"/>
            <a:ext cx="8347497" cy="5676961"/>
          </a:xfrm>
        </p:spPr>
        <p:txBody>
          <a:bodyPr>
            <a:normAutofit fontScale="92500" lnSpcReduction="20000"/>
          </a:bodyPr>
          <a:lstStyle/>
          <a:p>
            <a:r>
              <a:rPr lang="en-US" dirty="0" err="1" smtClean="0"/>
              <a:t>ChalleNGe</a:t>
            </a:r>
            <a:r>
              <a:rPr lang="en-US" dirty="0" smtClean="0"/>
              <a:t>, 2</a:t>
            </a:r>
          </a:p>
          <a:p>
            <a:endParaRPr lang="en-US" dirty="0" smtClean="0"/>
          </a:p>
          <a:p>
            <a:pPr lvl="1"/>
            <a:r>
              <a:rPr lang="en-US" dirty="0" smtClean="0"/>
              <a:t>The </a:t>
            </a:r>
            <a:r>
              <a:rPr lang="en-US" dirty="0"/>
              <a:t>evaluation uses a random assignment </a:t>
            </a:r>
            <a:r>
              <a:rPr lang="en-US" dirty="0" smtClean="0"/>
              <a:t>design. Key findings: </a:t>
            </a:r>
          </a:p>
          <a:p>
            <a:pPr lvl="1"/>
            <a:endParaRPr lang="en-US" dirty="0"/>
          </a:p>
          <a:p>
            <a:pPr lvl="2"/>
            <a:r>
              <a:rPr lang="en-US" b="1" dirty="0"/>
              <a:t>The program group was much more likely than the control group to have obtained a high school diploma or a General Educational Development certificate (GED) and to have earned college credits.</a:t>
            </a:r>
            <a:r>
              <a:rPr lang="en-US" dirty="0"/>
              <a:t> For example, about 61 percent of the program group had earned a diploma or a GED, compared with 36 percent of the control </a:t>
            </a:r>
            <a:r>
              <a:rPr lang="en-US" dirty="0" smtClean="0"/>
              <a:t>group.</a:t>
            </a:r>
          </a:p>
          <a:p>
            <a:pPr lvl="2"/>
            <a:endParaRPr lang="en-US" b="1" dirty="0"/>
          </a:p>
          <a:p>
            <a:pPr lvl="2"/>
            <a:r>
              <a:rPr lang="en-US" b="1" dirty="0" smtClean="0"/>
              <a:t>At </a:t>
            </a:r>
            <a:r>
              <a:rPr lang="en-US" b="1" dirty="0"/>
              <a:t>the time of the survey, program group members were somewhat more likely to be engaged in productive activities.</a:t>
            </a:r>
            <a:r>
              <a:rPr lang="en-US" dirty="0"/>
              <a:t> For example, 72 percent of the program group were working, in school or training, or in the military, compared with 66 percent of the control group</a:t>
            </a:r>
            <a:r>
              <a:rPr lang="en-US" dirty="0" smtClean="0"/>
              <a:t>.</a:t>
            </a:r>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728208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Employment and Training Programs for Adults</a:t>
            </a:r>
          </a:p>
          <a:p>
            <a:endParaRPr lang="en-US" dirty="0" smtClean="0"/>
          </a:p>
          <a:p>
            <a:pPr lvl="1"/>
            <a:r>
              <a:rPr lang="en-US" dirty="0" smtClean="0"/>
              <a:t>Key Lessons from MDRC</a:t>
            </a:r>
          </a:p>
          <a:p>
            <a:pPr lvl="1"/>
            <a:endParaRPr lang="en-US" dirty="0"/>
          </a:p>
          <a:p>
            <a:pPr lvl="1"/>
            <a:r>
              <a:rPr lang="en-US" dirty="0" smtClean="0"/>
              <a:t>Program Examples</a:t>
            </a:r>
          </a:p>
          <a:p>
            <a:pPr lvl="1"/>
            <a:endParaRPr lang="en-US" dirty="0"/>
          </a:p>
          <a:p>
            <a:pPr lvl="1"/>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216101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380331"/>
            <a:ext cx="8229600" cy="5829362"/>
          </a:xfrm>
        </p:spPr>
        <p:txBody>
          <a:bodyPr>
            <a:normAutofit fontScale="92500"/>
          </a:bodyPr>
          <a:lstStyle/>
          <a:p>
            <a:r>
              <a:rPr lang="en-US" dirty="0" smtClean="0"/>
              <a:t>Lesson 1 (MDRC; </a:t>
            </a:r>
            <a:r>
              <a:rPr lang="en-US" dirty="0" smtClean="0">
                <a:hlinkClick r:id="rId2"/>
              </a:rPr>
              <a:t>www.mdrc.org</a:t>
            </a:r>
            <a:r>
              <a:rPr lang="en-US" dirty="0" smtClean="0"/>
              <a:t> )</a:t>
            </a:r>
          </a:p>
          <a:p>
            <a:pPr>
              <a:lnSpc>
                <a:spcPct val="60000"/>
              </a:lnSpc>
            </a:pPr>
            <a:endParaRPr lang="en-US" dirty="0" smtClean="0"/>
          </a:p>
          <a:p>
            <a:pPr lvl="1"/>
            <a:r>
              <a:rPr lang="en-US" b="1" dirty="0" smtClean="0"/>
              <a:t>We </a:t>
            </a:r>
            <a:r>
              <a:rPr lang="en-US" b="1" dirty="0"/>
              <a:t>know how to help low-income individuals prepare for and find jobs. </a:t>
            </a:r>
            <a:endParaRPr lang="en-US" b="1" dirty="0" smtClean="0"/>
          </a:p>
          <a:p>
            <a:pPr lvl="1"/>
            <a:endParaRPr lang="en-US" b="1" dirty="0"/>
          </a:p>
          <a:p>
            <a:pPr lvl="1"/>
            <a:r>
              <a:rPr lang="en-US" dirty="0"/>
              <a:t>T</a:t>
            </a:r>
            <a:r>
              <a:rPr lang="en-US" dirty="0" smtClean="0"/>
              <a:t>he </a:t>
            </a:r>
            <a:r>
              <a:rPr lang="en-US" dirty="0"/>
              <a:t>most effective job preparation and placement programs required welfare recipients to participate in employment-related activities, provided a mix of job search activities and short-term education/training, and included a strong focus on quick employment. </a:t>
            </a:r>
            <a:endParaRPr lang="en-US" dirty="0" smtClean="0"/>
          </a:p>
          <a:p>
            <a:pPr lvl="1"/>
            <a:endParaRPr lang="en-US" dirty="0"/>
          </a:p>
          <a:p>
            <a:pPr lvl="1"/>
            <a:r>
              <a:rPr lang="en-US" dirty="0" smtClean="0"/>
              <a:t>However</a:t>
            </a:r>
            <a:r>
              <a:rPr lang="en-US" dirty="0"/>
              <a:t>, such programs usually placed participants into low-wage jobs, many without benefits. Many participants became “working poor.”</a:t>
            </a:r>
            <a:endParaRPr lang="en-US" dirty="0" smtClean="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596226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dirty="0" smtClean="0"/>
              <a:t>Class Outline</a:t>
            </a:r>
          </a:p>
          <a:p>
            <a:endParaRPr lang="en-US" dirty="0" smtClean="0"/>
          </a:p>
          <a:p>
            <a:pPr lvl="1"/>
            <a:r>
              <a:rPr lang="en-US" dirty="0" smtClean="0"/>
              <a:t>Person or Place?</a:t>
            </a:r>
          </a:p>
          <a:p>
            <a:pPr lvl="1"/>
            <a:endParaRPr lang="en-US" dirty="0" smtClean="0"/>
          </a:p>
          <a:p>
            <a:pPr lvl="1"/>
            <a:r>
              <a:rPr lang="en-US" dirty="0" smtClean="0"/>
              <a:t>In School or Out of School?</a:t>
            </a:r>
          </a:p>
          <a:p>
            <a:pPr marL="411480" lvl="1" indent="0">
              <a:buNone/>
            </a:pPr>
            <a:endParaRPr lang="en-US" dirty="0" smtClean="0"/>
          </a:p>
          <a:p>
            <a:pPr lvl="1"/>
            <a:r>
              <a:rPr lang="en-US" dirty="0" smtClean="0"/>
              <a:t>Employment and training programs for youth</a:t>
            </a:r>
          </a:p>
          <a:p>
            <a:pPr lvl="1"/>
            <a:endParaRPr lang="en-US" dirty="0" smtClean="0"/>
          </a:p>
          <a:p>
            <a:pPr lvl="1"/>
            <a:r>
              <a:rPr lang="en-US" dirty="0" smtClean="0"/>
              <a:t>Employment and training programs for adults</a:t>
            </a:r>
          </a:p>
          <a:p>
            <a:pPr lvl="1"/>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381000" y="1485838"/>
            <a:ext cx="8229600" cy="5829362"/>
          </a:xfrm>
        </p:spPr>
        <p:txBody>
          <a:bodyPr>
            <a:normAutofit fontScale="85000" lnSpcReduction="20000"/>
          </a:bodyPr>
          <a:lstStyle/>
          <a:p>
            <a:r>
              <a:rPr lang="en-US" dirty="0" smtClean="0"/>
              <a:t>Lesson 2 (MDRC)</a:t>
            </a:r>
          </a:p>
          <a:p>
            <a:pPr>
              <a:lnSpc>
                <a:spcPct val="60000"/>
              </a:lnSpc>
            </a:pPr>
            <a:endParaRPr lang="en-US" dirty="0" smtClean="0"/>
          </a:p>
          <a:p>
            <a:pPr lvl="1"/>
            <a:r>
              <a:rPr lang="en-US" b="1" dirty="0" smtClean="0"/>
              <a:t>A </a:t>
            </a:r>
            <a:r>
              <a:rPr lang="en-US" b="1" dirty="0"/>
              <a:t>variety of strategies to help low-income individuals remain employed and move up to better jobs have had mixed results at best. </a:t>
            </a:r>
            <a:endParaRPr lang="en-US" b="1" dirty="0" smtClean="0"/>
          </a:p>
          <a:p>
            <a:pPr lvl="1">
              <a:lnSpc>
                <a:spcPct val="70000"/>
              </a:lnSpc>
              <a:spcBef>
                <a:spcPts val="0"/>
              </a:spcBef>
            </a:pPr>
            <a:endParaRPr lang="en-US" b="1" dirty="0"/>
          </a:p>
          <a:p>
            <a:pPr lvl="1"/>
            <a:r>
              <a:rPr lang="en-US" dirty="0" smtClean="0"/>
              <a:t>Simply </a:t>
            </a:r>
            <a:r>
              <a:rPr lang="en-US" dirty="0"/>
              <a:t>offering generic post-employment job coaching, guidance, advice, and training referrals is unlikely to make a difference. </a:t>
            </a:r>
            <a:endParaRPr lang="en-US" dirty="0" smtClean="0"/>
          </a:p>
          <a:p>
            <a:pPr lvl="1">
              <a:lnSpc>
                <a:spcPct val="70000"/>
              </a:lnSpc>
              <a:spcBef>
                <a:spcPts val="600"/>
              </a:spcBef>
            </a:pPr>
            <a:endParaRPr lang="en-US" dirty="0"/>
          </a:p>
          <a:p>
            <a:pPr lvl="2"/>
            <a:r>
              <a:rPr lang="en-US" dirty="0" smtClean="0"/>
              <a:t>The </a:t>
            </a:r>
            <a:r>
              <a:rPr lang="en-US" dirty="0"/>
              <a:t>Employment Retention and Advancement (ERA) demonstration tested 12 different models across six states using careful randomized trials. Nine of those models, most of which included general post-employment coaching and support as the dominant strategy, did not work</a:t>
            </a:r>
            <a:r>
              <a:rPr lang="en-US" dirty="0" smtClean="0"/>
              <a:t>.</a:t>
            </a:r>
          </a:p>
          <a:p>
            <a:pPr lvl="2">
              <a:lnSpc>
                <a:spcPct val="70000"/>
              </a:lnSpc>
              <a:spcBef>
                <a:spcPts val="0"/>
              </a:spcBef>
            </a:pPr>
            <a:endParaRPr lang="en-US" dirty="0"/>
          </a:p>
          <a:p>
            <a:pPr lvl="2"/>
            <a:r>
              <a:rPr lang="en-US" dirty="0" smtClean="0"/>
              <a:t>The </a:t>
            </a:r>
            <a:r>
              <a:rPr lang="en-US" dirty="0"/>
              <a:t>Work Advancement and Support Center (WASC) demonstration for low-wage workers in </a:t>
            </a:r>
            <a:r>
              <a:rPr lang="en-US" dirty="0" smtClean="0"/>
              <a:t>3 cities</a:t>
            </a:r>
            <a:r>
              <a:rPr lang="en-US" dirty="0"/>
              <a:t>, which combined a focus on increased take-up of work supports and post-employment job coaching, produced inconsistent effects on earnings.</a:t>
            </a:r>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133896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5691" y="1295400"/>
            <a:ext cx="8229600" cy="5829362"/>
          </a:xfrm>
        </p:spPr>
        <p:txBody>
          <a:bodyPr>
            <a:normAutofit fontScale="92500" lnSpcReduction="20000"/>
          </a:bodyPr>
          <a:lstStyle/>
          <a:p>
            <a:r>
              <a:rPr lang="en-US" dirty="0" smtClean="0"/>
              <a:t>Lesson 3 (MDRC)</a:t>
            </a:r>
          </a:p>
          <a:p>
            <a:pPr>
              <a:lnSpc>
                <a:spcPct val="60000"/>
              </a:lnSpc>
            </a:pPr>
            <a:endParaRPr lang="en-US" dirty="0" smtClean="0"/>
          </a:p>
          <a:p>
            <a:pPr lvl="1"/>
            <a:r>
              <a:rPr lang="en-US" b="1" dirty="0" smtClean="0"/>
              <a:t>Financial </a:t>
            </a:r>
            <a:r>
              <a:rPr lang="en-US" b="1" dirty="0"/>
              <a:t>work incentives combined with job coaching and guidance after being placed in a job may strengthen employment retention.</a:t>
            </a:r>
            <a:r>
              <a:rPr lang="en-US" dirty="0"/>
              <a:t> </a:t>
            </a:r>
            <a:endParaRPr lang="en-US" dirty="0" smtClean="0"/>
          </a:p>
          <a:p>
            <a:pPr lvl="1">
              <a:lnSpc>
                <a:spcPct val="70000"/>
              </a:lnSpc>
              <a:spcBef>
                <a:spcPts val="0"/>
              </a:spcBef>
            </a:pPr>
            <a:endParaRPr lang="en-US" dirty="0"/>
          </a:p>
          <a:p>
            <a:pPr lvl="1"/>
            <a:r>
              <a:rPr lang="en-US" dirty="0" smtClean="0"/>
              <a:t>Interventions </a:t>
            </a:r>
            <a:r>
              <a:rPr lang="en-US" dirty="0"/>
              <a:t>that combined post-placement guidance and advice with financial supplements (offered as a regular stipend when workers remained employed full time) </a:t>
            </a:r>
            <a:r>
              <a:rPr lang="en-US" dirty="0" smtClean="0"/>
              <a:t>had </a:t>
            </a:r>
            <a:r>
              <a:rPr lang="en-US" dirty="0"/>
              <a:t>positive effects on employment retention and earnings for certain populations. </a:t>
            </a:r>
            <a:endParaRPr lang="en-US" dirty="0" smtClean="0"/>
          </a:p>
          <a:p>
            <a:pPr lvl="1">
              <a:lnSpc>
                <a:spcPct val="70000"/>
              </a:lnSpc>
              <a:spcBef>
                <a:spcPts val="0"/>
              </a:spcBef>
            </a:pPr>
            <a:endParaRPr lang="en-US" dirty="0"/>
          </a:p>
          <a:p>
            <a:pPr lvl="2"/>
            <a:r>
              <a:rPr lang="en-US" dirty="0" smtClean="0"/>
              <a:t>For </a:t>
            </a:r>
            <a:r>
              <a:rPr lang="en-US" dirty="0"/>
              <a:t>example, these combined strategies increased the average annual earnings of unemployed single parents on welfare in the ERA program in Corpus Christi, Texas (one of the three ERA models that had positive effects). </a:t>
            </a:r>
            <a:endParaRPr lang="en-US" dirty="0" smtClean="0"/>
          </a:p>
          <a:p>
            <a:pPr lvl="2">
              <a:lnSpc>
                <a:spcPct val="70000"/>
              </a:lnSpc>
              <a:spcBef>
                <a:spcPts val="0"/>
              </a:spcBef>
            </a:pPr>
            <a:endParaRPr lang="en-US" dirty="0"/>
          </a:p>
          <a:p>
            <a:pPr lvl="2"/>
            <a:r>
              <a:rPr lang="en-US" dirty="0" smtClean="0"/>
              <a:t>A </a:t>
            </a:r>
            <a:r>
              <a:rPr lang="en-US" dirty="0"/>
              <a:t>stronger emphasis on direct and ongoing job development and employer connections may also contribute to better results.</a:t>
            </a:r>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039260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381724"/>
            <a:ext cx="8229600" cy="5829362"/>
          </a:xfrm>
        </p:spPr>
        <p:txBody>
          <a:bodyPr>
            <a:normAutofit lnSpcReduction="10000"/>
          </a:bodyPr>
          <a:lstStyle/>
          <a:p>
            <a:r>
              <a:rPr lang="en-US" dirty="0" smtClean="0"/>
              <a:t>Lesson 4 (MDRC)</a:t>
            </a:r>
          </a:p>
          <a:p>
            <a:pPr>
              <a:lnSpc>
                <a:spcPct val="50000"/>
              </a:lnSpc>
              <a:spcBef>
                <a:spcPts val="0"/>
              </a:spcBef>
            </a:pPr>
            <a:endParaRPr lang="en-US" dirty="0" smtClean="0"/>
          </a:p>
          <a:p>
            <a:pPr lvl="1"/>
            <a:r>
              <a:rPr lang="en-US" b="1" dirty="0" smtClean="0"/>
              <a:t>Increasing </a:t>
            </a:r>
            <a:r>
              <a:rPr lang="en-US" b="1" dirty="0"/>
              <a:t>participation in training programs does not always produce labor market gains.</a:t>
            </a:r>
            <a:r>
              <a:rPr lang="en-US" dirty="0"/>
              <a:t> </a:t>
            </a:r>
            <a:endParaRPr lang="en-US" dirty="0" smtClean="0"/>
          </a:p>
          <a:p>
            <a:pPr lvl="1">
              <a:lnSpc>
                <a:spcPct val="50000"/>
              </a:lnSpc>
              <a:spcBef>
                <a:spcPts val="0"/>
              </a:spcBef>
            </a:pPr>
            <a:endParaRPr lang="en-US" dirty="0"/>
          </a:p>
          <a:p>
            <a:pPr lvl="1"/>
            <a:r>
              <a:rPr lang="en-US" dirty="0"/>
              <a:t>M</a:t>
            </a:r>
            <a:r>
              <a:rPr lang="en-US" dirty="0" smtClean="0"/>
              <a:t>any </a:t>
            </a:r>
            <a:r>
              <a:rPr lang="en-US" dirty="0"/>
              <a:t>participants do not complete the </a:t>
            </a:r>
            <a:r>
              <a:rPr lang="en-US" dirty="0" smtClean="0"/>
              <a:t>programs.</a:t>
            </a:r>
          </a:p>
          <a:p>
            <a:pPr lvl="1">
              <a:lnSpc>
                <a:spcPct val="50000"/>
              </a:lnSpc>
              <a:spcBef>
                <a:spcPts val="0"/>
              </a:spcBef>
            </a:pPr>
            <a:endParaRPr lang="en-US" dirty="0"/>
          </a:p>
          <a:p>
            <a:pPr lvl="1"/>
            <a:r>
              <a:rPr lang="en-US" dirty="0" smtClean="0"/>
              <a:t>But </a:t>
            </a:r>
            <a:r>
              <a:rPr lang="en-US" dirty="0"/>
              <a:t>even doing so may not guarantee increased earnings. </a:t>
            </a:r>
            <a:endParaRPr lang="en-US" dirty="0" smtClean="0"/>
          </a:p>
          <a:p>
            <a:pPr lvl="1">
              <a:lnSpc>
                <a:spcPct val="60000"/>
              </a:lnSpc>
              <a:spcBef>
                <a:spcPts val="600"/>
              </a:spcBef>
            </a:pPr>
            <a:endParaRPr lang="en-US" dirty="0"/>
          </a:p>
          <a:p>
            <a:pPr lvl="1"/>
            <a:r>
              <a:rPr lang="en-US" dirty="0"/>
              <a:t>W</a:t>
            </a:r>
            <a:r>
              <a:rPr lang="en-US" dirty="0" smtClean="0"/>
              <a:t>hen </a:t>
            </a:r>
            <a:r>
              <a:rPr lang="en-US" dirty="0"/>
              <a:t>programs offer only generic guidance by staff lacking deep knowledge about particular labor market sectors and without a focus on in-demand occupations and connections to employers, </a:t>
            </a:r>
            <a:r>
              <a:rPr lang="en-US" dirty="0" smtClean="0"/>
              <a:t>training </a:t>
            </a:r>
            <a:r>
              <a:rPr lang="en-US" dirty="0"/>
              <a:t>may not pay off.</a:t>
            </a:r>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455929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fontScale="70000" lnSpcReduction="20000"/>
          </a:bodyPr>
          <a:lstStyle/>
          <a:p>
            <a:r>
              <a:rPr lang="en-US" dirty="0" smtClean="0"/>
              <a:t>Key Lessons (D. Bloom and </a:t>
            </a:r>
            <a:r>
              <a:rPr lang="en-US" dirty="0" err="1" smtClean="0"/>
              <a:t>Michalopoulos</a:t>
            </a:r>
            <a:r>
              <a:rPr lang="en-US" dirty="0" smtClean="0"/>
              <a:t>, MDRC)</a:t>
            </a:r>
          </a:p>
          <a:p>
            <a:pPr>
              <a:lnSpc>
                <a:spcPct val="60000"/>
              </a:lnSpc>
            </a:pPr>
            <a:endParaRPr lang="en-US" dirty="0" smtClean="0"/>
          </a:p>
          <a:p>
            <a:pPr lvl="1">
              <a:lnSpc>
                <a:spcPct val="110000"/>
              </a:lnSpc>
            </a:pPr>
            <a:r>
              <a:rPr lang="en-US" dirty="0"/>
              <a:t>S</a:t>
            </a:r>
            <a:r>
              <a:rPr lang="en-US" dirty="0" smtClean="0"/>
              <a:t>tates </a:t>
            </a:r>
            <a:r>
              <a:rPr lang="en-US" dirty="0"/>
              <a:t>now require adult welfare recipients to work or prepare for work, </a:t>
            </a:r>
            <a:r>
              <a:rPr lang="en-US" dirty="0" smtClean="0"/>
              <a:t>and they have experimented with combinations of:</a:t>
            </a:r>
          </a:p>
          <a:p>
            <a:pPr lvl="1">
              <a:lnSpc>
                <a:spcPct val="110000"/>
              </a:lnSpc>
            </a:pPr>
            <a:endParaRPr lang="en-US" dirty="0"/>
          </a:p>
          <a:p>
            <a:pPr lvl="2">
              <a:lnSpc>
                <a:spcPct val="110000"/>
              </a:lnSpc>
            </a:pPr>
            <a:r>
              <a:rPr lang="en-US" dirty="0" smtClean="0"/>
              <a:t>rapid </a:t>
            </a:r>
            <a:r>
              <a:rPr lang="en-US" dirty="0"/>
              <a:t>job placement and </a:t>
            </a:r>
            <a:endParaRPr lang="en-US" dirty="0" smtClean="0"/>
          </a:p>
          <a:p>
            <a:pPr lvl="2">
              <a:lnSpc>
                <a:spcPct val="110000"/>
              </a:lnSpc>
            </a:pPr>
            <a:r>
              <a:rPr lang="en-US" dirty="0" smtClean="0"/>
              <a:t>education </a:t>
            </a:r>
            <a:r>
              <a:rPr lang="en-US" dirty="0"/>
              <a:t>or training. </a:t>
            </a:r>
            <a:endParaRPr lang="en-US" dirty="0" smtClean="0"/>
          </a:p>
          <a:p>
            <a:pPr lvl="1">
              <a:lnSpc>
                <a:spcPct val="110000"/>
              </a:lnSpc>
            </a:pPr>
            <a:endParaRPr lang="en-US" dirty="0"/>
          </a:p>
          <a:p>
            <a:pPr lvl="1">
              <a:lnSpc>
                <a:spcPct val="110000"/>
              </a:lnSpc>
            </a:pPr>
            <a:r>
              <a:rPr lang="en-US" dirty="0"/>
              <a:t>Side-by-side tests of programs at opposite ends of the spectrum — those requiring most recipients to look for work (“job search first”) and those requiring most to enter education or training (“education first”) — in three counties revealed that they ultimately produced similar overall gains in employment and earnings. </a:t>
            </a:r>
            <a:endParaRPr lang="en-US" dirty="0" smtClean="0"/>
          </a:p>
          <a:p>
            <a:pPr lvl="1">
              <a:lnSpc>
                <a:spcPct val="110000"/>
              </a:lnSpc>
            </a:pPr>
            <a:endParaRPr lang="en-US" dirty="0"/>
          </a:p>
          <a:p>
            <a:pPr lvl="1">
              <a:lnSpc>
                <a:spcPct val="110000"/>
              </a:lnSpc>
            </a:pPr>
            <a:r>
              <a:rPr lang="en-US" dirty="0" smtClean="0"/>
              <a:t>However</a:t>
            </a:r>
            <a:r>
              <a:rPr lang="en-US" dirty="0"/>
              <a:t>, the job-search-first programs produced larger immediate gains and, in the medium term, led to larger gains for more disadvantaged groups, such as people without a high school credential. </a:t>
            </a:r>
            <a:endParaRPr lang="en-US" dirty="0" smtClean="0"/>
          </a:p>
          <a:p>
            <a:pPr lvl="1">
              <a:lnSpc>
                <a:spcPct val="110000"/>
              </a:lnSpc>
            </a:pPr>
            <a:endParaRPr lang="en-US" dirty="0"/>
          </a:p>
          <a:p>
            <a:pPr lvl="1">
              <a:lnSpc>
                <a:spcPct val="110000"/>
              </a:lnSpc>
            </a:pPr>
            <a:r>
              <a:rPr lang="en-US" dirty="0" smtClean="0"/>
              <a:t>The </a:t>
            </a:r>
            <a:r>
              <a:rPr lang="en-US" dirty="0"/>
              <a:t>job-search-first programs were also less expensive to operate.</a:t>
            </a:r>
          </a:p>
          <a:p>
            <a:pPr lvl="1">
              <a:lnSpc>
                <a:spcPct val="60000"/>
              </a:lnSpc>
            </a:pPr>
            <a:endParaRPr lang="en-US" dirty="0"/>
          </a:p>
          <a:p>
            <a:pPr lvl="1">
              <a:lnSpc>
                <a:spcPct val="60000"/>
              </a:lnSpc>
            </a:pPr>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381000" y="1066800"/>
            <a:ext cx="8229600" cy="5829362"/>
          </a:xfrm>
        </p:spPr>
        <p:txBody>
          <a:bodyPr>
            <a:normAutofit fontScale="70000" lnSpcReduction="20000"/>
          </a:bodyPr>
          <a:lstStyle/>
          <a:p>
            <a:r>
              <a:rPr lang="en-US" dirty="0" smtClean="0"/>
              <a:t>Key Lessons, </a:t>
            </a:r>
            <a:r>
              <a:rPr lang="en-US" dirty="0"/>
              <a:t>2 (Bloom and </a:t>
            </a:r>
            <a:r>
              <a:rPr lang="en-US" dirty="0" err="1"/>
              <a:t>Michalopoulos</a:t>
            </a:r>
            <a:r>
              <a:rPr lang="en-US" dirty="0"/>
              <a:t>, MDRC</a:t>
            </a:r>
            <a:r>
              <a:rPr lang="en-US" dirty="0" smtClean="0"/>
              <a:t>)</a:t>
            </a:r>
          </a:p>
          <a:p>
            <a:pPr>
              <a:lnSpc>
                <a:spcPct val="60000"/>
              </a:lnSpc>
            </a:pPr>
            <a:endParaRPr lang="en-US" dirty="0" smtClean="0"/>
          </a:p>
          <a:p>
            <a:pPr lvl="1">
              <a:lnSpc>
                <a:spcPct val="120000"/>
              </a:lnSpc>
            </a:pPr>
            <a:r>
              <a:rPr lang="en-US" dirty="0"/>
              <a:t>The most effective programs fell in the middle of the spectrum. In these programs, some recipients started by looking for work, while others started with education or training. </a:t>
            </a:r>
            <a:endParaRPr lang="en-US" dirty="0" smtClean="0"/>
          </a:p>
          <a:p>
            <a:pPr lvl="1">
              <a:lnSpc>
                <a:spcPct val="70000"/>
              </a:lnSpc>
              <a:spcBef>
                <a:spcPts val="600"/>
              </a:spcBef>
            </a:pPr>
            <a:endParaRPr lang="en-US" dirty="0"/>
          </a:p>
          <a:p>
            <a:pPr lvl="2">
              <a:lnSpc>
                <a:spcPct val="120000"/>
              </a:lnSpc>
            </a:pPr>
            <a:r>
              <a:rPr lang="en-US" dirty="0" smtClean="0"/>
              <a:t>This </a:t>
            </a:r>
            <a:r>
              <a:rPr lang="en-US" dirty="0"/>
              <a:t>finding suggests that a more individualized approach may be most promising, but — given that not all the programs that used the mixed approach were highly successful — the types of services provided and the basis on which people are assigned to services appear to be also critical</a:t>
            </a:r>
            <a:r>
              <a:rPr lang="en-US" dirty="0" smtClean="0"/>
              <a:t>.</a:t>
            </a:r>
          </a:p>
          <a:p>
            <a:pPr lvl="1">
              <a:lnSpc>
                <a:spcPct val="120000"/>
              </a:lnSpc>
            </a:pPr>
            <a:endParaRPr lang="en-US" dirty="0"/>
          </a:p>
          <a:p>
            <a:pPr lvl="1">
              <a:lnSpc>
                <a:spcPct val="120000"/>
              </a:lnSpc>
            </a:pPr>
            <a:r>
              <a:rPr lang="en-US" dirty="0" smtClean="0"/>
              <a:t>For </a:t>
            </a:r>
            <a:r>
              <a:rPr lang="en-US" dirty="0"/>
              <a:t>programs across the </a:t>
            </a:r>
            <a:r>
              <a:rPr lang="en-US" dirty="0" smtClean="0"/>
              <a:t>spectrum, </a:t>
            </a:r>
            <a:r>
              <a:rPr lang="en-US" dirty="0"/>
              <a:t>most people who went to work obtained low-wage or part-time jobs; some left welfare without finding work; and most of the programs had rules that reduced people’s welfare benefits by a dollar for each dollar they earned. </a:t>
            </a:r>
            <a:endParaRPr lang="en-US" dirty="0" smtClean="0"/>
          </a:p>
          <a:p>
            <a:pPr lvl="1">
              <a:lnSpc>
                <a:spcPct val="70000"/>
              </a:lnSpc>
              <a:spcBef>
                <a:spcPts val="0"/>
              </a:spcBef>
            </a:pPr>
            <a:endParaRPr lang="en-US" dirty="0"/>
          </a:p>
          <a:p>
            <a:pPr lvl="2">
              <a:lnSpc>
                <a:spcPct val="120000"/>
              </a:lnSpc>
            </a:pPr>
            <a:r>
              <a:rPr lang="en-US" dirty="0" smtClean="0"/>
              <a:t>As </a:t>
            </a:r>
            <a:r>
              <a:rPr lang="en-US" dirty="0"/>
              <a:t>a result, programs that included only mandatory employment services usually left families no better off financially than they would have been without the programs, even after accounting for the federal Earned Income Credit (EIC, the federal tax credit that supplements the earnings of low-income families). </a:t>
            </a:r>
          </a:p>
          <a:p>
            <a:pPr lvl="1">
              <a:lnSpc>
                <a:spcPct val="60000"/>
              </a:lnSpc>
            </a:pPr>
            <a:endParaRPr lang="en-US" dirty="0"/>
          </a:p>
          <a:p>
            <a:pPr lvl="1">
              <a:lnSpc>
                <a:spcPct val="60000"/>
              </a:lnSpc>
            </a:pPr>
            <a:endParaRPr lang="en-US" dirty="0"/>
          </a:p>
          <a:p>
            <a:pPr lvl="1">
              <a:lnSpc>
                <a:spcPct val="60000"/>
              </a:lnSpc>
            </a:pPr>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735165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fontScale="77500" lnSpcReduction="20000"/>
          </a:bodyPr>
          <a:lstStyle/>
          <a:p>
            <a:r>
              <a:rPr lang="en-US" dirty="0" smtClean="0"/>
              <a:t>Key Lessons, 3 </a:t>
            </a:r>
            <a:r>
              <a:rPr lang="en-US" dirty="0"/>
              <a:t>(Bloom and </a:t>
            </a:r>
            <a:r>
              <a:rPr lang="en-US" dirty="0" err="1"/>
              <a:t>Michalopoulos</a:t>
            </a:r>
            <a:r>
              <a:rPr lang="en-US" dirty="0"/>
              <a:t>, MDRC)</a:t>
            </a:r>
          </a:p>
          <a:p>
            <a:pPr lvl="1">
              <a:lnSpc>
                <a:spcPct val="60000"/>
              </a:lnSpc>
            </a:pPr>
            <a:endParaRPr lang="en-US" dirty="0"/>
          </a:p>
          <a:p>
            <a:pPr lvl="1">
              <a:lnSpc>
                <a:spcPct val="110000"/>
              </a:lnSpc>
            </a:pPr>
            <a:r>
              <a:rPr lang="en-US" dirty="0"/>
              <a:t>The only programs that both increased work and made families financially better off were those that provided earnings supplements to low-wage workers.</a:t>
            </a:r>
          </a:p>
          <a:p>
            <a:pPr lvl="1">
              <a:lnSpc>
                <a:spcPct val="110000"/>
              </a:lnSpc>
            </a:pPr>
            <a:endParaRPr lang="en-US" dirty="0"/>
          </a:p>
          <a:p>
            <a:pPr lvl="1">
              <a:lnSpc>
                <a:spcPct val="110000"/>
              </a:lnSpc>
            </a:pPr>
            <a:r>
              <a:rPr lang="en-US" dirty="0"/>
              <a:t>In contrast to the programs that used only mandatory employment services, two programs that supplemented the earnings of working recipients boosted both employment and income relative to control group levels. </a:t>
            </a:r>
            <a:endParaRPr lang="en-US" dirty="0" smtClean="0"/>
          </a:p>
          <a:p>
            <a:pPr lvl="1">
              <a:lnSpc>
                <a:spcPct val="110000"/>
              </a:lnSpc>
            </a:pPr>
            <a:endParaRPr lang="en-US" dirty="0"/>
          </a:p>
          <a:p>
            <a:pPr lvl="2">
              <a:lnSpc>
                <a:spcPct val="110000"/>
              </a:lnSpc>
            </a:pPr>
            <a:r>
              <a:rPr lang="en-US" dirty="0" smtClean="0"/>
              <a:t>One </a:t>
            </a:r>
            <a:r>
              <a:rPr lang="en-US" dirty="0"/>
              <a:t>of these programs allowed welfare recipients who went to work to keep more of their benefits than under the old welfare system (an approach now used in many states), </a:t>
            </a:r>
            <a:endParaRPr lang="en-US" dirty="0" smtClean="0"/>
          </a:p>
          <a:p>
            <a:pPr lvl="2">
              <a:lnSpc>
                <a:spcPct val="110000"/>
              </a:lnSpc>
            </a:pPr>
            <a:r>
              <a:rPr lang="en-US" dirty="0" smtClean="0"/>
              <a:t>while </a:t>
            </a:r>
            <a:r>
              <a:rPr lang="en-US" dirty="0"/>
              <a:t>the other supplemented earnings outside the welfare system. </a:t>
            </a:r>
            <a:endParaRPr lang="en-US" dirty="0" smtClean="0"/>
          </a:p>
          <a:p>
            <a:pPr lvl="2">
              <a:lnSpc>
                <a:spcPct val="110000"/>
              </a:lnSpc>
            </a:pPr>
            <a:r>
              <a:rPr lang="en-US" dirty="0" smtClean="0"/>
              <a:t>Both </a:t>
            </a:r>
            <a:r>
              <a:rPr lang="en-US" dirty="0"/>
              <a:t>approaches cost more than traditional welfare, but they also produced a range of positive effects for children — for example, higher levels of school achievement. </a:t>
            </a:r>
          </a:p>
          <a:p>
            <a:pPr lvl="1">
              <a:lnSpc>
                <a:spcPct val="60000"/>
              </a:lnSpc>
            </a:pPr>
            <a:endParaRPr lang="en-US" dirty="0"/>
          </a:p>
          <a:p>
            <a:pPr lvl="1">
              <a:lnSpc>
                <a:spcPct val="60000"/>
              </a:lnSpc>
            </a:pPr>
            <a:endParaRPr lang="en-US" dirty="0"/>
          </a:p>
          <a:p>
            <a:pPr lvl="1">
              <a:lnSpc>
                <a:spcPct val="60000"/>
              </a:lnSpc>
            </a:pPr>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027715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fontScale="70000" lnSpcReduction="20000"/>
          </a:bodyPr>
          <a:lstStyle/>
          <a:p>
            <a:r>
              <a:rPr lang="en-US" dirty="0" smtClean="0"/>
              <a:t>Key Lessons, 4 </a:t>
            </a:r>
            <a:r>
              <a:rPr lang="en-US" dirty="0"/>
              <a:t>(Bloom and </a:t>
            </a:r>
            <a:r>
              <a:rPr lang="en-US" dirty="0" err="1"/>
              <a:t>Michalopoulos</a:t>
            </a:r>
            <a:r>
              <a:rPr lang="en-US" dirty="0"/>
              <a:t>, MDRC</a:t>
            </a:r>
            <a:r>
              <a:rPr lang="en-US" dirty="0" smtClean="0"/>
              <a:t>)</a:t>
            </a:r>
          </a:p>
          <a:p>
            <a:pPr>
              <a:lnSpc>
                <a:spcPct val="60000"/>
              </a:lnSpc>
            </a:pPr>
            <a:endParaRPr lang="en-US" dirty="0" smtClean="0"/>
          </a:p>
          <a:p>
            <a:pPr lvl="1">
              <a:lnSpc>
                <a:spcPct val="60000"/>
              </a:lnSpc>
            </a:pPr>
            <a:endParaRPr lang="en-US" dirty="0"/>
          </a:p>
          <a:p>
            <a:pPr lvl="1">
              <a:lnSpc>
                <a:spcPct val="110000"/>
              </a:lnSpc>
            </a:pPr>
            <a:r>
              <a:rPr lang="en-US" dirty="0" smtClean="0"/>
              <a:t>These </a:t>
            </a:r>
            <a:r>
              <a:rPr lang="en-US" dirty="0"/>
              <a:t>results suggest that policymakers face a critical choice. </a:t>
            </a:r>
            <a:endParaRPr lang="en-US" dirty="0" smtClean="0"/>
          </a:p>
          <a:p>
            <a:pPr lvl="1">
              <a:lnSpc>
                <a:spcPct val="70000"/>
              </a:lnSpc>
              <a:spcBef>
                <a:spcPts val="0"/>
              </a:spcBef>
            </a:pPr>
            <a:endParaRPr lang="en-US" dirty="0"/>
          </a:p>
          <a:p>
            <a:pPr lvl="2">
              <a:lnSpc>
                <a:spcPct val="110000"/>
              </a:lnSpc>
            </a:pPr>
            <a:r>
              <a:rPr lang="en-US" dirty="0"/>
              <a:t>P</a:t>
            </a:r>
            <a:r>
              <a:rPr lang="en-US" dirty="0" smtClean="0"/>
              <a:t>rograms </a:t>
            </a:r>
            <a:r>
              <a:rPr lang="en-US" dirty="0"/>
              <a:t>that provided only mandatory employment services increased work and reduced welfare use but usually did not lead to notable improvements in families’ economic circumstances or </a:t>
            </a:r>
            <a:r>
              <a:rPr lang="en-US" dirty="0" smtClean="0"/>
              <a:t>help children </a:t>
            </a:r>
            <a:r>
              <a:rPr lang="en-US" dirty="0"/>
              <a:t>— even after accounting for the EIC. </a:t>
            </a:r>
            <a:endParaRPr lang="en-US" dirty="0" smtClean="0"/>
          </a:p>
          <a:p>
            <a:pPr lvl="2">
              <a:lnSpc>
                <a:spcPct val="110000"/>
              </a:lnSpc>
            </a:pPr>
            <a:r>
              <a:rPr lang="en-US" dirty="0" smtClean="0"/>
              <a:t>Achieving </a:t>
            </a:r>
            <a:r>
              <a:rPr lang="en-US" dirty="0"/>
              <a:t>these goals may require further supplementation of families’ earnings. Most states already do this by allowing working recipients to keep part of their benefits, but the income-enhancing effects of such policies are undermined by welfare time limits. </a:t>
            </a:r>
            <a:endParaRPr lang="en-US" dirty="0" smtClean="0"/>
          </a:p>
          <a:p>
            <a:pPr lvl="2">
              <a:lnSpc>
                <a:spcPct val="110000"/>
              </a:lnSpc>
            </a:pPr>
            <a:endParaRPr lang="en-US" dirty="0"/>
          </a:p>
          <a:p>
            <a:pPr lvl="1">
              <a:lnSpc>
                <a:spcPct val="110000"/>
              </a:lnSpc>
            </a:pPr>
            <a:r>
              <a:rPr lang="en-US" dirty="0" smtClean="0"/>
              <a:t>Federal </a:t>
            </a:r>
            <a:r>
              <a:rPr lang="en-US" dirty="0"/>
              <a:t>and state policymakers who aim to improve outcomes for families and children may need to develop new ways of providing ongoing financial support to low-wage workers — an approach that may raise costs — while continuing to test strategies for raising wages through education and training.</a:t>
            </a:r>
          </a:p>
          <a:p>
            <a:pPr lvl="1">
              <a:lnSpc>
                <a:spcPct val="60000"/>
              </a:lnSpc>
            </a:pPr>
            <a:endParaRPr lang="en-US" dirty="0" smtClean="0"/>
          </a:p>
          <a:p>
            <a:pPr lvl="1">
              <a:lnSpc>
                <a:spcPct val="60000"/>
              </a:lnSpc>
            </a:pPr>
            <a:endParaRPr lang="en-US" dirty="0"/>
          </a:p>
          <a:p>
            <a:pPr lvl="1">
              <a:lnSpc>
                <a:spcPct val="60000"/>
              </a:lnSpc>
            </a:pPr>
            <a:r>
              <a:rPr lang="en-US" dirty="0">
                <a:hlinkClick r:id="rId2"/>
              </a:rPr>
              <a:t>http://</a:t>
            </a:r>
            <a:r>
              <a:rPr lang="en-US" dirty="0" smtClean="0">
                <a:hlinkClick r:id="rId2"/>
              </a:rPr>
              <a:t>www.mdrc.org/publications/99/overview.html</a:t>
            </a:r>
            <a:r>
              <a:rPr lang="en-US" dirty="0" smtClean="0"/>
              <a:t> </a:t>
            </a:r>
            <a:endParaRPr lang="en-US" dirty="0"/>
          </a:p>
          <a:p>
            <a:pPr lvl="1">
              <a:lnSpc>
                <a:spcPct val="60000"/>
              </a:lnSpc>
            </a:pPr>
            <a:endParaRPr lang="en-US" dirty="0"/>
          </a:p>
          <a:p>
            <a:pPr lvl="1">
              <a:lnSpc>
                <a:spcPct val="60000"/>
              </a:lnSpc>
            </a:pPr>
            <a:endParaRPr lang="en-US" dirty="0" smtClean="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222686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r>
              <a:rPr lang="en-US" dirty="0" smtClean="0"/>
              <a:t>Evaluation of Adult Job Programs: Examples</a:t>
            </a:r>
          </a:p>
          <a:p>
            <a:pPr lvl="1">
              <a:lnSpc>
                <a:spcPct val="60000"/>
              </a:lnSpc>
            </a:pPr>
            <a:endParaRPr lang="en-US" dirty="0"/>
          </a:p>
          <a:p>
            <a:pPr lvl="1"/>
            <a:r>
              <a:rPr lang="en-US" dirty="0"/>
              <a:t>New Hope</a:t>
            </a:r>
          </a:p>
          <a:p>
            <a:pPr lvl="1"/>
            <a:endParaRPr lang="en-US" dirty="0"/>
          </a:p>
          <a:p>
            <a:pPr lvl="1"/>
            <a:r>
              <a:rPr lang="en-US" dirty="0"/>
              <a:t>GAIN (now </a:t>
            </a:r>
            <a:r>
              <a:rPr lang="en-US" dirty="0" err="1"/>
              <a:t>CalWORKS</a:t>
            </a:r>
            <a:r>
              <a:rPr lang="en-US" dirty="0" smtClean="0"/>
              <a:t>)</a:t>
            </a:r>
          </a:p>
          <a:p>
            <a:pPr lvl="1"/>
            <a:endParaRPr lang="en-US" dirty="0"/>
          </a:p>
          <a:p>
            <a:pPr lvl="1"/>
            <a:r>
              <a:rPr lang="en-US" dirty="0" smtClean="0"/>
              <a:t>Jobs-Plus</a:t>
            </a:r>
          </a:p>
          <a:p>
            <a:pPr lvl="1"/>
            <a:endParaRPr lang="en-US" dirty="0"/>
          </a:p>
          <a:p>
            <a:pPr lvl="1"/>
            <a:endParaRPr lang="en-US" dirty="0" smtClean="0"/>
          </a:p>
          <a:p>
            <a:pPr lvl="1"/>
            <a:r>
              <a:rPr lang="en-US" dirty="0" smtClean="0"/>
              <a:t>For more, check out</a:t>
            </a:r>
          </a:p>
          <a:p>
            <a:pPr lvl="2"/>
            <a:r>
              <a:rPr lang="en-US" dirty="0">
                <a:hlinkClick r:id="rId2"/>
              </a:rPr>
              <a:t>http://</a:t>
            </a:r>
            <a:r>
              <a:rPr lang="en-US" dirty="0" smtClean="0">
                <a:hlinkClick r:id="rId2"/>
              </a:rPr>
              <a:t>www.mdrc.org/issue/work-and-income-security</a:t>
            </a:r>
            <a:r>
              <a:rPr lang="en-US" dirty="0" smtClean="0"/>
              <a:t> or </a:t>
            </a:r>
          </a:p>
          <a:p>
            <a:pPr lvl="2"/>
            <a:r>
              <a:rPr lang="en-US" dirty="0" smtClean="0">
                <a:hlinkClick r:id="rId3"/>
              </a:rPr>
              <a:t>http</a:t>
            </a:r>
            <a:r>
              <a:rPr lang="en-US" dirty="0">
                <a:hlinkClick r:id="rId3"/>
              </a:rPr>
              <a:t>://www.mathematica-mpr.com/labor</a:t>
            </a:r>
            <a:r>
              <a:rPr lang="en-US" dirty="0" smtClean="0">
                <a:hlinkClick r:id="rId3"/>
              </a:rPr>
              <a:t>/</a:t>
            </a:r>
            <a:r>
              <a:rPr lang="en-US" dirty="0" smtClean="0"/>
              <a:t> </a:t>
            </a:r>
            <a:endParaRPr lang="en-US" dirty="0"/>
          </a:p>
          <a:p>
            <a:pPr lvl="1">
              <a:lnSpc>
                <a:spcPct val="110000"/>
              </a:lnSpc>
            </a:pPr>
            <a:endParaRPr lang="en-US" dirty="0"/>
          </a:p>
          <a:p>
            <a:pPr lvl="1">
              <a:lnSpc>
                <a:spcPct val="60000"/>
              </a:lnSpc>
            </a:pPr>
            <a:endParaRPr lang="en-US" dirty="0" smtClean="0"/>
          </a:p>
        </p:txBody>
      </p:sp>
      <p:pic>
        <p:nvPicPr>
          <p:cNvPr id="4" name="Picture 2" descr="C:\Program Files\Microsoft Office\MEDIA\CAGCAT10\j0205462.wmf"/>
          <p:cNvPicPr>
            <a:picLocks noChangeAspect="1" noChangeArrowheads="1"/>
          </p:cNvPicPr>
          <p:nvPr/>
        </p:nvPicPr>
        <p:blipFill>
          <a:blip r:embed="rId4">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965527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914400"/>
            <a:ext cx="8347497" cy="6210362"/>
          </a:xfrm>
        </p:spPr>
        <p:txBody>
          <a:bodyPr>
            <a:normAutofit fontScale="70000" lnSpcReduction="20000"/>
          </a:bodyPr>
          <a:lstStyle/>
          <a:p>
            <a:r>
              <a:rPr lang="en-US" dirty="0" smtClean="0"/>
              <a:t>New Hope (MDRC)</a:t>
            </a:r>
          </a:p>
          <a:p>
            <a:pPr>
              <a:lnSpc>
                <a:spcPct val="70000"/>
              </a:lnSpc>
            </a:pPr>
            <a:endParaRPr lang="en-US" dirty="0"/>
          </a:p>
          <a:p>
            <a:pPr lvl="1"/>
            <a:r>
              <a:rPr lang="en-US" dirty="0" smtClean="0"/>
              <a:t>New Hope was </a:t>
            </a:r>
            <a:r>
              <a:rPr lang="en-US" dirty="0"/>
              <a:t>implemented in 1994 </a:t>
            </a:r>
            <a:r>
              <a:rPr lang="en-US" dirty="0" smtClean="0"/>
              <a:t>in Milwaukee.  It provided full-time </a:t>
            </a:r>
            <a:r>
              <a:rPr lang="en-US" dirty="0"/>
              <a:t>workers with </a:t>
            </a:r>
            <a:r>
              <a:rPr lang="en-US" dirty="0" smtClean="0"/>
              <a:t>an </a:t>
            </a:r>
            <a:r>
              <a:rPr lang="en-US" dirty="0"/>
              <a:t>earnings supplement to raise their income above poverty, low-cost health insurance, and subsidized child care. For those unable to find full-time work, the program offered help in finding a job </a:t>
            </a:r>
            <a:r>
              <a:rPr lang="en-US" dirty="0" smtClean="0"/>
              <a:t>or </a:t>
            </a:r>
            <a:r>
              <a:rPr lang="en-US" dirty="0"/>
              <a:t>referral to a wage-paying community service </a:t>
            </a:r>
            <a:r>
              <a:rPr lang="en-US" dirty="0" smtClean="0"/>
              <a:t>job. Each </a:t>
            </a:r>
            <a:r>
              <a:rPr lang="en-US" dirty="0"/>
              <a:t>of these benefits was available for up to three years. </a:t>
            </a:r>
            <a:endParaRPr lang="en-US" dirty="0" smtClean="0"/>
          </a:p>
          <a:p>
            <a:pPr lvl="1">
              <a:lnSpc>
                <a:spcPct val="70000"/>
              </a:lnSpc>
            </a:pPr>
            <a:endParaRPr lang="en-US" dirty="0"/>
          </a:p>
          <a:p>
            <a:pPr lvl="1"/>
            <a:r>
              <a:rPr lang="en-US" dirty="0" smtClean="0"/>
              <a:t>The MDRC evaluation used random assignment to summarize </a:t>
            </a:r>
            <a:r>
              <a:rPr lang="en-US" dirty="0"/>
              <a:t>the program’s </a:t>
            </a:r>
            <a:r>
              <a:rPr lang="en-US" dirty="0" smtClean="0"/>
              <a:t>effects </a:t>
            </a:r>
            <a:r>
              <a:rPr lang="en-US" dirty="0"/>
              <a:t>over </a:t>
            </a:r>
            <a:r>
              <a:rPr lang="en-US" dirty="0" smtClean="0"/>
              <a:t>the </a:t>
            </a:r>
            <a:r>
              <a:rPr lang="en-US" dirty="0"/>
              <a:t>first three years while the program operated and five years after it had ended. </a:t>
            </a:r>
            <a:r>
              <a:rPr lang="en-US" dirty="0" smtClean="0"/>
              <a:t> It found a range of positive effects:</a:t>
            </a:r>
          </a:p>
          <a:p>
            <a:pPr lvl="1"/>
            <a:endParaRPr lang="en-US" dirty="0"/>
          </a:p>
          <a:p>
            <a:pPr lvl="2"/>
            <a:r>
              <a:rPr lang="en-US" dirty="0" smtClean="0"/>
              <a:t>Adults </a:t>
            </a:r>
            <a:r>
              <a:rPr lang="en-US" dirty="0"/>
              <a:t>in the New Hope program were more likely to work than </a:t>
            </a:r>
            <a:r>
              <a:rPr lang="en-US" dirty="0" smtClean="0"/>
              <a:t>the </a:t>
            </a:r>
            <a:r>
              <a:rPr lang="en-US" dirty="0"/>
              <a:t>control </a:t>
            </a:r>
            <a:r>
              <a:rPr lang="en-US" dirty="0" smtClean="0"/>
              <a:t>group, </a:t>
            </a:r>
            <a:r>
              <a:rPr lang="en-US" dirty="0"/>
              <a:t>and the combination of earnings supplements and the Earned Income Tax Credit also resulted in higher incomes. </a:t>
            </a:r>
            <a:r>
              <a:rPr lang="en-US" dirty="0" smtClean="0"/>
              <a:t>Most </a:t>
            </a:r>
            <a:r>
              <a:rPr lang="en-US" dirty="0"/>
              <a:t>of these effects did not last beyond the three years that the program operated — except for a subgroup of individuals facing moderate barriers to work, for whom New Hope increased employment, earnings, and income through Year </a:t>
            </a:r>
            <a:r>
              <a:rPr lang="en-US" dirty="0" smtClean="0"/>
              <a:t>8.</a:t>
            </a:r>
          </a:p>
          <a:p>
            <a:pPr lvl="2">
              <a:lnSpc>
                <a:spcPct val="70000"/>
              </a:lnSpc>
            </a:pPr>
            <a:endParaRPr lang="en-US" b="1" dirty="0"/>
          </a:p>
          <a:p>
            <a:pPr lvl="2"/>
            <a:r>
              <a:rPr lang="en-US" dirty="0" smtClean="0"/>
              <a:t>Positive </a:t>
            </a:r>
            <a:r>
              <a:rPr lang="en-US" dirty="0"/>
              <a:t>effects on children’s academic performance and test scores were evident at the two- and five-year marks. By Year 8, effects on performance had faded, and new effects had emerged. New Hope children reported being more engaged in school than control group children, and their parents were less likely than control group parents to report that their children had repeated a grade, received poor grades, or been placed in special education. </a:t>
            </a:r>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8955862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350264"/>
            <a:ext cx="8229600" cy="5355336"/>
          </a:xfrm>
        </p:spPr>
        <p:txBody>
          <a:bodyPr>
            <a:normAutofit fontScale="92500" lnSpcReduction="10000"/>
          </a:bodyPr>
          <a:lstStyle/>
          <a:p>
            <a:r>
              <a:rPr lang="en-US" dirty="0" smtClean="0"/>
              <a:t>Greater Avenues for Independence (GAIN)</a:t>
            </a:r>
          </a:p>
          <a:p>
            <a:pPr>
              <a:lnSpc>
                <a:spcPct val="70000"/>
              </a:lnSpc>
            </a:pPr>
            <a:endParaRPr lang="en-US" dirty="0" smtClean="0"/>
          </a:p>
          <a:p>
            <a:pPr lvl="1"/>
            <a:r>
              <a:rPr lang="en-US" dirty="0" smtClean="0"/>
              <a:t>California's GAIN program was evaluated in six county sites during the late 1980s using random assignment.</a:t>
            </a:r>
          </a:p>
          <a:p>
            <a:pPr lvl="1">
              <a:lnSpc>
                <a:spcPct val="70000"/>
              </a:lnSpc>
            </a:pPr>
            <a:endParaRPr lang="en-US" dirty="0" smtClean="0"/>
          </a:p>
          <a:p>
            <a:pPr lvl="1"/>
            <a:r>
              <a:rPr lang="en-US" dirty="0" smtClean="0"/>
              <a:t>Program services ranged from a "work first" orientation in one county to a more "human capital" approach in the other five counties.</a:t>
            </a:r>
          </a:p>
          <a:p>
            <a:pPr lvl="1">
              <a:lnSpc>
                <a:spcPct val="70000"/>
              </a:lnSpc>
            </a:pPr>
            <a:endParaRPr lang="en-US" dirty="0" smtClean="0"/>
          </a:p>
          <a:p>
            <a:pPr lvl="1"/>
            <a:r>
              <a:rPr lang="en-US" dirty="0" smtClean="0"/>
              <a:t>The overall impacts were modest but significant, with earnings gains averaging $471 per year for single-parent household heads and $370 for two-parent household heads. </a:t>
            </a:r>
          </a:p>
          <a:p>
            <a:pPr lvl="1">
              <a:lnSpc>
                <a:spcPct val="70000"/>
              </a:lnSpc>
            </a:pPr>
            <a:endParaRPr lang="en-US" dirty="0" smtClean="0"/>
          </a:p>
          <a:p>
            <a:pPr lvl="1"/>
            <a:r>
              <a:rPr lang="en-US" dirty="0" smtClean="0"/>
              <a:t>The earnings gains exceeded the loss in welfare for single parents,  but not for two-parent households. </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Person or Place?</a:t>
            </a:r>
          </a:p>
          <a:p>
            <a:endParaRPr lang="en-US" dirty="0" smtClean="0"/>
          </a:p>
          <a:p>
            <a:pPr lvl="1"/>
            <a:r>
              <a:rPr lang="en-US" dirty="0" smtClean="0"/>
              <a:t>The most central question in community development is whether to focus on </a:t>
            </a:r>
            <a:r>
              <a:rPr lang="en-US" b="1" dirty="0" smtClean="0"/>
              <a:t>people or places.</a:t>
            </a:r>
          </a:p>
          <a:p>
            <a:pPr lvl="1"/>
            <a:endParaRPr lang="en-US" dirty="0" smtClean="0"/>
          </a:p>
          <a:p>
            <a:pPr lvl="1"/>
            <a:r>
              <a:rPr lang="en-US" dirty="0" smtClean="0"/>
              <a:t>Person-based policies focusing on giving skills and opportunities to disadvantaged people.</a:t>
            </a:r>
          </a:p>
          <a:p>
            <a:pPr lvl="1"/>
            <a:endParaRPr lang="en-US" dirty="0" smtClean="0"/>
          </a:p>
          <a:p>
            <a:pPr lvl="1"/>
            <a:r>
              <a:rPr lang="en-US" dirty="0" smtClean="0"/>
              <a:t>Place-based policies focus on boosting neighborhoods in which disadvantaged people live.</a:t>
            </a:r>
          </a:p>
          <a:p>
            <a:pPr lvl="1"/>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386511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r>
              <a:rPr lang="en-US" dirty="0" smtClean="0"/>
              <a:t>Jobs-First GAIN</a:t>
            </a:r>
          </a:p>
          <a:p>
            <a:pPr>
              <a:lnSpc>
                <a:spcPct val="60000"/>
              </a:lnSpc>
            </a:pPr>
            <a:endParaRPr lang="en-US" dirty="0" smtClean="0"/>
          </a:p>
          <a:p>
            <a:pPr lvl="1"/>
            <a:r>
              <a:rPr lang="en-US" dirty="0" smtClean="0"/>
              <a:t>In 1995, LA County modified GAIN to incorporate a mandatory welfare-to-work program with a strong focus on employment—Jobs-First GAIN.</a:t>
            </a:r>
          </a:p>
          <a:p>
            <a:pPr lvl="1">
              <a:lnSpc>
                <a:spcPct val="50000"/>
              </a:lnSpc>
            </a:pPr>
            <a:endParaRPr lang="en-US" dirty="0" smtClean="0"/>
          </a:p>
          <a:p>
            <a:pPr lvl="1"/>
            <a:r>
              <a:rPr lang="en-US" dirty="0" smtClean="0"/>
              <a:t>For single-parents, earnings gains for participants exceeded $1,600 over two years, an increase of 26 percent over the control group.  Two-parent families had even larger effects.</a:t>
            </a:r>
          </a:p>
          <a:p>
            <a:pPr lvl="1">
              <a:lnSpc>
                <a:spcPct val="60000"/>
              </a:lnSpc>
            </a:pPr>
            <a:endParaRPr lang="en-US" dirty="0" smtClean="0"/>
          </a:p>
          <a:p>
            <a:pPr lvl="1"/>
            <a:r>
              <a:rPr lang="en-US" dirty="0" smtClean="0"/>
              <a:t>Significant favorable effects were also found for employment rates, welfare use, welfare payments, and (by the end of the sample period) income. </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219200"/>
            <a:ext cx="8229600" cy="5355336"/>
          </a:xfrm>
        </p:spPr>
        <p:txBody>
          <a:bodyPr>
            <a:normAutofit fontScale="92500" lnSpcReduction="20000"/>
          </a:bodyPr>
          <a:lstStyle/>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sz="2400" dirty="0" smtClean="0"/>
          </a:p>
          <a:p>
            <a:pPr>
              <a:buNone/>
            </a:pPr>
            <a:r>
              <a:rPr lang="en-US" sz="2400" dirty="0" smtClean="0"/>
              <a:t>	</a:t>
            </a:r>
          </a:p>
          <a:p>
            <a:pPr>
              <a:buNone/>
            </a:pPr>
            <a:r>
              <a:rPr lang="en-US" sz="2400" dirty="0" smtClean="0"/>
              <a:t>		Source: </a:t>
            </a:r>
            <a:r>
              <a:rPr lang="en-US" sz="2400" dirty="0" err="1" smtClean="0"/>
              <a:t>Karoly</a:t>
            </a:r>
            <a:endParaRPr lang="en-US" sz="2400"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pic>
        <p:nvPicPr>
          <p:cNvPr id="3074" name="Picture 2"/>
          <p:cNvPicPr>
            <a:picLocks noChangeAspect="1" noChangeArrowheads="1"/>
          </p:cNvPicPr>
          <p:nvPr/>
        </p:nvPicPr>
        <p:blipFill>
          <a:blip r:embed="rId3"/>
          <a:srcRect/>
          <a:stretch>
            <a:fillRect/>
          </a:stretch>
        </p:blipFill>
        <p:spPr bwMode="auto">
          <a:xfrm>
            <a:off x="1371600" y="1203800"/>
            <a:ext cx="6096000" cy="48160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219200"/>
            <a:ext cx="8229600" cy="5355336"/>
          </a:xfrm>
        </p:spPr>
        <p:txBody>
          <a:bodyPr>
            <a:normAutofit/>
          </a:bodyPr>
          <a:lstStyle/>
          <a:p>
            <a:pPr>
              <a:buNone/>
            </a:pPr>
            <a:r>
              <a:rPr lang="en-US" dirty="0" smtClean="0"/>
              <a:t> </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descr="http://www.mdrc.org/Reports2002/TANF/TANFImages/figure.table.images/imagef1.gif"/>
          <p:cNvPicPr>
            <a:picLocks noChangeAspect="1" noChangeArrowheads="1"/>
          </p:cNvPicPr>
          <p:nvPr/>
        </p:nvPicPr>
        <p:blipFill>
          <a:blip r:embed="rId3"/>
          <a:srcRect/>
          <a:stretch>
            <a:fillRect/>
          </a:stretch>
        </p:blipFill>
        <p:spPr bwMode="auto">
          <a:xfrm>
            <a:off x="838200" y="914400"/>
            <a:ext cx="7696200" cy="5943600"/>
          </a:xfrm>
          <a:prstGeom prst="rect">
            <a:avLst/>
          </a:prstGeom>
          <a:noFill/>
        </p:spPr>
      </p:pic>
      <p:sp>
        <p:nvSpPr>
          <p:cNvPr id="15363" name="Rectangle 3"/>
          <p:cNvSpPr>
            <a:spLocks noChangeArrowheads="1"/>
          </p:cNvSpPr>
          <p:nvPr/>
        </p:nvSpPr>
        <p:spPr bwMode="auto">
          <a:xfrm>
            <a:off x="0" y="6934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219200"/>
            <a:ext cx="8229600" cy="5355336"/>
          </a:xfrm>
        </p:spPr>
        <p:txBody>
          <a:bodyPr/>
          <a:lstStyle/>
          <a:p>
            <a:pPr>
              <a:buNone/>
            </a:pPr>
            <a:r>
              <a:rPr lang="en-US" dirty="0" smtClean="0"/>
              <a:t> </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pic>
        <p:nvPicPr>
          <p:cNvPr id="5" name="Picture 4" descr="http://www.mdrc.org/Reports2002/TANF/TANFImages/figure.table.images/imaget2.gif"/>
          <p:cNvPicPr/>
          <p:nvPr/>
        </p:nvPicPr>
        <p:blipFill>
          <a:blip r:embed="rId3"/>
          <a:srcRect/>
          <a:stretch>
            <a:fillRect/>
          </a:stretch>
        </p:blipFill>
        <p:spPr bwMode="auto">
          <a:xfrm>
            <a:off x="914400" y="1066800"/>
            <a:ext cx="7696200" cy="56388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381000" y="1333438"/>
            <a:ext cx="8229600" cy="5829362"/>
          </a:xfrm>
        </p:spPr>
        <p:txBody>
          <a:bodyPr>
            <a:normAutofit fontScale="70000" lnSpcReduction="20000"/>
          </a:bodyPr>
          <a:lstStyle/>
          <a:p>
            <a:r>
              <a:rPr lang="en-US" dirty="0" smtClean="0"/>
              <a:t>Jobs-Plus (H. Bloom et al., </a:t>
            </a:r>
            <a:r>
              <a:rPr lang="en-US" dirty="0"/>
              <a:t>MDRC</a:t>
            </a:r>
            <a:r>
              <a:rPr lang="en-US" dirty="0" smtClean="0"/>
              <a:t>)</a:t>
            </a:r>
          </a:p>
          <a:p>
            <a:pPr>
              <a:lnSpc>
                <a:spcPct val="60000"/>
              </a:lnSpc>
            </a:pPr>
            <a:endParaRPr lang="en-US" dirty="0" smtClean="0"/>
          </a:p>
          <a:p>
            <a:pPr lvl="1">
              <a:lnSpc>
                <a:spcPct val="120000"/>
              </a:lnSpc>
            </a:pPr>
            <a:r>
              <a:rPr lang="en-US" dirty="0" smtClean="0"/>
              <a:t>Jobs-Plus is a place-based jobs program.  </a:t>
            </a:r>
            <a:r>
              <a:rPr lang="en-US" dirty="0"/>
              <a:t>See </a:t>
            </a:r>
            <a:r>
              <a:rPr lang="en-US" dirty="0">
                <a:hlinkClick r:id="rId2"/>
              </a:rPr>
              <a:t>http://</a:t>
            </a:r>
            <a:r>
              <a:rPr lang="en-US" dirty="0" smtClean="0">
                <a:hlinkClick r:id="rId2"/>
              </a:rPr>
              <a:t>www.mdrc.org/publications/405/overview.html</a:t>
            </a:r>
            <a:r>
              <a:rPr lang="en-US" dirty="0" smtClean="0"/>
              <a:t> </a:t>
            </a:r>
          </a:p>
          <a:p>
            <a:pPr lvl="1">
              <a:lnSpc>
                <a:spcPct val="120000"/>
              </a:lnSpc>
            </a:pPr>
            <a:endParaRPr lang="en-US" dirty="0"/>
          </a:p>
          <a:p>
            <a:pPr lvl="1">
              <a:lnSpc>
                <a:spcPct val="120000"/>
              </a:lnSpc>
            </a:pPr>
            <a:r>
              <a:rPr lang="en-US" dirty="0" smtClean="0"/>
              <a:t>The </a:t>
            </a:r>
            <a:r>
              <a:rPr lang="en-US" dirty="0"/>
              <a:t>Jobs-Plus Community Revitalization Initiative for Public Housing Families (Jobs-Plus, for short) </a:t>
            </a:r>
            <a:r>
              <a:rPr lang="en-US" dirty="0" smtClean="0"/>
              <a:t>was implemented in selected </a:t>
            </a:r>
            <a:r>
              <a:rPr lang="en-US" dirty="0"/>
              <a:t>public housing developments in six cities: Baltimore, Chattanooga, Dayton, Los Angeles, St. Paul, and Seattle. </a:t>
            </a:r>
            <a:endParaRPr lang="en-US" dirty="0" smtClean="0"/>
          </a:p>
          <a:p>
            <a:pPr lvl="1">
              <a:lnSpc>
                <a:spcPct val="120000"/>
              </a:lnSpc>
            </a:pPr>
            <a:endParaRPr lang="en-US" dirty="0"/>
          </a:p>
          <a:p>
            <a:pPr lvl="1">
              <a:lnSpc>
                <a:spcPct val="120000"/>
              </a:lnSpc>
            </a:pPr>
            <a:r>
              <a:rPr lang="en-US" dirty="0" smtClean="0"/>
              <a:t>The </a:t>
            </a:r>
            <a:r>
              <a:rPr lang="en-US" dirty="0"/>
              <a:t>program — which was targeted to all working-age, nondisabled residents of selected public housing developments and implemented by a collaboration of local organizations — had three main components: </a:t>
            </a:r>
            <a:endParaRPr lang="en-US" dirty="0" smtClean="0"/>
          </a:p>
          <a:p>
            <a:pPr lvl="1">
              <a:lnSpc>
                <a:spcPct val="120000"/>
              </a:lnSpc>
            </a:pPr>
            <a:endParaRPr lang="en-US" dirty="0"/>
          </a:p>
          <a:p>
            <a:pPr lvl="2">
              <a:lnSpc>
                <a:spcPct val="120000"/>
              </a:lnSpc>
            </a:pPr>
            <a:r>
              <a:rPr lang="en-US" dirty="0" smtClean="0"/>
              <a:t>employment-related </a:t>
            </a:r>
            <a:r>
              <a:rPr lang="en-US" dirty="0"/>
              <a:t>services, </a:t>
            </a:r>
            <a:endParaRPr lang="en-US" dirty="0" smtClean="0"/>
          </a:p>
          <a:p>
            <a:pPr lvl="2">
              <a:lnSpc>
                <a:spcPct val="120000"/>
              </a:lnSpc>
            </a:pPr>
            <a:r>
              <a:rPr lang="en-US" dirty="0" smtClean="0"/>
              <a:t>rent-based </a:t>
            </a:r>
            <a:r>
              <a:rPr lang="en-US" dirty="0"/>
              <a:t>work incentives that allowed residents to keep more of their earnings, and </a:t>
            </a:r>
            <a:endParaRPr lang="en-US" dirty="0" smtClean="0"/>
          </a:p>
          <a:p>
            <a:pPr lvl="2">
              <a:lnSpc>
                <a:spcPct val="120000"/>
              </a:lnSpc>
            </a:pPr>
            <a:r>
              <a:rPr lang="en-US" dirty="0" smtClean="0"/>
              <a:t>activities </a:t>
            </a:r>
            <a:r>
              <a:rPr lang="en-US" dirty="0"/>
              <a:t>to promote neighbor-to-neighbor support for work. </a:t>
            </a:r>
            <a:endParaRPr lang="en-US" dirty="0" smtClean="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09118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381000" y="1485838"/>
            <a:ext cx="8229600" cy="5829362"/>
          </a:xfrm>
        </p:spPr>
        <p:txBody>
          <a:bodyPr>
            <a:normAutofit fontScale="70000" lnSpcReduction="20000"/>
          </a:bodyPr>
          <a:lstStyle/>
          <a:p>
            <a:r>
              <a:rPr lang="en-US" dirty="0" smtClean="0"/>
              <a:t>Jobs-Plus, 2 (H. Bloom et al., </a:t>
            </a:r>
            <a:r>
              <a:rPr lang="en-US" dirty="0"/>
              <a:t>MDRC</a:t>
            </a:r>
            <a:r>
              <a:rPr lang="en-US" dirty="0" smtClean="0"/>
              <a:t>)</a:t>
            </a:r>
          </a:p>
          <a:p>
            <a:pPr>
              <a:lnSpc>
                <a:spcPct val="60000"/>
              </a:lnSpc>
            </a:pPr>
            <a:endParaRPr lang="en-US" dirty="0" smtClean="0"/>
          </a:p>
          <a:p>
            <a:pPr lvl="1"/>
            <a:r>
              <a:rPr lang="en-US" dirty="0" smtClean="0"/>
              <a:t>Jobs-Plus markedly </a:t>
            </a:r>
            <a:r>
              <a:rPr lang="en-US" dirty="0"/>
              <a:t>increased the </a:t>
            </a:r>
            <a:r>
              <a:rPr lang="en-US" i="1" dirty="0"/>
              <a:t>earnings</a:t>
            </a:r>
            <a:r>
              <a:rPr lang="en-US" dirty="0"/>
              <a:t> of residents (including those who eventually moved away) relative to the comparison group. </a:t>
            </a:r>
            <a:endParaRPr lang="en-US" dirty="0" smtClean="0"/>
          </a:p>
          <a:p>
            <a:pPr lvl="1"/>
            <a:endParaRPr lang="en-US" dirty="0" smtClean="0"/>
          </a:p>
          <a:p>
            <a:pPr lvl="2"/>
            <a:r>
              <a:rPr lang="en-US" dirty="0" smtClean="0"/>
              <a:t>This </a:t>
            </a:r>
            <a:r>
              <a:rPr lang="en-US" dirty="0"/>
              <a:t>impact was sustained over time at three of the sites </a:t>
            </a:r>
            <a:endParaRPr lang="en-US" dirty="0" smtClean="0"/>
          </a:p>
          <a:p>
            <a:pPr lvl="2"/>
            <a:r>
              <a:rPr lang="en-US" dirty="0" smtClean="0"/>
              <a:t>but </a:t>
            </a:r>
            <a:r>
              <a:rPr lang="en-US" dirty="0"/>
              <a:t>disappeared at the fourth when its residents were displaced by a federal HOPE VI renovation project. </a:t>
            </a:r>
            <a:endParaRPr lang="en-US" dirty="0" smtClean="0"/>
          </a:p>
          <a:p>
            <a:pPr lvl="2"/>
            <a:r>
              <a:rPr lang="en-US" dirty="0" smtClean="0"/>
              <a:t>There </a:t>
            </a:r>
            <a:r>
              <a:rPr lang="en-US" dirty="0"/>
              <a:t>was no program effect on earnings at the two sites that did not fully implement Jobs-Plus. </a:t>
            </a:r>
            <a:endParaRPr lang="en-US" dirty="0" smtClean="0"/>
          </a:p>
          <a:p>
            <a:pPr lvl="1"/>
            <a:endParaRPr lang="en-US" dirty="0"/>
          </a:p>
          <a:p>
            <a:pPr lvl="1"/>
            <a:r>
              <a:rPr lang="en-US" dirty="0" smtClean="0"/>
              <a:t>The </a:t>
            </a:r>
            <a:r>
              <a:rPr lang="en-US" dirty="0"/>
              <a:t>effects of Jobs-Plus on </a:t>
            </a:r>
            <a:r>
              <a:rPr lang="en-US" i="1" dirty="0"/>
              <a:t>employment</a:t>
            </a:r>
            <a:r>
              <a:rPr lang="en-US" dirty="0"/>
              <a:t> were positive at the sites that substantially implemented the program but were smaller and less consistent than the effects on earnings.</a:t>
            </a:r>
            <a:br>
              <a:rPr lang="en-US" dirty="0"/>
            </a:br>
            <a:endParaRPr lang="en-US" dirty="0"/>
          </a:p>
          <a:p>
            <a:pPr lvl="1"/>
            <a:r>
              <a:rPr lang="en-US" dirty="0"/>
              <a:t>The large positive earnings effect of Jobs-Plus in the stronger implementation sites held for a wide range of residents defined in terms of their gender, race or ethnicity, age, past employment, past welfare receipt, past duration of residence, and future resident mobility. Most striking were the especially large impacts for immigrant men.</a:t>
            </a:r>
            <a:br>
              <a:rPr lang="en-US" dirty="0"/>
            </a:br>
            <a:r>
              <a:rPr lang="en-US" dirty="0"/>
              <a:t/>
            </a:r>
            <a:br>
              <a:rPr lang="en-US" dirty="0"/>
            </a:br>
            <a:endParaRPr lang="en-US" dirty="0"/>
          </a:p>
          <a:p>
            <a:pPr lvl="1">
              <a:lnSpc>
                <a:spcPct val="60000"/>
              </a:lnSpc>
            </a:pPr>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54272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r>
              <a:rPr lang="en-US" dirty="0" smtClean="0"/>
              <a:t>Person or Place?—Continued </a:t>
            </a:r>
          </a:p>
          <a:p>
            <a:endParaRPr lang="en-US" dirty="0" smtClean="0"/>
          </a:p>
          <a:p>
            <a:pPr lvl="1"/>
            <a:r>
              <a:rPr lang="en-US" dirty="0" smtClean="0"/>
              <a:t>These two strategies are not mutually exclusive, but people disagree on which one should be emphasized.</a:t>
            </a:r>
          </a:p>
          <a:p>
            <a:pPr lvl="1"/>
            <a:endParaRPr lang="en-US" dirty="0" smtClean="0"/>
          </a:p>
          <a:p>
            <a:pPr lvl="1"/>
            <a:r>
              <a:rPr lang="en-US" dirty="0" smtClean="0"/>
              <a:t>Although the match is not exact, person-based policies tend to be human-capital policies, which are the focus of this class.</a:t>
            </a:r>
          </a:p>
          <a:p>
            <a:pPr lvl="1"/>
            <a:endParaRPr lang="en-US" dirty="0" smtClean="0"/>
          </a:p>
          <a:p>
            <a:pPr lvl="1"/>
            <a:r>
              <a:rPr lang="en-US" dirty="0" smtClean="0"/>
              <a:t>And place-based policies tend to be financial-capital policies, which are the focus of the next class.</a:t>
            </a:r>
          </a:p>
          <a:p>
            <a:pPr lvl="1"/>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14606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lnSpcReduction="10000"/>
          </a:bodyPr>
          <a:lstStyle/>
          <a:p>
            <a:r>
              <a:rPr lang="en-US" dirty="0" smtClean="0"/>
              <a:t>In School or Out of School?</a:t>
            </a:r>
          </a:p>
          <a:p>
            <a:endParaRPr lang="en-US" dirty="0" smtClean="0"/>
          </a:p>
          <a:p>
            <a:pPr lvl="1"/>
            <a:r>
              <a:rPr lang="en-US" dirty="0" smtClean="0"/>
              <a:t>In the case of human capital policies, another question is whether to focus on programs in schools or out of schools.</a:t>
            </a:r>
          </a:p>
          <a:p>
            <a:pPr lvl="1"/>
            <a:endParaRPr lang="en-US" dirty="0" smtClean="0"/>
          </a:p>
          <a:p>
            <a:pPr lvl="1"/>
            <a:r>
              <a:rPr lang="en-US" dirty="0" smtClean="0"/>
              <a:t>The boundary here is not exact, either, as some pre-K programs are not in-school and some drop-out-prevention programs include out-of-school elements. </a:t>
            </a:r>
          </a:p>
          <a:p>
            <a:pPr lvl="1"/>
            <a:endParaRPr lang="en-US" dirty="0" smtClean="0"/>
          </a:p>
          <a:p>
            <a:pPr lvl="1"/>
            <a:r>
              <a:rPr lang="en-US" dirty="0" smtClean="0"/>
              <a:t>This class will mention some in-school programs in passing, but the focus is on out-of-school programs.  </a:t>
            </a:r>
          </a:p>
          <a:p>
            <a:pPr lvl="1"/>
            <a:endParaRPr lang="en-US" dirty="0"/>
          </a:p>
          <a:p>
            <a:pPr lvl="2"/>
            <a:r>
              <a:rPr lang="en-US" dirty="0" smtClean="0"/>
              <a:t>You need to take education policy to cover programs operated in schools.</a:t>
            </a:r>
          </a:p>
          <a:p>
            <a:pPr lvl="1"/>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4941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lnSpcReduction="20000"/>
          </a:bodyPr>
          <a:lstStyle/>
          <a:p>
            <a:r>
              <a:rPr lang="en-US" dirty="0" smtClean="0"/>
              <a:t>In-School Programs</a:t>
            </a:r>
          </a:p>
          <a:p>
            <a:endParaRPr lang="en-US" dirty="0" smtClean="0"/>
          </a:p>
          <a:p>
            <a:pPr lvl="1"/>
            <a:r>
              <a:rPr lang="en-US" dirty="0" smtClean="0"/>
              <a:t>Although we are not going to review in-school programs, a couple findings from the research on these programs are worth mentioning:</a:t>
            </a:r>
          </a:p>
          <a:p>
            <a:pPr lvl="1"/>
            <a:endParaRPr lang="en-US" dirty="0"/>
          </a:p>
          <a:p>
            <a:pPr lvl="2"/>
            <a:r>
              <a:rPr lang="en-US" dirty="0" smtClean="0"/>
              <a:t>Programs that look good on a small scale (often as demonstration projects) may not look good on a large scale (especially with random assignment).</a:t>
            </a:r>
          </a:p>
          <a:p>
            <a:pPr lvl="2"/>
            <a:endParaRPr lang="en-US" dirty="0"/>
          </a:p>
          <a:p>
            <a:pPr lvl="2"/>
            <a:r>
              <a:rPr lang="en-US" dirty="0" smtClean="0"/>
              <a:t>The most effective programs (pre-K, elementary class-size reduction) catch children early in life.</a:t>
            </a:r>
          </a:p>
          <a:p>
            <a:pPr lvl="2"/>
            <a:endParaRPr lang="en-US" dirty="0"/>
          </a:p>
          <a:p>
            <a:pPr lvl="2"/>
            <a:r>
              <a:rPr lang="en-US" dirty="0" smtClean="0"/>
              <a:t>But some recent studies (on small high schools and on dropout prevention) indicate that some programs might be effective for teenagers.</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078926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Employment and Training Programs for Youth</a:t>
            </a:r>
          </a:p>
          <a:p>
            <a:endParaRPr lang="en-US" dirty="0" smtClean="0"/>
          </a:p>
          <a:p>
            <a:pPr lvl="1"/>
            <a:r>
              <a:rPr lang="en-US" dirty="0" smtClean="0"/>
              <a:t>Some Cautions</a:t>
            </a:r>
          </a:p>
          <a:p>
            <a:pPr lvl="1"/>
            <a:endParaRPr lang="en-US" dirty="0"/>
          </a:p>
          <a:p>
            <a:pPr lvl="1"/>
            <a:r>
              <a:rPr lang="en-US" dirty="0" smtClean="0"/>
              <a:t>Jobs Corp</a:t>
            </a:r>
          </a:p>
          <a:p>
            <a:pPr lvl="1"/>
            <a:endParaRPr lang="en-US" dirty="0"/>
          </a:p>
          <a:p>
            <a:pPr lvl="1"/>
            <a:r>
              <a:rPr lang="en-US" dirty="0" err="1" smtClean="0"/>
              <a:t>ChalleNGe</a:t>
            </a:r>
            <a:endParaRPr lang="en-US" dirty="0" smtClean="0"/>
          </a:p>
          <a:p>
            <a:pPr lvl="1"/>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53429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lnSpcReduction="10000"/>
          </a:bodyPr>
          <a:lstStyle/>
          <a:p>
            <a:r>
              <a:rPr lang="en-US" dirty="0" smtClean="0"/>
              <a:t>Some Cautions (Heinrich and </a:t>
            </a:r>
            <a:r>
              <a:rPr lang="en-US" dirty="0" err="1" smtClean="0"/>
              <a:t>Holzer</a:t>
            </a:r>
            <a:r>
              <a:rPr lang="en-US" dirty="0" smtClean="0"/>
              <a:t>)</a:t>
            </a:r>
          </a:p>
          <a:p>
            <a:endParaRPr lang="en-US" dirty="0" smtClean="0"/>
          </a:p>
          <a:p>
            <a:pPr lvl="1"/>
            <a:r>
              <a:rPr lang="en-US" dirty="0" smtClean="0"/>
              <a:t>It </a:t>
            </a:r>
            <a:r>
              <a:rPr lang="en-US" dirty="0"/>
              <a:t>is difficult to generalize results from a specific program evaluation to the universe of programs of the same type (given heterogeneity in implementation</a:t>
            </a:r>
            <a:r>
              <a:rPr lang="en-US" dirty="0" smtClean="0"/>
              <a:t>),</a:t>
            </a:r>
          </a:p>
          <a:p>
            <a:pPr lvl="1"/>
            <a:endParaRPr lang="en-US" dirty="0"/>
          </a:p>
          <a:p>
            <a:pPr lvl="1"/>
            <a:r>
              <a:rPr lang="en-US" dirty="0" smtClean="0"/>
              <a:t>or </a:t>
            </a:r>
            <a:r>
              <a:rPr lang="en-US" dirty="0"/>
              <a:t>to rigorously identify which elements of a particular intervention are contributing to observed outcomes or </a:t>
            </a:r>
            <a:r>
              <a:rPr lang="en-US" dirty="0" smtClean="0"/>
              <a:t>impacts</a:t>
            </a:r>
          </a:p>
          <a:p>
            <a:pPr lvl="1"/>
            <a:endParaRPr lang="en-US" dirty="0" smtClean="0"/>
          </a:p>
          <a:p>
            <a:pPr lvl="1"/>
            <a:r>
              <a:rPr lang="en-US" dirty="0" smtClean="0"/>
              <a:t>Effects often do not persist.  Youth my not be not </a:t>
            </a:r>
            <a:r>
              <a:rPr lang="en-US" dirty="0"/>
              <a:t>fully engaging in and participating in these programs long enough </a:t>
            </a:r>
            <a:r>
              <a:rPr lang="en-US" dirty="0" smtClean="0"/>
              <a:t>because </a:t>
            </a:r>
            <a:r>
              <a:rPr lang="en-US" dirty="0"/>
              <a:t>the interventions do not offer what they need or want, or </a:t>
            </a:r>
            <a:r>
              <a:rPr lang="en-US" dirty="0" smtClean="0"/>
              <a:t>because of lack </a:t>
            </a:r>
            <a:r>
              <a:rPr lang="en-US" dirty="0"/>
              <a:t>of motivation or other individual barriers to </a:t>
            </a:r>
            <a:r>
              <a:rPr lang="en-US" dirty="0" smtClean="0"/>
              <a:t>participation.</a:t>
            </a:r>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298722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PPA786, Class 19: Human Capital Programs  </a:t>
            </a:r>
            <a:endParaRPr lang="en-US" sz="2400" dirty="0"/>
          </a:p>
        </p:txBody>
      </p:sp>
      <p:sp>
        <p:nvSpPr>
          <p:cNvPr id="3" name="Content Placeholder 2"/>
          <p:cNvSpPr>
            <a:spLocks noGrp="1"/>
          </p:cNvSpPr>
          <p:nvPr>
            <p:ph idx="1"/>
          </p:nvPr>
        </p:nvSpPr>
        <p:spPr>
          <a:xfrm>
            <a:off x="457200" y="1426464"/>
            <a:ext cx="8229600" cy="5355336"/>
          </a:xfrm>
        </p:spPr>
        <p:txBody>
          <a:bodyPr>
            <a:normAutofit fontScale="77500" lnSpcReduction="20000"/>
          </a:bodyPr>
          <a:lstStyle/>
          <a:p>
            <a:r>
              <a:rPr lang="en-US" dirty="0" smtClean="0"/>
              <a:t>Some Cautions, Example (Heinrich and </a:t>
            </a:r>
            <a:r>
              <a:rPr lang="en-US" dirty="0" err="1" smtClean="0"/>
              <a:t>Holzer</a:t>
            </a:r>
            <a:r>
              <a:rPr lang="en-US" dirty="0" smtClean="0"/>
              <a:t>)</a:t>
            </a:r>
          </a:p>
          <a:p>
            <a:endParaRPr lang="en-US" dirty="0" smtClean="0"/>
          </a:p>
          <a:p>
            <a:pPr lvl="1"/>
            <a:r>
              <a:rPr lang="en-US" dirty="0" smtClean="0"/>
              <a:t>The </a:t>
            </a:r>
            <a:r>
              <a:rPr lang="en-US" dirty="0"/>
              <a:t>early (1990s) success of the San Jose, California Center for Employment Training (CET) in generating statistically significant and unprecedented earnings impacts over 30- and 60-month follow-up periods (totaling $2,062 per enrollee in the first 30 months and subsequently averaging close to $100 per month) led to a 12-site, U.S. </a:t>
            </a:r>
            <a:r>
              <a:rPr lang="en-US" dirty="0" smtClean="0"/>
              <a:t>DOL-funded </a:t>
            </a:r>
            <a:r>
              <a:rPr lang="en-US" dirty="0"/>
              <a:t>replication and experimental evaluation of the program’s impacts (Miller et al. 2005). </a:t>
            </a:r>
            <a:endParaRPr lang="en-US" dirty="0" smtClean="0"/>
          </a:p>
          <a:p>
            <a:pPr lvl="1"/>
            <a:endParaRPr lang="en-US" dirty="0"/>
          </a:p>
          <a:p>
            <a:pPr lvl="1"/>
            <a:r>
              <a:rPr lang="en-US" dirty="0" smtClean="0"/>
              <a:t>The </a:t>
            </a:r>
            <a:r>
              <a:rPr lang="en-US" dirty="0"/>
              <a:t>core CET feature was the opportunity to participate in employment and training services that mirrored the workplace (occupational, basic skills, full-time and competency-based on an open-entry, open-exit basis), with the close involvement of industry in both program design and operation. </a:t>
            </a:r>
            <a:endParaRPr lang="en-US" dirty="0" smtClean="0"/>
          </a:p>
          <a:p>
            <a:pPr lvl="1"/>
            <a:endParaRPr lang="en-US" dirty="0"/>
          </a:p>
          <a:p>
            <a:pPr lvl="1"/>
            <a:r>
              <a:rPr lang="en-US" dirty="0" smtClean="0"/>
              <a:t>The </a:t>
            </a:r>
            <a:r>
              <a:rPr lang="en-US" dirty="0"/>
              <a:t>final 12-site evaluation report presented disappointing findings, however: aggregating across all sites, the program had no effect on youths’ employment and earnings. </a:t>
            </a:r>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292269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38154</TotalTime>
  <Words>3232</Words>
  <Application>Microsoft Office PowerPoint</Application>
  <PresentationFormat>On-screen Show (4:3)</PresentationFormat>
  <Paragraphs>302</Paragraphs>
  <Slides>35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Georgia</vt:lpstr>
      <vt:lpstr>Times New Roman</vt:lpstr>
      <vt:lpstr>Trebuchet MS</vt:lpstr>
      <vt:lpstr>Wingdings 2</vt:lpstr>
      <vt:lpstr>Urban</vt:lpstr>
      <vt:lpstr>Document</vt:lpstr>
      <vt:lpstr>PPA786:  Urban Policy</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lpstr>PPA786, Class 19: Human Capital Programs  </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PPA786:  Urban Policy</dc:title>
  <dc:creator>joyinger</dc:creator>
  <cp:lastModifiedBy>Kathleen M Nasto</cp:lastModifiedBy>
  <cp:revision>86</cp:revision>
  <dcterms:created xsi:type="dcterms:W3CDTF">2008-01-08T18:11:56Z</dcterms:created>
  <dcterms:modified xsi:type="dcterms:W3CDTF">2018-02-14T18:02:03Z</dcterms:modified>
</cp:coreProperties>
</file>