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58" r:id="rId5"/>
    <p:sldId id="277" r:id="rId6"/>
    <p:sldId id="259" r:id="rId7"/>
    <p:sldId id="271" r:id="rId8"/>
    <p:sldId id="260" r:id="rId9"/>
    <p:sldId id="262" r:id="rId10"/>
    <p:sldId id="272" r:id="rId11"/>
    <p:sldId id="269" r:id="rId12"/>
    <p:sldId id="261" r:id="rId13"/>
    <p:sldId id="270" r:id="rId14"/>
    <p:sldId id="273" r:id="rId15"/>
    <p:sldId id="282" r:id="rId16"/>
    <p:sldId id="283" r:id="rId17"/>
    <p:sldId id="281" r:id="rId18"/>
    <p:sldId id="280" r:id="rId19"/>
    <p:sldId id="274" r:id="rId20"/>
    <p:sldId id="279" r:id="rId21"/>
    <p:sldId id="265" r:id="rId22"/>
    <p:sldId id="278" r:id="rId23"/>
    <p:sldId id="264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PAI786:  Urban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715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Class 5:</a:t>
            </a:r>
          </a:p>
          <a:p>
            <a:r>
              <a:rPr lang="en-US" sz="4000" dirty="0" smtClean="0"/>
              <a:t>Neighborhood Change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Gentrification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Neighborhood change can also involve higher-income households moving into previously low-income areas.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This is called </a:t>
            </a:r>
            <a:r>
              <a:rPr lang="en-US" b="1" u="sng" dirty="0" smtClean="0">
                <a:solidFill>
                  <a:schemeClr val="accent3"/>
                </a:solidFill>
              </a:rPr>
              <a:t>gentrification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Now conversion involves improving units.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People must expect neighborhood amenities to improve.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 Neighborhood Change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Gentrification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These locations change from</a:t>
            </a:r>
          </a:p>
          <a:p>
            <a:pPr>
              <a:buNone/>
            </a:pPr>
            <a:r>
              <a:rPr lang="en-US" sz="1400" dirty="0" smtClean="0"/>
              <a:t>			        low- to high-income</a:t>
            </a:r>
            <a:endParaRPr lang="en-US" sz="1400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6" name="Left Brace 5"/>
          <p:cNvSpPr/>
          <p:nvPr/>
        </p:nvSpPr>
        <p:spPr>
          <a:xfrm rot="16200000">
            <a:off x="2857500" y="5524500"/>
            <a:ext cx="457200" cy="838200"/>
          </a:xfrm>
          <a:prstGeom prst="leftBrace">
            <a:avLst>
              <a:gd name="adj1" fmla="val 8333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233613"/>
            <a:ext cx="6151374" cy="3481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864"/>
            <a:ext cx="8229600" cy="5355336"/>
          </a:xfrm>
        </p:spPr>
        <p:txBody>
          <a:bodyPr/>
          <a:lstStyle/>
          <a:p>
            <a:r>
              <a:rPr lang="en-US" dirty="0" smtClean="0"/>
              <a:t>The Role of Expectations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role of expectations is worth emphasizing.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Housing is a long-lived asset.  Home buyers bid on housing based on their long-term expectations concerning neighborhood quality.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High-income people will not move into a poor neighborhood if they do not expect its amenities to improve.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Expectations, Continued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Many local policy makers have figured this out.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Programs providing moderate-income housing in poor neighborhoods are likely to fail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Unless the city is committed to improving the neighborhood.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And moderate-income households believe the city will succeed.  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Gentrification and Displacement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One great dilemma of local housing policy is the trade-off between gentrification and displacement.</a:t>
            </a:r>
          </a:p>
          <a:p>
            <a:pPr lvl="1"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 lvl="2"/>
            <a:r>
              <a:rPr lang="en-US" dirty="0" smtClean="0"/>
              <a:t>Cities want better housing and nicer neighborhoods.</a:t>
            </a:r>
          </a:p>
          <a:p>
            <a:pPr lvl="2"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 lvl="2"/>
            <a:r>
              <a:rPr lang="en-US" dirty="0" smtClean="0"/>
              <a:t>Existing low-income </a:t>
            </a:r>
            <a:r>
              <a:rPr lang="en-US" b="1" dirty="0" smtClean="0">
                <a:solidFill>
                  <a:schemeClr val="accent3"/>
                </a:solidFill>
              </a:rPr>
              <a:t>renters</a:t>
            </a:r>
            <a:r>
              <a:rPr lang="en-US" dirty="0" smtClean="0"/>
              <a:t> may be pushed out as a neighborhood improves and rents go up.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Existing low-income </a:t>
            </a:r>
            <a:r>
              <a:rPr lang="en-US" b="1" dirty="0" smtClean="0">
                <a:solidFill>
                  <a:schemeClr val="accent3"/>
                </a:solidFill>
              </a:rPr>
              <a:t>homeowners</a:t>
            </a:r>
            <a:r>
              <a:rPr lang="en-US" dirty="0" smtClean="0"/>
              <a:t> benefit from gentrification because the value of their homes goes up, although they might lose social ties with renters.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Trends in Gentrification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recent study in </a:t>
            </a:r>
            <a:r>
              <a:rPr lang="en-US" i="1" dirty="0" smtClean="0"/>
              <a:t>Governing</a:t>
            </a:r>
            <a:r>
              <a:rPr lang="en-US" dirty="0" smtClean="0"/>
              <a:t> (Feb. 2015) looked at all “eligible” tracts, defined as tracts in the bottom 40% of tracts in a MSA in both income and property value.</a:t>
            </a:r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 smtClean="0"/>
              <a:t>“Gentrifying” tracts had increases in both measures in the top third for their area. </a:t>
            </a:r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 smtClean="0"/>
              <a:t>From 1990-2000, 8.6% of these tracts gentrified.</a:t>
            </a:r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 smtClean="0"/>
              <a:t>From 2000-2010, 20.0% gentrified.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85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Gentrification and Crime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 lvl="1"/>
            <a:r>
              <a:rPr lang="en-US" dirty="0" smtClean="0"/>
              <a:t>One possible explanation for this increase in gentrification is the large drop in violent crime in the U.S., including in large cities.</a:t>
            </a:r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 smtClean="0"/>
              <a:t>Safety is a key amenity.</a:t>
            </a:r>
          </a:p>
          <a:p>
            <a:pPr lvl="1">
              <a:lnSpc>
                <a:spcPct val="60000"/>
              </a:lnSpc>
            </a:pPr>
            <a:endParaRPr lang="en-US" dirty="0"/>
          </a:p>
          <a:p>
            <a:pPr lvl="1"/>
            <a:r>
              <a:rPr lang="en-US" dirty="0" smtClean="0"/>
              <a:t>The sorting process puts low-income households in places where neighborhood amenities are low.</a:t>
            </a:r>
          </a:p>
          <a:p>
            <a:pPr lvl="1">
              <a:lnSpc>
                <a:spcPct val="60000"/>
              </a:lnSpc>
            </a:pPr>
            <a:endParaRPr lang="en-US" dirty="0"/>
          </a:p>
          <a:p>
            <a:pPr lvl="1"/>
            <a:r>
              <a:rPr lang="en-US" dirty="0" smtClean="0"/>
              <a:t>So high crime in cities keeps higher-income people out of some cities; a drop in crime brings them back.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4222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667" t="34815" r="40417" b="11112"/>
          <a:stretch/>
        </p:blipFill>
        <p:spPr>
          <a:xfrm>
            <a:off x="1032648" y="1160669"/>
            <a:ext cx="6934200" cy="556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1752600"/>
            <a:ext cx="4308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violent crime rate has dropped significantly in recent years in the U.S. , including in large cities.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3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Crime and Property Values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Several studies find that people are willing to pay a lot to avoid a high-crime location, which is a necessary condition for crime to affect income sorting.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my recent study of the Cleveland area,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Compared </a:t>
            </a:r>
            <a:r>
              <a:rPr lang="en-US" dirty="0"/>
              <a:t>to houses in </a:t>
            </a:r>
            <a:r>
              <a:rPr lang="en-US" dirty="0" smtClean="0"/>
              <a:t>neighborhoods with </a:t>
            </a:r>
            <a:r>
              <a:rPr lang="en-US" dirty="0"/>
              <a:t>low property and </a:t>
            </a:r>
            <a:r>
              <a:rPr lang="en-US" dirty="0" smtClean="0"/>
              <a:t>violent crime</a:t>
            </a:r>
            <a:r>
              <a:rPr lang="en-US" dirty="0"/>
              <a:t>, houses in CBGs with high property and </a:t>
            </a:r>
            <a:r>
              <a:rPr lang="en-US" dirty="0" smtClean="0"/>
              <a:t>violent crime sold for 7.7% less.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Moreover</a:t>
            </a:r>
            <a:r>
              <a:rPr lang="en-US" dirty="0"/>
              <a:t>, houses </a:t>
            </a:r>
            <a:r>
              <a:rPr lang="en-US" dirty="0" smtClean="0"/>
              <a:t>sell for a 20% discount if they are within </a:t>
            </a:r>
            <a:r>
              <a:rPr lang="en-US" dirty="0"/>
              <a:t>one-half mile of a crime </a:t>
            </a:r>
            <a:r>
              <a:rPr lang="en-US" dirty="0" smtClean="0"/>
              <a:t>“hotspot” and for a 9% discount even if they are 2 miles away.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So lower crime may lead to re-sorting and bring higher-income people back into the city.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80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Ripple Effects of Neighborhood Change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Change in one neighborhood often has ripple effects in other neighborhoods.</a:t>
            </a:r>
          </a:p>
          <a:p>
            <a:pPr lvl="1">
              <a:lnSpc>
                <a:spcPct val="70000"/>
              </a:lnSpc>
              <a:spcBef>
                <a:spcPts val="0"/>
              </a:spcBef>
            </a:pPr>
            <a:endParaRPr lang="en-US" dirty="0" smtClean="0"/>
          </a:p>
          <a:p>
            <a:pPr lvl="1"/>
            <a:r>
              <a:rPr lang="en-US" dirty="0" smtClean="0"/>
              <a:t>If gentrification occurs in some neighborhoods, for example, low-income households may no longer have enough room.</a:t>
            </a:r>
          </a:p>
          <a:p>
            <a:pPr lvl="1"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 lvl="1"/>
            <a:r>
              <a:rPr lang="en-US" dirty="0" smtClean="0"/>
              <a:t>This may lead to neighborhood change elsewhere as low-income people move in.</a:t>
            </a:r>
          </a:p>
          <a:p>
            <a:pPr lvl="1">
              <a:lnSpc>
                <a:spcPct val="60000"/>
              </a:lnSpc>
              <a:spcBef>
                <a:spcPts val="0"/>
              </a:spcBef>
            </a:pPr>
            <a:endParaRPr lang="en-US" dirty="0"/>
          </a:p>
          <a:p>
            <a:pPr lvl="1"/>
            <a:r>
              <a:rPr lang="en-US" dirty="0" smtClean="0"/>
              <a:t>A complete analysis of gentrification—or any other type of neighborhood change—must consider these ripple effects.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Class Outline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Neighborhood change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Increase in low-income residents</a:t>
            </a:r>
          </a:p>
          <a:p>
            <a:pPr lvl="2"/>
            <a:r>
              <a:rPr lang="en-US" dirty="0" smtClean="0"/>
              <a:t>Gentrification</a:t>
            </a:r>
          </a:p>
          <a:p>
            <a:pPr lvl="2"/>
            <a:r>
              <a:rPr lang="en-US" dirty="0" smtClean="0"/>
              <a:t>Outmigration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The ripple effects of neighborhood change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Long-term urban trends</a:t>
            </a:r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Evidence on Neighborhood Change from </a:t>
            </a:r>
            <a:r>
              <a:rPr lang="en-US" dirty="0" smtClean="0"/>
              <a:t>Ellen/</a:t>
            </a:r>
            <a:r>
              <a:rPr lang="en-US" dirty="0" err="1" smtClean="0"/>
              <a:t>O’Regan</a:t>
            </a:r>
            <a:r>
              <a:rPr lang="en-US" dirty="0" smtClean="0"/>
              <a:t> (</a:t>
            </a:r>
            <a:r>
              <a:rPr lang="en-US" i="1" dirty="0" smtClean="0"/>
              <a:t>RSUE</a:t>
            </a:r>
            <a:r>
              <a:rPr lang="en-US" dirty="0" smtClean="0"/>
              <a:t>, 2011)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Ellen and </a:t>
            </a:r>
            <a:r>
              <a:rPr lang="en-US" dirty="0" err="1" smtClean="0"/>
              <a:t>O’Regan</a:t>
            </a:r>
            <a:r>
              <a:rPr lang="en-US" dirty="0" smtClean="0"/>
              <a:t> studied these ripple effects for “gaining” low-income neighborhoods in the U.S. in the 1990s.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Gaining neighborhoods are those in which average incomes grew.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E/O put together a unique data set that could track people within neighborhoods.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Their key question was:  Did economic  growth lead to displacement? 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470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Findings of Ellen/</a:t>
            </a:r>
            <a:r>
              <a:rPr lang="en-US" dirty="0" err="1" smtClean="0"/>
              <a:t>O’Regan</a:t>
            </a:r>
            <a:endParaRPr lang="en-US" dirty="0" smtClean="0"/>
          </a:p>
          <a:p>
            <a:pPr lvl="1">
              <a:lnSpc>
                <a:spcPct val="60000"/>
              </a:lnSpc>
            </a:pPr>
            <a:endParaRPr lang="en-US" dirty="0"/>
          </a:p>
          <a:p>
            <a:pPr lvl="1"/>
            <a:r>
              <a:rPr lang="en-US" dirty="0" smtClean="0"/>
              <a:t>There is no evidence of heightened </a:t>
            </a:r>
            <a:r>
              <a:rPr lang="en-US" dirty="0"/>
              <a:t>exit rates for renters or for poor </a:t>
            </a:r>
            <a:r>
              <a:rPr lang="en-US" dirty="0" smtClean="0"/>
              <a:t>households—i.e., no displacement!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/>
            <a:r>
              <a:rPr lang="en-US" dirty="0" smtClean="0"/>
              <a:t>Selective </a:t>
            </a:r>
            <a:r>
              <a:rPr lang="en-US" dirty="0"/>
              <a:t>entry and exit among </a:t>
            </a:r>
            <a:r>
              <a:rPr lang="en-US" dirty="0" smtClean="0"/>
              <a:t>homeowners (e.g. richer owners moving in) are key </a:t>
            </a:r>
            <a:r>
              <a:rPr lang="en-US" dirty="0"/>
              <a:t>drivers of neighborhood change</a:t>
            </a:r>
            <a:r>
              <a:rPr lang="en-US" dirty="0" smtClean="0"/>
              <a:t>.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/>
            <a:r>
              <a:rPr lang="en-US" dirty="0" smtClean="0"/>
              <a:t>Incumbents had larger income increases in gaining than in other neighborhoods.</a:t>
            </a:r>
          </a:p>
          <a:p>
            <a:pPr lvl="1">
              <a:lnSpc>
                <a:spcPct val="70000"/>
              </a:lnSpc>
            </a:pPr>
            <a:endParaRPr lang="en-US" dirty="0"/>
          </a:p>
          <a:p>
            <a:pPr lvl="1"/>
            <a:r>
              <a:rPr lang="en-US" dirty="0" smtClean="0"/>
              <a:t>Neighborhood </a:t>
            </a:r>
            <a:r>
              <a:rPr lang="en-US" dirty="0"/>
              <a:t>satisfaction </a:t>
            </a:r>
            <a:r>
              <a:rPr lang="en-US" dirty="0" smtClean="0"/>
              <a:t>increased a little more  </a:t>
            </a:r>
            <a:r>
              <a:rPr lang="en-US" dirty="0"/>
              <a:t>in gaining </a:t>
            </a:r>
            <a:r>
              <a:rPr lang="en-US" dirty="0" smtClean="0"/>
              <a:t>than in other neighborhoods.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/>
            <a:r>
              <a:rPr lang="en-US" dirty="0" smtClean="0"/>
              <a:t>Populations </a:t>
            </a:r>
            <a:r>
              <a:rPr lang="en-US" dirty="0"/>
              <a:t>in </a:t>
            </a:r>
            <a:r>
              <a:rPr lang="en-US" dirty="0" smtClean="0"/>
              <a:t>gaining neighborhoods did not became </a:t>
            </a:r>
            <a:r>
              <a:rPr lang="en-US" dirty="0"/>
              <a:t>more white in the course of change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Long-Term Urban Trends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Two key long-term urban trends are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Declines in transportation costs,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lvl="2"/>
            <a:endParaRPr lang="en-US" b="1" i="1" dirty="0" smtClean="0">
              <a:solidFill>
                <a:schemeClr val="accent3"/>
              </a:solidFill>
            </a:endParaRPr>
          </a:p>
          <a:p>
            <a:pPr lvl="2"/>
            <a:r>
              <a:rPr lang="en-US" dirty="0" smtClean="0"/>
              <a:t>Increases in income, which lead to increases in</a:t>
            </a:r>
            <a:r>
              <a:rPr lang="en-US" b="1" i="1" dirty="0" smtClean="0">
                <a:solidFill>
                  <a:schemeClr val="accent3"/>
                </a:solidFill>
              </a:rPr>
              <a:t>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</a:p>
          <a:p>
            <a:pPr lvl="2"/>
            <a:endParaRPr lang="en-US" b="1" i="1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These long-term trends obviously flatten the slope (-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) of bid functions.</a:t>
            </a:r>
            <a:endParaRPr lang="en-US" b="1" i="1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5919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Impact of Long-Term Trends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1368" y="2432050"/>
            <a:ext cx="6603432" cy="3740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3505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Slope flattens as </a:t>
            </a:r>
            <a:r>
              <a:rPr lang="en-US" sz="1400" i="1" dirty="0" smtClean="0"/>
              <a:t>t/H</a:t>
            </a:r>
            <a:r>
              <a:rPr lang="en-US" sz="1400" dirty="0" smtClean="0"/>
              <a:t> declines.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446756" y="4191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bid function shifts downward to keep population constant.</a:t>
            </a:r>
            <a:endParaRPr lang="en-US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The Impact of Long-Term Trends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This picture leads to three clear predictions: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Density will decline in central cities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Density will increase in suburbs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physical size of urban areas will grow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These predictions are supported by evidence from many countries.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Housing Bids and Neighborhood Change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The tools we have developed help us to understand neighborhood change.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The key is to recognize that changes in population or income shift bid functions up or down.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If people move into an area, for example, competition for housing intensifies and bid functions are pushed upward.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This leads, in turn, to declines in housing unit size or quality.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in Low-Income Residents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Suppose that an urban area experiences a large increase in the number of low-income residents (due to immigration or job losses).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the bid function for low-income households will shift upward.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The low-income section of town will expand; housing units there will be </a:t>
            </a:r>
            <a:r>
              <a:rPr lang="en-US" b="1" u="sng" dirty="0" smtClean="0">
                <a:solidFill>
                  <a:schemeClr val="accent3"/>
                </a:solidFill>
              </a:rPr>
              <a:t>converted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Low-income households will consume less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 and pay more per unit of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Urban Policy:  Neighborhood Change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03363"/>
            <a:ext cx="8229600" cy="5354637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en-US" smtClean="0"/>
              <a:t>Neighborhood Change</a:t>
            </a:r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endParaRPr lang="en-US" sz="1400" smtClean="0"/>
          </a:p>
          <a:p>
            <a:pPr eaLnBrk="1" hangingPunct="1">
              <a:buFont typeface="Georgia" pitchFamily="18" charset="0"/>
              <a:buNone/>
            </a:pPr>
            <a:endParaRPr lang="en-US" sz="1400" smtClean="0"/>
          </a:p>
          <a:p>
            <a:pPr eaLnBrk="1" hangingPunct="1">
              <a:buFont typeface="Georgia" pitchFamily="18" charset="0"/>
              <a:buNone/>
            </a:pPr>
            <a:r>
              <a:rPr lang="en-US" sz="1400" smtClean="0"/>
              <a:t>			These neighborhoods shift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1400" smtClean="0"/>
              <a:t>			 from high-to low-income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9372600" cy="42211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6" name="Left Brace 5"/>
          <p:cNvSpPr/>
          <p:nvPr/>
        </p:nvSpPr>
        <p:spPr>
          <a:xfrm rot="16200000">
            <a:off x="3276600" y="5105400"/>
            <a:ext cx="457200" cy="1676400"/>
          </a:xfrm>
          <a:prstGeom prst="leftBrace">
            <a:avLst>
              <a:gd name="adj1" fmla="val 8333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064"/>
            <a:ext cx="8229600" cy="5355336"/>
          </a:xfrm>
        </p:spPr>
        <p:txBody>
          <a:bodyPr/>
          <a:lstStyle/>
          <a:p>
            <a:r>
              <a:rPr lang="en-US" dirty="0" smtClean="0"/>
              <a:t>Downward Housing Conversion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This housing conversion can take many forms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Dividing large units into smaller units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Renting previously single-household units to more than one household (or to larger households).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Allowing units to decline in quality.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0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Type A Neighborhood Decline: Drop in Housing Quality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In some cases, this process leads to clear neighborhood decline due to: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Severe overcrowding and/or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Extensive housing deterioration—to bring quality-adjusted square feet,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, down to a level that the entering low-income people can afford.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Outmigration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Sometimes economic or social changes pull people out of a city.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Low-income jobs move to another region.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Housing subsidies or new highways pull middle-income households to the suburbs.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This leads to another type of decline: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Neighborhood Change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 B Neighborhood Decline:  Emptying Out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/>
              <a:t> the price per unit of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, declines, landlords have less incentive to maintain their units and housing quality (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) deteriorates.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high-income households cannot be convinced to move in, some neighborhoods will experience vacancies and abandonment—which have a strong negative impact on neighborhood quality.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will return to these topics in the next few classes.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33465</TotalTime>
  <Words>1281</Words>
  <Application>Microsoft Office PowerPoint</Application>
  <PresentationFormat>On-screen Show (4:3)</PresentationFormat>
  <Paragraphs>234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Georgia</vt:lpstr>
      <vt:lpstr>Times New Roman</vt:lpstr>
      <vt:lpstr>Trebuchet MS</vt:lpstr>
      <vt:lpstr>Wingdings 2</vt:lpstr>
      <vt:lpstr>Urban</vt:lpstr>
      <vt:lpstr>PAI786:  Urban Policy</vt:lpstr>
      <vt:lpstr>Urban Policy: Neighborhood Change  </vt:lpstr>
      <vt:lpstr>Urban Policy: Neighborhood Change  </vt:lpstr>
      <vt:lpstr>Urban Policy: Neighborhood Change  </vt:lpstr>
      <vt:lpstr>Urban Policy:  Neighborhood Change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 Neighborhood Change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  <vt:lpstr>Urban Policy: Neighborhood Change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333</cp:revision>
  <dcterms:created xsi:type="dcterms:W3CDTF">2008-01-08T18:11:56Z</dcterms:created>
  <dcterms:modified xsi:type="dcterms:W3CDTF">2018-02-14T17:44:09Z</dcterms:modified>
</cp:coreProperties>
</file>