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7" r:id="rId4"/>
    <p:sldId id="269" r:id="rId5"/>
    <p:sldId id="268" r:id="rId6"/>
    <p:sldId id="274" r:id="rId7"/>
    <p:sldId id="273" r:id="rId8"/>
    <p:sldId id="276" r:id="rId9"/>
    <p:sldId id="291" r:id="rId10"/>
    <p:sldId id="292" r:id="rId11"/>
    <p:sldId id="300" r:id="rId12"/>
    <p:sldId id="293" r:id="rId13"/>
    <p:sldId id="301" r:id="rId14"/>
    <p:sldId id="270" r:id="rId15"/>
    <p:sldId id="257" r:id="rId16"/>
    <p:sldId id="277" r:id="rId17"/>
    <p:sldId id="278" r:id="rId18"/>
    <p:sldId id="299" r:id="rId19"/>
    <p:sldId id="286" r:id="rId20"/>
    <p:sldId id="294" r:id="rId21"/>
    <p:sldId id="304" r:id="rId22"/>
    <p:sldId id="290" r:id="rId23"/>
    <p:sldId id="271" r:id="rId24"/>
    <p:sldId id="272" r:id="rId25"/>
    <p:sldId id="281" r:id="rId26"/>
    <p:sldId id="258" r:id="rId27"/>
    <p:sldId id="285" r:id="rId28"/>
    <p:sldId id="259" r:id="rId29"/>
    <p:sldId id="260" r:id="rId30"/>
    <p:sldId id="298" r:id="rId31"/>
    <p:sldId id="302" r:id="rId32"/>
    <p:sldId id="296" r:id="rId33"/>
    <p:sldId id="297" r:id="rId34"/>
    <p:sldId id="30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2/14/2018</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2/14/2018</a:t>
            </a:fld>
            <a:endParaRPr lang="en-US" dirty="0"/>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2/14/2018</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2/14/2018</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kristof.blogs.nytimes.com/2016/01/29/match4lara-mixed-race-marrow-search-thats-going-vira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PAI786:  Urban Policy</a:t>
            </a:r>
            <a:endParaRPr lang="en-US" dirty="0"/>
          </a:p>
        </p:txBody>
      </p:sp>
      <p:sp>
        <p:nvSpPr>
          <p:cNvPr id="3" name="Subtitle 2"/>
          <p:cNvSpPr>
            <a:spLocks noGrp="1"/>
          </p:cNvSpPr>
          <p:nvPr>
            <p:ph type="subTitle" idx="1"/>
          </p:nvPr>
        </p:nvSpPr>
        <p:spPr>
          <a:xfrm>
            <a:off x="457200" y="3899938"/>
            <a:ext cx="5791200" cy="1752600"/>
          </a:xfrm>
        </p:spPr>
        <p:txBody>
          <a:bodyPr>
            <a:normAutofit fontScale="77500" lnSpcReduction="20000"/>
          </a:bodyPr>
          <a:lstStyle/>
          <a:p>
            <a:r>
              <a:rPr lang="en-US" sz="4000" dirty="0" smtClean="0"/>
              <a:t>Class </a:t>
            </a:r>
            <a:r>
              <a:rPr lang="en-US" sz="4000" dirty="0"/>
              <a:t>9</a:t>
            </a:r>
            <a:r>
              <a:rPr lang="en-US" sz="4000" dirty="0" smtClean="0"/>
              <a:t>:</a:t>
            </a:r>
          </a:p>
          <a:p>
            <a:r>
              <a:rPr lang="en-US" sz="4000" dirty="0" smtClean="0"/>
              <a:t>Race and Ethnicity,</a:t>
            </a:r>
          </a:p>
          <a:p>
            <a:r>
              <a:rPr lang="en-US" sz="4000" dirty="0" smtClean="0"/>
              <a:t>Prejudice and Discrimination</a:t>
            </a:r>
            <a:endParaRPr lang="en-US" sz="4000" dirty="0"/>
          </a:p>
        </p:txBody>
      </p:sp>
      <p:pic>
        <p:nvPicPr>
          <p:cNvPr id="1026"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Race and Genetics</a:t>
            </a:r>
          </a:p>
          <a:p>
            <a:pPr>
              <a:lnSpc>
                <a:spcPct val="60000"/>
              </a:lnSpc>
            </a:pPr>
            <a:endParaRPr lang="en-US" dirty="0" smtClean="0"/>
          </a:p>
          <a:p>
            <a:pPr lvl="2"/>
            <a:r>
              <a:rPr lang="en-US" dirty="0" smtClean="0"/>
              <a:t>Genetic Basics:</a:t>
            </a:r>
          </a:p>
          <a:p>
            <a:pPr lvl="2"/>
            <a:endParaRPr lang="en-US" dirty="0"/>
          </a:p>
          <a:p>
            <a:pPr lvl="3"/>
            <a:r>
              <a:rPr lang="en-US" dirty="0" smtClean="0"/>
              <a:t>DNA:  Molecules that contain genetic instructions; come in the shape of a double helix; are repeated in every cell.</a:t>
            </a:r>
          </a:p>
          <a:p>
            <a:pPr lvl="3"/>
            <a:endParaRPr lang="en-US" dirty="0"/>
          </a:p>
          <a:p>
            <a:pPr lvl="3"/>
            <a:r>
              <a:rPr lang="en-US" dirty="0" smtClean="0"/>
              <a:t>Gene: Section of DNA for a given purpose; instructions come from the pattern of 4 base chemicals; only 2% of DNA has been linked to a purpose.</a:t>
            </a:r>
          </a:p>
          <a:p>
            <a:pPr lvl="3"/>
            <a:endParaRPr lang="en-US" dirty="0"/>
          </a:p>
          <a:p>
            <a:pPr lvl="3"/>
            <a:r>
              <a:rPr lang="en-US" dirty="0" smtClean="0"/>
              <a:t>Chromosome: A package of DNA; humans have 23 chromosomes.</a:t>
            </a:r>
          </a:p>
          <a:p>
            <a:pPr lvl="3"/>
            <a:endParaRPr lang="en-US" dirty="0"/>
          </a:p>
          <a:p>
            <a:pPr lvl="3"/>
            <a:r>
              <a:rPr lang="en-US" dirty="0" smtClean="0"/>
              <a:t>Genome: The entire package of information in a person’s DNA.</a:t>
            </a:r>
          </a:p>
          <a:p>
            <a:pPr marL="978408" lvl="3" indent="0">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6772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Race and Genetics, 2</a:t>
            </a:r>
          </a:p>
          <a:p>
            <a:pPr>
              <a:lnSpc>
                <a:spcPct val="60000"/>
              </a:lnSpc>
            </a:pPr>
            <a:endParaRPr lang="en-US" dirty="0" smtClean="0"/>
          </a:p>
          <a:p>
            <a:pPr lvl="2"/>
            <a:r>
              <a:rPr lang="en-US" dirty="0" smtClean="0"/>
              <a:t>The link between socially defined races and genetics has been widely studied.  </a:t>
            </a:r>
          </a:p>
          <a:p>
            <a:pPr lvl="2"/>
            <a:endParaRPr lang="en-US" dirty="0"/>
          </a:p>
          <a:p>
            <a:pPr lvl="3"/>
            <a:r>
              <a:rPr lang="en-US" dirty="0" smtClean="0"/>
              <a:t>There are over 3 billion “base pairs” in the human genome = rungs on the double helix “ladders” of DNA.</a:t>
            </a:r>
          </a:p>
          <a:p>
            <a:pPr lvl="3"/>
            <a:endParaRPr lang="en-US" dirty="0"/>
          </a:p>
          <a:p>
            <a:pPr lvl="3"/>
            <a:r>
              <a:rPr lang="en-US" dirty="0" smtClean="0"/>
              <a:t>Of these, 99.9% are shared by all people.</a:t>
            </a:r>
          </a:p>
          <a:p>
            <a:pPr lvl="3"/>
            <a:endParaRPr lang="en-US" dirty="0"/>
          </a:p>
          <a:p>
            <a:pPr lvl="3"/>
            <a:r>
              <a:rPr lang="en-US" dirty="0" smtClean="0"/>
              <a:t>Of the 0.1% that varies across people, 85-90% varies </a:t>
            </a:r>
            <a:r>
              <a:rPr lang="en-US" b="1" dirty="0" smtClean="0"/>
              <a:t>within groups </a:t>
            </a:r>
            <a:r>
              <a:rPr lang="en-US" dirty="0" smtClean="0"/>
              <a:t>with different geographic origins.</a:t>
            </a:r>
          </a:p>
          <a:p>
            <a:pPr lvl="3"/>
            <a:endParaRPr lang="en-US" dirty="0"/>
          </a:p>
          <a:p>
            <a:pPr lvl="3"/>
            <a:r>
              <a:rPr lang="en-US" dirty="0" smtClean="0"/>
              <a:t>The other 10-15% of 0.1% varies </a:t>
            </a:r>
            <a:r>
              <a:rPr lang="en-US" b="1" dirty="0" smtClean="0"/>
              <a:t>across groups</a:t>
            </a:r>
            <a:r>
              <a:rPr lang="en-US" dirty="0" smtClean="0"/>
              <a:t> and can be used to identify the geographic origins of a person’s ancestors (with some error).</a:t>
            </a:r>
          </a:p>
          <a:p>
            <a:pPr marL="978408" lvl="3" indent="0">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9229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Race and Genetics, 3</a:t>
            </a:r>
          </a:p>
          <a:p>
            <a:endParaRPr lang="en-US" dirty="0" smtClean="0"/>
          </a:p>
          <a:p>
            <a:pPr lvl="2"/>
            <a:r>
              <a:rPr lang="en-US" dirty="0" smtClean="0"/>
              <a:t>However, the 10-15% of the 0.1% of the human genome that can be linked to geographic origins</a:t>
            </a:r>
          </a:p>
          <a:p>
            <a:pPr lvl="2"/>
            <a:endParaRPr lang="en-US" dirty="0"/>
          </a:p>
          <a:p>
            <a:pPr lvl="3"/>
            <a:r>
              <a:rPr lang="en-US" dirty="0" smtClean="0"/>
              <a:t>Does not closely correspond to socially defined races,</a:t>
            </a:r>
          </a:p>
          <a:p>
            <a:pPr lvl="2"/>
            <a:endParaRPr lang="en-US" dirty="0"/>
          </a:p>
          <a:p>
            <a:pPr lvl="3"/>
            <a:r>
              <a:rPr lang="en-US" dirty="0" smtClean="0"/>
              <a:t>And does not appear to have any links to a person’s “phenotype,” that is, to a person’s talents and tendencies.</a:t>
            </a:r>
          </a:p>
          <a:p>
            <a:pPr lvl="3"/>
            <a:endParaRPr lang="en-US" dirty="0"/>
          </a:p>
          <a:p>
            <a:pPr lvl="2"/>
            <a:r>
              <a:rPr lang="en-US" dirty="0" smtClean="0"/>
              <a:t>Moreover, the ability to predict geographic origins is limited for some groups, including South Asians and African Americans.</a:t>
            </a:r>
            <a:endParaRPr lang="en-US" dirty="0"/>
          </a:p>
          <a:p>
            <a:pPr marL="978408" lvl="3" indent="0">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32651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r>
              <a:rPr lang="en-US" dirty="0" smtClean="0"/>
              <a:t>Race and Genetics, </a:t>
            </a:r>
            <a:r>
              <a:rPr lang="en-US" dirty="0"/>
              <a:t>4</a:t>
            </a:r>
            <a:endParaRPr lang="en-US" dirty="0" smtClean="0"/>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18429" t="28603" r="19477" b="23820"/>
          <a:stretch/>
        </p:blipFill>
        <p:spPr>
          <a:xfrm>
            <a:off x="171523" y="2066109"/>
            <a:ext cx="8820078" cy="3801291"/>
          </a:xfrm>
          <a:prstGeom prst="rect">
            <a:avLst/>
          </a:prstGeom>
        </p:spPr>
      </p:pic>
    </p:spTree>
    <p:extLst>
      <p:ext uri="{BB962C8B-B14F-4D97-AF65-F5344CB8AC3E}">
        <p14:creationId xmlns:p14="http://schemas.microsoft.com/office/powerpoint/2010/main" val="232001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Prejudice</a:t>
            </a:r>
          </a:p>
          <a:p>
            <a:pPr>
              <a:lnSpc>
                <a:spcPct val="60000"/>
              </a:lnSpc>
            </a:pPr>
            <a:endParaRPr lang="en-US" dirty="0" smtClean="0"/>
          </a:p>
          <a:p>
            <a:pPr lvl="1"/>
            <a:r>
              <a:rPr lang="en-US" dirty="0" smtClean="0"/>
              <a:t>Prejudice is an emotional, rigid attitude toward particular group of people.</a:t>
            </a:r>
          </a:p>
          <a:p>
            <a:pPr lvl="1">
              <a:lnSpc>
                <a:spcPct val="50000"/>
              </a:lnSpc>
            </a:pPr>
            <a:endParaRPr lang="en-US" dirty="0" smtClean="0"/>
          </a:p>
          <a:p>
            <a:pPr lvl="1"/>
            <a:r>
              <a:rPr lang="en-US" dirty="0" smtClean="0"/>
              <a:t>Prejudice is often based on a </a:t>
            </a:r>
            <a:r>
              <a:rPr lang="en-US" b="1" dirty="0" smtClean="0">
                <a:solidFill>
                  <a:schemeClr val="accent3"/>
                </a:solidFill>
              </a:rPr>
              <a:t>stereotype</a:t>
            </a:r>
            <a:r>
              <a:rPr lang="en-US" dirty="0" smtClean="0"/>
              <a:t>, which is a social caricature of a group that is used to make judgments about all the members of a group regardless of their individual traits.</a:t>
            </a:r>
          </a:p>
          <a:p>
            <a:pPr lvl="1">
              <a:lnSpc>
                <a:spcPct val="60000"/>
              </a:lnSpc>
            </a:pPr>
            <a:endParaRPr lang="en-US" dirty="0"/>
          </a:p>
          <a:p>
            <a:pPr lvl="2"/>
            <a:r>
              <a:rPr lang="en-US" dirty="0" smtClean="0"/>
              <a:t>A stereotype is partly based on the false assumption that all members of a group are like the average member,</a:t>
            </a:r>
          </a:p>
          <a:p>
            <a:pPr lvl="2">
              <a:lnSpc>
                <a:spcPct val="60000"/>
              </a:lnSpc>
            </a:pPr>
            <a:endParaRPr lang="en-US" dirty="0"/>
          </a:p>
          <a:p>
            <a:pPr lvl="2"/>
            <a:r>
              <a:rPr lang="en-US" dirty="0" smtClean="0"/>
              <a:t>And is often based on inaccurate beliefs about the average.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Evidence About Prejudice</a:t>
            </a:r>
          </a:p>
          <a:p>
            <a:pPr lvl="1"/>
            <a:r>
              <a:rPr lang="en-US" dirty="0" smtClean="0"/>
              <a:t>Survey “</a:t>
            </a:r>
            <a:r>
              <a:rPr lang="en-US" dirty="0" err="1" smtClean="0"/>
              <a:t>showcard</a:t>
            </a:r>
            <a:r>
              <a:rPr lang="en-US" dirty="0" smtClean="0"/>
              <a:t>” (from Charles, </a:t>
            </a:r>
            <a:r>
              <a:rPr lang="en-US" i="1" dirty="0" smtClean="0"/>
              <a:t>Social Forces</a:t>
            </a:r>
            <a:r>
              <a:rPr lang="en-US" dirty="0" smtClean="0"/>
              <a:t>, 2000, as are next two slides):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19457" name="Picture 1"/>
          <p:cNvPicPr>
            <a:picLocks noChangeAspect="1" noChangeArrowheads="1"/>
          </p:cNvPicPr>
          <p:nvPr/>
        </p:nvPicPr>
        <p:blipFill>
          <a:blip r:embed="rId3"/>
          <a:srcRect/>
          <a:stretch>
            <a:fillRect/>
          </a:stretch>
        </p:blipFill>
        <p:spPr bwMode="auto">
          <a:xfrm>
            <a:off x="1008375" y="3067050"/>
            <a:ext cx="7297425" cy="325755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219200"/>
            <a:ext cx="8229600" cy="5355336"/>
          </a:xfrm>
        </p:spPr>
        <p:txBody>
          <a:bodyPr/>
          <a:lstStyle/>
          <a:p>
            <a:r>
              <a:rPr lang="en-US" dirty="0" smtClean="0"/>
              <a:t>Evidence About Prejudice, 2</a:t>
            </a:r>
          </a:p>
          <a:p>
            <a:pPr lvl="1"/>
            <a:r>
              <a:rPr lang="en-US" dirty="0" smtClean="0"/>
              <a:t>“Ideal” neighborhoods by group</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34819" name="Picture 3"/>
          <p:cNvPicPr>
            <a:picLocks noChangeAspect="1" noChangeArrowheads="1"/>
          </p:cNvPicPr>
          <p:nvPr/>
        </p:nvPicPr>
        <p:blipFill>
          <a:blip r:embed="rId3"/>
          <a:srcRect/>
          <a:stretch>
            <a:fillRect/>
          </a:stretch>
        </p:blipFill>
        <p:spPr bwMode="auto">
          <a:xfrm>
            <a:off x="1857375" y="2247356"/>
            <a:ext cx="5534025" cy="4382044"/>
          </a:xfrm>
          <a:prstGeom prst="rect">
            <a:avLst/>
          </a:prstGeom>
          <a:noFill/>
          <a:ln w="9525">
            <a:noFill/>
            <a:miter lim="800000"/>
            <a:headEnd/>
            <a:tailEnd/>
          </a:ln>
          <a:effectLst/>
        </p:spPr>
      </p:pic>
      <p:sp>
        <p:nvSpPr>
          <p:cNvPr id="6" name="Oval 5"/>
          <p:cNvSpPr/>
          <p:nvPr/>
        </p:nvSpPr>
        <p:spPr>
          <a:xfrm>
            <a:off x="3459935" y="3441178"/>
            <a:ext cx="6096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68228" y="4285978"/>
            <a:ext cx="6096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5105400"/>
            <a:ext cx="6096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5943600"/>
            <a:ext cx="6096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219200"/>
            <a:ext cx="8229600" cy="5355336"/>
          </a:xfrm>
        </p:spPr>
        <p:txBody>
          <a:bodyPr/>
          <a:lstStyle/>
          <a:p>
            <a:r>
              <a:rPr lang="en-US" dirty="0" smtClean="0"/>
              <a:t>Evidence About Prejudice, 3</a:t>
            </a:r>
          </a:p>
          <a:p>
            <a:pPr lvl="1"/>
            <a:r>
              <a:rPr lang="en-US" dirty="0" smtClean="0"/>
              <a:t>Determinants of neighborhood preferences</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
        <p:nvSpPr>
          <p:cNvPr id="5" name="Rectangle 4"/>
          <p:cNvSpPr/>
          <p:nvPr/>
        </p:nvSpPr>
        <p:spPr>
          <a:xfrm>
            <a:off x="762000" y="2286000"/>
            <a:ext cx="7848600" cy="4401205"/>
          </a:xfrm>
          <a:prstGeom prst="rect">
            <a:avLst/>
          </a:prstGeom>
        </p:spPr>
        <p:txBody>
          <a:bodyPr wrap="square">
            <a:spAutoFit/>
          </a:bodyPr>
          <a:lstStyle/>
          <a:p>
            <a:pPr marL="800100" lvl="1" indent="-342900">
              <a:buFont typeface="Arial" panose="020B0604020202020204" pitchFamily="34" charset="0"/>
              <a:buChar char="•"/>
            </a:pPr>
            <a:r>
              <a:rPr lang="en-US" sz="2000" dirty="0" smtClean="0">
                <a:solidFill>
                  <a:schemeClr val="accent1"/>
                </a:solidFill>
              </a:rPr>
              <a:t>“All homeowners prefer fewer Black neighbors than non-owners do.</a:t>
            </a:r>
          </a:p>
          <a:p>
            <a:pPr marL="342900" indent="-342900">
              <a:lnSpc>
                <a:spcPct val="50000"/>
              </a:lnSpc>
              <a:buFont typeface="Arial" panose="020B0604020202020204" pitchFamily="34" charset="0"/>
              <a:buChar char="•"/>
            </a:pPr>
            <a:endParaRPr lang="en-US" sz="2000" dirty="0">
              <a:solidFill>
                <a:schemeClr val="accent1"/>
              </a:solidFill>
            </a:endParaRPr>
          </a:p>
          <a:p>
            <a:pPr marL="800100" lvl="1" indent="-342900">
              <a:buFont typeface="Arial" panose="020B0604020202020204" pitchFamily="34" charset="0"/>
              <a:buChar char="•"/>
            </a:pPr>
            <a:r>
              <a:rPr lang="en-US" sz="2000" dirty="0" smtClean="0">
                <a:solidFill>
                  <a:schemeClr val="accent1"/>
                </a:solidFill>
              </a:rPr>
              <a:t>This is consistent with the long-standing belief that when Blacks move into a  neighborhood, crime and declining properties undoubtedly follow.</a:t>
            </a:r>
          </a:p>
          <a:p>
            <a:pPr marL="342900" indent="-342900">
              <a:lnSpc>
                <a:spcPct val="50000"/>
              </a:lnSpc>
              <a:buFont typeface="Arial" panose="020B0604020202020204" pitchFamily="34" charset="0"/>
              <a:buChar char="•"/>
            </a:pPr>
            <a:endParaRPr lang="en-US" sz="2000" dirty="0">
              <a:solidFill>
                <a:schemeClr val="accent1"/>
              </a:solidFill>
            </a:endParaRPr>
          </a:p>
          <a:p>
            <a:pPr marL="800100" lvl="1" indent="-342900">
              <a:buFont typeface="Arial" panose="020B0604020202020204" pitchFamily="34" charset="0"/>
              <a:buChar char="•"/>
            </a:pPr>
            <a:r>
              <a:rPr lang="en-US" sz="2000" dirty="0" smtClean="0">
                <a:solidFill>
                  <a:schemeClr val="accent1"/>
                </a:solidFill>
              </a:rPr>
              <a:t>Effects also vary to some degree by respondent race/nativity.…</a:t>
            </a:r>
          </a:p>
          <a:p>
            <a:pPr marL="342900" indent="-342900">
              <a:lnSpc>
                <a:spcPct val="50000"/>
              </a:lnSpc>
              <a:buFont typeface="Arial" panose="020B0604020202020204" pitchFamily="34" charset="0"/>
              <a:buChar char="•"/>
            </a:pPr>
            <a:endParaRPr lang="en-US" sz="2000" dirty="0">
              <a:solidFill>
                <a:schemeClr val="accent1"/>
              </a:solidFill>
            </a:endParaRPr>
          </a:p>
          <a:p>
            <a:pPr marL="800100" lvl="1" indent="-342900">
              <a:buFont typeface="Arial" panose="020B0604020202020204" pitchFamily="34" charset="0"/>
              <a:buChar char="•"/>
            </a:pPr>
            <a:r>
              <a:rPr lang="en-US" sz="2000" dirty="0" smtClean="0">
                <a:solidFill>
                  <a:schemeClr val="accent1"/>
                </a:solidFill>
              </a:rPr>
              <a:t>These results do not suggest a simple desire to preserve one's cultural heritage; rather, they suggest that openness to integration varies by one's investment in their neighborhood, but more importantly by both respondent and target-group race.”</a:t>
            </a:r>
            <a:endParaRPr lang="en-US" sz="20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236552"/>
            <a:ext cx="8229600" cy="5431536"/>
          </a:xfrm>
        </p:spPr>
        <p:txBody>
          <a:bodyPr>
            <a:normAutofit fontScale="92500"/>
          </a:bodyPr>
          <a:lstStyle/>
          <a:p>
            <a:r>
              <a:rPr lang="en-US" dirty="0" smtClean="0"/>
              <a:t>Evidence About Prejudice, </a:t>
            </a:r>
            <a:r>
              <a:rPr lang="en-US" dirty="0"/>
              <a:t>4</a:t>
            </a:r>
            <a:endParaRPr lang="en-US" dirty="0" smtClean="0"/>
          </a:p>
          <a:p>
            <a:pPr lvl="1"/>
            <a:r>
              <a:rPr lang="en-US" dirty="0" err="1" smtClean="0"/>
              <a:t>Krysan</a:t>
            </a:r>
            <a:r>
              <a:rPr lang="en-US" dirty="0" smtClean="0"/>
              <a:t> et al. (</a:t>
            </a:r>
            <a:r>
              <a:rPr lang="en-US" i="1" dirty="0" smtClean="0"/>
              <a:t>AJS</a:t>
            </a:r>
            <a:r>
              <a:rPr lang="en-US" dirty="0" smtClean="0"/>
              <a:t> 2009)</a:t>
            </a:r>
          </a:p>
          <a:p>
            <a:pPr lvl="2"/>
            <a:r>
              <a:rPr lang="en-US" dirty="0"/>
              <a:t>Using video portraits of various neighborhoods and random assignment of the race of the actors posing as </a:t>
            </a:r>
            <a:r>
              <a:rPr lang="en-US" dirty="0" smtClean="0"/>
              <a:t>residents</a:t>
            </a:r>
          </a:p>
          <a:p>
            <a:pPr lvl="2"/>
            <a:r>
              <a:rPr lang="en-US" dirty="0" smtClean="0"/>
              <a:t>“For </a:t>
            </a:r>
            <a:r>
              <a:rPr lang="en-US" dirty="0"/>
              <a:t>whites living in metropolitan Chicago and Detroit, neighborhoods portrayed as having only black residents were viewed less favorably than identical neighborhoods with either only white residents or a mix of white and black </a:t>
            </a:r>
            <a:r>
              <a:rPr lang="en-US" dirty="0" smtClean="0"/>
              <a:t>residents.”</a:t>
            </a:r>
          </a:p>
          <a:p>
            <a:pPr lvl="2"/>
            <a:r>
              <a:rPr lang="en-US" dirty="0" smtClean="0"/>
              <a:t>“When </a:t>
            </a:r>
            <a:r>
              <a:rPr lang="en-US" dirty="0"/>
              <a:t>neighborhoods had identical observable social class characteristics, it was the all-white neighborhood that was evaluated as least desirable by African-Americans. The evaluations for the racially mixed and the all-black neighborhoods were generally </a:t>
            </a:r>
            <a:r>
              <a:rPr lang="en-US" dirty="0" smtClean="0"/>
              <a:t>indistinguishable.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2957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533400" y="1219200"/>
            <a:ext cx="8229600" cy="5355336"/>
          </a:xfrm>
        </p:spPr>
        <p:txBody>
          <a:bodyPr/>
          <a:lstStyle/>
          <a:p>
            <a:r>
              <a:rPr lang="en-US" dirty="0" smtClean="0"/>
              <a:t>Evidence About Prejudice, 5</a:t>
            </a:r>
          </a:p>
          <a:p>
            <a:pPr lvl="1"/>
            <a:r>
              <a:rPr lang="en-US" dirty="0" smtClean="0"/>
              <a:t>From L. </a:t>
            </a:r>
            <a:r>
              <a:rPr lang="en-US" dirty="0" err="1" smtClean="0"/>
              <a:t>Bobo</a:t>
            </a:r>
            <a:r>
              <a:rPr lang="en-US" dirty="0" smtClean="0"/>
              <a:t>, </a:t>
            </a:r>
            <a:r>
              <a:rPr lang="en-US" i="1" dirty="0" smtClean="0"/>
              <a:t>Daedalus</a:t>
            </a:r>
            <a:r>
              <a:rPr lang="en-US" dirty="0" smtClean="0"/>
              <a:t>, 2011</a:t>
            </a:r>
          </a:p>
          <a:p>
            <a:pPr lvl="1">
              <a:lnSpc>
                <a:spcPct val="50000"/>
              </a:lnSpc>
            </a:pPr>
            <a:endParaRPr lang="en-US" dirty="0" smtClean="0"/>
          </a:p>
          <a:p>
            <a:pPr marL="109728" indent="0" algn="ctr">
              <a:buNone/>
            </a:pPr>
            <a:r>
              <a:rPr lang="en-US" sz="1600" dirty="0"/>
              <a:t>Percent of Whites Who Said They Would Not Vote for a Black Presidential </a:t>
            </a:r>
            <a:r>
              <a:rPr lang="en-US" sz="1600" dirty="0" smtClean="0"/>
              <a:t>Candidate,  1958 </a:t>
            </a:r>
            <a:r>
              <a:rPr lang="en-US" sz="1600" dirty="0"/>
              <a:t>to 2008</a:t>
            </a:r>
            <a:endParaRPr lang="en-US" sz="1600" dirty="0" smtClean="0"/>
          </a:p>
          <a:p>
            <a:pPr lvl="1">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971800"/>
            <a:ext cx="6248400"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Class Outline</a:t>
            </a:r>
          </a:p>
          <a:p>
            <a:endParaRPr lang="en-US" dirty="0" smtClean="0"/>
          </a:p>
          <a:p>
            <a:pPr lvl="1"/>
            <a:r>
              <a:rPr lang="en-US" dirty="0" smtClean="0"/>
              <a:t>Definitions</a:t>
            </a:r>
          </a:p>
          <a:p>
            <a:pPr lvl="1"/>
            <a:endParaRPr lang="en-US" dirty="0" smtClean="0"/>
          </a:p>
          <a:p>
            <a:pPr lvl="1"/>
            <a:r>
              <a:rPr lang="en-US" dirty="0" smtClean="0"/>
              <a:t>Civil Rights Legislation</a:t>
            </a:r>
          </a:p>
          <a:p>
            <a:pPr lvl="1"/>
            <a:endParaRPr lang="en-US" dirty="0" smtClean="0"/>
          </a:p>
          <a:p>
            <a:pPr lvl="1"/>
            <a:r>
              <a:rPr lang="en-US" dirty="0" smtClean="0"/>
              <a:t>Discussion of Race and Medicine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533400" y="1219200"/>
            <a:ext cx="8229600" cy="5355336"/>
          </a:xfrm>
        </p:spPr>
        <p:txBody>
          <a:bodyPr/>
          <a:lstStyle/>
          <a:p>
            <a:r>
              <a:rPr lang="en-US" dirty="0" smtClean="0"/>
              <a:t>Evidence About Prejudice, 6</a:t>
            </a:r>
          </a:p>
          <a:p>
            <a:endParaRPr lang="en-US" dirty="0" smtClean="0"/>
          </a:p>
          <a:p>
            <a:pPr lvl="1">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89332"/>
            <a:ext cx="3581400" cy="5220162"/>
          </a:xfrm>
          <a:prstGeom prst="rect">
            <a:avLst/>
          </a:prstGeom>
        </p:spPr>
      </p:pic>
    </p:spTree>
    <p:extLst>
      <p:ext uri="{BB962C8B-B14F-4D97-AF65-F5344CB8AC3E}">
        <p14:creationId xmlns:p14="http://schemas.microsoft.com/office/powerpoint/2010/main" val="3015914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533400" y="1219200"/>
            <a:ext cx="8229600" cy="5355336"/>
          </a:xfrm>
        </p:spPr>
        <p:txBody>
          <a:bodyPr>
            <a:normAutofit/>
          </a:bodyPr>
          <a:lstStyle/>
          <a:p>
            <a:r>
              <a:rPr lang="en-US" dirty="0" smtClean="0"/>
              <a:t>Evidence About Prejudice, 7</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1400" dirty="0"/>
              <a:t>Sources: General Social Survey; Social Trends in American Life: Findings from the General Social Survey since </a:t>
            </a:r>
            <a:r>
              <a:rPr lang="en-US" sz="1400" dirty="0" smtClean="0"/>
              <a:t>1972 (as reported in the </a:t>
            </a:r>
            <a:r>
              <a:rPr lang="en-US" sz="1400" i="1" dirty="0" smtClean="0"/>
              <a:t>NY Times </a:t>
            </a:r>
            <a:r>
              <a:rPr lang="en-US" sz="1400" dirty="0" smtClean="0"/>
              <a:t>4/30/2014)</a:t>
            </a:r>
          </a:p>
          <a:p>
            <a:endParaRPr lang="en-US" dirty="0" smtClean="0"/>
          </a:p>
          <a:p>
            <a:pPr lvl="1">
              <a:buNone/>
            </a:pP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6" name="Picture 5"/>
          <p:cNvPicPr>
            <a:picLocks noChangeAspect="1"/>
          </p:cNvPicPr>
          <p:nvPr/>
        </p:nvPicPr>
        <p:blipFill rotWithShape="1">
          <a:blip r:embed="rId3"/>
          <a:srcRect l="7917" t="13333" r="46249" b="56000"/>
          <a:stretch/>
        </p:blipFill>
        <p:spPr>
          <a:xfrm>
            <a:off x="430078" y="2057400"/>
            <a:ext cx="8382000" cy="3505200"/>
          </a:xfrm>
          <a:prstGeom prst="rect">
            <a:avLst/>
          </a:prstGeom>
        </p:spPr>
      </p:pic>
    </p:spTree>
    <p:extLst>
      <p:ext uri="{BB962C8B-B14F-4D97-AF65-F5344CB8AC3E}">
        <p14:creationId xmlns:p14="http://schemas.microsoft.com/office/powerpoint/2010/main" val="1575133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246"/>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339303" y="914400"/>
            <a:ext cx="8229600" cy="5355336"/>
          </a:xfrm>
        </p:spPr>
        <p:txBody>
          <a:bodyPr/>
          <a:lstStyle/>
          <a:p>
            <a:r>
              <a:rPr lang="en-US" dirty="0" smtClean="0"/>
              <a:t>Evidence About Prejudice, 8 </a:t>
            </a: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5" name="Picture 4"/>
          <p:cNvPicPr>
            <a:picLocks noChangeAspect="1"/>
          </p:cNvPicPr>
          <p:nvPr/>
        </p:nvPicPr>
        <p:blipFill rotWithShape="1">
          <a:blip r:embed="rId3"/>
          <a:srcRect l="16665" t="24667" r="45418" b="7334"/>
          <a:stretch/>
        </p:blipFill>
        <p:spPr>
          <a:xfrm>
            <a:off x="1828800" y="1445846"/>
            <a:ext cx="4800600" cy="53808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Discrimination (To Be Covered in Later Classes)</a:t>
            </a:r>
          </a:p>
          <a:p>
            <a:endParaRPr lang="en-US" dirty="0" smtClean="0"/>
          </a:p>
          <a:p>
            <a:pPr lvl="1"/>
            <a:r>
              <a:rPr lang="en-US" dirty="0" smtClean="0"/>
              <a:t>Unfavorable treatment of the people in a group solely because of their membership in that group.</a:t>
            </a:r>
          </a:p>
          <a:p>
            <a:pPr lvl="1"/>
            <a:endParaRPr lang="en-US" dirty="0" smtClean="0"/>
          </a:p>
          <a:p>
            <a:pPr lvl="1"/>
            <a:r>
              <a:rPr lang="en-US" dirty="0" smtClean="0"/>
              <a:t>Unfavorable treatment of the members in a group that is not justified based on the circumstances.</a:t>
            </a:r>
          </a:p>
          <a:p>
            <a:pPr lvl="1"/>
            <a:endParaRPr lang="en-US" dirty="0" smtClean="0"/>
          </a:p>
          <a:p>
            <a:pPr lvl="2"/>
            <a:r>
              <a:rPr lang="en-US" dirty="0" smtClean="0"/>
              <a:t>Refusing to hire a poorly qualified black person is not discrimination.</a:t>
            </a:r>
          </a:p>
          <a:p>
            <a:pPr lvl="2"/>
            <a:endParaRPr lang="en-US" dirty="0" smtClean="0"/>
          </a:p>
          <a:p>
            <a:pPr lvl="2"/>
            <a:r>
              <a:rPr lang="en-US" dirty="0" smtClean="0"/>
              <a:t>Refusing to hire a qualified black person (while hiring equally qualified white people) is discrimination.</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Segregation (To Be Covered in a Later Class)</a:t>
            </a:r>
          </a:p>
          <a:p>
            <a:endParaRPr lang="en-US" dirty="0" smtClean="0"/>
          </a:p>
          <a:p>
            <a:pPr lvl="1"/>
            <a:r>
              <a:rPr lang="en-US" b="1" dirty="0" smtClean="0">
                <a:solidFill>
                  <a:schemeClr val="accent3"/>
                </a:solidFill>
              </a:rPr>
              <a:t>Segregation</a:t>
            </a:r>
            <a:r>
              <a:rPr lang="en-US" dirty="0" smtClean="0"/>
              <a:t> is a synonym for sorting, that is, it is the physical separation of different groups.</a:t>
            </a:r>
          </a:p>
          <a:p>
            <a:pPr lvl="1"/>
            <a:endParaRPr lang="en-US" dirty="0" smtClean="0"/>
          </a:p>
          <a:p>
            <a:pPr lvl="1"/>
            <a:r>
              <a:rPr lang="en-US" b="1" dirty="0" smtClean="0">
                <a:solidFill>
                  <a:schemeClr val="accent3"/>
                </a:solidFill>
              </a:rPr>
              <a:t>Racial residential segregation </a:t>
            </a:r>
            <a:r>
              <a:rPr lang="en-US" dirty="0" smtClean="0"/>
              <a:t>refers to the extent to which two different two racial groups live in different neighborhoods.</a:t>
            </a:r>
          </a:p>
          <a:p>
            <a:pPr lvl="1"/>
            <a:endParaRPr lang="en-US" dirty="0" smtClean="0"/>
          </a:p>
          <a:p>
            <a:pPr lvl="1"/>
            <a:r>
              <a:rPr lang="en-US" dirty="0" smtClean="0"/>
              <a:t>Racial occupational segregation refers to the extent to which two racial groups work in different occupations.</a:t>
            </a:r>
          </a:p>
          <a:p>
            <a:pPr lvl="1"/>
            <a:endParaRPr lang="en-US" dirty="0" smtClean="0"/>
          </a:p>
          <a:p>
            <a:pPr lvl="1"/>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Integration</a:t>
            </a:r>
          </a:p>
          <a:p>
            <a:pPr>
              <a:lnSpc>
                <a:spcPct val="70000"/>
              </a:lnSpc>
            </a:pPr>
            <a:endParaRPr lang="en-US" dirty="0" smtClean="0"/>
          </a:p>
          <a:p>
            <a:pPr lvl="1"/>
            <a:r>
              <a:rPr lang="en-US" b="1" dirty="0" smtClean="0">
                <a:solidFill>
                  <a:schemeClr val="accent3"/>
                </a:solidFill>
              </a:rPr>
              <a:t>Integration</a:t>
            </a:r>
            <a:r>
              <a:rPr lang="en-US" dirty="0" smtClean="0"/>
              <a:t> is the inverse of segregation.</a:t>
            </a:r>
          </a:p>
          <a:p>
            <a:pPr lvl="1">
              <a:lnSpc>
                <a:spcPct val="60000"/>
              </a:lnSpc>
            </a:pPr>
            <a:endParaRPr lang="en-US" dirty="0" smtClean="0"/>
          </a:p>
          <a:p>
            <a:pPr lvl="1"/>
            <a:r>
              <a:rPr lang="en-US" dirty="0" smtClean="0"/>
              <a:t>An integrated neighborhood is one in which different racial or ethnic groups live together.</a:t>
            </a:r>
          </a:p>
          <a:p>
            <a:pPr lvl="1">
              <a:lnSpc>
                <a:spcPct val="60000"/>
              </a:lnSpc>
            </a:pPr>
            <a:endParaRPr lang="en-US" dirty="0" smtClean="0"/>
          </a:p>
          <a:p>
            <a:pPr lvl="1"/>
            <a:r>
              <a:rPr lang="en-US" dirty="0" smtClean="0"/>
              <a:t>Stable racial integration refers to a situation in which different racial groups live together in a given neighborhood for an extended period of time.</a:t>
            </a:r>
          </a:p>
          <a:p>
            <a:pPr lvl="1">
              <a:lnSpc>
                <a:spcPct val="60000"/>
              </a:lnSpc>
            </a:pPr>
            <a:endParaRPr lang="en-US" dirty="0" smtClean="0"/>
          </a:p>
          <a:p>
            <a:pPr lvl="1"/>
            <a:r>
              <a:rPr lang="en-US" dirty="0" smtClean="0"/>
              <a:t>Stable racial integration with equals shares of blacks and whites tends not to arise in this country without active involvement of neighborhood groups or local government (as discussed in our next case).</a:t>
            </a:r>
          </a:p>
          <a:p>
            <a:pPr lvl="1"/>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Key Civil Rights Legislation</a:t>
            </a:r>
          </a:p>
          <a:p>
            <a:endParaRPr lang="en-US" dirty="0" smtClean="0"/>
          </a:p>
          <a:p>
            <a:pPr lvl="1"/>
            <a:r>
              <a:rPr lang="en-US" dirty="0" smtClean="0"/>
              <a:t>The Civil Rights Act of 1866 (contracting)</a:t>
            </a:r>
          </a:p>
          <a:p>
            <a:pPr lvl="1"/>
            <a:endParaRPr lang="en-US" dirty="0" smtClean="0"/>
          </a:p>
          <a:p>
            <a:pPr lvl="1"/>
            <a:r>
              <a:rPr lang="en-US" dirty="0" smtClean="0"/>
              <a:t>The Civil Rights Act of 1964 (employment, public accommodations); amended in 1991</a:t>
            </a:r>
          </a:p>
          <a:p>
            <a:pPr lvl="2"/>
            <a:endParaRPr lang="en-US" dirty="0" smtClean="0"/>
          </a:p>
          <a:p>
            <a:pPr lvl="1"/>
            <a:r>
              <a:rPr lang="en-US" dirty="0" smtClean="0"/>
              <a:t>The Civil Rights Act of 1968 (housing, including financing); amended in 1988.</a:t>
            </a:r>
          </a:p>
          <a:p>
            <a:pPr lvl="1"/>
            <a:endParaRPr lang="en-US" dirty="0" smtClean="0"/>
          </a:p>
          <a:p>
            <a:pPr lvl="1"/>
            <a:r>
              <a:rPr lang="en-US" dirty="0" smtClean="0"/>
              <a:t>The Equal Credit Opportunity Act of 1974 (credit)</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Types of Discrimination in Civil Rights Laws</a:t>
            </a:r>
          </a:p>
          <a:p>
            <a:endParaRPr lang="en-US" dirty="0" smtClean="0"/>
          </a:p>
          <a:p>
            <a:pPr lvl="1"/>
            <a:r>
              <a:rPr lang="en-US" b="1" dirty="0" smtClean="0">
                <a:solidFill>
                  <a:schemeClr val="accent3"/>
                </a:solidFill>
              </a:rPr>
              <a:t>Disparate-Treatment</a:t>
            </a:r>
            <a:r>
              <a:rPr lang="en-US" dirty="0" smtClean="0"/>
              <a:t> Discrimination</a:t>
            </a:r>
          </a:p>
          <a:p>
            <a:pPr lvl="1"/>
            <a:endParaRPr lang="en-US" dirty="0" smtClean="0"/>
          </a:p>
          <a:p>
            <a:pPr lvl="2"/>
            <a:r>
              <a:rPr lang="en-US" dirty="0" smtClean="0"/>
              <a:t>Using different rules for different legally protected classes.</a:t>
            </a:r>
          </a:p>
          <a:p>
            <a:pPr lvl="1"/>
            <a:endParaRPr lang="en-US" dirty="0" smtClean="0"/>
          </a:p>
          <a:p>
            <a:pPr lvl="1"/>
            <a:r>
              <a:rPr lang="en-US" b="1" dirty="0" smtClean="0">
                <a:solidFill>
                  <a:schemeClr val="accent3"/>
                </a:solidFill>
              </a:rPr>
              <a:t>Disparate-Impact</a:t>
            </a:r>
            <a:r>
              <a:rPr lang="en-US" dirty="0" smtClean="0"/>
              <a:t> Discrimination</a:t>
            </a:r>
          </a:p>
          <a:p>
            <a:pPr lvl="1"/>
            <a:endParaRPr lang="en-US" dirty="0" smtClean="0"/>
          </a:p>
          <a:p>
            <a:pPr lvl="2"/>
            <a:r>
              <a:rPr lang="en-US" dirty="0" smtClean="0"/>
              <a:t>Using the same rules for all classes, but also using rules that place one class at a disadvantage without a business justification.</a:t>
            </a:r>
          </a:p>
          <a:p>
            <a:pPr lvl="2">
              <a:lnSpc>
                <a:spcPct val="60000"/>
              </a:lnSpc>
            </a:pPr>
            <a:endParaRPr lang="en-US" dirty="0" smtClean="0"/>
          </a:p>
          <a:p>
            <a:pPr lvl="2"/>
            <a:r>
              <a:rPr lang="en-US" dirty="0" smtClean="0"/>
              <a:t>Recently upheld by U.S. Supreme Court.</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Examples of Discrimination</a:t>
            </a:r>
          </a:p>
          <a:p>
            <a:pPr>
              <a:lnSpc>
                <a:spcPct val="60000"/>
              </a:lnSpc>
            </a:pPr>
            <a:endParaRPr lang="en-US" dirty="0" smtClean="0"/>
          </a:p>
          <a:p>
            <a:pPr lvl="1"/>
            <a:r>
              <a:rPr lang="en-US" dirty="0" smtClean="0"/>
              <a:t>Disparate-Treatment Discrimination</a:t>
            </a:r>
          </a:p>
          <a:p>
            <a:pPr lvl="1">
              <a:lnSpc>
                <a:spcPct val="60000"/>
              </a:lnSpc>
            </a:pPr>
            <a:endParaRPr lang="en-US" dirty="0" smtClean="0"/>
          </a:p>
          <a:p>
            <a:pPr lvl="2"/>
            <a:r>
              <a:rPr lang="en-US" dirty="0" smtClean="0"/>
              <a:t>Charging a higher rent (or a higher interest rate) to blacks than to equally qualified whites.</a:t>
            </a:r>
          </a:p>
          <a:p>
            <a:pPr lvl="2">
              <a:lnSpc>
                <a:spcPct val="60000"/>
              </a:lnSpc>
            </a:pPr>
            <a:endParaRPr lang="en-US" dirty="0" smtClean="0"/>
          </a:p>
          <a:p>
            <a:pPr lvl="2"/>
            <a:r>
              <a:rPr lang="en-US" dirty="0" smtClean="0"/>
              <a:t>Racial </a:t>
            </a:r>
            <a:r>
              <a:rPr lang="en-US" b="1" dirty="0" smtClean="0">
                <a:solidFill>
                  <a:schemeClr val="accent3"/>
                </a:solidFill>
              </a:rPr>
              <a:t>profiling</a:t>
            </a:r>
            <a:r>
              <a:rPr lang="en-US" dirty="0" smtClean="0"/>
              <a:t> (using race to determine treatment)</a:t>
            </a:r>
          </a:p>
          <a:p>
            <a:pPr lvl="1">
              <a:lnSpc>
                <a:spcPct val="60000"/>
              </a:lnSpc>
            </a:pPr>
            <a:endParaRPr lang="en-US" dirty="0" smtClean="0"/>
          </a:p>
          <a:p>
            <a:pPr lvl="1"/>
            <a:r>
              <a:rPr lang="en-US" dirty="0" smtClean="0"/>
              <a:t>Disparate-Impact Discrimination</a:t>
            </a:r>
          </a:p>
          <a:p>
            <a:pPr lvl="1">
              <a:lnSpc>
                <a:spcPct val="60000"/>
              </a:lnSpc>
            </a:pPr>
            <a:endParaRPr lang="en-US" dirty="0" smtClean="0"/>
          </a:p>
          <a:p>
            <a:pPr lvl="2"/>
            <a:r>
              <a:rPr lang="en-US" dirty="0" smtClean="0"/>
              <a:t>Approving home insurance applications on the basis of credit scores (which are lower on average for blacks), even if credit scores have no ability to predict home insurance claims. </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Discussion of Race and Medicine (if time)</a:t>
            </a:r>
          </a:p>
          <a:p>
            <a:endParaRPr lang="en-US" dirty="0" smtClean="0"/>
          </a:p>
          <a:p>
            <a:pPr lvl="1"/>
            <a:r>
              <a:rPr lang="en-US" dirty="0" smtClean="0"/>
              <a:t>The role of race in medicine can be confusing.</a:t>
            </a:r>
          </a:p>
          <a:p>
            <a:pPr lvl="1"/>
            <a:endParaRPr lang="en-US" dirty="0"/>
          </a:p>
          <a:p>
            <a:pPr lvl="1"/>
            <a:r>
              <a:rPr lang="en-US" dirty="0" smtClean="0"/>
              <a:t>Genetic traits that are relevant for medical treatments can have different average values in different races.</a:t>
            </a:r>
          </a:p>
          <a:p>
            <a:pPr lvl="1"/>
            <a:endParaRPr lang="en-US" dirty="0"/>
          </a:p>
          <a:p>
            <a:pPr lvl="1"/>
            <a:r>
              <a:rPr lang="en-US" dirty="0" smtClean="0"/>
              <a:t>Some day we will be able to use genetic information directly and ignore race, but should doctors use race as a signal now?</a:t>
            </a:r>
          </a:p>
          <a:p>
            <a:pPr lvl="1"/>
            <a:endParaRPr lang="en-US" dirty="0"/>
          </a:p>
          <a:p>
            <a:pPr marL="411480" lvl="1" indent="0">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Concepts to be Defined</a:t>
            </a:r>
          </a:p>
          <a:p>
            <a:endParaRPr lang="en-US" dirty="0" smtClean="0"/>
          </a:p>
          <a:p>
            <a:pPr lvl="1"/>
            <a:r>
              <a:rPr lang="en-US" dirty="0" smtClean="0"/>
              <a:t>Ethnicity</a:t>
            </a:r>
          </a:p>
          <a:p>
            <a:pPr lvl="1"/>
            <a:endParaRPr lang="en-US" dirty="0" smtClean="0"/>
          </a:p>
          <a:p>
            <a:pPr lvl="1"/>
            <a:r>
              <a:rPr lang="en-US" dirty="0" smtClean="0"/>
              <a:t>Race</a:t>
            </a:r>
          </a:p>
          <a:p>
            <a:pPr lvl="1"/>
            <a:endParaRPr lang="en-US" dirty="0" smtClean="0"/>
          </a:p>
          <a:p>
            <a:pPr lvl="1"/>
            <a:r>
              <a:rPr lang="en-US" dirty="0" smtClean="0"/>
              <a:t>Prejudice</a:t>
            </a:r>
          </a:p>
          <a:p>
            <a:pPr lvl="1"/>
            <a:endParaRPr lang="en-US" dirty="0" smtClean="0"/>
          </a:p>
          <a:p>
            <a:pPr lvl="1"/>
            <a:r>
              <a:rPr lang="en-US" dirty="0" smtClean="0"/>
              <a:t>Discrimination</a:t>
            </a:r>
          </a:p>
          <a:p>
            <a:pPr lvl="1"/>
            <a:endParaRPr lang="en-US" dirty="0" smtClean="0"/>
          </a:p>
          <a:p>
            <a:pPr lvl="1"/>
            <a:r>
              <a:rPr lang="en-US" dirty="0" smtClean="0"/>
              <a:t>Segregation &amp; Integration</a:t>
            </a:r>
          </a:p>
          <a:p>
            <a:pPr lvl="1"/>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Discussion of Race and Medicine, Continued</a:t>
            </a:r>
          </a:p>
          <a:p>
            <a:pPr>
              <a:lnSpc>
                <a:spcPct val="60000"/>
              </a:lnSpc>
            </a:pPr>
            <a:endParaRPr lang="en-US" dirty="0" smtClean="0"/>
          </a:p>
          <a:p>
            <a:pPr lvl="1"/>
            <a:r>
              <a:rPr lang="en-US" dirty="0" smtClean="0"/>
              <a:t>An example from an article in </a:t>
            </a:r>
            <a:r>
              <a:rPr lang="en-US" i="1" dirty="0" smtClean="0"/>
              <a:t>Slate</a:t>
            </a:r>
            <a:r>
              <a:rPr lang="en-US" dirty="0" smtClean="0"/>
              <a:t> by W. </a:t>
            </a:r>
            <a:r>
              <a:rPr lang="en-US" dirty="0" err="1" smtClean="0"/>
              <a:t>Saletan</a:t>
            </a:r>
            <a:r>
              <a:rPr lang="en-US" dirty="0" smtClean="0"/>
              <a:t> (August 18, 2008):</a:t>
            </a:r>
          </a:p>
          <a:p>
            <a:pPr lvl="1">
              <a:lnSpc>
                <a:spcPct val="60000"/>
              </a:lnSpc>
            </a:pPr>
            <a:endParaRPr lang="en-US" dirty="0"/>
          </a:p>
          <a:p>
            <a:pPr lvl="2"/>
            <a:r>
              <a:rPr lang="en-US" dirty="0" smtClean="0"/>
              <a:t>Race/ethnicity </a:t>
            </a:r>
            <a:r>
              <a:rPr lang="en-US" dirty="0"/>
              <a:t>should be considered only a makeshift solution for personalized genomics because it is too </a:t>
            </a:r>
            <a:r>
              <a:rPr lang="en-US" dirty="0" smtClean="0"/>
              <a:t>approximate.</a:t>
            </a:r>
          </a:p>
          <a:p>
            <a:pPr lvl="2">
              <a:lnSpc>
                <a:spcPct val="60000"/>
              </a:lnSpc>
            </a:pPr>
            <a:endParaRPr lang="en-US" dirty="0" smtClean="0"/>
          </a:p>
          <a:p>
            <a:pPr lvl="2"/>
            <a:r>
              <a:rPr lang="en-US" dirty="0" smtClean="0"/>
              <a:t>A allele (=gene form) that </a:t>
            </a:r>
            <a:r>
              <a:rPr lang="en-US" dirty="0"/>
              <a:t>affects the body's response to codeine and antidepressants, for example, </a:t>
            </a:r>
            <a:r>
              <a:rPr lang="en-US" dirty="0" smtClean="0"/>
              <a:t>is </a:t>
            </a:r>
            <a:r>
              <a:rPr lang="en-US" dirty="0"/>
              <a:t>found in 9%, 17%, and 34% of the Ethiopian, Tanzanian, and Zimbabwean populations, respectively</a:t>
            </a:r>
            <a:r>
              <a:rPr lang="en-US" dirty="0" smtClean="0"/>
              <a:t>.</a:t>
            </a:r>
          </a:p>
          <a:p>
            <a:pPr lvl="2">
              <a:lnSpc>
                <a:spcPct val="60000"/>
              </a:lnSpc>
            </a:pPr>
            <a:endParaRPr lang="en-US" dirty="0" smtClean="0"/>
          </a:p>
          <a:p>
            <a:pPr lvl="2"/>
            <a:r>
              <a:rPr lang="en-US" dirty="0" smtClean="0"/>
              <a:t>Clearly</a:t>
            </a:r>
            <a:r>
              <a:rPr lang="en-US" dirty="0"/>
              <a:t>, lumping together all of Africa obscures the differences between the populations</a:t>
            </a:r>
            <a:r>
              <a:rPr lang="en-US" dirty="0" smtClean="0"/>
              <a:t>.</a:t>
            </a:r>
            <a:endParaRPr lang="en-US" dirty="0"/>
          </a:p>
          <a:p>
            <a:pPr marL="411480" lvl="1" indent="0">
              <a:buNone/>
            </a:pPr>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0859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a:bodyPr>
          <a:lstStyle/>
          <a:p>
            <a:r>
              <a:rPr lang="en-US" dirty="0" smtClean="0"/>
              <a:t>Discussion of Race and Medicine, Continued</a:t>
            </a:r>
          </a:p>
          <a:p>
            <a:pPr>
              <a:lnSpc>
                <a:spcPct val="60000"/>
              </a:lnSpc>
            </a:pPr>
            <a:endParaRPr lang="en-US" dirty="0" smtClean="0"/>
          </a:p>
          <a:p>
            <a:pPr lvl="1"/>
            <a:r>
              <a:rPr lang="en-US" dirty="0" smtClean="0"/>
              <a:t>Another example was in the </a:t>
            </a:r>
            <a:r>
              <a:rPr lang="en-US" i="1" dirty="0" smtClean="0"/>
              <a:t>New </a:t>
            </a:r>
            <a:r>
              <a:rPr lang="en-US" i="1" dirty="0"/>
              <a:t>York Times </a:t>
            </a:r>
            <a:r>
              <a:rPr lang="en-US" dirty="0" smtClean="0"/>
              <a:t>: </a:t>
            </a:r>
            <a:r>
              <a:rPr lang="en-US" dirty="0" smtClean="0">
                <a:hlinkClick r:id="rId2"/>
              </a:rPr>
              <a:t>http</a:t>
            </a:r>
            <a:r>
              <a:rPr lang="en-US" dirty="0">
                <a:hlinkClick r:id="rId2"/>
              </a:rPr>
              <a:t>://kristof.blogs.nytimes.com/2016/01/29/match4lara-mixed-race-marrow-search-thats-going-viral</a:t>
            </a:r>
            <a:r>
              <a:rPr lang="en-US" dirty="0" smtClean="0">
                <a:hlinkClick r:id="rId2"/>
              </a:rPr>
              <a:t>/</a:t>
            </a:r>
            <a:r>
              <a:rPr lang="en-US" dirty="0" smtClean="0"/>
              <a:t> </a:t>
            </a:r>
          </a:p>
          <a:p>
            <a:pPr lvl="1"/>
            <a:endParaRPr lang="en-US" dirty="0"/>
          </a:p>
          <a:p>
            <a:pPr lvl="1"/>
            <a:r>
              <a:rPr lang="en-US" dirty="0" smtClean="0"/>
              <a:t>Bone marrow matches depend upon genetically determined proteins, which vary widely within groups, particularly among African-Americans.</a:t>
            </a:r>
          </a:p>
          <a:p>
            <a:pPr lvl="1"/>
            <a:endParaRPr lang="en-US" dirty="0"/>
          </a:p>
          <a:p>
            <a:pPr lvl="2"/>
            <a:r>
              <a:rPr lang="en-US" dirty="0" smtClean="0"/>
              <a:t>Blacks are just as likely to get a match from an existing White donor as from a Black donor.</a:t>
            </a:r>
          </a:p>
          <a:p>
            <a:pPr lvl="2"/>
            <a:r>
              <a:rPr lang="en-US" dirty="0" smtClean="0"/>
              <a:t>But a waiting Black registrant is more likely to be helped by a new Black donor than by a new White donor.</a:t>
            </a:r>
          </a:p>
        </p:txBody>
      </p:sp>
      <p:pic>
        <p:nvPicPr>
          <p:cNvPr id="4" name="Picture 2" descr="C:\Program Files\Microsoft Office\MEDIA\CAGCAT10\j0205462.wmf"/>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21468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10000"/>
          </a:bodyPr>
          <a:lstStyle/>
          <a:p>
            <a:r>
              <a:rPr lang="en-US" dirty="0" smtClean="0"/>
              <a:t>The Case of Bone Marrow Donations</a:t>
            </a:r>
          </a:p>
          <a:p>
            <a:pPr marL="109728" indent="0" algn="ctr">
              <a:buNone/>
            </a:pPr>
            <a:r>
              <a:rPr lang="en-US" sz="1800" b="1" dirty="0">
                <a:solidFill>
                  <a:schemeClr val="accent3"/>
                </a:solidFill>
              </a:rPr>
              <a:t>Probability of HLA Match by </a:t>
            </a:r>
            <a:r>
              <a:rPr lang="en-US" sz="1800" b="1" dirty="0" smtClean="0">
                <a:solidFill>
                  <a:schemeClr val="accent3"/>
                </a:solidFill>
              </a:rPr>
              <a:t>Race (for 2 randomly chosen people)</a:t>
            </a:r>
            <a:endParaRPr lang="en-US" sz="1800" dirty="0">
              <a:solidFill>
                <a:schemeClr val="accent3"/>
              </a:solidFill>
            </a:endParaRPr>
          </a:p>
          <a:p>
            <a:endParaRPr lang="en-US" sz="1500" dirty="0" smtClean="0"/>
          </a:p>
          <a:p>
            <a:endParaRPr lang="en-US" sz="1500" dirty="0"/>
          </a:p>
          <a:p>
            <a:endParaRPr lang="en-US" sz="1500" dirty="0" smtClean="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pPr marL="109728" indent="0">
              <a:buNone/>
            </a:pPr>
            <a:r>
              <a:rPr lang="en-US" sz="1500" dirty="0"/>
              <a:t> </a:t>
            </a:r>
          </a:p>
          <a:p>
            <a:r>
              <a:rPr lang="en-US" sz="1500" dirty="0"/>
              <a:t>HLA=human leukocyte antigens.  The human body uses HLA proteins to distinguish cells that belong to the body from those that do not.  HLA type is determined by a person’s genetics.  There are about 20 million HLA types</a:t>
            </a:r>
            <a:r>
              <a:rPr lang="en-US" sz="1500" dirty="0" smtClean="0"/>
              <a:t>.</a:t>
            </a:r>
          </a:p>
          <a:p>
            <a:pPr>
              <a:lnSpc>
                <a:spcPct val="60000"/>
              </a:lnSpc>
            </a:pPr>
            <a:endParaRPr lang="en-US" sz="1500" dirty="0"/>
          </a:p>
          <a:p>
            <a:r>
              <a:rPr lang="en-US" sz="1500" dirty="0"/>
              <a:t>Source:  Bergstrom, Garratt, and Sheehan-Connor. </a:t>
            </a:r>
            <a:r>
              <a:rPr lang="en-US" sz="1500" dirty="0" smtClean="0"/>
              <a:t>“</a:t>
            </a:r>
            <a:r>
              <a:rPr lang="en-US" sz="1500" dirty="0"/>
              <a:t>One Chance in a Million:  Altruism and the Bone </a:t>
            </a:r>
            <a:r>
              <a:rPr lang="en-US" sz="1500" dirty="0" smtClean="0"/>
              <a:t>Marrow </a:t>
            </a:r>
            <a:r>
              <a:rPr lang="en-US" sz="1500" dirty="0"/>
              <a:t>Registry.” </a:t>
            </a:r>
            <a:r>
              <a:rPr lang="en-US" sz="1500" i="1" dirty="0"/>
              <a:t>American Economic Review</a:t>
            </a:r>
            <a:r>
              <a:rPr lang="en-US" sz="1500" dirty="0"/>
              <a:t>, </a:t>
            </a:r>
            <a:r>
              <a:rPr lang="en-US" sz="1500" dirty="0" smtClean="0"/>
              <a:t>September 2009, </a:t>
            </a:r>
            <a:r>
              <a:rPr lang="en-US" sz="1500" dirty="0"/>
              <a:t>pp. 1309-1334.</a:t>
            </a:r>
          </a:p>
          <a:p>
            <a:endParaRPr lang="en-US" sz="1500"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1508926080"/>
              </p:ext>
            </p:extLst>
          </p:nvPr>
        </p:nvGraphicFramePr>
        <p:xfrm>
          <a:off x="914400" y="2209800"/>
          <a:ext cx="7391399" cy="3017520"/>
        </p:xfrm>
        <a:graphic>
          <a:graphicData uri="http://schemas.openxmlformats.org/drawingml/2006/table">
            <a:tbl>
              <a:tblPr firstRow="1" firstCol="1" bandRow="1">
                <a:tableStyleId>{5C22544A-7EE6-4342-B048-85BDC9FD1C3A}</a:tableStyleId>
              </a:tblPr>
              <a:tblGrid>
                <a:gridCol w="1820063">
                  <a:extLst>
                    <a:ext uri="{9D8B030D-6E8A-4147-A177-3AD203B41FA5}">
                      <a16:colId xmlns:a16="http://schemas.microsoft.com/office/drawing/2014/main" val="20000"/>
                    </a:ext>
                  </a:extLst>
                </a:gridCol>
                <a:gridCol w="1113804">
                  <a:extLst>
                    <a:ext uri="{9D8B030D-6E8A-4147-A177-3AD203B41FA5}">
                      <a16:colId xmlns:a16="http://schemas.microsoft.com/office/drawing/2014/main" val="20001"/>
                    </a:ext>
                  </a:extLst>
                </a:gridCol>
                <a:gridCol w="1114576">
                  <a:extLst>
                    <a:ext uri="{9D8B030D-6E8A-4147-A177-3AD203B41FA5}">
                      <a16:colId xmlns:a16="http://schemas.microsoft.com/office/drawing/2014/main" val="20002"/>
                    </a:ext>
                  </a:extLst>
                </a:gridCol>
                <a:gridCol w="1113804">
                  <a:extLst>
                    <a:ext uri="{9D8B030D-6E8A-4147-A177-3AD203B41FA5}">
                      <a16:colId xmlns:a16="http://schemas.microsoft.com/office/drawing/2014/main" val="20003"/>
                    </a:ext>
                  </a:extLst>
                </a:gridCol>
                <a:gridCol w="1114576">
                  <a:extLst>
                    <a:ext uri="{9D8B030D-6E8A-4147-A177-3AD203B41FA5}">
                      <a16:colId xmlns:a16="http://schemas.microsoft.com/office/drawing/2014/main" val="20004"/>
                    </a:ext>
                  </a:extLst>
                </a:gridCol>
                <a:gridCol w="1114576">
                  <a:extLst>
                    <a:ext uri="{9D8B030D-6E8A-4147-A177-3AD203B41FA5}">
                      <a16:colId xmlns:a16="http://schemas.microsoft.com/office/drawing/2014/main" val="20005"/>
                    </a:ext>
                  </a:extLst>
                </a:gridCol>
              </a:tblGrid>
              <a:tr h="713232">
                <a:tc>
                  <a:txBody>
                    <a:bodyPr/>
                    <a:lstStyle/>
                    <a:p>
                      <a:pPr marL="0" marR="0">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White</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African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Asian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Hispanic</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Native American</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1400" dirty="0">
                          <a:effectLst/>
                        </a:rPr>
                        <a:t>White</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1/11,000</a:t>
                      </a:r>
                    </a:p>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1400" dirty="0">
                          <a:effectLst/>
                        </a:rPr>
                        <a:t>African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b="1" dirty="0">
                          <a:solidFill>
                            <a:schemeClr val="accent3"/>
                          </a:solidFill>
                          <a:effectLst/>
                        </a:rPr>
                        <a:t>1/113,000</a:t>
                      </a:r>
                      <a:endParaRPr lang="en-US" sz="1400" b="1" dirty="0">
                        <a:solidFill>
                          <a:schemeClr val="accent3"/>
                        </a:solidFill>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b="1" dirty="0">
                          <a:solidFill>
                            <a:schemeClr val="accent3"/>
                          </a:solidFill>
                          <a:effectLst/>
                        </a:rPr>
                        <a:t>1/98,000</a:t>
                      </a:r>
                      <a:endParaRPr lang="en-US" sz="1400" b="1" dirty="0">
                        <a:solidFill>
                          <a:schemeClr val="accent3"/>
                        </a:solidFill>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1400" dirty="0">
                          <a:effectLst/>
                        </a:rPr>
                        <a:t>Asian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1/223,000</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1/1,310,000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1/29,000</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1400" dirty="0">
                          <a:effectLst/>
                        </a:rPr>
                        <a:t>Hispanic</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1/44,000</a:t>
                      </a:r>
                    </a:p>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1/259,000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1/254,000</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1/34,000</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a:effectLst/>
                        </a:rPr>
                        <a:t> </a:t>
                      </a:r>
                      <a:endParaRPr lang="en-US" sz="1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475488">
                <a:tc>
                  <a:txBody>
                    <a:bodyPr/>
                    <a:lstStyle/>
                    <a:p>
                      <a:pPr marL="0" marR="0">
                        <a:spcBef>
                          <a:spcPts val="0"/>
                        </a:spcBef>
                        <a:spcAft>
                          <a:spcPts val="0"/>
                        </a:spcAft>
                      </a:pPr>
                      <a:r>
                        <a:rPr lang="en-US" sz="1400" dirty="0">
                          <a:effectLst/>
                        </a:rPr>
                        <a:t>Native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1/13,000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1/116,000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1/173,000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1/36,000</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1/11,000</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Oval 5"/>
          <p:cNvSpPr/>
          <p:nvPr/>
        </p:nvSpPr>
        <p:spPr>
          <a:xfrm>
            <a:off x="2743200" y="3276600"/>
            <a:ext cx="2209800" cy="457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67000" y="426720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426720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319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r>
              <a:rPr lang="en-US" dirty="0" smtClean="0"/>
              <a:t>Bone Marrow Donations, </a:t>
            </a:r>
            <a:r>
              <a:rPr lang="en-US" dirty="0"/>
              <a:t>2</a:t>
            </a:r>
            <a:endParaRPr lang="en-US" dirty="0" smtClean="0"/>
          </a:p>
          <a:p>
            <a:pPr marL="109728" indent="0" algn="ctr">
              <a:buNone/>
            </a:pPr>
            <a:r>
              <a:rPr lang="en-US" sz="1800" b="1" dirty="0">
                <a:solidFill>
                  <a:schemeClr val="accent3"/>
                </a:solidFill>
              </a:rPr>
              <a:t>Registry Size and Probability of No Match, by Race, in </a:t>
            </a:r>
            <a:r>
              <a:rPr lang="en-US" sz="1800" b="1" dirty="0" smtClean="0">
                <a:solidFill>
                  <a:schemeClr val="accent3"/>
                </a:solidFill>
              </a:rPr>
              <a:t>2006</a:t>
            </a:r>
            <a:endParaRPr lang="en-US" sz="2000" dirty="0">
              <a:solidFill>
                <a:schemeClr val="accent3"/>
              </a:solidFill>
            </a:endParaRP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smtClean="0"/>
          </a:p>
          <a:p>
            <a:endParaRPr lang="en-US" sz="1800" dirty="0"/>
          </a:p>
          <a:p>
            <a:endParaRPr lang="en-US" sz="1800" dirty="0"/>
          </a:p>
          <a:p>
            <a:pPr marL="109728" indent="0">
              <a:buNone/>
            </a:pPr>
            <a:r>
              <a:rPr lang="en-US" sz="1800" dirty="0"/>
              <a:t> </a:t>
            </a:r>
          </a:p>
          <a:p>
            <a:pPr>
              <a:lnSpc>
                <a:spcPct val="60000"/>
              </a:lnSpc>
            </a:pPr>
            <a:endParaRPr lang="en-US" sz="1800" dirty="0"/>
          </a:p>
          <a:p>
            <a:r>
              <a:rPr lang="en-US" sz="1500" dirty="0"/>
              <a:t>Source:  Bergstrom, Garratt, and Sheehan-Connor. “One Chance in a Million:  Altruism and the Bone Marrow Registry.” </a:t>
            </a:r>
            <a:r>
              <a:rPr lang="en-US" sz="1500" i="1" dirty="0"/>
              <a:t>American Economic Review</a:t>
            </a:r>
            <a:r>
              <a:rPr lang="en-US" sz="1500" dirty="0"/>
              <a:t>, September 2009, pp. 1309-1334.</a:t>
            </a:r>
          </a:p>
          <a:p>
            <a:endParaRPr lang="en-US" sz="1800" dirty="0"/>
          </a:p>
          <a:p>
            <a:pPr marL="109728" indent="0" algn="ctr">
              <a:buNone/>
            </a:pPr>
            <a:endParaRPr lang="en-US" sz="1800" dirty="0">
              <a:solidFill>
                <a:schemeClr val="accent3"/>
              </a:solidFill>
            </a:endParaRPr>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2513698601"/>
              </p:ext>
            </p:extLst>
          </p:nvPr>
        </p:nvGraphicFramePr>
        <p:xfrm>
          <a:off x="990600" y="2092452"/>
          <a:ext cx="7010399" cy="3718560"/>
        </p:xfrm>
        <a:graphic>
          <a:graphicData uri="http://schemas.openxmlformats.org/drawingml/2006/table">
            <a:tbl>
              <a:tblPr firstRow="1" firstCol="1" bandRow="1">
                <a:tableStyleId>{5C22544A-7EE6-4342-B048-85BDC9FD1C3A}</a:tableStyleId>
              </a:tblPr>
              <a:tblGrid>
                <a:gridCol w="1292943">
                  <a:extLst>
                    <a:ext uri="{9D8B030D-6E8A-4147-A177-3AD203B41FA5}">
                      <a16:colId xmlns:a16="http://schemas.microsoft.com/office/drawing/2014/main" val="20000"/>
                    </a:ext>
                  </a:extLst>
                </a:gridCol>
                <a:gridCol w="1429004">
                  <a:extLst>
                    <a:ext uri="{9D8B030D-6E8A-4147-A177-3AD203B41FA5}">
                      <a16:colId xmlns:a16="http://schemas.microsoft.com/office/drawing/2014/main" val="20001"/>
                    </a:ext>
                  </a:extLst>
                </a:gridCol>
                <a:gridCol w="1429724">
                  <a:extLst>
                    <a:ext uri="{9D8B030D-6E8A-4147-A177-3AD203B41FA5}">
                      <a16:colId xmlns:a16="http://schemas.microsoft.com/office/drawing/2014/main" val="20002"/>
                    </a:ext>
                  </a:extLst>
                </a:gridCol>
                <a:gridCol w="1429004">
                  <a:extLst>
                    <a:ext uri="{9D8B030D-6E8A-4147-A177-3AD203B41FA5}">
                      <a16:colId xmlns:a16="http://schemas.microsoft.com/office/drawing/2014/main" val="20003"/>
                    </a:ext>
                  </a:extLst>
                </a:gridCol>
                <a:gridCol w="1429724">
                  <a:extLst>
                    <a:ext uri="{9D8B030D-6E8A-4147-A177-3AD203B41FA5}">
                      <a16:colId xmlns:a16="http://schemas.microsoft.com/office/drawing/2014/main" val="20004"/>
                    </a:ext>
                  </a:extLst>
                </a:gridCol>
              </a:tblGrid>
              <a:tr h="822960">
                <a:tc>
                  <a:txBody>
                    <a:bodyPr/>
                    <a:lstStyle/>
                    <a:p>
                      <a:pPr marL="0" marR="0">
                        <a:spcBef>
                          <a:spcPts val="0"/>
                        </a:spcBef>
                        <a:spcAft>
                          <a:spcPts val="0"/>
                        </a:spcAft>
                      </a:pPr>
                      <a:r>
                        <a:rPr lang="en-US" sz="1600" dirty="0">
                          <a:effectLst/>
                        </a:rPr>
                        <a:t> </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effectLst/>
                        </a:rPr>
                        <a:t>Number in Registry</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Fraction Available</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Effective Number in Registry</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Probability of No Match</a:t>
                      </a:r>
                      <a:endParaRPr lang="en-US" sz="1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7200">
                <a:tc>
                  <a:txBody>
                    <a:bodyPr/>
                    <a:lstStyle/>
                    <a:p>
                      <a:pPr marL="0" marR="0">
                        <a:spcBef>
                          <a:spcPts val="0"/>
                        </a:spcBef>
                        <a:spcAft>
                          <a:spcPts val="0"/>
                        </a:spcAft>
                      </a:pPr>
                      <a:r>
                        <a:rPr lang="en-US" sz="1600" dirty="0">
                          <a:effectLst/>
                        </a:rPr>
                        <a:t>White</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4,444,335</a:t>
                      </a:r>
                      <a:endParaRPr lang="en-US" sz="1100">
                        <a:effectLst/>
                      </a:endParaRPr>
                    </a:p>
                    <a:p>
                      <a:pPr marL="0" marR="0" algn="ctr">
                        <a:spcBef>
                          <a:spcPts val="0"/>
                        </a:spcBef>
                        <a:spcAft>
                          <a:spcPts val="0"/>
                        </a:spcAft>
                      </a:pPr>
                      <a:r>
                        <a:rPr lang="en-US" sz="1600">
                          <a:effectLst/>
                        </a:rPr>
                        <a:t> </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0.65</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2,888,818</a:t>
                      </a:r>
                      <a:endParaRPr lang="en-US" sz="1100">
                        <a:effectLst/>
                      </a:endParaRPr>
                    </a:p>
                    <a:p>
                      <a:pPr marL="0" marR="0" indent="457200">
                        <a:spcBef>
                          <a:spcPts val="0"/>
                        </a:spcBef>
                        <a:spcAft>
                          <a:spcPts val="0"/>
                        </a:spcAft>
                      </a:pPr>
                      <a:r>
                        <a:rPr lang="en-US" sz="1600">
                          <a:effectLst/>
                        </a:rPr>
                        <a:t> </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0.08</a:t>
                      </a:r>
                      <a:endParaRPr lang="en-US" sz="1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640080">
                <a:tc>
                  <a:txBody>
                    <a:bodyPr/>
                    <a:lstStyle/>
                    <a:p>
                      <a:pPr marL="0" marR="0">
                        <a:spcBef>
                          <a:spcPts val="0"/>
                        </a:spcBef>
                        <a:spcAft>
                          <a:spcPts val="0"/>
                        </a:spcAft>
                      </a:pPr>
                      <a:r>
                        <a:rPr lang="en-US" sz="1600" dirty="0">
                          <a:effectLst/>
                        </a:rPr>
                        <a:t>African American</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485,791</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0.34</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165,169</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0.38</a:t>
                      </a:r>
                      <a:endParaRPr lang="en-US" sz="1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640080">
                <a:tc>
                  <a:txBody>
                    <a:bodyPr/>
                    <a:lstStyle/>
                    <a:p>
                      <a:pPr marL="0" marR="0">
                        <a:spcBef>
                          <a:spcPts val="0"/>
                        </a:spcBef>
                        <a:spcAft>
                          <a:spcPts val="0"/>
                        </a:spcAft>
                      </a:pPr>
                      <a:r>
                        <a:rPr lang="en-US" sz="1600" dirty="0">
                          <a:effectLst/>
                        </a:rPr>
                        <a:t>Asian American</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432,293</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0.44</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190,209</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0.21</a:t>
                      </a:r>
                      <a:endParaRPr lang="en-US" sz="1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1600" dirty="0">
                          <a:effectLst/>
                        </a:rPr>
                        <a:t>Hispanic</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594,801</a:t>
                      </a:r>
                      <a:endParaRPr lang="en-US" sz="1100">
                        <a:effectLst/>
                      </a:endParaRPr>
                    </a:p>
                    <a:p>
                      <a:pPr marL="0" marR="0" algn="ctr">
                        <a:spcBef>
                          <a:spcPts val="0"/>
                        </a:spcBef>
                        <a:spcAft>
                          <a:spcPts val="0"/>
                        </a:spcAft>
                      </a:pPr>
                      <a:r>
                        <a:rPr lang="en-US" sz="1600">
                          <a:effectLst/>
                        </a:rPr>
                        <a:t> </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0.47</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279,556</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0.16</a:t>
                      </a:r>
                      <a:endParaRPr lang="en-US" sz="11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640080">
                <a:tc>
                  <a:txBody>
                    <a:bodyPr/>
                    <a:lstStyle/>
                    <a:p>
                      <a:pPr marL="0" marR="0">
                        <a:spcBef>
                          <a:spcPts val="0"/>
                        </a:spcBef>
                        <a:spcAft>
                          <a:spcPts val="0"/>
                        </a:spcAft>
                      </a:pPr>
                      <a:r>
                        <a:rPr lang="en-US" sz="1600" dirty="0">
                          <a:effectLst/>
                        </a:rPr>
                        <a:t>Native American</a:t>
                      </a:r>
                      <a:endParaRPr lang="en-US" sz="11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70,781</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0.48</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a:effectLst/>
                        </a:rPr>
                        <a:t>33,975</a:t>
                      </a:r>
                      <a:endParaRPr lang="en-US" sz="11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600" dirty="0">
                          <a:effectLst/>
                        </a:rPr>
                        <a:t>0.11</a:t>
                      </a:r>
                      <a:endParaRPr lang="en-US" sz="11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6" name="Oval 5"/>
          <p:cNvSpPr/>
          <p:nvPr/>
        </p:nvSpPr>
        <p:spPr>
          <a:xfrm>
            <a:off x="6934200" y="2743200"/>
            <a:ext cx="762000" cy="12192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62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Bone Marrow Donations, 3</a:t>
            </a:r>
          </a:p>
          <a:p>
            <a:pPr marL="109728" indent="0" algn="ctr">
              <a:buNone/>
            </a:pPr>
            <a:r>
              <a:rPr lang="en-US" sz="1800" b="1" dirty="0" smtClean="0">
                <a:solidFill>
                  <a:schemeClr val="accent3"/>
                </a:solidFill>
              </a:rPr>
              <a:t>Gain in Match Probability from Adding One Registrant (× 10</a:t>
            </a:r>
            <a:r>
              <a:rPr lang="en-US" sz="1800" b="1" baseline="30000" dirty="0" smtClean="0">
                <a:solidFill>
                  <a:schemeClr val="accent3"/>
                </a:solidFill>
              </a:rPr>
              <a:t>7</a:t>
            </a:r>
            <a:r>
              <a:rPr lang="en-US" sz="1800" b="1" dirty="0" smtClean="0">
                <a:solidFill>
                  <a:schemeClr val="accent3"/>
                </a:solidFill>
              </a:rPr>
              <a:t>)</a:t>
            </a:r>
            <a:endParaRPr lang="en-US" sz="1800" dirty="0">
              <a:solidFill>
                <a:schemeClr val="accent3"/>
              </a:solidFill>
            </a:endParaRPr>
          </a:p>
          <a:p>
            <a:endParaRPr lang="en-US" sz="1500" dirty="0" smtClean="0"/>
          </a:p>
          <a:p>
            <a:endParaRPr lang="en-US" sz="1500" dirty="0"/>
          </a:p>
          <a:p>
            <a:endParaRPr lang="en-US" sz="1500" dirty="0" smtClean="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endParaRPr lang="en-US" sz="1500" dirty="0" smtClean="0"/>
          </a:p>
          <a:p>
            <a:pPr marL="109728" indent="0">
              <a:buNone/>
            </a:pPr>
            <a:r>
              <a:rPr lang="en-US" sz="1500" dirty="0"/>
              <a:t> </a:t>
            </a:r>
          </a:p>
          <a:p>
            <a:pPr>
              <a:lnSpc>
                <a:spcPct val="60000"/>
              </a:lnSpc>
            </a:pPr>
            <a:endParaRPr lang="en-US" sz="1500" dirty="0"/>
          </a:p>
          <a:p>
            <a:r>
              <a:rPr lang="en-US" sz="1500" dirty="0"/>
              <a:t>Source:  Bergstrom, Garratt, and Sheehan-Connor. </a:t>
            </a:r>
            <a:r>
              <a:rPr lang="en-US" sz="1500" dirty="0" smtClean="0"/>
              <a:t>“</a:t>
            </a:r>
            <a:r>
              <a:rPr lang="en-US" sz="1500" dirty="0"/>
              <a:t>One Chance in a Million:  Altruism and the Bone </a:t>
            </a:r>
            <a:r>
              <a:rPr lang="en-US" sz="1500" dirty="0" smtClean="0"/>
              <a:t>Marrow </a:t>
            </a:r>
            <a:r>
              <a:rPr lang="en-US" sz="1500" dirty="0"/>
              <a:t>Registry.” </a:t>
            </a:r>
            <a:r>
              <a:rPr lang="en-US" sz="1500" i="1" dirty="0"/>
              <a:t>American Economic Review</a:t>
            </a:r>
            <a:r>
              <a:rPr lang="en-US" sz="1500" dirty="0"/>
              <a:t>, </a:t>
            </a:r>
            <a:r>
              <a:rPr lang="en-US" sz="1500" dirty="0" smtClean="0"/>
              <a:t>September 2009, </a:t>
            </a:r>
            <a:r>
              <a:rPr lang="en-US" sz="1500" dirty="0"/>
              <a:t>pp. 1309-1334.</a:t>
            </a:r>
          </a:p>
          <a:p>
            <a:endParaRPr lang="en-US" sz="1500"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3293983891"/>
              </p:ext>
            </p:extLst>
          </p:nvPr>
        </p:nvGraphicFramePr>
        <p:xfrm>
          <a:off x="914400" y="2343912"/>
          <a:ext cx="7391399" cy="3218688"/>
        </p:xfrm>
        <a:graphic>
          <a:graphicData uri="http://schemas.openxmlformats.org/drawingml/2006/table">
            <a:tbl>
              <a:tblPr firstRow="1" firstCol="1" bandRow="1">
                <a:tableStyleId>{5C22544A-7EE6-4342-B048-85BDC9FD1C3A}</a:tableStyleId>
              </a:tblPr>
              <a:tblGrid>
                <a:gridCol w="1820063">
                  <a:extLst>
                    <a:ext uri="{9D8B030D-6E8A-4147-A177-3AD203B41FA5}">
                      <a16:colId xmlns:a16="http://schemas.microsoft.com/office/drawing/2014/main" val="20000"/>
                    </a:ext>
                  </a:extLst>
                </a:gridCol>
                <a:gridCol w="1113804">
                  <a:extLst>
                    <a:ext uri="{9D8B030D-6E8A-4147-A177-3AD203B41FA5}">
                      <a16:colId xmlns:a16="http://schemas.microsoft.com/office/drawing/2014/main" val="20001"/>
                    </a:ext>
                  </a:extLst>
                </a:gridCol>
                <a:gridCol w="1114576">
                  <a:extLst>
                    <a:ext uri="{9D8B030D-6E8A-4147-A177-3AD203B41FA5}">
                      <a16:colId xmlns:a16="http://schemas.microsoft.com/office/drawing/2014/main" val="20002"/>
                    </a:ext>
                  </a:extLst>
                </a:gridCol>
                <a:gridCol w="1113804">
                  <a:extLst>
                    <a:ext uri="{9D8B030D-6E8A-4147-A177-3AD203B41FA5}">
                      <a16:colId xmlns:a16="http://schemas.microsoft.com/office/drawing/2014/main" val="20003"/>
                    </a:ext>
                  </a:extLst>
                </a:gridCol>
                <a:gridCol w="1114576">
                  <a:extLst>
                    <a:ext uri="{9D8B030D-6E8A-4147-A177-3AD203B41FA5}">
                      <a16:colId xmlns:a16="http://schemas.microsoft.com/office/drawing/2014/main" val="20004"/>
                    </a:ext>
                  </a:extLst>
                </a:gridCol>
                <a:gridCol w="1114576">
                  <a:extLst>
                    <a:ext uri="{9D8B030D-6E8A-4147-A177-3AD203B41FA5}">
                      <a16:colId xmlns:a16="http://schemas.microsoft.com/office/drawing/2014/main" val="20005"/>
                    </a:ext>
                  </a:extLst>
                </a:gridCol>
              </a:tblGrid>
              <a:tr h="365760">
                <a:tc>
                  <a:txBody>
                    <a:bodyPr/>
                    <a:lstStyle/>
                    <a:p>
                      <a:pPr marL="0" marR="0">
                        <a:spcBef>
                          <a:spcPts val="0"/>
                        </a:spcBef>
                        <a:spcAft>
                          <a:spcPts val="0"/>
                        </a:spcAft>
                      </a:pPr>
                      <a:endParaRPr lang="en-US" sz="1400" dirty="0">
                        <a:effectLst/>
                        <a:latin typeface="Times New Roman"/>
                        <a:ea typeface="Times New Roman"/>
                        <a:cs typeface="Times New Roman"/>
                      </a:endParaRPr>
                    </a:p>
                  </a:txBody>
                  <a:tcPr marL="68580" marR="68580" marT="0" marB="0"/>
                </a:tc>
                <a:tc gridSpan="5">
                  <a:txBody>
                    <a:bodyPr/>
                    <a:lstStyle/>
                    <a:p>
                      <a:pPr marL="0" marR="0" algn="ctr">
                        <a:spcBef>
                          <a:spcPts val="0"/>
                        </a:spcBef>
                        <a:spcAft>
                          <a:spcPts val="0"/>
                        </a:spcAft>
                      </a:pPr>
                      <a:r>
                        <a:rPr lang="en-US" sz="1400" dirty="0" smtClean="0">
                          <a:effectLst/>
                          <a:latin typeface="Times New Roman"/>
                          <a:ea typeface="Times New Roman"/>
                          <a:cs typeface="Times New Roman"/>
                        </a:rPr>
                        <a:t>Race of Added Registrant</a:t>
                      </a:r>
                      <a:endParaRPr lang="en-US" sz="1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400" dirty="0">
                        <a:effectLst/>
                        <a:latin typeface="Times New Roman"/>
                        <a:ea typeface="Times New Roman"/>
                        <a:cs typeface="Times New Roman"/>
                      </a:endParaRPr>
                    </a:p>
                  </a:txBody>
                  <a:tcPr marL="68580" marR="68580" marT="0" marB="0"/>
                </a:tc>
                <a:tc hMerge="1">
                  <a:txBody>
                    <a:bodyPr/>
                    <a:lstStyle/>
                    <a:p>
                      <a:pPr marL="0" marR="0" algn="ctr">
                        <a:spcBef>
                          <a:spcPts val="0"/>
                        </a:spcBef>
                        <a:spcAft>
                          <a:spcPts val="0"/>
                        </a:spcAft>
                      </a:pP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548640">
                <a:tc>
                  <a:txBody>
                    <a:bodyPr/>
                    <a:lstStyle/>
                    <a:p>
                      <a:pPr marL="0" marR="0">
                        <a:spcBef>
                          <a:spcPts val="0"/>
                        </a:spcBef>
                        <a:spcAft>
                          <a:spcPts val="0"/>
                        </a:spcAft>
                      </a:pPr>
                      <a:r>
                        <a:rPr lang="en-US" sz="1400" dirty="0">
                          <a:effectLst/>
                        </a:rPr>
                        <a:t> </a:t>
                      </a:r>
                      <a:r>
                        <a:rPr lang="en-US" sz="1400" dirty="0" smtClean="0">
                          <a:effectLst/>
                        </a:rPr>
                        <a:t>Gain to Member</a:t>
                      </a:r>
                      <a:r>
                        <a:rPr lang="en-US" sz="1400" baseline="0" dirty="0" smtClean="0">
                          <a:effectLst/>
                        </a:rPr>
                        <a:t> of this Race:</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a:effectLst/>
                        </a:rPr>
                        <a:t>White</a:t>
                      </a:r>
                      <a:endParaRPr lang="en-US" sz="1400" dirty="0">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African American</a:t>
                      </a:r>
                      <a:endParaRPr lang="en-US" sz="1400" dirty="0">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Asian American</a:t>
                      </a:r>
                      <a:endParaRPr lang="en-US" sz="1400" dirty="0">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Hispanic</a:t>
                      </a:r>
                      <a:endParaRPr lang="en-US" sz="1400" dirty="0">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Native American</a:t>
                      </a:r>
                      <a:endParaRPr lang="en-US" sz="1400" dirty="0">
                        <a:effectLst/>
                        <a:latin typeface="Times New Roman"/>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spcBef>
                          <a:spcPts val="0"/>
                        </a:spcBef>
                        <a:spcAft>
                          <a:spcPts val="0"/>
                        </a:spcAft>
                      </a:pPr>
                      <a:r>
                        <a:rPr lang="en-US" sz="1400" dirty="0">
                          <a:effectLst/>
                        </a:rPr>
                        <a:t>White</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0.143</a:t>
                      </a:r>
                      <a:endParaRPr lang="en-US" sz="1400" dirty="0">
                        <a:effectLst/>
                      </a:endParaRPr>
                    </a:p>
                    <a:p>
                      <a:pPr marL="0" marR="0" algn="ctr">
                        <a:spcBef>
                          <a:spcPts val="0"/>
                        </a:spcBef>
                        <a:spcAft>
                          <a:spcPts val="0"/>
                        </a:spcAft>
                      </a:pPr>
                      <a:r>
                        <a:rPr lang="en-US" sz="1400" dirty="0">
                          <a:effectLst/>
                        </a:rPr>
                        <a:t> </a:t>
                      </a:r>
                      <a:endParaRPr lang="en-US" sz="1400" dirty="0">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effectLst/>
                        </a:rPr>
                        <a:t>0.136</a:t>
                      </a:r>
                      <a:r>
                        <a:rPr lang="en-US" sz="1400" dirty="0">
                          <a:effectLst/>
                        </a:rPr>
                        <a:t> </a:t>
                      </a:r>
                      <a:endParaRPr lang="en-US" sz="1400" dirty="0">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effectLst/>
                        </a:rPr>
                        <a:t>0.094</a:t>
                      </a:r>
                      <a:r>
                        <a:rPr lang="en-US" sz="1400" dirty="0">
                          <a:effectLst/>
                        </a:rPr>
                        <a:t> </a:t>
                      </a:r>
                      <a:endParaRPr lang="en-US" sz="1400" dirty="0">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effectLst/>
                        </a:rPr>
                        <a:t>0.146</a:t>
                      </a:r>
                      <a:r>
                        <a:rPr lang="en-US" sz="1400" dirty="0">
                          <a:effectLst/>
                        </a:rPr>
                        <a:t> </a:t>
                      </a:r>
                      <a:endParaRPr lang="en-US" sz="1400" dirty="0">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effectLst/>
                        </a:rPr>
                        <a:t>0.132</a:t>
                      </a:r>
                      <a:r>
                        <a:rPr lang="en-US" sz="1400" dirty="0">
                          <a:effectLst/>
                        </a:rPr>
                        <a:t> </a:t>
                      </a:r>
                      <a:endParaRPr lang="en-US" sz="1400" dirty="0">
                        <a:effectLst/>
                        <a:latin typeface="Times New Roman"/>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57200">
                <a:tc>
                  <a:txBody>
                    <a:bodyPr/>
                    <a:lstStyle/>
                    <a:p>
                      <a:pPr marL="0" marR="0">
                        <a:spcBef>
                          <a:spcPts val="0"/>
                        </a:spcBef>
                        <a:spcAft>
                          <a:spcPts val="0"/>
                        </a:spcAft>
                      </a:pPr>
                      <a:r>
                        <a:rPr lang="en-US" sz="1400" b="1" dirty="0">
                          <a:effectLst/>
                        </a:rPr>
                        <a:t>African American</a:t>
                      </a:r>
                      <a:endParaRPr lang="en-US" sz="1400" b="1"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b="0" dirty="0" smtClean="0">
                          <a:solidFill>
                            <a:schemeClr val="tx2"/>
                          </a:solidFill>
                          <a:effectLst/>
                          <a:latin typeface="+mn-lt"/>
                          <a:ea typeface="+mn-ea"/>
                          <a:cs typeface="+mn-cs"/>
                        </a:rPr>
                        <a:t>0.136</a:t>
                      </a:r>
                      <a:endParaRPr lang="en-US" sz="1400" b="0" dirty="0">
                        <a:solidFill>
                          <a:schemeClr val="tx2"/>
                        </a:solidFill>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b="0" dirty="0" smtClean="0">
                          <a:solidFill>
                            <a:schemeClr val="tx2"/>
                          </a:solidFill>
                          <a:effectLst/>
                        </a:rPr>
                        <a:t>6.043</a:t>
                      </a:r>
                      <a:endParaRPr lang="en-US" sz="1400" b="0" dirty="0">
                        <a:solidFill>
                          <a:schemeClr val="tx2"/>
                        </a:solidFill>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0.154</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0.547</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0.287</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457200">
                <a:tc>
                  <a:txBody>
                    <a:bodyPr/>
                    <a:lstStyle/>
                    <a:p>
                      <a:pPr marL="0" marR="0">
                        <a:spcBef>
                          <a:spcPts val="0"/>
                        </a:spcBef>
                        <a:spcAft>
                          <a:spcPts val="0"/>
                        </a:spcAft>
                      </a:pPr>
                      <a:r>
                        <a:rPr lang="en-US" sz="1400" dirty="0">
                          <a:effectLst/>
                        </a:rPr>
                        <a:t>Asian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latin typeface="+mn-lt"/>
                          <a:ea typeface="+mn-ea"/>
                          <a:cs typeface="+mn-cs"/>
                        </a:rPr>
                        <a:t>0.094</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0.154</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3.727</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0.212</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0.207</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4"/>
                  </a:ext>
                </a:extLst>
              </a:tr>
              <a:tr h="457200">
                <a:tc>
                  <a:txBody>
                    <a:bodyPr/>
                    <a:lstStyle/>
                    <a:p>
                      <a:pPr marL="0" marR="0">
                        <a:spcBef>
                          <a:spcPts val="0"/>
                        </a:spcBef>
                        <a:spcAft>
                          <a:spcPts val="0"/>
                        </a:spcAft>
                      </a:pPr>
                      <a:r>
                        <a:rPr lang="en-US" sz="1400" dirty="0">
                          <a:effectLst/>
                        </a:rPr>
                        <a:t>Hispanic</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latin typeface="+mn-lt"/>
                          <a:ea typeface="+mn-ea"/>
                          <a:cs typeface="+mn-cs"/>
                        </a:rPr>
                        <a:t>0.146</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0.547</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0.212</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1.124</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0.305</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5"/>
                  </a:ext>
                </a:extLst>
              </a:tr>
              <a:tr h="475488">
                <a:tc>
                  <a:txBody>
                    <a:bodyPr/>
                    <a:lstStyle/>
                    <a:p>
                      <a:pPr marL="0" marR="0">
                        <a:spcBef>
                          <a:spcPts val="0"/>
                        </a:spcBef>
                        <a:spcAft>
                          <a:spcPts val="0"/>
                        </a:spcAft>
                      </a:pPr>
                      <a:r>
                        <a:rPr lang="en-US" sz="1400" dirty="0">
                          <a:effectLst/>
                        </a:rPr>
                        <a:t>Native American</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0.132</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0.287</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0.207</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0.305</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400" dirty="0" smtClean="0">
                          <a:effectLst/>
                        </a:rPr>
                        <a:t>1.012</a:t>
                      </a:r>
                      <a:endParaRPr lang="en-US" sz="1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7" name="Oval 6"/>
          <p:cNvSpPr/>
          <p:nvPr/>
        </p:nvSpPr>
        <p:spPr>
          <a:xfrm>
            <a:off x="2667000" y="327660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019800" y="463296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10000" y="374904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76800" y="419100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86599" y="5105400"/>
            <a:ext cx="12192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307080"/>
            <a:ext cx="5181600" cy="228600"/>
          </a:xfrm>
          <a:prstGeom prst="rect">
            <a:avLst/>
          </a:prstGeom>
          <a:solidFill>
            <a:schemeClr val="accent1">
              <a:alpha val="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64180" y="3307080"/>
            <a:ext cx="685800" cy="2171700"/>
          </a:xfrm>
          <a:prstGeom prst="rect">
            <a:avLst/>
          </a:prstGeom>
          <a:solidFill>
            <a:schemeClr val="accent1">
              <a:alpha val="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068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lstStyle/>
          <a:p>
            <a:r>
              <a:rPr lang="en-US" dirty="0" smtClean="0"/>
              <a:t>Ethnicity</a:t>
            </a:r>
          </a:p>
          <a:p>
            <a:endParaRPr lang="en-US" dirty="0" smtClean="0"/>
          </a:p>
          <a:p>
            <a:pPr lvl="1"/>
            <a:r>
              <a:rPr lang="en-US" dirty="0" smtClean="0"/>
              <a:t>Ethnicity is a socially defined identity based on language, religion, dress, customs, and/or country of origin</a:t>
            </a:r>
          </a:p>
          <a:p>
            <a:pPr lvl="1"/>
            <a:endParaRPr lang="en-US" dirty="0" smtClean="0"/>
          </a:p>
          <a:p>
            <a:pPr lvl="1"/>
            <a:r>
              <a:rPr lang="en-US" dirty="0" smtClean="0"/>
              <a:t>“Hispanic” (some prefer “Latino”) is an ethnic designation</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fontScale="92500" lnSpcReduction="20000"/>
          </a:bodyPr>
          <a:lstStyle/>
          <a:p>
            <a:r>
              <a:rPr lang="en-US" dirty="0" smtClean="0"/>
              <a:t>Race</a:t>
            </a:r>
          </a:p>
          <a:p>
            <a:pPr>
              <a:lnSpc>
                <a:spcPct val="60000"/>
              </a:lnSpc>
            </a:pPr>
            <a:endParaRPr lang="en-US" dirty="0" smtClean="0"/>
          </a:p>
          <a:p>
            <a:pPr lvl="2"/>
            <a:r>
              <a:rPr lang="en-US" dirty="0" smtClean="0"/>
              <a:t>Race is a socially defined category in which people are grouped according to visible physical characteristics, such as skin color, eye shape, hair type, or the shape of facial features.</a:t>
            </a:r>
          </a:p>
          <a:p>
            <a:pPr lvl="2">
              <a:lnSpc>
                <a:spcPct val="70000"/>
              </a:lnSpc>
            </a:pPr>
            <a:endParaRPr lang="en-US" dirty="0" smtClean="0"/>
          </a:p>
          <a:p>
            <a:pPr lvl="2"/>
            <a:r>
              <a:rPr lang="en-US" dirty="0" smtClean="0"/>
              <a:t>Racial distinctions are social, not biological.</a:t>
            </a:r>
          </a:p>
          <a:p>
            <a:pPr lvl="2">
              <a:lnSpc>
                <a:spcPct val="70000"/>
              </a:lnSpc>
            </a:pPr>
            <a:endParaRPr lang="en-US" dirty="0"/>
          </a:p>
          <a:p>
            <a:pPr lvl="3"/>
            <a:r>
              <a:rPr lang="en-US" dirty="0" smtClean="0">
                <a:solidFill>
                  <a:schemeClr val="accent2"/>
                </a:solidFill>
              </a:rPr>
              <a:t>A person’s race has no demonstrable connection to his or her intrinsic abilities or skills in any human endeavor.  </a:t>
            </a:r>
          </a:p>
          <a:p>
            <a:pPr lvl="2">
              <a:lnSpc>
                <a:spcPct val="70000"/>
              </a:lnSpc>
            </a:pPr>
            <a:endParaRPr lang="en-US" dirty="0" smtClean="0">
              <a:solidFill>
                <a:schemeClr val="accent2"/>
              </a:solidFill>
            </a:endParaRPr>
          </a:p>
          <a:p>
            <a:pPr lvl="3"/>
            <a:r>
              <a:rPr lang="en-US" dirty="0" smtClean="0">
                <a:solidFill>
                  <a:schemeClr val="accent2"/>
                </a:solidFill>
              </a:rPr>
              <a:t>Racial distinctions do not have a significant genetic component beyond the superficial traits on which they are based (more on this shortly).</a:t>
            </a:r>
          </a:p>
          <a:p>
            <a:pPr lvl="3">
              <a:lnSpc>
                <a:spcPct val="70000"/>
              </a:lnSpc>
            </a:pPr>
            <a:endParaRPr lang="en-US" dirty="0">
              <a:solidFill>
                <a:schemeClr val="accent2"/>
              </a:solidFill>
            </a:endParaRPr>
          </a:p>
          <a:p>
            <a:pPr lvl="3"/>
            <a:r>
              <a:rPr lang="en-US" dirty="0" smtClean="0">
                <a:solidFill>
                  <a:schemeClr val="accent2"/>
                </a:solidFill>
              </a:rPr>
              <a:t>But past and current mistreatment based on race can lead to observable average differences across races in, say income, that feed stereotypes (defined below).</a:t>
            </a:r>
            <a:endParaRPr lang="en-US" dirty="0">
              <a:solidFill>
                <a:schemeClr val="accent2"/>
              </a:solidFill>
            </a:endParaRPr>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Race, Continued</a:t>
            </a:r>
          </a:p>
          <a:p>
            <a:pPr>
              <a:lnSpc>
                <a:spcPct val="60000"/>
              </a:lnSpc>
            </a:pPr>
            <a:endParaRPr lang="en-US" dirty="0" smtClean="0"/>
          </a:p>
          <a:p>
            <a:pPr lvl="2"/>
            <a:r>
              <a:rPr lang="en-US" dirty="0" smtClean="0"/>
              <a:t>Because it is socially defined, race can be defined as a subset of ethnicity, in which the social distinctions consider superficial physical traits, perhaps along with religion, custom, or country of origin.</a:t>
            </a:r>
          </a:p>
          <a:p>
            <a:pPr lvl="2"/>
            <a:endParaRPr lang="en-US" dirty="0" smtClean="0"/>
          </a:p>
          <a:p>
            <a:pPr lvl="2"/>
            <a:r>
              <a:rPr lang="en-US" dirty="0" smtClean="0"/>
              <a:t>In the U.S., </a:t>
            </a:r>
          </a:p>
          <a:p>
            <a:pPr lvl="2">
              <a:lnSpc>
                <a:spcPct val="60000"/>
              </a:lnSpc>
            </a:pPr>
            <a:endParaRPr lang="en-US" dirty="0" smtClean="0"/>
          </a:p>
          <a:p>
            <a:pPr lvl="3"/>
            <a:r>
              <a:rPr lang="en-US" dirty="0" smtClean="0"/>
              <a:t>“Blacks” include all people with superficial physical traits that appear “African,” regardless of their ancestry</a:t>
            </a:r>
          </a:p>
          <a:p>
            <a:pPr lvl="3">
              <a:lnSpc>
                <a:spcPct val="60000"/>
              </a:lnSpc>
            </a:pPr>
            <a:endParaRPr lang="en-US" dirty="0" smtClean="0"/>
          </a:p>
          <a:p>
            <a:pPr lvl="3"/>
            <a:r>
              <a:rPr lang="en-US" dirty="0" smtClean="0"/>
              <a:t>“Hispanics” include many people with darker skin, which generally reflects African or Native-American ancestry.</a:t>
            </a:r>
          </a:p>
          <a:p>
            <a:pPr lvl="2"/>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lnSpcReduction="10000"/>
          </a:bodyPr>
          <a:lstStyle/>
          <a:p>
            <a:r>
              <a:rPr lang="en-US" dirty="0" smtClean="0"/>
              <a:t>Race and Ethnicity in the U.S. Census</a:t>
            </a:r>
          </a:p>
          <a:p>
            <a:endParaRPr lang="en-US" dirty="0" smtClean="0"/>
          </a:p>
          <a:p>
            <a:pPr lvl="1"/>
            <a:r>
              <a:rPr lang="en-US" dirty="0" smtClean="0"/>
              <a:t>The U.S. Census asks people to indicate one or more races to which they belong and (separately) to indicate whether they are Hispanic.</a:t>
            </a:r>
          </a:p>
          <a:p>
            <a:pPr lvl="1"/>
            <a:endParaRPr lang="en-US" dirty="0" smtClean="0"/>
          </a:p>
          <a:p>
            <a:pPr lvl="1"/>
            <a:r>
              <a:rPr lang="en-US" dirty="0" smtClean="0"/>
              <a:t>Very few people indicate that they are of mixed “race,” although many, if not most, people are!</a:t>
            </a:r>
          </a:p>
          <a:p>
            <a:pPr lvl="1"/>
            <a:endParaRPr lang="en-US" dirty="0" smtClean="0"/>
          </a:p>
          <a:p>
            <a:pPr lvl="1"/>
            <a:r>
              <a:rPr lang="en-US" dirty="0" smtClean="0"/>
              <a:t>Before 2000, people were asked to pick one race.</a:t>
            </a:r>
          </a:p>
          <a:p>
            <a:pPr lvl="1"/>
            <a:endParaRPr lang="en-US" dirty="0" smtClean="0"/>
          </a:p>
          <a:p>
            <a:pPr lvl="1"/>
            <a:r>
              <a:rPr lang="en-US" dirty="0" smtClean="0"/>
              <a:t>Before 1980, the “Hispanic” designation was based on surname.</a:t>
            </a:r>
            <a:endParaRPr lang="en-US" dirty="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marL="109728" indent="0">
              <a:buNone/>
            </a:pPr>
            <a:r>
              <a:rPr lang="en-US" dirty="0"/>
              <a:t> </a:t>
            </a:r>
            <a:endParaRPr lang="en-US" dirty="0" smtClean="0"/>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47" t="13132" r="10044" b="5948"/>
          <a:stretch/>
        </p:blipFill>
        <p:spPr bwMode="auto">
          <a:xfrm>
            <a:off x="685800" y="1181039"/>
            <a:ext cx="5919267" cy="558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2858869"/>
            <a:ext cx="1828800" cy="646331"/>
          </a:xfrm>
          <a:prstGeom prst="rect">
            <a:avLst/>
          </a:prstGeom>
          <a:noFill/>
          <a:ln>
            <a:solidFill>
              <a:schemeClr val="accent1">
                <a:shade val="50000"/>
              </a:schemeClr>
            </a:solidFill>
          </a:ln>
        </p:spPr>
        <p:txBody>
          <a:bodyPr wrap="square" rtlCol="0">
            <a:spAutoFit/>
          </a:bodyPr>
          <a:lstStyle/>
          <a:p>
            <a:r>
              <a:rPr lang="en-US" dirty="0" smtClean="0"/>
              <a:t>16.3% of total population</a:t>
            </a:r>
            <a:endParaRPr lang="en-US" dirty="0"/>
          </a:p>
        </p:txBody>
      </p:sp>
      <p:sp>
        <p:nvSpPr>
          <p:cNvPr id="9" name="TextBox 8"/>
          <p:cNvSpPr txBox="1"/>
          <p:nvPr/>
        </p:nvSpPr>
        <p:spPr>
          <a:xfrm>
            <a:off x="6975897" y="4191000"/>
            <a:ext cx="1828800" cy="646331"/>
          </a:xfrm>
          <a:prstGeom prst="rect">
            <a:avLst/>
          </a:prstGeom>
          <a:noFill/>
          <a:ln>
            <a:solidFill>
              <a:schemeClr val="accent1">
                <a:shade val="50000"/>
              </a:schemeClr>
            </a:solidFill>
          </a:ln>
        </p:spPr>
        <p:txBody>
          <a:bodyPr wrap="square" rtlCol="0">
            <a:spAutoFit/>
          </a:bodyPr>
          <a:lstStyle/>
          <a:p>
            <a:r>
              <a:rPr lang="en-US" dirty="0" smtClean="0"/>
              <a:t>83.7% of total population</a:t>
            </a:r>
            <a:endParaRPr lang="en-US" dirty="0"/>
          </a:p>
        </p:txBody>
      </p:sp>
      <p:cxnSp>
        <p:nvCxnSpPr>
          <p:cNvPr id="7" name="Straight Arrow Connector 6"/>
          <p:cNvCxnSpPr>
            <a:stCxn id="5" idx="1"/>
          </p:cNvCxnSpPr>
          <p:nvPr/>
        </p:nvCxnSpPr>
        <p:spPr>
          <a:xfrm flipH="1" flipV="1">
            <a:off x="5638800" y="2858869"/>
            <a:ext cx="1295400" cy="3231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1"/>
          </p:cNvCxnSpPr>
          <p:nvPr/>
        </p:nvCxnSpPr>
        <p:spPr>
          <a:xfrm flipH="1">
            <a:off x="5638800" y="4514166"/>
            <a:ext cx="1337097" cy="4388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163529" y="5686649"/>
            <a:ext cx="527646"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36370" y="5328165"/>
            <a:ext cx="527646"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36370" y="3182034"/>
            <a:ext cx="527646"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6151610" y="4188928"/>
            <a:ext cx="527646"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205776" y="6536636"/>
            <a:ext cx="527646"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a:bodyPr>
          <a:lstStyle/>
          <a:p>
            <a:r>
              <a:rPr lang="en-US" sz="2400" dirty="0" smtClean="0"/>
              <a:t>Urban Policy: Race and Ethnicity  </a:t>
            </a:r>
            <a:endParaRPr lang="en-US" sz="2400" dirty="0"/>
          </a:p>
        </p:txBody>
      </p:sp>
      <p:sp>
        <p:nvSpPr>
          <p:cNvPr id="3" name="Content Placeholder 2"/>
          <p:cNvSpPr>
            <a:spLocks noGrp="1"/>
          </p:cNvSpPr>
          <p:nvPr>
            <p:ph idx="1"/>
          </p:nvPr>
        </p:nvSpPr>
        <p:spPr>
          <a:xfrm>
            <a:off x="457200" y="1426464"/>
            <a:ext cx="8229600" cy="5355336"/>
          </a:xfrm>
        </p:spPr>
        <p:txBody>
          <a:bodyPr>
            <a:normAutofit/>
          </a:bodyPr>
          <a:lstStyle/>
          <a:p>
            <a:pPr marL="109728" indent="0">
              <a:buNone/>
            </a:pPr>
            <a:r>
              <a:rPr lang="en-US" dirty="0"/>
              <a:t> </a:t>
            </a:r>
            <a:endParaRPr lang="en-US" dirty="0" smtClean="0"/>
          </a:p>
          <a:p>
            <a:endParaRPr lang="en-US" dirty="0" smtClean="0"/>
          </a:p>
        </p:txBody>
      </p:sp>
      <p:pic>
        <p:nvPicPr>
          <p:cNvPr id="4" name="Picture 2" descr="C:\Program Files\Microsoft Office\MEDIA\CAGCAT10\j0205462.wm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17" t="14748" r="16217" b="7478"/>
          <a:stretch/>
        </p:blipFill>
        <p:spPr bwMode="auto">
          <a:xfrm>
            <a:off x="778270" y="1219200"/>
            <a:ext cx="7679930" cy="560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778270" y="1219200"/>
            <a:ext cx="766267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061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28686</TotalTime>
  <Words>2019</Words>
  <Application>Microsoft Office PowerPoint</Application>
  <PresentationFormat>On-screen Show (4:3)</PresentationFormat>
  <Paragraphs>418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Georgia</vt:lpstr>
      <vt:lpstr>Times New Roman</vt:lpstr>
      <vt:lpstr>Trebuchet MS</vt:lpstr>
      <vt:lpstr>Wingdings 2</vt:lpstr>
      <vt:lpstr>Urban</vt:lpstr>
      <vt:lpstr>PAI786:  Urban Policy</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lpstr>Urban Policy: Race and Ethnicity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PPA786:  Urban Policy</dc:title>
  <dc:creator>joyinger</dc:creator>
  <cp:lastModifiedBy>Kathleen M Nasto</cp:lastModifiedBy>
  <cp:revision>199</cp:revision>
  <dcterms:created xsi:type="dcterms:W3CDTF">2008-01-08T18:11:56Z</dcterms:created>
  <dcterms:modified xsi:type="dcterms:W3CDTF">2018-02-14T17:47:36Z</dcterms:modified>
</cp:coreProperties>
</file>