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78" r:id="rId4"/>
    <p:sldId id="279" r:id="rId5"/>
    <p:sldId id="295" r:id="rId6"/>
    <p:sldId id="304" r:id="rId7"/>
    <p:sldId id="296" r:id="rId8"/>
    <p:sldId id="303" r:id="rId9"/>
    <p:sldId id="280" r:id="rId10"/>
    <p:sldId id="281" r:id="rId11"/>
    <p:sldId id="283" r:id="rId12"/>
    <p:sldId id="268" r:id="rId13"/>
    <p:sldId id="277" r:id="rId14"/>
    <p:sldId id="284" r:id="rId15"/>
    <p:sldId id="276" r:id="rId16"/>
    <p:sldId id="269" r:id="rId17"/>
    <p:sldId id="271" r:id="rId18"/>
    <p:sldId id="273" r:id="rId19"/>
    <p:sldId id="293" r:id="rId20"/>
    <p:sldId id="274" r:id="rId21"/>
    <p:sldId id="270" r:id="rId22"/>
    <p:sldId id="275" r:id="rId23"/>
    <p:sldId id="272" r:id="rId24"/>
    <p:sldId id="262" r:id="rId25"/>
    <p:sldId id="301" r:id="rId26"/>
    <p:sldId id="302" r:id="rId27"/>
    <p:sldId id="305" r:id="rId28"/>
    <p:sldId id="297" r:id="rId29"/>
    <p:sldId id="294" r:id="rId30"/>
    <p:sldId id="299" r:id="rId31"/>
    <p:sldId id="300" r:id="rId32"/>
    <p:sldId id="263" r:id="rId33"/>
    <p:sldId id="292" r:id="rId34"/>
    <p:sldId id="264" r:id="rId35"/>
    <p:sldId id="29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FA9A13D1-E279-42DD-BB3C-1752E55AB318}" type="datetimeFigureOut">
              <a:rPr lang="en-US" smtClean="0"/>
              <a:pPr/>
              <a:t>2/14/2018</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54137C6D-94B2-4F08-ACBF-0D8EF6D4C21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9A13D1-E279-42DD-BB3C-1752E55AB318}" type="datetimeFigureOut">
              <a:rPr lang="en-US" smtClean="0"/>
              <a:pPr/>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9A13D1-E279-42DD-BB3C-1752E55AB318}" type="datetimeFigureOut">
              <a:rPr lang="en-US" smtClean="0"/>
              <a:pPr/>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9A13D1-E279-42DD-BB3C-1752E55AB318}" type="datetimeFigureOut">
              <a:rPr lang="en-US" smtClean="0"/>
              <a:pPr/>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A9A13D1-E279-42DD-BB3C-1752E55AB318}" type="datetimeFigureOut">
              <a:rPr lang="en-US" smtClean="0"/>
              <a:pPr/>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A9A13D1-E279-42DD-BB3C-1752E55AB318}" type="datetimeFigureOut">
              <a:rPr lang="en-US" smtClean="0"/>
              <a:pPr/>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FA9A13D1-E279-42DD-BB3C-1752E55AB318}" type="datetimeFigureOut">
              <a:rPr lang="en-US" smtClean="0"/>
              <a:pPr/>
              <a:t>2/14/2018</a:t>
            </a:fld>
            <a:endParaRPr lang="en-US"/>
          </a:p>
        </p:txBody>
      </p:sp>
      <p:sp>
        <p:nvSpPr>
          <p:cNvPr id="27" name="Slide Number Placeholder 26"/>
          <p:cNvSpPr>
            <a:spLocks noGrp="1"/>
          </p:cNvSpPr>
          <p:nvPr>
            <p:ph type="sldNum" sz="quarter" idx="11"/>
          </p:nvPr>
        </p:nvSpPr>
        <p:spPr/>
        <p:txBody>
          <a:bodyPr rtlCol="0"/>
          <a:lstStyle/>
          <a:p>
            <a:fld id="{54137C6D-94B2-4F08-ACBF-0D8EF6D4C21D}"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FA9A13D1-E279-42DD-BB3C-1752E55AB318}" type="datetimeFigureOut">
              <a:rPr lang="en-US" smtClean="0"/>
              <a:pPr/>
              <a:t>2/14/2018</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54137C6D-94B2-4F08-ACBF-0D8EF6D4C2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9A13D1-E279-42DD-BB3C-1752E55AB318}" type="datetimeFigureOut">
              <a:rPr lang="en-US" smtClean="0"/>
              <a:pPr/>
              <a:t>2/14/2018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A9A13D1-E279-42DD-BB3C-1752E55AB318}" type="datetimeFigureOut">
              <a:rPr lang="en-US" smtClean="0"/>
              <a:pPr/>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A9A13D1-E279-42DD-BB3C-1752E55AB318}" type="datetimeFigureOut">
              <a:rPr lang="en-US" smtClean="0"/>
              <a:pPr/>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A9A13D1-E279-42DD-BB3C-1752E55AB318}" type="datetimeFigureOut">
              <a:rPr lang="en-US" smtClean="0"/>
              <a:pPr/>
              <a:t>2/14/2018</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54137C6D-94B2-4F08-ACBF-0D8EF6D4C21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hyperlink" Target="http://www.taxpolicycenter.org/UploadedPDF/2000177-earned-income-tax-credit-in-the-united-states.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hyperlink" Target="https://oversight.house.gov/wp-content/uploads/2013/02/Steuerle-Testimony.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hyperlink" Target="https://chasp.lbj.utexas.edu/2015/04/15/the-changing-safety-net-for-low-income-parents-and-their-children/files/2015/04/TheChangingSafetyNet-Feb2015.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PAI786:  Urban Policy</a:t>
            </a:r>
            <a:endParaRPr lang="en-US" dirty="0"/>
          </a:p>
        </p:txBody>
      </p:sp>
      <p:sp>
        <p:nvSpPr>
          <p:cNvPr id="3" name="Subtitle 2"/>
          <p:cNvSpPr>
            <a:spLocks noGrp="1"/>
          </p:cNvSpPr>
          <p:nvPr>
            <p:ph type="subTitle" idx="1"/>
          </p:nvPr>
        </p:nvSpPr>
        <p:spPr>
          <a:xfrm>
            <a:off x="457200" y="3899938"/>
            <a:ext cx="6324600" cy="1752600"/>
          </a:xfrm>
        </p:spPr>
        <p:txBody>
          <a:bodyPr>
            <a:normAutofit fontScale="92500" lnSpcReduction="10000"/>
          </a:bodyPr>
          <a:lstStyle/>
          <a:p>
            <a:r>
              <a:rPr lang="en-US" sz="4000" smtClean="0"/>
              <a:t>Class 16:</a:t>
            </a:r>
            <a:endParaRPr lang="en-US" sz="4000" dirty="0" smtClean="0"/>
          </a:p>
          <a:p>
            <a:r>
              <a:rPr lang="en-US" sz="4000" dirty="0" smtClean="0"/>
              <a:t>Welfare Programs and Principles of Welfare Policy</a:t>
            </a:r>
            <a:endParaRPr lang="en-US" sz="4000" dirty="0"/>
          </a:p>
        </p:txBody>
      </p:sp>
      <p:pic>
        <p:nvPicPr>
          <p:cNvPr id="1026"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6629400" y="762000"/>
            <a:ext cx="1818742" cy="180959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PAI786, Class 16: Welfare Programs and Policy  </a:t>
            </a:r>
            <a:endParaRPr lang="en-US" sz="2400" dirty="0"/>
          </a:p>
        </p:txBody>
      </p:sp>
      <p:sp>
        <p:nvSpPr>
          <p:cNvPr id="3" name="Content Placeholder 2"/>
          <p:cNvSpPr>
            <a:spLocks noGrp="1"/>
          </p:cNvSpPr>
          <p:nvPr>
            <p:ph idx="1"/>
          </p:nvPr>
        </p:nvSpPr>
        <p:spPr>
          <a:xfrm>
            <a:off x="457200" y="1426464"/>
            <a:ext cx="8229600" cy="5355336"/>
          </a:xfrm>
        </p:spPr>
        <p:txBody>
          <a:bodyPr>
            <a:normAutofit lnSpcReduction="10000"/>
          </a:bodyPr>
          <a:lstStyle/>
          <a:p>
            <a:r>
              <a:rPr lang="en-US" dirty="0" smtClean="0"/>
              <a:t>In-Kind Welfare Programs </a:t>
            </a:r>
          </a:p>
          <a:p>
            <a:endParaRPr lang="en-US" dirty="0" smtClean="0"/>
          </a:p>
          <a:p>
            <a:pPr lvl="1"/>
            <a:r>
              <a:rPr lang="en-US" dirty="0" smtClean="0"/>
              <a:t>Some welfare programs provide goods and services, not cash.</a:t>
            </a:r>
          </a:p>
          <a:p>
            <a:pPr lvl="1"/>
            <a:endParaRPr lang="en-US" dirty="0" smtClean="0"/>
          </a:p>
          <a:p>
            <a:pPr lvl="2"/>
            <a:r>
              <a:rPr lang="en-US" dirty="0" smtClean="0"/>
              <a:t>The Supplemental Nutritional Assistance Program (SNAP, formerly called Food Stamps) provides coupons that can be used to pay for food.</a:t>
            </a:r>
          </a:p>
          <a:p>
            <a:pPr lvl="2"/>
            <a:endParaRPr lang="en-US" dirty="0" smtClean="0"/>
          </a:p>
          <a:p>
            <a:pPr lvl="2"/>
            <a:r>
              <a:rPr lang="en-US" dirty="0" smtClean="0"/>
              <a:t>Medicare (for the elderly) and Medicaid (for the poor) provide health insurance.</a:t>
            </a:r>
          </a:p>
          <a:p>
            <a:pPr lvl="2"/>
            <a:endParaRPr lang="en-US" dirty="0" smtClean="0"/>
          </a:p>
          <a:p>
            <a:pPr lvl="2"/>
            <a:r>
              <a:rPr lang="en-US" dirty="0" smtClean="0"/>
              <a:t>As discussed in previous classes, housing assistance subsidizes rents for some low-income families.</a:t>
            </a: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PAI786, Class 16: Welfare Programs and Policy  </a:t>
            </a:r>
            <a:endParaRPr lang="en-US" sz="2400" dirty="0"/>
          </a:p>
        </p:txBody>
      </p:sp>
      <p:sp>
        <p:nvSpPr>
          <p:cNvPr id="3" name="Content Placeholder 2"/>
          <p:cNvSpPr>
            <a:spLocks noGrp="1"/>
          </p:cNvSpPr>
          <p:nvPr>
            <p:ph idx="1"/>
          </p:nvPr>
        </p:nvSpPr>
        <p:spPr>
          <a:xfrm>
            <a:off x="457200" y="1426464"/>
            <a:ext cx="8229600" cy="5355336"/>
          </a:xfrm>
        </p:spPr>
        <p:txBody>
          <a:bodyPr>
            <a:normAutofit/>
          </a:bodyPr>
          <a:lstStyle/>
          <a:p>
            <a:r>
              <a:rPr lang="en-US" dirty="0" smtClean="0"/>
              <a:t>In-Kind Welfare Programs, Continued</a:t>
            </a:r>
          </a:p>
          <a:p>
            <a:endParaRPr lang="en-US" dirty="0" smtClean="0"/>
          </a:p>
          <a:p>
            <a:pPr lvl="1"/>
            <a:r>
              <a:rPr lang="en-US" dirty="0" smtClean="0"/>
              <a:t>The distinction between cash and in-kind programs can be important.</a:t>
            </a:r>
          </a:p>
          <a:p>
            <a:pPr lvl="1"/>
            <a:endParaRPr lang="en-US" dirty="0" smtClean="0"/>
          </a:p>
          <a:p>
            <a:pPr lvl="2"/>
            <a:r>
              <a:rPr lang="en-US" dirty="0" smtClean="0"/>
              <a:t>Some in-kind programs (SNAP) are essentially like a cash program.</a:t>
            </a:r>
          </a:p>
          <a:p>
            <a:pPr lvl="2"/>
            <a:endParaRPr lang="en-US" dirty="0" smtClean="0"/>
          </a:p>
          <a:p>
            <a:pPr lvl="2"/>
            <a:r>
              <a:rPr lang="en-US" dirty="0" smtClean="0"/>
              <a:t>Others (Medicare, Medicaid, and housing assistance) are different than cash.</a:t>
            </a:r>
          </a:p>
          <a:p>
            <a:pPr lvl="2"/>
            <a:endParaRPr lang="en-US" dirty="0" smtClean="0"/>
          </a:p>
          <a:p>
            <a:pPr lvl="2"/>
            <a:r>
              <a:rPr lang="en-US" dirty="0" smtClean="0"/>
              <a:t>The following figures explain this distinction.</a:t>
            </a: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p:txBody>
          <a:bodyPr/>
          <a:lstStyle/>
          <a:p>
            <a:pPr>
              <a:buFont typeface="Wingdings" pitchFamily="2" charset="2"/>
              <a:buNone/>
            </a:pPr>
            <a:r>
              <a:rPr lang="en-US" dirty="0">
                <a:solidFill>
                  <a:srgbClr val="9900CC"/>
                </a:solidFill>
              </a:rPr>
              <a:t>	</a:t>
            </a:r>
          </a:p>
          <a:p>
            <a:pPr>
              <a:buFont typeface="Wingdings" pitchFamily="2" charset="2"/>
              <a:buNone/>
            </a:pPr>
            <a:endParaRPr lang="en-US" dirty="0">
              <a:solidFill>
                <a:srgbClr val="9900CC"/>
              </a:solidFill>
            </a:endParaRPr>
          </a:p>
          <a:p>
            <a:pPr>
              <a:buFont typeface="Wingdings" pitchFamily="2" charset="2"/>
              <a:buNone/>
            </a:pPr>
            <a:endParaRPr lang="en-US" dirty="0">
              <a:solidFill>
                <a:srgbClr val="9900CC"/>
              </a:solidFill>
            </a:endParaRPr>
          </a:p>
          <a:p>
            <a:endParaRPr lang="en-US" dirty="0"/>
          </a:p>
        </p:txBody>
      </p:sp>
      <p:grpSp>
        <p:nvGrpSpPr>
          <p:cNvPr id="3" name="Group 11"/>
          <p:cNvGrpSpPr>
            <a:grpSpLocks noChangeAspect="1"/>
          </p:cNvGrpSpPr>
          <p:nvPr/>
        </p:nvGrpSpPr>
        <p:grpSpPr bwMode="auto">
          <a:xfrm>
            <a:off x="0" y="1630363"/>
            <a:ext cx="9144000" cy="6294437"/>
            <a:chOff x="1080" y="1080"/>
            <a:chExt cx="10980" cy="7560"/>
          </a:xfrm>
        </p:grpSpPr>
        <p:sp>
          <p:nvSpPr>
            <p:cNvPr id="17420" name="AutoShape 12"/>
            <p:cNvSpPr>
              <a:spLocks noChangeAspect="1" noChangeArrowheads="1"/>
            </p:cNvSpPr>
            <p:nvPr/>
          </p:nvSpPr>
          <p:spPr bwMode="auto">
            <a:xfrm>
              <a:off x="1080" y="1080"/>
              <a:ext cx="10980" cy="7560"/>
            </a:xfrm>
            <a:prstGeom prst="rect">
              <a:avLst/>
            </a:prstGeom>
            <a:noFill/>
            <a:ln w="9525">
              <a:noFill/>
              <a:miter lim="800000"/>
              <a:headEnd/>
              <a:tailEnd/>
            </a:ln>
          </p:spPr>
          <p:txBody>
            <a:bodyPr/>
            <a:lstStyle/>
            <a:p>
              <a:endParaRPr lang="en-US"/>
            </a:p>
          </p:txBody>
        </p:sp>
        <p:sp>
          <p:nvSpPr>
            <p:cNvPr id="17421" name="Line 13"/>
            <p:cNvSpPr>
              <a:spLocks noChangeShapeType="1"/>
            </p:cNvSpPr>
            <p:nvPr/>
          </p:nvSpPr>
          <p:spPr bwMode="auto">
            <a:xfrm>
              <a:off x="2880" y="1260"/>
              <a:ext cx="1" cy="4680"/>
            </a:xfrm>
            <a:prstGeom prst="line">
              <a:avLst/>
            </a:prstGeom>
            <a:noFill/>
            <a:ln w="9525">
              <a:solidFill>
                <a:srgbClr val="000000"/>
              </a:solidFill>
              <a:round/>
              <a:headEnd/>
              <a:tailEnd/>
            </a:ln>
          </p:spPr>
          <p:txBody>
            <a:bodyPr/>
            <a:lstStyle/>
            <a:p>
              <a:endParaRPr lang="en-US"/>
            </a:p>
          </p:txBody>
        </p:sp>
        <p:sp>
          <p:nvSpPr>
            <p:cNvPr id="17424" name="Line 16"/>
            <p:cNvSpPr>
              <a:spLocks noChangeShapeType="1"/>
            </p:cNvSpPr>
            <p:nvPr/>
          </p:nvSpPr>
          <p:spPr bwMode="auto">
            <a:xfrm flipH="1" flipV="1">
              <a:off x="2880" y="2700"/>
              <a:ext cx="5040" cy="3240"/>
            </a:xfrm>
            <a:prstGeom prst="line">
              <a:avLst/>
            </a:prstGeom>
            <a:noFill/>
            <a:ln w="28575">
              <a:solidFill>
                <a:schemeClr val="accent2"/>
              </a:solidFill>
              <a:round/>
              <a:headEnd/>
              <a:tailEnd/>
            </a:ln>
          </p:spPr>
          <p:txBody>
            <a:bodyPr/>
            <a:lstStyle/>
            <a:p>
              <a:endParaRPr lang="en-US"/>
            </a:p>
          </p:txBody>
        </p:sp>
        <p:sp>
          <p:nvSpPr>
            <p:cNvPr id="17427" name="Rectangle 19"/>
            <p:cNvSpPr>
              <a:spLocks noChangeArrowheads="1"/>
            </p:cNvSpPr>
            <p:nvPr/>
          </p:nvSpPr>
          <p:spPr bwMode="auto">
            <a:xfrm>
              <a:off x="7577" y="6260"/>
              <a:ext cx="3393" cy="513"/>
            </a:xfrm>
            <a:prstGeom prst="rect">
              <a:avLst/>
            </a:prstGeom>
            <a:solidFill>
              <a:srgbClr val="FFFFFF">
                <a:alpha val="0"/>
              </a:srgbClr>
            </a:solidFill>
            <a:ln w="9525">
              <a:noFill/>
              <a:miter lim="800000"/>
              <a:headEnd/>
              <a:tailEnd/>
            </a:ln>
          </p:spPr>
          <p:txBody>
            <a:bodyPr/>
            <a:lstStyle/>
            <a:p>
              <a:r>
                <a:rPr lang="en-US" sz="1600" b="1" dirty="0" smtClean="0"/>
                <a:t>Other Goods Per Day</a:t>
              </a:r>
              <a:endParaRPr lang="en-US" sz="1600" dirty="0"/>
            </a:p>
          </p:txBody>
        </p:sp>
        <p:sp>
          <p:nvSpPr>
            <p:cNvPr id="17430" name="Rectangle 22"/>
            <p:cNvSpPr>
              <a:spLocks noChangeArrowheads="1"/>
            </p:cNvSpPr>
            <p:nvPr/>
          </p:nvSpPr>
          <p:spPr bwMode="auto">
            <a:xfrm>
              <a:off x="2700" y="5940"/>
              <a:ext cx="360" cy="360"/>
            </a:xfrm>
            <a:prstGeom prst="rect">
              <a:avLst/>
            </a:prstGeom>
            <a:solidFill>
              <a:srgbClr val="FFFFFF">
                <a:alpha val="0"/>
              </a:srgbClr>
            </a:solidFill>
            <a:ln w="9525">
              <a:noFill/>
              <a:miter lim="800000"/>
              <a:headEnd/>
              <a:tailEnd/>
            </a:ln>
          </p:spPr>
          <p:txBody>
            <a:bodyPr/>
            <a:lstStyle/>
            <a:p>
              <a:r>
                <a:rPr lang="en-US" sz="1400" b="1" dirty="0" smtClean="0"/>
                <a:t>0</a:t>
              </a:r>
              <a:endParaRPr lang="en-US" sz="1400" dirty="0"/>
            </a:p>
          </p:txBody>
        </p:sp>
        <p:sp>
          <p:nvSpPr>
            <p:cNvPr id="17435" name="Freeform 27"/>
            <p:cNvSpPr>
              <a:spLocks/>
            </p:cNvSpPr>
            <p:nvPr/>
          </p:nvSpPr>
          <p:spPr bwMode="auto">
            <a:xfrm>
              <a:off x="4008" y="1959"/>
              <a:ext cx="4320" cy="2880"/>
            </a:xfrm>
            <a:custGeom>
              <a:avLst/>
              <a:gdLst/>
              <a:ahLst/>
              <a:cxnLst>
                <a:cxn ang="0">
                  <a:pos x="0" y="0"/>
                </a:cxn>
                <a:cxn ang="0">
                  <a:pos x="180" y="900"/>
                </a:cxn>
                <a:cxn ang="0">
                  <a:pos x="540" y="1620"/>
                </a:cxn>
                <a:cxn ang="0">
                  <a:pos x="1440" y="2340"/>
                </a:cxn>
                <a:cxn ang="0">
                  <a:pos x="3060" y="2700"/>
                </a:cxn>
                <a:cxn ang="0">
                  <a:pos x="4320" y="2880"/>
                </a:cxn>
              </a:cxnLst>
              <a:rect l="0" t="0" r="r" b="b"/>
              <a:pathLst>
                <a:path w="4320" h="2880">
                  <a:moveTo>
                    <a:pt x="0" y="0"/>
                  </a:moveTo>
                  <a:cubicBezTo>
                    <a:pt x="45" y="315"/>
                    <a:pt x="90" y="630"/>
                    <a:pt x="180" y="900"/>
                  </a:cubicBezTo>
                  <a:cubicBezTo>
                    <a:pt x="270" y="1170"/>
                    <a:pt x="330" y="1380"/>
                    <a:pt x="540" y="1620"/>
                  </a:cubicBezTo>
                  <a:cubicBezTo>
                    <a:pt x="750" y="1860"/>
                    <a:pt x="1020" y="2160"/>
                    <a:pt x="1440" y="2340"/>
                  </a:cubicBezTo>
                  <a:cubicBezTo>
                    <a:pt x="1860" y="2520"/>
                    <a:pt x="2580" y="2610"/>
                    <a:pt x="3060" y="2700"/>
                  </a:cubicBezTo>
                  <a:cubicBezTo>
                    <a:pt x="3540" y="2790"/>
                    <a:pt x="3930" y="2835"/>
                    <a:pt x="4320" y="2880"/>
                  </a:cubicBezTo>
                </a:path>
              </a:pathLst>
            </a:custGeom>
            <a:noFill/>
            <a:ln w="28575">
              <a:solidFill>
                <a:srgbClr val="FF0000"/>
              </a:solidFill>
              <a:round/>
              <a:headEnd/>
              <a:tailEnd/>
            </a:ln>
          </p:spPr>
          <p:txBody>
            <a:bodyPr/>
            <a:lstStyle/>
            <a:p>
              <a:endParaRPr lang="en-US"/>
            </a:p>
          </p:txBody>
        </p:sp>
        <p:sp>
          <p:nvSpPr>
            <p:cNvPr id="17448" name="Rectangle 40"/>
            <p:cNvSpPr>
              <a:spLocks noChangeArrowheads="1"/>
            </p:cNvSpPr>
            <p:nvPr/>
          </p:nvSpPr>
          <p:spPr bwMode="auto">
            <a:xfrm>
              <a:off x="6523" y="3960"/>
              <a:ext cx="360" cy="360"/>
            </a:xfrm>
            <a:prstGeom prst="rect">
              <a:avLst/>
            </a:prstGeom>
            <a:solidFill>
              <a:srgbClr val="FFFFFF">
                <a:alpha val="0"/>
              </a:srgbClr>
            </a:solidFill>
            <a:ln w="9525">
              <a:noFill/>
              <a:miter lim="800000"/>
              <a:headEnd/>
              <a:tailEnd/>
            </a:ln>
          </p:spPr>
          <p:txBody>
            <a:bodyPr/>
            <a:lstStyle/>
            <a:p>
              <a:endParaRPr lang="en-US" dirty="0"/>
            </a:p>
          </p:txBody>
        </p:sp>
        <p:sp>
          <p:nvSpPr>
            <p:cNvPr id="26" name="Line 16"/>
            <p:cNvSpPr>
              <a:spLocks noChangeShapeType="1"/>
            </p:cNvSpPr>
            <p:nvPr/>
          </p:nvSpPr>
          <p:spPr bwMode="auto">
            <a:xfrm flipH="1" flipV="1">
              <a:off x="2910" y="1684"/>
              <a:ext cx="5040" cy="3240"/>
            </a:xfrm>
            <a:prstGeom prst="line">
              <a:avLst/>
            </a:prstGeom>
            <a:noFill/>
            <a:ln w="28575">
              <a:solidFill>
                <a:srgbClr val="0000FF"/>
              </a:solidFill>
              <a:round/>
              <a:headEnd/>
              <a:tailEnd/>
            </a:ln>
          </p:spPr>
          <p:txBody>
            <a:bodyPr/>
            <a:lstStyle/>
            <a:p>
              <a:endParaRPr lang="en-US"/>
            </a:p>
          </p:txBody>
        </p:sp>
        <p:sp>
          <p:nvSpPr>
            <p:cNvPr id="39" name="Freeform 27"/>
            <p:cNvSpPr>
              <a:spLocks/>
            </p:cNvSpPr>
            <p:nvPr/>
          </p:nvSpPr>
          <p:spPr bwMode="auto">
            <a:xfrm>
              <a:off x="4812" y="1442"/>
              <a:ext cx="4320" cy="2880"/>
            </a:xfrm>
            <a:custGeom>
              <a:avLst/>
              <a:gdLst/>
              <a:ahLst/>
              <a:cxnLst>
                <a:cxn ang="0">
                  <a:pos x="0" y="0"/>
                </a:cxn>
                <a:cxn ang="0">
                  <a:pos x="180" y="900"/>
                </a:cxn>
                <a:cxn ang="0">
                  <a:pos x="540" y="1620"/>
                </a:cxn>
                <a:cxn ang="0">
                  <a:pos x="1440" y="2340"/>
                </a:cxn>
                <a:cxn ang="0">
                  <a:pos x="3060" y="2700"/>
                </a:cxn>
                <a:cxn ang="0">
                  <a:pos x="4320" y="2880"/>
                </a:cxn>
              </a:cxnLst>
              <a:rect l="0" t="0" r="r" b="b"/>
              <a:pathLst>
                <a:path w="4320" h="2880">
                  <a:moveTo>
                    <a:pt x="0" y="0"/>
                  </a:moveTo>
                  <a:cubicBezTo>
                    <a:pt x="45" y="315"/>
                    <a:pt x="90" y="630"/>
                    <a:pt x="180" y="900"/>
                  </a:cubicBezTo>
                  <a:cubicBezTo>
                    <a:pt x="270" y="1170"/>
                    <a:pt x="330" y="1380"/>
                    <a:pt x="540" y="1620"/>
                  </a:cubicBezTo>
                  <a:cubicBezTo>
                    <a:pt x="750" y="1860"/>
                    <a:pt x="1020" y="2160"/>
                    <a:pt x="1440" y="2340"/>
                  </a:cubicBezTo>
                  <a:cubicBezTo>
                    <a:pt x="1860" y="2520"/>
                    <a:pt x="2580" y="2610"/>
                    <a:pt x="3060" y="2700"/>
                  </a:cubicBezTo>
                  <a:cubicBezTo>
                    <a:pt x="3540" y="2790"/>
                    <a:pt x="3930" y="2835"/>
                    <a:pt x="4320" y="2880"/>
                  </a:cubicBezTo>
                </a:path>
              </a:pathLst>
            </a:custGeom>
            <a:noFill/>
            <a:ln w="28575">
              <a:solidFill>
                <a:srgbClr val="FF0000"/>
              </a:solidFill>
              <a:round/>
              <a:headEnd/>
              <a:tailEnd/>
            </a:ln>
          </p:spPr>
          <p:txBody>
            <a:bodyPr/>
            <a:lstStyle/>
            <a:p>
              <a:endParaRPr lang="en-US"/>
            </a:p>
          </p:txBody>
        </p:sp>
      </p:grpSp>
      <p:sp>
        <p:nvSpPr>
          <p:cNvPr id="17452" name="Rectangle 44"/>
          <p:cNvSpPr>
            <a:spLocks noChangeArrowheads="1"/>
          </p:cNvSpPr>
          <p:nvPr/>
        </p:nvSpPr>
        <p:spPr bwMode="auto">
          <a:xfrm>
            <a:off x="457200" y="1981200"/>
            <a:ext cx="914400" cy="1028700"/>
          </a:xfrm>
          <a:prstGeom prst="rect">
            <a:avLst/>
          </a:prstGeom>
          <a:solidFill>
            <a:srgbClr val="FFFFFF">
              <a:alpha val="0"/>
            </a:srgbClr>
          </a:solidFill>
          <a:ln w="9525">
            <a:noFill/>
            <a:miter lim="800000"/>
            <a:headEnd/>
            <a:tailEnd/>
          </a:ln>
        </p:spPr>
        <p:txBody>
          <a:bodyPr/>
          <a:lstStyle/>
          <a:p>
            <a:r>
              <a:rPr lang="en-US" sz="1600" b="1" dirty="0" smtClean="0"/>
              <a:t>Food </a:t>
            </a:r>
            <a:r>
              <a:rPr lang="en-US" sz="1600" b="1" dirty="0"/>
              <a:t>per </a:t>
            </a:r>
            <a:r>
              <a:rPr lang="en-US" sz="1600" b="1" dirty="0" smtClean="0"/>
              <a:t>Day</a:t>
            </a:r>
            <a:endParaRPr lang="en-US" dirty="0"/>
          </a:p>
        </p:txBody>
      </p:sp>
      <p:sp>
        <p:nvSpPr>
          <p:cNvPr id="17453" name="Rectangle 45"/>
          <p:cNvSpPr>
            <a:spLocks noChangeArrowheads="1"/>
          </p:cNvSpPr>
          <p:nvPr/>
        </p:nvSpPr>
        <p:spPr bwMode="auto">
          <a:xfrm>
            <a:off x="685800" y="1143000"/>
            <a:ext cx="7086600" cy="461665"/>
          </a:xfrm>
          <a:prstGeom prst="rect">
            <a:avLst/>
          </a:prstGeom>
          <a:noFill/>
          <a:ln w="9525">
            <a:noFill/>
            <a:miter lim="800000"/>
            <a:headEnd/>
            <a:tailEnd/>
          </a:ln>
          <a:effectLst/>
        </p:spPr>
        <p:txBody>
          <a:bodyPr wrap="square" anchor="ctr">
            <a:spAutoFit/>
          </a:bodyPr>
          <a:lstStyle/>
          <a:p>
            <a:pPr algn="ctr"/>
            <a:r>
              <a:rPr lang="en-US" sz="2400" dirty="0" smtClean="0">
                <a:solidFill>
                  <a:srgbClr val="0000FF"/>
                </a:solidFill>
              </a:rPr>
              <a:t>Cash versus In-Kind Subsidies, Case 1</a:t>
            </a:r>
            <a:endParaRPr lang="en-US" sz="2400" dirty="0">
              <a:solidFill>
                <a:srgbClr val="0000FF"/>
              </a:solidFill>
            </a:endParaRPr>
          </a:p>
        </p:txBody>
      </p:sp>
      <p:sp>
        <p:nvSpPr>
          <p:cNvPr id="47" name="Title 1"/>
          <p:cNvSpPr txBox="1">
            <a:spLocks/>
          </p:cNvSpPr>
          <p:nvPr/>
        </p:nvSpPr>
        <p:spPr>
          <a:xfrm>
            <a:off x="457200" y="609600"/>
            <a:ext cx="8229600" cy="5334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2"/>
                </a:solidFill>
                <a:effectLst/>
                <a:uLnTx/>
                <a:uFillTx/>
                <a:latin typeface="+mj-lt"/>
                <a:ea typeface="+mj-ea"/>
                <a:cs typeface="+mj-cs"/>
              </a:rPr>
              <a:t>PAI786, Class 16: Welfare Programs and Policy  </a:t>
            </a: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pic>
        <p:nvPicPr>
          <p:cNvPr id="48"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49" name="Title 48"/>
          <p:cNvSpPr>
            <a:spLocks noGrp="1"/>
          </p:cNvSpPr>
          <p:nvPr>
            <p:ph type="title"/>
          </p:nvPr>
        </p:nvSpPr>
        <p:spPr>
          <a:xfrm>
            <a:off x="457200" y="1447800"/>
            <a:ext cx="7086600" cy="762000"/>
          </a:xfrm>
        </p:spPr>
        <p:txBody>
          <a:bodyPr/>
          <a:lstStyle/>
          <a:p>
            <a:r>
              <a:rPr lang="en-US" dirty="0" smtClean="0"/>
              <a:t> </a:t>
            </a:r>
            <a:endParaRPr lang="en-US" dirty="0"/>
          </a:p>
        </p:txBody>
      </p:sp>
      <p:sp>
        <p:nvSpPr>
          <p:cNvPr id="50" name="Rectangle 33"/>
          <p:cNvSpPr>
            <a:spLocks noChangeArrowheads="1"/>
          </p:cNvSpPr>
          <p:nvPr/>
        </p:nvSpPr>
        <p:spPr bwMode="auto">
          <a:xfrm>
            <a:off x="2819400" y="2209800"/>
            <a:ext cx="1793823" cy="304800"/>
          </a:xfrm>
          <a:prstGeom prst="rect">
            <a:avLst/>
          </a:prstGeom>
          <a:solidFill>
            <a:srgbClr val="FFFFFF"/>
          </a:solidFill>
          <a:ln w="9525">
            <a:solidFill>
              <a:srgbClr val="000000"/>
            </a:solidFill>
            <a:miter lim="800000"/>
            <a:headEnd/>
            <a:tailEnd/>
          </a:ln>
        </p:spPr>
        <p:txBody>
          <a:bodyPr/>
          <a:lstStyle/>
          <a:p>
            <a:r>
              <a:rPr lang="en-US" sz="1200" b="1" dirty="0" smtClean="0">
                <a:solidFill>
                  <a:srgbClr val="800080"/>
                </a:solidFill>
              </a:rPr>
              <a:t>Indifference  curve</a:t>
            </a:r>
          </a:p>
          <a:p>
            <a:endParaRPr lang="en-US" dirty="0"/>
          </a:p>
        </p:txBody>
      </p:sp>
      <p:sp>
        <p:nvSpPr>
          <p:cNvPr id="51" name="Rectangle 33"/>
          <p:cNvSpPr>
            <a:spLocks noChangeArrowheads="1"/>
          </p:cNvSpPr>
          <p:nvPr/>
        </p:nvSpPr>
        <p:spPr bwMode="auto">
          <a:xfrm>
            <a:off x="1676401" y="4267201"/>
            <a:ext cx="1447799" cy="457200"/>
          </a:xfrm>
          <a:prstGeom prst="rect">
            <a:avLst/>
          </a:prstGeom>
          <a:solidFill>
            <a:srgbClr val="FFFFFF"/>
          </a:solidFill>
          <a:ln w="9525">
            <a:solidFill>
              <a:srgbClr val="000000"/>
            </a:solidFill>
            <a:miter lim="800000"/>
            <a:headEnd/>
            <a:tailEnd/>
          </a:ln>
        </p:spPr>
        <p:txBody>
          <a:bodyPr/>
          <a:lstStyle/>
          <a:p>
            <a:r>
              <a:rPr lang="en-US" sz="1200" b="1" dirty="0" smtClean="0">
                <a:solidFill>
                  <a:srgbClr val="800080"/>
                </a:solidFill>
              </a:rPr>
              <a:t>Original Budget Constraint</a:t>
            </a:r>
            <a:endParaRPr lang="en-US" dirty="0"/>
          </a:p>
        </p:txBody>
      </p:sp>
      <p:cxnSp>
        <p:nvCxnSpPr>
          <p:cNvPr id="53" name="Straight Arrow Connector 52"/>
          <p:cNvCxnSpPr>
            <a:stCxn id="51" idx="0"/>
          </p:cNvCxnSpPr>
          <p:nvPr/>
        </p:nvCxnSpPr>
        <p:spPr>
          <a:xfrm rot="5400000" flipH="1" flipV="1">
            <a:off x="2381250" y="3829052"/>
            <a:ext cx="457201" cy="4190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0" idx="2"/>
          </p:cNvCxnSpPr>
          <p:nvPr/>
        </p:nvCxnSpPr>
        <p:spPr>
          <a:xfrm rot="5400000">
            <a:off x="2810655" y="2370945"/>
            <a:ext cx="762002" cy="1049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flipV="1">
            <a:off x="5276231" y="5256130"/>
            <a:ext cx="883784" cy="6246"/>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6" idx="0"/>
          </p:cNvCxnSpPr>
          <p:nvPr/>
        </p:nvCxnSpPr>
        <p:spPr>
          <a:xfrm rot="16200000" flipH="1">
            <a:off x="5962031" y="4590431"/>
            <a:ext cx="883784" cy="1365354"/>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37" name="Rectangle 33"/>
          <p:cNvSpPr>
            <a:spLocks noChangeArrowheads="1"/>
          </p:cNvSpPr>
          <p:nvPr/>
        </p:nvSpPr>
        <p:spPr bwMode="auto">
          <a:xfrm>
            <a:off x="4953001" y="3276601"/>
            <a:ext cx="1447799" cy="685799"/>
          </a:xfrm>
          <a:prstGeom prst="rect">
            <a:avLst/>
          </a:prstGeom>
          <a:solidFill>
            <a:srgbClr val="FFFFFF"/>
          </a:solidFill>
          <a:ln w="9525">
            <a:solidFill>
              <a:srgbClr val="000000"/>
            </a:solidFill>
            <a:miter lim="800000"/>
            <a:headEnd/>
            <a:tailEnd/>
          </a:ln>
        </p:spPr>
        <p:txBody>
          <a:bodyPr/>
          <a:lstStyle/>
          <a:p>
            <a:r>
              <a:rPr lang="en-US" sz="1200" b="1" dirty="0" smtClean="0">
                <a:solidFill>
                  <a:srgbClr val="800080"/>
                </a:solidFill>
              </a:rPr>
              <a:t>Budget Constraint with SNAP</a:t>
            </a:r>
            <a:endParaRPr lang="en-US" dirty="0"/>
          </a:p>
        </p:txBody>
      </p:sp>
      <p:sp>
        <p:nvSpPr>
          <p:cNvPr id="38" name="Rectangle 33"/>
          <p:cNvSpPr>
            <a:spLocks noChangeArrowheads="1"/>
          </p:cNvSpPr>
          <p:nvPr/>
        </p:nvSpPr>
        <p:spPr bwMode="auto">
          <a:xfrm>
            <a:off x="6858001" y="4343400"/>
            <a:ext cx="1447799" cy="838199"/>
          </a:xfrm>
          <a:prstGeom prst="rect">
            <a:avLst/>
          </a:prstGeom>
          <a:solidFill>
            <a:srgbClr val="FFFFFF"/>
          </a:solidFill>
          <a:ln w="9525">
            <a:solidFill>
              <a:srgbClr val="000000"/>
            </a:solidFill>
            <a:miter lim="800000"/>
            <a:headEnd/>
            <a:tailEnd/>
          </a:ln>
        </p:spPr>
        <p:txBody>
          <a:bodyPr/>
          <a:lstStyle/>
          <a:p>
            <a:r>
              <a:rPr lang="en-US" sz="1200" b="1" dirty="0" smtClean="0">
                <a:solidFill>
                  <a:srgbClr val="800080"/>
                </a:solidFill>
              </a:rPr>
              <a:t>Extension of Budget Constraint with Cash Grant</a:t>
            </a:r>
            <a:endParaRPr lang="en-US" dirty="0"/>
          </a:p>
        </p:txBody>
      </p:sp>
      <p:cxnSp>
        <p:nvCxnSpPr>
          <p:cNvPr id="41" name="Straight Arrow Connector 40"/>
          <p:cNvCxnSpPr>
            <a:stCxn id="37" idx="2"/>
          </p:cNvCxnSpPr>
          <p:nvPr/>
        </p:nvCxnSpPr>
        <p:spPr>
          <a:xfrm rot="5400000">
            <a:off x="5162551" y="3905250"/>
            <a:ext cx="457200" cy="5715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8" idx="1"/>
          </p:cNvCxnSpPr>
          <p:nvPr/>
        </p:nvCxnSpPr>
        <p:spPr>
          <a:xfrm rot="10800000" flipV="1">
            <a:off x="6400801" y="4762500"/>
            <a:ext cx="457201" cy="495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0800000">
            <a:off x="1524000" y="3733800"/>
            <a:ext cx="2514600"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a:off x="1524000" y="4189412"/>
            <a:ext cx="1905000" cy="158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7430" idx="0"/>
          </p:cNvCxnSpPr>
          <p:nvPr/>
        </p:nvCxnSpPr>
        <p:spPr>
          <a:xfrm rot="16200000" flipH="1">
            <a:off x="4807101" y="2368702"/>
            <a:ext cx="38213" cy="6654383"/>
          </a:xfrm>
          <a:prstGeom prst="line">
            <a:avLst/>
          </a:prstGeom>
        </p:spPr>
        <p:style>
          <a:lnRef idx="1">
            <a:schemeClr val="accent1"/>
          </a:lnRef>
          <a:fillRef idx="0">
            <a:schemeClr val="accent1"/>
          </a:fillRef>
          <a:effectRef idx="0">
            <a:schemeClr val="accent1"/>
          </a:effectRef>
          <a:fontRef idx="minor">
            <a:schemeClr val="tx1"/>
          </a:fontRef>
        </p:style>
      </p:cxnSp>
      <p:sp>
        <p:nvSpPr>
          <p:cNvPr id="59" name="Rectangle 33"/>
          <p:cNvSpPr>
            <a:spLocks noChangeArrowheads="1"/>
          </p:cNvSpPr>
          <p:nvPr/>
        </p:nvSpPr>
        <p:spPr bwMode="auto">
          <a:xfrm>
            <a:off x="152400" y="2971800"/>
            <a:ext cx="990599" cy="990600"/>
          </a:xfrm>
          <a:prstGeom prst="rect">
            <a:avLst/>
          </a:prstGeom>
          <a:solidFill>
            <a:srgbClr val="FFFFFF"/>
          </a:solidFill>
          <a:ln w="9525">
            <a:solidFill>
              <a:srgbClr val="000000"/>
            </a:solidFill>
            <a:miter lim="800000"/>
            <a:headEnd/>
            <a:tailEnd/>
          </a:ln>
        </p:spPr>
        <p:txBody>
          <a:bodyPr/>
          <a:lstStyle/>
          <a:p>
            <a:r>
              <a:rPr lang="en-US" sz="1200" b="1" dirty="0" smtClean="0">
                <a:solidFill>
                  <a:srgbClr val="800080"/>
                </a:solidFill>
              </a:rPr>
              <a:t>Choice with Food Stamps or Cash Grant</a:t>
            </a:r>
            <a:endParaRPr lang="en-US" dirty="0"/>
          </a:p>
        </p:txBody>
      </p:sp>
      <p:sp>
        <p:nvSpPr>
          <p:cNvPr id="60" name="Rectangle 33"/>
          <p:cNvSpPr>
            <a:spLocks noChangeArrowheads="1"/>
          </p:cNvSpPr>
          <p:nvPr/>
        </p:nvSpPr>
        <p:spPr bwMode="auto">
          <a:xfrm>
            <a:off x="152400" y="4038601"/>
            <a:ext cx="990599" cy="533399"/>
          </a:xfrm>
          <a:prstGeom prst="rect">
            <a:avLst/>
          </a:prstGeom>
          <a:solidFill>
            <a:srgbClr val="FFFFFF"/>
          </a:solidFill>
          <a:ln w="9525">
            <a:solidFill>
              <a:srgbClr val="000000"/>
            </a:solidFill>
            <a:miter lim="800000"/>
            <a:headEnd/>
            <a:tailEnd/>
          </a:ln>
        </p:spPr>
        <p:txBody>
          <a:bodyPr/>
          <a:lstStyle/>
          <a:p>
            <a:r>
              <a:rPr lang="en-US" sz="1200" b="1" dirty="0" smtClean="0">
                <a:solidFill>
                  <a:srgbClr val="800080"/>
                </a:solidFill>
              </a:rPr>
              <a:t>Original Choice</a:t>
            </a:r>
            <a:endParaRPr lang="en-US" dirty="0"/>
          </a:p>
        </p:txBody>
      </p:sp>
      <p:cxnSp>
        <p:nvCxnSpPr>
          <p:cNvPr id="62" name="Straight Connector 61"/>
          <p:cNvCxnSpPr/>
          <p:nvPr/>
        </p:nvCxnSpPr>
        <p:spPr>
          <a:xfrm rot="10800000">
            <a:off x="1510145" y="4847501"/>
            <a:ext cx="4267200"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64" name="Rectangle 33"/>
          <p:cNvSpPr>
            <a:spLocks noChangeArrowheads="1"/>
          </p:cNvSpPr>
          <p:nvPr/>
        </p:nvSpPr>
        <p:spPr bwMode="auto">
          <a:xfrm>
            <a:off x="152400" y="4876800"/>
            <a:ext cx="990599" cy="685799"/>
          </a:xfrm>
          <a:prstGeom prst="rect">
            <a:avLst/>
          </a:prstGeom>
          <a:solidFill>
            <a:srgbClr val="FFFFFF"/>
          </a:solidFill>
          <a:ln w="9525">
            <a:solidFill>
              <a:srgbClr val="000000"/>
            </a:solidFill>
            <a:miter lim="800000"/>
            <a:headEnd/>
            <a:tailEnd/>
          </a:ln>
        </p:spPr>
        <p:txBody>
          <a:bodyPr/>
          <a:lstStyle/>
          <a:p>
            <a:r>
              <a:rPr lang="en-US" sz="1200" b="1" dirty="0" smtClean="0">
                <a:solidFill>
                  <a:srgbClr val="800080"/>
                </a:solidFill>
              </a:rPr>
              <a:t>Amount of SNAP Coupons</a:t>
            </a:r>
            <a:endParaRPr lang="en-US" dirty="0"/>
          </a:p>
        </p:txBody>
      </p:sp>
      <p:sp>
        <p:nvSpPr>
          <p:cNvPr id="65" name="Left Brace 64"/>
          <p:cNvSpPr/>
          <p:nvPr/>
        </p:nvSpPr>
        <p:spPr>
          <a:xfrm>
            <a:off x="1219200" y="4876800"/>
            <a:ext cx="228600" cy="762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7" name="Straight Arrow Connector 66"/>
          <p:cNvCxnSpPr>
            <a:stCxn id="59" idx="3"/>
          </p:cNvCxnSpPr>
          <p:nvPr/>
        </p:nvCxnSpPr>
        <p:spPr>
          <a:xfrm>
            <a:off x="1142999" y="3467100"/>
            <a:ext cx="381001"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0" idx="3"/>
          </p:cNvCxnSpPr>
          <p:nvPr/>
        </p:nvCxnSpPr>
        <p:spPr>
          <a:xfrm flipV="1">
            <a:off x="1142999" y="4191000"/>
            <a:ext cx="381001" cy="1143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777345" y="1828800"/>
            <a:ext cx="3214255" cy="923330"/>
          </a:xfrm>
          <a:prstGeom prst="rect">
            <a:avLst/>
          </a:prstGeom>
          <a:noFill/>
          <a:ln>
            <a:solidFill>
              <a:schemeClr val="tx1"/>
            </a:solidFill>
          </a:ln>
        </p:spPr>
        <p:txBody>
          <a:bodyPr wrap="square" rtlCol="0">
            <a:spAutoFit/>
          </a:bodyPr>
          <a:lstStyle/>
          <a:p>
            <a:r>
              <a:rPr lang="en-US" dirty="0" smtClean="0"/>
              <a:t>The value of SNAP coupons is less than pre-SNAP food consumption.</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p:txBody>
          <a:bodyPr/>
          <a:lstStyle/>
          <a:p>
            <a:pPr>
              <a:buFont typeface="Wingdings" pitchFamily="2" charset="2"/>
              <a:buNone/>
            </a:pPr>
            <a:r>
              <a:rPr lang="en-US" dirty="0">
                <a:solidFill>
                  <a:srgbClr val="9900CC"/>
                </a:solidFill>
              </a:rPr>
              <a:t>	</a:t>
            </a:r>
          </a:p>
          <a:p>
            <a:pPr>
              <a:buFont typeface="Wingdings" pitchFamily="2" charset="2"/>
              <a:buNone/>
            </a:pPr>
            <a:endParaRPr lang="en-US" dirty="0">
              <a:solidFill>
                <a:srgbClr val="9900CC"/>
              </a:solidFill>
            </a:endParaRPr>
          </a:p>
          <a:p>
            <a:pPr>
              <a:buFont typeface="Wingdings" pitchFamily="2" charset="2"/>
              <a:buNone/>
            </a:pPr>
            <a:endParaRPr lang="en-US" dirty="0">
              <a:solidFill>
                <a:srgbClr val="9900CC"/>
              </a:solidFill>
            </a:endParaRPr>
          </a:p>
          <a:p>
            <a:endParaRPr lang="en-US" dirty="0"/>
          </a:p>
        </p:txBody>
      </p:sp>
      <p:grpSp>
        <p:nvGrpSpPr>
          <p:cNvPr id="2" name="Group 11"/>
          <p:cNvGrpSpPr>
            <a:grpSpLocks noChangeAspect="1"/>
          </p:cNvGrpSpPr>
          <p:nvPr/>
        </p:nvGrpSpPr>
        <p:grpSpPr bwMode="auto">
          <a:xfrm>
            <a:off x="0" y="1371426"/>
            <a:ext cx="9144000" cy="6553375"/>
            <a:chOff x="1080" y="769"/>
            <a:chExt cx="10980" cy="7871"/>
          </a:xfrm>
        </p:grpSpPr>
        <p:sp>
          <p:nvSpPr>
            <p:cNvPr id="17420" name="AutoShape 12"/>
            <p:cNvSpPr>
              <a:spLocks noChangeAspect="1" noChangeArrowheads="1"/>
            </p:cNvSpPr>
            <p:nvPr/>
          </p:nvSpPr>
          <p:spPr bwMode="auto">
            <a:xfrm>
              <a:off x="1080" y="1080"/>
              <a:ext cx="10980" cy="7560"/>
            </a:xfrm>
            <a:prstGeom prst="rect">
              <a:avLst/>
            </a:prstGeom>
            <a:noFill/>
            <a:ln w="9525">
              <a:noFill/>
              <a:miter lim="800000"/>
              <a:headEnd/>
              <a:tailEnd/>
            </a:ln>
          </p:spPr>
          <p:txBody>
            <a:bodyPr/>
            <a:lstStyle/>
            <a:p>
              <a:endParaRPr lang="en-US"/>
            </a:p>
          </p:txBody>
        </p:sp>
        <p:sp>
          <p:nvSpPr>
            <p:cNvPr id="17421" name="Line 13"/>
            <p:cNvSpPr>
              <a:spLocks noChangeShapeType="1"/>
            </p:cNvSpPr>
            <p:nvPr/>
          </p:nvSpPr>
          <p:spPr bwMode="auto">
            <a:xfrm>
              <a:off x="2819" y="769"/>
              <a:ext cx="62" cy="5171"/>
            </a:xfrm>
            <a:prstGeom prst="line">
              <a:avLst/>
            </a:prstGeom>
            <a:noFill/>
            <a:ln w="9525">
              <a:solidFill>
                <a:srgbClr val="000000"/>
              </a:solidFill>
              <a:round/>
              <a:headEnd/>
              <a:tailEnd/>
            </a:ln>
          </p:spPr>
          <p:txBody>
            <a:bodyPr/>
            <a:lstStyle/>
            <a:p>
              <a:endParaRPr lang="en-US"/>
            </a:p>
          </p:txBody>
        </p:sp>
        <p:sp>
          <p:nvSpPr>
            <p:cNvPr id="17424" name="Line 16"/>
            <p:cNvSpPr>
              <a:spLocks noChangeShapeType="1"/>
            </p:cNvSpPr>
            <p:nvPr/>
          </p:nvSpPr>
          <p:spPr bwMode="auto">
            <a:xfrm flipH="1" flipV="1">
              <a:off x="2880" y="2700"/>
              <a:ext cx="5040" cy="3240"/>
            </a:xfrm>
            <a:prstGeom prst="line">
              <a:avLst/>
            </a:prstGeom>
            <a:noFill/>
            <a:ln w="28575">
              <a:solidFill>
                <a:schemeClr val="accent2"/>
              </a:solidFill>
              <a:round/>
              <a:headEnd/>
              <a:tailEnd/>
            </a:ln>
          </p:spPr>
          <p:txBody>
            <a:bodyPr/>
            <a:lstStyle/>
            <a:p>
              <a:endParaRPr lang="en-US"/>
            </a:p>
          </p:txBody>
        </p:sp>
        <p:sp>
          <p:nvSpPr>
            <p:cNvPr id="17427" name="Rectangle 19"/>
            <p:cNvSpPr>
              <a:spLocks noChangeArrowheads="1"/>
            </p:cNvSpPr>
            <p:nvPr/>
          </p:nvSpPr>
          <p:spPr bwMode="auto">
            <a:xfrm>
              <a:off x="7577" y="6169"/>
              <a:ext cx="3393" cy="513"/>
            </a:xfrm>
            <a:prstGeom prst="rect">
              <a:avLst/>
            </a:prstGeom>
            <a:solidFill>
              <a:srgbClr val="FFFFFF">
                <a:alpha val="0"/>
              </a:srgbClr>
            </a:solidFill>
            <a:ln w="9525">
              <a:noFill/>
              <a:miter lim="800000"/>
              <a:headEnd/>
              <a:tailEnd/>
            </a:ln>
          </p:spPr>
          <p:txBody>
            <a:bodyPr/>
            <a:lstStyle/>
            <a:p>
              <a:r>
                <a:rPr lang="en-US" sz="1600" b="1" dirty="0" smtClean="0"/>
                <a:t>Other Goods Per Day</a:t>
              </a:r>
              <a:endParaRPr lang="en-US" sz="1600" dirty="0"/>
            </a:p>
          </p:txBody>
        </p:sp>
        <p:sp>
          <p:nvSpPr>
            <p:cNvPr id="17430" name="Rectangle 22"/>
            <p:cNvSpPr>
              <a:spLocks noChangeArrowheads="1"/>
            </p:cNvSpPr>
            <p:nvPr/>
          </p:nvSpPr>
          <p:spPr bwMode="auto">
            <a:xfrm>
              <a:off x="2700" y="5940"/>
              <a:ext cx="360" cy="360"/>
            </a:xfrm>
            <a:prstGeom prst="rect">
              <a:avLst/>
            </a:prstGeom>
            <a:solidFill>
              <a:srgbClr val="FFFFFF">
                <a:alpha val="0"/>
              </a:srgbClr>
            </a:solidFill>
            <a:ln w="9525">
              <a:noFill/>
              <a:miter lim="800000"/>
              <a:headEnd/>
              <a:tailEnd/>
            </a:ln>
          </p:spPr>
          <p:txBody>
            <a:bodyPr/>
            <a:lstStyle/>
            <a:p>
              <a:r>
                <a:rPr lang="en-US" sz="1400" b="1" dirty="0" smtClean="0"/>
                <a:t>0</a:t>
              </a:r>
              <a:endParaRPr lang="en-US" sz="1400" dirty="0"/>
            </a:p>
          </p:txBody>
        </p:sp>
        <p:sp>
          <p:nvSpPr>
            <p:cNvPr id="17435" name="Freeform 27"/>
            <p:cNvSpPr>
              <a:spLocks/>
            </p:cNvSpPr>
            <p:nvPr/>
          </p:nvSpPr>
          <p:spPr bwMode="auto">
            <a:xfrm>
              <a:off x="5544" y="2923"/>
              <a:ext cx="4320" cy="2880"/>
            </a:xfrm>
            <a:custGeom>
              <a:avLst/>
              <a:gdLst/>
              <a:ahLst/>
              <a:cxnLst>
                <a:cxn ang="0">
                  <a:pos x="0" y="0"/>
                </a:cxn>
                <a:cxn ang="0">
                  <a:pos x="180" y="900"/>
                </a:cxn>
                <a:cxn ang="0">
                  <a:pos x="540" y="1620"/>
                </a:cxn>
                <a:cxn ang="0">
                  <a:pos x="1440" y="2340"/>
                </a:cxn>
                <a:cxn ang="0">
                  <a:pos x="3060" y="2700"/>
                </a:cxn>
                <a:cxn ang="0">
                  <a:pos x="4320" y="2880"/>
                </a:cxn>
              </a:cxnLst>
              <a:rect l="0" t="0" r="r" b="b"/>
              <a:pathLst>
                <a:path w="4320" h="2880">
                  <a:moveTo>
                    <a:pt x="0" y="0"/>
                  </a:moveTo>
                  <a:cubicBezTo>
                    <a:pt x="45" y="315"/>
                    <a:pt x="90" y="630"/>
                    <a:pt x="180" y="900"/>
                  </a:cubicBezTo>
                  <a:cubicBezTo>
                    <a:pt x="270" y="1170"/>
                    <a:pt x="330" y="1380"/>
                    <a:pt x="540" y="1620"/>
                  </a:cubicBezTo>
                  <a:cubicBezTo>
                    <a:pt x="750" y="1860"/>
                    <a:pt x="1020" y="2160"/>
                    <a:pt x="1440" y="2340"/>
                  </a:cubicBezTo>
                  <a:cubicBezTo>
                    <a:pt x="1860" y="2520"/>
                    <a:pt x="2580" y="2610"/>
                    <a:pt x="3060" y="2700"/>
                  </a:cubicBezTo>
                  <a:cubicBezTo>
                    <a:pt x="3540" y="2790"/>
                    <a:pt x="3930" y="2835"/>
                    <a:pt x="4320" y="2880"/>
                  </a:cubicBezTo>
                </a:path>
              </a:pathLst>
            </a:custGeom>
            <a:noFill/>
            <a:ln w="28575">
              <a:solidFill>
                <a:srgbClr val="FF0000"/>
              </a:solidFill>
              <a:round/>
              <a:headEnd/>
              <a:tailEnd/>
            </a:ln>
          </p:spPr>
          <p:txBody>
            <a:bodyPr/>
            <a:lstStyle/>
            <a:p>
              <a:endParaRPr lang="en-US"/>
            </a:p>
          </p:txBody>
        </p:sp>
        <p:sp>
          <p:nvSpPr>
            <p:cNvPr id="17448" name="Rectangle 40"/>
            <p:cNvSpPr>
              <a:spLocks noChangeArrowheads="1"/>
            </p:cNvSpPr>
            <p:nvPr/>
          </p:nvSpPr>
          <p:spPr bwMode="auto">
            <a:xfrm>
              <a:off x="6523" y="3960"/>
              <a:ext cx="360" cy="360"/>
            </a:xfrm>
            <a:prstGeom prst="rect">
              <a:avLst/>
            </a:prstGeom>
            <a:solidFill>
              <a:srgbClr val="FFFFFF">
                <a:alpha val="0"/>
              </a:srgbClr>
            </a:solidFill>
            <a:ln w="9525">
              <a:noFill/>
              <a:miter lim="800000"/>
              <a:headEnd/>
              <a:tailEnd/>
            </a:ln>
          </p:spPr>
          <p:txBody>
            <a:bodyPr/>
            <a:lstStyle/>
            <a:p>
              <a:endParaRPr lang="en-US" dirty="0"/>
            </a:p>
          </p:txBody>
        </p:sp>
        <p:sp>
          <p:nvSpPr>
            <p:cNvPr id="26" name="Line 16"/>
            <p:cNvSpPr>
              <a:spLocks noChangeShapeType="1"/>
            </p:cNvSpPr>
            <p:nvPr/>
          </p:nvSpPr>
          <p:spPr bwMode="auto">
            <a:xfrm flipH="1" flipV="1">
              <a:off x="2819" y="1044"/>
              <a:ext cx="5040" cy="3240"/>
            </a:xfrm>
            <a:prstGeom prst="line">
              <a:avLst/>
            </a:prstGeom>
            <a:noFill/>
            <a:ln w="28575">
              <a:solidFill>
                <a:srgbClr val="0000FF"/>
              </a:solidFill>
              <a:round/>
              <a:headEnd/>
              <a:tailEnd/>
            </a:ln>
          </p:spPr>
          <p:txBody>
            <a:bodyPr/>
            <a:lstStyle/>
            <a:p>
              <a:endParaRPr lang="en-US"/>
            </a:p>
          </p:txBody>
        </p:sp>
        <p:sp>
          <p:nvSpPr>
            <p:cNvPr id="39" name="Freeform 27"/>
            <p:cNvSpPr>
              <a:spLocks/>
            </p:cNvSpPr>
            <p:nvPr/>
          </p:nvSpPr>
          <p:spPr bwMode="auto">
            <a:xfrm>
              <a:off x="7981" y="2966"/>
              <a:ext cx="3222" cy="2514"/>
            </a:xfrm>
            <a:custGeom>
              <a:avLst/>
              <a:gdLst/>
              <a:ahLst/>
              <a:cxnLst>
                <a:cxn ang="0">
                  <a:pos x="0" y="0"/>
                </a:cxn>
                <a:cxn ang="0">
                  <a:pos x="180" y="900"/>
                </a:cxn>
                <a:cxn ang="0">
                  <a:pos x="540" y="1620"/>
                </a:cxn>
                <a:cxn ang="0">
                  <a:pos x="1440" y="2340"/>
                </a:cxn>
                <a:cxn ang="0">
                  <a:pos x="3060" y="2700"/>
                </a:cxn>
                <a:cxn ang="0">
                  <a:pos x="4320" y="2880"/>
                </a:cxn>
              </a:cxnLst>
              <a:rect l="0" t="0" r="r" b="b"/>
              <a:pathLst>
                <a:path w="4320" h="2880">
                  <a:moveTo>
                    <a:pt x="0" y="0"/>
                  </a:moveTo>
                  <a:cubicBezTo>
                    <a:pt x="45" y="315"/>
                    <a:pt x="90" y="630"/>
                    <a:pt x="180" y="900"/>
                  </a:cubicBezTo>
                  <a:cubicBezTo>
                    <a:pt x="270" y="1170"/>
                    <a:pt x="330" y="1380"/>
                    <a:pt x="540" y="1620"/>
                  </a:cubicBezTo>
                  <a:cubicBezTo>
                    <a:pt x="750" y="1860"/>
                    <a:pt x="1020" y="2160"/>
                    <a:pt x="1440" y="2340"/>
                  </a:cubicBezTo>
                  <a:cubicBezTo>
                    <a:pt x="1860" y="2520"/>
                    <a:pt x="2580" y="2610"/>
                    <a:pt x="3060" y="2700"/>
                  </a:cubicBezTo>
                  <a:cubicBezTo>
                    <a:pt x="3540" y="2790"/>
                    <a:pt x="3930" y="2835"/>
                    <a:pt x="4320" y="2880"/>
                  </a:cubicBezTo>
                </a:path>
              </a:pathLst>
            </a:custGeom>
            <a:noFill/>
            <a:ln w="28575">
              <a:solidFill>
                <a:srgbClr val="FF0000"/>
              </a:solidFill>
              <a:round/>
              <a:headEnd/>
              <a:tailEnd/>
            </a:ln>
          </p:spPr>
          <p:txBody>
            <a:bodyPr/>
            <a:lstStyle/>
            <a:p>
              <a:endParaRPr lang="en-US"/>
            </a:p>
          </p:txBody>
        </p:sp>
        <p:sp>
          <p:nvSpPr>
            <p:cNvPr id="44" name="Freeform 27"/>
            <p:cNvSpPr>
              <a:spLocks/>
            </p:cNvSpPr>
            <p:nvPr/>
          </p:nvSpPr>
          <p:spPr bwMode="auto">
            <a:xfrm>
              <a:off x="7782" y="3407"/>
              <a:ext cx="3363" cy="2380"/>
            </a:xfrm>
            <a:custGeom>
              <a:avLst/>
              <a:gdLst/>
              <a:ahLst/>
              <a:cxnLst>
                <a:cxn ang="0">
                  <a:pos x="0" y="0"/>
                </a:cxn>
                <a:cxn ang="0">
                  <a:pos x="180" y="900"/>
                </a:cxn>
                <a:cxn ang="0">
                  <a:pos x="540" y="1620"/>
                </a:cxn>
                <a:cxn ang="0">
                  <a:pos x="1440" y="2340"/>
                </a:cxn>
                <a:cxn ang="0">
                  <a:pos x="3060" y="2700"/>
                </a:cxn>
                <a:cxn ang="0">
                  <a:pos x="4320" y="2880"/>
                </a:cxn>
              </a:cxnLst>
              <a:rect l="0" t="0" r="r" b="b"/>
              <a:pathLst>
                <a:path w="4320" h="2880">
                  <a:moveTo>
                    <a:pt x="0" y="0"/>
                  </a:moveTo>
                  <a:cubicBezTo>
                    <a:pt x="45" y="315"/>
                    <a:pt x="90" y="630"/>
                    <a:pt x="180" y="900"/>
                  </a:cubicBezTo>
                  <a:cubicBezTo>
                    <a:pt x="270" y="1170"/>
                    <a:pt x="330" y="1380"/>
                    <a:pt x="540" y="1620"/>
                  </a:cubicBezTo>
                  <a:cubicBezTo>
                    <a:pt x="750" y="1860"/>
                    <a:pt x="1020" y="2160"/>
                    <a:pt x="1440" y="2340"/>
                  </a:cubicBezTo>
                  <a:cubicBezTo>
                    <a:pt x="1860" y="2520"/>
                    <a:pt x="2580" y="2610"/>
                    <a:pt x="3060" y="2700"/>
                  </a:cubicBezTo>
                  <a:cubicBezTo>
                    <a:pt x="3540" y="2790"/>
                    <a:pt x="3930" y="2835"/>
                    <a:pt x="4320" y="2880"/>
                  </a:cubicBezTo>
                </a:path>
              </a:pathLst>
            </a:custGeom>
            <a:noFill/>
            <a:ln w="28575">
              <a:solidFill>
                <a:srgbClr val="FF0000"/>
              </a:solidFill>
              <a:round/>
              <a:headEnd/>
              <a:tailEnd/>
            </a:ln>
          </p:spPr>
          <p:txBody>
            <a:bodyPr/>
            <a:lstStyle/>
            <a:p>
              <a:endParaRPr lang="en-US"/>
            </a:p>
          </p:txBody>
        </p:sp>
      </p:grpSp>
      <p:sp>
        <p:nvSpPr>
          <p:cNvPr id="17452" name="Rectangle 44"/>
          <p:cNvSpPr>
            <a:spLocks noChangeArrowheads="1"/>
          </p:cNvSpPr>
          <p:nvPr/>
        </p:nvSpPr>
        <p:spPr bwMode="auto">
          <a:xfrm>
            <a:off x="228600" y="1524000"/>
            <a:ext cx="1143000" cy="1028700"/>
          </a:xfrm>
          <a:prstGeom prst="rect">
            <a:avLst/>
          </a:prstGeom>
          <a:solidFill>
            <a:srgbClr val="FFFFFF">
              <a:alpha val="0"/>
            </a:srgbClr>
          </a:solidFill>
          <a:ln w="9525">
            <a:noFill/>
            <a:miter lim="800000"/>
            <a:headEnd/>
            <a:tailEnd/>
          </a:ln>
        </p:spPr>
        <p:txBody>
          <a:bodyPr/>
          <a:lstStyle/>
          <a:p>
            <a:r>
              <a:rPr lang="en-US" sz="1600" b="1" dirty="0" smtClean="0"/>
              <a:t>Medical Care per Day</a:t>
            </a:r>
            <a:endParaRPr lang="en-US" dirty="0"/>
          </a:p>
        </p:txBody>
      </p:sp>
      <p:sp>
        <p:nvSpPr>
          <p:cNvPr id="17453" name="Rectangle 45"/>
          <p:cNvSpPr>
            <a:spLocks noChangeArrowheads="1"/>
          </p:cNvSpPr>
          <p:nvPr/>
        </p:nvSpPr>
        <p:spPr bwMode="auto">
          <a:xfrm>
            <a:off x="685800" y="1143000"/>
            <a:ext cx="7391400" cy="461665"/>
          </a:xfrm>
          <a:prstGeom prst="rect">
            <a:avLst/>
          </a:prstGeom>
          <a:noFill/>
          <a:ln w="9525">
            <a:noFill/>
            <a:miter lim="800000"/>
            <a:headEnd/>
            <a:tailEnd/>
          </a:ln>
          <a:effectLst/>
        </p:spPr>
        <p:txBody>
          <a:bodyPr wrap="square" anchor="ctr">
            <a:spAutoFit/>
          </a:bodyPr>
          <a:lstStyle/>
          <a:p>
            <a:pPr algn="ctr"/>
            <a:r>
              <a:rPr lang="en-US" sz="2400" dirty="0" smtClean="0">
                <a:solidFill>
                  <a:srgbClr val="0000FF"/>
                </a:solidFill>
              </a:rPr>
              <a:t>Cash versus In-Kind Subsidies, Case 2</a:t>
            </a:r>
            <a:endParaRPr lang="en-US" sz="2400" dirty="0">
              <a:solidFill>
                <a:srgbClr val="0000FF"/>
              </a:solidFill>
            </a:endParaRPr>
          </a:p>
        </p:txBody>
      </p:sp>
      <p:sp>
        <p:nvSpPr>
          <p:cNvPr id="47" name="Title 1"/>
          <p:cNvSpPr txBox="1">
            <a:spLocks/>
          </p:cNvSpPr>
          <p:nvPr/>
        </p:nvSpPr>
        <p:spPr>
          <a:xfrm>
            <a:off x="457200" y="609600"/>
            <a:ext cx="8229600" cy="5334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2"/>
                </a:solidFill>
                <a:effectLst/>
                <a:uLnTx/>
                <a:uFillTx/>
                <a:latin typeface="+mj-lt"/>
                <a:ea typeface="+mj-ea"/>
                <a:cs typeface="+mj-cs"/>
              </a:rPr>
              <a:t>PAI786, Class 16: Welfare Programs and Policy  </a:t>
            </a: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pic>
        <p:nvPicPr>
          <p:cNvPr id="48"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49" name="Title 48"/>
          <p:cNvSpPr>
            <a:spLocks noGrp="1"/>
          </p:cNvSpPr>
          <p:nvPr>
            <p:ph type="title"/>
          </p:nvPr>
        </p:nvSpPr>
        <p:spPr>
          <a:xfrm>
            <a:off x="457200" y="1447800"/>
            <a:ext cx="7086600" cy="762000"/>
          </a:xfrm>
        </p:spPr>
        <p:txBody>
          <a:bodyPr/>
          <a:lstStyle/>
          <a:p>
            <a:r>
              <a:rPr lang="en-US" dirty="0" smtClean="0"/>
              <a:t> </a:t>
            </a:r>
            <a:endParaRPr lang="en-US" dirty="0"/>
          </a:p>
        </p:txBody>
      </p:sp>
      <p:cxnSp>
        <p:nvCxnSpPr>
          <p:cNvPr id="28" name="Straight Connector 27"/>
          <p:cNvCxnSpPr/>
          <p:nvPr/>
        </p:nvCxnSpPr>
        <p:spPr>
          <a:xfrm rot="5400000">
            <a:off x="5036128" y="5022272"/>
            <a:ext cx="1357745" cy="158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6" idx="0"/>
          </p:cNvCxnSpPr>
          <p:nvPr/>
        </p:nvCxnSpPr>
        <p:spPr>
          <a:xfrm rot="16200000" flipH="1">
            <a:off x="6038231" y="3904631"/>
            <a:ext cx="1417184" cy="2203554"/>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37" name="Rectangle 33"/>
          <p:cNvSpPr>
            <a:spLocks noChangeArrowheads="1"/>
          </p:cNvSpPr>
          <p:nvPr/>
        </p:nvSpPr>
        <p:spPr bwMode="auto">
          <a:xfrm>
            <a:off x="4191001" y="2286001"/>
            <a:ext cx="1447799" cy="685799"/>
          </a:xfrm>
          <a:prstGeom prst="rect">
            <a:avLst/>
          </a:prstGeom>
          <a:solidFill>
            <a:srgbClr val="FFFFFF"/>
          </a:solidFill>
          <a:ln w="9525">
            <a:solidFill>
              <a:srgbClr val="000000"/>
            </a:solidFill>
            <a:miter lim="800000"/>
            <a:headEnd/>
            <a:tailEnd/>
          </a:ln>
        </p:spPr>
        <p:txBody>
          <a:bodyPr/>
          <a:lstStyle/>
          <a:p>
            <a:r>
              <a:rPr lang="en-US" sz="1200" b="1" dirty="0" smtClean="0">
                <a:solidFill>
                  <a:srgbClr val="800080"/>
                </a:solidFill>
              </a:rPr>
              <a:t>Budget Constraint with Medicaid</a:t>
            </a:r>
            <a:endParaRPr lang="en-US" dirty="0"/>
          </a:p>
        </p:txBody>
      </p:sp>
      <p:sp>
        <p:nvSpPr>
          <p:cNvPr id="38" name="Rectangle 33"/>
          <p:cNvSpPr>
            <a:spLocks noChangeArrowheads="1"/>
          </p:cNvSpPr>
          <p:nvPr/>
        </p:nvSpPr>
        <p:spPr bwMode="auto">
          <a:xfrm>
            <a:off x="7467601" y="4267201"/>
            <a:ext cx="1447799" cy="838199"/>
          </a:xfrm>
          <a:prstGeom prst="rect">
            <a:avLst/>
          </a:prstGeom>
          <a:solidFill>
            <a:srgbClr val="FFFFFF"/>
          </a:solidFill>
          <a:ln w="9525">
            <a:solidFill>
              <a:srgbClr val="000000"/>
            </a:solidFill>
            <a:miter lim="800000"/>
            <a:headEnd/>
            <a:tailEnd/>
          </a:ln>
        </p:spPr>
        <p:txBody>
          <a:bodyPr/>
          <a:lstStyle/>
          <a:p>
            <a:r>
              <a:rPr lang="en-US" sz="1200" b="1" dirty="0" smtClean="0">
                <a:solidFill>
                  <a:srgbClr val="800080"/>
                </a:solidFill>
              </a:rPr>
              <a:t>Extension of Budget Constraint with Cash Grant</a:t>
            </a:r>
            <a:endParaRPr lang="en-US" dirty="0"/>
          </a:p>
        </p:txBody>
      </p:sp>
      <p:cxnSp>
        <p:nvCxnSpPr>
          <p:cNvPr id="41" name="Straight Arrow Connector 40"/>
          <p:cNvCxnSpPr>
            <a:stCxn id="37" idx="2"/>
          </p:cNvCxnSpPr>
          <p:nvPr/>
        </p:nvCxnSpPr>
        <p:spPr>
          <a:xfrm rot="5400000">
            <a:off x="4400551" y="2914650"/>
            <a:ext cx="457200" cy="5715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8" idx="1"/>
          </p:cNvCxnSpPr>
          <p:nvPr/>
        </p:nvCxnSpPr>
        <p:spPr>
          <a:xfrm rot="10800000" flipV="1">
            <a:off x="7010401" y="4686301"/>
            <a:ext cx="457201" cy="495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0800000">
            <a:off x="1524000" y="4343400"/>
            <a:ext cx="4191000"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a:off x="1524000" y="5027612"/>
            <a:ext cx="3200400"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7430" idx="0"/>
          </p:cNvCxnSpPr>
          <p:nvPr/>
        </p:nvCxnSpPr>
        <p:spPr>
          <a:xfrm rot="16200000" flipH="1">
            <a:off x="4807101" y="2368702"/>
            <a:ext cx="38213" cy="6654383"/>
          </a:xfrm>
          <a:prstGeom prst="line">
            <a:avLst/>
          </a:prstGeom>
        </p:spPr>
        <p:style>
          <a:lnRef idx="1">
            <a:schemeClr val="accent1"/>
          </a:lnRef>
          <a:fillRef idx="0">
            <a:schemeClr val="accent1"/>
          </a:fillRef>
          <a:effectRef idx="0">
            <a:schemeClr val="accent1"/>
          </a:effectRef>
          <a:fontRef idx="minor">
            <a:schemeClr val="tx1"/>
          </a:fontRef>
        </p:style>
      </p:cxnSp>
      <p:sp>
        <p:nvSpPr>
          <p:cNvPr id="59" name="Rectangle 33"/>
          <p:cNvSpPr>
            <a:spLocks noChangeArrowheads="1"/>
          </p:cNvSpPr>
          <p:nvPr/>
        </p:nvSpPr>
        <p:spPr bwMode="auto">
          <a:xfrm>
            <a:off x="152400" y="3429000"/>
            <a:ext cx="990599" cy="990600"/>
          </a:xfrm>
          <a:prstGeom prst="rect">
            <a:avLst/>
          </a:prstGeom>
          <a:solidFill>
            <a:srgbClr val="FFFFFF"/>
          </a:solidFill>
          <a:ln w="9525">
            <a:solidFill>
              <a:srgbClr val="000000"/>
            </a:solidFill>
            <a:miter lim="800000"/>
            <a:headEnd/>
            <a:tailEnd/>
          </a:ln>
        </p:spPr>
        <p:txBody>
          <a:bodyPr/>
          <a:lstStyle/>
          <a:p>
            <a:r>
              <a:rPr lang="en-US" sz="1200" b="1" dirty="0" smtClean="0">
                <a:solidFill>
                  <a:srgbClr val="800080"/>
                </a:solidFill>
              </a:rPr>
              <a:t>Choice with Medicaid = In-Kind Grant</a:t>
            </a:r>
            <a:endParaRPr lang="en-US" dirty="0"/>
          </a:p>
        </p:txBody>
      </p:sp>
      <p:sp>
        <p:nvSpPr>
          <p:cNvPr id="60" name="Rectangle 33"/>
          <p:cNvSpPr>
            <a:spLocks noChangeArrowheads="1"/>
          </p:cNvSpPr>
          <p:nvPr/>
        </p:nvSpPr>
        <p:spPr bwMode="auto">
          <a:xfrm>
            <a:off x="152400" y="5257800"/>
            <a:ext cx="990599" cy="533399"/>
          </a:xfrm>
          <a:prstGeom prst="rect">
            <a:avLst/>
          </a:prstGeom>
          <a:solidFill>
            <a:srgbClr val="FFFFFF"/>
          </a:solidFill>
          <a:ln w="9525">
            <a:solidFill>
              <a:srgbClr val="000000"/>
            </a:solidFill>
            <a:miter lim="800000"/>
            <a:headEnd/>
            <a:tailEnd/>
          </a:ln>
        </p:spPr>
        <p:txBody>
          <a:bodyPr/>
          <a:lstStyle/>
          <a:p>
            <a:r>
              <a:rPr lang="en-US" sz="1200" b="1" dirty="0" smtClean="0">
                <a:solidFill>
                  <a:srgbClr val="800080"/>
                </a:solidFill>
              </a:rPr>
              <a:t>Original Choice</a:t>
            </a:r>
            <a:endParaRPr lang="en-US" dirty="0"/>
          </a:p>
        </p:txBody>
      </p:sp>
      <p:cxnSp>
        <p:nvCxnSpPr>
          <p:cNvPr id="62" name="Straight Connector 61"/>
          <p:cNvCxnSpPr/>
          <p:nvPr/>
        </p:nvCxnSpPr>
        <p:spPr>
          <a:xfrm rot="10800000">
            <a:off x="1496291" y="4800600"/>
            <a:ext cx="5043055" cy="2929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64" name="Rectangle 33"/>
          <p:cNvSpPr>
            <a:spLocks noChangeArrowheads="1"/>
          </p:cNvSpPr>
          <p:nvPr/>
        </p:nvSpPr>
        <p:spPr bwMode="auto">
          <a:xfrm>
            <a:off x="152400" y="4495800"/>
            <a:ext cx="990599" cy="685799"/>
          </a:xfrm>
          <a:prstGeom prst="rect">
            <a:avLst/>
          </a:prstGeom>
          <a:solidFill>
            <a:srgbClr val="FFFFFF"/>
          </a:solidFill>
          <a:ln w="9525">
            <a:solidFill>
              <a:srgbClr val="000000"/>
            </a:solidFill>
            <a:miter lim="800000"/>
            <a:headEnd/>
            <a:tailEnd/>
          </a:ln>
        </p:spPr>
        <p:txBody>
          <a:bodyPr/>
          <a:lstStyle/>
          <a:p>
            <a:r>
              <a:rPr lang="en-US" sz="1200" b="1" dirty="0" smtClean="0">
                <a:solidFill>
                  <a:srgbClr val="800080"/>
                </a:solidFill>
              </a:rPr>
              <a:t>Choice with Cash Grant</a:t>
            </a:r>
            <a:endParaRPr lang="en-US" dirty="0"/>
          </a:p>
        </p:txBody>
      </p:sp>
      <p:cxnSp>
        <p:nvCxnSpPr>
          <p:cNvPr id="63" name="Straight Arrow Connector 62"/>
          <p:cNvCxnSpPr>
            <a:stCxn id="59" idx="3"/>
          </p:cNvCxnSpPr>
          <p:nvPr/>
        </p:nvCxnSpPr>
        <p:spPr>
          <a:xfrm>
            <a:off x="1142999" y="3924300"/>
            <a:ext cx="304801" cy="419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64" idx="3"/>
          </p:cNvCxnSpPr>
          <p:nvPr/>
        </p:nvCxnSpPr>
        <p:spPr>
          <a:xfrm flipV="1">
            <a:off x="1142999" y="4800600"/>
            <a:ext cx="381001"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0" idx="3"/>
          </p:cNvCxnSpPr>
          <p:nvPr/>
        </p:nvCxnSpPr>
        <p:spPr>
          <a:xfrm flipV="1">
            <a:off x="1142999" y="5029200"/>
            <a:ext cx="381001" cy="495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0800000">
            <a:off x="1447800" y="1981200"/>
            <a:ext cx="5867400" cy="3733801"/>
          </a:xfrm>
          <a:prstGeom prst="line">
            <a:avLst/>
          </a:prstGeom>
          <a:ln w="25400">
            <a:solidFill>
              <a:schemeClr val="accent3"/>
            </a:solidFill>
            <a:prstDash val="sysDash"/>
          </a:ln>
        </p:spPr>
        <p:style>
          <a:lnRef idx="1">
            <a:schemeClr val="accent1"/>
          </a:lnRef>
          <a:fillRef idx="0">
            <a:schemeClr val="accent1"/>
          </a:fillRef>
          <a:effectRef idx="0">
            <a:schemeClr val="accent1"/>
          </a:effectRef>
          <a:fontRef idx="minor">
            <a:schemeClr val="tx1"/>
          </a:fontRef>
        </p:style>
      </p:cxnSp>
      <p:sp>
        <p:nvSpPr>
          <p:cNvPr id="76" name="Rectangle 33"/>
          <p:cNvSpPr>
            <a:spLocks noChangeArrowheads="1"/>
          </p:cNvSpPr>
          <p:nvPr/>
        </p:nvSpPr>
        <p:spPr bwMode="auto">
          <a:xfrm>
            <a:off x="2514600" y="1676400"/>
            <a:ext cx="6248400" cy="304800"/>
          </a:xfrm>
          <a:prstGeom prst="rect">
            <a:avLst/>
          </a:prstGeom>
          <a:solidFill>
            <a:srgbClr val="FFFFFF"/>
          </a:solidFill>
          <a:ln w="9525">
            <a:solidFill>
              <a:srgbClr val="000000"/>
            </a:solidFill>
            <a:miter lim="800000"/>
            <a:headEnd/>
            <a:tailEnd/>
          </a:ln>
        </p:spPr>
        <p:txBody>
          <a:bodyPr/>
          <a:lstStyle/>
          <a:p>
            <a:r>
              <a:rPr lang="en-US" sz="1200" b="1" dirty="0" smtClean="0">
                <a:solidFill>
                  <a:srgbClr val="800080"/>
                </a:solidFill>
              </a:rPr>
              <a:t>Income Shift That Is Equivalent to Medicaid from Household Point of View</a:t>
            </a:r>
            <a:endParaRPr lang="en-US" dirty="0"/>
          </a:p>
        </p:txBody>
      </p:sp>
      <p:cxnSp>
        <p:nvCxnSpPr>
          <p:cNvPr id="78" name="Straight Arrow Connector 77"/>
          <p:cNvCxnSpPr>
            <a:stCxn id="76" idx="1"/>
          </p:cNvCxnSpPr>
          <p:nvPr/>
        </p:nvCxnSpPr>
        <p:spPr>
          <a:xfrm rot="10800000" flipV="1">
            <a:off x="2057400" y="1828800"/>
            <a:ext cx="4572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888049" y="2264040"/>
            <a:ext cx="3214255" cy="1200329"/>
          </a:xfrm>
          <a:prstGeom prst="rect">
            <a:avLst/>
          </a:prstGeom>
          <a:noFill/>
          <a:ln>
            <a:solidFill>
              <a:schemeClr val="tx1"/>
            </a:solidFill>
          </a:ln>
        </p:spPr>
        <p:txBody>
          <a:bodyPr wrap="square" rtlCol="0">
            <a:spAutoFit/>
          </a:bodyPr>
          <a:lstStyle/>
          <a:p>
            <a:r>
              <a:rPr lang="en-US" dirty="0" smtClean="0"/>
              <a:t>Spending on Medicaid is greater than a household’s pre-Medicaid spending on medical care.</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PAI786, Class 16: Welfare Programs and Policy  </a:t>
            </a:r>
            <a:endParaRPr lang="en-US" sz="2400" dirty="0"/>
          </a:p>
        </p:txBody>
      </p:sp>
      <p:sp>
        <p:nvSpPr>
          <p:cNvPr id="3" name="Content Placeholder 2"/>
          <p:cNvSpPr>
            <a:spLocks noGrp="1"/>
          </p:cNvSpPr>
          <p:nvPr>
            <p:ph idx="1"/>
          </p:nvPr>
        </p:nvSpPr>
        <p:spPr>
          <a:xfrm>
            <a:off x="457200" y="1350264"/>
            <a:ext cx="8229600" cy="5355336"/>
          </a:xfrm>
        </p:spPr>
        <p:txBody>
          <a:bodyPr>
            <a:normAutofit/>
          </a:bodyPr>
          <a:lstStyle/>
          <a:p>
            <a:r>
              <a:rPr lang="en-US" dirty="0" smtClean="0"/>
              <a:t>Work Incentives </a:t>
            </a:r>
          </a:p>
          <a:p>
            <a:pPr>
              <a:lnSpc>
                <a:spcPct val="50000"/>
              </a:lnSpc>
            </a:pPr>
            <a:endParaRPr lang="en-US" dirty="0" smtClean="0"/>
          </a:p>
          <a:p>
            <a:pPr lvl="1"/>
            <a:r>
              <a:rPr lang="en-US" dirty="0" smtClean="0"/>
              <a:t>One of the conceptual issues at the heart of the debate about welfare policy is that of work incentives.</a:t>
            </a:r>
          </a:p>
          <a:p>
            <a:pPr lvl="1">
              <a:lnSpc>
                <a:spcPct val="60000"/>
              </a:lnSpc>
            </a:pPr>
            <a:endParaRPr lang="en-US" dirty="0" smtClean="0"/>
          </a:p>
          <a:p>
            <a:pPr lvl="2"/>
            <a:r>
              <a:rPr lang="en-US" dirty="0" smtClean="0"/>
              <a:t>Some welfare programs create financial incentives that discourage work.</a:t>
            </a:r>
          </a:p>
          <a:p>
            <a:pPr lvl="2">
              <a:lnSpc>
                <a:spcPct val="60000"/>
              </a:lnSpc>
            </a:pPr>
            <a:endParaRPr lang="en-US" dirty="0" smtClean="0"/>
          </a:p>
          <a:p>
            <a:pPr lvl="2"/>
            <a:r>
              <a:rPr lang="en-US" dirty="0" smtClean="0"/>
              <a:t>This feature may harm recipients in the long run and it undermines support for the programs.</a:t>
            </a:r>
          </a:p>
          <a:p>
            <a:pPr lvl="2">
              <a:lnSpc>
                <a:spcPct val="60000"/>
              </a:lnSpc>
            </a:pPr>
            <a:endParaRPr lang="en-US" dirty="0" smtClean="0"/>
          </a:p>
          <a:p>
            <a:pPr lvl="2"/>
            <a:r>
              <a:rPr lang="en-US" dirty="0" smtClean="0"/>
              <a:t>Today we develop conceptual tools; current program details are covered in the next class.</a:t>
            </a: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p:txBody>
          <a:bodyPr/>
          <a:lstStyle/>
          <a:p>
            <a:pPr>
              <a:buFont typeface="Wingdings" pitchFamily="2" charset="2"/>
              <a:buNone/>
            </a:pPr>
            <a:r>
              <a:rPr lang="en-US">
                <a:solidFill>
                  <a:srgbClr val="9900CC"/>
                </a:solidFill>
              </a:rPr>
              <a:t>	</a:t>
            </a:r>
          </a:p>
          <a:p>
            <a:pPr>
              <a:buFont typeface="Wingdings" pitchFamily="2" charset="2"/>
              <a:buNone/>
            </a:pPr>
            <a:endParaRPr lang="en-US">
              <a:solidFill>
                <a:srgbClr val="9900CC"/>
              </a:solidFill>
            </a:endParaRPr>
          </a:p>
          <a:p>
            <a:pPr>
              <a:buFont typeface="Wingdings" pitchFamily="2" charset="2"/>
              <a:buNone/>
            </a:pPr>
            <a:endParaRPr lang="en-US">
              <a:solidFill>
                <a:srgbClr val="9900CC"/>
              </a:solidFill>
            </a:endParaRPr>
          </a:p>
          <a:p>
            <a:endParaRPr lang="en-US"/>
          </a:p>
        </p:txBody>
      </p:sp>
      <p:grpSp>
        <p:nvGrpSpPr>
          <p:cNvPr id="2" name="Group 11"/>
          <p:cNvGrpSpPr>
            <a:grpSpLocks noChangeAspect="1"/>
          </p:cNvGrpSpPr>
          <p:nvPr/>
        </p:nvGrpSpPr>
        <p:grpSpPr bwMode="auto">
          <a:xfrm>
            <a:off x="0" y="1630363"/>
            <a:ext cx="9144000" cy="6294437"/>
            <a:chOff x="1080" y="1080"/>
            <a:chExt cx="10980" cy="7560"/>
          </a:xfrm>
        </p:grpSpPr>
        <p:sp>
          <p:nvSpPr>
            <p:cNvPr id="17420" name="AutoShape 12"/>
            <p:cNvSpPr>
              <a:spLocks noChangeAspect="1" noChangeArrowheads="1"/>
            </p:cNvSpPr>
            <p:nvPr/>
          </p:nvSpPr>
          <p:spPr bwMode="auto">
            <a:xfrm>
              <a:off x="1080" y="1080"/>
              <a:ext cx="10980" cy="7560"/>
            </a:xfrm>
            <a:prstGeom prst="rect">
              <a:avLst/>
            </a:prstGeom>
            <a:noFill/>
            <a:ln w="9525">
              <a:noFill/>
              <a:miter lim="800000"/>
              <a:headEnd/>
              <a:tailEnd/>
            </a:ln>
          </p:spPr>
          <p:txBody>
            <a:bodyPr/>
            <a:lstStyle/>
            <a:p>
              <a:endParaRPr lang="en-US"/>
            </a:p>
          </p:txBody>
        </p:sp>
        <p:sp>
          <p:nvSpPr>
            <p:cNvPr id="17421" name="Line 13"/>
            <p:cNvSpPr>
              <a:spLocks noChangeShapeType="1"/>
            </p:cNvSpPr>
            <p:nvPr/>
          </p:nvSpPr>
          <p:spPr bwMode="auto">
            <a:xfrm>
              <a:off x="2880" y="1260"/>
              <a:ext cx="1" cy="4680"/>
            </a:xfrm>
            <a:prstGeom prst="line">
              <a:avLst/>
            </a:prstGeom>
            <a:noFill/>
            <a:ln w="9525">
              <a:solidFill>
                <a:srgbClr val="000000"/>
              </a:solidFill>
              <a:round/>
              <a:headEnd/>
              <a:tailEnd/>
            </a:ln>
          </p:spPr>
          <p:txBody>
            <a:bodyPr/>
            <a:lstStyle/>
            <a:p>
              <a:endParaRPr lang="en-US"/>
            </a:p>
          </p:txBody>
        </p:sp>
        <p:sp>
          <p:nvSpPr>
            <p:cNvPr id="17422" name="Line 14"/>
            <p:cNvSpPr>
              <a:spLocks noChangeShapeType="1"/>
            </p:cNvSpPr>
            <p:nvPr/>
          </p:nvSpPr>
          <p:spPr bwMode="auto">
            <a:xfrm>
              <a:off x="2880" y="5940"/>
              <a:ext cx="6300" cy="1"/>
            </a:xfrm>
            <a:prstGeom prst="line">
              <a:avLst/>
            </a:prstGeom>
            <a:noFill/>
            <a:ln w="9525">
              <a:solidFill>
                <a:srgbClr val="000000"/>
              </a:solidFill>
              <a:round/>
              <a:headEnd/>
              <a:tailEnd/>
            </a:ln>
          </p:spPr>
          <p:txBody>
            <a:bodyPr/>
            <a:lstStyle/>
            <a:p>
              <a:endParaRPr lang="en-US"/>
            </a:p>
          </p:txBody>
        </p:sp>
        <p:sp>
          <p:nvSpPr>
            <p:cNvPr id="17423" name="Line 15"/>
            <p:cNvSpPr>
              <a:spLocks noChangeShapeType="1"/>
            </p:cNvSpPr>
            <p:nvPr/>
          </p:nvSpPr>
          <p:spPr bwMode="auto">
            <a:xfrm flipV="1">
              <a:off x="7920" y="2520"/>
              <a:ext cx="0" cy="3420"/>
            </a:xfrm>
            <a:prstGeom prst="line">
              <a:avLst/>
            </a:prstGeom>
            <a:noFill/>
            <a:ln w="15875">
              <a:solidFill>
                <a:srgbClr val="000000"/>
              </a:solidFill>
              <a:prstDash val="sysDot"/>
              <a:round/>
              <a:headEnd/>
              <a:tailEnd/>
            </a:ln>
          </p:spPr>
          <p:txBody>
            <a:bodyPr/>
            <a:lstStyle/>
            <a:p>
              <a:endParaRPr lang="en-US"/>
            </a:p>
          </p:txBody>
        </p:sp>
        <p:sp>
          <p:nvSpPr>
            <p:cNvPr id="17424" name="Line 16"/>
            <p:cNvSpPr>
              <a:spLocks noChangeShapeType="1"/>
            </p:cNvSpPr>
            <p:nvPr/>
          </p:nvSpPr>
          <p:spPr bwMode="auto">
            <a:xfrm flipH="1" flipV="1">
              <a:off x="2880" y="2700"/>
              <a:ext cx="5040" cy="3240"/>
            </a:xfrm>
            <a:prstGeom prst="line">
              <a:avLst/>
            </a:prstGeom>
            <a:noFill/>
            <a:ln w="28575">
              <a:solidFill>
                <a:srgbClr val="0000FF"/>
              </a:solidFill>
              <a:round/>
              <a:headEnd/>
              <a:tailEnd/>
            </a:ln>
          </p:spPr>
          <p:txBody>
            <a:bodyPr/>
            <a:lstStyle/>
            <a:p>
              <a:endParaRPr lang="en-US"/>
            </a:p>
          </p:txBody>
        </p:sp>
        <p:sp>
          <p:nvSpPr>
            <p:cNvPr id="17427" name="Rectangle 19"/>
            <p:cNvSpPr>
              <a:spLocks noChangeArrowheads="1"/>
            </p:cNvSpPr>
            <p:nvPr/>
          </p:nvSpPr>
          <p:spPr bwMode="auto">
            <a:xfrm>
              <a:off x="7020" y="6480"/>
              <a:ext cx="4860" cy="900"/>
            </a:xfrm>
            <a:prstGeom prst="rect">
              <a:avLst/>
            </a:prstGeom>
            <a:solidFill>
              <a:srgbClr val="FFFFFF">
                <a:alpha val="0"/>
              </a:srgbClr>
            </a:solidFill>
            <a:ln w="9525">
              <a:noFill/>
              <a:miter lim="800000"/>
              <a:headEnd/>
              <a:tailEnd/>
            </a:ln>
          </p:spPr>
          <p:txBody>
            <a:bodyPr/>
            <a:lstStyle/>
            <a:p>
              <a:r>
                <a:rPr lang="en-US" sz="1600">
                  <a:sym typeface="Wingdings" pitchFamily="2" charset="2"/>
                </a:rPr>
                <a:t></a:t>
              </a:r>
              <a:r>
                <a:rPr lang="en-US" sz="1600"/>
                <a:t> </a:t>
              </a:r>
              <a:r>
                <a:rPr lang="en-US" sz="1600" b="1"/>
                <a:t>Leisure Hours per Day, L</a:t>
              </a:r>
              <a:endParaRPr lang="en-US" sz="1600"/>
            </a:p>
            <a:p>
              <a:r>
                <a:rPr lang="en-US" sz="1600">
                  <a:sym typeface="Wingdings" pitchFamily="2" charset="2"/>
                </a:rPr>
                <a:t></a:t>
              </a:r>
              <a:r>
                <a:rPr lang="en-US" sz="1600"/>
                <a:t> </a:t>
              </a:r>
              <a:r>
                <a:rPr lang="en-US" sz="1600" b="1"/>
                <a:t>Work Hours per Day</a:t>
              </a:r>
              <a:endParaRPr lang="en-US"/>
            </a:p>
          </p:txBody>
        </p:sp>
        <p:sp>
          <p:nvSpPr>
            <p:cNvPr id="17428" name="Rectangle 20"/>
            <p:cNvSpPr>
              <a:spLocks noChangeArrowheads="1"/>
            </p:cNvSpPr>
            <p:nvPr/>
          </p:nvSpPr>
          <p:spPr bwMode="auto">
            <a:xfrm>
              <a:off x="7200" y="1800"/>
              <a:ext cx="1620" cy="720"/>
            </a:xfrm>
            <a:prstGeom prst="rect">
              <a:avLst/>
            </a:prstGeom>
            <a:solidFill>
              <a:srgbClr val="FFFFFF">
                <a:alpha val="0"/>
              </a:srgbClr>
            </a:solidFill>
            <a:ln w="9525">
              <a:noFill/>
              <a:miter lim="800000"/>
              <a:headEnd/>
              <a:tailEnd/>
            </a:ln>
          </p:spPr>
          <p:txBody>
            <a:bodyPr/>
            <a:lstStyle/>
            <a:p>
              <a:r>
                <a:rPr lang="en-US" sz="1200" b="1"/>
                <a:t>Time Constraint</a:t>
              </a:r>
              <a:endParaRPr lang="en-US"/>
            </a:p>
          </p:txBody>
        </p:sp>
        <p:sp>
          <p:nvSpPr>
            <p:cNvPr id="17430" name="Rectangle 22"/>
            <p:cNvSpPr>
              <a:spLocks noChangeArrowheads="1"/>
            </p:cNvSpPr>
            <p:nvPr/>
          </p:nvSpPr>
          <p:spPr bwMode="auto">
            <a:xfrm>
              <a:off x="2700" y="5940"/>
              <a:ext cx="360" cy="360"/>
            </a:xfrm>
            <a:prstGeom prst="rect">
              <a:avLst/>
            </a:prstGeom>
            <a:solidFill>
              <a:srgbClr val="FFFFFF">
                <a:alpha val="0"/>
              </a:srgbClr>
            </a:solidFill>
            <a:ln w="9525">
              <a:noFill/>
              <a:miter lim="800000"/>
              <a:headEnd/>
              <a:tailEnd/>
            </a:ln>
          </p:spPr>
          <p:txBody>
            <a:bodyPr/>
            <a:lstStyle/>
            <a:p>
              <a:r>
                <a:rPr lang="en-US" sz="1400" b="1" dirty="0" smtClean="0"/>
                <a:t>0</a:t>
              </a:r>
              <a:endParaRPr lang="en-US" sz="1400" dirty="0"/>
            </a:p>
          </p:txBody>
        </p:sp>
        <p:sp>
          <p:nvSpPr>
            <p:cNvPr id="17431" name="Rectangle 23"/>
            <p:cNvSpPr>
              <a:spLocks noChangeArrowheads="1"/>
            </p:cNvSpPr>
            <p:nvPr/>
          </p:nvSpPr>
          <p:spPr bwMode="auto">
            <a:xfrm>
              <a:off x="6120" y="5940"/>
              <a:ext cx="720" cy="540"/>
            </a:xfrm>
            <a:prstGeom prst="rect">
              <a:avLst/>
            </a:prstGeom>
            <a:solidFill>
              <a:srgbClr val="FFFFFF">
                <a:alpha val="0"/>
              </a:srgbClr>
            </a:solidFill>
            <a:ln w="9525">
              <a:noFill/>
              <a:miter lim="800000"/>
              <a:headEnd/>
              <a:tailEnd/>
            </a:ln>
          </p:spPr>
          <p:txBody>
            <a:bodyPr/>
            <a:lstStyle/>
            <a:p>
              <a:r>
                <a:rPr lang="en-US" sz="1200" b="1"/>
                <a:t>L</a:t>
              </a:r>
              <a:r>
                <a:rPr lang="en-US" sz="1200" b="1" baseline="-25000"/>
                <a:t>1</a:t>
              </a:r>
              <a:endParaRPr lang="en-US"/>
            </a:p>
          </p:txBody>
        </p:sp>
        <p:sp>
          <p:nvSpPr>
            <p:cNvPr id="17434" name="Line 26"/>
            <p:cNvSpPr>
              <a:spLocks noChangeShapeType="1"/>
            </p:cNvSpPr>
            <p:nvPr/>
          </p:nvSpPr>
          <p:spPr bwMode="auto">
            <a:xfrm flipH="1">
              <a:off x="6282" y="4860"/>
              <a:ext cx="1" cy="1080"/>
            </a:xfrm>
            <a:prstGeom prst="line">
              <a:avLst/>
            </a:prstGeom>
            <a:noFill/>
            <a:ln w="15875">
              <a:solidFill>
                <a:srgbClr val="000000"/>
              </a:solidFill>
              <a:prstDash val="sysDot"/>
              <a:round/>
              <a:headEnd/>
              <a:tailEnd/>
            </a:ln>
          </p:spPr>
          <p:txBody>
            <a:bodyPr/>
            <a:lstStyle/>
            <a:p>
              <a:endParaRPr lang="en-US"/>
            </a:p>
          </p:txBody>
        </p:sp>
        <p:sp>
          <p:nvSpPr>
            <p:cNvPr id="17435" name="Freeform 27"/>
            <p:cNvSpPr>
              <a:spLocks/>
            </p:cNvSpPr>
            <p:nvPr/>
          </p:nvSpPr>
          <p:spPr bwMode="auto">
            <a:xfrm>
              <a:off x="5220" y="2700"/>
              <a:ext cx="4320" cy="2880"/>
            </a:xfrm>
            <a:custGeom>
              <a:avLst/>
              <a:gdLst/>
              <a:ahLst/>
              <a:cxnLst>
                <a:cxn ang="0">
                  <a:pos x="0" y="0"/>
                </a:cxn>
                <a:cxn ang="0">
                  <a:pos x="180" y="900"/>
                </a:cxn>
                <a:cxn ang="0">
                  <a:pos x="540" y="1620"/>
                </a:cxn>
                <a:cxn ang="0">
                  <a:pos x="1440" y="2340"/>
                </a:cxn>
                <a:cxn ang="0">
                  <a:pos x="3060" y="2700"/>
                </a:cxn>
                <a:cxn ang="0">
                  <a:pos x="4320" y="2880"/>
                </a:cxn>
              </a:cxnLst>
              <a:rect l="0" t="0" r="r" b="b"/>
              <a:pathLst>
                <a:path w="4320" h="2880">
                  <a:moveTo>
                    <a:pt x="0" y="0"/>
                  </a:moveTo>
                  <a:cubicBezTo>
                    <a:pt x="45" y="315"/>
                    <a:pt x="90" y="630"/>
                    <a:pt x="180" y="900"/>
                  </a:cubicBezTo>
                  <a:cubicBezTo>
                    <a:pt x="270" y="1170"/>
                    <a:pt x="330" y="1380"/>
                    <a:pt x="540" y="1620"/>
                  </a:cubicBezTo>
                  <a:cubicBezTo>
                    <a:pt x="750" y="1860"/>
                    <a:pt x="1020" y="2160"/>
                    <a:pt x="1440" y="2340"/>
                  </a:cubicBezTo>
                  <a:cubicBezTo>
                    <a:pt x="1860" y="2520"/>
                    <a:pt x="2580" y="2610"/>
                    <a:pt x="3060" y="2700"/>
                  </a:cubicBezTo>
                  <a:cubicBezTo>
                    <a:pt x="3540" y="2790"/>
                    <a:pt x="3930" y="2835"/>
                    <a:pt x="4320" y="2880"/>
                  </a:cubicBezTo>
                </a:path>
              </a:pathLst>
            </a:custGeom>
            <a:noFill/>
            <a:ln w="28575">
              <a:solidFill>
                <a:srgbClr val="FF0000"/>
              </a:solidFill>
              <a:round/>
              <a:headEnd/>
              <a:tailEnd/>
            </a:ln>
          </p:spPr>
          <p:txBody>
            <a:bodyPr/>
            <a:lstStyle/>
            <a:p>
              <a:endParaRPr lang="en-US"/>
            </a:p>
          </p:txBody>
        </p:sp>
        <p:sp>
          <p:nvSpPr>
            <p:cNvPr id="17448" name="Rectangle 40"/>
            <p:cNvSpPr>
              <a:spLocks noChangeArrowheads="1"/>
            </p:cNvSpPr>
            <p:nvPr/>
          </p:nvSpPr>
          <p:spPr bwMode="auto">
            <a:xfrm>
              <a:off x="6523" y="3960"/>
              <a:ext cx="360" cy="360"/>
            </a:xfrm>
            <a:prstGeom prst="rect">
              <a:avLst/>
            </a:prstGeom>
            <a:solidFill>
              <a:srgbClr val="FFFFFF">
                <a:alpha val="0"/>
              </a:srgbClr>
            </a:solidFill>
            <a:ln w="9525">
              <a:noFill/>
              <a:miter lim="800000"/>
              <a:headEnd/>
              <a:tailEnd/>
            </a:ln>
          </p:spPr>
          <p:txBody>
            <a:bodyPr/>
            <a:lstStyle/>
            <a:p>
              <a:endParaRPr lang="en-US" dirty="0"/>
            </a:p>
          </p:txBody>
        </p:sp>
        <p:sp>
          <p:nvSpPr>
            <p:cNvPr id="17449" name="Rectangle 41"/>
            <p:cNvSpPr>
              <a:spLocks noChangeArrowheads="1"/>
            </p:cNvSpPr>
            <p:nvPr/>
          </p:nvSpPr>
          <p:spPr bwMode="auto">
            <a:xfrm>
              <a:off x="6120" y="4680"/>
              <a:ext cx="360" cy="360"/>
            </a:xfrm>
            <a:prstGeom prst="rect">
              <a:avLst/>
            </a:prstGeom>
            <a:solidFill>
              <a:srgbClr val="FFFFFF">
                <a:alpha val="0"/>
              </a:srgbClr>
            </a:solidFill>
            <a:ln w="9525">
              <a:noFill/>
              <a:miter lim="800000"/>
              <a:headEnd/>
              <a:tailEnd/>
            </a:ln>
          </p:spPr>
          <p:txBody>
            <a:bodyPr/>
            <a:lstStyle/>
            <a:p>
              <a:r>
                <a:rPr lang="en-US" sz="1200">
                  <a:sym typeface="Symbol" pitchFamily="18" charset="2"/>
                </a:rPr>
                <a:t></a:t>
              </a:r>
              <a:endParaRPr lang="en-US"/>
            </a:p>
          </p:txBody>
        </p:sp>
      </p:grpSp>
      <p:sp>
        <p:nvSpPr>
          <p:cNvPr id="17452" name="Rectangle 44"/>
          <p:cNvSpPr>
            <a:spLocks noChangeArrowheads="1"/>
          </p:cNvSpPr>
          <p:nvPr/>
        </p:nvSpPr>
        <p:spPr bwMode="auto">
          <a:xfrm>
            <a:off x="457200" y="1981200"/>
            <a:ext cx="914400" cy="1028700"/>
          </a:xfrm>
          <a:prstGeom prst="rect">
            <a:avLst/>
          </a:prstGeom>
          <a:solidFill>
            <a:srgbClr val="FFFFFF">
              <a:alpha val="0"/>
            </a:srgbClr>
          </a:solidFill>
          <a:ln w="9525">
            <a:noFill/>
            <a:miter lim="800000"/>
            <a:headEnd/>
            <a:tailEnd/>
          </a:ln>
        </p:spPr>
        <p:txBody>
          <a:bodyPr/>
          <a:lstStyle/>
          <a:p>
            <a:r>
              <a:rPr lang="en-US" sz="1600" b="1"/>
              <a:t>Goods per Day, Y</a:t>
            </a:r>
            <a:endParaRPr lang="en-US"/>
          </a:p>
        </p:txBody>
      </p:sp>
      <p:sp>
        <p:nvSpPr>
          <p:cNvPr id="17453" name="Rectangle 45"/>
          <p:cNvSpPr>
            <a:spLocks noChangeArrowheads="1"/>
          </p:cNvSpPr>
          <p:nvPr/>
        </p:nvSpPr>
        <p:spPr bwMode="auto">
          <a:xfrm>
            <a:off x="685800" y="1143000"/>
            <a:ext cx="7391400" cy="461665"/>
          </a:xfrm>
          <a:prstGeom prst="rect">
            <a:avLst/>
          </a:prstGeom>
          <a:noFill/>
          <a:ln w="9525">
            <a:noFill/>
            <a:miter lim="800000"/>
            <a:headEnd/>
            <a:tailEnd/>
          </a:ln>
          <a:effectLst/>
        </p:spPr>
        <p:txBody>
          <a:bodyPr wrap="square" anchor="ctr">
            <a:spAutoFit/>
          </a:bodyPr>
          <a:lstStyle/>
          <a:p>
            <a:pPr algn="ctr"/>
            <a:r>
              <a:rPr lang="en-US" sz="2400" dirty="0" smtClean="0">
                <a:solidFill>
                  <a:srgbClr val="0000FF"/>
                </a:solidFill>
              </a:rPr>
              <a:t>The Labor-Leisure Choice</a:t>
            </a:r>
            <a:endParaRPr lang="en-US" sz="2400" dirty="0">
              <a:solidFill>
                <a:srgbClr val="0000FF"/>
              </a:solidFill>
            </a:endParaRPr>
          </a:p>
        </p:txBody>
      </p:sp>
      <p:sp>
        <p:nvSpPr>
          <p:cNvPr id="47" name="Title 1"/>
          <p:cNvSpPr txBox="1">
            <a:spLocks/>
          </p:cNvSpPr>
          <p:nvPr/>
        </p:nvSpPr>
        <p:spPr>
          <a:xfrm>
            <a:off x="457200" y="533400"/>
            <a:ext cx="8229600" cy="5334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2"/>
                </a:solidFill>
                <a:effectLst/>
                <a:uLnTx/>
                <a:uFillTx/>
                <a:latin typeface="+mj-lt"/>
                <a:ea typeface="+mj-ea"/>
                <a:cs typeface="+mj-cs"/>
              </a:rPr>
              <a:t>PAI786, Class 16: Welfare Programs and Policy  </a:t>
            </a: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pic>
        <p:nvPicPr>
          <p:cNvPr id="48"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49" name="Title 48"/>
          <p:cNvSpPr>
            <a:spLocks noGrp="1"/>
          </p:cNvSpPr>
          <p:nvPr>
            <p:ph type="title"/>
          </p:nvPr>
        </p:nvSpPr>
        <p:spPr>
          <a:xfrm>
            <a:off x="457200" y="1524000"/>
            <a:ext cx="7086600" cy="685800"/>
          </a:xfrm>
        </p:spPr>
        <p:txBody>
          <a:bodyPr>
            <a:normAutofit fontScale="90000"/>
          </a:bodyPr>
          <a:lstStyle/>
          <a:p>
            <a:r>
              <a:rPr lang="en-US" dirty="0" smtClean="0"/>
              <a:t> </a:t>
            </a:r>
            <a:endParaRPr lang="en-US" dirty="0"/>
          </a:p>
        </p:txBody>
      </p:sp>
      <p:sp>
        <p:nvSpPr>
          <p:cNvPr id="50" name="Rectangle 33"/>
          <p:cNvSpPr>
            <a:spLocks noChangeArrowheads="1"/>
          </p:cNvSpPr>
          <p:nvPr/>
        </p:nvSpPr>
        <p:spPr bwMode="auto">
          <a:xfrm>
            <a:off x="3159177" y="2438400"/>
            <a:ext cx="1793823" cy="304800"/>
          </a:xfrm>
          <a:prstGeom prst="rect">
            <a:avLst/>
          </a:prstGeom>
          <a:solidFill>
            <a:srgbClr val="FFFFFF"/>
          </a:solidFill>
          <a:ln w="9525">
            <a:solidFill>
              <a:srgbClr val="000000"/>
            </a:solidFill>
            <a:miter lim="800000"/>
            <a:headEnd/>
            <a:tailEnd/>
          </a:ln>
        </p:spPr>
        <p:txBody>
          <a:bodyPr/>
          <a:lstStyle/>
          <a:p>
            <a:r>
              <a:rPr lang="en-US" sz="1200" b="1" dirty="0" smtClean="0">
                <a:solidFill>
                  <a:srgbClr val="800080"/>
                </a:solidFill>
              </a:rPr>
              <a:t>Indifference  curve</a:t>
            </a:r>
          </a:p>
          <a:p>
            <a:endParaRPr lang="en-US" dirty="0"/>
          </a:p>
        </p:txBody>
      </p:sp>
      <p:sp>
        <p:nvSpPr>
          <p:cNvPr id="51" name="Rectangle 33"/>
          <p:cNvSpPr>
            <a:spLocks noChangeArrowheads="1"/>
          </p:cNvSpPr>
          <p:nvPr/>
        </p:nvSpPr>
        <p:spPr bwMode="auto">
          <a:xfrm>
            <a:off x="1676401" y="4419601"/>
            <a:ext cx="1752600" cy="381000"/>
          </a:xfrm>
          <a:prstGeom prst="rect">
            <a:avLst/>
          </a:prstGeom>
          <a:solidFill>
            <a:srgbClr val="FFFFFF"/>
          </a:solidFill>
          <a:ln w="9525">
            <a:solidFill>
              <a:srgbClr val="000000"/>
            </a:solidFill>
            <a:miter lim="800000"/>
            <a:headEnd/>
            <a:tailEnd/>
          </a:ln>
        </p:spPr>
        <p:txBody>
          <a:bodyPr/>
          <a:lstStyle/>
          <a:p>
            <a:r>
              <a:rPr lang="en-US" sz="1200" b="1" dirty="0" smtClean="0">
                <a:solidFill>
                  <a:srgbClr val="800080"/>
                </a:solidFill>
              </a:rPr>
              <a:t>Budget Constraint</a:t>
            </a:r>
            <a:endParaRPr lang="en-US" dirty="0"/>
          </a:p>
        </p:txBody>
      </p:sp>
      <p:cxnSp>
        <p:nvCxnSpPr>
          <p:cNvPr id="53" name="Straight Arrow Connector 52"/>
          <p:cNvCxnSpPr>
            <a:stCxn id="51" idx="0"/>
          </p:cNvCxnSpPr>
          <p:nvPr/>
        </p:nvCxnSpPr>
        <p:spPr>
          <a:xfrm rot="5400000" flipH="1" flipV="1">
            <a:off x="2457450" y="3981452"/>
            <a:ext cx="533401" cy="3428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0" idx="2"/>
          </p:cNvCxnSpPr>
          <p:nvPr/>
        </p:nvCxnSpPr>
        <p:spPr>
          <a:xfrm rot="5400000">
            <a:off x="3437745" y="2886856"/>
            <a:ext cx="762000" cy="4746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248400" y="2866072"/>
            <a:ext cx="2743200" cy="1477328"/>
          </a:xfrm>
          <a:prstGeom prst="rect">
            <a:avLst/>
          </a:prstGeom>
          <a:noFill/>
          <a:ln>
            <a:solidFill>
              <a:schemeClr val="tx1"/>
            </a:solidFill>
          </a:ln>
        </p:spPr>
        <p:txBody>
          <a:bodyPr wrap="square" rtlCol="0">
            <a:spAutoFit/>
          </a:bodyPr>
          <a:lstStyle/>
          <a:p>
            <a:r>
              <a:rPr lang="en-US" dirty="0" smtClean="0"/>
              <a:t>A household sets the marginal benefit from leisure equal to the marginal cost, which is the wage rate.</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p:txBody>
          <a:bodyPr/>
          <a:lstStyle/>
          <a:p>
            <a:pPr>
              <a:buFont typeface="Wingdings" pitchFamily="2" charset="2"/>
              <a:buNone/>
            </a:pPr>
            <a:r>
              <a:rPr lang="en-US" dirty="0">
                <a:solidFill>
                  <a:srgbClr val="9900CC"/>
                </a:solidFill>
              </a:rPr>
              <a:t>	</a:t>
            </a:r>
          </a:p>
          <a:p>
            <a:pPr>
              <a:buFont typeface="Wingdings" pitchFamily="2" charset="2"/>
              <a:buNone/>
            </a:pPr>
            <a:endParaRPr lang="en-US" dirty="0">
              <a:solidFill>
                <a:srgbClr val="9900CC"/>
              </a:solidFill>
            </a:endParaRPr>
          </a:p>
          <a:p>
            <a:pPr>
              <a:buFont typeface="Wingdings" pitchFamily="2" charset="2"/>
              <a:buNone/>
            </a:pPr>
            <a:endParaRPr lang="en-US" dirty="0">
              <a:solidFill>
                <a:srgbClr val="9900CC"/>
              </a:solidFill>
            </a:endParaRPr>
          </a:p>
          <a:p>
            <a:endParaRPr lang="en-US" dirty="0"/>
          </a:p>
        </p:txBody>
      </p:sp>
      <p:grpSp>
        <p:nvGrpSpPr>
          <p:cNvPr id="2" name="Group 11"/>
          <p:cNvGrpSpPr>
            <a:grpSpLocks noChangeAspect="1"/>
          </p:cNvGrpSpPr>
          <p:nvPr/>
        </p:nvGrpSpPr>
        <p:grpSpPr bwMode="auto">
          <a:xfrm>
            <a:off x="0" y="1630363"/>
            <a:ext cx="9144000" cy="6294437"/>
            <a:chOff x="1080" y="1080"/>
            <a:chExt cx="10980" cy="7560"/>
          </a:xfrm>
        </p:grpSpPr>
        <p:sp>
          <p:nvSpPr>
            <p:cNvPr id="17420" name="AutoShape 12"/>
            <p:cNvSpPr>
              <a:spLocks noChangeAspect="1" noChangeArrowheads="1"/>
            </p:cNvSpPr>
            <p:nvPr/>
          </p:nvSpPr>
          <p:spPr bwMode="auto">
            <a:xfrm>
              <a:off x="1080" y="1080"/>
              <a:ext cx="10980" cy="7560"/>
            </a:xfrm>
            <a:prstGeom prst="rect">
              <a:avLst/>
            </a:prstGeom>
            <a:noFill/>
            <a:ln w="9525">
              <a:noFill/>
              <a:miter lim="800000"/>
              <a:headEnd/>
              <a:tailEnd/>
            </a:ln>
          </p:spPr>
          <p:txBody>
            <a:bodyPr/>
            <a:lstStyle/>
            <a:p>
              <a:endParaRPr lang="en-US"/>
            </a:p>
          </p:txBody>
        </p:sp>
        <p:sp>
          <p:nvSpPr>
            <p:cNvPr id="17421" name="Line 13"/>
            <p:cNvSpPr>
              <a:spLocks noChangeShapeType="1"/>
            </p:cNvSpPr>
            <p:nvPr/>
          </p:nvSpPr>
          <p:spPr bwMode="auto">
            <a:xfrm>
              <a:off x="2880" y="1260"/>
              <a:ext cx="1" cy="4680"/>
            </a:xfrm>
            <a:prstGeom prst="line">
              <a:avLst/>
            </a:prstGeom>
            <a:noFill/>
            <a:ln w="9525">
              <a:solidFill>
                <a:srgbClr val="000000"/>
              </a:solidFill>
              <a:round/>
              <a:headEnd/>
              <a:tailEnd/>
            </a:ln>
          </p:spPr>
          <p:txBody>
            <a:bodyPr/>
            <a:lstStyle/>
            <a:p>
              <a:endParaRPr lang="en-US"/>
            </a:p>
          </p:txBody>
        </p:sp>
        <p:sp>
          <p:nvSpPr>
            <p:cNvPr id="17422" name="Line 14"/>
            <p:cNvSpPr>
              <a:spLocks noChangeShapeType="1"/>
            </p:cNvSpPr>
            <p:nvPr/>
          </p:nvSpPr>
          <p:spPr bwMode="auto">
            <a:xfrm>
              <a:off x="2880" y="5940"/>
              <a:ext cx="6300" cy="1"/>
            </a:xfrm>
            <a:prstGeom prst="line">
              <a:avLst/>
            </a:prstGeom>
            <a:noFill/>
            <a:ln w="9525">
              <a:solidFill>
                <a:srgbClr val="000000"/>
              </a:solidFill>
              <a:round/>
              <a:headEnd/>
              <a:tailEnd/>
            </a:ln>
          </p:spPr>
          <p:txBody>
            <a:bodyPr/>
            <a:lstStyle/>
            <a:p>
              <a:endParaRPr lang="en-US"/>
            </a:p>
          </p:txBody>
        </p:sp>
        <p:sp>
          <p:nvSpPr>
            <p:cNvPr id="17423" name="Line 15"/>
            <p:cNvSpPr>
              <a:spLocks noChangeShapeType="1"/>
            </p:cNvSpPr>
            <p:nvPr/>
          </p:nvSpPr>
          <p:spPr bwMode="auto">
            <a:xfrm flipV="1">
              <a:off x="7920" y="2520"/>
              <a:ext cx="0" cy="3420"/>
            </a:xfrm>
            <a:prstGeom prst="line">
              <a:avLst/>
            </a:prstGeom>
            <a:noFill/>
            <a:ln w="15875">
              <a:solidFill>
                <a:srgbClr val="000000"/>
              </a:solidFill>
              <a:prstDash val="sysDot"/>
              <a:round/>
              <a:headEnd/>
              <a:tailEnd/>
            </a:ln>
          </p:spPr>
          <p:txBody>
            <a:bodyPr/>
            <a:lstStyle/>
            <a:p>
              <a:endParaRPr lang="en-US"/>
            </a:p>
          </p:txBody>
        </p:sp>
        <p:sp>
          <p:nvSpPr>
            <p:cNvPr id="17424" name="Line 16"/>
            <p:cNvSpPr>
              <a:spLocks noChangeShapeType="1"/>
            </p:cNvSpPr>
            <p:nvPr/>
          </p:nvSpPr>
          <p:spPr bwMode="auto">
            <a:xfrm flipH="1" flipV="1">
              <a:off x="2880" y="2700"/>
              <a:ext cx="5040" cy="3240"/>
            </a:xfrm>
            <a:prstGeom prst="line">
              <a:avLst/>
            </a:prstGeom>
            <a:noFill/>
            <a:ln w="28575">
              <a:solidFill>
                <a:srgbClr val="0000FF"/>
              </a:solidFill>
              <a:round/>
              <a:headEnd/>
              <a:tailEnd/>
            </a:ln>
          </p:spPr>
          <p:txBody>
            <a:bodyPr/>
            <a:lstStyle/>
            <a:p>
              <a:endParaRPr lang="en-US"/>
            </a:p>
          </p:txBody>
        </p:sp>
        <p:sp>
          <p:nvSpPr>
            <p:cNvPr id="17426" name="Freeform 18"/>
            <p:cNvSpPr>
              <a:spLocks/>
            </p:cNvSpPr>
            <p:nvPr/>
          </p:nvSpPr>
          <p:spPr bwMode="auto">
            <a:xfrm>
              <a:off x="5587" y="2016"/>
              <a:ext cx="4320" cy="2880"/>
            </a:xfrm>
            <a:custGeom>
              <a:avLst/>
              <a:gdLst/>
              <a:ahLst/>
              <a:cxnLst>
                <a:cxn ang="0">
                  <a:pos x="0" y="0"/>
                </a:cxn>
                <a:cxn ang="0">
                  <a:pos x="180" y="900"/>
                </a:cxn>
                <a:cxn ang="0">
                  <a:pos x="540" y="1620"/>
                </a:cxn>
                <a:cxn ang="0">
                  <a:pos x="1440" y="2340"/>
                </a:cxn>
                <a:cxn ang="0">
                  <a:pos x="3060" y="2700"/>
                </a:cxn>
                <a:cxn ang="0">
                  <a:pos x="4320" y="2880"/>
                </a:cxn>
              </a:cxnLst>
              <a:rect l="0" t="0" r="r" b="b"/>
              <a:pathLst>
                <a:path w="4320" h="2880">
                  <a:moveTo>
                    <a:pt x="0" y="0"/>
                  </a:moveTo>
                  <a:cubicBezTo>
                    <a:pt x="45" y="315"/>
                    <a:pt x="90" y="630"/>
                    <a:pt x="180" y="900"/>
                  </a:cubicBezTo>
                  <a:cubicBezTo>
                    <a:pt x="270" y="1170"/>
                    <a:pt x="330" y="1380"/>
                    <a:pt x="540" y="1620"/>
                  </a:cubicBezTo>
                  <a:cubicBezTo>
                    <a:pt x="750" y="1860"/>
                    <a:pt x="1020" y="2160"/>
                    <a:pt x="1440" y="2340"/>
                  </a:cubicBezTo>
                  <a:cubicBezTo>
                    <a:pt x="1860" y="2520"/>
                    <a:pt x="2580" y="2610"/>
                    <a:pt x="3060" y="2700"/>
                  </a:cubicBezTo>
                  <a:cubicBezTo>
                    <a:pt x="3540" y="2790"/>
                    <a:pt x="3930" y="2835"/>
                    <a:pt x="4320" y="2880"/>
                  </a:cubicBezTo>
                </a:path>
              </a:pathLst>
            </a:custGeom>
            <a:noFill/>
            <a:ln w="28575">
              <a:solidFill>
                <a:srgbClr val="FF0000"/>
              </a:solidFill>
              <a:round/>
              <a:headEnd/>
              <a:tailEnd/>
            </a:ln>
          </p:spPr>
          <p:txBody>
            <a:bodyPr/>
            <a:lstStyle/>
            <a:p>
              <a:endParaRPr lang="en-US"/>
            </a:p>
          </p:txBody>
        </p:sp>
        <p:sp>
          <p:nvSpPr>
            <p:cNvPr id="17427" name="Rectangle 19"/>
            <p:cNvSpPr>
              <a:spLocks noChangeArrowheads="1"/>
            </p:cNvSpPr>
            <p:nvPr/>
          </p:nvSpPr>
          <p:spPr bwMode="auto">
            <a:xfrm>
              <a:off x="7020" y="6480"/>
              <a:ext cx="4860" cy="900"/>
            </a:xfrm>
            <a:prstGeom prst="rect">
              <a:avLst/>
            </a:prstGeom>
            <a:solidFill>
              <a:srgbClr val="FFFFFF">
                <a:alpha val="0"/>
              </a:srgbClr>
            </a:solidFill>
            <a:ln w="9525">
              <a:noFill/>
              <a:miter lim="800000"/>
              <a:headEnd/>
              <a:tailEnd/>
            </a:ln>
          </p:spPr>
          <p:txBody>
            <a:bodyPr/>
            <a:lstStyle/>
            <a:p>
              <a:r>
                <a:rPr lang="en-US" sz="1600" dirty="0">
                  <a:sym typeface="Wingdings" pitchFamily="2" charset="2"/>
                </a:rPr>
                <a:t></a:t>
              </a:r>
              <a:r>
                <a:rPr lang="en-US" sz="1600" dirty="0"/>
                <a:t> </a:t>
              </a:r>
              <a:r>
                <a:rPr lang="en-US" sz="1600" b="1" dirty="0"/>
                <a:t>Leisure Hours per Day, L</a:t>
              </a:r>
              <a:endParaRPr lang="en-US" sz="1600" dirty="0"/>
            </a:p>
            <a:p>
              <a:r>
                <a:rPr lang="en-US" sz="1600" dirty="0">
                  <a:sym typeface="Wingdings" pitchFamily="2" charset="2"/>
                </a:rPr>
                <a:t></a:t>
              </a:r>
              <a:r>
                <a:rPr lang="en-US" sz="1600" dirty="0"/>
                <a:t> </a:t>
              </a:r>
              <a:r>
                <a:rPr lang="en-US" sz="1600" b="1" dirty="0"/>
                <a:t>Work Hours per Day</a:t>
              </a:r>
              <a:endParaRPr lang="en-US" dirty="0"/>
            </a:p>
          </p:txBody>
        </p:sp>
        <p:sp>
          <p:nvSpPr>
            <p:cNvPr id="17428" name="Rectangle 20"/>
            <p:cNvSpPr>
              <a:spLocks noChangeArrowheads="1"/>
            </p:cNvSpPr>
            <p:nvPr/>
          </p:nvSpPr>
          <p:spPr bwMode="auto">
            <a:xfrm>
              <a:off x="7200" y="1800"/>
              <a:ext cx="1620" cy="720"/>
            </a:xfrm>
            <a:prstGeom prst="rect">
              <a:avLst/>
            </a:prstGeom>
            <a:solidFill>
              <a:srgbClr val="FFFFFF">
                <a:alpha val="0"/>
              </a:srgbClr>
            </a:solidFill>
            <a:ln w="9525">
              <a:noFill/>
              <a:miter lim="800000"/>
              <a:headEnd/>
              <a:tailEnd/>
            </a:ln>
          </p:spPr>
          <p:txBody>
            <a:bodyPr/>
            <a:lstStyle/>
            <a:p>
              <a:r>
                <a:rPr lang="en-US" sz="1200" b="1"/>
                <a:t>Time Constraint</a:t>
              </a:r>
              <a:endParaRPr lang="en-US"/>
            </a:p>
          </p:txBody>
        </p:sp>
        <p:sp>
          <p:nvSpPr>
            <p:cNvPr id="17429" name="Line 21"/>
            <p:cNvSpPr>
              <a:spLocks noChangeShapeType="1"/>
            </p:cNvSpPr>
            <p:nvPr/>
          </p:nvSpPr>
          <p:spPr bwMode="auto">
            <a:xfrm>
              <a:off x="7335" y="4500"/>
              <a:ext cx="1" cy="1440"/>
            </a:xfrm>
            <a:prstGeom prst="line">
              <a:avLst/>
            </a:prstGeom>
            <a:noFill/>
            <a:ln w="15875">
              <a:solidFill>
                <a:srgbClr val="000000"/>
              </a:solidFill>
              <a:prstDash val="sysDot"/>
              <a:round/>
              <a:headEnd/>
              <a:tailEnd/>
            </a:ln>
          </p:spPr>
          <p:txBody>
            <a:bodyPr/>
            <a:lstStyle/>
            <a:p>
              <a:endParaRPr lang="en-US"/>
            </a:p>
          </p:txBody>
        </p:sp>
        <p:sp>
          <p:nvSpPr>
            <p:cNvPr id="17430" name="Rectangle 22"/>
            <p:cNvSpPr>
              <a:spLocks noChangeArrowheads="1"/>
            </p:cNvSpPr>
            <p:nvPr/>
          </p:nvSpPr>
          <p:spPr bwMode="auto">
            <a:xfrm>
              <a:off x="2700" y="5940"/>
              <a:ext cx="360" cy="360"/>
            </a:xfrm>
            <a:prstGeom prst="rect">
              <a:avLst/>
            </a:prstGeom>
            <a:solidFill>
              <a:srgbClr val="FFFFFF">
                <a:alpha val="0"/>
              </a:srgbClr>
            </a:solidFill>
            <a:ln w="9525">
              <a:noFill/>
              <a:miter lim="800000"/>
              <a:headEnd/>
              <a:tailEnd/>
            </a:ln>
          </p:spPr>
          <p:txBody>
            <a:bodyPr/>
            <a:lstStyle/>
            <a:p>
              <a:r>
                <a:rPr lang="en-US" sz="1400" b="1" dirty="0" smtClean="0"/>
                <a:t>0</a:t>
              </a:r>
              <a:endParaRPr lang="en-US" sz="1400" dirty="0"/>
            </a:p>
          </p:txBody>
        </p:sp>
        <p:sp>
          <p:nvSpPr>
            <p:cNvPr id="17431" name="Rectangle 23"/>
            <p:cNvSpPr>
              <a:spLocks noChangeArrowheads="1"/>
            </p:cNvSpPr>
            <p:nvPr/>
          </p:nvSpPr>
          <p:spPr bwMode="auto">
            <a:xfrm>
              <a:off x="6120" y="5940"/>
              <a:ext cx="720" cy="540"/>
            </a:xfrm>
            <a:prstGeom prst="rect">
              <a:avLst/>
            </a:prstGeom>
            <a:solidFill>
              <a:srgbClr val="FFFFFF">
                <a:alpha val="0"/>
              </a:srgbClr>
            </a:solidFill>
            <a:ln w="9525">
              <a:noFill/>
              <a:miter lim="800000"/>
              <a:headEnd/>
              <a:tailEnd/>
            </a:ln>
          </p:spPr>
          <p:txBody>
            <a:bodyPr/>
            <a:lstStyle/>
            <a:p>
              <a:r>
                <a:rPr lang="en-US" sz="1200" b="1"/>
                <a:t>L</a:t>
              </a:r>
              <a:r>
                <a:rPr lang="en-US" sz="1200" b="1" baseline="-25000"/>
                <a:t>1</a:t>
              </a:r>
              <a:endParaRPr lang="en-US"/>
            </a:p>
          </p:txBody>
        </p:sp>
        <p:sp>
          <p:nvSpPr>
            <p:cNvPr id="17432" name="Rectangle 24"/>
            <p:cNvSpPr>
              <a:spLocks noChangeArrowheads="1"/>
            </p:cNvSpPr>
            <p:nvPr/>
          </p:nvSpPr>
          <p:spPr bwMode="auto">
            <a:xfrm>
              <a:off x="6525" y="5940"/>
              <a:ext cx="720" cy="540"/>
            </a:xfrm>
            <a:prstGeom prst="rect">
              <a:avLst/>
            </a:prstGeom>
            <a:solidFill>
              <a:srgbClr val="FFFFFF">
                <a:alpha val="0"/>
              </a:srgbClr>
            </a:solidFill>
            <a:ln w="9525">
              <a:noFill/>
              <a:miter lim="800000"/>
              <a:headEnd/>
              <a:tailEnd/>
            </a:ln>
          </p:spPr>
          <p:txBody>
            <a:bodyPr/>
            <a:lstStyle/>
            <a:p>
              <a:r>
                <a:rPr lang="en-US" sz="1200" b="1"/>
                <a:t>L</a:t>
              </a:r>
              <a:r>
                <a:rPr lang="en-US" sz="1200" b="1" baseline="-25000"/>
                <a:t>2</a:t>
              </a:r>
              <a:endParaRPr lang="en-US"/>
            </a:p>
          </p:txBody>
        </p:sp>
        <p:sp>
          <p:nvSpPr>
            <p:cNvPr id="17433" name="Line 25"/>
            <p:cNvSpPr>
              <a:spLocks noChangeShapeType="1"/>
            </p:cNvSpPr>
            <p:nvPr/>
          </p:nvSpPr>
          <p:spPr bwMode="auto">
            <a:xfrm flipH="1" flipV="1">
              <a:off x="4320" y="3600"/>
              <a:ext cx="3600" cy="1080"/>
            </a:xfrm>
            <a:prstGeom prst="line">
              <a:avLst/>
            </a:prstGeom>
            <a:noFill/>
            <a:ln w="28575">
              <a:solidFill>
                <a:srgbClr val="800080"/>
              </a:solidFill>
              <a:round/>
              <a:headEnd/>
              <a:tailEnd/>
            </a:ln>
          </p:spPr>
          <p:txBody>
            <a:bodyPr/>
            <a:lstStyle/>
            <a:p>
              <a:endParaRPr lang="en-US"/>
            </a:p>
          </p:txBody>
        </p:sp>
        <p:sp>
          <p:nvSpPr>
            <p:cNvPr id="17434" name="Line 26"/>
            <p:cNvSpPr>
              <a:spLocks noChangeShapeType="1"/>
            </p:cNvSpPr>
            <p:nvPr/>
          </p:nvSpPr>
          <p:spPr bwMode="auto">
            <a:xfrm flipH="1">
              <a:off x="6282" y="4860"/>
              <a:ext cx="1" cy="1080"/>
            </a:xfrm>
            <a:prstGeom prst="line">
              <a:avLst/>
            </a:prstGeom>
            <a:noFill/>
            <a:ln w="15875">
              <a:solidFill>
                <a:srgbClr val="000000"/>
              </a:solidFill>
              <a:prstDash val="sysDot"/>
              <a:round/>
              <a:headEnd/>
              <a:tailEnd/>
            </a:ln>
          </p:spPr>
          <p:txBody>
            <a:bodyPr/>
            <a:lstStyle/>
            <a:p>
              <a:endParaRPr lang="en-US"/>
            </a:p>
          </p:txBody>
        </p:sp>
        <p:sp>
          <p:nvSpPr>
            <p:cNvPr id="17435" name="Freeform 27"/>
            <p:cNvSpPr>
              <a:spLocks/>
            </p:cNvSpPr>
            <p:nvPr/>
          </p:nvSpPr>
          <p:spPr bwMode="auto">
            <a:xfrm>
              <a:off x="5220" y="2700"/>
              <a:ext cx="4320" cy="2880"/>
            </a:xfrm>
            <a:custGeom>
              <a:avLst/>
              <a:gdLst/>
              <a:ahLst/>
              <a:cxnLst>
                <a:cxn ang="0">
                  <a:pos x="0" y="0"/>
                </a:cxn>
                <a:cxn ang="0">
                  <a:pos x="180" y="900"/>
                </a:cxn>
                <a:cxn ang="0">
                  <a:pos x="540" y="1620"/>
                </a:cxn>
                <a:cxn ang="0">
                  <a:pos x="1440" y="2340"/>
                </a:cxn>
                <a:cxn ang="0">
                  <a:pos x="3060" y="2700"/>
                </a:cxn>
                <a:cxn ang="0">
                  <a:pos x="4320" y="2880"/>
                </a:cxn>
              </a:cxnLst>
              <a:rect l="0" t="0" r="r" b="b"/>
              <a:pathLst>
                <a:path w="4320" h="2880">
                  <a:moveTo>
                    <a:pt x="0" y="0"/>
                  </a:moveTo>
                  <a:cubicBezTo>
                    <a:pt x="45" y="315"/>
                    <a:pt x="90" y="630"/>
                    <a:pt x="180" y="900"/>
                  </a:cubicBezTo>
                  <a:cubicBezTo>
                    <a:pt x="270" y="1170"/>
                    <a:pt x="330" y="1380"/>
                    <a:pt x="540" y="1620"/>
                  </a:cubicBezTo>
                  <a:cubicBezTo>
                    <a:pt x="750" y="1860"/>
                    <a:pt x="1020" y="2160"/>
                    <a:pt x="1440" y="2340"/>
                  </a:cubicBezTo>
                  <a:cubicBezTo>
                    <a:pt x="1860" y="2520"/>
                    <a:pt x="2580" y="2610"/>
                    <a:pt x="3060" y="2700"/>
                  </a:cubicBezTo>
                  <a:cubicBezTo>
                    <a:pt x="3540" y="2790"/>
                    <a:pt x="3930" y="2835"/>
                    <a:pt x="4320" y="2880"/>
                  </a:cubicBezTo>
                </a:path>
              </a:pathLst>
            </a:custGeom>
            <a:noFill/>
            <a:ln w="28575">
              <a:solidFill>
                <a:srgbClr val="FF0000"/>
              </a:solidFill>
              <a:round/>
              <a:headEnd/>
              <a:tailEnd/>
            </a:ln>
          </p:spPr>
          <p:txBody>
            <a:bodyPr/>
            <a:lstStyle/>
            <a:p>
              <a:endParaRPr lang="en-US"/>
            </a:p>
          </p:txBody>
        </p:sp>
        <p:sp>
          <p:nvSpPr>
            <p:cNvPr id="17436" name="Line 28"/>
            <p:cNvSpPr>
              <a:spLocks noChangeShapeType="1"/>
            </p:cNvSpPr>
            <p:nvPr/>
          </p:nvSpPr>
          <p:spPr bwMode="auto">
            <a:xfrm flipH="1" flipV="1">
              <a:off x="2880" y="1620"/>
              <a:ext cx="5040" cy="3420"/>
            </a:xfrm>
            <a:prstGeom prst="line">
              <a:avLst/>
            </a:prstGeom>
            <a:noFill/>
            <a:ln w="28575">
              <a:solidFill>
                <a:srgbClr val="0000FF"/>
              </a:solidFill>
              <a:prstDash val="sysDot"/>
              <a:round/>
              <a:headEnd/>
              <a:tailEnd/>
            </a:ln>
          </p:spPr>
          <p:txBody>
            <a:bodyPr/>
            <a:lstStyle/>
            <a:p>
              <a:endParaRPr lang="en-US"/>
            </a:p>
          </p:txBody>
        </p:sp>
        <p:sp>
          <p:nvSpPr>
            <p:cNvPr id="17437" name="Rectangle 29"/>
            <p:cNvSpPr>
              <a:spLocks noChangeArrowheads="1"/>
            </p:cNvSpPr>
            <p:nvPr/>
          </p:nvSpPr>
          <p:spPr bwMode="auto">
            <a:xfrm>
              <a:off x="7200" y="5940"/>
              <a:ext cx="720" cy="540"/>
            </a:xfrm>
            <a:prstGeom prst="rect">
              <a:avLst/>
            </a:prstGeom>
            <a:solidFill>
              <a:srgbClr val="FFFFFF">
                <a:alpha val="0"/>
              </a:srgbClr>
            </a:solidFill>
            <a:ln w="9525">
              <a:noFill/>
              <a:miter lim="800000"/>
              <a:headEnd/>
              <a:tailEnd/>
            </a:ln>
          </p:spPr>
          <p:txBody>
            <a:bodyPr/>
            <a:lstStyle/>
            <a:p>
              <a:r>
                <a:rPr lang="en-US" sz="1200" b="1"/>
                <a:t>L</a:t>
              </a:r>
              <a:r>
                <a:rPr lang="en-US" sz="1200" b="1" baseline="-25000"/>
                <a:t>3</a:t>
              </a:r>
              <a:endParaRPr lang="en-US"/>
            </a:p>
          </p:txBody>
        </p:sp>
        <p:sp>
          <p:nvSpPr>
            <p:cNvPr id="17438" name="Line 30"/>
            <p:cNvSpPr>
              <a:spLocks noChangeShapeType="1"/>
            </p:cNvSpPr>
            <p:nvPr/>
          </p:nvSpPr>
          <p:spPr bwMode="auto">
            <a:xfrm>
              <a:off x="6300" y="5759"/>
              <a:ext cx="342" cy="13"/>
            </a:xfrm>
            <a:prstGeom prst="line">
              <a:avLst/>
            </a:prstGeom>
            <a:noFill/>
            <a:ln w="25400">
              <a:solidFill>
                <a:srgbClr val="800080"/>
              </a:solidFill>
              <a:round/>
              <a:headEnd type="triangle" w="med" len="med"/>
              <a:tailEnd type="triangle" w="med" len="med"/>
            </a:ln>
          </p:spPr>
          <p:txBody>
            <a:bodyPr/>
            <a:lstStyle/>
            <a:p>
              <a:endParaRPr lang="en-US"/>
            </a:p>
          </p:txBody>
        </p:sp>
        <p:sp>
          <p:nvSpPr>
            <p:cNvPr id="17439" name="Line 31"/>
            <p:cNvSpPr>
              <a:spLocks noChangeShapeType="1"/>
            </p:cNvSpPr>
            <p:nvPr/>
          </p:nvSpPr>
          <p:spPr bwMode="auto">
            <a:xfrm flipV="1">
              <a:off x="6636" y="5758"/>
              <a:ext cx="699" cy="2"/>
            </a:xfrm>
            <a:prstGeom prst="line">
              <a:avLst/>
            </a:prstGeom>
            <a:noFill/>
            <a:ln w="25400">
              <a:solidFill>
                <a:srgbClr val="800080"/>
              </a:solidFill>
              <a:round/>
              <a:headEnd type="triangle" w="med" len="med"/>
              <a:tailEnd type="triangle" w="med" len="med"/>
            </a:ln>
          </p:spPr>
          <p:txBody>
            <a:bodyPr/>
            <a:lstStyle/>
            <a:p>
              <a:endParaRPr lang="en-US"/>
            </a:p>
          </p:txBody>
        </p:sp>
        <p:sp>
          <p:nvSpPr>
            <p:cNvPr id="17440" name="Rectangle 32"/>
            <p:cNvSpPr>
              <a:spLocks noChangeArrowheads="1"/>
            </p:cNvSpPr>
            <p:nvPr/>
          </p:nvSpPr>
          <p:spPr bwMode="auto">
            <a:xfrm>
              <a:off x="3600" y="6300"/>
              <a:ext cx="2160" cy="540"/>
            </a:xfrm>
            <a:prstGeom prst="rect">
              <a:avLst/>
            </a:prstGeom>
            <a:solidFill>
              <a:srgbClr val="FFFFFF"/>
            </a:solidFill>
            <a:ln w="9525">
              <a:solidFill>
                <a:srgbClr val="000000"/>
              </a:solidFill>
              <a:miter lim="800000"/>
              <a:headEnd/>
              <a:tailEnd/>
            </a:ln>
          </p:spPr>
          <p:txBody>
            <a:bodyPr/>
            <a:lstStyle/>
            <a:p>
              <a:r>
                <a:rPr lang="en-US" sz="1200" b="1">
                  <a:solidFill>
                    <a:srgbClr val="800080"/>
                  </a:solidFill>
                </a:rPr>
                <a:t>Income Effect</a:t>
              </a:r>
              <a:endParaRPr lang="en-US"/>
            </a:p>
          </p:txBody>
        </p:sp>
        <p:sp>
          <p:nvSpPr>
            <p:cNvPr id="17441" name="Rectangle 33"/>
            <p:cNvSpPr>
              <a:spLocks noChangeArrowheads="1"/>
            </p:cNvSpPr>
            <p:nvPr/>
          </p:nvSpPr>
          <p:spPr bwMode="auto">
            <a:xfrm>
              <a:off x="3420" y="5040"/>
              <a:ext cx="2520" cy="540"/>
            </a:xfrm>
            <a:prstGeom prst="rect">
              <a:avLst/>
            </a:prstGeom>
            <a:solidFill>
              <a:srgbClr val="FFFFFF"/>
            </a:solidFill>
            <a:ln w="9525">
              <a:solidFill>
                <a:srgbClr val="000000"/>
              </a:solidFill>
              <a:miter lim="800000"/>
              <a:headEnd/>
              <a:tailEnd/>
            </a:ln>
          </p:spPr>
          <p:txBody>
            <a:bodyPr/>
            <a:lstStyle/>
            <a:p>
              <a:r>
                <a:rPr lang="en-US" sz="1200" b="1" dirty="0">
                  <a:solidFill>
                    <a:srgbClr val="800080"/>
                  </a:solidFill>
                </a:rPr>
                <a:t>Substitution Effect</a:t>
              </a:r>
              <a:endParaRPr lang="en-US" dirty="0"/>
            </a:p>
          </p:txBody>
        </p:sp>
        <p:sp>
          <p:nvSpPr>
            <p:cNvPr id="17442" name="Line 34"/>
            <p:cNvSpPr>
              <a:spLocks noChangeShapeType="1"/>
            </p:cNvSpPr>
            <p:nvPr/>
          </p:nvSpPr>
          <p:spPr bwMode="auto">
            <a:xfrm>
              <a:off x="5940" y="5220"/>
              <a:ext cx="1080" cy="540"/>
            </a:xfrm>
            <a:prstGeom prst="line">
              <a:avLst/>
            </a:prstGeom>
            <a:noFill/>
            <a:ln w="9525">
              <a:solidFill>
                <a:srgbClr val="000000"/>
              </a:solidFill>
              <a:round/>
              <a:headEnd/>
              <a:tailEnd type="triangle" w="med" len="med"/>
            </a:ln>
          </p:spPr>
          <p:txBody>
            <a:bodyPr/>
            <a:lstStyle/>
            <a:p>
              <a:endParaRPr lang="en-US"/>
            </a:p>
          </p:txBody>
        </p:sp>
        <p:sp>
          <p:nvSpPr>
            <p:cNvPr id="17443" name="Line 35"/>
            <p:cNvSpPr>
              <a:spLocks noChangeShapeType="1"/>
            </p:cNvSpPr>
            <p:nvPr/>
          </p:nvSpPr>
          <p:spPr bwMode="auto">
            <a:xfrm flipV="1">
              <a:off x="5760" y="5760"/>
              <a:ext cx="720" cy="901"/>
            </a:xfrm>
            <a:prstGeom prst="line">
              <a:avLst/>
            </a:prstGeom>
            <a:noFill/>
            <a:ln w="9525">
              <a:solidFill>
                <a:srgbClr val="000000"/>
              </a:solidFill>
              <a:round/>
              <a:headEnd/>
              <a:tailEnd type="triangle" w="med" len="med"/>
            </a:ln>
          </p:spPr>
          <p:txBody>
            <a:bodyPr/>
            <a:lstStyle/>
            <a:p>
              <a:endParaRPr lang="en-US"/>
            </a:p>
          </p:txBody>
        </p:sp>
        <p:sp>
          <p:nvSpPr>
            <p:cNvPr id="17444" name="Rectangle 36"/>
            <p:cNvSpPr>
              <a:spLocks noChangeArrowheads="1"/>
            </p:cNvSpPr>
            <p:nvPr/>
          </p:nvSpPr>
          <p:spPr bwMode="auto">
            <a:xfrm>
              <a:off x="7020" y="3060"/>
              <a:ext cx="1980" cy="540"/>
            </a:xfrm>
            <a:prstGeom prst="rect">
              <a:avLst/>
            </a:prstGeom>
            <a:solidFill>
              <a:srgbClr val="FFFFFF"/>
            </a:solidFill>
            <a:ln w="9525">
              <a:solidFill>
                <a:srgbClr val="000000"/>
              </a:solidFill>
              <a:miter lim="800000"/>
              <a:headEnd/>
              <a:tailEnd/>
            </a:ln>
          </p:spPr>
          <p:txBody>
            <a:bodyPr/>
            <a:lstStyle/>
            <a:p>
              <a:r>
                <a:rPr lang="en-US" sz="1200" b="1">
                  <a:solidFill>
                    <a:srgbClr val="800080"/>
                  </a:solidFill>
                </a:rPr>
                <a:t>Slope = -w(1-t)</a:t>
              </a:r>
              <a:endParaRPr lang="en-US"/>
            </a:p>
          </p:txBody>
        </p:sp>
        <p:sp>
          <p:nvSpPr>
            <p:cNvPr id="17445" name="Line 37"/>
            <p:cNvSpPr>
              <a:spLocks noChangeShapeType="1"/>
            </p:cNvSpPr>
            <p:nvPr/>
          </p:nvSpPr>
          <p:spPr bwMode="auto">
            <a:xfrm flipH="1">
              <a:off x="5940" y="3345"/>
              <a:ext cx="1080" cy="720"/>
            </a:xfrm>
            <a:prstGeom prst="line">
              <a:avLst/>
            </a:prstGeom>
            <a:noFill/>
            <a:ln w="9525">
              <a:solidFill>
                <a:srgbClr val="000000"/>
              </a:solidFill>
              <a:round/>
              <a:headEnd/>
              <a:tailEnd type="triangle" w="med" len="med"/>
            </a:ln>
          </p:spPr>
          <p:txBody>
            <a:bodyPr/>
            <a:lstStyle/>
            <a:p>
              <a:endParaRPr lang="en-US"/>
            </a:p>
          </p:txBody>
        </p:sp>
        <p:sp>
          <p:nvSpPr>
            <p:cNvPr id="17446" name="Line 38"/>
            <p:cNvSpPr>
              <a:spLocks noChangeShapeType="1"/>
            </p:cNvSpPr>
            <p:nvPr/>
          </p:nvSpPr>
          <p:spPr bwMode="auto">
            <a:xfrm flipH="1">
              <a:off x="6662" y="4247"/>
              <a:ext cx="1" cy="1620"/>
            </a:xfrm>
            <a:prstGeom prst="line">
              <a:avLst/>
            </a:prstGeom>
            <a:noFill/>
            <a:ln w="15875">
              <a:solidFill>
                <a:srgbClr val="000000"/>
              </a:solidFill>
              <a:prstDash val="sysDot"/>
              <a:round/>
              <a:headEnd/>
              <a:tailEnd/>
            </a:ln>
          </p:spPr>
          <p:txBody>
            <a:bodyPr/>
            <a:lstStyle/>
            <a:p>
              <a:endParaRPr lang="en-US"/>
            </a:p>
          </p:txBody>
        </p:sp>
        <p:sp>
          <p:nvSpPr>
            <p:cNvPr id="17447" name="Rectangle 39"/>
            <p:cNvSpPr>
              <a:spLocks noChangeArrowheads="1"/>
            </p:cNvSpPr>
            <p:nvPr/>
          </p:nvSpPr>
          <p:spPr bwMode="auto">
            <a:xfrm>
              <a:off x="7185" y="4275"/>
              <a:ext cx="360" cy="360"/>
            </a:xfrm>
            <a:prstGeom prst="rect">
              <a:avLst/>
            </a:prstGeom>
            <a:solidFill>
              <a:srgbClr val="FFFFFF">
                <a:alpha val="0"/>
              </a:srgbClr>
            </a:solidFill>
            <a:ln w="9525">
              <a:noFill/>
              <a:miter lim="800000"/>
              <a:headEnd/>
              <a:tailEnd/>
            </a:ln>
          </p:spPr>
          <p:txBody>
            <a:bodyPr/>
            <a:lstStyle/>
            <a:p>
              <a:r>
                <a:rPr lang="en-US" sz="1200" dirty="0">
                  <a:sym typeface="Symbol" pitchFamily="18" charset="2"/>
                </a:rPr>
                <a:t></a:t>
              </a:r>
              <a:endParaRPr lang="en-US" dirty="0"/>
            </a:p>
          </p:txBody>
        </p:sp>
        <p:sp>
          <p:nvSpPr>
            <p:cNvPr id="17448" name="Rectangle 40"/>
            <p:cNvSpPr>
              <a:spLocks noChangeArrowheads="1"/>
            </p:cNvSpPr>
            <p:nvPr/>
          </p:nvSpPr>
          <p:spPr bwMode="auto">
            <a:xfrm>
              <a:off x="6523" y="3960"/>
              <a:ext cx="360" cy="360"/>
            </a:xfrm>
            <a:prstGeom prst="rect">
              <a:avLst/>
            </a:prstGeom>
            <a:solidFill>
              <a:srgbClr val="FFFFFF">
                <a:alpha val="0"/>
              </a:srgbClr>
            </a:solidFill>
            <a:ln w="9525">
              <a:noFill/>
              <a:miter lim="800000"/>
              <a:headEnd/>
              <a:tailEnd/>
            </a:ln>
          </p:spPr>
          <p:txBody>
            <a:bodyPr/>
            <a:lstStyle/>
            <a:p>
              <a:r>
                <a:rPr lang="en-US" sz="1200">
                  <a:sym typeface="Symbol" pitchFamily="18" charset="2"/>
                </a:rPr>
                <a:t></a:t>
              </a:r>
              <a:endParaRPr lang="en-US"/>
            </a:p>
          </p:txBody>
        </p:sp>
        <p:sp>
          <p:nvSpPr>
            <p:cNvPr id="17449" name="Rectangle 41"/>
            <p:cNvSpPr>
              <a:spLocks noChangeArrowheads="1"/>
            </p:cNvSpPr>
            <p:nvPr/>
          </p:nvSpPr>
          <p:spPr bwMode="auto">
            <a:xfrm>
              <a:off x="6120" y="4680"/>
              <a:ext cx="360" cy="360"/>
            </a:xfrm>
            <a:prstGeom prst="rect">
              <a:avLst/>
            </a:prstGeom>
            <a:solidFill>
              <a:srgbClr val="FFFFFF">
                <a:alpha val="0"/>
              </a:srgbClr>
            </a:solidFill>
            <a:ln w="9525">
              <a:noFill/>
              <a:miter lim="800000"/>
              <a:headEnd/>
              <a:tailEnd/>
            </a:ln>
          </p:spPr>
          <p:txBody>
            <a:bodyPr/>
            <a:lstStyle/>
            <a:p>
              <a:r>
                <a:rPr lang="en-US" sz="1200">
                  <a:sym typeface="Symbol" pitchFamily="18" charset="2"/>
                </a:rPr>
                <a:t></a:t>
              </a:r>
              <a:endParaRPr lang="en-US"/>
            </a:p>
          </p:txBody>
        </p:sp>
        <p:sp>
          <p:nvSpPr>
            <p:cNvPr id="17450" name="AutoShape 42"/>
            <p:cNvSpPr>
              <a:spLocks/>
            </p:cNvSpPr>
            <p:nvPr/>
          </p:nvSpPr>
          <p:spPr bwMode="auto">
            <a:xfrm>
              <a:off x="8100" y="4680"/>
              <a:ext cx="180" cy="1260"/>
            </a:xfrm>
            <a:prstGeom prst="rightBrace">
              <a:avLst>
                <a:gd name="adj1" fmla="val 58333"/>
                <a:gd name="adj2" fmla="val 50000"/>
              </a:avLst>
            </a:prstGeom>
            <a:noFill/>
            <a:ln w="9525">
              <a:solidFill>
                <a:srgbClr val="000000"/>
              </a:solidFill>
              <a:round/>
              <a:headEnd/>
              <a:tailEnd/>
            </a:ln>
          </p:spPr>
          <p:txBody>
            <a:bodyPr/>
            <a:lstStyle/>
            <a:p>
              <a:endParaRPr lang="en-US"/>
            </a:p>
          </p:txBody>
        </p:sp>
        <p:sp>
          <p:nvSpPr>
            <p:cNvPr id="17451" name="Rectangle 43"/>
            <p:cNvSpPr>
              <a:spLocks noChangeArrowheads="1"/>
            </p:cNvSpPr>
            <p:nvPr/>
          </p:nvSpPr>
          <p:spPr bwMode="auto">
            <a:xfrm>
              <a:off x="8460" y="5040"/>
              <a:ext cx="1980" cy="540"/>
            </a:xfrm>
            <a:prstGeom prst="rect">
              <a:avLst/>
            </a:prstGeom>
            <a:solidFill>
              <a:srgbClr val="FFFFFF"/>
            </a:solidFill>
            <a:ln w="9525">
              <a:solidFill>
                <a:srgbClr val="000000"/>
              </a:solidFill>
              <a:miter lim="800000"/>
              <a:headEnd/>
              <a:tailEnd/>
            </a:ln>
          </p:spPr>
          <p:txBody>
            <a:bodyPr/>
            <a:lstStyle/>
            <a:p>
              <a:r>
                <a:rPr lang="en-US" sz="1600" b="1">
                  <a:solidFill>
                    <a:srgbClr val="800080"/>
                  </a:solidFill>
                </a:rPr>
                <a:t>Guarantee</a:t>
              </a:r>
              <a:endParaRPr lang="en-US"/>
            </a:p>
          </p:txBody>
        </p:sp>
      </p:grpSp>
      <p:sp>
        <p:nvSpPr>
          <p:cNvPr id="17452" name="Rectangle 44"/>
          <p:cNvSpPr>
            <a:spLocks noChangeArrowheads="1"/>
          </p:cNvSpPr>
          <p:nvPr/>
        </p:nvSpPr>
        <p:spPr bwMode="auto">
          <a:xfrm>
            <a:off x="457200" y="1981200"/>
            <a:ext cx="914400" cy="1028700"/>
          </a:xfrm>
          <a:prstGeom prst="rect">
            <a:avLst/>
          </a:prstGeom>
          <a:solidFill>
            <a:srgbClr val="FFFFFF">
              <a:alpha val="0"/>
            </a:srgbClr>
          </a:solidFill>
          <a:ln w="9525">
            <a:noFill/>
            <a:miter lim="800000"/>
            <a:headEnd/>
            <a:tailEnd/>
          </a:ln>
        </p:spPr>
        <p:txBody>
          <a:bodyPr/>
          <a:lstStyle/>
          <a:p>
            <a:r>
              <a:rPr lang="en-US" sz="1600" b="1"/>
              <a:t>Goods per Day, Y</a:t>
            </a:r>
            <a:endParaRPr lang="en-US"/>
          </a:p>
        </p:txBody>
      </p:sp>
      <p:sp>
        <p:nvSpPr>
          <p:cNvPr id="17453" name="Rectangle 45"/>
          <p:cNvSpPr>
            <a:spLocks noChangeArrowheads="1"/>
          </p:cNvSpPr>
          <p:nvPr/>
        </p:nvSpPr>
        <p:spPr bwMode="auto">
          <a:xfrm>
            <a:off x="685800" y="1143000"/>
            <a:ext cx="7880350" cy="457200"/>
          </a:xfrm>
          <a:prstGeom prst="rect">
            <a:avLst/>
          </a:prstGeom>
          <a:noFill/>
          <a:ln w="9525">
            <a:noFill/>
            <a:miter lim="800000"/>
            <a:headEnd/>
            <a:tailEnd/>
          </a:ln>
          <a:effectLst/>
        </p:spPr>
        <p:txBody>
          <a:bodyPr wrap="none" anchor="ctr">
            <a:spAutoFit/>
          </a:bodyPr>
          <a:lstStyle/>
          <a:p>
            <a:r>
              <a:rPr lang="en-US" sz="2400">
                <a:solidFill>
                  <a:srgbClr val="0000FF"/>
                </a:solidFill>
              </a:rPr>
              <a:t>Leisure Choice with a Welfare Guarantee and “Tax” Rate</a:t>
            </a:r>
          </a:p>
        </p:txBody>
      </p:sp>
      <p:sp>
        <p:nvSpPr>
          <p:cNvPr id="46" name="Title 45"/>
          <p:cNvSpPr>
            <a:spLocks noGrp="1"/>
          </p:cNvSpPr>
          <p:nvPr>
            <p:ph type="title"/>
          </p:nvPr>
        </p:nvSpPr>
        <p:spPr/>
        <p:txBody>
          <a:bodyPr/>
          <a:lstStyle/>
          <a:p>
            <a:r>
              <a:rPr lang="en-US" dirty="0" smtClean="0"/>
              <a:t> </a:t>
            </a:r>
            <a:endParaRPr lang="en-US" dirty="0"/>
          </a:p>
        </p:txBody>
      </p:sp>
      <p:sp>
        <p:nvSpPr>
          <p:cNvPr id="47" name="Title 1"/>
          <p:cNvSpPr txBox="1">
            <a:spLocks/>
          </p:cNvSpPr>
          <p:nvPr/>
        </p:nvSpPr>
        <p:spPr>
          <a:xfrm>
            <a:off x="457200" y="533400"/>
            <a:ext cx="8229600" cy="5334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2"/>
                </a:solidFill>
                <a:effectLst/>
                <a:uLnTx/>
                <a:uFillTx/>
                <a:latin typeface="+mj-lt"/>
                <a:ea typeface="+mj-ea"/>
                <a:cs typeface="+mj-cs"/>
              </a:rPr>
              <a:t>PAI786, Class 16: Welfare Programs and Policy  </a:t>
            </a: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pic>
        <p:nvPicPr>
          <p:cNvPr id="48"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40" name="TextBox 39"/>
          <p:cNvSpPr txBox="1"/>
          <p:nvPr/>
        </p:nvSpPr>
        <p:spPr>
          <a:xfrm>
            <a:off x="6738078" y="2111276"/>
            <a:ext cx="2306196" cy="2308324"/>
          </a:xfrm>
          <a:prstGeom prst="rect">
            <a:avLst/>
          </a:prstGeom>
          <a:noFill/>
          <a:ln>
            <a:solidFill>
              <a:schemeClr val="tx1"/>
            </a:solidFill>
          </a:ln>
        </p:spPr>
        <p:txBody>
          <a:bodyPr wrap="square" rtlCol="0">
            <a:spAutoFit/>
          </a:bodyPr>
          <a:lstStyle/>
          <a:p>
            <a:r>
              <a:rPr lang="en-US" dirty="0" smtClean="0"/>
              <a:t>A welfare program boosts leisure though an income effect (leisure is a normal good) and a price effect (the welfare “tax” lowers the net wage).</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p:txBody>
          <a:bodyPr/>
          <a:lstStyle/>
          <a:p>
            <a:pPr>
              <a:buFont typeface="Wingdings" pitchFamily="2" charset="2"/>
              <a:buNone/>
            </a:pPr>
            <a:r>
              <a:rPr lang="en-US">
                <a:solidFill>
                  <a:srgbClr val="9900CC"/>
                </a:solidFill>
              </a:rPr>
              <a:t>	</a:t>
            </a:r>
          </a:p>
          <a:p>
            <a:pPr>
              <a:buFont typeface="Wingdings" pitchFamily="2" charset="2"/>
              <a:buNone/>
            </a:pPr>
            <a:endParaRPr lang="en-US">
              <a:solidFill>
                <a:srgbClr val="9900CC"/>
              </a:solidFill>
            </a:endParaRPr>
          </a:p>
          <a:p>
            <a:pPr>
              <a:buFont typeface="Wingdings" pitchFamily="2" charset="2"/>
              <a:buNone/>
            </a:pPr>
            <a:endParaRPr lang="en-US">
              <a:solidFill>
                <a:srgbClr val="9900CC"/>
              </a:solidFill>
            </a:endParaRPr>
          </a:p>
          <a:p>
            <a:endParaRPr lang="en-US"/>
          </a:p>
        </p:txBody>
      </p:sp>
      <p:grpSp>
        <p:nvGrpSpPr>
          <p:cNvPr id="2" name="Group 11"/>
          <p:cNvGrpSpPr>
            <a:grpSpLocks noChangeAspect="1"/>
          </p:cNvGrpSpPr>
          <p:nvPr/>
        </p:nvGrpSpPr>
        <p:grpSpPr bwMode="auto">
          <a:xfrm>
            <a:off x="75784" y="1630363"/>
            <a:ext cx="9144000" cy="6294437"/>
            <a:chOff x="1171" y="1080"/>
            <a:chExt cx="10980" cy="7560"/>
          </a:xfrm>
        </p:grpSpPr>
        <p:sp>
          <p:nvSpPr>
            <p:cNvPr id="17420" name="AutoShape 12"/>
            <p:cNvSpPr>
              <a:spLocks noChangeAspect="1" noChangeArrowheads="1"/>
            </p:cNvSpPr>
            <p:nvPr/>
          </p:nvSpPr>
          <p:spPr bwMode="auto">
            <a:xfrm>
              <a:off x="1171" y="1080"/>
              <a:ext cx="10980" cy="7560"/>
            </a:xfrm>
            <a:prstGeom prst="rect">
              <a:avLst/>
            </a:prstGeom>
            <a:noFill/>
            <a:ln w="9525">
              <a:noFill/>
              <a:miter lim="800000"/>
              <a:headEnd/>
              <a:tailEnd/>
            </a:ln>
          </p:spPr>
          <p:txBody>
            <a:bodyPr/>
            <a:lstStyle/>
            <a:p>
              <a:endParaRPr lang="en-US"/>
            </a:p>
          </p:txBody>
        </p:sp>
        <p:sp>
          <p:nvSpPr>
            <p:cNvPr id="17421" name="Line 13"/>
            <p:cNvSpPr>
              <a:spLocks noChangeShapeType="1"/>
            </p:cNvSpPr>
            <p:nvPr/>
          </p:nvSpPr>
          <p:spPr bwMode="auto">
            <a:xfrm>
              <a:off x="2880" y="1260"/>
              <a:ext cx="1" cy="4680"/>
            </a:xfrm>
            <a:prstGeom prst="line">
              <a:avLst/>
            </a:prstGeom>
            <a:noFill/>
            <a:ln w="9525">
              <a:solidFill>
                <a:srgbClr val="000000"/>
              </a:solidFill>
              <a:round/>
              <a:headEnd/>
              <a:tailEnd/>
            </a:ln>
          </p:spPr>
          <p:txBody>
            <a:bodyPr/>
            <a:lstStyle/>
            <a:p>
              <a:endParaRPr lang="en-US"/>
            </a:p>
          </p:txBody>
        </p:sp>
        <p:sp>
          <p:nvSpPr>
            <p:cNvPr id="17422" name="Line 14"/>
            <p:cNvSpPr>
              <a:spLocks noChangeShapeType="1"/>
            </p:cNvSpPr>
            <p:nvPr/>
          </p:nvSpPr>
          <p:spPr bwMode="auto">
            <a:xfrm>
              <a:off x="2880" y="5940"/>
              <a:ext cx="6300" cy="1"/>
            </a:xfrm>
            <a:prstGeom prst="line">
              <a:avLst/>
            </a:prstGeom>
            <a:noFill/>
            <a:ln w="9525">
              <a:solidFill>
                <a:srgbClr val="000000"/>
              </a:solidFill>
              <a:round/>
              <a:headEnd/>
              <a:tailEnd/>
            </a:ln>
          </p:spPr>
          <p:txBody>
            <a:bodyPr/>
            <a:lstStyle/>
            <a:p>
              <a:endParaRPr lang="en-US"/>
            </a:p>
          </p:txBody>
        </p:sp>
        <p:sp>
          <p:nvSpPr>
            <p:cNvPr id="17423" name="Line 15"/>
            <p:cNvSpPr>
              <a:spLocks noChangeShapeType="1"/>
            </p:cNvSpPr>
            <p:nvPr/>
          </p:nvSpPr>
          <p:spPr bwMode="auto">
            <a:xfrm flipV="1">
              <a:off x="7920" y="2520"/>
              <a:ext cx="0" cy="3420"/>
            </a:xfrm>
            <a:prstGeom prst="line">
              <a:avLst/>
            </a:prstGeom>
            <a:noFill/>
            <a:ln w="15875">
              <a:solidFill>
                <a:srgbClr val="000000"/>
              </a:solidFill>
              <a:prstDash val="sysDot"/>
              <a:round/>
              <a:headEnd/>
              <a:tailEnd/>
            </a:ln>
          </p:spPr>
          <p:txBody>
            <a:bodyPr/>
            <a:lstStyle/>
            <a:p>
              <a:endParaRPr lang="en-US"/>
            </a:p>
          </p:txBody>
        </p:sp>
        <p:sp>
          <p:nvSpPr>
            <p:cNvPr id="17424" name="Line 16"/>
            <p:cNvSpPr>
              <a:spLocks noChangeShapeType="1"/>
            </p:cNvSpPr>
            <p:nvPr/>
          </p:nvSpPr>
          <p:spPr bwMode="auto">
            <a:xfrm flipH="1" flipV="1">
              <a:off x="2880" y="2700"/>
              <a:ext cx="5040" cy="3240"/>
            </a:xfrm>
            <a:prstGeom prst="line">
              <a:avLst/>
            </a:prstGeom>
            <a:noFill/>
            <a:ln w="28575">
              <a:solidFill>
                <a:srgbClr val="0000FF"/>
              </a:solidFill>
              <a:round/>
              <a:headEnd/>
              <a:tailEnd/>
            </a:ln>
          </p:spPr>
          <p:txBody>
            <a:bodyPr/>
            <a:lstStyle/>
            <a:p>
              <a:endParaRPr lang="en-US"/>
            </a:p>
          </p:txBody>
        </p:sp>
        <p:sp>
          <p:nvSpPr>
            <p:cNvPr id="17426" name="Freeform 18"/>
            <p:cNvSpPr>
              <a:spLocks/>
            </p:cNvSpPr>
            <p:nvPr/>
          </p:nvSpPr>
          <p:spPr bwMode="auto">
            <a:xfrm>
              <a:off x="5256" y="1701"/>
              <a:ext cx="4209" cy="2654"/>
            </a:xfrm>
            <a:custGeom>
              <a:avLst/>
              <a:gdLst/>
              <a:ahLst/>
              <a:cxnLst>
                <a:cxn ang="0">
                  <a:pos x="0" y="0"/>
                </a:cxn>
                <a:cxn ang="0">
                  <a:pos x="180" y="900"/>
                </a:cxn>
                <a:cxn ang="0">
                  <a:pos x="540" y="1620"/>
                </a:cxn>
                <a:cxn ang="0">
                  <a:pos x="1440" y="2340"/>
                </a:cxn>
                <a:cxn ang="0">
                  <a:pos x="3060" y="2700"/>
                </a:cxn>
                <a:cxn ang="0">
                  <a:pos x="4320" y="2880"/>
                </a:cxn>
              </a:cxnLst>
              <a:rect l="0" t="0" r="r" b="b"/>
              <a:pathLst>
                <a:path w="4320" h="2880">
                  <a:moveTo>
                    <a:pt x="0" y="0"/>
                  </a:moveTo>
                  <a:cubicBezTo>
                    <a:pt x="45" y="315"/>
                    <a:pt x="90" y="630"/>
                    <a:pt x="180" y="900"/>
                  </a:cubicBezTo>
                  <a:cubicBezTo>
                    <a:pt x="270" y="1170"/>
                    <a:pt x="330" y="1380"/>
                    <a:pt x="540" y="1620"/>
                  </a:cubicBezTo>
                  <a:cubicBezTo>
                    <a:pt x="750" y="1860"/>
                    <a:pt x="1020" y="2160"/>
                    <a:pt x="1440" y="2340"/>
                  </a:cubicBezTo>
                  <a:cubicBezTo>
                    <a:pt x="1860" y="2520"/>
                    <a:pt x="2580" y="2610"/>
                    <a:pt x="3060" y="2700"/>
                  </a:cubicBezTo>
                  <a:cubicBezTo>
                    <a:pt x="3540" y="2790"/>
                    <a:pt x="3930" y="2835"/>
                    <a:pt x="4320" y="2880"/>
                  </a:cubicBezTo>
                </a:path>
              </a:pathLst>
            </a:custGeom>
            <a:noFill/>
            <a:ln w="28575">
              <a:solidFill>
                <a:srgbClr val="FF0000"/>
              </a:solidFill>
              <a:round/>
              <a:headEnd/>
              <a:tailEnd/>
            </a:ln>
          </p:spPr>
          <p:txBody>
            <a:bodyPr/>
            <a:lstStyle/>
            <a:p>
              <a:endParaRPr lang="en-US"/>
            </a:p>
          </p:txBody>
        </p:sp>
        <p:sp>
          <p:nvSpPr>
            <p:cNvPr id="17427" name="Rectangle 19"/>
            <p:cNvSpPr>
              <a:spLocks noChangeArrowheads="1"/>
            </p:cNvSpPr>
            <p:nvPr/>
          </p:nvSpPr>
          <p:spPr bwMode="auto">
            <a:xfrm>
              <a:off x="7020" y="6480"/>
              <a:ext cx="4860" cy="900"/>
            </a:xfrm>
            <a:prstGeom prst="rect">
              <a:avLst/>
            </a:prstGeom>
            <a:solidFill>
              <a:srgbClr val="FFFFFF">
                <a:alpha val="0"/>
              </a:srgbClr>
            </a:solidFill>
            <a:ln w="9525">
              <a:noFill/>
              <a:miter lim="800000"/>
              <a:headEnd/>
              <a:tailEnd/>
            </a:ln>
          </p:spPr>
          <p:txBody>
            <a:bodyPr/>
            <a:lstStyle/>
            <a:p>
              <a:r>
                <a:rPr lang="en-US" sz="1600">
                  <a:sym typeface="Wingdings" pitchFamily="2" charset="2"/>
                </a:rPr>
                <a:t></a:t>
              </a:r>
              <a:r>
                <a:rPr lang="en-US" sz="1600"/>
                <a:t> </a:t>
              </a:r>
              <a:r>
                <a:rPr lang="en-US" sz="1600" b="1"/>
                <a:t>Leisure Hours per Day, L</a:t>
              </a:r>
              <a:endParaRPr lang="en-US" sz="1600"/>
            </a:p>
            <a:p>
              <a:r>
                <a:rPr lang="en-US" sz="1600">
                  <a:sym typeface="Wingdings" pitchFamily="2" charset="2"/>
                </a:rPr>
                <a:t></a:t>
              </a:r>
              <a:r>
                <a:rPr lang="en-US" sz="1600"/>
                <a:t> </a:t>
              </a:r>
              <a:r>
                <a:rPr lang="en-US" sz="1600" b="1"/>
                <a:t>Work Hours per Day</a:t>
              </a:r>
              <a:endParaRPr lang="en-US"/>
            </a:p>
          </p:txBody>
        </p:sp>
        <p:sp>
          <p:nvSpPr>
            <p:cNvPr id="17428" name="Rectangle 20"/>
            <p:cNvSpPr>
              <a:spLocks noChangeArrowheads="1"/>
            </p:cNvSpPr>
            <p:nvPr/>
          </p:nvSpPr>
          <p:spPr bwMode="auto">
            <a:xfrm>
              <a:off x="7200" y="1800"/>
              <a:ext cx="1620" cy="720"/>
            </a:xfrm>
            <a:prstGeom prst="rect">
              <a:avLst/>
            </a:prstGeom>
            <a:solidFill>
              <a:srgbClr val="FFFFFF">
                <a:alpha val="0"/>
              </a:srgbClr>
            </a:solidFill>
            <a:ln w="9525">
              <a:noFill/>
              <a:miter lim="800000"/>
              <a:headEnd/>
              <a:tailEnd/>
            </a:ln>
          </p:spPr>
          <p:txBody>
            <a:bodyPr/>
            <a:lstStyle/>
            <a:p>
              <a:r>
                <a:rPr lang="en-US" sz="1200" b="1"/>
                <a:t>Time Constraint</a:t>
              </a:r>
              <a:endParaRPr lang="en-US"/>
            </a:p>
          </p:txBody>
        </p:sp>
        <p:sp>
          <p:nvSpPr>
            <p:cNvPr id="17430" name="Rectangle 22"/>
            <p:cNvSpPr>
              <a:spLocks noChangeArrowheads="1"/>
            </p:cNvSpPr>
            <p:nvPr/>
          </p:nvSpPr>
          <p:spPr bwMode="auto">
            <a:xfrm>
              <a:off x="2700" y="5940"/>
              <a:ext cx="360" cy="360"/>
            </a:xfrm>
            <a:prstGeom prst="rect">
              <a:avLst/>
            </a:prstGeom>
            <a:solidFill>
              <a:srgbClr val="FFFFFF">
                <a:alpha val="0"/>
              </a:srgbClr>
            </a:solidFill>
            <a:ln w="9525">
              <a:noFill/>
              <a:miter lim="800000"/>
              <a:headEnd/>
              <a:tailEnd/>
            </a:ln>
          </p:spPr>
          <p:txBody>
            <a:bodyPr/>
            <a:lstStyle/>
            <a:p>
              <a:r>
                <a:rPr lang="en-US" sz="1400" b="1" dirty="0" smtClean="0"/>
                <a:t>0</a:t>
              </a:r>
              <a:endParaRPr lang="en-US" sz="1400" dirty="0"/>
            </a:p>
          </p:txBody>
        </p:sp>
        <p:sp>
          <p:nvSpPr>
            <p:cNvPr id="17431" name="Rectangle 23"/>
            <p:cNvSpPr>
              <a:spLocks noChangeArrowheads="1"/>
            </p:cNvSpPr>
            <p:nvPr/>
          </p:nvSpPr>
          <p:spPr bwMode="auto">
            <a:xfrm>
              <a:off x="6120" y="5940"/>
              <a:ext cx="720" cy="540"/>
            </a:xfrm>
            <a:prstGeom prst="rect">
              <a:avLst/>
            </a:prstGeom>
            <a:solidFill>
              <a:srgbClr val="FFFFFF">
                <a:alpha val="0"/>
              </a:srgbClr>
            </a:solidFill>
            <a:ln w="9525">
              <a:noFill/>
              <a:miter lim="800000"/>
              <a:headEnd/>
              <a:tailEnd/>
            </a:ln>
          </p:spPr>
          <p:txBody>
            <a:bodyPr/>
            <a:lstStyle/>
            <a:p>
              <a:r>
                <a:rPr lang="en-US" sz="1200" b="1"/>
                <a:t>L</a:t>
              </a:r>
              <a:r>
                <a:rPr lang="en-US" sz="1200" b="1" baseline="-25000"/>
                <a:t>1</a:t>
              </a:r>
              <a:endParaRPr lang="en-US"/>
            </a:p>
          </p:txBody>
        </p:sp>
        <p:sp>
          <p:nvSpPr>
            <p:cNvPr id="17432" name="Rectangle 24"/>
            <p:cNvSpPr>
              <a:spLocks noChangeArrowheads="1"/>
            </p:cNvSpPr>
            <p:nvPr/>
          </p:nvSpPr>
          <p:spPr bwMode="auto">
            <a:xfrm>
              <a:off x="6936" y="5940"/>
              <a:ext cx="720" cy="540"/>
            </a:xfrm>
            <a:prstGeom prst="rect">
              <a:avLst/>
            </a:prstGeom>
            <a:solidFill>
              <a:srgbClr val="FFFFFF">
                <a:alpha val="0"/>
              </a:srgbClr>
            </a:solidFill>
            <a:ln w="9525">
              <a:noFill/>
              <a:miter lim="800000"/>
              <a:headEnd/>
              <a:tailEnd/>
            </a:ln>
          </p:spPr>
          <p:txBody>
            <a:bodyPr/>
            <a:lstStyle/>
            <a:p>
              <a:r>
                <a:rPr lang="en-US" sz="1200" b="1" dirty="0"/>
                <a:t>L</a:t>
              </a:r>
              <a:r>
                <a:rPr lang="en-US" sz="1200" b="1" baseline="-25000" dirty="0"/>
                <a:t>2</a:t>
              </a:r>
              <a:endParaRPr lang="en-US" dirty="0"/>
            </a:p>
          </p:txBody>
        </p:sp>
        <p:sp>
          <p:nvSpPr>
            <p:cNvPr id="17433" name="Line 25"/>
            <p:cNvSpPr>
              <a:spLocks noChangeShapeType="1"/>
            </p:cNvSpPr>
            <p:nvPr/>
          </p:nvSpPr>
          <p:spPr bwMode="auto">
            <a:xfrm flipH="1" flipV="1">
              <a:off x="3185" y="2874"/>
              <a:ext cx="3935" cy="1172"/>
            </a:xfrm>
            <a:prstGeom prst="line">
              <a:avLst/>
            </a:prstGeom>
            <a:noFill/>
            <a:ln w="28575">
              <a:solidFill>
                <a:srgbClr val="800080"/>
              </a:solidFill>
              <a:round/>
              <a:headEnd/>
              <a:tailEnd/>
            </a:ln>
          </p:spPr>
          <p:txBody>
            <a:bodyPr/>
            <a:lstStyle/>
            <a:p>
              <a:endParaRPr lang="en-US"/>
            </a:p>
          </p:txBody>
        </p:sp>
        <p:sp>
          <p:nvSpPr>
            <p:cNvPr id="17434" name="Line 26"/>
            <p:cNvSpPr>
              <a:spLocks noChangeShapeType="1"/>
            </p:cNvSpPr>
            <p:nvPr/>
          </p:nvSpPr>
          <p:spPr bwMode="auto">
            <a:xfrm flipH="1">
              <a:off x="6265" y="4860"/>
              <a:ext cx="1" cy="1080"/>
            </a:xfrm>
            <a:prstGeom prst="line">
              <a:avLst/>
            </a:prstGeom>
            <a:noFill/>
            <a:ln w="15875">
              <a:solidFill>
                <a:srgbClr val="000000"/>
              </a:solidFill>
              <a:prstDash val="sysDash"/>
              <a:round/>
              <a:headEnd/>
              <a:tailEnd/>
            </a:ln>
          </p:spPr>
          <p:txBody>
            <a:bodyPr/>
            <a:lstStyle/>
            <a:p>
              <a:endParaRPr lang="en-US"/>
            </a:p>
          </p:txBody>
        </p:sp>
        <p:sp>
          <p:nvSpPr>
            <p:cNvPr id="17435" name="Freeform 27"/>
            <p:cNvSpPr>
              <a:spLocks/>
            </p:cNvSpPr>
            <p:nvPr/>
          </p:nvSpPr>
          <p:spPr bwMode="auto">
            <a:xfrm>
              <a:off x="4973" y="2508"/>
              <a:ext cx="4891" cy="3072"/>
            </a:xfrm>
            <a:custGeom>
              <a:avLst/>
              <a:gdLst/>
              <a:ahLst/>
              <a:cxnLst>
                <a:cxn ang="0">
                  <a:pos x="0" y="0"/>
                </a:cxn>
                <a:cxn ang="0">
                  <a:pos x="180" y="900"/>
                </a:cxn>
                <a:cxn ang="0">
                  <a:pos x="540" y="1620"/>
                </a:cxn>
                <a:cxn ang="0">
                  <a:pos x="1440" y="2340"/>
                </a:cxn>
                <a:cxn ang="0">
                  <a:pos x="3060" y="2700"/>
                </a:cxn>
                <a:cxn ang="0">
                  <a:pos x="4320" y="2880"/>
                </a:cxn>
              </a:cxnLst>
              <a:rect l="0" t="0" r="r" b="b"/>
              <a:pathLst>
                <a:path w="4320" h="2880">
                  <a:moveTo>
                    <a:pt x="0" y="0"/>
                  </a:moveTo>
                  <a:cubicBezTo>
                    <a:pt x="45" y="315"/>
                    <a:pt x="90" y="630"/>
                    <a:pt x="180" y="900"/>
                  </a:cubicBezTo>
                  <a:cubicBezTo>
                    <a:pt x="270" y="1170"/>
                    <a:pt x="330" y="1380"/>
                    <a:pt x="540" y="1620"/>
                  </a:cubicBezTo>
                  <a:cubicBezTo>
                    <a:pt x="750" y="1860"/>
                    <a:pt x="1020" y="2160"/>
                    <a:pt x="1440" y="2340"/>
                  </a:cubicBezTo>
                  <a:cubicBezTo>
                    <a:pt x="1860" y="2520"/>
                    <a:pt x="2580" y="2610"/>
                    <a:pt x="3060" y="2700"/>
                  </a:cubicBezTo>
                  <a:cubicBezTo>
                    <a:pt x="3540" y="2790"/>
                    <a:pt x="3930" y="2835"/>
                    <a:pt x="4320" y="2880"/>
                  </a:cubicBezTo>
                </a:path>
              </a:pathLst>
            </a:custGeom>
            <a:noFill/>
            <a:ln w="28575">
              <a:solidFill>
                <a:srgbClr val="FF0000"/>
              </a:solidFill>
              <a:round/>
              <a:headEnd/>
              <a:tailEnd/>
            </a:ln>
          </p:spPr>
          <p:txBody>
            <a:bodyPr/>
            <a:lstStyle/>
            <a:p>
              <a:endParaRPr lang="en-US"/>
            </a:p>
          </p:txBody>
        </p:sp>
        <p:sp>
          <p:nvSpPr>
            <p:cNvPr id="17437" name="Rectangle 29"/>
            <p:cNvSpPr>
              <a:spLocks noChangeArrowheads="1"/>
            </p:cNvSpPr>
            <p:nvPr/>
          </p:nvSpPr>
          <p:spPr bwMode="auto">
            <a:xfrm>
              <a:off x="6582" y="5940"/>
              <a:ext cx="720" cy="540"/>
            </a:xfrm>
            <a:prstGeom prst="rect">
              <a:avLst/>
            </a:prstGeom>
            <a:solidFill>
              <a:srgbClr val="FFFFFF">
                <a:alpha val="0"/>
              </a:srgbClr>
            </a:solidFill>
            <a:ln w="9525">
              <a:noFill/>
              <a:miter lim="800000"/>
              <a:headEnd/>
              <a:tailEnd/>
            </a:ln>
          </p:spPr>
          <p:txBody>
            <a:bodyPr/>
            <a:lstStyle/>
            <a:p>
              <a:r>
                <a:rPr lang="en-US" sz="1200" b="1" dirty="0"/>
                <a:t>L</a:t>
              </a:r>
              <a:r>
                <a:rPr lang="en-US" sz="1200" b="1" baseline="-25000" dirty="0"/>
                <a:t>3</a:t>
              </a:r>
              <a:endParaRPr lang="en-US" dirty="0"/>
            </a:p>
          </p:txBody>
        </p:sp>
        <p:sp>
          <p:nvSpPr>
            <p:cNvPr id="17444" name="Rectangle 36"/>
            <p:cNvSpPr>
              <a:spLocks noChangeArrowheads="1"/>
            </p:cNvSpPr>
            <p:nvPr/>
          </p:nvSpPr>
          <p:spPr bwMode="auto">
            <a:xfrm>
              <a:off x="3367" y="2151"/>
              <a:ext cx="1739" cy="540"/>
            </a:xfrm>
            <a:prstGeom prst="rect">
              <a:avLst/>
            </a:prstGeom>
            <a:solidFill>
              <a:srgbClr val="FFFFFF"/>
            </a:solidFill>
            <a:ln w="9525">
              <a:solidFill>
                <a:srgbClr val="000000"/>
              </a:solidFill>
              <a:miter lim="800000"/>
              <a:headEnd/>
              <a:tailEnd/>
            </a:ln>
          </p:spPr>
          <p:txBody>
            <a:bodyPr/>
            <a:lstStyle/>
            <a:p>
              <a:r>
                <a:rPr lang="en-US" sz="1200" b="1" dirty="0">
                  <a:solidFill>
                    <a:srgbClr val="800080"/>
                  </a:solidFill>
                </a:rPr>
                <a:t>Slope = -w(1-t)</a:t>
              </a:r>
              <a:endParaRPr lang="en-US" dirty="0"/>
            </a:p>
          </p:txBody>
        </p:sp>
        <p:sp>
          <p:nvSpPr>
            <p:cNvPr id="17445" name="Line 37"/>
            <p:cNvSpPr>
              <a:spLocks noChangeShapeType="1"/>
            </p:cNvSpPr>
            <p:nvPr/>
          </p:nvSpPr>
          <p:spPr bwMode="auto">
            <a:xfrm>
              <a:off x="4356" y="2691"/>
              <a:ext cx="109" cy="549"/>
            </a:xfrm>
            <a:prstGeom prst="line">
              <a:avLst/>
            </a:prstGeom>
            <a:noFill/>
            <a:ln w="9525">
              <a:solidFill>
                <a:srgbClr val="000000"/>
              </a:solidFill>
              <a:round/>
              <a:headEnd/>
              <a:tailEnd type="triangle" w="med" len="med"/>
            </a:ln>
          </p:spPr>
          <p:txBody>
            <a:bodyPr/>
            <a:lstStyle/>
            <a:p>
              <a:endParaRPr lang="en-US"/>
            </a:p>
          </p:txBody>
        </p:sp>
        <p:sp>
          <p:nvSpPr>
            <p:cNvPr id="17448" name="Rectangle 40"/>
            <p:cNvSpPr>
              <a:spLocks noChangeArrowheads="1"/>
            </p:cNvSpPr>
            <p:nvPr/>
          </p:nvSpPr>
          <p:spPr bwMode="auto">
            <a:xfrm>
              <a:off x="6626" y="3748"/>
              <a:ext cx="360" cy="360"/>
            </a:xfrm>
            <a:prstGeom prst="rect">
              <a:avLst/>
            </a:prstGeom>
            <a:solidFill>
              <a:srgbClr val="FFFFFF">
                <a:alpha val="0"/>
              </a:srgbClr>
            </a:solidFill>
            <a:ln w="9525">
              <a:noFill/>
              <a:miter lim="800000"/>
              <a:headEnd/>
              <a:tailEnd/>
            </a:ln>
          </p:spPr>
          <p:txBody>
            <a:bodyPr/>
            <a:lstStyle/>
            <a:p>
              <a:r>
                <a:rPr lang="en-US" sz="1200" dirty="0">
                  <a:sym typeface="Symbol" pitchFamily="18" charset="2"/>
                </a:rPr>
                <a:t></a:t>
              </a:r>
              <a:endParaRPr lang="en-US" dirty="0"/>
            </a:p>
          </p:txBody>
        </p:sp>
        <p:sp>
          <p:nvSpPr>
            <p:cNvPr id="17449" name="Rectangle 41"/>
            <p:cNvSpPr>
              <a:spLocks noChangeArrowheads="1"/>
            </p:cNvSpPr>
            <p:nvPr/>
          </p:nvSpPr>
          <p:spPr bwMode="auto">
            <a:xfrm>
              <a:off x="6120" y="4680"/>
              <a:ext cx="360" cy="360"/>
            </a:xfrm>
            <a:prstGeom prst="rect">
              <a:avLst/>
            </a:prstGeom>
            <a:solidFill>
              <a:srgbClr val="FFFFFF">
                <a:alpha val="0"/>
              </a:srgbClr>
            </a:solidFill>
            <a:ln w="9525">
              <a:noFill/>
              <a:miter lim="800000"/>
              <a:headEnd/>
              <a:tailEnd/>
            </a:ln>
          </p:spPr>
          <p:txBody>
            <a:bodyPr/>
            <a:lstStyle/>
            <a:p>
              <a:r>
                <a:rPr lang="en-US" sz="1200">
                  <a:sym typeface="Symbol" pitchFamily="18" charset="2"/>
                </a:rPr>
                <a:t></a:t>
              </a:r>
              <a:endParaRPr lang="en-US"/>
            </a:p>
          </p:txBody>
        </p:sp>
        <p:sp>
          <p:nvSpPr>
            <p:cNvPr id="17450" name="AutoShape 42"/>
            <p:cNvSpPr>
              <a:spLocks/>
            </p:cNvSpPr>
            <p:nvPr/>
          </p:nvSpPr>
          <p:spPr bwMode="auto">
            <a:xfrm>
              <a:off x="8100" y="4680"/>
              <a:ext cx="180" cy="1260"/>
            </a:xfrm>
            <a:prstGeom prst="rightBrace">
              <a:avLst>
                <a:gd name="adj1" fmla="val 58333"/>
                <a:gd name="adj2" fmla="val 50000"/>
              </a:avLst>
            </a:prstGeom>
            <a:noFill/>
            <a:ln w="9525">
              <a:solidFill>
                <a:srgbClr val="000000"/>
              </a:solidFill>
              <a:round/>
              <a:headEnd/>
              <a:tailEnd/>
            </a:ln>
          </p:spPr>
          <p:txBody>
            <a:bodyPr/>
            <a:lstStyle/>
            <a:p>
              <a:endParaRPr lang="en-US"/>
            </a:p>
          </p:txBody>
        </p:sp>
        <p:sp>
          <p:nvSpPr>
            <p:cNvPr id="17451" name="Rectangle 43"/>
            <p:cNvSpPr>
              <a:spLocks noChangeArrowheads="1"/>
            </p:cNvSpPr>
            <p:nvPr/>
          </p:nvSpPr>
          <p:spPr bwMode="auto">
            <a:xfrm>
              <a:off x="8460" y="5040"/>
              <a:ext cx="1980" cy="540"/>
            </a:xfrm>
            <a:prstGeom prst="rect">
              <a:avLst/>
            </a:prstGeom>
            <a:solidFill>
              <a:srgbClr val="FFFFFF"/>
            </a:solidFill>
            <a:ln w="9525">
              <a:solidFill>
                <a:srgbClr val="000000"/>
              </a:solidFill>
              <a:miter lim="800000"/>
              <a:headEnd/>
              <a:tailEnd/>
            </a:ln>
          </p:spPr>
          <p:txBody>
            <a:bodyPr/>
            <a:lstStyle/>
            <a:p>
              <a:r>
                <a:rPr lang="en-US" sz="1600" b="1" dirty="0">
                  <a:solidFill>
                    <a:srgbClr val="800080"/>
                  </a:solidFill>
                </a:rPr>
                <a:t>Guarantee</a:t>
              </a:r>
              <a:endParaRPr lang="en-US" dirty="0"/>
            </a:p>
          </p:txBody>
        </p:sp>
        <p:sp>
          <p:nvSpPr>
            <p:cNvPr id="54" name="Rectangle 43"/>
            <p:cNvSpPr>
              <a:spLocks noChangeArrowheads="1"/>
            </p:cNvSpPr>
            <p:nvPr/>
          </p:nvSpPr>
          <p:spPr bwMode="auto">
            <a:xfrm>
              <a:off x="1171" y="4034"/>
              <a:ext cx="1464" cy="646"/>
            </a:xfrm>
            <a:prstGeom prst="rect">
              <a:avLst/>
            </a:prstGeom>
            <a:solidFill>
              <a:srgbClr val="FFFFFF"/>
            </a:solidFill>
            <a:ln w="9525">
              <a:solidFill>
                <a:srgbClr val="000000"/>
              </a:solidFill>
              <a:miter lim="800000"/>
              <a:headEnd/>
              <a:tailEnd/>
            </a:ln>
          </p:spPr>
          <p:txBody>
            <a:bodyPr/>
            <a:lstStyle/>
            <a:p>
              <a:r>
                <a:rPr lang="en-US" sz="1200" b="1" dirty="0" smtClean="0">
                  <a:solidFill>
                    <a:srgbClr val="800080"/>
                  </a:solidFill>
                </a:rPr>
                <a:t>Disregarded Income</a:t>
              </a:r>
              <a:endParaRPr lang="en-US" sz="1200" dirty="0"/>
            </a:p>
          </p:txBody>
        </p:sp>
      </p:grpSp>
      <p:sp>
        <p:nvSpPr>
          <p:cNvPr id="17452" name="Rectangle 44"/>
          <p:cNvSpPr>
            <a:spLocks noChangeArrowheads="1"/>
          </p:cNvSpPr>
          <p:nvPr/>
        </p:nvSpPr>
        <p:spPr bwMode="auto">
          <a:xfrm>
            <a:off x="457200" y="1981200"/>
            <a:ext cx="914400" cy="1028700"/>
          </a:xfrm>
          <a:prstGeom prst="rect">
            <a:avLst/>
          </a:prstGeom>
          <a:solidFill>
            <a:srgbClr val="FFFFFF">
              <a:alpha val="0"/>
            </a:srgbClr>
          </a:solidFill>
          <a:ln w="9525">
            <a:noFill/>
            <a:miter lim="800000"/>
            <a:headEnd/>
            <a:tailEnd/>
          </a:ln>
        </p:spPr>
        <p:txBody>
          <a:bodyPr/>
          <a:lstStyle/>
          <a:p>
            <a:r>
              <a:rPr lang="en-US" sz="1600" b="1"/>
              <a:t>Goods per Day, Y</a:t>
            </a:r>
            <a:endParaRPr lang="en-US"/>
          </a:p>
        </p:txBody>
      </p:sp>
      <p:sp>
        <p:nvSpPr>
          <p:cNvPr id="17453" name="Rectangle 45"/>
          <p:cNvSpPr>
            <a:spLocks noChangeArrowheads="1"/>
          </p:cNvSpPr>
          <p:nvPr/>
        </p:nvSpPr>
        <p:spPr bwMode="auto">
          <a:xfrm>
            <a:off x="685800" y="1143000"/>
            <a:ext cx="7543800" cy="461665"/>
          </a:xfrm>
          <a:prstGeom prst="rect">
            <a:avLst/>
          </a:prstGeom>
          <a:noFill/>
          <a:ln w="9525">
            <a:noFill/>
            <a:miter lim="800000"/>
            <a:headEnd/>
            <a:tailEnd/>
          </a:ln>
          <a:effectLst/>
        </p:spPr>
        <p:txBody>
          <a:bodyPr wrap="square" anchor="ctr">
            <a:spAutoFit/>
          </a:bodyPr>
          <a:lstStyle/>
          <a:p>
            <a:pPr algn="ctr"/>
            <a:r>
              <a:rPr lang="en-US" sz="2400" dirty="0">
                <a:solidFill>
                  <a:srgbClr val="0000FF"/>
                </a:solidFill>
              </a:rPr>
              <a:t>Leisure Choice with a Welfare </a:t>
            </a:r>
            <a:r>
              <a:rPr lang="en-US" sz="2400" dirty="0" smtClean="0">
                <a:solidFill>
                  <a:srgbClr val="0000FF"/>
                </a:solidFill>
              </a:rPr>
              <a:t>“Disregard”</a:t>
            </a:r>
            <a:endParaRPr lang="en-US" sz="2400" dirty="0">
              <a:solidFill>
                <a:srgbClr val="0000FF"/>
              </a:solidFill>
            </a:endParaRPr>
          </a:p>
        </p:txBody>
      </p:sp>
      <p:sp>
        <p:nvSpPr>
          <p:cNvPr id="46" name="Title 45"/>
          <p:cNvSpPr>
            <a:spLocks noGrp="1"/>
          </p:cNvSpPr>
          <p:nvPr>
            <p:ph type="title"/>
          </p:nvPr>
        </p:nvSpPr>
        <p:spPr>
          <a:xfrm>
            <a:off x="457200" y="1676400"/>
            <a:ext cx="7010400" cy="533400"/>
          </a:xfrm>
        </p:spPr>
        <p:txBody>
          <a:bodyPr>
            <a:normAutofit fontScale="90000"/>
          </a:bodyPr>
          <a:lstStyle/>
          <a:p>
            <a:r>
              <a:rPr lang="en-US" dirty="0" smtClean="0"/>
              <a:t> </a:t>
            </a:r>
            <a:endParaRPr lang="en-US" dirty="0"/>
          </a:p>
        </p:txBody>
      </p:sp>
      <p:sp>
        <p:nvSpPr>
          <p:cNvPr id="47" name="Title 1"/>
          <p:cNvSpPr txBox="1">
            <a:spLocks/>
          </p:cNvSpPr>
          <p:nvPr/>
        </p:nvSpPr>
        <p:spPr>
          <a:xfrm>
            <a:off x="457200" y="533400"/>
            <a:ext cx="8229600" cy="5334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2"/>
                </a:solidFill>
                <a:effectLst/>
                <a:uLnTx/>
                <a:uFillTx/>
                <a:latin typeface="+mj-lt"/>
                <a:ea typeface="+mj-ea"/>
                <a:cs typeface="+mj-cs"/>
              </a:rPr>
              <a:t>PAI786, Class 16: Welfare Programs and Policy  </a:t>
            </a: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pic>
        <p:nvPicPr>
          <p:cNvPr id="48"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41" name="Line 16"/>
          <p:cNvSpPr>
            <a:spLocks noChangeShapeType="1"/>
          </p:cNvSpPr>
          <p:nvPr/>
        </p:nvSpPr>
        <p:spPr bwMode="auto">
          <a:xfrm flipH="1" flipV="1">
            <a:off x="5029200" y="4114800"/>
            <a:ext cx="664336" cy="505690"/>
          </a:xfrm>
          <a:prstGeom prst="line">
            <a:avLst/>
          </a:prstGeom>
          <a:noFill/>
          <a:ln w="28575">
            <a:solidFill>
              <a:srgbClr val="0000FF"/>
            </a:solidFill>
            <a:round/>
            <a:headEnd/>
            <a:tailEnd/>
          </a:ln>
        </p:spPr>
        <p:txBody>
          <a:bodyPr/>
          <a:lstStyle/>
          <a:p>
            <a:endParaRPr lang="en-US"/>
          </a:p>
        </p:txBody>
      </p:sp>
      <p:sp>
        <p:nvSpPr>
          <p:cNvPr id="44" name="Line 25"/>
          <p:cNvSpPr>
            <a:spLocks noChangeShapeType="1"/>
          </p:cNvSpPr>
          <p:nvPr/>
        </p:nvSpPr>
        <p:spPr bwMode="auto">
          <a:xfrm flipH="1" flipV="1">
            <a:off x="2819399" y="3809999"/>
            <a:ext cx="2876863" cy="817714"/>
          </a:xfrm>
          <a:prstGeom prst="line">
            <a:avLst/>
          </a:prstGeom>
          <a:noFill/>
          <a:ln w="28575">
            <a:solidFill>
              <a:srgbClr val="800080"/>
            </a:solidFill>
            <a:round/>
            <a:headEnd/>
            <a:tailEnd/>
          </a:ln>
        </p:spPr>
        <p:txBody>
          <a:bodyPr/>
          <a:lstStyle/>
          <a:p>
            <a:endParaRPr lang="en-US"/>
          </a:p>
        </p:txBody>
      </p:sp>
      <p:sp>
        <p:nvSpPr>
          <p:cNvPr id="45" name="Freeform 18"/>
          <p:cNvSpPr>
            <a:spLocks/>
          </p:cNvSpPr>
          <p:nvPr/>
        </p:nvSpPr>
        <p:spPr bwMode="auto">
          <a:xfrm>
            <a:off x="3505200" y="2667000"/>
            <a:ext cx="4114800" cy="2064355"/>
          </a:xfrm>
          <a:custGeom>
            <a:avLst/>
            <a:gdLst/>
            <a:ahLst/>
            <a:cxnLst>
              <a:cxn ang="0">
                <a:pos x="0" y="0"/>
              </a:cxn>
              <a:cxn ang="0">
                <a:pos x="180" y="900"/>
              </a:cxn>
              <a:cxn ang="0">
                <a:pos x="540" y="1620"/>
              </a:cxn>
              <a:cxn ang="0">
                <a:pos x="1440" y="2340"/>
              </a:cxn>
              <a:cxn ang="0">
                <a:pos x="3060" y="2700"/>
              </a:cxn>
              <a:cxn ang="0">
                <a:pos x="4320" y="2880"/>
              </a:cxn>
            </a:cxnLst>
            <a:rect l="0" t="0" r="r" b="b"/>
            <a:pathLst>
              <a:path w="4320" h="2880">
                <a:moveTo>
                  <a:pt x="0" y="0"/>
                </a:moveTo>
                <a:cubicBezTo>
                  <a:pt x="45" y="315"/>
                  <a:pt x="90" y="630"/>
                  <a:pt x="180" y="900"/>
                </a:cubicBezTo>
                <a:cubicBezTo>
                  <a:pt x="270" y="1170"/>
                  <a:pt x="330" y="1380"/>
                  <a:pt x="540" y="1620"/>
                </a:cubicBezTo>
                <a:cubicBezTo>
                  <a:pt x="750" y="1860"/>
                  <a:pt x="1020" y="2160"/>
                  <a:pt x="1440" y="2340"/>
                </a:cubicBezTo>
                <a:cubicBezTo>
                  <a:pt x="1860" y="2520"/>
                  <a:pt x="2580" y="2610"/>
                  <a:pt x="3060" y="2700"/>
                </a:cubicBezTo>
                <a:cubicBezTo>
                  <a:pt x="3540" y="2790"/>
                  <a:pt x="3930" y="2835"/>
                  <a:pt x="4320" y="2880"/>
                </a:cubicBezTo>
              </a:path>
            </a:pathLst>
          </a:custGeom>
          <a:noFill/>
          <a:ln w="28575">
            <a:solidFill>
              <a:srgbClr val="FF0000"/>
            </a:solidFill>
            <a:round/>
            <a:headEnd/>
            <a:tailEnd/>
          </a:ln>
        </p:spPr>
        <p:txBody>
          <a:bodyPr/>
          <a:lstStyle/>
          <a:p>
            <a:endParaRPr lang="en-US"/>
          </a:p>
        </p:txBody>
      </p:sp>
      <p:cxnSp>
        <p:nvCxnSpPr>
          <p:cNvPr id="50" name="Straight Connector 49"/>
          <p:cNvCxnSpPr/>
          <p:nvPr/>
        </p:nvCxnSpPr>
        <p:spPr>
          <a:xfrm flipH="1" flipV="1">
            <a:off x="1499016" y="4620490"/>
            <a:ext cx="4169539" cy="7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1497807" y="4093216"/>
            <a:ext cx="4182559" cy="21588"/>
          </a:xfrm>
          <a:prstGeom prst="line">
            <a:avLst/>
          </a:prstGeom>
        </p:spPr>
        <p:style>
          <a:lnRef idx="1">
            <a:schemeClr val="accent1"/>
          </a:lnRef>
          <a:fillRef idx="0">
            <a:schemeClr val="accent1"/>
          </a:fillRef>
          <a:effectRef idx="0">
            <a:schemeClr val="accent1"/>
          </a:effectRef>
          <a:fontRef idx="minor">
            <a:schemeClr val="tx1"/>
          </a:fontRef>
        </p:style>
      </p:cxnSp>
      <p:sp>
        <p:nvSpPr>
          <p:cNvPr id="53" name="Left Brace 52"/>
          <p:cNvSpPr/>
          <p:nvPr/>
        </p:nvSpPr>
        <p:spPr>
          <a:xfrm>
            <a:off x="1323110" y="4095068"/>
            <a:ext cx="139004" cy="51302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Rectangle 39"/>
          <p:cNvSpPr>
            <a:spLocks noChangeArrowheads="1"/>
          </p:cNvSpPr>
          <p:nvPr/>
        </p:nvSpPr>
        <p:spPr bwMode="auto">
          <a:xfrm>
            <a:off x="4826377" y="4244555"/>
            <a:ext cx="299803" cy="299735"/>
          </a:xfrm>
          <a:prstGeom prst="rect">
            <a:avLst/>
          </a:prstGeom>
          <a:solidFill>
            <a:srgbClr val="FFFFFF">
              <a:alpha val="0"/>
            </a:srgbClr>
          </a:solidFill>
          <a:ln w="9525">
            <a:noFill/>
            <a:miter lim="800000"/>
            <a:headEnd/>
            <a:tailEnd/>
          </a:ln>
        </p:spPr>
        <p:txBody>
          <a:bodyPr/>
          <a:lstStyle/>
          <a:p>
            <a:r>
              <a:rPr lang="en-US" sz="1200" dirty="0">
                <a:sym typeface="Symbol" pitchFamily="18" charset="2"/>
              </a:rPr>
              <a:t></a:t>
            </a:r>
            <a:endParaRPr lang="en-US" dirty="0"/>
          </a:p>
        </p:txBody>
      </p:sp>
      <p:cxnSp>
        <p:nvCxnSpPr>
          <p:cNvPr id="57" name="Straight Connector 56"/>
          <p:cNvCxnSpPr/>
          <p:nvPr/>
        </p:nvCxnSpPr>
        <p:spPr>
          <a:xfrm rot="10800000" flipH="1" flipV="1">
            <a:off x="4743326" y="4001600"/>
            <a:ext cx="29564" cy="163719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4381500" y="5066506"/>
            <a:ext cx="1143000"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445771" y="2886670"/>
            <a:ext cx="2545829" cy="923330"/>
          </a:xfrm>
          <a:prstGeom prst="rect">
            <a:avLst/>
          </a:prstGeom>
          <a:noFill/>
          <a:ln>
            <a:solidFill>
              <a:schemeClr val="tx1"/>
            </a:solidFill>
          </a:ln>
        </p:spPr>
        <p:txBody>
          <a:bodyPr wrap="square" rtlCol="0">
            <a:spAutoFit/>
          </a:bodyPr>
          <a:lstStyle/>
          <a:p>
            <a:r>
              <a:rPr lang="en-US" dirty="0" smtClean="0"/>
              <a:t>A “disregard” prevents the price effect from kicking in right away.</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457200" y="2209779"/>
            <a:ext cx="8229600" cy="4325112"/>
          </a:xfrm>
        </p:spPr>
        <p:txBody>
          <a:bodyPr/>
          <a:lstStyle/>
          <a:p>
            <a:pPr>
              <a:buFont typeface="Wingdings" pitchFamily="2" charset="2"/>
              <a:buNone/>
            </a:pPr>
            <a:r>
              <a:rPr lang="en-US" dirty="0">
                <a:solidFill>
                  <a:srgbClr val="9900CC"/>
                </a:solidFill>
              </a:rPr>
              <a:t>	</a:t>
            </a:r>
          </a:p>
          <a:p>
            <a:pPr>
              <a:buFont typeface="Wingdings" pitchFamily="2" charset="2"/>
              <a:buNone/>
            </a:pPr>
            <a:endParaRPr lang="en-US" dirty="0">
              <a:solidFill>
                <a:srgbClr val="9900CC"/>
              </a:solidFill>
            </a:endParaRPr>
          </a:p>
          <a:p>
            <a:pPr>
              <a:buFont typeface="Wingdings" pitchFamily="2" charset="2"/>
              <a:buNone/>
            </a:pPr>
            <a:endParaRPr lang="en-US" dirty="0">
              <a:solidFill>
                <a:srgbClr val="9900CC"/>
              </a:solidFill>
            </a:endParaRPr>
          </a:p>
          <a:p>
            <a:endParaRPr lang="en-US" dirty="0"/>
          </a:p>
        </p:txBody>
      </p:sp>
      <p:grpSp>
        <p:nvGrpSpPr>
          <p:cNvPr id="2" name="Group 11"/>
          <p:cNvGrpSpPr>
            <a:grpSpLocks noChangeAspect="1"/>
          </p:cNvGrpSpPr>
          <p:nvPr/>
        </p:nvGrpSpPr>
        <p:grpSpPr bwMode="auto">
          <a:xfrm>
            <a:off x="75784" y="1630363"/>
            <a:ext cx="9144000" cy="6294437"/>
            <a:chOff x="1171" y="1080"/>
            <a:chExt cx="10980" cy="7560"/>
          </a:xfrm>
        </p:grpSpPr>
        <p:sp>
          <p:nvSpPr>
            <p:cNvPr id="17420" name="AutoShape 12"/>
            <p:cNvSpPr>
              <a:spLocks noChangeAspect="1" noChangeArrowheads="1"/>
            </p:cNvSpPr>
            <p:nvPr/>
          </p:nvSpPr>
          <p:spPr bwMode="auto">
            <a:xfrm>
              <a:off x="1171" y="1080"/>
              <a:ext cx="10980" cy="7560"/>
            </a:xfrm>
            <a:prstGeom prst="rect">
              <a:avLst/>
            </a:prstGeom>
            <a:noFill/>
            <a:ln w="9525">
              <a:noFill/>
              <a:miter lim="800000"/>
              <a:headEnd/>
              <a:tailEnd/>
            </a:ln>
          </p:spPr>
          <p:txBody>
            <a:bodyPr/>
            <a:lstStyle/>
            <a:p>
              <a:endParaRPr lang="en-US"/>
            </a:p>
          </p:txBody>
        </p:sp>
        <p:sp>
          <p:nvSpPr>
            <p:cNvPr id="17421" name="Line 13"/>
            <p:cNvSpPr>
              <a:spLocks noChangeShapeType="1"/>
            </p:cNvSpPr>
            <p:nvPr/>
          </p:nvSpPr>
          <p:spPr bwMode="auto">
            <a:xfrm>
              <a:off x="2880" y="1260"/>
              <a:ext cx="1" cy="4680"/>
            </a:xfrm>
            <a:prstGeom prst="line">
              <a:avLst/>
            </a:prstGeom>
            <a:noFill/>
            <a:ln w="9525">
              <a:solidFill>
                <a:srgbClr val="000000"/>
              </a:solidFill>
              <a:round/>
              <a:headEnd/>
              <a:tailEnd/>
            </a:ln>
          </p:spPr>
          <p:txBody>
            <a:bodyPr/>
            <a:lstStyle/>
            <a:p>
              <a:endParaRPr lang="en-US"/>
            </a:p>
          </p:txBody>
        </p:sp>
        <p:sp>
          <p:nvSpPr>
            <p:cNvPr id="17422" name="Line 14"/>
            <p:cNvSpPr>
              <a:spLocks noChangeShapeType="1"/>
            </p:cNvSpPr>
            <p:nvPr/>
          </p:nvSpPr>
          <p:spPr bwMode="auto">
            <a:xfrm>
              <a:off x="2880" y="5940"/>
              <a:ext cx="6300" cy="1"/>
            </a:xfrm>
            <a:prstGeom prst="line">
              <a:avLst/>
            </a:prstGeom>
            <a:noFill/>
            <a:ln w="9525">
              <a:solidFill>
                <a:srgbClr val="000000"/>
              </a:solidFill>
              <a:round/>
              <a:headEnd/>
              <a:tailEnd/>
            </a:ln>
          </p:spPr>
          <p:txBody>
            <a:bodyPr/>
            <a:lstStyle/>
            <a:p>
              <a:endParaRPr lang="en-US"/>
            </a:p>
          </p:txBody>
        </p:sp>
        <p:sp>
          <p:nvSpPr>
            <p:cNvPr id="17423" name="Line 15"/>
            <p:cNvSpPr>
              <a:spLocks noChangeShapeType="1"/>
            </p:cNvSpPr>
            <p:nvPr/>
          </p:nvSpPr>
          <p:spPr bwMode="auto">
            <a:xfrm flipV="1">
              <a:off x="7920" y="2520"/>
              <a:ext cx="0" cy="3420"/>
            </a:xfrm>
            <a:prstGeom prst="line">
              <a:avLst/>
            </a:prstGeom>
            <a:noFill/>
            <a:ln w="15875">
              <a:solidFill>
                <a:srgbClr val="000000"/>
              </a:solidFill>
              <a:prstDash val="sysDot"/>
              <a:round/>
              <a:headEnd/>
              <a:tailEnd/>
            </a:ln>
          </p:spPr>
          <p:txBody>
            <a:bodyPr/>
            <a:lstStyle/>
            <a:p>
              <a:endParaRPr lang="en-US"/>
            </a:p>
          </p:txBody>
        </p:sp>
        <p:sp>
          <p:nvSpPr>
            <p:cNvPr id="17424" name="Line 16"/>
            <p:cNvSpPr>
              <a:spLocks noChangeShapeType="1"/>
            </p:cNvSpPr>
            <p:nvPr/>
          </p:nvSpPr>
          <p:spPr bwMode="auto">
            <a:xfrm flipH="1" flipV="1">
              <a:off x="2880" y="2700"/>
              <a:ext cx="5040" cy="3240"/>
            </a:xfrm>
            <a:prstGeom prst="line">
              <a:avLst/>
            </a:prstGeom>
            <a:noFill/>
            <a:ln w="28575">
              <a:solidFill>
                <a:srgbClr val="0000FF"/>
              </a:solidFill>
              <a:round/>
              <a:headEnd/>
              <a:tailEnd/>
            </a:ln>
          </p:spPr>
          <p:txBody>
            <a:bodyPr/>
            <a:lstStyle/>
            <a:p>
              <a:endParaRPr lang="en-US"/>
            </a:p>
          </p:txBody>
        </p:sp>
        <p:sp>
          <p:nvSpPr>
            <p:cNvPr id="17426" name="Freeform 18"/>
            <p:cNvSpPr>
              <a:spLocks/>
            </p:cNvSpPr>
            <p:nvPr/>
          </p:nvSpPr>
          <p:spPr bwMode="auto">
            <a:xfrm>
              <a:off x="5472" y="1826"/>
              <a:ext cx="4209" cy="2654"/>
            </a:xfrm>
            <a:custGeom>
              <a:avLst/>
              <a:gdLst/>
              <a:ahLst/>
              <a:cxnLst>
                <a:cxn ang="0">
                  <a:pos x="0" y="0"/>
                </a:cxn>
                <a:cxn ang="0">
                  <a:pos x="180" y="900"/>
                </a:cxn>
                <a:cxn ang="0">
                  <a:pos x="540" y="1620"/>
                </a:cxn>
                <a:cxn ang="0">
                  <a:pos x="1440" y="2340"/>
                </a:cxn>
                <a:cxn ang="0">
                  <a:pos x="3060" y="2700"/>
                </a:cxn>
                <a:cxn ang="0">
                  <a:pos x="4320" y="2880"/>
                </a:cxn>
              </a:cxnLst>
              <a:rect l="0" t="0" r="r" b="b"/>
              <a:pathLst>
                <a:path w="4320" h="2880">
                  <a:moveTo>
                    <a:pt x="0" y="0"/>
                  </a:moveTo>
                  <a:cubicBezTo>
                    <a:pt x="45" y="315"/>
                    <a:pt x="90" y="630"/>
                    <a:pt x="180" y="900"/>
                  </a:cubicBezTo>
                  <a:cubicBezTo>
                    <a:pt x="270" y="1170"/>
                    <a:pt x="330" y="1380"/>
                    <a:pt x="540" y="1620"/>
                  </a:cubicBezTo>
                  <a:cubicBezTo>
                    <a:pt x="750" y="1860"/>
                    <a:pt x="1020" y="2160"/>
                    <a:pt x="1440" y="2340"/>
                  </a:cubicBezTo>
                  <a:cubicBezTo>
                    <a:pt x="1860" y="2520"/>
                    <a:pt x="2580" y="2610"/>
                    <a:pt x="3060" y="2700"/>
                  </a:cubicBezTo>
                  <a:cubicBezTo>
                    <a:pt x="3540" y="2790"/>
                    <a:pt x="3930" y="2835"/>
                    <a:pt x="4320" y="2880"/>
                  </a:cubicBezTo>
                </a:path>
              </a:pathLst>
            </a:custGeom>
            <a:noFill/>
            <a:ln w="28575">
              <a:solidFill>
                <a:srgbClr val="FF0000"/>
              </a:solidFill>
              <a:round/>
              <a:headEnd/>
              <a:tailEnd/>
            </a:ln>
          </p:spPr>
          <p:txBody>
            <a:bodyPr/>
            <a:lstStyle/>
            <a:p>
              <a:endParaRPr lang="en-US"/>
            </a:p>
          </p:txBody>
        </p:sp>
        <p:sp>
          <p:nvSpPr>
            <p:cNvPr id="17427" name="Rectangle 19"/>
            <p:cNvSpPr>
              <a:spLocks noChangeArrowheads="1"/>
            </p:cNvSpPr>
            <p:nvPr/>
          </p:nvSpPr>
          <p:spPr bwMode="auto">
            <a:xfrm>
              <a:off x="7020" y="6480"/>
              <a:ext cx="4860" cy="900"/>
            </a:xfrm>
            <a:prstGeom prst="rect">
              <a:avLst/>
            </a:prstGeom>
            <a:solidFill>
              <a:srgbClr val="FFFFFF">
                <a:alpha val="0"/>
              </a:srgbClr>
            </a:solidFill>
            <a:ln w="9525">
              <a:noFill/>
              <a:miter lim="800000"/>
              <a:headEnd/>
              <a:tailEnd/>
            </a:ln>
          </p:spPr>
          <p:txBody>
            <a:bodyPr/>
            <a:lstStyle/>
            <a:p>
              <a:r>
                <a:rPr lang="en-US" sz="1600">
                  <a:sym typeface="Wingdings" pitchFamily="2" charset="2"/>
                </a:rPr>
                <a:t></a:t>
              </a:r>
              <a:r>
                <a:rPr lang="en-US" sz="1600"/>
                <a:t> </a:t>
              </a:r>
              <a:r>
                <a:rPr lang="en-US" sz="1600" b="1"/>
                <a:t>Leisure Hours per Day, L</a:t>
              </a:r>
              <a:endParaRPr lang="en-US" sz="1600"/>
            </a:p>
            <a:p>
              <a:r>
                <a:rPr lang="en-US" sz="1600">
                  <a:sym typeface="Wingdings" pitchFamily="2" charset="2"/>
                </a:rPr>
                <a:t></a:t>
              </a:r>
              <a:r>
                <a:rPr lang="en-US" sz="1600"/>
                <a:t> </a:t>
              </a:r>
              <a:r>
                <a:rPr lang="en-US" sz="1600" b="1"/>
                <a:t>Work Hours per Day</a:t>
              </a:r>
              <a:endParaRPr lang="en-US"/>
            </a:p>
          </p:txBody>
        </p:sp>
        <p:sp>
          <p:nvSpPr>
            <p:cNvPr id="17428" name="Rectangle 20"/>
            <p:cNvSpPr>
              <a:spLocks noChangeArrowheads="1"/>
            </p:cNvSpPr>
            <p:nvPr/>
          </p:nvSpPr>
          <p:spPr bwMode="auto">
            <a:xfrm>
              <a:off x="7200" y="1800"/>
              <a:ext cx="1620" cy="720"/>
            </a:xfrm>
            <a:prstGeom prst="rect">
              <a:avLst/>
            </a:prstGeom>
            <a:solidFill>
              <a:srgbClr val="FFFFFF">
                <a:alpha val="0"/>
              </a:srgbClr>
            </a:solidFill>
            <a:ln w="9525">
              <a:noFill/>
              <a:miter lim="800000"/>
              <a:headEnd/>
              <a:tailEnd/>
            </a:ln>
          </p:spPr>
          <p:txBody>
            <a:bodyPr/>
            <a:lstStyle/>
            <a:p>
              <a:r>
                <a:rPr lang="en-US" sz="1200" b="1"/>
                <a:t>Time Constraint</a:t>
              </a:r>
              <a:endParaRPr lang="en-US"/>
            </a:p>
          </p:txBody>
        </p:sp>
        <p:sp>
          <p:nvSpPr>
            <p:cNvPr id="17430" name="Rectangle 22"/>
            <p:cNvSpPr>
              <a:spLocks noChangeArrowheads="1"/>
            </p:cNvSpPr>
            <p:nvPr/>
          </p:nvSpPr>
          <p:spPr bwMode="auto">
            <a:xfrm>
              <a:off x="2700" y="5940"/>
              <a:ext cx="360" cy="360"/>
            </a:xfrm>
            <a:prstGeom prst="rect">
              <a:avLst/>
            </a:prstGeom>
            <a:solidFill>
              <a:srgbClr val="FFFFFF">
                <a:alpha val="0"/>
              </a:srgbClr>
            </a:solidFill>
            <a:ln w="9525">
              <a:noFill/>
              <a:miter lim="800000"/>
              <a:headEnd/>
              <a:tailEnd/>
            </a:ln>
          </p:spPr>
          <p:txBody>
            <a:bodyPr/>
            <a:lstStyle/>
            <a:p>
              <a:r>
                <a:rPr lang="en-US" sz="1400" b="1" dirty="0" smtClean="0"/>
                <a:t>0</a:t>
              </a:r>
              <a:endParaRPr lang="en-US" sz="1400" dirty="0"/>
            </a:p>
          </p:txBody>
        </p:sp>
        <p:sp>
          <p:nvSpPr>
            <p:cNvPr id="17431" name="Rectangle 23"/>
            <p:cNvSpPr>
              <a:spLocks noChangeArrowheads="1"/>
            </p:cNvSpPr>
            <p:nvPr/>
          </p:nvSpPr>
          <p:spPr bwMode="auto">
            <a:xfrm>
              <a:off x="6120" y="5940"/>
              <a:ext cx="720" cy="540"/>
            </a:xfrm>
            <a:prstGeom prst="rect">
              <a:avLst/>
            </a:prstGeom>
            <a:solidFill>
              <a:srgbClr val="FFFFFF">
                <a:alpha val="0"/>
              </a:srgbClr>
            </a:solidFill>
            <a:ln w="9525">
              <a:noFill/>
              <a:miter lim="800000"/>
              <a:headEnd/>
              <a:tailEnd/>
            </a:ln>
          </p:spPr>
          <p:txBody>
            <a:bodyPr/>
            <a:lstStyle/>
            <a:p>
              <a:r>
                <a:rPr lang="en-US" sz="1200" b="1"/>
                <a:t>L</a:t>
              </a:r>
              <a:r>
                <a:rPr lang="en-US" sz="1200" b="1" baseline="-25000"/>
                <a:t>1</a:t>
              </a:r>
              <a:endParaRPr lang="en-US"/>
            </a:p>
          </p:txBody>
        </p:sp>
        <p:sp>
          <p:nvSpPr>
            <p:cNvPr id="17432" name="Rectangle 24"/>
            <p:cNvSpPr>
              <a:spLocks noChangeArrowheads="1"/>
            </p:cNvSpPr>
            <p:nvPr/>
          </p:nvSpPr>
          <p:spPr bwMode="auto">
            <a:xfrm>
              <a:off x="6936" y="5940"/>
              <a:ext cx="720" cy="540"/>
            </a:xfrm>
            <a:prstGeom prst="rect">
              <a:avLst/>
            </a:prstGeom>
            <a:solidFill>
              <a:srgbClr val="FFFFFF">
                <a:alpha val="0"/>
              </a:srgbClr>
            </a:solidFill>
            <a:ln w="9525">
              <a:noFill/>
              <a:miter lim="800000"/>
              <a:headEnd/>
              <a:tailEnd/>
            </a:ln>
          </p:spPr>
          <p:txBody>
            <a:bodyPr/>
            <a:lstStyle/>
            <a:p>
              <a:r>
                <a:rPr lang="en-US" sz="1200" b="1" dirty="0" smtClean="0"/>
                <a:t>L</a:t>
              </a:r>
              <a:r>
                <a:rPr lang="en-US" sz="1200" b="1" baseline="-25000" dirty="0" smtClean="0"/>
                <a:t>4</a:t>
              </a:r>
              <a:endParaRPr lang="en-US" dirty="0"/>
            </a:p>
          </p:txBody>
        </p:sp>
        <p:sp>
          <p:nvSpPr>
            <p:cNvPr id="17434" name="Line 26"/>
            <p:cNvSpPr>
              <a:spLocks noChangeShapeType="1"/>
            </p:cNvSpPr>
            <p:nvPr/>
          </p:nvSpPr>
          <p:spPr bwMode="auto">
            <a:xfrm flipH="1">
              <a:off x="6265" y="4860"/>
              <a:ext cx="1" cy="1080"/>
            </a:xfrm>
            <a:prstGeom prst="line">
              <a:avLst/>
            </a:prstGeom>
            <a:noFill/>
            <a:ln w="15875">
              <a:solidFill>
                <a:srgbClr val="000000"/>
              </a:solidFill>
              <a:prstDash val="sysDash"/>
              <a:round/>
              <a:headEnd/>
              <a:tailEnd/>
            </a:ln>
          </p:spPr>
          <p:txBody>
            <a:bodyPr/>
            <a:lstStyle/>
            <a:p>
              <a:endParaRPr lang="en-US"/>
            </a:p>
          </p:txBody>
        </p:sp>
        <p:sp>
          <p:nvSpPr>
            <p:cNvPr id="17435" name="Freeform 27"/>
            <p:cNvSpPr>
              <a:spLocks/>
            </p:cNvSpPr>
            <p:nvPr/>
          </p:nvSpPr>
          <p:spPr bwMode="auto">
            <a:xfrm>
              <a:off x="4973" y="2508"/>
              <a:ext cx="4891" cy="3072"/>
            </a:xfrm>
            <a:custGeom>
              <a:avLst/>
              <a:gdLst/>
              <a:ahLst/>
              <a:cxnLst>
                <a:cxn ang="0">
                  <a:pos x="0" y="0"/>
                </a:cxn>
                <a:cxn ang="0">
                  <a:pos x="180" y="900"/>
                </a:cxn>
                <a:cxn ang="0">
                  <a:pos x="540" y="1620"/>
                </a:cxn>
                <a:cxn ang="0">
                  <a:pos x="1440" y="2340"/>
                </a:cxn>
                <a:cxn ang="0">
                  <a:pos x="3060" y="2700"/>
                </a:cxn>
                <a:cxn ang="0">
                  <a:pos x="4320" y="2880"/>
                </a:cxn>
              </a:cxnLst>
              <a:rect l="0" t="0" r="r" b="b"/>
              <a:pathLst>
                <a:path w="4320" h="2880">
                  <a:moveTo>
                    <a:pt x="0" y="0"/>
                  </a:moveTo>
                  <a:cubicBezTo>
                    <a:pt x="45" y="315"/>
                    <a:pt x="90" y="630"/>
                    <a:pt x="180" y="900"/>
                  </a:cubicBezTo>
                  <a:cubicBezTo>
                    <a:pt x="270" y="1170"/>
                    <a:pt x="330" y="1380"/>
                    <a:pt x="540" y="1620"/>
                  </a:cubicBezTo>
                  <a:cubicBezTo>
                    <a:pt x="750" y="1860"/>
                    <a:pt x="1020" y="2160"/>
                    <a:pt x="1440" y="2340"/>
                  </a:cubicBezTo>
                  <a:cubicBezTo>
                    <a:pt x="1860" y="2520"/>
                    <a:pt x="2580" y="2610"/>
                    <a:pt x="3060" y="2700"/>
                  </a:cubicBezTo>
                  <a:cubicBezTo>
                    <a:pt x="3540" y="2790"/>
                    <a:pt x="3930" y="2835"/>
                    <a:pt x="4320" y="2880"/>
                  </a:cubicBezTo>
                </a:path>
              </a:pathLst>
            </a:custGeom>
            <a:noFill/>
            <a:ln w="28575">
              <a:solidFill>
                <a:srgbClr val="FF0000"/>
              </a:solidFill>
              <a:round/>
              <a:headEnd/>
              <a:tailEnd/>
            </a:ln>
          </p:spPr>
          <p:txBody>
            <a:bodyPr/>
            <a:lstStyle/>
            <a:p>
              <a:endParaRPr lang="en-US"/>
            </a:p>
          </p:txBody>
        </p:sp>
        <p:sp>
          <p:nvSpPr>
            <p:cNvPr id="17444" name="Rectangle 36"/>
            <p:cNvSpPr>
              <a:spLocks noChangeArrowheads="1"/>
            </p:cNvSpPr>
            <p:nvPr/>
          </p:nvSpPr>
          <p:spPr bwMode="auto">
            <a:xfrm>
              <a:off x="6112" y="3057"/>
              <a:ext cx="1556" cy="366"/>
            </a:xfrm>
            <a:prstGeom prst="rect">
              <a:avLst/>
            </a:prstGeom>
            <a:solidFill>
              <a:srgbClr val="FFFFFF"/>
            </a:solidFill>
            <a:ln w="9525">
              <a:solidFill>
                <a:srgbClr val="000000"/>
              </a:solidFill>
              <a:miter lim="800000"/>
              <a:headEnd/>
              <a:tailEnd/>
            </a:ln>
          </p:spPr>
          <p:txBody>
            <a:bodyPr/>
            <a:lstStyle/>
            <a:p>
              <a:r>
                <a:rPr lang="en-US" sz="1200" b="1" dirty="0" smtClean="0">
                  <a:solidFill>
                    <a:srgbClr val="800080"/>
                  </a:solidFill>
                </a:rPr>
                <a:t>100% tax rate</a:t>
              </a:r>
              <a:endParaRPr lang="en-US" dirty="0"/>
            </a:p>
          </p:txBody>
        </p:sp>
        <p:sp>
          <p:nvSpPr>
            <p:cNvPr id="17445" name="Line 37"/>
            <p:cNvSpPr>
              <a:spLocks noChangeShapeType="1"/>
            </p:cNvSpPr>
            <p:nvPr/>
          </p:nvSpPr>
          <p:spPr bwMode="auto">
            <a:xfrm flipH="1">
              <a:off x="6112" y="3423"/>
              <a:ext cx="641" cy="641"/>
            </a:xfrm>
            <a:prstGeom prst="line">
              <a:avLst/>
            </a:prstGeom>
            <a:noFill/>
            <a:ln w="9525">
              <a:solidFill>
                <a:srgbClr val="000000"/>
              </a:solidFill>
              <a:round/>
              <a:headEnd/>
              <a:tailEnd type="triangle" w="med" len="med"/>
            </a:ln>
          </p:spPr>
          <p:txBody>
            <a:bodyPr/>
            <a:lstStyle/>
            <a:p>
              <a:endParaRPr lang="en-US"/>
            </a:p>
          </p:txBody>
        </p:sp>
        <p:sp>
          <p:nvSpPr>
            <p:cNvPr id="17448" name="Rectangle 40"/>
            <p:cNvSpPr>
              <a:spLocks noChangeArrowheads="1"/>
            </p:cNvSpPr>
            <p:nvPr/>
          </p:nvSpPr>
          <p:spPr bwMode="auto">
            <a:xfrm>
              <a:off x="6570" y="3748"/>
              <a:ext cx="360" cy="360"/>
            </a:xfrm>
            <a:prstGeom prst="rect">
              <a:avLst/>
            </a:prstGeom>
            <a:solidFill>
              <a:srgbClr val="FFFFFF">
                <a:alpha val="0"/>
              </a:srgbClr>
            </a:solidFill>
            <a:ln w="9525">
              <a:noFill/>
              <a:miter lim="800000"/>
              <a:headEnd/>
              <a:tailEnd/>
            </a:ln>
          </p:spPr>
          <p:txBody>
            <a:bodyPr/>
            <a:lstStyle/>
            <a:p>
              <a:endParaRPr lang="en-US" dirty="0"/>
            </a:p>
          </p:txBody>
        </p:sp>
        <p:sp>
          <p:nvSpPr>
            <p:cNvPr id="17449" name="Rectangle 41"/>
            <p:cNvSpPr>
              <a:spLocks noChangeArrowheads="1"/>
            </p:cNvSpPr>
            <p:nvPr/>
          </p:nvSpPr>
          <p:spPr bwMode="auto">
            <a:xfrm>
              <a:off x="6120" y="4680"/>
              <a:ext cx="360" cy="360"/>
            </a:xfrm>
            <a:prstGeom prst="rect">
              <a:avLst/>
            </a:prstGeom>
            <a:solidFill>
              <a:srgbClr val="FFFFFF">
                <a:alpha val="0"/>
              </a:srgbClr>
            </a:solidFill>
            <a:ln w="9525">
              <a:noFill/>
              <a:miter lim="800000"/>
              <a:headEnd/>
              <a:tailEnd/>
            </a:ln>
          </p:spPr>
          <p:txBody>
            <a:bodyPr/>
            <a:lstStyle/>
            <a:p>
              <a:r>
                <a:rPr lang="en-US" sz="1200">
                  <a:sym typeface="Symbol" pitchFamily="18" charset="2"/>
                </a:rPr>
                <a:t></a:t>
              </a:r>
              <a:endParaRPr lang="en-US"/>
            </a:p>
          </p:txBody>
        </p:sp>
        <p:sp>
          <p:nvSpPr>
            <p:cNvPr id="17450" name="AutoShape 42"/>
            <p:cNvSpPr>
              <a:spLocks/>
            </p:cNvSpPr>
            <p:nvPr/>
          </p:nvSpPr>
          <p:spPr bwMode="auto">
            <a:xfrm>
              <a:off x="8100" y="4680"/>
              <a:ext cx="180" cy="1260"/>
            </a:xfrm>
            <a:prstGeom prst="rightBrace">
              <a:avLst>
                <a:gd name="adj1" fmla="val 58333"/>
                <a:gd name="adj2" fmla="val 50000"/>
              </a:avLst>
            </a:prstGeom>
            <a:noFill/>
            <a:ln w="9525">
              <a:solidFill>
                <a:srgbClr val="000000"/>
              </a:solidFill>
              <a:round/>
              <a:headEnd/>
              <a:tailEnd/>
            </a:ln>
          </p:spPr>
          <p:txBody>
            <a:bodyPr/>
            <a:lstStyle/>
            <a:p>
              <a:endParaRPr lang="en-US"/>
            </a:p>
          </p:txBody>
        </p:sp>
        <p:sp>
          <p:nvSpPr>
            <p:cNvPr id="17451" name="Rectangle 43"/>
            <p:cNvSpPr>
              <a:spLocks noChangeArrowheads="1"/>
            </p:cNvSpPr>
            <p:nvPr/>
          </p:nvSpPr>
          <p:spPr bwMode="auto">
            <a:xfrm>
              <a:off x="8460" y="5040"/>
              <a:ext cx="1980" cy="540"/>
            </a:xfrm>
            <a:prstGeom prst="rect">
              <a:avLst/>
            </a:prstGeom>
            <a:solidFill>
              <a:srgbClr val="FFFFFF"/>
            </a:solidFill>
            <a:ln w="9525">
              <a:solidFill>
                <a:srgbClr val="000000"/>
              </a:solidFill>
              <a:miter lim="800000"/>
              <a:headEnd/>
              <a:tailEnd/>
            </a:ln>
          </p:spPr>
          <p:txBody>
            <a:bodyPr/>
            <a:lstStyle/>
            <a:p>
              <a:r>
                <a:rPr lang="en-US" sz="1600" b="1" dirty="0">
                  <a:solidFill>
                    <a:srgbClr val="800080"/>
                  </a:solidFill>
                </a:rPr>
                <a:t>Guarantee</a:t>
              </a:r>
              <a:endParaRPr lang="en-US" dirty="0"/>
            </a:p>
          </p:txBody>
        </p:sp>
        <p:sp>
          <p:nvSpPr>
            <p:cNvPr id="54" name="Rectangle 43"/>
            <p:cNvSpPr>
              <a:spLocks noChangeArrowheads="1"/>
            </p:cNvSpPr>
            <p:nvPr/>
          </p:nvSpPr>
          <p:spPr bwMode="auto">
            <a:xfrm>
              <a:off x="1171" y="4014"/>
              <a:ext cx="1464" cy="599"/>
            </a:xfrm>
            <a:prstGeom prst="rect">
              <a:avLst/>
            </a:prstGeom>
            <a:solidFill>
              <a:srgbClr val="FFFFFF"/>
            </a:solidFill>
            <a:ln w="9525">
              <a:solidFill>
                <a:srgbClr val="000000"/>
              </a:solidFill>
              <a:miter lim="800000"/>
              <a:headEnd/>
              <a:tailEnd/>
            </a:ln>
          </p:spPr>
          <p:txBody>
            <a:bodyPr/>
            <a:lstStyle/>
            <a:p>
              <a:r>
                <a:rPr lang="en-US" sz="1200" b="1" dirty="0" smtClean="0">
                  <a:solidFill>
                    <a:srgbClr val="800080"/>
                  </a:solidFill>
                </a:rPr>
                <a:t>Disregarded Income</a:t>
              </a:r>
              <a:endParaRPr lang="en-US" sz="1200" dirty="0"/>
            </a:p>
          </p:txBody>
        </p:sp>
      </p:grpSp>
      <p:sp>
        <p:nvSpPr>
          <p:cNvPr id="17452" name="Rectangle 44"/>
          <p:cNvSpPr>
            <a:spLocks noChangeArrowheads="1"/>
          </p:cNvSpPr>
          <p:nvPr/>
        </p:nvSpPr>
        <p:spPr bwMode="auto">
          <a:xfrm>
            <a:off x="457200" y="1981200"/>
            <a:ext cx="914400" cy="1028700"/>
          </a:xfrm>
          <a:prstGeom prst="rect">
            <a:avLst/>
          </a:prstGeom>
          <a:solidFill>
            <a:srgbClr val="FFFFFF">
              <a:alpha val="0"/>
            </a:srgbClr>
          </a:solidFill>
          <a:ln w="9525">
            <a:noFill/>
            <a:miter lim="800000"/>
            <a:headEnd/>
            <a:tailEnd/>
          </a:ln>
        </p:spPr>
        <p:txBody>
          <a:bodyPr/>
          <a:lstStyle/>
          <a:p>
            <a:r>
              <a:rPr lang="en-US" sz="1600" b="1"/>
              <a:t>Goods per Day, Y</a:t>
            </a:r>
            <a:endParaRPr lang="en-US"/>
          </a:p>
        </p:txBody>
      </p:sp>
      <p:sp>
        <p:nvSpPr>
          <p:cNvPr id="17453" name="Rectangle 45"/>
          <p:cNvSpPr>
            <a:spLocks noChangeArrowheads="1"/>
          </p:cNvSpPr>
          <p:nvPr/>
        </p:nvSpPr>
        <p:spPr bwMode="auto">
          <a:xfrm>
            <a:off x="685800" y="1143000"/>
            <a:ext cx="7543800" cy="461665"/>
          </a:xfrm>
          <a:prstGeom prst="rect">
            <a:avLst/>
          </a:prstGeom>
          <a:noFill/>
          <a:ln w="9525">
            <a:noFill/>
            <a:miter lim="800000"/>
            <a:headEnd/>
            <a:tailEnd/>
          </a:ln>
          <a:effectLst/>
        </p:spPr>
        <p:txBody>
          <a:bodyPr wrap="square" anchor="ctr">
            <a:spAutoFit/>
          </a:bodyPr>
          <a:lstStyle/>
          <a:p>
            <a:pPr algn="ctr"/>
            <a:r>
              <a:rPr lang="en-US" sz="2400" dirty="0">
                <a:solidFill>
                  <a:srgbClr val="0000FF"/>
                </a:solidFill>
              </a:rPr>
              <a:t>Leisure Choice </a:t>
            </a:r>
            <a:r>
              <a:rPr lang="en-US" sz="2400" dirty="0" smtClean="0">
                <a:solidFill>
                  <a:srgbClr val="0000FF"/>
                </a:solidFill>
              </a:rPr>
              <a:t>with a Disregard &amp; a 100% Tax Rate</a:t>
            </a:r>
            <a:endParaRPr lang="en-US" sz="2400" dirty="0">
              <a:solidFill>
                <a:srgbClr val="0000FF"/>
              </a:solidFill>
            </a:endParaRPr>
          </a:p>
        </p:txBody>
      </p:sp>
      <p:sp>
        <p:nvSpPr>
          <p:cNvPr id="46" name="Title 45"/>
          <p:cNvSpPr>
            <a:spLocks noGrp="1"/>
          </p:cNvSpPr>
          <p:nvPr>
            <p:ph type="title"/>
          </p:nvPr>
        </p:nvSpPr>
        <p:spPr>
          <a:xfrm>
            <a:off x="1828800" y="1143000"/>
            <a:ext cx="5638800" cy="1066800"/>
          </a:xfrm>
        </p:spPr>
        <p:txBody>
          <a:bodyPr/>
          <a:lstStyle/>
          <a:p>
            <a:r>
              <a:rPr lang="en-US" dirty="0" smtClean="0"/>
              <a:t> </a:t>
            </a:r>
            <a:endParaRPr lang="en-US" dirty="0"/>
          </a:p>
        </p:txBody>
      </p:sp>
      <p:sp>
        <p:nvSpPr>
          <p:cNvPr id="47" name="Title 1"/>
          <p:cNvSpPr txBox="1">
            <a:spLocks/>
          </p:cNvSpPr>
          <p:nvPr/>
        </p:nvSpPr>
        <p:spPr>
          <a:xfrm>
            <a:off x="457200" y="533400"/>
            <a:ext cx="8229600" cy="5334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2"/>
                </a:solidFill>
                <a:effectLst/>
                <a:uLnTx/>
                <a:uFillTx/>
                <a:latin typeface="+mj-lt"/>
                <a:ea typeface="+mj-ea"/>
                <a:cs typeface="+mj-cs"/>
              </a:rPr>
              <a:t>PAI786, Class 16: Welfare Programs and Policy  </a:t>
            </a: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pic>
        <p:nvPicPr>
          <p:cNvPr id="48"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41" name="Line 16"/>
          <p:cNvSpPr>
            <a:spLocks noChangeShapeType="1"/>
          </p:cNvSpPr>
          <p:nvPr/>
        </p:nvSpPr>
        <p:spPr bwMode="auto">
          <a:xfrm flipH="1" flipV="1">
            <a:off x="5029200" y="4114800"/>
            <a:ext cx="664336" cy="505690"/>
          </a:xfrm>
          <a:prstGeom prst="line">
            <a:avLst/>
          </a:prstGeom>
          <a:noFill/>
          <a:ln w="28575">
            <a:solidFill>
              <a:srgbClr val="0000FF"/>
            </a:solidFill>
            <a:round/>
            <a:headEnd/>
            <a:tailEnd/>
          </a:ln>
        </p:spPr>
        <p:txBody>
          <a:bodyPr/>
          <a:lstStyle/>
          <a:p>
            <a:endParaRPr lang="en-US"/>
          </a:p>
        </p:txBody>
      </p:sp>
      <p:sp>
        <p:nvSpPr>
          <p:cNvPr id="53" name="Left Brace 52"/>
          <p:cNvSpPr/>
          <p:nvPr/>
        </p:nvSpPr>
        <p:spPr>
          <a:xfrm>
            <a:off x="1323110" y="4090737"/>
            <a:ext cx="124690" cy="533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Rectangle 39"/>
          <p:cNvSpPr>
            <a:spLocks noChangeArrowheads="1"/>
          </p:cNvSpPr>
          <p:nvPr/>
        </p:nvSpPr>
        <p:spPr bwMode="auto">
          <a:xfrm>
            <a:off x="4909507" y="3967465"/>
            <a:ext cx="299803" cy="299735"/>
          </a:xfrm>
          <a:prstGeom prst="rect">
            <a:avLst/>
          </a:prstGeom>
          <a:solidFill>
            <a:srgbClr val="FFFFFF">
              <a:alpha val="0"/>
            </a:srgbClr>
          </a:solidFill>
          <a:ln w="9525">
            <a:noFill/>
            <a:miter lim="800000"/>
            <a:headEnd/>
            <a:tailEnd/>
          </a:ln>
        </p:spPr>
        <p:txBody>
          <a:bodyPr/>
          <a:lstStyle/>
          <a:p>
            <a:r>
              <a:rPr lang="en-US" sz="1200" dirty="0">
                <a:sym typeface="Symbol" pitchFamily="18" charset="2"/>
              </a:rPr>
              <a:t></a:t>
            </a:r>
            <a:endParaRPr lang="en-US" dirty="0"/>
          </a:p>
        </p:txBody>
      </p:sp>
      <p:cxnSp>
        <p:nvCxnSpPr>
          <p:cNvPr id="57" name="Straight Connector 56"/>
          <p:cNvCxnSpPr/>
          <p:nvPr/>
        </p:nvCxnSpPr>
        <p:spPr>
          <a:xfrm rot="16200000" flipH="1">
            <a:off x="4287712" y="4892956"/>
            <a:ext cx="1487330" cy="435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0800000">
            <a:off x="3276600" y="4114800"/>
            <a:ext cx="1752600" cy="1588"/>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1497807" y="4093216"/>
            <a:ext cx="4182559" cy="2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1499016" y="4620490"/>
            <a:ext cx="4169539" cy="7224"/>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445771" y="2886670"/>
            <a:ext cx="2545829" cy="646331"/>
          </a:xfrm>
          <a:prstGeom prst="rect">
            <a:avLst/>
          </a:prstGeom>
          <a:noFill/>
          <a:ln>
            <a:solidFill>
              <a:schemeClr val="tx1"/>
            </a:solidFill>
          </a:ln>
        </p:spPr>
        <p:txBody>
          <a:bodyPr wrap="square" rtlCol="0">
            <a:spAutoFit/>
          </a:bodyPr>
          <a:lstStyle/>
          <a:p>
            <a:r>
              <a:rPr lang="en-US" dirty="0" smtClean="0"/>
              <a:t>A 100% tax rate pushes people to the “kink.”</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p:txBody>
          <a:bodyPr/>
          <a:lstStyle/>
          <a:p>
            <a:pPr>
              <a:buFont typeface="Wingdings" pitchFamily="2" charset="2"/>
              <a:buNone/>
            </a:pPr>
            <a:r>
              <a:rPr lang="en-US" dirty="0">
                <a:solidFill>
                  <a:srgbClr val="9900CC"/>
                </a:solidFill>
              </a:rPr>
              <a:t>	</a:t>
            </a:r>
          </a:p>
          <a:p>
            <a:pPr>
              <a:buFont typeface="Wingdings" pitchFamily="2" charset="2"/>
              <a:buNone/>
            </a:pPr>
            <a:endParaRPr lang="en-US" dirty="0">
              <a:solidFill>
                <a:srgbClr val="9900CC"/>
              </a:solidFill>
            </a:endParaRPr>
          </a:p>
          <a:p>
            <a:pPr>
              <a:buFont typeface="Wingdings" pitchFamily="2" charset="2"/>
              <a:buNone/>
            </a:pPr>
            <a:endParaRPr lang="en-US" dirty="0">
              <a:solidFill>
                <a:srgbClr val="9900CC"/>
              </a:solidFill>
            </a:endParaRPr>
          </a:p>
          <a:p>
            <a:endParaRPr lang="en-US" dirty="0"/>
          </a:p>
        </p:txBody>
      </p:sp>
      <p:grpSp>
        <p:nvGrpSpPr>
          <p:cNvPr id="2" name="Group 11"/>
          <p:cNvGrpSpPr>
            <a:grpSpLocks noChangeAspect="1"/>
          </p:cNvGrpSpPr>
          <p:nvPr/>
        </p:nvGrpSpPr>
        <p:grpSpPr bwMode="auto">
          <a:xfrm>
            <a:off x="76200" y="1630363"/>
            <a:ext cx="9144000" cy="6294437"/>
            <a:chOff x="1171" y="1080"/>
            <a:chExt cx="10980" cy="7560"/>
          </a:xfrm>
        </p:grpSpPr>
        <p:sp>
          <p:nvSpPr>
            <p:cNvPr id="17420" name="AutoShape 12"/>
            <p:cNvSpPr>
              <a:spLocks noChangeAspect="1" noChangeArrowheads="1"/>
            </p:cNvSpPr>
            <p:nvPr/>
          </p:nvSpPr>
          <p:spPr bwMode="auto">
            <a:xfrm>
              <a:off x="1171" y="1080"/>
              <a:ext cx="10980" cy="7560"/>
            </a:xfrm>
            <a:prstGeom prst="rect">
              <a:avLst/>
            </a:prstGeom>
            <a:noFill/>
            <a:ln w="9525">
              <a:noFill/>
              <a:miter lim="800000"/>
              <a:headEnd/>
              <a:tailEnd/>
            </a:ln>
          </p:spPr>
          <p:txBody>
            <a:bodyPr/>
            <a:lstStyle/>
            <a:p>
              <a:endParaRPr lang="en-US"/>
            </a:p>
          </p:txBody>
        </p:sp>
        <p:sp>
          <p:nvSpPr>
            <p:cNvPr id="17421" name="Line 13"/>
            <p:cNvSpPr>
              <a:spLocks noChangeShapeType="1"/>
            </p:cNvSpPr>
            <p:nvPr/>
          </p:nvSpPr>
          <p:spPr bwMode="auto">
            <a:xfrm>
              <a:off x="2880" y="1260"/>
              <a:ext cx="1" cy="4680"/>
            </a:xfrm>
            <a:prstGeom prst="line">
              <a:avLst/>
            </a:prstGeom>
            <a:noFill/>
            <a:ln w="9525">
              <a:solidFill>
                <a:srgbClr val="000000"/>
              </a:solidFill>
              <a:round/>
              <a:headEnd/>
              <a:tailEnd/>
            </a:ln>
          </p:spPr>
          <p:txBody>
            <a:bodyPr/>
            <a:lstStyle/>
            <a:p>
              <a:endParaRPr lang="en-US"/>
            </a:p>
          </p:txBody>
        </p:sp>
        <p:sp>
          <p:nvSpPr>
            <p:cNvPr id="17422" name="Line 14"/>
            <p:cNvSpPr>
              <a:spLocks noChangeShapeType="1"/>
            </p:cNvSpPr>
            <p:nvPr/>
          </p:nvSpPr>
          <p:spPr bwMode="auto">
            <a:xfrm>
              <a:off x="2880" y="5940"/>
              <a:ext cx="6300" cy="1"/>
            </a:xfrm>
            <a:prstGeom prst="line">
              <a:avLst/>
            </a:prstGeom>
            <a:noFill/>
            <a:ln w="9525">
              <a:solidFill>
                <a:srgbClr val="000000"/>
              </a:solidFill>
              <a:round/>
              <a:headEnd/>
              <a:tailEnd/>
            </a:ln>
          </p:spPr>
          <p:txBody>
            <a:bodyPr/>
            <a:lstStyle/>
            <a:p>
              <a:endParaRPr lang="en-US"/>
            </a:p>
          </p:txBody>
        </p:sp>
        <p:sp>
          <p:nvSpPr>
            <p:cNvPr id="17423" name="Line 15"/>
            <p:cNvSpPr>
              <a:spLocks noChangeShapeType="1"/>
            </p:cNvSpPr>
            <p:nvPr/>
          </p:nvSpPr>
          <p:spPr bwMode="auto">
            <a:xfrm flipV="1">
              <a:off x="7920" y="2520"/>
              <a:ext cx="0" cy="3420"/>
            </a:xfrm>
            <a:prstGeom prst="line">
              <a:avLst/>
            </a:prstGeom>
            <a:noFill/>
            <a:ln w="15875">
              <a:solidFill>
                <a:srgbClr val="000000"/>
              </a:solidFill>
              <a:prstDash val="sysDot"/>
              <a:round/>
              <a:headEnd/>
              <a:tailEnd/>
            </a:ln>
          </p:spPr>
          <p:txBody>
            <a:bodyPr/>
            <a:lstStyle/>
            <a:p>
              <a:endParaRPr lang="en-US"/>
            </a:p>
          </p:txBody>
        </p:sp>
        <p:sp>
          <p:nvSpPr>
            <p:cNvPr id="17424" name="Line 16"/>
            <p:cNvSpPr>
              <a:spLocks noChangeShapeType="1"/>
            </p:cNvSpPr>
            <p:nvPr/>
          </p:nvSpPr>
          <p:spPr bwMode="auto">
            <a:xfrm flipH="1" flipV="1">
              <a:off x="2880" y="2700"/>
              <a:ext cx="5040" cy="3240"/>
            </a:xfrm>
            <a:prstGeom prst="line">
              <a:avLst/>
            </a:prstGeom>
            <a:noFill/>
            <a:ln w="28575">
              <a:solidFill>
                <a:srgbClr val="0000FF"/>
              </a:solidFill>
              <a:round/>
              <a:headEnd/>
              <a:tailEnd/>
            </a:ln>
          </p:spPr>
          <p:txBody>
            <a:bodyPr/>
            <a:lstStyle/>
            <a:p>
              <a:endParaRPr lang="en-US"/>
            </a:p>
          </p:txBody>
        </p:sp>
        <p:sp>
          <p:nvSpPr>
            <p:cNvPr id="17426" name="Freeform 18"/>
            <p:cNvSpPr>
              <a:spLocks/>
            </p:cNvSpPr>
            <p:nvPr/>
          </p:nvSpPr>
          <p:spPr bwMode="auto">
            <a:xfrm>
              <a:off x="5014" y="2508"/>
              <a:ext cx="4667" cy="2380"/>
            </a:xfrm>
            <a:custGeom>
              <a:avLst/>
              <a:gdLst/>
              <a:ahLst/>
              <a:cxnLst>
                <a:cxn ang="0">
                  <a:pos x="0" y="0"/>
                </a:cxn>
                <a:cxn ang="0">
                  <a:pos x="180" y="900"/>
                </a:cxn>
                <a:cxn ang="0">
                  <a:pos x="540" y="1620"/>
                </a:cxn>
                <a:cxn ang="0">
                  <a:pos x="1440" y="2340"/>
                </a:cxn>
                <a:cxn ang="0">
                  <a:pos x="3060" y="2700"/>
                </a:cxn>
                <a:cxn ang="0">
                  <a:pos x="4320" y="2880"/>
                </a:cxn>
              </a:cxnLst>
              <a:rect l="0" t="0" r="r" b="b"/>
              <a:pathLst>
                <a:path w="4320" h="2880">
                  <a:moveTo>
                    <a:pt x="0" y="0"/>
                  </a:moveTo>
                  <a:cubicBezTo>
                    <a:pt x="45" y="315"/>
                    <a:pt x="90" y="630"/>
                    <a:pt x="180" y="900"/>
                  </a:cubicBezTo>
                  <a:cubicBezTo>
                    <a:pt x="270" y="1170"/>
                    <a:pt x="330" y="1380"/>
                    <a:pt x="540" y="1620"/>
                  </a:cubicBezTo>
                  <a:cubicBezTo>
                    <a:pt x="750" y="1860"/>
                    <a:pt x="1020" y="2160"/>
                    <a:pt x="1440" y="2340"/>
                  </a:cubicBezTo>
                  <a:cubicBezTo>
                    <a:pt x="1860" y="2520"/>
                    <a:pt x="2580" y="2610"/>
                    <a:pt x="3060" y="2700"/>
                  </a:cubicBezTo>
                  <a:cubicBezTo>
                    <a:pt x="3540" y="2790"/>
                    <a:pt x="3930" y="2835"/>
                    <a:pt x="4320" y="2880"/>
                  </a:cubicBezTo>
                </a:path>
              </a:pathLst>
            </a:custGeom>
            <a:noFill/>
            <a:ln w="28575">
              <a:solidFill>
                <a:srgbClr val="FF0000"/>
              </a:solidFill>
              <a:round/>
              <a:headEnd/>
              <a:tailEnd/>
            </a:ln>
          </p:spPr>
          <p:txBody>
            <a:bodyPr/>
            <a:lstStyle/>
            <a:p>
              <a:endParaRPr lang="en-US"/>
            </a:p>
          </p:txBody>
        </p:sp>
        <p:sp>
          <p:nvSpPr>
            <p:cNvPr id="17427" name="Rectangle 19"/>
            <p:cNvSpPr>
              <a:spLocks noChangeArrowheads="1"/>
            </p:cNvSpPr>
            <p:nvPr/>
          </p:nvSpPr>
          <p:spPr bwMode="auto">
            <a:xfrm>
              <a:off x="7020" y="6480"/>
              <a:ext cx="4860" cy="900"/>
            </a:xfrm>
            <a:prstGeom prst="rect">
              <a:avLst/>
            </a:prstGeom>
            <a:solidFill>
              <a:srgbClr val="FFFFFF">
                <a:alpha val="0"/>
              </a:srgbClr>
            </a:solidFill>
            <a:ln w="9525">
              <a:noFill/>
              <a:miter lim="800000"/>
              <a:headEnd/>
              <a:tailEnd/>
            </a:ln>
          </p:spPr>
          <p:txBody>
            <a:bodyPr/>
            <a:lstStyle/>
            <a:p>
              <a:r>
                <a:rPr lang="en-US" sz="1600">
                  <a:sym typeface="Wingdings" pitchFamily="2" charset="2"/>
                </a:rPr>
                <a:t></a:t>
              </a:r>
              <a:r>
                <a:rPr lang="en-US" sz="1600"/>
                <a:t> </a:t>
              </a:r>
              <a:r>
                <a:rPr lang="en-US" sz="1600" b="1"/>
                <a:t>Leisure Hours per Day, L</a:t>
              </a:r>
              <a:endParaRPr lang="en-US" sz="1600"/>
            </a:p>
            <a:p>
              <a:r>
                <a:rPr lang="en-US" sz="1600">
                  <a:sym typeface="Wingdings" pitchFamily="2" charset="2"/>
                </a:rPr>
                <a:t></a:t>
              </a:r>
              <a:r>
                <a:rPr lang="en-US" sz="1600"/>
                <a:t> </a:t>
              </a:r>
              <a:r>
                <a:rPr lang="en-US" sz="1600" b="1"/>
                <a:t>Work Hours per Day</a:t>
              </a:r>
              <a:endParaRPr lang="en-US"/>
            </a:p>
          </p:txBody>
        </p:sp>
        <p:sp>
          <p:nvSpPr>
            <p:cNvPr id="17428" name="Rectangle 20"/>
            <p:cNvSpPr>
              <a:spLocks noChangeArrowheads="1"/>
            </p:cNvSpPr>
            <p:nvPr/>
          </p:nvSpPr>
          <p:spPr bwMode="auto">
            <a:xfrm>
              <a:off x="7200" y="1800"/>
              <a:ext cx="1620" cy="720"/>
            </a:xfrm>
            <a:prstGeom prst="rect">
              <a:avLst/>
            </a:prstGeom>
            <a:solidFill>
              <a:srgbClr val="FFFFFF">
                <a:alpha val="0"/>
              </a:srgbClr>
            </a:solidFill>
            <a:ln w="9525">
              <a:noFill/>
              <a:miter lim="800000"/>
              <a:headEnd/>
              <a:tailEnd/>
            </a:ln>
          </p:spPr>
          <p:txBody>
            <a:bodyPr/>
            <a:lstStyle/>
            <a:p>
              <a:r>
                <a:rPr lang="en-US" sz="1200" b="1"/>
                <a:t>Time Constraint</a:t>
              </a:r>
              <a:endParaRPr lang="en-US"/>
            </a:p>
          </p:txBody>
        </p:sp>
        <p:sp>
          <p:nvSpPr>
            <p:cNvPr id="17430" name="Rectangle 22"/>
            <p:cNvSpPr>
              <a:spLocks noChangeArrowheads="1"/>
            </p:cNvSpPr>
            <p:nvPr/>
          </p:nvSpPr>
          <p:spPr bwMode="auto">
            <a:xfrm>
              <a:off x="2700" y="5940"/>
              <a:ext cx="360" cy="360"/>
            </a:xfrm>
            <a:prstGeom prst="rect">
              <a:avLst/>
            </a:prstGeom>
            <a:solidFill>
              <a:srgbClr val="FFFFFF">
                <a:alpha val="0"/>
              </a:srgbClr>
            </a:solidFill>
            <a:ln w="9525">
              <a:noFill/>
              <a:miter lim="800000"/>
              <a:headEnd/>
              <a:tailEnd/>
            </a:ln>
          </p:spPr>
          <p:txBody>
            <a:bodyPr/>
            <a:lstStyle/>
            <a:p>
              <a:r>
                <a:rPr lang="en-US" sz="1400" b="1" dirty="0" smtClean="0"/>
                <a:t>0</a:t>
              </a:r>
              <a:endParaRPr lang="en-US" sz="1400" dirty="0"/>
            </a:p>
          </p:txBody>
        </p:sp>
        <p:sp>
          <p:nvSpPr>
            <p:cNvPr id="17435" name="Freeform 27"/>
            <p:cNvSpPr>
              <a:spLocks/>
            </p:cNvSpPr>
            <p:nvPr/>
          </p:nvSpPr>
          <p:spPr bwMode="auto">
            <a:xfrm>
              <a:off x="5014" y="1626"/>
              <a:ext cx="4758" cy="3203"/>
            </a:xfrm>
            <a:custGeom>
              <a:avLst/>
              <a:gdLst/>
              <a:ahLst/>
              <a:cxnLst>
                <a:cxn ang="0">
                  <a:pos x="0" y="0"/>
                </a:cxn>
                <a:cxn ang="0">
                  <a:pos x="180" y="900"/>
                </a:cxn>
                <a:cxn ang="0">
                  <a:pos x="540" y="1620"/>
                </a:cxn>
                <a:cxn ang="0">
                  <a:pos x="1440" y="2340"/>
                </a:cxn>
                <a:cxn ang="0">
                  <a:pos x="3060" y="2700"/>
                </a:cxn>
                <a:cxn ang="0">
                  <a:pos x="4320" y="2880"/>
                </a:cxn>
              </a:cxnLst>
              <a:rect l="0" t="0" r="r" b="b"/>
              <a:pathLst>
                <a:path w="4320" h="2880">
                  <a:moveTo>
                    <a:pt x="0" y="0"/>
                  </a:moveTo>
                  <a:cubicBezTo>
                    <a:pt x="45" y="315"/>
                    <a:pt x="90" y="630"/>
                    <a:pt x="180" y="900"/>
                  </a:cubicBezTo>
                  <a:cubicBezTo>
                    <a:pt x="270" y="1170"/>
                    <a:pt x="330" y="1380"/>
                    <a:pt x="540" y="1620"/>
                  </a:cubicBezTo>
                  <a:cubicBezTo>
                    <a:pt x="750" y="1860"/>
                    <a:pt x="1020" y="2160"/>
                    <a:pt x="1440" y="2340"/>
                  </a:cubicBezTo>
                  <a:cubicBezTo>
                    <a:pt x="1860" y="2520"/>
                    <a:pt x="2580" y="2610"/>
                    <a:pt x="3060" y="2700"/>
                  </a:cubicBezTo>
                  <a:cubicBezTo>
                    <a:pt x="3540" y="2790"/>
                    <a:pt x="3930" y="2835"/>
                    <a:pt x="4320" y="2880"/>
                  </a:cubicBezTo>
                </a:path>
              </a:pathLst>
            </a:custGeom>
            <a:noFill/>
            <a:ln w="28575">
              <a:solidFill>
                <a:srgbClr val="FF0000"/>
              </a:solidFill>
              <a:round/>
              <a:headEnd/>
              <a:tailEnd/>
            </a:ln>
          </p:spPr>
          <p:txBody>
            <a:bodyPr/>
            <a:lstStyle/>
            <a:p>
              <a:endParaRPr lang="en-US"/>
            </a:p>
          </p:txBody>
        </p:sp>
        <p:sp>
          <p:nvSpPr>
            <p:cNvPr id="17444" name="Rectangle 36"/>
            <p:cNvSpPr>
              <a:spLocks noChangeArrowheads="1"/>
            </p:cNvSpPr>
            <p:nvPr/>
          </p:nvSpPr>
          <p:spPr bwMode="auto">
            <a:xfrm>
              <a:off x="9040" y="1726"/>
              <a:ext cx="2471" cy="782"/>
            </a:xfrm>
            <a:prstGeom prst="rect">
              <a:avLst/>
            </a:prstGeom>
            <a:solidFill>
              <a:srgbClr val="FFFFFF"/>
            </a:solidFill>
            <a:ln w="9525">
              <a:solidFill>
                <a:srgbClr val="000000"/>
              </a:solidFill>
              <a:miter lim="800000"/>
              <a:headEnd/>
              <a:tailEnd/>
            </a:ln>
          </p:spPr>
          <p:txBody>
            <a:bodyPr/>
            <a:lstStyle/>
            <a:p>
              <a:r>
                <a:rPr lang="en-US" sz="1200" b="1" dirty="0" smtClean="0">
                  <a:solidFill>
                    <a:srgbClr val="FF0000"/>
                  </a:solidFill>
                </a:rPr>
                <a:t>Red= Household initially on welfare; increases </a:t>
              </a:r>
              <a:r>
                <a:rPr lang="en-US" sz="1200" b="1" dirty="0">
                  <a:solidFill>
                    <a:srgbClr val="FF0000"/>
                  </a:solidFill>
                </a:rPr>
                <a:t>w</a:t>
              </a:r>
              <a:r>
                <a:rPr lang="en-US" sz="1200" b="1" dirty="0" smtClean="0">
                  <a:solidFill>
                    <a:srgbClr val="FF0000"/>
                  </a:solidFill>
                </a:rPr>
                <a:t>ork effort.</a:t>
              </a:r>
              <a:endParaRPr lang="en-US" dirty="0">
                <a:solidFill>
                  <a:srgbClr val="FF0000"/>
                </a:solidFill>
              </a:endParaRPr>
            </a:p>
          </p:txBody>
        </p:sp>
        <p:sp>
          <p:nvSpPr>
            <p:cNvPr id="17448" name="Rectangle 40"/>
            <p:cNvSpPr>
              <a:spLocks noChangeArrowheads="1"/>
            </p:cNvSpPr>
            <p:nvPr/>
          </p:nvSpPr>
          <p:spPr bwMode="auto">
            <a:xfrm>
              <a:off x="6570" y="3748"/>
              <a:ext cx="360" cy="360"/>
            </a:xfrm>
            <a:prstGeom prst="rect">
              <a:avLst/>
            </a:prstGeom>
            <a:solidFill>
              <a:srgbClr val="FFFFFF">
                <a:alpha val="0"/>
              </a:srgbClr>
            </a:solidFill>
            <a:ln w="9525">
              <a:noFill/>
              <a:miter lim="800000"/>
              <a:headEnd/>
              <a:tailEnd/>
            </a:ln>
          </p:spPr>
          <p:txBody>
            <a:bodyPr/>
            <a:lstStyle/>
            <a:p>
              <a:endParaRPr lang="en-US" dirty="0"/>
            </a:p>
          </p:txBody>
        </p:sp>
        <p:sp>
          <p:nvSpPr>
            <p:cNvPr id="17450" name="AutoShape 42"/>
            <p:cNvSpPr>
              <a:spLocks/>
            </p:cNvSpPr>
            <p:nvPr/>
          </p:nvSpPr>
          <p:spPr bwMode="auto">
            <a:xfrm>
              <a:off x="8100" y="4680"/>
              <a:ext cx="180" cy="1260"/>
            </a:xfrm>
            <a:prstGeom prst="rightBrace">
              <a:avLst>
                <a:gd name="adj1" fmla="val 58333"/>
                <a:gd name="adj2" fmla="val 50000"/>
              </a:avLst>
            </a:prstGeom>
            <a:noFill/>
            <a:ln w="9525">
              <a:solidFill>
                <a:srgbClr val="000000"/>
              </a:solidFill>
              <a:round/>
              <a:headEnd/>
              <a:tailEnd/>
            </a:ln>
          </p:spPr>
          <p:txBody>
            <a:bodyPr/>
            <a:lstStyle/>
            <a:p>
              <a:endParaRPr lang="en-US"/>
            </a:p>
          </p:txBody>
        </p:sp>
        <p:sp>
          <p:nvSpPr>
            <p:cNvPr id="17451" name="Rectangle 43"/>
            <p:cNvSpPr>
              <a:spLocks noChangeArrowheads="1"/>
            </p:cNvSpPr>
            <p:nvPr/>
          </p:nvSpPr>
          <p:spPr bwMode="auto">
            <a:xfrm>
              <a:off x="8460" y="5040"/>
              <a:ext cx="1980" cy="540"/>
            </a:xfrm>
            <a:prstGeom prst="rect">
              <a:avLst/>
            </a:prstGeom>
            <a:solidFill>
              <a:srgbClr val="FFFFFF"/>
            </a:solidFill>
            <a:ln w="9525">
              <a:solidFill>
                <a:srgbClr val="000000"/>
              </a:solidFill>
              <a:miter lim="800000"/>
              <a:headEnd/>
              <a:tailEnd/>
            </a:ln>
          </p:spPr>
          <p:txBody>
            <a:bodyPr/>
            <a:lstStyle/>
            <a:p>
              <a:r>
                <a:rPr lang="en-US" sz="1600" b="1" dirty="0">
                  <a:solidFill>
                    <a:srgbClr val="800080"/>
                  </a:solidFill>
                </a:rPr>
                <a:t>Guarantee</a:t>
              </a:r>
              <a:endParaRPr lang="en-US" dirty="0"/>
            </a:p>
          </p:txBody>
        </p:sp>
        <p:sp>
          <p:nvSpPr>
            <p:cNvPr id="37" name="Freeform 27"/>
            <p:cNvSpPr>
              <a:spLocks/>
            </p:cNvSpPr>
            <p:nvPr/>
          </p:nvSpPr>
          <p:spPr bwMode="auto">
            <a:xfrm>
              <a:off x="4282" y="2358"/>
              <a:ext cx="1830" cy="1648"/>
            </a:xfrm>
            <a:custGeom>
              <a:avLst/>
              <a:gdLst/>
              <a:ahLst/>
              <a:cxnLst>
                <a:cxn ang="0">
                  <a:pos x="0" y="0"/>
                </a:cxn>
                <a:cxn ang="0">
                  <a:pos x="180" y="900"/>
                </a:cxn>
                <a:cxn ang="0">
                  <a:pos x="540" y="1620"/>
                </a:cxn>
                <a:cxn ang="0">
                  <a:pos x="1440" y="2340"/>
                </a:cxn>
                <a:cxn ang="0">
                  <a:pos x="3060" y="2700"/>
                </a:cxn>
                <a:cxn ang="0">
                  <a:pos x="4320" y="2880"/>
                </a:cxn>
              </a:cxnLst>
              <a:rect l="0" t="0" r="r" b="b"/>
              <a:pathLst>
                <a:path w="4320" h="2880">
                  <a:moveTo>
                    <a:pt x="0" y="0"/>
                  </a:moveTo>
                  <a:cubicBezTo>
                    <a:pt x="45" y="315"/>
                    <a:pt x="90" y="630"/>
                    <a:pt x="180" y="900"/>
                  </a:cubicBezTo>
                  <a:cubicBezTo>
                    <a:pt x="270" y="1170"/>
                    <a:pt x="330" y="1380"/>
                    <a:pt x="540" y="1620"/>
                  </a:cubicBezTo>
                  <a:cubicBezTo>
                    <a:pt x="750" y="1860"/>
                    <a:pt x="1020" y="2160"/>
                    <a:pt x="1440" y="2340"/>
                  </a:cubicBezTo>
                  <a:cubicBezTo>
                    <a:pt x="1860" y="2520"/>
                    <a:pt x="2580" y="2610"/>
                    <a:pt x="3060" y="2700"/>
                  </a:cubicBezTo>
                  <a:cubicBezTo>
                    <a:pt x="3540" y="2790"/>
                    <a:pt x="3930" y="2835"/>
                    <a:pt x="4320" y="2880"/>
                  </a:cubicBezTo>
                </a:path>
              </a:pathLst>
            </a:custGeom>
            <a:noFill/>
            <a:ln w="28575">
              <a:solidFill>
                <a:srgbClr val="00B050"/>
              </a:solidFill>
              <a:round/>
              <a:headEnd/>
              <a:tailEnd/>
            </a:ln>
          </p:spPr>
          <p:txBody>
            <a:bodyPr/>
            <a:lstStyle/>
            <a:p>
              <a:endParaRPr lang="en-US"/>
            </a:p>
          </p:txBody>
        </p:sp>
        <p:sp>
          <p:nvSpPr>
            <p:cNvPr id="38" name="Freeform 27"/>
            <p:cNvSpPr>
              <a:spLocks/>
            </p:cNvSpPr>
            <p:nvPr/>
          </p:nvSpPr>
          <p:spPr bwMode="auto">
            <a:xfrm>
              <a:off x="4008" y="2142"/>
              <a:ext cx="2196" cy="2105"/>
            </a:xfrm>
            <a:custGeom>
              <a:avLst/>
              <a:gdLst/>
              <a:ahLst/>
              <a:cxnLst>
                <a:cxn ang="0">
                  <a:pos x="0" y="0"/>
                </a:cxn>
                <a:cxn ang="0">
                  <a:pos x="180" y="900"/>
                </a:cxn>
                <a:cxn ang="0">
                  <a:pos x="540" y="1620"/>
                </a:cxn>
                <a:cxn ang="0">
                  <a:pos x="1440" y="2340"/>
                </a:cxn>
                <a:cxn ang="0">
                  <a:pos x="3060" y="2700"/>
                </a:cxn>
                <a:cxn ang="0">
                  <a:pos x="4320" y="2880"/>
                </a:cxn>
              </a:cxnLst>
              <a:rect l="0" t="0" r="r" b="b"/>
              <a:pathLst>
                <a:path w="4320" h="2880">
                  <a:moveTo>
                    <a:pt x="0" y="0"/>
                  </a:moveTo>
                  <a:cubicBezTo>
                    <a:pt x="45" y="315"/>
                    <a:pt x="90" y="630"/>
                    <a:pt x="180" y="900"/>
                  </a:cubicBezTo>
                  <a:cubicBezTo>
                    <a:pt x="270" y="1170"/>
                    <a:pt x="330" y="1380"/>
                    <a:pt x="540" y="1620"/>
                  </a:cubicBezTo>
                  <a:cubicBezTo>
                    <a:pt x="750" y="1860"/>
                    <a:pt x="1020" y="2160"/>
                    <a:pt x="1440" y="2340"/>
                  </a:cubicBezTo>
                  <a:cubicBezTo>
                    <a:pt x="1860" y="2520"/>
                    <a:pt x="2580" y="2610"/>
                    <a:pt x="3060" y="2700"/>
                  </a:cubicBezTo>
                  <a:cubicBezTo>
                    <a:pt x="3540" y="2790"/>
                    <a:pt x="3930" y="2835"/>
                    <a:pt x="4320" y="2880"/>
                  </a:cubicBezTo>
                </a:path>
              </a:pathLst>
            </a:custGeom>
            <a:noFill/>
            <a:ln w="28575">
              <a:solidFill>
                <a:srgbClr val="00B050"/>
              </a:solidFill>
              <a:round/>
              <a:headEnd/>
              <a:tailEnd/>
            </a:ln>
          </p:spPr>
          <p:txBody>
            <a:bodyPr/>
            <a:lstStyle/>
            <a:p>
              <a:endParaRPr lang="en-US"/>
            </a:p>
          </p:txBody>
        </p:sp>
        <p:sp>
          <p:nvSpPr>
            <p:cNvPr id="39" name="Rectangle 36"/>
            <p:cNvSpPr>
              <a:spLocks noChangeArrowheads="1"/>
            </p:cNvSpPr>
            <p:nvPr/>
          </p:nvSpPr>
          <p:spPr bwMode="auto">
            <a:xfrm>
              <a:off x="9040" y="3002"/>
              <a:ext cx="2471" cy="787"/>
            </a:xfrm>
            <a:prstGeom prst="rect">
              <a:avLst/>
            </a:prstGeom>
            <a:solidFill>
              <a:srgbClr val="FFFFFF"/>
            </a:solidFill>
            <a:ln w="9525">
              <a:solidFill>
                <a:srgbClr val="000000"/>
              </a:solidFill>
              <a:miter lim="800000"/>
              <a:headEnd/>
              <a:tailEnd/>
            </a:ln>
          </p:spPr>
          <p:txBody>
            <a:bodyPr/>
            <a:lstStyle/>
            <a:p>
              <a:r>
                <a:rPr lang="en-US" sz="1200" b="1" dirty="0" smtClean="0">
                  <a:solidFill>
                    <a:srgbClr val="00B050"/>
                  </a:solidFill>
                </a:rPr>
                <a:t>Green= Household initially </a:t>
              </a:r>
              <a:r>
                <a:rPr lang="en-US" sz="1200" b="1" dirty="0">
                  <a:solidFill>
                    <a:srgbClr val="00B050"/>
                  </a:solidFill>
                </a:rPr>
                <a:t>n</a:t>
              </a:r>
              <a:r>
                <a:rPr lang="en-US" sz="1200" b="1" dirty="0" smtClean="0">
                  <a:solidFill>
                    <a:srgbClr val="00B050"/>
                  </a:solidFill>
                </a:rPr>
                <a:t>ot on welfare; reduces work effort.</a:t>
              </a:r>
              <a:endParaRPr lang="en-US" dirty="0">
                <a:solidFill>
                  <a:srgbClr val="00B050"/>
                </a:solidFill>
              </a:endParaRPr>
            </a:p>
          </p:txBody>
        </p:sp>
      </p:grpSp>
      <p:sp>
        <p:nvSpPr>
          <p:cNvPr id="17452" name="Rectangle 44"/>
          <p:cNvSpPr>
            <a:spLocks noChangeArrowheads="1"/>
          </p:cNvSpPr>
          <p:nvPr/>
        </p:nvSpPr>
        <p:spPr bwMode="auto">
          <a:xfrm>
            <a:off x="457200" y="1981200"/>
            <a:ext cx="914400" cy="1028700"/>
          </a:xfrm>
          <a:prstGeom prst="rect">
            <a:avLst/>
          </a:prstGeom>
          <a:solidFill>
            <a:srgbClr val="FFFFFF">
              <a:alpha val="0"/>
            </a:srgbClr>
          </a:solidFill>
          <a:ln w="9525">
            <a:noFill/>
            <a:miter lim="800000"/>
            <a:headEnd/>
            <a:tailEnd/>
          </a:ln>
        </p:spPr>
        <p:txBody>
          <a:bodyPr/>
          <a:lstStyle/>
          <a:p>
            <a:r>
              <a:rPr lang="en-US" sz="1600" b="1"/>
              <a:t>Goods per Day, Y</a:t>
            </a:r>
            <a:endParaRPr lang="en-US"/>
          </a:p>
        </p:txBody>
      </p:sp>
      <p:sp>
        <p:nvSpPr>
          <p:cNvPr id="17453" name="Rectangle 45"/>
          <p:cNvSpPr>
            <a:spLocks noChangeArrowheads="1"/>
          </p:cNvSpPr>
          <p:nvPr/>
        </p:nvSpPr>
        <p:spPr bwMode="auto">
          <a:xfrm>
            <a:off x="609600" y="1143000"/>
            <a:ext cx="7848600" cy="461665"/>
          </a:xfrm>
          <a:prstGeom prst="rect">
            <a:avLst/>
          </a:prstGeom>
          <a:noFill/>
          <a:ln w="9525">
            <a:noFill/>
            <a:miter lim="800000"/>
            <a:headEnd/>
            <a:tailEnd/>
          </a:ln>
          <a:effectLst/>
        </p:spPr>
        <p:txBody>
          <a:bodyPr wrap="square" anchor="ctr">
            <a:spAutoFit/>
          </a:bodyPr>
          <a:lstStyle/>
          <a:p>
            <a:pPr algn="ctr"/>
            <a:r>
              <a:rPr lang="en-US" sz="2400" dirty="0" smtClean="0">
                <a:solidFill>
                  <a:srgbClr val="0000FF"/>
                </a:solidFill>
              </a:rPr>
              <a:t>Impact of Tax Rate Reduction on Aggregate Work Effort</a:t>
            </a:r>
            <a:endParaRPr lang="en-US" sz="2400" dirty="0">
              <a:solidFill>
                <a:srgbClr val="0000FF"/>
              </a:solidFill>
            </a:endParaRPr>
          </a:p>
        </p:txBody>
      </p:sp>
      <p:sp>
        <p:nvSpPr>
          <p:cNvPr id="46" name="Title 45"/>
          <p:cNvSpPr>
            <a:spLocks noGrp="1"/>
          </p:cNvSpPr>
          <p:nvPr>
            <p:ph type="title"/>
          </p:nvPr>
        </p:nvSpPr>
        <p:spPr>
          <a:xfrm>
            <a:off x="1828800" y="1143000"/>
            <a:ext cx="5638800" cy="1066800"/>
          </a:xfrm>
        </p:spPr>
        <p:txBody>
          <a:bodyPr/>
          <a:lstStyle/>
          <a:p>
            <a:r>
              <a:rPr lang="en-US" dirty="0" smtClean="0"/>
              <a:t> </a:t>
            </a:r>
            <a:endParaRPr lang="en-US" dirty="0"/>
          </a:p>
        </p:txBody>
      </p:sp>
      <p:sp>
        <p:nvSpPr>
          <p:cNvPr id="47" name="Title 1"/>
          <p:cNvSpPr txBox="1">
            <a:spLocks/>
          </p:cNvSpPr>
          <p:nvPr/>
        </p:nvSpPr>
        <p:spPr>
          <a:xfrm>
            <a:off x="457200" y="533400"/>
            <a:ext cx="8229600" cy="5334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2"/>
                </a:solidFill>
                <a:effectLst/>
                <a:uLnTx/>
                <a:uFillTx/>
                <a:latin typeface="+mj-lt"/>
                <a:ea typeface="+mj-ea"/>
                <a:cs typeface="+mj-cs"/>
              </a:rPr>
              <a:t>PAI786, Class 16: Welfare Programs and Policy  </a:t>
            </a: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pic>
        <p:nvPicPr>
          <p:cNvPr id="48"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cxnSp>
        <p:nvCxnSpPr>
          <p:cNvPr id="60" name="Straight Connector 59"/>
          <p:cNvCxnSpPr/>
          <p:nvPr/>
        </p:nvCxnSpPr>
        <p:spPr>
          <a:xfrm flipH="1" flipV="1">
            <a:off x="4114800" y="4627714"/>
            <a:ext cx="1600200" cy="20484"/>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6" name="Line 25"/>
          <p:cNvSpPr>
            <a:spLocks noChangeShapeType="1"/>
          </p:cNvSpPr>
          <p:nvPr/>
        </p:nvSpPr>
        <p:spPr bwMode="auto">
          <a:xfrm flipH="1" flipV="1">
            <a:off x="2698230" y="3728509"/>
            <a:ext cx="2998033" cy="899205"/>
          </a:xfrm>
          <a:prstGeom prst="line">
            <a:avLst/>
          </a:prstGeom>
          <a:noFill/>
          <a:ln w="28575">
            <a:solidFill>
              <a:srgbClr val="800080"/>
            </a:solidFill>
            <a:round/>
            <a:headEnd/>
            <a:tailEnd/>
          </a:ln>
        </p:spPr>
        <p:txBody>
          <a:bodyPr/>
          <a:lstStyle/>
          <a:p>
            <a:endParaRPr lang="en-US"/>
          </a:p>
        </p:txBody>
      </p:sp>
      <p:cxnSp>
        <p:nvCxnSpPr>
          <p:cNvPr id="42" name="Straight Connector 41"/>
          <p:cNvCxnSpPr/>
          <p:nvPr/>
        </p:nvCxnSpPr>
        <p:spPr>
          <a:xfrm rot="5400000">
            <a:off x="4153694" y="4991100"/>
            <a:ext cx="1294606" cy="794"/>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2181693" y="4800203"/>
            <a:ext cx="1675606" cy="158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2476500" y="4761706"/>
            <a:ext cx="1751806" cy="794"/>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3048000" y="4953000"/>
            <a:ext cx="304800" cy="1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10800000">
            <a:off x="4800600" y="4953000"/>
            <a:ext cx="9144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4360137" y="4232671"/>
            <a:ext cx="8215" cy="374278"/>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PAI786, Class 16: Welfare Programs and Policy  </a:t>
            </a:r>
            <a:endParaRPr lang="en-US" sz="2400" dirty="0"/>
          </a:p>
        </p:txBody>
      </p:sp>
      <p:sp>
        <p:nvSpPr>
          <p:cNvPr id="3" name="Content Placeholder 2"/>
          <p:cNvSpPr>
            <a:spLocks noGrp="1"/>
          </p:cNvSpPr>
          <p:nvPr>
            <p:ph idx="1"/>
          </p:nvPr>
        </p:nvSpPr>
        <p:spPr>
          <a:xfrm>
            <a:off x="457200" y="1350264"/>
            <a:ext cx="8229600" cy="5355336"/>
          </a:xfrm>
        </p:spPr>
        <p:txBody>
          <a:bodyPr/>
          <a:lstStyle/>
          <a:p>
            <a:r>
              <a:rPr lang="en-US" dirty="0" smtClean="0"/>
              <a:t>Class Outline </a:t>
            </a:r>
          </a:p>
          <a:p>
            <a:endParaRPr lang="en-US" dirty="0" smtClean="0"/>
          </a:p>
          <a:p>
            <a:pPr lvl="1"/>
            <a:r>
              <a:rPr lang="en-US" dirty="0" smtClean="0"/>
              <a:t>Welfare Programs</a:t>
            </a:r>
          </a:p>
          <a:p>
            <a:pPr lvl="1"/>
            <a:endParaRPr lang="en-US" dirty="0" smtClean="0"/>
          </a:p>
          <a:p>
            <a:pPr lvl="1"/>
            <a:r>
              <a:rPr lang="en-US" dirty="0" smtClean="0"/>
              <a:t>Work Incentives</a:t>
            </a:r>
          </a:p>
          <a:p>
            <a:pPr lvl="1"/>
            <a:endParaRPr lang="en-US" dirty="0" smtClean="0"/>
          </a:p>
          <a:p>
            <a:pPr lvl="2"/>
            <a:r>
              <a:rPr lang="en-US" dirty="0" smtClean="0"/>
              <a:t>Theory</a:t>
            </a:r>
          </a:p>
          <a:p>
            <a:pPr lvl="2"/>
            <a:endParaRPr lang="en-US" dirty="0" smtClean="0"/>
          </a:p>
          <a:p>
            <a:pPr lvl="2"/>
            <a:r>
              <a:rPr lang="en-US" dirty="0" smtClean="0"/>
              <a:t>Evidence</a:t>
            </a:r>
          </a:p>
          <a:p>
            <a:pPr lvl="2"/>
            <a:endParaRPr lang="en-US" dirty="0" smtClean="0"/>
          </a:p>
          <a:p>
            <a:pPr lvl="1"/>
            <a:r>
              <a:rPr lang="en-US" dirty="0" smtClean="0"/>
              <a:t>Marriage Incentives</a:t>
            </a: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p:txBody>
          <a:bodyPr/>
          <a:lstStyle/>
          <a:p>
            <a:pPr>
              <a:buFont typeface="Wingdings" pitchFamily="2" charset="2"/>
              <a:buNone/>
            </a:pPr>
            <a:r>
              <a:rPr lang="en-US" dirty="0">
                <a:solidFill>
                  <a:srgbClr val="9900CC"/>
                </a:solidFill>
              </a:rPr>
              <a:t>	</a:t>
            </a:r>
          </a:p>
          <a:p>
            <a:pPr>
              <a:buFont typeface="Wingdings" pitchFamily="2" charset="2"/>
              <a:buNone/>
            </a:pPr>
            <a:endParaRPr lang="en-US" dirty="0">
              <a:solidFill>
                <a:srgbClr val="9900CC"/>
              </a:solidFill>
            </a:endParaRPr>
          </a:p>
          <a:p>
            <a:pPr>
              <a:buFont typeface="Wingdings" pitchFamily="2" charset="2"/>
              <a:buNone/>
            </a:pPr>
            <a:endParaRPr lang="en-US" dirty="0">
              <a:solidFill>
                <a:srgbClr val="9900CC"/>
              </a:solidFill>
            </a:endParaRPr>
          </a:p>
          <a:p>
            <a:endParaRPr lang="en-US" dirty="0"/>
          </a:p>
        </p:txBody>
      </p:sp>
      <p:grpSp>
        <p:nvGrpSpPr>
          <p:cNvPr id="2" name="Group 11"/>
          <p:cNvGrpSpPr>
            <a:grpSpLocks noChangeAspect="1"/>
          </p:cNvGrpSpPr>
          <p:nvPr/>
        </p:nvGrpSpPr>
        <p:grpSpPr bwMode="auto">
          <a:xfrm>
            <a:off x="76200" y="1243557"/>
            <a:ext cx="9157326" cy="6705740"/>
            <a:chOff x="1155" y="586"/>
            <a:chExt cx="10996" cy="8054"/>
          </a:xfrm>
        </p:grpSpPr>
        <p:sp>
          <p:nvSpPr>
            <p:cNvPr id="17420" name="AutoShape 12"/>
            <p:cNvSpPr>
              <a:spLocks noChangeAspect="1" noChangeArrowheads="1"/>
            </p:cNvSpPr>
            <p:nvPr/>
          </p:nvSpPr>
          <p:spPr bwMode="auto">
            <a:xfrm>
              <a:off x="1171" y="1080"/>
              <a:ext cx="10980" cy="7560"/>
            </a:xfrm>
            <a:prstGeom prst="rect">
              <a:avLst/>
            </a:prstGeom>
            <a:noFill/>
            <a:ln w="9525">
              <a:noFill/>
              <a:miter lim="800000"/>
              <a:headEnd/>
              <a:tailEnd/>
            </a:ln>
          </p:spPr>
          <p:txBody>
            <a:bodyPr/>
            <a:lstStyle/>
            <a:p>
              <a:endParaRPr lang="en-US"/>
            </a:p>
          </p:txBody>
        </p:sp>
        <p:sp>
          <p:nvSpPr>
            <p:cNvPr id="17421" name="Line 13"/>
            <p:cNvSpPr>
              <a:spLocks noChangeShapeType="1"/>
            </p:cNvSpPr>
            <p:nvPr/>
          </p:nvSpPr>
          <p:spPr bwMode="auto">
            <a:xfrm>
              <a:off x="2880" y="1260"/>
              <a:ext cx="1" cy="4680"/>
            </a:xfrm>
            <a:prstGeom prst="line">
              <a:avLst/>
            </a:prstGeom>
            <a:noFill/>
            <a:ln w="9525">
              <a:solidFill>
                <a:srgbClr val="000000"/>
              </a:solidFill>
              <a:round/>
              <a:headEnd/>
              <a:tailEnd/>
            </a:ln>
          </p:spPr>
          <p:txBody>
            <a:bodyPr/>
            <a:lstStyle/>
            <a:p>
              <a:endParaRPr lang="en-US"/>
            </a:p>
          </p:txBody>
        </p:sp>
        <p:sp>
          <p:nvSpPr>
            <p:cNvPr id="17422" name="Line 14"/>
            <p:cNvSpPr>
              <a:spLocks noChangeShapeType="1"/>
            </p:cNvSpPr>
            <p:nvPr/>
          </p:nvSpPr>
          <p:spPr bwMode="auto">
            <a:xfrm>
              <a:off x="2880" y="5940"/>
              <a:ext cx="6300" cy="1"/>
            </a:xfrm>
            <a:prstGeom prst="line">
              <a:avLst/>
            </a:prstGeom>
            <a:noFill/>
            <a:ln w="9525">
              <a:solidFill>
                <a:srgbClr val="000000"/>
              </a:solidFill>
              <a:round/>
              <a:headEnd/>
              <a:tailEnd/>
            </a:ln>
          </p:spPr>
          <p:txBody>
            <a:bodyPr/>
            <a:lstStyle/>
            <a:p>
              <a:endParaRPr lang="en-US"/>
            </a:p>
          </p:txBody>
        </p:sp>
        <p:sp>
          <p:nvSpPr>
            <p:cNvPr id="17423" name="Line 15"/>
            <p:cNvSpPr>
              <a:spLocks noChangeShapeType="1"/>
            </p:cNvSpPr>
            <p:nvPr/>
          </p:nvSpPr>
          <p:spPr bwMode="auto">
            <a:xfrm flipV="1">
              <a:off x="7920" y="2520"/>
              <a:ext cx="0" cy="3420"/>
            </a:xfrm>
            <a:prstGeom prst="line">
              <a:avLst/>
            </a:prstGeom>
            <a:noFill/>
            <a:ln w="15875">
              <a:solidFill>
                <a:srgbClr val="000000"/>
              </a:solidFill>
              <a:prstDash val="sysDot"/>
              <a:round/>
              <a:headEnd/>
              <a:tailEnd/>
            </a:ln>
          </p:spPr>
          <p:txBody>
            <a:bodyPr/>
            <a:lstStyle/>
            <a:p>
              <a:endParaRPr lang="en-US"/>
            </a:p>
          </p:txBody>
        </p:sp>
        <p:sp>
          <p:nvSpPr>
            <p:cNvPr id="17424" name="Line 16"/>
            <p:cNvSpPr>
              <a:spLocks noChangeShapeType="1"/>
            </p:cNvSpPr>
            <p:nvPr/>
          </p:nvSpPr>
          <p:spPr bwMode="auto">
            <a:xfrm flipH="1" flipV="1">
              <a:off x="5563" y="4064"/>
              <a:ext cx="2356" cy="1876"/>
            </a:xfrm>
            <a:prstGeom prst="line">
              <a:avLst/>
            </a:prstGeom>
            <a:noFill/>
            <a:ln w="28575">
              <a:solidFill>
                <a:schemeClr val="accent3"/>
              </a:solidFill>
              <a:round/>
              <a:headEnd/>
              <a:tailEnd/>
            </a:ln>
          </p:spPr>
          <p:txBody>
            <a:bodyPr/>
            <a:lstStyle/>
            <a:p>
              <a:endParaRPr lang="en-US"/>
            </a:p>
          </p:txBody>
        </p:sp>
        <p:sp>
          <p:nvSpPr>
            <p:cNvPr id="17426" name="Freeform 18"/>
            <p:cNvSpPr>
              <a:spLocks/>
            </p:cNvSpPr>
            <p:nvPr/>
          </p:nvSpPr>
          <p:spPr bwMode="auto">
            <a:xfrm>
              <a:off x="3276" y="586"/>
              <a:ext cx="4941" cy="2654"/>
            </a:xfrm>
            <a:custGeom>
              <a:avLst/>
              <a:gdLst/>
              <a:ahLst/>
              <a:cxnLst>
                <a:cxn ang="0">
                  <a:pos x="0" y="0"/>
                </a:cxn>
                <a:cxn ang="0">
                  <a:pos x="180" y="900"/>
                </a:cxn>
                <a:cxn ang="0">
                  <a:pos x="540" y="1620"/>
                </a:cxn>
                <a:cxn ang="0">
                  <a:pos x="1440" y="2340"/>
                </a:cxn>
                <a:cxn ang="0">
                  <a:pos x="3060" y="2700"/>
                </a:cxn>
                <a:cxn ang="0">
                  <a:pos x="4320" y="2880"/>
                </a:cxn>
              </a:cxnLst>
              <a:rect l="0" t="0" r="r" b="b"/>
              <a:pathLst>
                <a:path w="4320" h="2880">
                  <a:moveTo>
                    <a:pt x="0" y="0"/>
                  </a:moveTo>
                  <a:cubicBezTo>
                    <a:pt x="45" y="315"/>
                    <a:pt x="90" y="630"/>
                    <a:pt x="180" y="900"/>
                  </a:cubicBezTo>
                  <a:cubicBezTo>
                    <a:pt x="270" y="1170"/>
                    <a:pt x="330" y="1380"/>
                    <a:pt x="540" y="1620"/>
                  </a:cubicBezTo>
                  <a:cubicBezTo>
                    <a:pt x="750" y="1860"/>
                    <a:pt x="1020" y="2160"/>
                    <a:pt x="1440" y="2340"/>
                  </a:cubicBezTo>
                  <a:cubicBezTo>
                    <a:pt x="1860" y="2520"/>
                    <a:pt x="2580" y="2610"/>
                    <a:pt x="3060" y="2700"/>
                  </a:cubicBezTo>
                  <a:cubicBezTo>
                    <a:pt x="3540" y="2790"/>
                    <a:pt x="3930" y="2835"/>
                    <a:pt x="4320" y="2880"/>
                  </a:cubicBezTo>
                </a:path>
              </a:pathLst>
            </a:custGeom>
            <a:noFill/>
            <a:ln w="28575">
              <a:solidFill>
                <a:srgbClr val="FF0000"/>
              </a:solidFill>
              <a:round/>
              <a:headEnd/>
              <a:tailEnd/>
            </a:ln>
          </p:spPr>
          <p:txBody>
            <a:bodyPr/>
            <a:lstStyle/>
            <a:p>
              <a:endParaRPr lang="en-US"/>
            </a:p>
          </p:txBody>
        </p:sp>
        <p:sp>
          <p:nvSpPr>
            <p:cNvPr id="17427" name="Rectangle 19"/>
            <p:cNvSpPr>
              <a:spLocks noChangeArrowheads="1"/>
            </p:cNvSpPr>
            <p:nvPr/>
          </p:nvSpPr>
          <p:spPr bwMode="auto">
            <a:xfrm>
              <a:off x="8023" y="6444"/>
              <a:ext cx="4036" cy="900"/>
            </a:xfrm>
            <a:prstGeom prst="rect">
              <a:avLst/>
            </a:prstGeom>
            <a:solidFill>
              <a:srgbClr val="FFFFFF">
                <a:alpha val="0"/>
              </a:srgbClr>
            </a:solidFill>
            <a:ln w="9525">
              <a:noFill/>
              <a:miter lim="800000"/>
              <a:headEnd/>
              <a:tailEnd/>
            </a:ln>
          </p:spPr>
          <p:txBody>
            <a:bodyPr/>
            <a:lstStyle/>
            <a:p>
              <a:r>
                <a:rPr lang="en-US" sz="1600" dirty="0">
                  <a:sym typeface="Wingdings" pitchFamily="2" charset="2"/>
                </a:rPr>
                <a:t></a:t>
              </a:r>
              <a:r>
                <a:rPr lang="en-US" sz="1600" dirty="0"/>
                <a:t> </a:t>
              </a:r>
              <a:r>
                <a:rPr lang="en-US" sz="1600" b="1" dirty="0"/>
                <a:t>Leisure Hours per Day, L</a:t>
              </a:r>
              <a:endParaRPr lang="en-US" sz="1600" dirty="0"/>
            </a:p>
            <a:p>
              <a:r>
                <a:rPr lang="en-US" sz="1600" dirty="0">
                  <a:sym typeface="Wingdings" pitchFamily="2" charset="2"/>
                </a:rPr>
                <a:t></a:t>
              </a:r>
              <a:r>
                <a:rPr lang="en-US" sz="1600" dirty="0"/>
                <a:t> </a:t>
              </a:r>
              <a:r>
                <a:rPr lang="en-US" sz="1600" b="1" dirty="0"/>
                <a:t>Work Hours per Day</a:t>
              </a:r>
              <a:endParaRPr lang="en-US" dirty="0"/>
            </a:p>
          </p:txBody>
        </p:sp>
        <p:sp>
          <p:nvSpPr>
            <p:cNvPr id="17428" name="Rectangle 20"/>
            <p:cNvSpPr>
              <a:spLocks noChangeArrowheads="1"/>
            </p:cNvSpPr>
            <p:nvPr/>
          </p:nvSpPr>
          <p:spPr bwMode="auto">
            <a:xfrm>
              <a:off x="7200" y="1800"/>
              <a:ext cx="1620" cy="720"/>
            </a:xfrm>
            <a:prstGeom prst="rect">
              <a:avLst/>
            </a:prstGeom>
            <a:solidFill>
              <a:srgbClr val="FFFFFF">
                <a:alpha val="0"/>
              </a:srgbClr>
            </a:solidFill>
            <a:ln w="9525">
              <a:noFill/>
              <a:miter lim="800000"/>
              <a:headEnd/>
              <a:tailEnd/>
            </a:ln>
          </p:spPr>
          <p:txBody>
            <a:bodyPr/>
            <a:lstStyle/>
            <a:p>
              <a:r>
                <a:rPr lang="en-US" sz="1200" b="1"/>
                <a:t>Time Constraint</a:t>
              </a:r>
              <a:endParaRPr lang="en-US"/>
            </a:p>
          </p:txBody>
        </p:sp>
        <p:sp>
          <p:nvSpPr>
            <p:cNvPr id="17430" name="Rectangle 22"/>
            <p:cNvSpPr>
              <a:spLocks noChangeArrowheads="1"/>
            </p:cNvSpPr>
            <p:nvPr/>
          </p:nvSpPr>
          <p:spPr bwMode="auto">
            <a:xfrm>
              <a:off x="2700" y="5940"/>
              <a:ext cx="360" cy="360"/>
            </a:xfrm>
            <a:prstGeom prst="rect">
              <a:avLst/>
            </a:prstGeom>
            <a:solidFill>
              <a:srgbClr val="FFFFFF">
                <a:alpha val="0"/>
              </a:srgbClr>
            </a:solidFill>
            <a:ln w="9525">
              <a:noFill/>
              <a:miter lim="800000"/>
              <a:headEnd/>
              <a:tailEnd/>
            </a:ln>
          </p:spPr>
          <p:txBody>
            <a:bodyPr/>
            <a:lstStyle/>
            <a:p>
              <a:r>
                <a:rPr lang="en-US" sz="1400" b="1" dirty="0" smtClean="0"/>
                <a:t>0</a:t>
              </a:r>
              <a:endParaRPr lang="en-US" sz="1400" dirty="0"/>
            </a:p>
          </p:txBody>
        </p:sp>
        <p:sp>
          <p:nvSpPr>
            <p:cNvPr id="17431" name="Rectangle 23"/>
            <p:cNvSpPr>
              <a:spLocks noChangeArrowheads="1"/>
            </p:cNvSpPr>
            <p:nvPr/>
          </p:nvSpPr>
          <p:spPr bwMode="auto">
            <a:xfrm>
              <a:off x="4099" y="5928"/>
              <a:ext cx="728" cy="540"/>
            </a:xfrm>
            <a:prstGeom prst="rect">
              <a:avLst/>
            </a:prstGeom>
            <a:solidFill>
              <a:srgbClr val="FFFFFF">
                <a:alpha val="0"/>
              </a:srgbClr>
            </a:solidFill>
            <a:ln w="9525">
              <a:noFill/>
              <a:miter lim="800000"/>
              <a:headEnd/>
              <a:tailEnd/>
            </a:ln>
          </p:spPr>
          <p:txBody>
            <a:bodyPr/>
            <a:lstStyle/>
            <a:p>
              <a:r>
                <a:rPr lang="en-US" sz="1200" b="1" dirty="0"/>
                <a:t>L</a:t>
              </a:r>
              <a:r>
                <a:rPr lang="en-US" sz="1200" b="1" baseline="-25000" dirty="0"/>
                <a:t>1</a:t>
              </a:r>
              <a:endParaRPr lang="en-US" dirty="0"/>
            </a:p>
          </p:txBody>
        </p:sp>
        <p:sp>
          <p:nvSpPr>
            <p:cNvPr id="17432" name="Rectangle 24"/>
            <p:cNvSpPr>
              <a:spLocks noChangeArrowheads="1"/>
            </p:cNvSpPr>
            <p:nvPr/>
          </p:nvSpPr>
          <p:spPr bwMode="auto">
            <a:xfrm>
              <a:off x="6936" y="5940"/>
              <a:ext cx="720" cy="540"/>
            </a:xfrm>
            <a:prstGeom prst="rect">
              <a:avLst/>
            </a:prstGeom>
            <a:solidFill>
              <a:srgbClr val="FFFFFF">
                <a:alpha val="0"/>
              </a:srgbClr>
            </a:solidFill>
            <a:ln w="9525">
              <a:noFill/>
              <a:miter lim="800000"/>
              <a:headEnd/>
              <a:tailEnd/>
            </a:ln>
          </p:spPr>
          <p:txBody>
            <a:bodyPr/>
            <a:lstStyle/>
            <a:p>
              <a:r>
                <a:rPr lang="en-US" sz="1200" b="1" dirty="0" smtClean="0"/>
                <a:t>L</a:t>
              </a:r>
              <a:r>
                <a:rPr lang="en-US" sz="1200" b="1" baseline="-25000" dirty="0" smtClean="0"/>
                <a:t>2</a:t>
              </a:r>
              <a:endParaRPr lang="en-US" dirty="0"/>
            </a:p>
          </p:txBody>
        </p:sp>
        <p:sp>
          <p:nvSpPr>
            <p:cNvPr id="17448" name="Rectangle 40"/>
            <p:cNvSpPr>
              <a:spLocks noChangeArrowheads="1"/>
            </p:cNvSpPr>
            <p:nvPr/>
          </p:nvSpPr>
          <p:spPr bwMode="auto">
            <a:xfrm>
              <a:off x="6570" y="3748"/>
              <a:ext cx="360" cy="360"/>
            </a:xfrm>
            <a:prstGeom prst="rect">
              <a:avLst/>
            </a:prstGeom>
            <a:solidFill>
              <a:srgbClr val="FFFFFF">
                <a:alpha val="0"/>
              </a:srgbClr>
            </a:solidFill>
            <a:ln w="9525">
              <a:noFill/>
              <a:miter lim="800000"/>
              <a:headEnd/>
              <a:tailEnd/>
            </a:ln>
          </p:spPr>
          <p:txBody>
            <a:bodyPr/>
            <a:lstStyle/>
            <a:p>
              <a:endParaRPr lang="en-US" dirty="0"/>
            </a:p>
          </p:txBody>
        </p:sp>
        <p:sp>
          <p:nvSpPr>
            <p:cNvPr id="17450" name="AutoShape 42"/>
            <p:cNvSpPr>
              <a:spLocks/>
            </p:cNvSpPr>
            <p:nvPr/>
          </p:nvSpPr>
          <p:spPr bwMode="auto">
            <a:xfrm>
              <a:off x="8100" y="4680"/>
              <a:ext cx="180" cy="1260"/>
            </a:xfrm>
            <a:prstGeom prst="rightBrace">
              <a:avLst>
                <a:gd name="adj1" fmla="val 58333"/>
                <a:gd name="adj2" fmla="val 50000"/>
              </a:avLst>
            </a:prstGeom>
            <a:noFill/>
            <a:ln w="9525">
              <a:solidFill>
                <a:srgbClr val="000000"/>
              </a:solidFill>
              <a:round/>
              <a:headEnd/>
              <a:tailEnd/>
            </a:ln>
          </p:spPr>
          <p:txBody>
            <a:bodyPr/>
            <a:lstStyle/>
            <a:p>
              <a:endParaRPr lang="en-US"/>
            </a:p>
          </p:txBody>
        </p:sp>
        <p:sp>
          <p:nvSpPr>
            <p:cNvPr id="17451" name="Rectangle 43"/>
            <p:cNvSpPr>
              <a:spLocks noChangeArrowheads="1"/>
            </p:cNvSpPr>
            <p:nvPr/>
          </p:nvSpPr>
          <p:spPr bwMode="auto">
            <a:xfrm>
              <a:off x="8460" y="5040"/>
              <a:ext cx="1980" cy="540"/>
            </a:xfrm>
            <a:prstGeom prst="rect">
              <a:avLst/>
            </a:prstGeom>
            <a:solidFill>
              <a:srgbClr val="FFFFFF"/>
            </a:solidFill>
            <a:ln w="9525">
              <a:solidFill>
                <a:srgbClr val="000000"/>
              </a:solidFill>
              <a:miter lim="800000"/>
              <a:headEnd/>
              <a:tailEnd/>
            </a:ln>
          </p:spPr>
          <p:txBody>
            <a:bodyPr/>
            <a:lstStyle/>
            <a:p>
              <a:r>
                <a:rPr lang="en-US" sz="1600" b="1" dirty="0">
                  <a:solidFill>
                    <a:srgbClr val="800080"/>
                  </a:solidFill>
                </a:rPr>
                <a:t>Guarantee</a:t>
              </a:r>
              <a:endParaRPr lang="en-US" dirty="0"/>
            </a:p>
          </p:txBody>
        </p:sp>
        <p:sp>
          <p:nvSpPr>
            <p:cNvPr id="54" name="Rectangle 43"/>
            <p:cNvSpPr>
              <a:spLocks noChangeArrowheads="1"/>
            </p:cNvSpPr>
            <p:nvPr/>
          </p:nvSpPr>
          <p:spPr bwMode="auto">
            <a:xfrm>
              <a:off x="1171" y="3973"/>
              <a:ext cx="1464" cy="732"/>
            </a:xfrm>
            <a:prstGeom prst="rect">
              <a:avLst/>
            </a:prstGeom>
            <a:solidFill>
              <a:srgbClr val="FFFFFF"/>
            </a:solidFill>
            <a:ln w="9525">
              <a:solidFill>
                <a:srgbClr val="000000"/>
              </a:solidFill>
              <a:miter lim="800000"/>
              <a:headEnd/>
              <a:tailEnd/>
            </a:ln>
          </p:spPr>
          <p:txBody>
            <a:bodyPr/>
            <a:lstStyle/>
            <a:p>
              <a:r>
                <a:rPr lang="en-US" sz="1200" b="1" dirty="0" smtClean="0">
                  <a:solidFill>
                    <a:srgbClr val="800080"/>
                  </a:solidFill>
                </a:rPr>
                <a:t>Disregarded Income</a:t>
              </a:r>
              <a:endParaRPr lang="en-US" sz="1200" dirty="0"/>
            </a:p>
          </p:txBody>
        </p:sp>
        <p:sp>
          <p:nvSpPr>
            <p:cNvPr id="44" name="Rectangle 43"/>
            <p:cNvSpPr>
              <a:spLocks noChangeArrowheads="1"/>
            </p:cNvSpPr>
            <p:nvPr/>
          </p:nvSpPr>
          <p:spPr bwMode="auto">
            <a:xfrm>
              <a:off x="8400" y="3972"/>
              <a:ext cx="1980" cy="641"/>
            </a:xfrm>
            <a:prstGeom prst="rect">
              <a:avLst/>
            </a:prstGeom>
            <a:solidFill>
              <a:srgbClr val="FFFFFF"/>
            </a:solidFill>
            <a:ln w="9525">
              <a:solidFill>
                <a:srgbClr val="000000"/>
              </a:solidFill>
              <a:miter lim="800000"/>
              <a:headEnd/>
              <a:tailEnd/>
            </a:ln>
          </p:spPr>
          <p:txBody>
            <a:bodyPr/>
            <a:lstStyle/>
            <a:p>
              <a:r>
                <a:rPr lang="en-US" sz="1600" b="1" dirty="0" smtClean="0">
                  <a:solidFill>
                    <a:srgbClr val="800080"/>
                  </a:solidFill>
                </a:rPr>
                <a:t>Value of Medicaid</a:t>
              </a:r>
              <a:endParaRPr lang="en-US" dirty="0"/>
            </a:p>
          </p:txBody>
        </p:sp>
        <p:sp>
          <p:nvSpPr>
            <p:cNvPr id="45" name="AutoShape 42"/>
            <p:cNvSpPr>
              <a:spLocks/>
            </p:cNvSpPr>
            <p:nvPr/>
          </p:nvSpPr>
          <p:spPr bwMode="auto">
            <a:xfrm>
              <a:off x="8128" y="4047"/>
              <a:ext cx="89" cy="641"/>
            </a:xfrm>
            <a:prstGeom prst="rightBrace">
              <a:avLst>
                <a:gd name="adj1" fmla="val 58333"/>
                <a:gd name="adj2" fmla="val 50000"/>
              </a:avLst>
            </a:prstGeom>
            <a:noFill/>
            <a:ln w="9525">
              <a:solidFill>
                <a:srgbClr val="000000"/>
              </a:solidFill>
              <a:round/>
              <a:headEnd/>
              <a:tailEnd/>
            </a:ln>
          </p:spPr>
          <p:txBody>
            <a:bodyPr/>
            <a:lstStyle/>
            <a:p>
              <a:endParaRPr lang="en-US"/>
            </a:p>
          </p:txBody>
        </p:sp>
        <p:sp>
          <p:nvSpPr>
            <p:cNvPr id="50" name="Rectangle 43"/>
            <p:cNvSpPr>
              <a:spLocks noChangeArrowheads="1"/>
            </p:cNvSpPr>
            <p:nvPr/>
          </p:nvSpPr>
          <p:spPr bwMode="auto">
            <a:xfrm>
              <a:off x="1155" y="3240"/>
              <a:ext cx="1464" cy="732"/>
            </a:xfrm>
            <a:prstGeom prst="rect">
              <a:avLst/>
            </a:prstGeom>
            <a:solidFill>
              <a:srgbClr val="FFFFFF"/>
            </a:solidFill>
            <a:ln w="9525">
              <a:solidFill>
                <a:srgbClr val="000000"/>
              </a:solidFill>
              <a:miter lim="800000"/>
              <a:headEnd/>
              <a:tailEnd/>
            </a:ln>
          </p:spPr>
          <p:txBody>
            <a:bodyPr/>
            <a:lstStyle/>
            <a:p>
              <a:r>
                <a:rPr lang="en-US" sz="1400" b="1" dirty="0" smtClean="0">
                  <a:solidFill>
                    <a:srgbClr val="800080"/>
                  </a:solidFill>
                </a:rPr>
                <a:t>Medicaid Notch</a:t>
              </a:r>
              <a:endParaRPr lang="en-US" sz="1400" dirty="0"/>
            </a:p>
          </p:txBody>
        </p:sp>
        <p:sp>
          <p:nvSpPr>
            <p:cNvPr id="52" name="Freeform 18"/>
            <p:cNvSpPr>
              <a:spLocks/>
            </p:cNvSpPr>
            <p:nvPr/>
          </p:nvSpPr>
          <p:spPr bwMode="auto">
            <a:xfrm>
              <a:off x="3001" y="786"/>
              <a:ext cx="4941" cy="2929"/>
            </a:xfrm>
            <a:custGeom>
              <a:avLst/>
              <a:gdLst/>
              <a:ahLst/>
              <a:cxnLst>
                <a:cxn ang="0">
                  <a:pos x="0" y="0"/>
                </a:cxn>
                <a:cxn ang="0">
                  <a:pos x="180" y="900"/>
                </a:cxn>
                <a:cxn ang="0">
                  <a:pos x="540" y="1620"/>
                </a:cxn>
                <a:cxn ang="0">
                  <a:pos x="1440" y="2340"/>
                </a:cxn>
                <a:cxn ang="0">
                  <a:pos x="3060" y="2700"/>
                </a:cxn>
                <a:cxn ang="0">
                  <a:pos x="4320" y="2880"/>
                </a:cxn>
              </a:cxnLst>
              <a:rect l="0" t="0" r="r" b="b"/>
              <a:pathLst>
                <a:path w="4320" h="2880">
                  <a:moveTo>
                    <a:pt x="0" y="0"/>
                  </a:moveTo>
                  <a:cubicBezTo>
                    <a:pt x="45" y="315"/>
                    <a:pt x="90" y="630"/>
                    <a:pt x="180" y="900"/>
                  </a:cubicBezTo>
                  <a:cubicBezTo>
                    <a:pt x="270" y="1170"/>
                    <a:pt x="330" y="1380"/>
                    <a:pt x="540" y="1620"/>
                  </a:cubicBezTo>
                  <a:cubicBezTo>
                    <a:pt x="750" y="1860"/>
                    <a:pt x="1020" y="2160"/>
                    <a:pt x="1440" y="2340"/>
                  </a:cubicBezTo>
                  <a:cubicBezTo>
                    <a:pt x="1860" y="2520"/>
                    <a:pt x="2580" y="2610"/>
                    <a:pt x="3060" y="2700"/>
                  </a:cubicBezTo>
                  <a:cubicBezTo>
                    <a:pt x="3540" y="2790"/>
                    <a:pt x="3930" y="2835"/>
                    <a:pt x="4320" y="2880"/>
                  </a:cubicBezTo>
                </a:path>
              </a:pathLst>
            </a:custGeom>
            <a:noFill/>
            <a:ln w="28575">
              <a:solidFill>
                <a:srgbClr val="FF0000"/>
              </a:solidFill>
              <a:round/>
              <a:headEnd/>
              <a:tailEnd/>
            </a:ln>
          </p:spPr>
          <p:txBody>
            <a:bodyPr/>
            <a:lstStyle/>
            <a:p>
              <a:endParaRPr lang="en-US"/>
            </a:p>
          </p:txBody>
        </p:sp>
        <p:sp>
          <p:nvSpPr>
            <p:cNvPr id="61" name="Freeform 18"/>
            <p:cNvSpPr>
              <a:spLocks/>
            </p:cNvSpPr>
            <p:nvPr/>
          </p:nvSpPr>
          <p:spPr bwMode="auto">
            <a:xfrm>
              <a:off x="3184" y="861"/>
              <a:ext cx="4941" cy="2654"/>
            </a:xfrm>
            <a:custGeom>
              <a:avLst/>
              <a:gdLst/>
              <a:ahLst/>
              <a:cxnLst>
                <a:cxn ang="0">
                  <a:pos x="0" y="0"/>
                </a:cxn>
                <a:cxn ang="0">
                  <a:pos x="180" y="900"/>
                </a:cxn>
                <a:cxn ang="0">
                  <a:pos x="540" y="1620"/>
                </a:cxn>
                <a:cxn ang="0">
                  <a:pos x="1440" y="2340"/>
                </a:cxn>
                <a:cxn ang="0">
                  <a:pos x="3060" y="2700"/>
                </a:cxn>
                <a:cxn ang="0">
                  <a:pos x="4320" y="2880"/>
                </a:cxn>
              </a:cxnLst>
              <a:rect l="0" t="0" r="r" b="b"/>
              <a:pathLst>
                <a:path w="4320" h="2880">
                  <a:moveTo>
                    <a:pt x="0" y="0"/>
                  </a:moveTo>
                  <a:cubicBezTo>
                    <a:pt x="45" y="315"/>
                    <a:pt x="90" y="630"/>
                    <a:pt x="180" y="900"/>
                  </a:cubicBezTo>
                  <a:cubicBezTo>
                    <a:pt x="270" y="1170"/>
                    <a:pt x="330" y="1380"/>
                    <a:pt x="540" y="1620"/>
                  </a:cubicBezTo>
                  <a:cubicBezTo>
                    <a:pt x="750" y="1860"/>
                    <a:pt x="1020" y="2160"/>
                    <a:pt x="1440" y="2340"/>
                  </a:cubicBezTo>
                  <a:cubicBezTo>
                    <a:pt x="1860" y="2520"/>
                    <a:pt x="2580" y="2610"/>
                    <a:pt x="3060" y="2700"/>
                  </a:cubicBezTo>
                  <a:cubicBezTo>
                    <a:pt x="3540" y="2790"/>
                    <a:pt x="3930" y="2835"/>
                    <a:pt x="4320" y="2880"/>
                  </a:cubicBezTo>
                </a:path>
              </a:pathLst>
            </a:custGeom>
            <a:noFill/>
            <a:ln w="28575">
              <a:solidFill>
                <a:srgbClr val="FF0000"/>
              </a:solidFill>
              <a:round/>
              <a:headEnd/>
              <a:tailEnd/>
            </a:ln>
          </p:spPr>
          <p:txBody>
            <a:bodyPr/>
            <a:lstStyle/>
            <a:p>
              <a:endParaRPr lang="en-US"/>
            </a:p>
          </p:txBody>
        </p:sp>
        <p:sp>
          <p:nvSpPr>
            <p:cNvPr id="62" name="Line 16"/>
            <p:cNvSpPr>
              <a:spLocks noChangeShapeType="1"/>
            </p:cNvSpPr>
            <p:nvPr/>
          </p:nvSpPr>
          <p:spPr bwMode="auto">
            <a:xfrm flipH="1" flipV="1">
              <a:off x="2910" y="1976"/>
              <a:ext cx="2630" cy="2059"/>
            </a:xfrm>
            <a:prstGeom prst="line">
              <a:avLst/>
            </a:prstGeom>
            <a:noFill/>
            <a:ln w="28575">
              <a:solidFill>
                <a:srgbClr val="0000FF"/>
              </a:solidFill>
              <a:round/>
              <a:headEnd/>
              <a:tailEnd/>
            </a:ln>
          </p:spPr>
          <p:txBody>
            <a:bodyPr/>
            <a:lstStyle/>
            <a:p>
              <a:endParaRPr lang="en-US"/>
            </a:p>
          </p:txBody>
        </p:sp>
        <p:sp>
          <p:nvSpPr>
            <p:cNvPr id="67" name="Rectangle 43"/>
            <p:cNvSpPr>
              <a:spLocks noChangeArrowheads="1"/>
            </p:cNvSpPr>
            <p:nvPr/>
          </p:nvSpPr>
          <p:spPr bwMode="auto">
            <a:xfrm>
              <a:off x="3093" y="6260"/>
              <a:ext cx="2013" cy="732"/>
            </a:xfrm>
            <a:prstGeom prst="rect">
              <a:avLst/>
            </a:prstGeom>
            <a:solidFill>
              <a:srgbClr val="FFFFFF"/>
            </a:solidFill>
            <a:ln w="9525">
              <a:solidFill>
                <a:srgbClr val="000000"/>
              </a:solidFill>
              <a:miter lim="800000"/>
              <a:headEnd/>
              <a:tailEnd/>
            </a:ln>
          </p:spPr>
          <p:txBody>
            <a:bodyPr/>
            <a:lstStyle/>
            <a:p>
              <a:r>
                <a:rPr lang="en-US" sz="1400" b="1" dirty="0" smtClean="0">
                  <a:solidFill>
                    <a:srgbClr val="800080"/>
                  </a:solidFill>
                </a:rPr>
                <a:t>Choice without Medicaid Notch</a:t>
              </a:r>
              <a:endParaRPr lang="en-US" sz="1400" dirty="0"/>
            </a:p>
          </p:txBody>
        </p:sp>
        <p:sp>
          <p:nvSpPr>
            <p:cNvPr id="68" name="Rectangle 43"/>
            <p:cNvSpPr>
              <a:spLocks noChangeArrowheads="1"/>
            </p:cNvSpPr>
            <p:nvPr/>
          </p:nvSpPr>
          <p:spPr bwMode="auto">
            <a:xfrm>
              <a:off x="5838" y="6261"/>
              <a:ext cx="2104" cy="732"/>
            </a:xfrm>
            <a:prstGeom prst="rect">
              <a:avLst/>
            </a:prstGeom>
            <a:solidFill>
              <a:srgbClr val="FFFFFF"/>
            </a:solidFill>
            <a:ln w="9525">
              <a:solidFill>
                <a:srgbClr val="000000"/>
              </a:solidFill>
              <a:miter lim="800000"/>
              <a:headEnd/>
              <a:tailEnd/>
            </a:ln>
          </p:spPr>
          <p:txBody>
            <a:bodyPr/>
            <a:lstStyle/>
            <a:p>
              <a:r>
                <a:rPr lang="en-US" sz="1400" b="1" dirty="0" smtClean="0">
                  <a:solidFill>
                    <a:srgbClr val="800080"/>
                  </a:solidFill>
                </a:rPr>
                <a:t>Choice with Medicaid Notch</a:t>
              </a:r>
              <a:endParaRPr lang="en-US" sz="1400" dirty="0"/>
            </a:p>
          </p:txBody>
        </p:sp>
      </p:grpSp>
      <p:sp>
        <p:nvSpPr>
          <p:cNvPr id="17452" name="Rectangle 44"/>
          <p:cNvSpPr>
            <a:spLocks noChangeArrowheads="1"/>
          </p:cNvSpPr>
          <p:nvPr/>
        </p:nvSpPr>
        <p:spPr bwMode="auto">
          <a:xfrm>
            <a:off x="457200" y="1981200"/>
            <a:ext cx="914400" cy="1028700"/>
          </a:xfrm>
          <a:prstGeom prst="rect">
            <a:avLst/>
          </a:prstGeom>
          <a:solidFill>
            <a:srgbClr val="FFFFFF">
              <a:alpha val="0"/>
            </a:srgbClr>
          </a:solidFill>
          <a:ln w="9525">
            <a:noFill/>
            <a:miter lim="800000"/>
            <a:headEnd/>
            <a:tailEnd/>
          </a:ln>
        </p:spPr>
        <p:txBody>
          <a:bodyPr/>
          <a:lstStyle/>
          <a:p>
            <a:r>
              <a:rPr lang="en-US" sz="1600" b="1"/>
              <a:t>Goods per Day, Y</a:t>
            </a:r>
            <a:endParaRPr lang="en-US"/>
          </a:p>
        </p:txBody>
      </p:sp>
      <p:sp>
        <p:nvSpPr>
          <p:cNvPr id="17453" name="Rectangle 45"/>
          <p:cNvSpPr>
            <a:spLocks noChangeArrowheads="1"/>
          </p:cNvSpPr>
          <p:nvPr/>
        </p:nvSpPr>
        <p:spPr bwMode="auto">
          <a:xfrm>
            <a:off x="685800" y="1143000"/>
            <a:ext cx="7467600" cy="461665"/>
          </a:xfrm>
          <a:prstGeom prst="rect">
            <a:avLst/>
          </a:prstGeom>
          <a:noFill/>
          <a:ln w="9525">
            <a:noFill/>
            <a:miter lim="800000"/>
            <a:headEnd/>
            <a:tailEnd/>
          </a:ln>
          <a:effectLst/>
        </p:spPr>
        <p:txBody>
          <a:bodyPr wrap="square" anchor="ctr">
            <a:spAutoFit/>
          </a:bodyPr>
          <a:lstStyle/>
          <a:p>
            <a:r>
              <a:rPr lang="en-US" sz="2400" dirty="0" smtClean="0">
                <a:solidFill>
                  <a:srgbClr val="0000FF"/>
                </a:solidFill>
              </a:rPr>
              <a:t>                     The Medicaid Notch (Reduced by ACA!)</a:t>
            </a:r>
            <a:endParaRPr lang="en-US" sz="2400" dirty="0">
              <a:solidFill>
                <a:srgbClr val="0000FF"/>
              </a:solidFill>
            </a:endParaRPr>
          </a:p>
        </p:txBody>
      </p:sp>
      <p:sp>
        <p:nvSpPr>
          <p:cNvPr id="46" name="Title 45"/>
          <p:cNvSpPr>
            <a:spLocks noGrp="1"/>
          </p:cNvSpPr>
          <p:nvPr>
            <p:ph type="title"/>
          </p:nvPr>
        </p:nvSpPr>
        <p:spPr>
          <a:xfrm>
            <a:off x="1828800" y="1143000"/>
            <a:ext cx="5638800" cy="1066800"/>
          </a:xfrm>
        </p:spPr>
        <p:txBody>
          <a:bodyPr>
            <a:normAutofit/>
          </a:bodyPr>
          <a:lstStyle/>
          <a:p>
            <a:r>
              <a:rPr lang="en-US" sz="1800" dirty="0" smtClean="0"/>
              <a:t>      </a:t>
            </a:r>
            <a:br>
              <a:rPr lang="en-US" sz="1800" dirty="0" smtClean="0"/>
            </a:br>
            <a:r>
              <a:rPr lang="en-US" sz="1800" dirty="0" smtClean="0"/>
              <a:t>      Blue = Budget Line with Medicaid Notch</a:t>
            </a:r>
            <a:br>
              <a:rPr lang="en-US" sz="1800" dirty="0" smtClean="0"/>
            </a:br>
            <a:r>
              <a:rPr lang="en-US" sz="1800" dirty="0" smtClean="0"/>
              <a:t>      Black = Budget Line without Medicaid Notch</a:t>
            </a:r>
            <a:endParaRPr lang="en-US" dirty="0"/>
          </a:p>
        </p:txBody>
      </p:sp>
      <p:sp>
        <p:nvSpPr>
          <p:cNvPr id="47" name="Title 1"/>
          <p:cNvSpPr txBox="1">
            <a:spLocks/>
          </p:cNvSpPr>
          <p:nvPr/>
        </p:nvSpPr>
        <p:spPr>
          <a:xfrm>
            <a:off x="457200" y="533400"/>
            <a:ext cx="8229600" cy="5334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2"/>
                </a:solidFill>
                <a:effectLst/>
                <a:uLnTx/>
                <a:uFillTx/>
                <a:latin typeface="+mj-lt"/>
                <a:ea typeface="+mj-ea"/>
                <a:cs typeface="+mj-cs"/>
              </a:rPr>
              <a:t>PAI786, Class 16: Welfare Programs and Policy  </a:t>
            </a: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pic>
        <p:nvPicPr>
          <p:cNvPr id="48"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41" name="Line 16"/>
          <p:cNvSpPr>
            <a:spLocks noChangeShapeType="1"/>
          </p:cNvSpPr>
          <p:nvPr/>
        </p:nvSpPr>
        <p:spPr bwMode="auto">
          <a:xfrm flipH="1" flipV="1">
            <a:off x="5029200" y="4080165"/>
            <a:ext cx="664336" cy="505690"/>
          </a:xfrm>
          <a:prstGeom prst="line">
            <a:avLst/>
          </a:prstGeom>
          <a:noFill/>
          <a:ln w="28575">
            <a:solidFill>
              <a:schemeClr val="accent3"/>
            </a:solidFill>
            <a:round/>
            <a:headEnd/>
            <a:tailEnd/>
          </a:ln>
        </p:spPr>
        <p:txBody>
          <a:bodyPr/>
          <a:lstStyle/>
          <a:p>
            <a:endParaRPr lang="en-US"/>
          </a:p>
        </p:txBody>
      </p:sp>
      <p:sp>
        <p:nvSpPr>
          <p:cNvPr id="53" name="Left Brace 52"/>
          <p:cNvSpPr/>
          <p:nvPr/>
        </p:nvSpPr>
        <p:spPr>
          <a:xfrm>
            <a:off x="1323110" y="4100680"/>
            <a:ext cx="121776" cy="4713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0" name="Straight Connector 59"/>
          <p:cNvCxnSpPr/>
          <p:nvPr/>
        </p:nvCxnSpPr>
        <p:spPr>
          <a:xfrm rot="10800000" flipV="1">
            <a:off x="3733800" y="4100943"/>
            <a:ext cx="1295400" cy="1"/>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7" name="Line 16"/>
          <p:cNvSpPr>
            <a:spLocks noChangeShapeType="1"/>
          </p:cNvSpPr>
          <p:nvPr/>
        </p:nvSpPr>
        <p:spPr bwMode="auto">
          <a:xfrm flipH="1" flipV="1">
            <a:off x="5029200" y="3581400"/>
            <a:ext cx="664336" cy="505690"/>
          </a:xfrm>
          <a:prstGeom prst="line">
            <a:avLst/>
          </a:prstGeom>
          <a:noFill/>
          <a:ln w="28575">
            <a:solidFill>
              <a:srgbClr val="0000FF"/>
            </a:solidFill>
            <a:round/>
            <a:headEnd/>
            <a:tailEnd/>
          </a:ln>
        </p:spPr>
        <p:txBody>
          <a:bodyPr/>
          <a:lstStyle/>
          <a:p>
            <a:endParaRPr lang="en-US"/>
          </a:p>
        </p:txBody>
      </p:sp>
      <p:cxnSp>
        <p:nvCxnSpPr>
          <p:cNvPr id="38" name="Straight Connector 37"/>
          <p:cNvCxnSpPr>
            <a:stCxn id="37" idx="1"/>
            <a:endCxn id="49" idx="0"/>
          </p:cNvCxnSpPr>
          <p:nvPr/>
        </p:nvCxnSpPr>
        <p:spPr>
          <a:xfrm flipH="1">
            <a:off x="3733800" y="3581400"/>
            <a:ext cx="129540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3466305" y="3834245"/>
            <a:ext cx="533400" cy="1588"/>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49" name="Line 16"/>
          <p:cNvSpPr>
            <a:spLocks noChangeShapeType="1"/>
          </p:cNvSpPr>
          <p:nvPr/>
        </p:nvSpPr>
        <p:spPr bwMode="auto">
          <a:xfrm flipH="1" flipV="1">
            <a:off x="1524000" y="1905000"/>
            <a:ext cx="2209800" cy="1676400"/>
          </a:xfrm>
          <a:prstGeom prst="line">
            <a:avLst/>
          </a:prstGeom>
          <a:noFill/>
          <a:ln w="28575">
            <a:solidFill>
              <a:schemeClr val="tx1"/>
            </a:solidFill>
            <a:round/>
            <a:headEnd/>
            <a:tailEnd/>
          </a:ln>
        </p:spPr>
        <p:txBody>
          <a:bodyPr/>
          <a:lstStyle/>
          <a:p>
            <a:endParaRPr lang="en-US"/>
          </a:p>
        </p:txBody>
      </p:sp>
      <p:sp>
        <p:nvSpPr>
          <p:cNvPr id="51" name="Left Brace 50"/>
          <p:cNvSpPr/>
          <p:nvPr/>
        </p:nvSpPr>
        <p:spPr>
          <a:xfrm>
            <a:off x="1323110" y="3565358"/>
            <a:ext cx="124690" cy="533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4" name="Straight Connector 63"/>
          <p:cNvCxnSpPr/>
          <p:nvPr/>
        </p:nvCxnSpPr>
        <p:spPr>
          <a:xfrm rot="5400000">
            <a:off x="1219200" y="4191000"/>
            <a:ext cx="2895600"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3962400" y="4620490"/>
            <a:ext cx="2133600"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1497807" y="4093216"/>
            <a:ext cx="4182559" cy="2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1499016" y="4596427"/>
            <a:ext cx="4169539" cy="7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1489225" y="3554783"/>
            <a:ext cx="4182559" cy="2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3842374" y="3617735"/>
            <a:ext cx="3228" cy="483555"/>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109742" y="2810470"/>
            <a:ext cx="2881858" cy="923330"/>
          </a:xfrm>
          <a:prstGeom prst="rect">
            <a:avLst/>
          </a:prstGeom>
          <a:noFill/>
          <a:ln>
            <a:solidFill>
              <a:schemeClr val="tx1"/>
            </a:solidFill>
          </a:ln>
        </p:spPr>
        <p:txBody>
          <a:bodyPr wrap="square" rtlCol="0">
            <a:spAutoFit/>
          </a:bodyPr>
          <a:lstStyle/>
          <a:p>
            <a:r>
              <a:rPr lang="en-US" dirty="0" smtClean="0"/>
              <a:t>What happens when receipt of Medicaid is tied to eligibility for welfare.</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p:txBody>
          <a:bodyPr/>
          <a:lstStyle/>
          <a:p>
            <a:pPr>
              <a:buFont typeface="Wingdings" pitchFamily="2" charset="2"/>
              <a:buNone/>
            </a:pPr>
            <a:r>
              <a:rPr lang="en-US" dirty="0">
                <a:solidFill>
                  <a:srgbClr val="9900CC"/>
                </a:solidFill>
              </a:rPr>
              <a:t>	</a:t>
            </a:r>
          </a:p>
          <a:p>
            <a:pPr>
              <a:buFont typeface="Wingdings" pitchFamily="2" charset="2"/>
              <a:buNone/>
            </a:pPr>
            <a:endParaRPr lang="en-US" dirty="0">
              <a:solidFill>
                <a:srgbClr val="9900CC"/>
              </a:solidFill>
            </a:endParaRPr>
          </a:p>
          <a:p>
            <a:pPr>
              <a:buFont typeface="Wingdings" pitchFamily="2" charset="2"/>
              <a:buNone/>
            </a:pPr>
            <a:endParaRPr lang="en-US" dirty="0">
              <a:solidFill>
                <a:srgbClr val="9900CC"/>
              </a:solidFill>
            </a:endParaRPr>
          </a:p>
          <a:p>
            <a:endParaRPr lang="en-US" dirty="0"/>
          </a:p>
        </p:txBody>
      </p:sp>
      <p:grpSp>
        <p:nvGrpSpPr>
          <p:cNvPr id="3" name="Group 11"/>
          <p:cNvGrpSpPr>
            <a:grpSpLocks noChangeAspect="1"/>
          </p:cNvGrpSpPr>
          <p:nvPr/>
        </p:nvGrpSpPr>
        <p:grpSpPr bwMode="auto">
          <a:xfrm>
            <a:off x="533400" y="1371600"/>
            <a:ext cx="9144000" cy="6294437"/>
            <a:chOff x="1800" y="1080"/>
            <a:chExt cx="10980" cy="7560"/>
          </a:xfrm>
        </p:grpSpPr>
        <p:sp>
          <p:nvSpPr>
            <p:cNvPr id="18444" name="AutoShape 12"/>
            <p:cNvSpPr>
              <a:spLocks noChangeAspect="1" noChangeArrowheads="1"/>
            </p:cNvSpPr>
            <p:nvPr/>
          </p:nvSpPr>
          <p:spPr bwMode="auto">
            <a:xfrm>
              <a:off x="1800" y="1080"/>
              <a:ext cx="10980" cy="7560"/>
            </a:xfrm>
            <a:prstGeom prst="rect">
              <a:avLst/>
            </a:prstGeom>
            <a:noFill/>
            <a:ln w="9525">
              <a:noFill/>
              <a:miter lim="800000"/>
              <a:headEnd/>
              <a:tailEnd/>
            </a:ln>
          </p:spPr>
          <p:txBody>
            <a:bodyPr/>
            <a:lstStyle/>
            <a:p>
              <a:endParaRPr lang="en-US"/>
            </a:p>
          </p:txBody>
        </p:sp>
        <p:sp>
          <p:nvSpPr>
            <p:cNvPr id="18445" name="Line 13"/>
            <p:cNvSpPr>
              <a:spLocks noChangeShapeType="1"/>
            </p:cNvSpPr>
            <p:nvPr/>
          </p:nvSpPr>
          <p:spPr bwMode="auto">
            <a:xfrm>
              <a:off x="2880" y="1260"/>
              <a:ext cx="1" cy="4680"/>
            </a:xfrm>
            <a:prstGeom prst="line">
              <a:avLst/>
            </a:prstGeom>
            <a:noFill/>
            <a:ln w="9525">
              <a:solidFill>
                <a:srgbClr val="000000"/>
              </a:solidFill>
              <a:round/>
              <a:headEnd/>
              <a:tailEnd/>
            </a:ln>
          </p:spPr>
          <p:txBody>
            <a:bodyPr/>
            <a:lstStyle/>
            <a:p>
              <a:endParaRPr lang="en-US"/>
            </a:p>
          </p:txBody>
        </p:sp>
        <p:sp>
          <p:nvSpPr>
            <p:cNvPr id="18446" name="Line 14"/>
            <p:cNvSpPr>
              <a:spLocks noChangeShapeType="1"/>
            </p:cNvSpPr>
            <p:nvPr/>
          </p:nvSpPr>
          <p:spPr bwMode="auto">
            <a:xfrm>
              <a:off x="2880" y="5940"/>
              <a:ext cx="6300" cy="1"/>
            </a:xfrm>
            <a:prstGeom prst="line">
              <a:avLst/>
            </a:prstGeom>
            <a:noFill/>
            <a:ln w="9525">
              <a:solidFill>
                <a:srgbClr val="000000"/>
              </a:solidFill>
              <a:round/>
              <a:headEnd/>
              <a:tailEnd/>
            </a:ln>
          </p:spPr>
          <p:txBody>
            <a:bodyPr/>
            <a:lstStyle/>
            <a:p>
              <a:endParaRPr lang="en-US"/>
            </a:p>
          </p:txBody>
        </p:sp>
        <p:sp>
          <p:nvSpPr>
            <p:cNvPr id="18447" name="Line 15"/>
            <p:cNvSpPr>
              <a:spLocks noChangeShapeType="1"/>
            </p:cNvSpPr>
            <p:nvPr/>
          </p:nvSpPr>
          <p:spPr bwMode="auto">
            <a:xfrm flipV="1">
              <a:off x="7920" y="2520"/>
              <a:ext cx="0" cy="3420"/>
            </a:xfrm>
            <a:prstGeom prst="line">
              <a:avLst/>
            </a:prstGeom>
            <a:noFill/>
            <a:ln w="15875">
              <a:solidFill>
                <a:srgbClr val="000000"/>
              </a:solidFill>
              <a:prstDash val="sysDot"/>
              <a:round/>
              <a:headEnd/>
              <a:tailEnd/>
            </a:ln>
          </p:spPr>
          <p:txBody>
            <a:bodyPr/>
            <a:lstStyle/>
            <a:p>
              <a:endParaRPr lang="en-US"/>
            </a:p>
          </p:txBody>
        </p:sp>
        <p:sp>
          <p:nvSpPr>
            <p:cNvPr id="18448" name="Line 16"/>
            <p:cNvSpPr>
              <a:spLocks noChangeShapeType="1"/>
            </p:cNvSpPr>
            <p:nvPr/>
          </p:nvSpPr>
          <p:spPr bwMode="auto">
            <a:xfrm flipH="1" flipV="1">
              <a:off x="2880" y="2700"/>
              <a:ext cx="5040" cy="3240"/>
            </a:xfrm>
            <a:prstGeom prst="line">
              <a:avLst/>
            </a:prstGeom>
            <a:noFill/>
            <a:ln w="28575">
              <a:solidFill>
                <a:srgbClr val="0000FF"/>
              </a:solidFill>
              <a:round/>
              <a:headEnd/>
              <a:tailEnd/>
            </a:ln>
          </p:spPr>
          <p:txBody>
            <a:bodyPr/>
            <a:lstStyle/>
            <a:p>
              <a:endParaRPr lang="en-US"/>
            </a:p>
          </p:txBody>
        </p:sp>
        <p:sp>
          <p:nvSpPr>
            <p:cNvPr id="18449" name="Line 17"/>
            <p:cNvSpPr>
              <a:spLocks noChangeShapeType="1"/>
            </p:cNvSpPr>
            <p:nvPr/>
          </p:nvSpPr>
          <p:spPr bwMode="auto">
            <a:xfrm flipH="1" flipV="1">
              <a:off x="2990" y="2783"/>
              <a:ext cx="2287" cy="219"/>
            </a:xfrm>
            <a:prstGeom prst="line">
              <a:avLst/>
            </a:prstGeom>
            <a:noFill/>
            <a:ln w="28575">
              <a:solidFill>
                <a:srgbClr val="800080"/>
              </a:solidFill>
              <a:round/>
              <a:headEnd/>
              <a:tailEnd/>
            </a:ln>
          </p:spPr>
          <p:txBody>
            <a:bodyPr/>
            <a:lstStyle/>
            <a:p>
              <a:endParaRPr lang="en-US"/>
            </a:p>
          </p:txBody>
        </p:sp>
        <p:sp>
          <p:nvSpPr>
            <p:cNvPr id="18450" name="Freeform 18"/>
            <p:cNvSpPr>
              <a:spLocks/>
            </p:cNvSpPr>
            <p:nvPr/>
          </p:nvSpPr>
          <p:spPr bwMode="auto">
            <a:xfrm>
              <a:off x="5587" y="2016"/>
              <a:ext cx="4320" cy="2880"/>
            </a:xfrm>
            <a:custGeom>
              <a:avLst/>
              <a:gdLst/>
              <a:ahLst/>
              <a:cxnLst>
                <a:cxn ang="0">
                  <a:pos x="0" y="0"/>
                </a:cxn>
                <a:cxn ang="0">
                  <a:pos x="180" y="900"/>
                </a:cxn>
                <a:cxn ang="0">
                  <a:pos x="540" y="1620"/>
                </a:cxn>
                <a:cxn ang="0">
                  <a:pos x="1440" y="2340"/>
                </a:cxn>
                <a:cxn ang="0">
                  <a:pos x="3060" y="2700"/>
                </a:cxn>
                <a:cxn ang="0">
                  <a:pos x="4320" y="2880"/>
                </a:cxn>
              </a:cxnLst>
              <a:rect l="0" t="0" r="r" b="b"/>
              <a:pathLst>
                <a:path w="4320" h="2880">
                  <a:moveTo>
                    <a:pt x="0" y="0"/>
                  </a:moveTo>
                  <a:cubicBezTo>
                    <a:pt x="45" y="315"/>
                    <a:pt x="90" y="630"/>
                    <a:pt x="180" y="900"/>
                  </a:cubicBezTo>
                  <a:cubicBezTo>
                    <a:pt x="270" y="1170"/>
                    <a:pt x="330" y="1380"/>
                    <a:pt x="540" y="1620"/>
                  </a:cubicBezTo>
                  <a:cubicBezTo>
                    <a:pt x="750" y="1860"/>
                    <a:pt x="1020" y="2160"/>
                    <a:pt x="1440" y="2340"/>
                  </a:cubicBezTo>
                  <a:cubicBezTo>
                    <a:pt x="1860" y="2520"/>
                    <a:pt x="2580" y="2610"/>
                    <a:pt x="3060" y="2700"/>
                  </a:cubicBezTo>
                  <a:cubicBezTo>
                    <a:pt x="3540" y="2790"/>
                    <a:pt x="3930" y="2835"/>
                    <a:pt x="4320" y="2880"/>
                  </a:cubicBezTo>
                </a:path>
              </a:pathLst>
            </a:custGeom>
            <a:noFill/>
            <a:ln w="28575">
              <a:solidFill>
                <a:srgbClr val="FF0000"/>
              </a:solidFill>
              <a:round/>
              <a:headEnd/>
              <a:tailEnd/>
            </a:ln>
          </p:spPr>
          <p:txBody>
            <a:bodyPr/>
            <a:lstStyle/>
            <a:p>
              <a:endParaRPr lang="en-US"/>
            </a:p>
          </p:txBody>
        </p:sp>
        <p:sp>
          <p:nvSpPr>
            <p:cNvPr id="18451" name="Rectangle 19"/>
            <p:cNvSpPr>
              <a:spLocks noChangeArrowheads="1"/>
            </p:cNvSpPr>
            <p:nvPr/>
          </p:nvSpPr>
          <p:spPr bwMode="auto">
            <a:xfrm>
              <a:off x="7200" y="6480"/>
              <a:ext cx="4680" cy="900"/>
            </a:xfrm>
            <a:prstGeom prst="rect">
              <a:avLst/>
            </a:prstGeom>
            <a:solidFill>
              <a:srgbClr val="FFFFFF">
                <a:alpha val="0"/>
              </a:srgbClr>
            </a:solidFill>
            <a:ln w="9525">
              <a:noFill/>
              <a:miter lim="800000"/>
              <a:headEnd/>
              <a:tailEnd/>
            </a:ln>
          </p:spPr>
          <p:txBody>
            <a:bodyPr/>
            <a:lstStyle/>
            <a:p>
              <a:r>
                <a:rPr lang="en-US" sz="1600">
                  <a:sym typeface="Wingdings" pitchFamily="2" charset="2"/>
                </a:rPr>
                <a:t></a:t>
              </a:r>
              <a:r>
                <a:rPr lang="en-US" sz="1600"/>
                <a:t> </a:t>
              </a:r>
              <a:r>
                <a:rPr lang="en-US" sz="1600" b="1"/>
                <a:t>Leisure Hours per Day, L</a:t>
              </a:r>
              <a:endParaRPr lang="en-US" sz="1600"/>
            </a:p>
            <a:p>
              <a:r>
                <a:rPr lang="en-US" sz="1600">
                  <a:sym typeface="Wingdings" pitchFamily="2" charset="2"/>
                </a:rPr>
                <a:t></a:t>
              </a:r>
              <a:r>
                <a:rPr lang="en-US" sz="1600"/>
                <a:t> </a:t>
              </a:r>
              <a:r>
                <a:rPr lang="en-US" sz="1600" b="1"/>
                <a:t>Work Hours per Day</a:t>
              </a:r>
              <a:endParaRPr lang="en-US"/>
            </a:p>
          </p:txBody>
        </p:sp>
        <p:sp>
          <p:nvSpPr>
            <p:cNvPr id="18452" name="Rectangle 20"/>
            <p:cNvSpPr>
              <a:spLocks noChangeArrowheads="1"/>
            </p:cNvSpPr>
            <p:nvPr/>
          </p:nvSpPr>
          <p:spPr bwMode="auto">
            <a:xfrm>
              <a:off x="7200" y="1800"/>
              <a:ext cx="1620" cy="720"/>
            </a:xfrm>
            <a:prstGeom prst="rect">
              <a:avLst/>
            </a:prstGeom>
            <a:solidFill>
              <a:srgbClr val="FFFFFF">
                <a:alpha val="0"/>
              </a:srgbClr>
            </a:solidFill>
            <a:ln w="9525">
              <a:noFill/>
              <a:miter lim="800000"/>
              <a:headEnd/>
              <a:tailEnd/>
            </a:ln>
          </p:spPr>
          <p:txBody>
            <a:bodyPr/>
            <a:lstStyle/>
            <a:p>
              <a:r>
                <a:rPr lang="en-US" sz="1200" b="1"/>
                <a:t>Time Constraint</a:t>
              </a:r>
              <a:endParaRPr lang="en-US"/>
            </a:p>
          </p:txBody>
        </p:sp>
        <p:sp>
          <p:nvSpPr>
            <p:cNvPr id="18453" name="Line 21"/>
            <p:cNvSpPr>
              <a:spLocks noChangeShapeType="1"/>
            </p:cNvSpPr>
            <p:nvPr/>
          </p:nvSpPr>
          <p:spPr bwMode="auto">
            <a:xfrm>
              <a:off x="6057" y="3600"/>
              <a:ext cx="1" cy="2340"/>
            </a:xfrm>
            <a:prstGeom prst="line">
              <a:avLst/>
            </a:prstGeom>
            <a:noFill/>
            <a:ln w="15875">
              <a:solidFill>
                <a:srgbClr val="000000"/>
              </a:solidFill>
              <a:prstDash val="sysDot"/>
              <a:round/>
              <a:headEnd/>
              <a:tailEnd/>
            </a:ln>
          </p:spPr>
          <p:txBody>
            <a:bodyPr/>
            <a:lstStyle/>
            <a:p>
              <a:endParaRPr lang="en-US"/>
            </a:p>
          </p:txBody>
        </p:sp>
        <p:sp>
          <p:nvSpPr>
            <p:cNvPr id="18454" name="Rectangle 22"/>
            <p:cNvSpPr>
              <a:spLocks noChangeArrowheads="1"/>
            </p:cNvSpPr>
            <p:nvPr/>
          </p:nvSpPr>
          <p:spPr bwMode="auto">
            <a:xfrm>
              <a:off x="2700" y="5940"/>
              <a:ext cx="360" cy="360"/>
            </a:xfrm>
            <a:prstGeom prst="rect">
              <a:avLst/>
            </a:prstGeom>
            <a:solidFill>
              <a:srgbClr val="FFFFFF">
                <a:alpha val="0"/>
              </a:srgbClr>
            </a:solidFill>
            <a:ln w="9525">
              <a:noFill/>
              <a:miter lim="800000"/>
              <a:headEnd/>
              <a:tailEnd/>
            </a:ln>
          </p:spPr>
          <p:txBody>
            <a:bodyPr/>
            <a:lstStyle/>
            <a:p>
              <a:r>
                <a:rPr lang="en-US" sz="1200" b="1"/>
                <a:t>0</a:t>
              </a:r>
              <a:endParaRPr lang="en-US"/>
            </a:p>
          </p:txBody>
        </p:sp>
        <p:sp>
          <p:nvSpPr>
            <p:cNvPr id="18455" name="Rectangle 23"/>
            <p:cNvSpPr>
              <a:spLocks noChangeArrowheads="1"/>
            </p:cNvSpPr>
            <p:nvPr/>
          </p:nvSpPr>
          <p:spPr bwMode="auto">
            <a:xfrm>
              <a:off x="6210" y="5940"/>
              <a:ext cx="720" cy="540"/>
            </a:xfrm>
            <a:prstGeom prst="rect">
              <a:avLst/>
            </a:prstGeom>
            <a:solidFill>
              <a:srgbClr val="FFFFFF">
                <a:alpha val="0"/>
              </a:srgbClr>
            </a:solidFill>
            <a:ln w="9525">
              <a:noFill/>
              <a:miter lim="800000"/>
              <a:headEnd/>
              <a:tailEnd/>
            </a:ln>
          </p:spPr>
          <p:txBody>
            <a:bodyPr/>
            <a:lstStyle/>
            <a:p>
              <a:r>
                <a:rPr lang="en-US" sz="1200" b="1"/>
                <a:t>L</a:t>
              </a:r>
              <a:r>
                <a:rPr lang="en-US" sz="1200" b="1" baseline="-25000"/>
                <a:t>1</a:t>
              </a:r>
              <a:endParaRPr lang="en-US"/>
            </a:p>
          </p:txBody>
        </p:sp>
        <p:sp>
          <p:nvSpPr>
            <p:cNvPr id="18456" name="Rectangle 24"/>
            <p:cNvSpPr>
              <a:spLocks noChangeArrowheads="1"/>
            </p:cNvSpPr>
            <p:nvPr/>
          </p:nvSpPr>
          <p:spPr bwMode="auto">
            <a:xfrm>
              <a:off x="6525" y="5940"/>
              <a:ext cx="720" cy="540"/>
            </a:xfrm>
            <a:prstGeom prst="rect">
              <a:avLst/>
            </a:prstGeom>
            <a:solidFill>
              <a:srgbClr val="FFFFFF">
                <a:alpha val="0"/>
              </a:srgbClr>
            </a:solidFill>
            <a:ln w="9525">
              <a:noFill/>
              <a:miter lim="800000"/>
              <a:headEnd/>
              <a:tailEnd/>
            </a:ln>
          </p:spPr>
          <p:txBody>
            <a:bodyPr/>
            <a:lstStyle/>
            <a:p>
              <a:r>
                <a:rPr lang="en-US" sz="1200" b="1"/>
                <a:t>L</a:t>
              </a:r>
              <a:r>
                <a:rPr lang="en-US" sz="1200" b="1" baseline="-25000"/>
                <a:t>2</a:t>
              </a:r>
              <a:endParaRPr lang="en-US"/>
            </a:p>
          </p:txBody>
        </p:sp>
        <p:sp>
          <p:nvSpPr>
            <p:cNvPr id="18457" name="Line 25"/>
            <p:cNvSpPr>
              <a:spLocks noChangeShapeType="1"/>
            </p:cNvSpPr>
            <p:nvPr/>
          </p:nvSpPr>
          <p:spPr bwMode="auto">
            <a:xfrm flipH="1" flipV="1">
              <a:off x="5826" y="3368"/>
              <a:ext cx="2094" cy="2572"/>
            </a:xfrm>
            <a:prstGeom prst="line">
              <a:avLst/>
            </a:prstGeom>
            <a:noFill/>
            <a:ln w="28575">
              <a:solidFill>
                <a:srgbClr val="800080"/>
              </a:solidFill>
              <a:round/>
              <a:headEnd/>
              <a:tailEnd/>
            </a:ln>
          </p:spPr>
          <p:txBody>
            <a:bodyPr/>
            <a:lstStyle/>
            <a:p>
              <a:endParaRPr lang="en-US"/>
            </a:p>
          </p:txBody>
        </p:sp>
        <p:sp>
          <p:nvSpPr>
            <p:cNvPr id="18458" name="Line 26"/>
            <p:cNvSpPr>
              <a:spLocks noChangeShapeType="1"/>
            </p:cNvSpPr>
            <p:nvPr/>
          </p:nvSpPr>
          <p:spPr bwMode="auto">
            <a:xfrm flipH="1">
              <a:off x="6517" y="5040"/>
              <a:ext cx="1" cy="900"/>
            </a:xfrm>
            <a:prstGeom prst="line">
              <a:avLst/>
            </a:prstGeom>
            <a:noFill/>
            <a:ln w="15875">
              <a:solidFill>
                <a:srgbClr val="000000"/>
              </a:solidFill>
              <a:prstDash val="sysDot"/>
              <a:round/>
              <a:headEnd/>
              <a:tailEnd/>
            </a:ln>
          </p:spPr>
          <p:txBody>
            <a:bodyPr/>
            <a:lstStyle/>
            <a:p>
              <a:endParaRPr lang="en-US"/>
            </a:p>
          </p:txBody>
        </p:sp>
        <p:sp>
          <p:nvSpPr>
            <p:cNvPr id="18459" name="Freeform 27"/>
            <p:cNvSpPr>
              <a:spLocks/>
            </p:cNvSpPr>
            <p:nvPr/>
          </p:nvSpPr>
          <p:spPr bwMode="auto">
            <a:xfrm>
              <a:off x="5428" y="2836"/>
              <a:ext cx="4320" cy="2880"/>
            </a:xfrm>
            <a:custGeom>
              <a:avLst/>
              <a:gdLst/>
              <a:ahLst/>
              <a:cxnLst>
                <a:cxn ang="0">
                  <a:pos x="0" y="0"/>
                </a:cxn>
                <a:cxn ang="0">
                  <a:pos x="180" y="900"/>
                </a:cxn>
                <a:cxn ang="0">
                  <a:pos x="540" y="1620"/>
                </a:cxn>
                <a:cxn ang="0">
                  <a:pos x="1440" y="2340"/>
                </a:cxn>
                <a:cxn ang="0">
                  <a:pos x="3060" y="2700"/>
                </a:cxn>
                <a:cxn ang="0">
                  <a:pos x="4320" y="2880"/>
                </a:cxn>
              </a:cxnLst>
              <a:rect l="0" t="0" r="r" b="b"/>
              <a:pathLst>
                <a:path w="4320" h="2880">
                  <a:moveTo>
                    <a:pt x="0" y="0"/>
                  </a:moveTo>
                  <a:cubicBezTo>
                    <a:pt x="45" y="315"/>
                    <a:pt x="90" y="630"/>
                    <a:pt x="180" y="900"/>
                  </a:cubicBezTo>
                  <a:cubicBezTo>
                    <a:pt x="270" y="1170"/>
                    <a:pt x="330" y="1380"/>
                    <a:pt x="540" y="1620"/>
                  </a:cubicBezTo>
                  <a:cubicBezTo>
                    <a:pt x="750" y="1860"/>
                    <a:pt x="1020" y="2160"/>
                    <a:pt x="1440" y="2340"/>
                  </a:cubicBezTo>
                  <a:cubicBezTo>
                    <a:pt x="1860" y="2520"/>
                    <a:pt x="2580" y="2610"/>
                    <a:pt x="3060" y="2700"/>
                  </a:cubicBezTo>
                  <a:cubicBezTo>
                    <a:pt x="3540" y="2790"/>
                    <a:pt x="3930" y="2835"/>
                    <a:pt x="4320" y="2880"/>
                  </a:cubicBezTo>
                </a:path>
              </a:pathLst>
            </a:custGeom>
            <a:noFill/>
            <a:ln w="28575">
              <a:solidFill>
                <a:srgbClr val="FF0000"/>
              </a:solidFill>
              <a:round/>
              <a:headEnd/>
              <a:tailEnd/>
            </a:ln>
          </p:spPr>
          <p:txBody>
            <a:bodyPr/>
            <a:lstStyle/>
            <a:p>
              <a:endParaRPr lang="en-US"/>
            </a:p>
          </p:txBody>
        </p:sp>
        <p:sp>
          <p:nvSpPr>
            <p:cNvPr id="18460" name="Line 28"/>
            <p:cNvSpPr>
              <a:spLocks noChangeShapeType="1"/>
            </p:cNvSpPr>
            <p:nvPr/>
          </p:nvSpPr>
          <p:spPr bwMode="auto">
            <a:xfrm flipH="1" flipV="1">
              <a:off x="2880" y="1620"/>
              <a:ext cx="5040" cy="3420"/>
            </a:xfrm>
            <a:prstGeom prst="line">
              <a:avLst/>
            </a:prstGeom>
            <a:noFill/>
            <a:ln w="28575">
              <a:solidFill>
                <a:srgbClr val="0000FF"/>
              </a:solidFill>
              <a:prstDash val="sysDot"/>
              <a:round/>
              <a:headEnd/>
              <a:tailEnd/>
            </a:ln>
          </p:spPr>
          <p:txBody>
            <a:bodyPr/>
            <a:lstStyle/>
            <a:p>
              <a:endParaRPr lang="en-US"/>
            </a:p>
          </p:txBody>
        </p:sp>
        <p:sp>
          <p:nvSpPr>
            <p:cNvPr id="18461" name="Rectangle 29"/>
            <p:cNvSpPr>
              <a:spLocks noChangeArrowheads="1"/>
            </p:cNvSpPr>
            <p:nvPr/>
          </p:nvSpPr>
          <p:spPr bwMode="auto">
            <a:xfrm>
              <a:off x="5760" y="5940"/>
              <a:ext cx="720" cy="540"/>
            </a:xfrm>
            <a:prstGeom prst="rect">
              <a:avLst/>
            </a:prstGeom>
            <a:solidFill>
              <a:srgbClr val="FFFFFF">
                <a:alpha val="0"/>
              </a:srgbClr>
            </a:solidFill>
            <a:ln w="9525">
              <a:noFill/>
              <a:miter lim="800000"/>
              <a:headEnd/>
              <a:tailEnd/>
            </a:ln>
          </p:spPr>
          <p:txBody>
            <a:bodyPr/>
            <a:lstStyle/>
            <a:p>
              <a:r>
                <a:rPr lang="en-US" sz="1200" b="1"/>
                <a:t>L</a:t>
              </a:r>
              <a:r>
                <a:rPr lang="en-US" sz="1200" b="1" baseline="-25000"/>
                <a:t>3</a:t>
              </a:r>
              <a:endParaRPr lang="en-US"/>
            </a:p>
          </p:txBody>
        </p:sp>
        <p:sp>
          <p:nvSpPr>
            <p:cNvPr id="18462" name="Line 30"/>
            <p:cNvSpPr>
              <a:spLocks noChangeShapeType="1"/>
            </p:cNvSpPr>
            <p:nvPr/>
          </p:nvSpPr>
          <p:spPr bwMode="auto">
            <a:xfrm>
              <a:off x="6511" y="5760"/>
              <a:ext cx="180" cy="1"/>
            </a:xfrm>
            <a:prstGeom prst="line">
              <a:avLst/>
            </a:prstGeom>
            <a:noFill/>
            <a:ln w="25400">
              <a:solidFill>
                <a:srgbClr val="800080"/>
              </a:solidFill>
              <a:round/>
              <a:headEnd type="triangle" w="med" len="med"/>
              <a:tailEnd type="triangle" w="med" len="med"/>
            </a:ln>
          </p:spPr>
          <p:txBody>
            <a:bodyPr/>
            <a:lstStyle/>
            <a:p>
              <a:endParaRPr lang="en-US"/>
            </a:p>
          </p:txBody>
        </p:sp>
        <p:sp>
          <p:nvSpPr>
            <p:cNvPr id="18463" name="Line 31"/>
            <p:cNvSpPr>
              <a:spLocks noChangeShapeType="1"/>
            </p:cNvSpPr>
            <p:nvPr/>
          </p:nvSpPr>
          <p:spPr bwMode="auto">
            <a:xfrm>
              <a:off x="6059" y="5580"/>
              <a:ext cx="637" cy="0"/>
            </a:xfrm>
            <a:prstGeom prst="line">
              <a:avLst/>
            </a:prstGeom>
            <a:noFill/>
            <a:ln w="25400">
              <a:solidFill>
                <a:srgbClr val="800080"/>
              </a:solidFill>
              <a:round/>
              <a:headEnd type="triangle" w="med" len="med"/>
              <a:tailEnd type="triangle" w="med" len="med"/>
            </a:ln>
          </p:spPr>
          <p:txBody>
            <a:bodyPr/>
            <a:lstStyle/>
            <a:p>
              <a:endParaRPr lang="en-US"/>
            </a:p>
          </p:txBody>
        </p:sp>
        <p:sp>
          <p:nvSpPr>
            <p:cNvPr id="18464" name="Rectangle 32"/>
            <p:cNvSpPr>
              <a:spLocks noChangeArrowheads="1"/>
            </p:cNvSpPr>
            <p:nvPr/>
          </p:nvSpPr>
          <p:spPr bwMode="auto">
            <a:xfrm>
              <a:off x="3600" y="6300"/>
              <a:ext cx="2160" cy="540"/>
            </a:xfrm>
            <a:prstGeom prst="rect">
              <a:avLst/>
            </a:prstGeom>
            <a:solidFill>
              <a:srgbClr val="FFFFFF"/>
            </a:solidFill>
            <a:ln w="9525">
              <a:solidFill>
                <a:srgbClr val="000000"/>
              </a:solidFill>
              <a:miter lim="800000"/>
              <a:headEnd/>
              <a:tailEnd/>
            </a:ln>
          </p:spPr>
          <p:txBody>
            <a:bodyPr/>
            <a:lstStyle/>
            <a:p>
              <a:r>
                <a:rPr lang="en-US" sz="1200" b="1">
                  <a:solidFill>
                    <a:srgbClr val="800080"/>
                  </a:solidFill>
                </a:rPr>
                <a:t>Income Effect</a:t>
              </a:r>
              <a:endParaRPr lang="en-US"/>
            </a:p>
          </p:txBody>
        </p:sp>
        <p:sp>
          <p:nvSpPr>
            <p:cNvPr id="18465" name="Rectangle 33"/>
            <p:cNvSpPr>
              <a:spLocks noChangeArrowheads="1"/>
            </p:cNvSpPr>
            <p:nvPr/>
          </p:nvSpPr>
          <p:spPr bwMode="auto">
            <a:xfrm>
              <a:off x="3240" y="4680"/>
              <a:ext cx="2520" cy="540"/>
            </a:xfrm>
            <a:prstGeom prst="rect">
              <a:avLst/>
            </a:prstGeom>
            <a:solidFill>
              <a:srgbClr val="FFFFFF"/>
            </a:solidFill>
            <a:ln w="9525">
              <a:solidFill>
                <a:srgbClr val="000000"/>
              </a:solidFill>
              <a:miter lim="800000"/>
              <a:headEnd/>
              <a:tailEnd/>
            </a:ln>
          </p:spPr>
          <p:txBody>
            <a:bodyPr/>
            <a:lstStyle/>
            <a:p>
              <a:r>
                <a:rPr lang="en-US" sz="1200" b="1">
                  <a:solidFill>
                    <a:srgbClr val="800080"/>
                  </a:solidFill>
                </a:rPr>
                <a:t>Substitution Effect</a:t>
              </a:r>
              <a:endParaRPr lang="en-US"/>
            </a:p>
          </p:txBody>
        </p:sp>
        <p:sp>
          <p:nvSpPr>
            <p:cNvPr id="18466" name="Line 34"/>
            <p:cNvSpPr>
              <a:spLocks noChangeShapeType="1"/>
            </p:cNvSpPr>
            <p:nvPr/>
          </p:nvSpPr>
          <p:spPr bwMode="auto">
            <a:xfrm>
              <a:off x="5760" y="5040"/>
              <a:ext cx="540" cy="540"/>
            </a:xfrm>
            <a:prstGeom prst="line">
              <a:avLst/>
            </a:prstGeom>
            <a:noFill/>
            <a:ln w="9525">
              <a:solidFill>
                <a:srgbClr val="000000"/>
              </a:solidFill>
              <a:round/>
              <a:headEnd/>
              <a:tailEnd type="triangle" w="med" len="med"/>
            </a:ln>
          </p:spPr>
          <p:txBody>
            <a:bodyPr/>
            <a:lstStyle/>
            <a:p>
              <a:endParaRPr lang="en-US"/>
            </a:p>
          </p:txBody>
        </p:sp>
        <p:sp>
          <p:nvSpPr>
            <p:cNvPr id="18467" name="Line 35"/>
            <p:cNvSpPr>
              <a:spLocks noChangeShapeType="1"/>
            </p:cNvSpPr>
            <p:nvPr/>
          </p:nvSpPr>
          <p:spPr bwMode="auto">
            <a:xfrm flipV="1">
              <a:off x="5760" y="5760"/>
              <a:ext cx="900" cy="900"/>
            </a:xfrm>
            <a:prstGeom prst="line">
              <a:avLst/>
            </a:prstGeom>
            <a:noFill/>
            <a:ln w="9525">
              <a:solidFill>
                <a:srgbClr val="000000"/>
              </a:solidFill>
              <a:round/>
              <a:headEnd/>
              <a:tailEnd type="triangle" w="med" len="med"/>
            </a:ln>
          </p:spPr>
          <p:txBody>
            <a:bodyPr/>
            <a:lstStyle/>
            <a:p>
              <a:endParaRPr lang="en-US"/>
            </a:p>
          </p:txBody>
        </p:sp>
        <p:sp>
          <p:nvSpPr>
            <p:cNvPr id="18468" name="Rectangle 36"/>
            <p:cNvSpPr>
              <a:spLocks noChangeArrowheads="1"/>
            </p:cNvSpPr>
            <p:nvPr/>
          </p:nvSpPr>
          <p:spPr bwMode="auto">
            <a:xfrm>
              <a:off x="8100" y="3780"/>
              <a:ext cx="1980" cy="540"/>
            </a:xfrm>
            <a:prstGeom prst="rect">
              <a:avLst/>
            </a:prstGeom>
            <a:solidFill>
              <a:srgbClr val="FFFFFF"/>
            </a:solidFill>
            <a:ln w="9525">
              <a:solidFill>
                <a:srgbClr val="000000"/>
              </a:solidFill>
              <a:miter lim="800000"/>
              <a:headEnd/>
              <a:tailEnd/>
            </a:ln>
          </p:spPr>
          <p:txBody>
            <a:bodyPr/>
            <a:lstStyle/>
            <a:p>
              <a:r>
                <a:rPr lang="en-US" sz="1200" b="1">
                  <a:solidFill>
                    <a:srgbClr val="800080"/>
                  </a:solidFill>
                </a:rPr>
                <a:t>Slope = -w(1+e)</a:t>
              </a:r>
              <a:endParaRPr lang="en-US"/>
            </a:p>
          </p:txBody>
        </p:sp>
        <p:sp>
          <p:nvSpPr>
            <p:cNvPr id="18469" name="Line 37"/>
            <p:cNvSpPr>
              <a:spLocks noChangeShapeType="1"/>
            </p:cNvSpPr>
            <p:nvPr/>
          </p:nvSpPr>
          <p:spPr bwMode="auto">
            <a:xfrm flipH="1">
              <a:off x="7020" y="3960"/>
              <a:ext cx="1080" cy="720"/>
            </a:xfrm>
            <a:prstGeom prst="line">
              <a:avLst/>
            </a:prstGeom>
            <a:noFill/>
            <a:ln w="9525">
              <a:solidFill>
                <a:srgbClr val="000000"/>
              </a:solidFill>
              <a:round/>
              <a:headEnd/>
              <a:tailEnd type="triangle" w="med" len="med"/>
            </a:ln>
          </p:spPr>
          <p:txBody>
            <a:bodyPr/>
            <a:lstStyle/>
            <a:p>
              <a:endParaRPr lang="en-US"/>
            </a:p>
          </p:txBody>
        </p:sp>
        <p:sp>
          <p:nvSpPr>
            <p:cNvPr id="18470" name="Line 38"/>
            <p:cNvSpPr>
              <a:spLocks noChangeShapeType="1"/>
            </p:cNvSpPr>
            <p:nvPr/>
          </p:nvSpPr>
          <p:spPr bwMode="auto">
            <a:xfrm flipH="1">
              <a:off x="6667" y="4280"/>
              <a:ext cx="1" cy="1620"/>
            </a:xfrm>
            <a:prstGeom prst="line">
              <a:avLst/>
            </a:prstGeom>
            <a:noFill/>
            <a:ln w="15875">
              <a:solidFill>
                <a:srgbClr val="000000"/>
              </a:solidFill>
              <a:prstDash val="sysDot"/>
              <a:round/>
              <a:headEnd/>
              <a:tailEnd/>
            </a:ln>
          </p:spPr>
          <p:txBody>
            <a:bodyPr/>
            <a:lstStyle/>
            <a:p>
              <a:endParaRPr lang="en-US"/>
            </a:p>
          </p:txBody>
        </p:sp>
        <p:sp>
          <p:nvSpPr>
            <p:cNvPr id="18471" name="Rectangle 39"/>
            <p:cNvSpPr>
              <a:spLocks noChangeArrowheads="1"/>
            </p:cNvSpPr>
            <p:nvPr/>
          </p:nvSpPr>
          <p:spPr bwMode="auto">
            <a:xfrm>
              <a:off x="5904" y="3420"/>
              <a:ext cx="360" cy="360"/>
            </a:xfrm>
            <a:prstGeom prst="rect">
              <a:avLst/>
            </a:prstGeom>
            <a:solidFill>
              <a:srgbClr val="FFFFFF">
                <a:alpha val="0"/>
              </a:srgbClr>
            </a:solidFill>
            <a:ln w="9525">
              <a:noFill/>
              <a:miter lim="800000"/>
              <a:headEnd/>
              <a:tailEnd/>
            </a:ln>
          </p:spPr>
          <p:txBody>
            <a:bodyPr/>
            <a:lstStyle/>
            <a:p>
              <a:r>
                <a:rPr lang="en-US" sz="1200">
                  <a:sym typeface="Symbol" pitchFamily="18" charset="2"/>
                </a:rPr>
                <a:t></a:t>
              </a:r>
              <a:endParaRPr lang="en-US"/>
            </a:p>
          </p:txBody>
        </p:sp>
        <p:sp>
          <p:nvSpPr>
            <p:cNvPr id="18472" name="Rectangle 40"/>
            <p:cNvSpPr>
              <a:spLocks noChangeArrowheads="1"/>
            </p:cNvSpPr>
            <p:nvPr/>
          </p:nvSpPr>
          <p:spPr bwMode="auto">
            <a:xfrm>
              <a:off x="6523" y="3960"/>
              <a:ext cx="360" cy="360"/>
            </a:xfrm>
            <a:prstGeom prst="rect">
              <a:avLst/>
            </a:prstGeom>
            <a:solidFill>
              <a:srgbClr val="FFFFFF">
                <a:alpha val="0"/>
              </a:srgbClr>
            </a:solidFill>
            <a:ln w="9525">
              <a:noFill/>
              <a:miter lim="800000"/>
              <a:headEnd/>
              <a:tailEnd/>
            </a:ln>
          </p:spPr>
          <p:txBody>
            <a:bodyPr/>
            <a:lstStyle/>
            <a:p>
              <a:r>
                <a:rPr lang="en-US" sz="1200">
                  <a:sym typeface="Symbol" pitchFamily="18" charset="2"/>
                </a:rPr>
                <a:t></a:t>
              </a:r>
              <a:endParaRPr lang="en-US"/>
            </a:p>
          </p:txBody>
        </p:sp>
        <p:sp>
          <p:nvSpPr>
            <p:cNvPr id="18473" name="Rectangle 41"/>
            <p:cNvSpPr>
              <a:spLocks noChangeArrowheads="1"/>
            </p:cNvSpPr>
            <p:nvPr/>
          </p:nvSpPr>
          <p:spPr bwMode="auto">
            <a:xfrm>
              <a:off x="6379" y="4824"/>
              <a:ext cx="360" cy="360"/>
            </a:xfrm>
            <a:prstGeom prst="rect">
              <a:avLst/>
            </a:prstGeom>
            <a:solidFill>
              <a:srgbClr val="FFFFFF">
                <a:alpha val="0"/>
              </a:srgbClr>
            </a:solidFill>
            <a:ln w="9525">
              <a:noFill/>
              <a:miter lim="800000"/>
              <a:headEnd/>
              <a:tailEnd/>
            </a:ln>
          </p:spPr>
          <p:txBody>
            <a:bodyPr/>
            <a:lstStyle/>
            <a:p>
              <a:r>
                <a:rPr lang="en-US" sz="1200">
                  <a:sym typeface="Symbol" pitchFamily="18" charset="2"/>
                </a:rPr>
                <a:t></a:t>
              </a:r>
              <a:endParaRPr lang="en-US"/>
            </a:p>
          </p:txBody>
        </p:sp>
      </p:grpSp>
      <p:sp>
        <p:nvSpPr>
          <p:cNvPr id="18474" name="Rectangle 42"/>
          <p:cNvSpPr>
            <a:spLocks noChangeArrowheads="1"/>
          </p:cNvSpPr>
          <p:nvPr/>
        </p:nvSpPr>
        <p:spPr bwMode="auto">
          <a:xfrm>
            <a:off x="533400" y="2133600"/>
            <a:ext cx="914400" cy="1028700"/>
          </a:xfrm>
          <a:prstGeom prst="rect">
            <a:avLst/>
          </a:prstGeom>
          <a:solidFill>
            <a:srgbClr val="FFFFFF">
              <a:alpha val="0"/>
            </a:srgbClr>
          </a:solidFill>
          <a:ln w="9525">
            <a:noFill/>
            <a:miter lim="800000"/>
            <a:headEnd/>
            <a:tailEnd/>
          </a:ln>
        </p:spPr>
        <p:txBody>
          <a:bodyPr/>
          <a:lstStyle/>
          <a:p>
            <a:r>
              <a:rPr lang="en-US" sz="1600" b="1"/>
              <a:t>Goods per Day, Y</a:t>
            </a:r>
            <a:endParaRPr lang="en-US"/>
          </a:p>
        </p:txBody>
      </p:sp>
      <p:sp>
        <p:nvSpPr>
          <p:cNvPr id="18475" name="Rectangle 43"/>
          <p:cNvSpPr>
            <a:spLocks noChangeArrowheads="1"/>
          </p:cNvSpPr>
          <p:nvPr/>
        </p:nvSpPr>
        <p:spPr bwMode="auto">
          <a:xfrm>
            <a:off x="1524000" y="1066800"/>
            <a:ext cx="5740674" cy="584775"/>
          </a:xfrm>
          <a:prstGeom prst="rect">
            <a:avLst/>
          </a:prstGeom>
          <a:noFill/>
          <a:ln w="9525">
            <a:noFill/>
            <a:miter lim="800000"/>
            <a:headEnd/>
            <a:tailEnd/>
          </a:ln>
          <a:effectLst/>
        </p:spPr>
        <p:txBody>
          <a:bodyPr wrap="none" anchor="ctr">
            <a:spAutoFit/>
          </a:bodyPr>
          <a:lstStyle/>
          <a:p>
            <a:r>
              <a:rPr lang="en-US" sz="3200" dirty="0">
                <a:solidFill>
                  <a:srgbClr val="0000FF"/>
                </a:solidFill>
              </a:rPr>
              <a:t>Leisure Choice with an </a:t>
            </a:r>
            <a:r>
              <a:rPr lang="en-US" sz="3200" dirty="0" smtClean="0">
                <a:solidFill>
                  <a:srgbClr val="0000FF"/>
                </a:solidFill>
              </a:rPr>
              <a:t>EITC, 1</a:t>
            </a:r>
            <a:endParaRPr lang="en-US" sz="3200" dirty="0">
              <a:solidFill>
                <a:srgbClr val="0000FF"/>
              </a:solidFill>
            </a:endParaRPr>
          </a:p>
        </p:txBody>
      </p:sp>
      <p:sp>
        <p:nvSpPr>
          <p:cNvPr id="44" name="Title 43"/>
          <p:cNvSpPr>
            <a:spLocks noGrp="1"/>
          </p:cNvSpPr>
          <p:nvPr>
            <p:ph type="title"/>
          </p:nvPr>
        </p:nvSpPr>
        <p:spPr>
          <a:xfrm>
            <a:off x="457200" y="1371600"/>
            <a:ext cx="8153400" cy="838200"/>
          </a:xfrm>
        </p:spPr>
        <p:txBody>
          <a:bodyPr/>
          <a:lstStyle/>
          <a:p>
            <a:r>
              <a:rPr lang="en-US" dirty="0" smtClean="0"/>
              <a:t> </a:t>
            </a:r>
            <a:endParaRPr lang="en-US" dirty="0"/>
          </a:p>
        </p:txBody>
      </p:sp>
      <p:sp>
        <p:nvSpPr>
          <p:cNvPr id="45" name="Title 1"/>
          <p:cNvSpPr txBox="1">
            <a:spLocks/>
          </p:cNvSpPr>
          <p:nvPr/>
        </p:nvSpPr>
        <p:spPr>
          <a:xfrm>
            <a:off x="457200" y="533400"/>
            <a:ext cx="8229600" cy="5334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2"/>
                </a:solidFill>
                <a:effectLst/>
                <a:uLnTx/>
                <a:uFillTx/>
                <a:latin typeface="+mj-lt"/>
                <a:ea typeface="+mj-ea"/>
                <a:cs typeface="+mj-cs"/>
              </a:rPr>
              <a:t>PAI786, Class 16: Welfare Programs and Policy  </a:t>
            </a: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pic>
        <p:nvPicPr>
          <p:cNvPr id="46"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cxnSp>
        <p:nvCxnSpPr>
          <p:cNvPr id="40" name="Straight Connector 39"/>
          <p:cNvCxnSpPr>
            <a:endCxn id="18457" idx="1"/>
          </p:cNvCxnSpPr>
          <p:nvPr/>
        </p:nvCxnSpPr>
        <p:spPr>
          <a:xfrm>
            <a:off x="3429000" y="2971800"/>
            <a:ext cx="457199" cy="30479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133058" y="1923871"/>
            <a:ext cx="2934742" cy="1200329"/>
          </a:xfrm>
          <a:prstGeom prst="rect">
            <a:avLst/>
          </a:prstGeom>
          <a:noFill/>
          <a:ln>
            <a:solidFill>
              <a:schemeClr val="tx1"/>
            </a:solidFill>
          </a:ln>
        </p:spPr>
        <p:txBody>
          <a:bodyPr wrap="square" rtlCol="0">
            <a:spAutoFit/>
          </a:bodyPr>
          <a:lstStyle/>
          <a:p>
            <a:r>
              <a:rPr lang="en-US" dirty="0" smtClean="0"/>
              <a:t>By raising the net wage, the EITC reverses the substitution effect—and thus increases work effort.</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p:txBody>
          <a:bodyPr/>
          <a:lstStyle/>
          <a:p>
            <a:pPr>
              <a:buFont typeface="Wingdings" pitchFamily="2" charset="2"/>
              <a:buNone/>
            </a:pPr>
            <a:r>
              <a:rPr lang="en-US" dirty="0">
                <a:solidFill>
                  <a:srgbClr val="9900CC"/>
                </a:solidFill>
              </a:rPr>
              <a:t>	</a:t>
            </a:r>
          </a:p>
          <a:p>
            <a:pPr>
              <a:buFont typeface="Wingdings" pitchFamily="2" charset="2"/>
              <a:buNone/>
            </a:pPr>
            <a:endParaRPr lang="en-US" dirty="0">
              <a:solidFill>
                <a:srgbClr val="9900CC"/>
              </a:solidFill>
            </a:endParaRPr>
          </a:p>
          <a:p>
            <a:pPr>
              <a:buFont typeface="Wingdings" pitchFamily="2" charset="2"/>
              <a:buNone/>
            </a:pPr>
            <a:endParaRPr lang="en-US" dirty="0">
              <a:solidFill>
                <a:srgbClr val="9900CC"/>
              </a:solidFill>
            </a:endParaRPr>
          </a:p>
          <a:p>
            <a:endParaRPr lang="en-US" dirty="0"/>
          </a:p>
        </p:txBody>
      </p:sp>
      <p:grpSp>
        <p:nvGrpSpPr>
          <p:cNvPr id="2" name="Group 11"/>
          <p:cNvGrpSpPr>
            <a:grpSpLocks noChangeAspect="1"/>
          </p:cNvGrpSpPr>
          <p:nvPr/>
        </p:nvGrpSpPr>
        <p:grpSpPr bwMode="auto">
          <a:xfrm>
            <a:off x="533400" y="1630363"/>
            <a:ext cx="9144000" cy="6294438"/>
            <a:chOff x="1800" y="1080"/>
            <a:chExt cx="10980" cy="7560"/>
          </a:xfrm>
        </p:grpSpPr>
        <p:sp>
          <p:nvSpPr>
            <p:cNvPr id="18444" name="AutoShape 12"/>
            <p:cNvSpPr>
              <a:spLocks noChangeAspect="1" noChangeArrowheads="1"/>
            </p:cNvSpPr>
            <p:nvPr/>
          </p:nvSpPr>
          <p:spPr bwMode="auto">
            <a:xfrm>
              <a:off x="1800" y="1080"/>
              <a:ext cx="10980" cy="7560"/>
            </a:xfrm>
            <a:prstGeom prst="rect">
              <a:avLst/>
            </a:prstGeom>
            <a:noFill/>
            <a:ln w="9525">
              <a:noFill/>
              <a:miter lim="800000"/>
              <a:headEnd/>
              <a:tailEnd/>
            </a:ln>
          </p:spPr>
          <p:txBody>
            <a:bodyPr/>
            <a:lstStyle/>
            <a:p>
              <a:endParaRPr lang="en-US"/>
            </a:p>
          </p:txBody>
        </p:sp>
        <p:sp>
          <p:nvSpPr>
            <p:cNvPr id="18445" name="Line 13"/>
            <p:cNvSpPr>
              <a:spLocks noChangeShapeType="1"/>
            </p:cNvSpPr>
            <p:nvPr/>
          </p:nvSpPr>
          <p:spPr bwMode="auto">
            <a:xfrm>
              <a:off x="2880" y="1260"/>
              <a:ext cx="1" cy="4680"/>
            </a:xfrm>
            <a:prstGeom prst="line">
              <a:avLst/>
            </a:prstGeom>
            <a:noFill/>
            <a:ln w="9525">
              <a:solidFill>
                <a:srgbClr val="000000"/>
              </a:solidFill>
              <a:round/>
              <a:headEnd/>
              <a:tailEnd/>
            </a:ln>
          </p:spPr>
          <p:txBody>
            <a:bodyPr/>
            <a:lstStyle/>
            <a:p>
              <a:endParaRPr lang="en-US"/>
            </a:p>
          </p:txBody>
        </p:sp>
        <p:sp>
          <p:nvSpPr>
            <p:cNvPr id="18446" name="Line 14"/>
            <p:cNvSpPr>
              <a:spLocks noChangeShapeType="1"/>
            </p:cNvSpPr>
            <p:nvPr/>
          </p:nvSpPr>
          <p:spPr bwMode="auto">
            <a:xfrm>
              <a:off x="2880" y="5940"/>
              <a:ext cx="6300" cy="1"/>
            </a:xfrm>
            <a:prstGeom prst="line">
              <a:avLst/>
            </a:prstGeom>
            <a:noFill/>
            <a:ln w="9525">
              <a:solidFill>
                <a:srgbClr val="000000"/>
              </a:solidFill>
              <a:round/>
              <a:headEnd/>
              <a:tailEnd/>
            </a:ln>
          </p:spPr>
          <p:txBody>
            <a:bodyPr/>
            <a:lstStyle/>
            <a:p>
              <a:endParaRPr lang="en-US"/>
            </a:p>
          </p:txBody>
        </p:sp>
        <p:sp>
          <p:nvSpPr>
            <p:cNvPr id="18447" name="Line 15"/>
            <p:cNvSpPr>
              <a:spLocks noChangeShapeType="1"/>
            </p:cNvSpPr>
            <p:nvPr/>
          </p:nvSpPr>
          <p:spPr bwMode="auto">
            <a:xfrm flipV="1">
              <a:off x="7920" y="2520"/>
              <a:ext cx="0" cy="3420"/>
            </a:xfrm>
            <a:prstGeom prst="line">
              <a:avLst/>
            </a:prstGeom>
            <a:noFill/>
            <a:ln w="15875">
              <a:solidFill>
                <a:srgbClr val="000000"/>
              </a:solidFill>
              <a:prstDash val="sysDot"/>
              <a:round/>
              <a:headEnd/>
              <a:tailEnd/>
            </a:ln>
          </p:spPr>
          <p:txBody>
            <a:bodyPr/>
            <a:lstStyle/>
            <a:p>
              <a:endParaRPr lang="en-US"/>
            </a:p>
          </p:txBody>
        </p:sp>
        <p:sp>
          <p:nvSpPr>
            <p:cNvPr id="18448" name="Line 16"/>
            <p:cNvSpPr>
              <a:spLocks noChangeShapeType="1"/>
            </p:cNvSpPr>
            <p:nvPr/>
          </p:nvSpPr>
          <p:spPr bwMode="auto">
            <a:xfrm flipH="1" flipV="1">
              <a:off x="2880" y="2700"/>
              <a:ext cx="5040" cy="3240"/>
            </a:xfrm>
            <a:prstGeom prst="line">
              <a:avLst/>
            </a:prstGeom>
            <a:noFill/>
            <a:ln w="28575">
              <a:solidFill>
                <a:srgbClr val="0000FF"/>
              </a:solidFill>
              <a:round/>
              <a:headEnd/>
              <a:tailEnd/>
            </a:ln>
          </p:spPr>
          <p:txBody>
            <a:bodyPr/>
            <a:lstStyle/>
            <a:p>
              <a:endParaRPr lang="en-US"/>
            </a:p>
          </p:txBody>
        </p:sp>
        <p:sp>
          <p:nvSpPr>
            <p:cNvPr id="18449" name="Line 17"/>
            <p:cNvSpPr>
              <a:spLocks noChangeShapeType="1"/>
            </p:cNvSpPr>
            <p:nvPr/>
          </p:nvSpPr>
          <p:spPr bwMode="auto">
            <a:xfrm flipH="1" flipV="1">
              <a:off x="3555" y="3149"/>
              <a:ext cx="2271" cy="640"/>
            </a:xfrm>
            <a:prstGeom prst="line">
              <a:avLst/>
            </a:prstGeom>
            <a:noFill/>
            <a:ln w="28575">
              <a:solidFill>
                <a:srgbClr val="800080"/>
              </a:solidFill>
              <a:round/>
              <a:headEnd/>
              <a:tailEnd/>
            </a:ln>
          </p:spPr>
          <p:txBody>
            <a:bodyPr/>
            <a:lstStyle/>
            <a:p>
              <a:endParaRPr lang="en-US"/>
            </a:p>
          </p:txBody>
        </p:sp>
        <p:sp>
          <p:nvSpPr>
            <p:cNvPr id="18450" name="Freeform 18"/>
            <p:cNvSpPr>
              <a:spLocks/>
            </p:cNvSpPr>
            <p:nvPr/>
          </p:nvSpPr>
          <p:spPr bwMode="auto">
            <a:xfrm>
              <a:off x="3447" y="1126"/>
              <a:ext cx="4320" cy="2880"/>
            </a:xfrm>
            <a:custGeom>
              <a:avLst/>
              <a:gdLst/>
              <a:ahLst/>
              <a:cxnLst>
                <a:cxn ang="0">
                  <a:pos x="0" y="0"/>
                </a:cxn>
                <a:cxn ang="0">
                  <a:pos x="180" y="900"/>
                </a:cxn>
                <a:cxn ang="0">
                  <a:pos x="540" y="1620"/>
                </a:cxn>
                <a:cxn ang="0">
                  <a:pos x="1440" y="2340"/>
                </a:cxn>
                <a:cxn ang="0">
                  <a:pos x="3060" y="2700"/>
                </a:cxn>
                <a:cxn ang="0">
                  <a:pos x="4320" y="2880"/>
                </a:cxn>
              </a:cxnLst>
              <a:rect l="0" t="0" r="r" b="b"/>
              <a:pathLst>
                <a:path w="4320" h="2880">
                  <a:moveTo>
                    <a:pt x="0" y="0"/>
                  </a:moveTo>
                  <a:cubicBezTo>
                    <a:pt x="45" y="315"/>
                    <a:pt x="90" y="630"/>
                    <a:pt x="180" y="900"/>
                  </a:cubicBezTo>
                  <a:cubicBezTo>
                    <a:pt x="270" y="1170"/>
                    <a:pt x="330" y="1380"/>
                    <a:pt x="540" y="1620"/>
                  </a:cubicBezTo>
                  <a:cubicBezTo>
                    <a:pt x="750" y="1860"/>
                    <a:pt x="1020" y="2160"/>
                    <a:pt x="1440" y="2340"/>
                  </a:cubicBezTo>
                  <a:cubicBezTo>
                    <a:pt x="1860" y="2520"/>
                    <a:pt x="2580" y="2610"/>
                    <a:pt x="3060" y="2700"/>
                  </a:cubicBezTo>
                  <a:cubicBezTo>
                    <a:pt x="3540" y="2790"/>
                    <a:pt x="3930" y="2835"/>
                    <a:pt x="4320" y="2880"/>
                  </a:cubicBezTo>
                </a:path>
              </a:pathLst>
            </a:custGeom>
            <a:noFill/>
            <a:ln w="28575">
              <a:solidFill>
                <a:srgbClr val="FF0000"/>
              </a:solidFill>
              <a:round/>
              <a:headEnd/>
              <a:tailEnd/>
            </a:ln>
          </p:spPr>
          <p:txBody>
            <a:bodyPr/>
            <a:lstStyle/>
            <a:p>
              <a:endParaRPr lang="en-US"/>
            </a:p>
          </p:txBody>
        </p:sp>
        <p:sp>
          <p:nvSpPr>
            <p:cNvPr id="18451" name="Rectangle 19"/>
            <p:cNvSpPr>
              <a:spLocks noChangeArrowheads="1"/>
            </p:cNvSpPr>
            <p:nvPr/>
          </p:nvSpPr>
          <p:spPr bwMode="auto">
            <a:xfrm>
              <a:off x="7200" y="6480"/>
              <a:ext cx="4680" cy="900"/>
            </a:xfrm>
            <a:prstGeom prst="rect">
              <a:avLst/>
            </a:prstGeom>
            <a:solidFill>
              <a:srgbClr val="FFFFFF">
                <a:alpha val="0"/>
              </a:srgbClr>
            </a:solidFill>
            <a:ln w="9525">
              <a:noFill/>
              <a:miter lim="800000"/>
              <a:headEnd/>
              <a:tailEnd/>
            </a:ln>
          </p:spPr>
          <p:txBody>
            <a:bodyPr/>
            <a:lstStyle/>
            <a:p>
              <a:r>
                <a:rPr lang="en-US" sz="1600">
                  <a:sym typeface="Wingdings" pitchFamily="2" charset="2"/>
                </a:rPr>
                <a:t></a:t>
              </a:r>
              <a:r>
                <a:rPr lang="en-US" sz="1600"/>
                <a:t> </a:t>
              </a:r>
              <a:r>
                <a:rPr lang="en-US" sz="1600" b="1"/>
                <a:t>Leisure Hours per Day, L</a:t>
              </a:r>
              <a:endParaRPr lang="en-US" sz="1600"/>
            </a:p>
            <a:p>
              <a:r>
                <a:rPr lang="en-US" sz="1600">
                  <a:sym typeface="Wingdings" pitchFamily="2" charset="2"/>
                </a:rPr>
                <a:t></a:t>
              </a:r>
              <a:r>
                <a:rPr lang="en-US" sz="1600"/>
                <a:t> </a:t>
              </a:r>
              <a:r>
                <a:rPr lang="en-US" sz="1600" b="1"/>
                <a:t>Work Hours per Day</a:t>
              </a:r>
              <a:endParaRPr lang="en-US"/>
            </a:p>
          </p:txBody>
        </p:sp>
        <p:sp>
          <p:nvSpPr>
            <p:cNvPr id="18452" name="Rectangle 20"/>
            <p:cNvSpPr>
              <a:spLocks noChangeArrowheads="1"/>
            </p:cNvSpPr>
            <p:nvPr/>
          </p:nvSpPr>
          <p:spPr bwMode="auto">
            <a:xfrm>
              <a:off x="7200" y="1800"/>
              <a:ext cx="1620" cy="720"/>
            </a:xfrm>
            <a:prstGeom prst="rect">
              <a:avLst/>
            </a:prstGeom>
            <a:solidFill>
              <a:srgbClr val="FFFFFF">
                <a:alpha val="0"/>
              </a:srgbClr>
            </a:solidFill>
            <a:ln w="9525">
              <a:noFill/>
              <a:miter lim="800000"/>
              <a:headEnd/>
              <a:tailEnd/>
            </a:ln>
          </p:spPr>
          <p:txBody>
            <a:bodyPr/>
            <a:lstStyle/>
            <a:p>
              <a:r>
                <a:rPr lang="en-US" sz="1200" b="1"/>
                <a:t>Time Constraint</a:t>
              </a:r>
              <a:endParaRPr lang="en-US"/>
            </a:p>
          </p:txBody>
        </p:sp>
        <p:sp>
          <p:nvSpPr>
            <p:cNvPr id="18454" name="Rectangle 22"/>
            <p:cNvSpPr>
              <a:spLocks noChangeArrowheads="1"/>
            </p:cNvSpPr>
            <p:nvPr/>
          </p:nvSpPr>
          <p:spPr bwMode="auto">
            <a:xfrm>
              <a:off x="2700" y="5940"/>
              <a:ext cx="360" cy="360"/>
            </a:xfrm>
            <a:prstGeom prst="rect">
              <a:avLst/>
            </a:prstGeom>
            <a:solidFill>
              <a:srgbClr val="FFFFFF">
                <a:alpha val="0"/>
              </a:srgbClr>
            </a:solidFill>
            <a:ln w="9525">
              <a:noFill/>
              <a:miter lim="800000"/>
              <a:headEnd/>
              <a:tailEnd/>
            </a:ln>
          </p:spPr>
          <p:txBody>
            <a:bodyPr/>
            <a:lstStyle/>
            <a:p>
              <a:r>
                <a:rPr lang="en-US" sz="1200" b="1"/>
                <a:t>0</a:t>
              </a:r>
              <a:endParaRPr lang="en-US"/>
            </a:p>
          </p:txBody>
        </p:sp>
        <p:sp>
          <p:nvSpPr>
            <p:cNvPr id="18455" name="Rectangle 23"/>
            <p:cNvSpPr>
              <a:spLocks noChangeArrowheads="1"/>
            </p:cNvSpPr>
            <p:nvPr/>
          </p:nvSpPr>
          <p:spPr bwMode="auto">
            <a:xfrm>
              <a:off x="4282" y="5995"/>
              <a:ext cx="720" cy="540"/>
            </a:xfrm>
            <a:prstGeom prst="rect">
              <a:avLst/>
            </a:prstGeom>
            <a:solidFill>
              <a:srgbClr val="FFFFFF">
                <a:alpha val="0"/>
              </a:srgbClr>
            </a:solidFill>
            <a:ln w="9525">
              <a:noFill/>
              <a:miter lim="800000"/>
              <a:headEnd/>
              <a:tailEnd/>
            </a:ln>
          </p:spPr>
          <p:txBody>
            <a:bodyPr/>
            <a:lstStyle/>
            <a:p>
              <a:r>
                <a:rPr lang="en-US" sz="1200" b="1" dirty="0"/>
                <a:t>L</a:t>
              </a:r>
              <a:r>
                <a:rPr lang="en-US" sz="1200" b="1" baseline="-25000" dirty="0"/>
                <a:t>1</a:t>
              </a:r>
              <a:endParaRPr lang="en-US" dirty="0"/>
            </a:p>
          </p:txBody>
        </p:sp>
        <p:sp>
          <p:nvSpPr>
            <p:cNvPr id="18456" name="Rectangle 24"/>
            <p:cNvSpPr>
              <a:spLocks noChangeArrowheads="1"/>
            </p:cNvSpPr>
            <p:nvPr/>
          </p:nvSpPr>
          <p:spPr bwMode="auto">
            <a:xfrm>
              <a:off x="5014" y="5986"/>
              <a:ext cx="720" cy="540"/>
            </a:xfrm>
            <a:prstGeom prst="rect">
              <a:avLst/>
            </a:prstGeom>
            <a:solidFill>
              <a:srgbClr val="FFFFFF">
                <a:alpha val="0"/>
              </a:srgbClr>
            </a:solidFill>
            <a:ln w="9525">
              <a:noFill/>
              <a:miter lim="800000"/>
              <a:headEnd/>
              <a:tailEnd/>
            </a:ln>
          </p:spPr>
          <p:txBody>
            <a:bodyPr/>
            <a:lstStyle/>
            <a:p>
              <a:r>
                <a:rPr lang="en-US" sz="1200" b="1" dirty="0"/>
                <a:t>L</a:t>
              </a:r>
              <a:r>
                <a:rPr lang="en-US" sz="1200" b="1" baseline="-25000" dirty="0"/>
                <a:t>2</a:t>
              </a:r>
              <a:endParaRPr lang="en-US" dirty="0"/>
            </a:p>
          </p:txBody>
        </p:sp>
        <p:sp>
          <p:nvSpPr>
            <p:cNvPr id="18457" name="Line 25"/>
            <p:cNvSpPr>
              <a:spLocks noChangeShapeType="1"/>
            </p:cNvSpPr>
            <p:nvPr/>
          </p:nvSpPr>
          <p:spPr bwMode="auto">
            <a:xfrm flipH="1" flipV="1">
              <a:off x="6284" y="4064"/>
              <a:ext cx="1637" cy="1876"/>
            </a:xfrm>
            <a:prstGeom prst="line">
              <a:avLst/>
            </a:prstGeom>
            <a:noFill/>
            <a:ln w="28575">
              <a:solidFill>
                <a:srgbClr val="800080"/>
              </a:solidFill>
              <a:round/>
              <a:headEnd/>
              <a:tailEnd/>
            </a:ln>
          </p:spPr>
          <p:txBody>
            <a:bodyPr/>
            <a:lstStyle/>
            <a:p>
              <a:endParaRPr lang="en-US"/>
            </a:p>
          </p:txBody>
        </p:sp>
        <p:sp>
          <p:nvSpPr>
            <p:cNvPr id="18459" name="Freeform 27"/>
            <p:cNvSpPr>
              <a:spLocks/>
            </p:cNvSpPr>
            <p:nvPr/>
          </p:nvSpPr>
          <p:spPr bwMode="auto">
            <a:xfrm>
              <a:off x="3264" y="1459"/>
              <a:ext cx="4320" cy="2880"/>
            </a:xfrm>
            <a:custGeom>
              <a:avLst/>
              <a:gdLst/>
              <a:ahLst/>
              <a:cxnLst>
                <a:cxn ang="0">
                  <a:pos x="0" y="0"/>
                </a:cxn>
                <a:cxn ang="0">
                  <a:pos x="180" y="900"/>
                </a:cxn>
                <a:cxn ang="0">
                  <a:pos x="540" y="1620"/>
                </a:cxn>
                <a:cxn ang="0">
                  <a:pos x="1440" y="2340"/>
                </a:cxn>
                <a:cxn ang="0">
                  <a:pos x="3060" y="2700"/>
                </a:cxn>
                <a:cxn ang="0">
                  <a:pos x="4320" y="2880"/>
                </a:cxn>
              </a:cxnLst>
              <a:rect l="0" t="0" r="r" b="b"/>
              <a:pathLst>
                <a:path w="4320" h="2880">
                  <a:moveTo>
                    <a:pt x="0" y="0"/>
                  </a:moveTo>
                  <a:cubicBezTo>
                    <a:pt x="45" y="315"/>
                    <a:pt x="90" y="630"/>
                    <a:pt x="180" y="900"/>
                  </a:cubicBezTo>
                  <a:cubicBezTo>
                    <a:pt x="270" y="1170"/>
                    <a:pt x="330" y="1380"/>
                    <a:pt x="540" y="1620"/>
                  </a:cubicBezTo>
                  <a:cubicBezTo>
                    <a:pt x="750" y="1860"/>
                    <a:pt x="1020" y="2160"/>
                    <a:pt x="1440" y="2340"/>
                  </a:cubicBezTo>
                  <a:cubicBezTo>
                    <a:pt x="1860" y="2520"/>
                    <a:pt x="2580" y="2610"/>
                    <a:pt x="3060" y="2700"/>
                  </a:cubicBezTo>
                  <a:cubicBezTo>
                    <a:pt x="3540" y="2790"/>
                    <a:pt x="3930" y="2835"/>
                    <a:pt x="4320" y="2880"/>
                  </a:cubicBezTo>
                </a:path>
              </a:pathLst>
            </a:custGeom>
            <a:noFill/>
            <a:ln w="28575">
              <a:solidFill>
                <a:srgbClr val="FF0000"/>
              </a:solidFill>
              <a:round/>
              <a:headEnd/>
              <a:tailEnd/>
            </a:ln>
          </p:spPr>
          <p:txBody>
            <a:bodyPr/>
            <a:lstStyle/>
            <a:p>
              <a:endParaRPr lang="en-US"/>
            </a:p>
          </p:txBody>
        </p:sp>
        <p:sp>
          <p:nvSpPr>
            <p:cNvPr id="18468" name="Rectangle 36"/>
            <p:cNvSpPr>
              <a:spLocks noChangeArrowheads="1"/>
            </p:cNvSpPr>
            <p:nvPr/>
          </p:nvSpPr>
          <p:spPr bwMode="auto">
            <a:xfrm>
              <a:off x="8100" y="3780"/>
              <a:ext cx="1980" cy="540"/>
            </a:xfrm>
            <a:prstGeom prst="rect">
              <a:avLst/>
            </a:prstGeom>
            <a:solidFill>
              <a:srgbClr val="FFFFFF"/>
            </a:solidFill>
            <a:ln w="9525">
              <a:solidFill>
                <a:srgbClr val="000000"/>
              </a:solidFill>
              <a:miter lim="800000"/>
              <a:headEnd/>
              <a:tailEnd/>
            </a:ln>
          </p:spPr>
          <p:txBody>
            <a:bodyPr/>
            <a:lstStyle/>
            <a:p>
              <a:r>
                <a:rPr lang="en-US" sz="1200" b="1" dirty="0">
                  <a:solidFill>
                    <a:srgbClr val="800080"/>
                  </a:solidFill>
                </a:rPr>
                <a:t>Slope = -w(1+e)</a:t>
              </a:r>
              <a:endParaRPr lang="en-US" dirty="0"/>
            </a:p>
          </p:txBody>
        </p:sp>
        <p:sp>
          <p:nvSpPr>
            <p:cNvPr id="18469" name="Line 37"/>
            <p:cNvSpPr>
              <a:spLocks noChangeShapeType="1"/>
            </p:cNvSpPr>
            <p:nvPr/>
          </p:nvSpPr>
          <p:spPr bwMode="auto">
            <a:xfrm flipH="1">
              <a:off x="6924" y="3960"/>
              <a:ext cx="1176" cy="745"/>
            </a:xfrm>
            <a:prstGeom prst="line">
              <a:avLst/>
            </a:prstGeom>
            <a:noFill/>
            <a:ln w="9525">
              <a:solidFill>
                <a:srgbClr val="000000"/>
              </a:solidFill>
              <a:round/>
              <a:headEnd/>
              <a:tailEnd type="triangle" w="med" len="med"/>
            </a:ln>
          </p:spPr>
          <p:txBody>
            <a:bodyPr/>
            <a:lstStyle/>
            <a:p>
              <a:endParaRPr lang="en-US"/>
            </a:p>
          </p:txBody>
        </p:sp>
        <p:sp>
          <p:nvSpPr>
            <p:cNvPr id="39" name="Rectangle 36"/>
            <p:cNvSpPr>
              <a:spLocks noChangeArrowheads="1"/>
            </p:cNvSpPr>
            <p:nvPr/>
          </p:nvSpPr>
          <p:spPr bwMode="auto">
            <a:xfrm>
              <a:off x="4637" y="2508"/>
              <a:ext cx="1980" cy="540"/>
            </a:xfrm>
            <a:prstGeom prst="rect">
              <a:avLst/>
            </a:prstGeom>
            <a:solidFill>
              <a:srgbClr val="FFFFFF"/>
            </a:solidFill>
            <a:ln w="9525">
              <a:solidFill>
                <a:srgbClr val="000000"/>
              </a:solidFill>
              <a:miter lim="800000"/>
              <a:headEnd/>
              <a:tailEnd/>
            </a:ln>
          </p:spPr>
          <p:txBody>
            <a:bodyPr/>
            <a:lstStyle/>
            <a:p>
              <a:r>
                <a:rPr lang="en-US" sz="1200" b="1" dirty="0">
                  <a:solidFill>
                    <a:srgbClr val="800080"/>
                  </a:solidFill>
                </a:rPr>
                <a:t>Slope = -</a:t>
              </a:r>
              <a:r>
                <a:rPr lang="en-US" sz="1200" b="1" dirty="0" smtClean="0">
                  <a:solidFill>
                    <a:srgbClr val="800080"/>
                  </a:solidFill>
                </a:rPr>
                <a:t>w(1-t)</a:t>
              </a:r>
              <a:endParaRPr lang="en-US" dirty="0"/>
            </a:p>
          </p:txBody>
        </p:sp>
        <p:sp>
          <p:nvSpPr>
            <p:cNvPr id="40" name="Line 37"/>
            <p:cNvSpPr>
              <a:spLocks noChangeShapeType="1"/>
            </p:cNvSpPr>
            <p:nvPr/>
          </p:nvSpPr>
          <p:spPr bwMode="auto">
            <a:xfrm flipH="1">
              <a:off x="4271" y="2783"/>
              <a:ext cx="366" cy="549"/>
            </a:xfrm>
            <a:prstGeom prst="line">
              <a:avLst/>
            </a:prstGeom>
            <a:noFill/>
            <a:ln w="9525">
              <a:solidFill>
                <a:srgbClr val="000000"/>
              </a:solidFill>
              <a:round/>
              <a:headEnd/>
              <a:tailEnd type="triangle" w="med" len="med"/>
            </a:ln>
          </p:spPr>
          <p:txBody>
            <a:bodyPr/>
            <a:lstStyle/>
            <a:p>
              <a:endParaRPr lang="en-US"/>
            </a:p>
          </p:txBody>
        </p:sp>
      </p:grpSp>
      <p:sp>
        <p:nvSpPr>
          <p:cNvPr id="18474" name="Rectangle 42"/>
          <p:cNvSpPr>
            <a:spLocks noChangeArrowheads="1"/>
          </p:cNvSpPr>
          <p:nvPr/>
        </p:nvSpPr>
        <p:spPr bwMode="auto">
          <a:xfrm>
            <a:off x="533400" y="2133600"/>
            <a:ext cx="914400" cy="1028700"/>
          </a:xfrm>
          <a:prstGeom prst="rect">
            <a:avLst/>
          </a:prstGeom>
          <a:solidFill>
            <a:srgbClr val="FFFFFF">
              <a:alpha val="0"/>
            </a:srgbClr>
          </a:solidFill>
          <a:ln w="9525">
            <a:noFill/>
            <a:miter lim="800000"/>
            <a:headEnd/>
            <a:tailEnd/>
          </a:ln>
        </p:spPr>
        <p:txBody>
          <a:bodyPr/>
          <a:lstStyle/>
          <a:p>
            <a:r>
              <a:rPr lang="en-US" sz="1600" b="1"/>
              <a:t>Goods per Day, Y</a:t>
            </a:r>
            <a:endParaRPr lang="en-US"/>
          </a:p>
        </p:txBody>
      </p:sp>
      <p:sp>
        <p:nvSpPr>
          <p:cNvPr id="18475" name="Rectangle 43"/>
          <p:cNvSpPr>
            <a:spLocks noChangeArrowheads="1"/>
          </p:cNvSpPr>
          <p:nvPr/>
        </p:nvSpPr>
        <p:spPr bwMode="auto">
          <a:xfrm>
            <a:off x="1524000" y="1066800"/>
            <a:ext cx="5793574" cy="584775"/>
          </a:xfrm>
          <a:prstGeom prst="rect">
            <a:avLst/>
          </a:prstGeom>
          <a:noFill/>
          <a:ln w="9525">
            <a:noFill/>
            <a:miter lim="800000"/>
            <a:headEnd/>
            <a:tailEnd/>
          </a:ln>
          <a:effectLst/>
        </p:spPr>
        <p:txBody>
          <a:bodyPr wrap="none" anchor="ctr">
            <a:spAutoFit/>
          </a:bodyPr>
          <a:lstStyle/>
          <a:p>
            <a:r>
              <a:rPr lang="en-US" sz="3200" dirty="0">
                <a:solidFill>
                  <a:srgbClr val="0000FF"/>
                </a:solidFill>
              </a:rPr>
              <a:t>Leisure Choice with an </a:t>
            </a:r>
            <a:r>
              <a:rPr lang="en-US" sz="3200" dirty="0" smtClean="0">
                <a:solidFill>
                  <a:srgbClr val="0000FF"/>
                </a:solidFill>
              </a:rPr>
              <a:t>EITC, 2</a:t>
            </a:r>
            <a:endParaRPr lang="en-US" sz="3200" dirty="0">
              <a:solidFill>
                <a:srgbClr val="0000FF"/>
              </a:solidFill>
            </a:endParaRPr>
          </a:p>
        </p:txBody>
      </p:sp>
      <p:sp>
        <p:nvSpPr>
          <p:cNvPr id="44" name="Title 43"/>
          <p:cNvSpPr>
            <a:spLocks noGrp="1"/>
          </p:cNvSpPr>
          <p:nvPr>
            <p:ph type="title"/>
          </p:nvPr>
        </p:nvSpPr>
        <p:spPr>
          <a:xfrm>
            <a:off x="457200" y="1371600"/>
            <a:ext cx="8153400" cy="1066800"/>
          </a:xfrm>
        </p:spPr>
        <p:txBody>
          <a:bodyPr/>
          <a:lstStyle/>
          <a:p>
            <a:r>
              <a:rPr lang="en-US" dirty="0" smtClean="0"/>
              <a:t> </a:t>
            </a:r>
            <a:endParaRPr lang="en-US" dirty="0"/>
          </a:p>
        </p:txBody>
      </p:sp>
      <p:sp>
        <p:nvSpPr>
          <p:cNvPr id="45" name="Title 1"/>
          <p:cNvSpPr txBox="1">
            <a:spLocks/>
          </p:cNvSpPr>
          <p:nvPr/>
        </p:nvSpPr>
        <p:spPr>
          <a:xfrm>
            <a:off x="457200" y="609600"/>
            <a:ext cx="8229600" cy="5334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2"/>
                </a:solidFill>
                <a:effectLst/>
                <a:uLnTx/>
                <a:uFillTx/>
                <a:latin typeface="+mj-lt"/>
                <a:ea typeface="+mj-ea"/>
                <a:cs typeface="+mj-cs"/>
              </a:rPr>
              <a:t>PAI786, Class 16: Welfare Programs and Policy  </a:t>
            </a: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pic>
        <p:nvPicPr>
          <p:cNvPr id="46"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cxnSp>
        <p:nvCxnSpPr>
          <p:cNvPr id="47" name="Straight Connector 46"/>
          <p:cNvCxnSpPr/>
          <p:nvPr/>
        </p:nvCxnSpPr>
        <p:spPr>
          <a:xfrm rot="5400000">
            <a:off x="1790700" y="4762500"/>
            <a:ext cx="1905000"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2362200" y="4724400"/>
            <a:ext cx="1981200"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743200" y="5410200"/>
            <a:ext cx="609600" cy="1588"/>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18449" idx="0"/>
          </p:cNvCxnSpPr>
          <p:nvPr/>
        </p:nvCxnSpPr>
        <p:spPr>
          <a:xfrm rot="16200000" flipH="1">
            <a:off x="3962399" y="3809999"/>
            <a:ext cx="228601" cy="38100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133058" y="2152471"/>
            <a:ext cx="2934742" cy="1200329"/>
          </a:xfrm>
          <a:prstGeom prst="rect">
            <a:avLst/>
          </a:prstGeom>
          <a:noFill/>
          <a:ln>
            <a:solidFill>
              <a:schemeClr val="tx1"/>
            </a:solidFill>
          </a:ln>
        </p:spPr>
        <p:txBody>
          <a:bodyPr wrap="square" rtlCol="0">
            <a:spAutoFit/>
          </a:bodyPr>
          <a:lstStyle/>
          <a:p>
            <a:r>
              <a:rPr lang="en-US" dirty="0" smtClean="0"/>
              <a:t>But the EITC lowers the net wage in the phase-out range, thereby decreasing work effort for some.</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p:txBody>
          <a:bodyPr/>
          <a:lstStyle/>
          <a:p>
            <a:pPr>
              <a:buFont typeface="Wingdings" pitchFamily="2" charset="2"/>
              <a:buNone/>
            </a:pPr>
            <a:r>
              <a:rPr lang="en-US" dirty="0">
                <a:solidFill>
                  <a:srgbClr val="9900CC"/>
                </a:solidFill>
              </a:rPr>
              <a:t>	</a:t>
            </a:r>
          </a:p>
          <a:p>
            <a:pPr>
              <a:buFont typeface="Wingdings" pitchFamily="2" charset="2"/>
              <a:buNone/>
            </a:pPr>
            <a:endParaRPr lang="en-US" dirty="0">
              <a:solidFill>
                <a:srgbClr val="9900CC"/>
              </a:solidFill>
            </a:endParaRPr>
          </a:p>
          <a:p>
            <a:pPr>
              <a:buFont typeface="Wingdings" pitchFamily="2" charset="2"/>
              <a:buNone/>
            </a:pPr>
            <a:endParaRPr lang="en-US" dirty="0">
              <a:solidFill>
                <a:srgbClr val="9900CC"/>
              </a:solidFill>
            </a:endParaRPr>
          </a:p>
          <a:p>
            <a:endParaRPr lang="en-US" dirty="0"/>
          </a:p>
        </p:txBody>
      </p:sp>
      <p:grpSp>
        <p:nvGrpSpPr>
          <p:cNvPr id="2" name="Group 11"/>
          <p:cNvGrpSpPr>
            <a:grpSpLocks noChangeAspect="1"/>
          </p:cNvGrpSpPr>
          <p:nvPr/>
        </p:nvGrpSpPr>
        <p:grpSpPr bwMode="auto">
          <a:xfrm>
            <a:off x="533400" y="1600200"/>
            <a:ext cx="9144000" cy="6294437"/>
            <a:chOff x="1800" y="1080"/>
            <a:chExt cx="10980" cy="7560"/>
          </a:xfrm>
        </p:grpSpPr>
        <p:sp>
          <p:nvSpPr>
            <p:cNvPr id="18444" name="AutoShape 12"/>
            <p:cNvSpPr>
              <a:spLocks noChangeAspect="1" noChangeArrowheads="1"/>
            </p:cNvSpPr>
            <p:nvPr/>
          </p:nvSpPr>
          <p:spPr bwMode="auto">
            <a:xfrm>
              <a:off x="1800" y="1080"/>
              <a:ext cx="10980" cy="7560"/>
            </a:xfrm>
            <a:prstGeom prst="rect">
              <a:avLst/>
            </a:prstGeom>
            <a:noFill/>
            <a:ln w="9525">
              <a:noFill/>
              <a:miter lim="800000"/>
              <a:headEnd/>
              <a:tailEnd/>
            </a:ln>
          </p:spPr>
          <p:txBody>
            <a:bodyPr/>
            <a:lstStyle/>
            <a:p>
              <a:endParaRPr lang="en-US"/>
            </a:p>
          </p:txBody>
        </p:sp>
        <p:sp>
          <p:nvSpPr>
            <p:cNvPr id="18445" name="Line 13"/>
            <p:cNvSpPr>
              <a:spLocks noChangeShapeType="1"/>
            </p:cNvSpPr>
            <p:nvPr/>
          </p:nvSpPr>
          <p:spPr bwMode="auto">
            <a:xfrm>
              <a:off x="2880" y="1260"/>
              <a:ext cx="1" cy="4680"/>
            </a:xfrm>
            <a:prstGeom prst="line">
              <a:avLst/>
            </a:prstGeom>
            <a:noFill/>
            <a:ln w="9525">
              <a:solidFill>
                <a:srgbClr val="000000"/>
              </a:solidFill>
              <a:round/>
              <a:headEnd/>
              <a:tailEnd/>
            </a:ln>
          </p:spPr>
          <p:txBody>
            <a:bodyPr/>
            <a:lstStyle/>
            <a:p>
              <a:endParaRPr lang="en-US"/>
            </a:p>
          </p:txBody>
        </p:sp>
        <p:sp>
          <p:nvSpPr>
            <p:cNvPr id="18446" name="Line 14"/>
            <p:cNvSpPr>
              <a:spLocks noChangeShapeType="1"/>
            </p:cNvSpPr>
            <p:nvPr/>
          </p:nvSpPr>
          <p:spPr bwMode="auto">
            <a:xfrm>
              <a:off x="2880" y="5940"/>
              <a:ext cx="6300" cy="1"/>
            </a:xfrm>
            <a:prstGeom prst="line">
              <a:avLst/>
            </a:prstGeom>
            <a:noFill/>
            <a:ln w="9525">
              <a:solidFill>
                <a:srgbClr val="000000"/>
              </a:solidFill>
              <a:round/>
              <a:headEnd/>
              <a:tailEnd/>
            </a:ln>
          </p:spPr>
          <p:txBody>
            <a:bodyPr/>
            <a:lstStyle/>
            <a:p>
              <a:endParaRPr lang="en-US"/>
            </a:p>
          </p:txBody>
        </p:sp>
        <p:sp>
          <p:nvSpPr>
            <p:cNvPr id="18447" name="Line 15"/>
            <p:cNvSpPr>
              <a:spLocks noChangeShapeType="1"/>
            </p:cNvSpPr>
            <p:nvPr/>
          </p:nvSpPr>
          <p:spPr bwMode="auto">
            <a:xfrm flipV="1">
              <a:off x="7920" y="2520"/>
              <a:ext cx="0" cy="3420"/>
            </a:xfrm>
            <a:prstGeom prst="line">
              <a:avLst/>
            </a:prstGeom>
            <a:noFill/>
            <a:ln w="15875">
              <a:solidFill>
                <a:srgbClr val="000000"/>
              </a:solidFill>
              <a:prstDash val="sysDot"/>
              <a:round/>
              <a:headEnd/>
              <a:tailEnd/>
            </a:ln>
          </p:spPr>
          <p:txBody>
            <a:bodyPr/>
            <a:lstStyle/>
            <a:p>
              <a:endParaRPr lang="en-US"/>
            </a:p>
          </p:txBody>
        </p:sp>
        <p:sp>
          <p:nvSpPr>
            <p:cNvPr id="18448" name="Line 16"/>
            <p:cNvSpPr>
              <a:spLocks noChangeShapeType="1"/>
            </p:cNvSpPr>
            <p:nvPr/>
          </p:nvSpPr>
          <p:spPr bwMode="auto">
            <a:xfrm flipH="1" flipV="1">
              <a:off x="2880" y="2700"/>
              <a:ext cx="5040" cy="3240"/>
            </a:xfrm>
            <a:prstGeom prst="line">
              <a:avLst/>
            </a:prstGeom>
            <a:noFill/>
            <a:ln w="28575">
              <a:solidFill>
                <a:srgbClr val="0000FF"/>
              </a:solidFill>
              <a:round/>
              <a:headEnd/>
              <a:tailEnd/>
            </a:ln>
          </p:spPr>
          <p:txBody>
            <a:bodyPr/>
            <a:lstStyle/>
            <a:p>
              <a:endParaRPr lang="en-US"/>
            </a:p>
          </p:txBody>
        </p:sp>
        <p:sp>
          <p:nvSpPr>
            <p:cNvPr id="18450" name="Freeform 18"/>
            <p:cNvSpPr>
              <a:spLocks/>
            </p:cNvSpPr>
            <p:nvPr/>
          </p:nvSpPr>
          <p:spPr bwMode="auto">
            <a:xfrm>
              <a:off x="5587" y="2016"/>
              <a:ext cx="4320" cy="2880"/>
            </a:xfrm>
            <a:custGeom>
              <a:avLst/>
              <a:gdLst/>
              <a:ahLst/>
              <a:cxnLst>
                <a:cxn ang="0">
                  <a:pos x="0" y="0"/>
                </a:cxn>
                <a:cxn ang="0">
                  <a:pos x="180" y="900"/>
                </a:cxn>
                <a:cxn ang="0">
                  <a:pos x="540" y="1620"/>
                </a:cxn>
                <a:cxn ang="0">
                  <a:pos x="1440" y="2340"/>
                </a:cxn>
                <a:cxn ang="0">
                  <a:pos x="3060" y="2700"/>
                </a:cxn>
                <a:cxn ang="0">
                  <a:pos x="4320" y="2880"/>
                </a:cxn>
              </a:cxnLst>
              <a:rect l="0" t="0" r="r" b="b"/>
              <a:pathLst>
                <a:path w="4320" h="2880">
                  <a:moveTo>
                    <a:pt x="0" y="0"/>
                  </a:moveTo>
                  <a:cubicBezTo>
                    <a:pt x="45" y="315"/>
                    <a:pt x="90" y="630"/>
                    <a:pt x="180" y="900"/>
                  </a:cubicBezTo>
                  <a:cubicBezTo>
                    <a:pt x="270" y="1170"/>
                    <a:pt x="330" y="1380"/>
                    <a:pt x="540" y="1620"/>
                  </a:cubicBezTo>
                  <a:cubicBezTo>
                    <a:pt x="750" y="1860"/>
                    <a:pt x="1020" y="2160"/>
                    <a:pt x="1440" y="2340"/>
                  </a:cubicBezTo>
                  <a:cubicBezTo>
                    <a:pt x="1860" y="2520"/>
                    <a:pt x="2580" y="2610"/>
                    <a:pt x="3060" y="2700"/>
                  </a:cubicBezTo>
                  <a:cubicBezTo>
                    <a:pt x="3540" y="2790"/>
                    <a:pt x="3930" y="2835"/>
                    <a:pt x="4320" y="2880"/>
                  </a:cubicBezTo>
                </a:path>
              </a:pathLst>
            </a:custGeom>
            <a:noFill/>
            <a:ln w="28575">
              <a:solidFill>
                <a:srgbClr val="FF0000"/>
              </a:solidFill>
              <a:round/>
              <a:headEnd/>
              <a:tailEnd/>
            </a:ln>
          </p:spPr>
          <p:txBody>
            <a:bodyPr/>
            <a:lstStyle/>
            <a:p>
              <a:endParaRPr lang="en-US"/>
            </a:p>
          </p:txBody>
        </p:sp>
        <p:sp>
          <p:nvSpPr>
            <p:cNvPr id="18451" name="Rectangle 19"/>
            <p:cNvSpPr>
              <a:spLocks noChangeArrowheads="1"/>
            </p:cNvSpPr>
            <p:nvPr/>
          </p:nvSpPr>
          <p:spPr bwMode="auto">
            <a:xfrm>
              <a:off x="7200" y="6480"/>
              <a:ext cx="4680" cy="900"/>
            </a:xfrm>
            <a:prstGeom prst="rect">
              <a:avLst/>
            </a:prstGeom>
            <a:solidFill>
              <a:srgbClr val="FFFFFF">
                <a:alpha val="0"/>
              </a:srgbClr>
            </a:solidFill>
            <a:ln w="9525">
              <a:noFill/>
              <a:miter lim="800000"/>
              <a:headEnd/>
              <a:tailEnd/>
            </a:ln>
          </p:spPr>
          <p:txBody>
            <a:bodyPr/>
            <a:lstStyle/>
            <a:p>
              <a:r>
                <a:rPr lang="en-US" sz="1600">
                  <a:sym typeface="Wingdings" pitchFamily="2" charset="2"/>
                </a:rPr>
                <a:t></a:t>
              </a:r>
              <a:r>
                <a:rPr lang="en-US" sz="1600"/>
                <a:t> </a:t>
              </a:r>
              <a:r>
                <a:rPr lang="en-US" sz="1600" b="1"/>
                <a:t>Leisure Hours per Day, L</a:t>
              </a:r>
              <a:endParaRPr lang="en-US" sz="1600"/>
            </a:p>
            <a:p>
              <a:r>
                <a:rPr lang="en-US" sz="1600">
                  <a:sym typeface="Wingdings" pitchFamily="2" charset="2"/>
                </a:rPr>
                <a:t></a:t>
              </a:r>
              <a:r>
                <a:rPr lang="en-US" sz="1600"/>
                <a:t> </a:t>
              </a:r>
              <a:r>
                <a:rPr lang="en-US" sz="1600" b="1"/>
                <a:t>Work Hours per Day</a:t>
              </a:r>
              <a:endParaRPr lang="en-US"/>
            </a:p>
          </p:txBody>
        </p:sp>
        <p:sp>
          <p:nvSpPr>
            <p:cNvPr id="18452" name="Rectangle 20"/>
            <p:cNvSpPr>
              <a:spLocks noChangeArrowheads="1"/>
            </p:cNvSpPr>
            <p:nvPr/>
          </p:nvSpPr>
          <p:spPr bwMode="auto">
            <a:xfrm>
              <a:off x="7200" y="1800"/>
              <a:ext cx="1620" cy="720"/>
            </a:xfrm>
            <a:prstGeom prst="rect">
              <a:avLst/>
            </a:prstGeom>
            <a:solidFill>
              <a:srgbClr val="FFFFFF">
                <a:alpha val="0"/>
              </a:srgbClr>
            </a:solidFill>
            <a:ln w="9525">
              <a:noFill/>
              <a:miter lim="800000"/>
              <a:headEnd/>
              <a:tailEnd/>
            </a:ln>
          </p:spPr>
          <p:txBody>
            <a:bodyPr/>
            <a:lstStyle/>
            <a:p>
              <a:r>
                <a:rPr lang="en-US" sz="1200" b="1"/>
                <a:t>Time Constraint</a:t>
              </a:r>
              <a:endParaRPr lang="en-US"/>
            </a:p>
          </p:txBody>
        </p:sp>
        <p:sp>
          <p:nvSpPr>
            <p:cNvPr id="18453" name="Line 21"/>
            <p:cNvSpPr>
              <a:spLocks noChangeShapeType="1"/>
            </p:cNvSpPr>
            <p:nvPr/>
          </p:nvSpPr>
          <p:spPr bwMode="auto">
            <a:xfrm>
              <a:off x="6057" y="3600"/>
              <a:ext cx="1" cy="2340"/>
            </a:xfrm>
            <a:prstGeom prst="line">
              <a:avLst/>
            </a:prstGeom>
            <a:noFill/>
            <a:ln w="15875">
              <a:solidFill>
                <a:srgbClr val="000000"/>
              </a:solidFill>
              <a:prstDash val="sysDot"/>
              <a:round/>
              <a:headEnd/>
              <a:tailEnd/>
            </a:ln>
          </p:spPr>
          <p:txBody>
            <a:bodyPr/>
            <a:lstStyle/>
            <a:p>
              <a:endParaRPr lang="en-US"/>
            </a:p>
          </p:txBody>
        </p:sp>
        <p:sp>
          <p:nvSpPr>
            <p:cNvPr id="18454" name="Rectangle 22"/>
            <p:cNvSpPr>
              <a:spLocks noChangeArrowheads="1"/>
            </p:cNvSpPr>
            <p:nvPr/>
          </p:nvSpPr>
          <p:spPr bwMode="auto">
            <a:xfrm>
              <a:off x="2700" y="5940"/>
              <a:ext cx="360" cy="360"/>
            </a:xfrm>
            <a:prstGeom prst="rect">
              <a:avLst/>
            </a:prstGeom>
            <a:solidFill>
              <a:srgbClr val="FFFFFF">
                <a:alpha val="0"/>
              </a:srgbClr>
            </a:solidFill>
            <a:ln w="9525">
              <a:noFill/>
              <a:miter lim="800000"/>
              <a:headEnd/>
              <a:tailEnd/>
            </a:ln>
          </p:spPr>
          <p:txBody>
            <a:bodyPr/>
            <a:lstStyle/>
            <a:p>
              <a:r>
                <a:rPr lang="en-US" sz="1200" b="1"/>
                <a:t>0</a:t>
              </a:r>
              <a:endParaRPr lang="en-US"/>
            </a:p>
          </p:txBody>
        </p:sp>
        <p:sp>
          <p:nvSpPr>
            <p:cNvPr id="18455" name="Rectangle 23"/>
            <p:cNvSpPr>
              <a:spLocks noChangeArrowheads="1"/>
            </p:cNvSpPr>
            <p:nvPr/>
          </p:nvSpPr>
          <p:spPr bwMode="auto">
            <a:xfrm>
              <a:off x="6210" y="5940"/>
              <a:ext cx="720" cy="540"/>
            </a:xfrm>
            <a:prstGeom prst="rect">
              <a:avLst/>
            </a:prstGeom>
            <a:solidFill>
              <a:srgbClr val="FFFFFF">
                <a:alpha val="0"/>
              </a:srgbClr>
            </a:solidFill>
            <a:ln w="9525">
              <a:noFill/>
              <a:miter lim="800000"/>
              <a:headEnd/>
              <a:tailEnd/>
            </a:ln>
          </p:spPr>
          <p:txBody>
            <a:bodyPr/>
            <a:lstStyle/>
            <a:p>
              <a:r>
                <a:rPr lang="en-US" sz="1200" b="1"/>
                <a:t>L</a:t>
              </a:r>
              <a:r>
                <a:rPr lang="en-US" sz="1200" b="1" baseline="-25000"/>
                <a:t>1</a:t>
              </a:r>
              <a:endParaRPr lang="en-US"/>
            </a:p>
          </p:txBody>
        </p:sp>
        <p:sp>
          <p:nvSpPr>
            <p:cNvPr id="18456" name="Rectangle 24"/>
            <p:cNvSpPr>
              <a:spLocks noChangeArrowheads="1"/>
            </p:cNvSpPr>
            <p:nvPr/>
          </p:nvSpPr>
          <p:spPr bwMode="auto">
            <a:xfrm>
              <a:off x="6525" y="5940"/>
              <a:ext cx="720" cy="540"/>
            </a:xfrm>
            <a:prstGeom prst="rect">
              <a:avLst/>
            </a:prstGeom>
            <a:solidFill>
              <a:srgbClr val="FFFFFF">
                <a:alpha val="0"/>
              </a:srgbClr>
            </a:solidFill>
            <a:ln w="9525">
              <a:noFill/>
              <a:miter lim="800000"/>
              <a:headEnd/>
              <a:tailEnd/>
            </a:ln>
          </p:spPr>
          <p:txBody>
            <a:bodyPr/>
            <a:lstStyle/>
            <a:p>
              <a:r>
                <a:rPr lang="en-US" sz="1200" b="1"/>
                <a:t>L</a:t>
              </a:r>
              <a:r>
                <a:rPr lang="en-US" sz="1200" b="1" baseline="-25000"/>
                <a:t>2</a:t>
              </a:r>
              <a:endParaRPr lang="en-US"/>
            </a:p>
          </p:txBody>
        </p:sp>
        <p:sp>
          <p:nvSpPr>
            <p:cNvPr id="18457" name="Line 25"/>
            <p:cNvSpPr>
              <a:spLocks noChangeShapeType="1"/>
            </p:cNvSpPr>
            <p:nvPr/>
          </p:nvSpPr>
          <p:spPr bwMode="auto">
            <a:xfrm flipH="1" flipV="1">
              <a:off x="4087" y="1227"/>
              <a:ext cx="3832" cy="4713"/>
            </a:xfrm>
            <a:prstGeom prst="line">
              <a:avLst/>
            </a:prstGeom>
            <a:noFill/>
            <a:ln w="28575">
              <a:solidFill>
                <a:srgbClr val="800080"/>
              </a:solidFill>
              <a:round/>
              <a:headEnd/>
              <a:tailEnd/>
            </a:ln>
          </p:spPr>
          <p:txBody>
            <a:bodyPr/>
            <a:lstStyle/>
            <a:p>
              <a:endParaRPr lang="en-US"/>
            </a:p>
          </p:txBody>
        </p:sp>
        <p:sp>
          <p:nvSpPr>
            <p:cNvPr id="18458" name="Line 26"/>
            <p:cNvSpPr>
              <a:spLocks noChangeShapeType="1"/>
            </p:cNvSpPr>
            <p:nvPr/>
          </p:nvSpPr>
          <p:spPr bwMode="auto">
            <a:xfrm flipH="1">
              <a:off x="6517" y="5040"/>
              <a:ext cx="1" cy="900"/>
            </a:xfrm>
            <a:prstGeom prst="line">
              <a:avLst/>
            </a:prstGeom>
            <a:noFill/>
            <a:ln w="15875">
              <a:solidFill>
                <a:srgbClr val="000000"/>
              </a:solidFill>
              <a:prstDash val="sysDot"/>
              <a:round/>
              <a:headEnd/>
              <a:tailEnd/>
            </a:ln>
          </p:spPr>
          <p:txBody>
            <a:bodyPr/>
            <a:lstStyle/>
            <a:p>
              <a:endParaRPr lang="en-US"/>
            </a:p>
          </p:txBody>
        </p:sp>
        <p:sp>
          <p:nvSpPr>
            <p:cNvPr id="18459" name="Freeform 27"/>
            <p:cNvSpPr>
              <a:spLocks/>
            </p:cNvSpPr>
            <p:nvPr/>
          </p:nvSpPr>
          <p:spPr bwMode="auto">
            <a:xfrm>
              <a:off x="5428" y="2836"/>
              <a:ext cx="4320" cy="2880"/>
            </a:xfrm>
            <a:custGeom>
              <a:avLst/>
              <a:gdLst/>
              <a:ahLst/>
              <a:cxnLst>
                <a:cxn ang="0">
                  <a:pos x="0" y="0"/>
                </a:cxn>
                <a:cxn ang="0">
                  <a:pos x="180" y="900"/>
                </a:cxn>
                <a:cxn ang="0">
                  <a:pos x="540" y="1620"/>
                </a:cxn>
                <a:cxn ang="0">
                  <a:pos x="1440" y="2340"/>
                </a:cxn>
                <a:cxn ang="0">
                  <a:pos x="3060" y="2700"/>
                </a:cxn>
                <a:cxn ang="0">
                  <a:pos x="4320" y="2880"/>
                </a:cxn>
              </a:cxnLst>
              <a:rect l="0" t="0" r="r" b="b"/>
              <a:pathLst>
                <a:path w="4320" h="2880">
                  <a:moveTo>
                    <a:pt x="0" y="0"/>
                  </a:moveTo>
                  <a:cubicBezTo>
                    <a:pt x="45" y="315"/>
                    <a:pt x="90" y="630"/>
                    <a:pt x="180" y="900"/>
                  </a:cubicBezTo>
                  <a:cubicBezTo>
                    <a:pt x="270" y="1170"/>
                    <a:pt x="330" y="1380"/>
                    <a:pt x="540" y="1620"/>
                  </a:cubicBezTo>
                  <a:cubicBezTo>
                    <a:pt x="750" y="1860"/>
                    <a:pt x="1020" y="2160"/>
                    <a:pt x="1440" y="2340"/>
                  </a:cubicBezTo>
                  <a:cubicBezTo>
                    <a:pt x="1860" y="2520"/>
                    <a:pt x="2580" y="2610"/>
                    <a:pt x="3060" y="2700"/>
                  </a:cubicBezTo>
                  <a:cubicBezTo>
                    <a:pt x="3540" y="2790"/>
                    <a:pt x="3930" y="2835"/>
                    <a:pt x="4320" y="2880"/>
                  </a:cubicBezTo>
                </a:path>
              </a:pathLst>
            </a:custGeom>
            <a:noFill/>
            <a:ln w="28575">
              <a:solidFill>
                <a:srgbClr val="FF0000"/>
              </a:solidFill>
              <a:round/>
              <a:headEnd/>
              <a:tailEnd/>
            </a:ln>
          </p:spPr>
          <p:txBody>
            <a:bodyPr/>
            <a:lstStyle/>
            <a:p>
              <a:endParaRPr lang="en-US"/>
            </a:p>
          </p:txBody>
        </p:sp>
        <p:sp>
          <p:nvSpPr>
            <p:cNvPr id="18460" name="Line 28"/>
            <p:cNvSpPr>
              <a:spLocks noChangeShapeType="1"/>
            </p:cNvSpPr>
            <p:nvPr/>
          </p:nvSpPr>
          <p:spPr bwMode="auto">
            <a:xfrm flipH="1" flipV="1">
              <a:off x="2880" y="1620"/>
              <a:ext cx="5040" cy="3420"/>
            </a:xfrm>
            <a:prstGeom prst="line">
              <a:avLst/>
            </a:prstGeom>
            <a:noFill/>
            <a:ln w="28575">
              <a:solidFill>
                <a:srgbClr val="0000FF"/>
              </a:solidFill>
              <a:prstDash val="sysDot"/>
              <a:round/>
              <a:headEnd/>
              <a:tailEnd/>
            </a:ln>
          </p:spPr>
          <p:txBody>
            <a:bodyPr/>
            <a:lstStyle/>
            <a:p>
              <a:endParaRPr lang="en-US"/>
            </a:p>
          </p:txBody>
        </p:sp>
        <p:sp>
          <p:nvSpPr>
            <p:cNvPr id="18461" name="Rectangle 29"/>
            <p:cNvSpPr>
              <a:spLocks noChangeArrowheads="1"/>
            </p:cNvSpPr>
            <p:nvPr/>
          </p:nvSpPr>
          <p:spPr bwMode="auto">
            <a:xfrm>
              <a:off x="5760" y="5940"/>
              <a:ext cx="720" cy="540"/>
            </a:xfrm>
            <a:prstGeom prst="rect">
              <a:avLst/>
            </a:prstGeom>
            <a:solidFill>
              <a:srgbClr val="FFFFFF">
                <a:alpha val="0"/>
              </a:srgbClr>
            </a:solidFill>
            <a:ln w="9525">
              <a:noFill/>
              <a:miter lim="800000"/>
              <a:headEnd/>
              <a:tailEnd/>
            </a:ln>
          </p:spPr>
          <p:txBody>
            <a:bodyPr/>
            <a:lstStyle/>
            <a:p>
              <a:r>
                <a:rPr lang="en-US" sz="1200" b="1"/>
                <a:t>L</a:t>
              </a:r>
              <a:r>
                <a:rPr lang="en-US" sz="1200" b="1" baseline="-25000"/>
                <a:t>3</a:t>
              </a:r>
              <a:endParaRPr lang="en-US"/>
            </a:p>
          </p:txBody>
        </p:sp>
        <p:sp>
          <p:nvSpPr>
            <p:cNvPr id="18465" name="Rectangle 33"/>
            <p:cNvSpPr>
              <a:spLocks noChangeArrowheads="1"/>
            </p:cNvSpPr>
            <p:nvPr/>
          </p:nvSpPr>
          <p:spPr bwMode="auto">
            <a:xfrm>
              <a:off x="5094" y="1172"/>
              <a:ext cx="2154" cy="723"/>
            </a:xfrm>
            <a:prstGeom prst="rect">
              <a:avLst/>
            </a:prstGeom>
            <a:solidFill>
              <a:srgbClr val="FFFFFF"/>
            </a:solidFill>
            <a:ln w="9525">
              <a:solidFill>
                <a:srgbClr val="000000"/>
              </a:solidFill>
              <a:miter lim="800000"/>
              <a:headEnd/>
              <a:tailEnd/>
            </a:ln>
          </p:spPr>
          <p:txBody>
            <a:bodyPr/>
            <a:lstStyle/>
            <a:p>
              <a:r>
                <a:rPr lang="en-US" sz="1200" b="1" dirty="0" smtClean="0">
                  <a:solidFill>
                    <a:srgbClr val="800080"/>
                  </a:solidFill>
                </a:rPr>
                <a:t>Budget Line After Training or </a:t>
              </a:r>
            </a:p>
            <a:p>
              <a:r>
                <a:rPr lang="en-US" sz="1200" b="1" dirty="0" smtClean="0">
                  <a:solidFill>
                    <a:srgbClr val="800080"/>
                  </a:solidFill>
                </a:rPr>
                <a:t>Child Care Subsidy</a:t>
              </a:r>
              <a:endParaRPr lang="en-US" dirty="0"/>
            </a:p>
          </p:txBody>
        </p:sp>
        <p:sp>
          <p:nvSpPr>
            <p:cNvPr id="18466" name="Line 34"/>
            <p:cNvSpPr>
              <a:spLocks noChangeShapeType="1"/>
            </p:cNvSpPr>
            <p:nvPr/>
          </p:nvSpPr>
          <p:spPr bwMode="auto">
            <a:xfrm flipV="1">
              <a:off x="4454" y="4192"/>
              <a:ext cx="732" cy="458"/>
            </a:xfrm>
            <a:prstGeom prst="line">
              <a:avLst/>
            </a:prstGeom>
            <a:noFill/>
            <a:ln w="9525">
              <a:solidFill>
                <a:srgbClr val="000000"/>
              </a:solidFill>
              <a:round/>
              <a:headEnd/>
              <a:tailEnd type="triangle" w="med" len="med"/>
            </a:ln>
          </p:spPr>
          <p:txBody>
            <a:bodyPr/>
            <a:lstStyle/>
            <a:p>
              <a:endParaRPr lang="en-US"/>
            </a:p>
          </p:txBody>
        </p:sp>
        <p:sp>
          <p:nvSpPr>
            <p:cNvPr id="18468" name="Rectangle 36"/>
            <p:cNvSpPr>
              <a:spLocks noChangeArrowheads="1"/>
            </p:cNvSpPr>
            <p:nvPr/>
          </p:nvSpPr>
          <p:spPr bwMode="auto">
            <a:xfrm>
              <a:off x="8100" y="3780"/>
              <a:ext cx="1386" cy="540"/>
            </a:xfrm>
            <a:prstGeom prst="rect">
              <a:avLst/>
            </a:prstGeom>
            <a:solidFill>
              <a:srgbClr val="FFFFFF"/>
            </a:solidFill>
            <a:ln w="9525">
              <a:solidFill>
                <a:srgbClr val="000000"/>
              </a:solidFill>
              <a:miter lim="800000"/>
              <a:headEnd/>
              <a:tailEnd/>
            </a:ln>
          </p:spPr>
          <p:txBody>
            <a:bodyPr/>
            <a:lstStyle/>
            <a:p>
              <a:r>
                <a:rPr lang="en-US" sz="1200" b="1" dirty="0">
                  <a:solidFill>
                    <a:srgbClr val="800080"/>
                  </a:solidFill>
                </a:rPr>
                <a:t>Slope = -</a:t>
              </a:r>
              <a:r>
                <a:rPr lang="en-US" sz="1200" b="1" dirty="0" smtClean="0">
                  <a:solidFill>
                    <a:srgbClr val="800080"/>
                  </a:solidFill>
                </a:rPr>
                <a:t>w</a:t>
              </a:r>
              <a:r>
                <a:rPr lang="en-US" sz="1200" b="1" baseline="-25000" dirty="0" smtClean="0">
                  <a:solidFill>
                    <a:srgbClr val="800080"/>
                  </a:solidFill>
                </a:rPr>
                <a:t>2</a:t>
              </a:r>
              <a:endParaRPr lang="en-US" baseline="-25000" dirty="0"/>
            </a:p>
          </p:txBody>
        </p:sp>
        <p:sp>
          <p:nvSpPr>
            <p:cNvPr id="18469" name="Line 37"/>
            <p:cNvSpPr>
              <a:spLocks noChangeShapeType="1"/>
            </p:cNvSpPr>
            <p:nvPr/>
          </p:nvSpPr>
          <p:spPr bwMode="auto">
            <a:xfrm flipH="1">
              <a:off x="7020" y="3960"/>
              <a:ext cx="1080" cy="720"/>
            </a:xfrm>
            <a:prstGeom prst="line">
              <a:avLst/>
            </a:prstGeom>
            <a:noFill/>
            <a:ln w="9525">
              <a:solidFill>
                <a:srgbClr val="000000"/>
              </a:solidFill>
              <a:round/>
              <a:headEnd/>
              <a:tailEnd type="triangle" w="med" len="med"/>
            </a:ln>
          </p:spPr>
          <p:txBody>
            <a:bodyPr/>
            <a:lstStyle/>
            <a:p>
              <a:endParaRPr lang="en-US"/>
            </a:p>
          </p:txBody>
        </p:sp>
        <p:sp>
          <p:nvSpPr>
            <p:cNvPr id="18470" name="Line 38"/>
            <p:cNvSpPr>
              <a:spLocks noChangeShapeType="1"/>
            </p:cNvSpPr>
            <p:nvPr/>
          </p:nvSpPr>
          <p:spPr bwMode="auto">
            <a:xfrm flipH="1">
              <a:off x="6650" y="4320"/>
              <a:ext cx="1" cy="1620"/>
            </a:xfrm>
            <a:prstGeom prst="line">
              <a:avLst/>
            </a:prstGeom>
            <a:noFill/>
            <a:ln w="15875">
              <a:solidFill>
                <a:srgbClr val="000000"/>
              </a:solidFill>
              <a:prstDash val="sysDot"/>
              <a:round/>
              <a:headEnd/>
              <a:tailEnd/>
            </a:ln>
          </p:spPr>
          <p:txBody>
            <a:bodyPr/>
            <a:lstStyle/>
            <a:p>
              <a:endParaRPr lang="en-US"/>
            </a:p>
          </p:txBody>
        </p:sp>
        <p:sp>
          <p:nvSpPr>
            <p:cNvPr id="18471" name="Rectangle 39"/>
            <p:cNvSpPr>
              <a:spLocks noChangeArrowheads="1"/>
            </p:cNvSpPr>
            <p:nvPr/>
          </p:nvSpPr>
          <p:spPr bwMode="auto">
            <a:xfrm>
              <a:off x="5904" y="3420"/>
              <a:ext cx="360" cy="360"/>
            </a:xfrm>
            <a:prstGeom prst="rect">
              <a:avLst/>
            </a:prstGeom>
            <a:solidFill>
              <a:srgbClr val="FFFFFF">
                <a:alpha val="0"/>
              </a:srgbClr>
            </a:solidFill>
            <a:ln w="9525">
              <a:noFill/>
              <a:miter lim="800000"/>
              <a:headEnd/>
              <a:tailEnd/>
            </a:ln>
          </p:spPr>
          <p:txBody>
            <a:bodyPr/>
            <a:lstStyle/>
            <a:p>
              <a:r>
                <a:rPr lang="en-US" sz="1200">
                  <a:sym typeface="Symbol" pitchFamily="18" charset="2"/>
                </a:rPr>
                <a:t></a:t>
              </a:r>
              <a:endParaRPr lang="en-US"/>
            </a:p>
          </p:txBody>
        </p:sp>
        <p:sp>
          <p:nvSpPr>
            <p:cNvPr id="18472" name="Rectangle 40"/>
            <p:cNvSpPr>
              <a:spLocks noChangeArrowheads="1"/>
            </p:cNvSpPr>
            <p:nvPr/>
          </p:nvSpPr>
          <p:spPr bwMode="auto">
            <a:xfrm>
              <a:off x="6523" y="3960"/>
              <a:ext cx="360" cy="360"/>
            </a:xfrm>
            <a:prstGeom prst="rect">
              <a:avLst/>
            </a:prstGeom>
            <a:solidFill>
              <a:srgbClr val="FFFFFF">
                <a:alpha val="0"/>
              </a:srgbClr>
            </a:solidFill>
            <a:ln w="9525">
              <a:noFill/>
              <a:miter lim="800000"/>
              <a:headEnd/>
              <a:tailEnd/>
            </a:ln>
          </p:spPr>
          <p:txBody>
            <a:bodyPr/>
            <a:lstStyle/>
            <a:p>
              <a:r>
                <a:rPr lang="en-US" sz="1200">
                  <a:sym typeface="Symbol" pitchFamily="18" charset="2"/>
                </a:rPr>
                <a:t></a:t>
              </a:r>
              <a:endParaRPr lang="en-US"/>
            </a:p>
          </p:txBody>
        </p:sp>
        <p:sp>
          <p:nvSpPr>
            <p:cNvPr id="18473" name="Rectangle 41"/>
            <p:cNvSpPr>
              <a:spLocks noChangeArrowheads="1"/>
            </p:cNvSpPr>
            <p:nvPr/>
          </p:nvSpPr>
          <p:spPr bwMode="auto">
            <a:xfrm>
              <a:off x="6379" y="4824"/>
              <a:ext cx="360" cy="360"/>
            </a:xfrm>
            <a:prstGeom prst="rect">
              <a:avLst/>
            </a:prstGeom>
            <a:solidFill>
              <a:srgbClr val="FFFFFF">
                <a:alpha val="0"/>
              </a:srgbClr>
            </a:solidFill>
            <a:ln w="9525">
              <a:noFill/>
              <a:miter lim="800000"/>
              <a:headEnd/>
              <a:tailEnd/>
            </a:ln>
          </p:spPr>
          <p:txBody>
            <a:bodyPr/>
            <a:lstStyle/>
            <a:p>
              <a:r>
                <a:rPr lang="en-US" sz="1200">
                  <a:sym typeface="Symbol" pitchFamily="18" charset="2"/>
                </a:rPr>
                <a:t></a:t>
              </a:r>
              <a:endParaRPr lang="en-US"/>
            </a:p>
          </p:txBody>
        </p:sp>
        <p:sp>
          <p:nvSpPr>
            <p:cNvPr id="39" name="Rectangle 36"/>
            <p:cNvSpPr>
              <a:spLocks noChangeArrowheads="1"/>
            </p:cNvSpPr>
            <p:nvPr/>
          </p:nvSpPr>
          <p:spPr bwMode="auto">
            <a:xfrm>
              <a:off x="3067" y="4384"/>
              <a:ext cx="1386" cy="540"/>
            </a:xfrm>
            <a:prstGeom prst="rect">
              <a:avLst/>
            </a:prstGeom>
            <a:solidFill>
              <a:srgbClr val="FFFFFF"/>
            </a:solidFill>
            <a:ln w="9525">
              <a:solidFill>
                <a:srgbClr val="000000"/>
              </a:solidFill>
              <a:miter lim="800000"/>
              <a:headEnd/>
              <a:tailEnd/>
            </a:ln>
          </p:spPr>
          <p:txBody>
            <a:bodyPr/>
            <a:lstStyle/>
            <a:p>
              <a:r>
                <a:rPr lang="en-US" sz="1200" b="1" dirty="0">
                  <a:solidFill>
                    <a:srgbClr val="800080"/>
                  </a:solidFill>
                </a:rPr>
                <a:t>Slope = -</a:t>
              </a:r>
              <a:r>
                <a:rPr lang="en-US" sz="1200" b="1" dirty="0" smtClean="0">
                  <a:solidFill>
                    <a:srgbClr val="800080"/>
                  </a:solidFill>
                </a:rPr>
                <a:t>w</a:t>
              </a:r>
              <a:r>
                <a:rPr lang="en-US" sz="1200" b="1" baseline="-25000" dirty="0" smtClean="0">
                  <a:solidFill>
                    <a:srgbClr val="800080"/>
                  </a:solidFill>
                </a:rPr>
                <a:t>1</a:t>
              </a:r>
              <a:endParaRPr lang="en-US" baseline="-25000" dirty="0"/>
            </a:p>
          </p:txBody>
        </p:sp>
        <p:sp>
          <p:nvSpPr>
            <p:cNvPr id="42" name="Line 37"/>
            <p:cNvSpPr>
              <a:spLocks noChangeShapeType="1"/>
            </p:cNvSpPr>
            <p:nvPr/>
          </p:nvSpPr>
          <p:spPr bwMode="auto">
            <a:xfrm flipH="1">
              <a:off x="4637" y="1538"/>
              <a:ext cx="440" cy="275"/>
            </a:xfrm>
            <a:prstGeom prst="line">
              <a:avLst/>
            </a:prstGeom>
            <a:noFill/>
            <a:ln w="9525">
              <a:solidFill>
                <a:srgbClr val="000000"/>
              </a:solidFill>
              <a:round/>
              <a:headEnd/>
              <a:tailEnd type="triangle" w="med" len="med"/>
            </a:ln>
          </p:spPr>
          <p:txBody>
            <a:bodyPr/>
            <a:lstStyle/>
            <a:p>
              <a:endParaRPr lang="en-US"/>
            </a:p>
          </p:txBody>
        </p:sp>
      </p:grpSp>
      <p:sp>
        <p:nvSpPr>
          <p:cNvPr id="18474" name="Rectangle 42"/>
          <p:cNvSpPr>
            <a:spLocks noChangeArrowheads="1"/>
          </p:cNvSpPr>
          <p:nvPr/>
        </p:nvSpPr>
        <p:spPr bwMode="auto">
          <a:xfrm>
            <a:off x="533400" y="2133600"/>
            <a:ext cx="914400" cy="1028700"/>
          </a:xfrm>
          <a:prstGeom prst="rect">
            <a:avLst/>
          </a:prstGeom>
          <a:solidFill>
            <a:srgbClr val="FFFFFF">
              <a:alpha val="0"/>
            </a:srgbClr>
          </a:solidFill>
          <a:ln w="9525">
            <a:noFill/>
            <a:miter lim="800000"/>
            <a:headEnd/>
            <a:tailEnd/>
          </a:ln>
        </p:spPr>
        <p:txBody>
          <a:bodyPr/>
          <a:lstStyle/>
          <a:p>
            <a:r>
              <a:rPr lang="en-US" sz="1600" b="1"/>
              <a:t>Goods per Day, Y</a:t>
            </a:r>
            <a:endParaRPr lang="en-US"/>
          </a:p>
        </p:txBody>
      </p:sp>
      <p:sp>
        <p:nvSpPr>
          <p:cNvPr id="18475" name="Rectangle 43"/>
          <p:cNvSpPr>
            <a:spLocks noChangeArrowheads="1"/>
          </p:cNvSpPr>
          <p:nvPr/>
        </p:nvSpPr>
        <p:spPr bwMode="auto">
          <a:xfrm>
            <a:off x="228600" y="1066800"/>
            <a:ext cx="8534400" cy="461665"/>
          </a:xfrm>
          <a:prstGeom prst="rect">
            <a:avLst/>
          </a:prstGeom>
          <a:noFill/>
          <a:ln w="9525">
            <a:noFill/>
            <a:miter lim="800000"/>
            <a:headEnd/>
            <a:tailEnd/>
          </a:ln>
          <a:effectLst/>
        </p:spPr>
        <p:txBody>
          <a:bodyPr wrap="square" anchor="ctr">
            <a:spAutoFit/>
          </a:bodyPr>
          <a:lstStyle/>
          <a:p>
            <a:pPr algn="ctr"/>
            <a:r>
              <a:rPr lang="en-US" sz="2400" dirty="0">
                <a:solidFill>
                  <a:srgbClr val="0000FF"/>
                </a:solidFill>
              </a:rPr>
              <a:t>Leisure Choice with </a:t>
            </a:r>
            <a:r>
              <a:rPr lang="en-US" sz="2400" dirty="0" smtClean="0">
                <a:solidFill>
                  <a:srgbClr val="0000FF"/>
                </a:solidFill>
              </a:rPr>
              <a:t>Wage Boost or Child Care Subsidy</a:t>
            </a:r>
            <a:endParaRPr lang="en-US" sz="2400" dirty="0">
              <a:solidFill>
                <a:srgbClr val="0000FF"/>
              </a:solidFill>
            </a:endParaRPr>
          </a:p>
        </p:txBody>
      </p:sp>
      <p:sp>
        <p:nvSpPr>
          <p:cNvPr id="44" name="Title 43"/>
          <p:cNvSpPr>
            <a:spLocks noGrp="1"/>
          </p:cNvSpPr>
          <p:nvPr>
            <p:ph type="title"/>
          </p:nvPr>
        </p:nvSpPr>
        <p:spPr>
          <a:xfrm>
            <a:off x="457200" y="1143000"/>
            <a:ext cx="5791200" cy="1066800"/>
          </a:xfrm>
        </p:spPr>
        <p:txBody>
          <a:bodyPr/>
          <a:lstStyle/>
          <a:p>
            <a:r>
              <a:rPr lang="en-US" dirty="0" smtClean="0"/>
              <a:t> </a:t>
            </a:r>
            <a:endParaRPr lang="en-US" dirty="0"/>
          </a:p>
        </p:txBody>
      </p:sp>
      <p:sp>
        <p:nvSpPr>
          <p:cNvPr id="45" name="Title 1"/>
          <p:cNvSpPr txBox="1">
            <a:spLocks/>
          </p:cNvSpPr>
          <p:nvPr/>
        </p:nvSpPr>
        <p:spPr>
          <a:xfrm>
            <a:off x="457200" y="533400"/>
            <a:ext cx="8229600" cy="5334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2"/>
                </a:solidFill>
                <a:effectLst/>
                <a:uLnTx/>
                <a:uFillTx/>
                <a:latin typeface="+mj-lt"/>
                <a:ea typeface="+mj-ea"/>
                <a:cs typeface="+mj-cs"/>
              </a:rPr>
              <a:t>PAI786, Class 16: Welfare Programs and Policy  </a:t>
            </a: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pic>
        <p:nvPicPr>
          <p:cNvPr id="46"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36" name="TextBox 35"/>
          <p:cNvSpPr txBox="1"/>
          <p:nvPr/>
        </p:nvSpPr>
        <p:spPr>
          <a:xfrm>
            <a:off x="6133058" y="2152471"/>
            <a:ext cx="2934742" cy="1477328"/>
          </a:xfrm>
          <a:prstGeom prst="rect">
            <a:avLst/>
          </a:prstGeom>
          <a:noFill/>
          <a:ln>
            <a:solidFill>
              <a:schemeClr val="tx1"/>
            </a:solidFill>
          </a:ln>
        </p:spPr>
        <p:txBody>
          <a:bodyPr wrap="square" rtlCol="0">
            <a:spAutoFit/>
          </a:bodyPr>
          <a:lstStyle/>
          <a:p>
            <a:r>
              <a:rPr lang="en-US" dirty="0" smtClean="0"/>
              <a:t>A wage increase or a child care subsidy raises the net wage and, like the phase-in portion of the EITC, increases work effort.</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PAI786, Class 16: Welfare Programs and Policy  </a:t>
            </a:r>
            <a:endParaRPr lang="en-US" sz="2400" dirty="0"/>
          </a:p>
        </p:txBody>
      </p:sp>
      <p:sp>
        <p:nvSpPr>
          <p:cNvPr id="3" name="Content Placeholder 2"/>
          <p:cNvSpPr>
            <a:spLocks noGrp="1"/>
          </p:cNvSpPr>
          <p:nvPr>
            <p:ph idx="1"/>
          </p:nvPr>
        </p:nvSpPr>
        <p:spPr>
          <a:xfrm>
            <a:off x="457200" y="1426464"/>
            <a:ext cx="8229600" cy="5355336"/>
          </a:xfrm>
        </p:spPr>
        <p:txBody>
          <a:bodyPr>
            <a:normAutofit fontScale="92500" lnSpcReduction="10000"/>
          </a:bodyPr>
          <a:lstStyle/>
          <a:p>
            <a:r>
              <a:rPr lang="en-US" dirty="0" smtClean="0"/>
              <a:t>Empirical Evidence on Labor Supply and the EITC (</a:t>
            </a:r>
            <a:r>
              <a:rPr lang="en-US" dirty="0" err="1" smtClean="0"/>
              <a:t>Eissa</a:t>
            </a:r>
            <a:r>
              <a:rPr lang="en-US" dirty="0" smtClean="0"/>
              <a:t> &amp; </a:t>
            </a:r>
            <a:r>
              <a:rPr lang="en-US" dirty="0" err="1" smtClean="0"/>
              <a:t>Hoynes</a:t>
            </a:r>
            <a:r>
              <a:rPr lang="en-US" dirty="0" smtClean="0"/>
              <a:t>, </a:t>
            </a:r>
            <a:r>
              <a:rPr lang="en-US" i="1" dirty="0" smtClean="0"/>
              <a:t>NTJ</a:t>
            </a:r>
            <a:r>
              <a:rPr lang="en-US" dirty="0" smtClean="0"/>
              <a:t>, June 2011)</a:t>
            </a:r>
          </a:p>
          <a:p>
            <a:endParaRPr lang="en-US" dirty="0" smtClean="0"/>
          </a:p>
          <a:p>
            <a:pPr lvl="1">
              <a:spcAft>
                <a:spcPts val="1200"/>
              </a:spcAft>
            </a:pPr>
            <a:r>
              <a:rPr lang="en-US" dirty="0" smtClean="0"/>
              <a:t>“The research on single mothers shows consistently that the EITC leads to significant increases in employment...</a:t>
            </a:r>
          </a:p>
          <a:p>
            <a:pPr lvl="1">
              <a:spcAft>
                <a:spcPts val="1200"/>
              </a:spcAft>
            </a:pPr>
            <a:r>
              <a:rPr lang="en-US" dirty="0" smtClean="0"/>
              <a:t>In contrast, there is little evidence that the EITC leads to a reduction in labor supply for those in the labor market… </a:t>
            </a:r>
          </a:p>
          <a:p>
            <a:pPr lvl="1"/>
            <a:r>
              <a:rPr lang="en-US" dirty="0" smtClean="0"/>
              <a:t>There are fewer studies on the incentive effects for married couples, but the available evidence finds that the EITC leads to small but statistically significant decreases in participation rates and hours worked.”</a:t>
            </a:r>
            <a:endParaRPr lang="en-US" dirty="0"/>
          </a:p>
          <a:p>
            <a:pPr lvl="1"/>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PAI786, Class 16: Welfare Programs and Policy  </a:t>
            </a:r>
            <a:endParaRPr lang="en-US" sz="2400" dirty="0"/>
          </a:p>
        </p:txBody>
      </p:sp>
      <p:sp>
        <p:nvSpPr>
          <p:cNvPr id="3" name="Content Placeholder 2"/>
          <p:cNvSpPr>
            <a:spLocks noGrp="1"/>
          </p:cNvSpPr>
          <p:nvPr>
            <p:ph idx="1"/>
          </p:nvPr>
        </p:nvSpPr>
        <p:spPr>
          <a:xfrm>
            <a:off x="457200" y="1426464"/>
            <a:ext cx="8229600" cy="5355336"/>
          </a:xfrm>
        </p:spPr>
        <p:txBody>
          <a:bodyPr>
            <a:normAutofit/>
          </a:bodyPr>
          <a:lstStyle/>
          <a:p>
            <a:r>
              <a:rPr lang="en-US" dirty="0" smtClean="0"/>
              <a:t>Net Impact of EITC on Work Effort</a:t>
            </a:r>
          </a:p>
          <a:p>
            <a:pPr marL="109728" indent="0">
              <a:buNone/>
            </a:pPr>
            <a:endParaRPr lang="en-US" dirty="0" smtClean="0"/>
          </a:p>
          <a:p>
            <a:pPr lvl="1"/>
            <a:r>
              <a:rPr lang="en-US" dirty="0" smtClean="0"/>
              <a:t>The net effect of the EITC is probably to increase work effort.</a:t>
            </a:r>
          </a:p>
          <a:p>
            <a:pPr lvl="1"/>
            <a:endParaRPr lang="en-US" dirty="0"/>
          </a:p>
          <a:p>
            <a:pPr lvl="1"/>
            <a:r>
              <a:rPr lang="en-US" dirty="0" smtClean="0"/>
              <a:t>But this is hard to calculate, because the negative impacts results for married couples are difficult to measure.</a:t>
            </a:r>
          </a:p>
          <a:p>
            <a:pPr lvl="1"/>
            <a:endParaRPr lang="en-US" dirty="0"/>
          </a:p>
          <a:p>
            <a:pPr lvl="1"/>
            <a:r>
              <a:rPr lang="en-US" dirty="0" smtClean="0"/>
              <a:t>And there are almost as many married couples as single parents among the poor.</a:t>
            </a: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778541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PAI786, Class 16: Welfare Programs and Policy  </a:t>
            </a:r>
            <a:endParaRPr lang="en-US" sz="2400" dirty="0"/>
          </a:p>
        </p:txBody>
      </p:sp>
      <p:sp>
        <p:nvSpPr>
          <p:cNvPr id="3" name="Content Placeholder 2"/>
          <p:cNvSpPr>
            <a:spLocks noGrp="1"/>
          </p:cNvSpPr>
          <p:nvPr>
            <p:ph idx="1"/>
          </p:nvPr>
        </p:nvSpPr>
        <p:spPr>
          <a:xfrm>
            <a:off x="457200" y="1426464"/>
            <a:ext cx="8229600" cy="5355336"/>
          </a:xfrm>
        </p:spPr>
        <p:txBody>
          <a:bodyPr>
            <a:normAutofit/>
          </a:bodyPr>
          <a:lstStyle/>
          <a:p>
            <a:pPr marL="411480" lvl="1" indent="0">
              <a:buNone/>
            </a:pPr>
            <a:r>
              <a:rPr lang="en-US" dirty="0" smtClean="0"/>
              <a:t> </a:t>
            </a: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pic>
        <p:nvPicPr>
          <p:cNvPr id="6" name="Picture 5"/>
          <p:cNvPicPr>
            <a:picLocks noChangeAspect="1"/>
          </p:cNvPicPr>
          <p:nvPr/>
        </p:nvPicPr>
        <p:blipFill>
          <a:blip r:embed="rId3"/>
          <a:stretch>
            <a:fillRect/>
          </a:stretch>
        </p:blipFill>
        <p:spPr>
          <a:xfrm>
            <a:off x="76200" y="1411704"/>
            <a:ext cx="8944676" cy="4531895"/>
          </a:xfrm>
          <a:prstGeom prst="rect">
            <a:avLst/>
          </a:prstGeom>
        </p:spPr>
      </p:pic>
    </p:spTree>
    <p:extLst>
      <p:ext uri="{BB962C8B-B14F-4D97-AF65-F5344CB8AC3E}">
        <p14:creationId xmlns:p14="http://schemas.microsoft.com/office/powerpoint/2010/main" val="2904468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PAI786, Class 16: Welfare Programs and Policy  </a:t>
            </a:r>
            <a:endParaRPr lang="en-US" sz="2400" dirty="0"/>
          </a:p>
        </p:txBody>
      </p:sp>
      <p:sp>
        <p:nvSpPr>
          <p:cNvPr id="3" name="Content Placeholder 2"/>
          <p:cNvSpPr>
            <a:spLocks noGrp="1"/>
          </p:cNvSpPr>
          <p:nvPr>
            <p:ph idx="1"/>
          </p:nvPr>
        </p:nvSpPr>
        <p:spPr>
          <a:xfrm>
            <a:off x="457200" y="1426464"/>
            <a:ext cx="8229600" cy="5355336"/>
          </a:xfrm>
        </p:spPr>
        <p:txBody>
          <a:bodyPr>
            <a:normAutofit/>
          </a:bodyPr>
          <a:lstStyle/>
          <a:p>
            <a:r>
              <a:rPr lang="en-US" dirty="0" smtClean="0"/>
              <a:t>Survey of EITC Research</a:t>
            </a:r>
          </a:p>
          <a:p>
            <a:pPr marL="109728" indent="0">
              <a:buNone/>
            </a:pPr>
            <a:endParaRPr lang="en-US" dirty="0" smtClean="0"/>
          </a:p>
          <a:p>
            <a:pPr lvl="1"/>
            <a:r>
              <a:rPr lang="en-US" dirty="0" smtClean="0"/>
              <a:t>A survey of the EITC research on work effort and other topics by </a:t>
            </a:r>
            <a:r>
              <a:rPr lang="en-US" dirty="0" err="1" smtClean="0"/>
              <a:t>Maag</a:t>
            </a:r>
            <a:r>
              <a:rPr lang="en-US" dirty="0" smtClean="0"/>
              <a:t> can be found at:</a:t>
            </a:r>
          </a:p>
          <a:p>
            <a:pPr lvl="1"/>
            <a:endParaRPr lang="en-US" dirty="0"/>
          </a:p>
          <a:p>
            <a:pPr lvl="1"/>
            <a:r>
              <a:rPr lang="en-US" dirty="0">
                <a:hlinkClick r:id="rId2"/>
              </a:rPr>
              <a:t>http://</a:t>
            </a:r>
            <a:r>
              <a:rPr lang="en-US" dirty="0" smtClean="0">
                <a:hlinkClick r:id="rId2"/>
              </a:rPr>
              <a:t>www.taxpolicycenter.org/UploadedPDF/2000177-earned-income-tax-credit-in-the-united-states.pdf</a:t>
            </a:r>
            <a:r>
              <a:rPr lang="en-US" dirty="0" smtClean="0"/>
              <a:t> </a:t>
            </a:r>
          </a:p>
          <a:p>
            <a:pPr lvl="1"/>
            <a:endParaRPr lang="en-US" dirty="0"/>
          </a:p>
          <a:p>
            <a:pPr lvl="1"/>
            <a:endParaRPr lang="en-US" dirty="0" smtClean="0"/>
          </a:p>
          <a:p>
            <a:pPr lvl="1"/>
            <a:endParaRPr lang="en-US" dirty="0"/>
          </a:p>
        </p:txBody>
      </p:sp>
      <p:pic>
        <p:nvPicPr>
          <p:cNvPr id="4" name="Picture 2" descr="C:\Program Files\Microsoft Office\MEDIA\CAGCAT10\j0205462.wmf"/>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960192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PAI786, Class 16: Welfare Programs and Policy  </a:t>
            </a:r>
            <a:endParaRPr lang="en-US" sz="2400" dirty="0"/>
          </a:p>
        </p:txBody>
      </p:sp>
      <p:sp>
        <p:nvSpPr>
          <p:cNvPr id="3" name="Content Placeholder 2"/>
          <p:cNvSpPr>
            <a:spLocks noGrp="1"/>
          </p:cNvSpPr>
          <p:nvPr>
            <p:ph idx="1"/>
          </p:nvPr>
        </p:nvSpPr>
        <p:spPr>
          <a:xfrm>
            <a:off x="457200" y="1426464"/>
            <a:ext cx="8229600" cy="5355336"/>
          </a:xfrm>
        </p:spPr>
        <p:txBody>
          <a:bodyPr>
            <a:normAutofit fontScale="92500"/>
          </a:bodyPr>
          <a:lstStyle/>
          <a:p>
            <a:r>
              <a:rPr lang="en-US" dirty="0" smtClean="0"/>
              <a:t>The Accumulation of Tax Rates</a:t>
            </a:r>
          </a:p>
          <a:p>
            <a:endParaRPr lang="en-US" dirty="0" smtClean="0"/>
          </a:p>
          <a:p>
            <a:pPr lvl="1"/>
            <a:r>
              <a:rPr lang="en-US" dirty="0" smtClean="0"/>
              <a:t>Because many programs have implicit tax rates or subsidies, the net tax rate for low-income households varies by household type and is difficult to determine.</a:t>
            </a:r>
          </a:p>
          <a:p>
            <a:pPr lvl="1"/>
            <a:endParaRPr lang="en-US" dirty="0"/>
          </a:p>
          <a:p>
            <a:pPr lvl="1"/>
            <a:r>
              <a:rPr lang="en-US" dirty="0" smtClean="0"/>
              <a:t>The following figures provides one careful summary. </a:t>
            </a:r>
          </a:p>
          <a:p>
            <a:pPr lvl="1"/>
            <a:endParaRPr lang="en-US" dirty="0"/>
          </a:p>
          <a:p>
            <a:pPr lvl="1"/>
            <a:r>
              <a:rPr lang="en-US" dirty="0" smtClean="0"/>
              <a:t>See: </a:t>
            </a:r>
            <a:r>
              <a:rPr lang="en-US" dirty="0" err="1" smtClean="0"/>
              <a:t>Steuerle</a:t>
            </a:r>
            <a:r>
              <a:rPr lang="en-US" dirty="0" smtClean="0"/>
              <a:t> testimony, February 14, 2013. </a:t>
            </a:r>
            <a:r>
              <a:rPr lang="en-US" dirty="0"/>
              <a:t>Available at: </a:t>
            </a:r>
            <a:r>
              <a:rPr lang="en-US" dirty="0">
                <a:hlinkClick r:id="rId2"/>
              </a:rPr>
              <a:t>https://</a:t>
            </a:r>
            <a:r>
              <a:rPr lang="en-US" dirty="0" smtClean="0">
                <a:hlinkClick r:id="rId2"/>
              </a:rPr>
              <a:t>oversight.house.gov/wp-content/uploads/2013/02/Steuerle-Testimony.pdf</a:t>
            </a:r>
            <a:r>
              <a:rPr lang="en-US" dirty="0" smtClean="0"/>
              <a:t> </a:t>
            </a:r>
            <a:endParaRPr lang="en-US" dirty="0"/>
          </a:p>
        </p:txBody>
      </p:sp>
      <p:pic>
        <p:nvPicPr>
          <p:cNvPr id="4" name="Picture 2" descr="C:\Program Files\Microsoft Office\MEDIA\CAGCAT10\j0205462.wmf"/>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870543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33400"/>
          </a:xfrm>
        </p:spPr>
        <p:txBody>
          <a:bodyPr>
            <a:normAutofit/>
          </a:bodyPr>
          <a:lstStyle/>
          <a:p>
            <a:r>
              <a:rPr lang="en-US" sz="2400" dirty="0" smtClean="0"/>
              <a:t>PAI786, Class 16: Welfare Programs and Policy  </a:t>
            </a:r>
            <a:endParaRPr lang="en-US" sz="2400" dirty="0"/>
          </a:p>
        </p:txBody>
      </p:sp>
      <p:sp>
        <p:nvSpPr>
          <p:cNvPr id="3" name="Content Placeholder 2"/>
          <p:cNvSpPr>
            <a:spLocks noGrp="1"/>
          </p:cNvSpPr>
          <p:nvPr>
            <p:ph idx="1"/>
          </p:nvPr>
        </p:nvSpPr>
        <p:spPr>
          <a:xfrm>
            <a:off x="457200" y="1219200"/>
            <a:ext cx="8229600" cy="5355336"/>
          </a:xfrm>
        </p:spPr>
        <p:txBody>
          <a:bodyPr/>
          <a:lstStyle/>
          <a:p>
            <a:pPr algn="ctr">
              <a:buNone/>
            </a:pPr>
            <a:r>
              <a:rPr lang="en-US" sz="1400" dirty="0" smtClean="0"/>
              <a:t> </a:t>
            </a: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pic>
        <p:nvPicPr>
          <p:cNvPr id="7" name="Picture 6"/>
          <p:cNvPicPr>
            <a:picLocks noChangeAspect="1"/>
          </p:cNvPicPr>
          <p:nvPr/>
        </p:nvPicPr>
        <p:blipFill>
          <a:blip r:embed="rId3"/>
          <a:stretch>
            <a:fillRect/>
          </a:stretch>
        </p:blipFill>
        <p:spPr>
          <a:xfrm>
            <a:off x="558019" y="1219199"/>
            <a:ext cx="7823981" cy="5289691"/>
          </a:xfrm>
          <a:prstGeom prst="rect">
            <a:avLst/>
          </a:prstGeom>
        </p:spPr>
      </p:pic>
    </p:spTree>
    <p:extLst>
      <p:ext uri="{BB962C8B-B14F-4D97-AF65-F5344CB8AC3E}">
        <p14:creationId xmlns:p14="http://schemas.microsoft.com/office/powerpoint/2010/main" val="1461209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PAI786, Class 16: Welfare Programs and Policy  </a:t>
            </a:r>
            <a:endParaRPr lang="en-US" sz="2400" dirty="0"/>
          </a:p>
        </p:txBody>
      </p:sp>
      <p:sp>
        <p:nvSpPr>
          <p:cNvPr id="3" name="Content Placeholder 2"/>
          <p:cNvSpPr>
            <a:spLocks noGrp="1"/>
          </p:cNvSpPr>
          <p:nvPr>
            <p:ph idx="1"/>
          </p:nvPr>
        </p:nvSpPr>
        <p:spPr>
          <a:xfrm>
            <a:off x="457200" y="1350264"/>
            <a:ext cx="8229600" cy="5355336"/>
          </a:xfrm>
        </p:spPr>
        <p:txBody>
          <a:bodyPr>
            <a:normAutofit/>
          </a:bodyPr>
          <a:lstStyle/>
          <a:p>
            <a:r>
              <a:rPr lang="en-US" dirty="0" smtClean="0"/>
              <a:t>Cash Welfare Programs, TANF </a:t>
            </a:r>
          </a:p>
          <a:p>
            <a:endParaRPr lang="en-US" dirty="0" smtClean="0"/>
          </a:p>
          <a:p>
            <a:pPr lvl="1"/>
            <a:r>
              <a:rPr lang="en-US" dirty="0" smtClean="0"/>
              <a:t>Temporary Assistance to Needy Families (1997)</a:t>
            </a:r>
          </a:p>
          <a:p>
            <a:pPr lvl="1"/>
            <a:endParaRPr lang="en-US" dirty="0" smtClean="0"/>
          </a:p>
          <a:p>
            <a:pPr lvl="2"/>
            <a:r>
              <a:rPr lang="en-US" dirty="0" smtClean="0"/>
              <a:t>Replaced Aid to Families with Dependent Children (AFDC), which was set up in 1935</a:t>
            </a:r>
          </a:p>
          <a:p>
            <a:pPr lvl="2"/>
            <a:endParaRPr lang="en-US" dirty="0" smtClean="0"/>
          </a:p>
          <a:p>
            <a:pPr lvl="2"/>
            <a:r>
              <a:rPr lang="en-US" dirty="0" smtClean="0"/>
              <a:t>Provides assistance mainly to single parents</a:t>
            </a:r>
          </a:p>
          <a:p>
            <a:pPr lvl="2"/>
            <a:endParaRPr lang="en-US" dirty="0" smtClean="0"/>
          </a:p>
          <a:p>
            <a:pPr lvl="2"/>
            <a:r>
              <a:rPr lang="en-US" dirty="0" smtClean="0"/>
              <a:t>Has work requirements and time limits, which are covered in detail in the next class.</a:t>
            </a: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33400"/>
          </a:xfrm>
        </p:spPr>
        <p:txBody>
          <a:bodyPr>
            <a:normAutofit/>
          </a:bodyPr>
          <a:lstStyle/>
          <a:p>
            <a:r>
              <a:rPr lang="en-US" sz="2400" dirty="0" smtClean="0"/>
              <a:t>PAI786, Class 16: Welfare Programs and Policy  </a:t>
            </a:r>
            <a:endParaRPr lang="en-US" sz="2400" dirty="0"/>
          </a:p>
        </p:txBody>
      </p:sp>
      <p:sp>
        <p:nvSpPr>
          <p:cNvPr id="3" name="Content Placeholder 2"/>
          <p:cNvSpPr>
            <a:spLocks noGrp="1"/>
          </p:cNvSpPr>
          <p:nvPr>
            <p:ph idx="1"/>
          </p:nvPr>
        </p:nvSpPr>
        <p:spPr>
          <a:xfrm>
            <a:off x="457200" y="1219200"/>
            <a:ext cx="8229600" cy="5355336"/>
          </a:xfrm>
        </p:spPr>
        <p:txBody>
          <a:bodyPr/>
          <a:lstStyle/>
          <a:p>
            <a:pPr algn="ctr">
              <a:buNone/>
            </a:pPr>
            <a:r>
              <a:rPr lang="en-US" sz="1400" dirty="0" smtClean="0"/>
              <a:t> </a:t>
            </a: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pic>
        <p:nvPicPr>
          <p:cNvPr id="5" name="Picture 4"/>
          <p:cNvPicPr>
            <a:picLocks noChangeAspect="1"/>
          </p:cNvPicPr>
          <p:nvPr/>
        </p:nvPicPr>
        <p:blipFill>
          <a:blip r:embed="rId3"/>
          <a:stretch>
            <a:fillRect/>
          </a:stretch>
        </p:blipFill>
        <p:spPr>
          <a:xfrm>
            <a:off x="468351" y="1215000"/>
            <a:ext cx="7913649" cy="5290102"/>
          </a:xfrm>
          <a:prstGeom prst="rect">
            <a:avLst/>
          </a:prstGeom>
        </p:spPr>
      </p:pic>
    </p:spTree>
    <p:extLst>
      <p:ext uri="{BB962C8B-B14F-4D97-AF65-F5344CB8AC3E}">
        <p14:creationId xmlns:p14="http://schemas.microsoft.com/office/powerpoint/2010/main" val="13013830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2830"/>
            <a:ext cx="8229600" cy="533400"/>
          </a:xfrm>
        </p:spPr>
        <p:txBody>
          <a:bodyPr>
            <a:normAutofit/>
          </a:bodyPr>
          <a:lstStyle/>
          <a:p>
            <a:r>
              <a:rPr lang="en-US" sz="2400" dirty="0" smtClean="0"/>
              <a:t>PAI786, Class 16: Welfare Programs and Policy  </a:t>
            </a:r>
            <a:endParaRPr lang="en-US" sz="2400" dirty="0"/>
          </a:p>
        </p:txBody>
      </p:sp>
      <p:sp>
        <p:nvSpPr>
          <p:cNvPr id="3" name="Content Placeholder 2"/>
          <p:cNvSpPr>
            <a:spLocks noGrp="1"/>
          </p:cNvSpPr>
          <p:nvPr>
            <p:ph idx="1"/>
          </p:nvPr>
        </p:nvSpPr>
        <p:spPr>
          <a:xfrm>
            <a:off x="457200" y="1219200"/>
            <a:ext cx="8229600" cy="5355336"/>
          </a:xfrm>
        </p:spPr>
        <p:txBody>
          <a:bodyPr/>
          <a:lstStyle/>
          <a:p>
            <a:pPr algn="ctr">
              <a:buNone/>
            </a:pPr>
            <a:r>
              <a:rPr lang="en-US" sz="1400" dirty="0" smtClean="0"/>
              <a:t> </a:t>
            </a: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pic>
        <p:nvPicPr>
          <p:cNvPr id="5" name="Picture 4"/>
          <p:cNvPicPr>
            <a:picLocks noChangeAspect="1"/>
          </p:cNvPicPr>
          <p:nvPr/>
        </p:nvPicPr>
        <p:blipFill>
          <a:blip r:embed="rId3"/>
          <a:stretch>
            <a:fillRect/>
          </a:stretch>
        </p:blipFill>
        <p:spPr>
          <a:xfrm>
            <a:off x="1260000" y="990000"/>
            <a:ext cx="6624000" cy="5868000"/>
          </a:xfrm>
          <a:prstGeom prst="rect">
            <a:avLst/>
          </a:prstGeom>
        </p:spPr>
      </p:pic>
    </p:spTree>
    <p:extLst>
      <p:ext uri="{BB962C8B-B14F-4D97-AF65-F5344CB8AC3E}">
        <p14:creationId xmlns:p14="http://schemas.microsoft.com/office/powerpoint/2010/main" val="1272863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PAI786, Class 16: Welfare Programs and Policy  </a:t>
            </a:r>
            <a:endParaRPr lang="en-US" sz="2400" dirty="0"/>
          </a:p>
        </p:txBody>
      </p:sp>
      <p:sp>
        <p:nvSpPr>
          <p:cNvPr id="3" name="Content Placeholder 2"/>
          <p:cNvSpPr>
            <a:spLocks noGrp="1"/>
          </p:cNvSpPr>
          <p:nvPr>
            <p:ph idx="1"/>
          </p:nvPr>
        </p:nvSpPr>
        <p:spPr>
          <a:xfrm>
            <a:off x="457200" y="1350264"/>
            <a:ext cx="8229600" cy="5355336"/>
          </a:xfrm>
        </p:spPr>
        <p:txBody>
          <a:bodyPr/>
          <a:lstStyle/>
          <a:p>
            <a:r>
              <a:rPr lang="en-US" dirty="0" smtClean="0"/>
              <a:t>Welfare Reform and Marriage</a:t>
            </a:r>
          </a:p>
          <a:p>
            <a:endParaRPr lang="en-US" dirty="0" smtClean="0"/>
          </a:p>
          <a:p>
            <a:pPr lvl="1"/>
            <a:r>
              <a:rPr lang="en-US" dirty="0" smtClean="0"/>
              <a:t>The Negative Income Tax Experiments had a striking finding:  Providing cash grants to poor families increased divorce.</a:t>
            </a:r>
          </a:p>
          <a:p>
            <a:pPr lvl="1"/>
            <a:endParaRPr lang="en-US" dirty="0" smtClean="0"/>
          </a:p>
          <a:p>
            <a:pPr lvl="1"/>
            <a:r>
              <a:rPr lang="en-US" dirty="0" smtClean="0"/>
              <a:t>Most commentators interpreted this finding as showing that financial desperation kept many women in unpleasant relationships.</a:t>
            </a:r>
          </a:p>
          <a:p>
            <a:pPr lvl="1"/>
            <a:endParaRPr lang="en-US" dirty="0" smtClean="0"/>
          </a:p>
          <a:p>
            <a:pPr lvl="1"/>
            <a:r>
              <a:rPr lang="en-US" dirty="0" smtClean="0"/>
              <a:t>But ever since, there has been a lively debate on welfare reform and marriage.</a:t>
            </a: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PAI786, Class 16: Welfare Programs and Policy  </a:t>
            </a:r>
            <a:endParaRPr lang="en-US" sz="2400" dirty="0"/>
          </a:p>
        </p:txBody>
      </p:sp>
      <p:sp>
        <p:nvSpPr>
          <p:cNvPr id="3" name="Content Placeholder 2"/>
          <p:cNvSpPr>
            <a:spLocks noGrp="1"/>
          </p:cNvSpPr>
          <p:nvPr>
            <p:ph idx="1"/>
          </p:nvPr>
        </p:nvSpPr>
        <p:spPr>
          <a:xfrm>
            <a:off x="457200" y="1350264"/>
            <a:ext cx="8229600" cy="5355336"/>
          </a:xfrm>
        </p:spPr>
        <p:txBody>
          <a:bodyPr>
            <a:normAutofit fontScale="92500" lnSpcReduction="10000"/>
          </a:bodyPr>
          <a:lstStyle/>
          <a:p>
            <a:r>
              <a:rPr lang="en-US" dirty="0" smtClean="0"/>
              <a:t>Welfare Reform and Marriage, Continued</a:t>
            </a:r>
          </a:p>
          <a:p>
            <a:pPr>
              <a:lnSpc>
                <a:spcPct val="70000"/>
              </a:lnSpc>
            </a:pPr>
            <a:endParaRPr lang="en-US" dirty="0" smtClean="0"/>
          </a:p>
          <a:p>
            <a:pPr lvl="1"/>
            <a:r>
              <a:rPr lang="en-US" dirty="0" smtClean="0"/>
              <a:t>AFDC/TANF clearly discouraged marriage for most recipients.</a:t>
            </a:r>
          </a:p>
          <a:p>
            <a:pPr lvl="1">
              <a:lnSpc>
                <a:spcPct val="70000"/>
              </a:lnSpc>
            </a:pPr>
            <a:endParaRPr lang="en-US" dirty="0" smtClean="0"/>
          </a:p>
          <a:p>
            <a:pPr lvl="2"/>
            <a:r>
              <a:rPr lang="en-US" dirty="0" smtClean="0"/>
              <a:t>Adding earnings by a secondary earner cut benefits, and most states did not provide any benefits to married couples (although some had AFDC-UP).</a:t>
            </a:r>
          </a:p>
          <a:p>
            <a:pPr lvl="2">
              <a:lnSpc>
                <a:spcPct val="70000"/>
              </a:lnSpc>
            </a:pPr>
            <a:endParaRPr lang="en-US" dirty="0" smtClean="0"/>
          </a:p>
          <a:p>
            <a:pPr lvl="2"/>
            <a:r>
              <a:rPr lang="en-US" dirty="0" smtClean="0"/>
              <a:t>The current time limits cut these incentives greatly.</a:t>
            </a:r>
          </a:p>
          <a:p>
            <a:pPr lvl="1">
              <a:lnSpc>
                <a:spcPct val="70000"/>
              </a:lnSpc>
            </a:pPr>
            <a:endParaRPr lang="en-US" dirty="0" smtClean="0"/>
          </a:p>
          <a:p>
            <a:pPr lvl="1"/>
            <a:r>
              <a:rPr lang="en-US" dirty="0" smtClean="0"/>
              <a:t>The EITC has complex incentives for marriage.</a:t>
            </a:r>
          </a:p>
          <a:p>
            <a:pPr lvl="1">
              <a:lnSpc>
                <a:spcPct val="70000"/>
              </a:lnSpc>
            </a:pPr>
            <a:endParaRPr lang="en-US" dirty="0" smtClean="0"/>
          </a:p>
          <a:p>
            <a:pPr lvl="2"/>
            <a:r>
              <a:rPr lang="en-US" dirty="0" smtClean="0"/>
              <a:t>It encourages marriage for some, discourages it for others.</a:t>
            </a:r>
          </a:p>
          <a:p>
            <a:pPr lvl="2">
              <a:lnSpc>
                <a:spcPct val="70000"/>
              </a:lnSpc>
            </a:pPr>
            <a:endParaRPr lang="en-US" dirty="0" smtClean="0"/>
          </a:p>
          <a:p>
            <a:pPr lvl="2"/>
            <a:r>
              <a:rPr lang="en-US" dirty="0" smtClean="0"/>
              <a:t>The overall effects appear to be minimal.</a:t>
            </a: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33400"/>
          </a:xfrm>
        </p:spPr>
        <p:txBody>
          <a:bodyPr>
            <a:normAutofit/>
          </a:bodyPr>
          <a:lstStyle/>
          <a:p>
            <a:r>
              <a:rPr lang="en-US" sz="2400" dirty="0" smtClean="0"/>
              <a:t>PAI786, Class 16: Welfare Programs and Policy  </a:t>
            </a:r>
            <a:endParaRPr lang="en-US" sz="2400" dirty="0"/>
          </a:p>
        </p:txBody>
      </p:sp>
      <p:sp>
        <p:nvSpPr>
          <p:cNvPr id="3" name="Content Placeholder 2"/>
          <p:cNvSpPr>
            <a:spLocks noGrp="1"/>
          </p:cNvSpPr>
          <p:nvPr>
            <p:ph idx="1"/>
          </p:nvPr>
        </p:nvSpPr>
        <p:spPr>
          <a:xfrm>
            <a:off x="457200" y="1219200"/>
            <a:ext cx="8229600" cy="5355336"/>
          </a:xfrm>
        </p:spPr>
        <p:txBody>
          <a:bodyPr/>
          <a:lstStyle/>
          <a:p>
            <a:pPr algn="ctr">
              <a:buNone/>
            </a:pPr>
            <a:r>
              <a:rPr lang="en-US" dirty="0" smtClean="0"/>
              <a:t>Marriage Rewards and Penalties with the EITC</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sz="1400" dirty="0" smtClean="0"/>
          </a:p>
          <a:p>
            <a:pPr>
              <a:buNone/>
            </a:pPr>
            <a:r>
              <a:rPr lang="en-US" sz="1400" dirty="0" smtClean="0"/>
              <a:t>Source:  Ellwood, </a:t>
            </a:r>
            <a:r>
              <a:rPr lang="en-US" sz="1400" i="1" dirty="0" smtClean="0"/>
              <a:t>NTJ</a:t>
            </a:r>
            <a:r>
              <a:rPr lang="en-US" sz="1400" dirty="0" smtClean="0"/>
              <a:t>, 2000</a:t>
            </a: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pic>
        <p:nvPicPr>
          <p:cNvPr id="7170" name="Picture 2"/>
          <p:cNvPicPr>
            <a:picLocks noChangeAspect="1" noChangeArrowheads="1"/>
          </p:cNvPicPr>
          <p:nvPr/>
        </p:nvPicPr>
        <p:blipFill>
          <a:blip r:embed="rId3"/>
          <a:srcRect/>
          <a:stretch>
            <a:fillRect/>
          </a:stretch>
        </p:blipFill>
        <p:spPr bwMode="auto">
          <a:xfrm>
            <a:off x="430445" y="1724025"/>
            <a:ext cx="8484955" cy="4295775"/>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PAI786, Class 16: Welfare Programs and Policy  </a:t>
            </a:r>
            <a:endParaRPr lang="en-US" sz="2400" dirty="0"/>
          </a:p>
        </p:txBody>
      </p:sp>
      <p:sp>
        <p:nvSpPr>
          <p:cNvPr id="3" name="Content Placeholder 2"/>
          <p:cNvSpPr>
            <a:spLocks noGrp="1"/>
          </p:cNvSpPr>
          <p:nvPr>
            <p:ph idx="1"/>
          </p:nvPr>
        </p:nvSpPr>
        <p:spPr>
          <a:xfrm>
            <a:off x="457200" y="1350264"/>
            <a:ext cx="8229600" cy="5355336"/>
          </a:xfrm>
        </p:spPr>
        <p:txBody>
          <a:bodyPr>
            <a:normAutofit fontScale="92500" lnSpcReduction="10000"/>
          </a:bodyPr>
          <a:lstStyle/>
          <a:p>
            <a:r>
              <a:rPr lang="en-US" dirty="0" smtClean="0"/>
              <a:t>Marriage and Poverty</a:t>
            </a:r>
          </a:p>
          <a:p>
            <a:pPr>
              <a:lnSpc>
                <a:spcPct val="70000"/>
              </a:lnSpc>
            </a:pPr>
            <a:endParaRPr lang="en-US" dirty="0" smtClean="0"/>
          </a:p>
          <a:p>
            <a:pPr lvl="1"/>
            <a:r>
              <a:rPr lang="en-US" dirty="0" smtClean="0"/>
              <a:t>Single-parent families are more likely to be poor than two-parent families.</a:t>
            </a:r>
          </a:p>
          <a:p>
            <a:pPr lvl="1"/>
            <a:endParaRPr lang="en-US" dirty="0"/>
          </a:p>
          <a:p>
            <a:pPr lvl="1"/>
            <a:r>
              <a:rPr lang="en-US" dirty="0" smtClean="0"/>
              <a:t>Unmarried parenthood is becoming more common among all groups (in many countries).</a:t>
            </a:r>
          </a:p>
          <a:p>
            <a:pPr lvl="1"/>
            <a:endParaRPr lang="en-US" dirty="0"/>
          </a:p>
          <a:p>
            <a:pPr lvl="1"/>
            <a:r>
              <a:rPr lang="en-US" dirty="0" smtClean="0"/>
              <a:t>Policies may be able to lower teenage pregnancy, but they can’t do much to boost marriage (which is almost certainly a good thing).</a:t>
            </a:r>
            <a:endParaRPr lang="en-US" dirty="0"/>
          </a:p>
          <a:p>
            <a:pPr lvl="1"/>
            <a:endParaRPr lang="en-US" dirty="0" smtClean="0"/>
          </a:p>
          <a:p>
            <a:pPr lvl="1"/>
            <a:r>
              <a:rPr lang="en-US" dirty="0" smtClean="0"/>
              <a:t>Most scholars conclude that poverty leads to low marriage rates—not the other way around.</a:t>
            </a: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19751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PAI786, Class 16: Welfare Programs and Policy  </a:t>
            </a:r>
            <a:endParaRPr lang="en-US" sz="2400" dirty="0"/>
          </a:p>
        </p:txBody>
      </p:sp>
      <p:sp>
        <p:nvSpPr>
          <p:cNvPr id="3" name="Content Placeholder 2"/>
          <p:cNvSpPr>
            <a:spLocks noGrp="1"/>
          </p:cNvSpPr>
          <p:nvPr>
            <p:ph idx="1"/>
          </p:nvPr>
        </p:nvSpPr>
        <p:spPr>
          <a:xfrm>
            <a:off x="457200" y="1350264"/>
            <a:ext cx="8229600" cy="5355336"/>
          </a:xfrm>
        </p:spPr>
        <p:txBody>
          <a:bodyPr>
            <a:normAutofit/>
          </a:bodyPr>
          <a:lstStyle/>
          <a:p>
            <a:r>
              <a:rPr lang="en-US" dirty="0" smtClean="0"/>
              <a:t>Cash Welfare Programs, EITC </a:t>
            </a:r>
          </a:p>
          <a:p>
            <a:endParaRPr lang="en-US" dirty="0" smtClean="0"/>
          </a:p>
          <a:p>
            <a:pPr lvl="1"/>
            <a:r>
              <a:rPr lang="en-US" dirty="0" smtClean="0"/>
              <a:t>Earned Income Tax Credit</a:t>
            </a:r>
          </a:p>
          <a:p>
            <a:pPr lvl="1"/>
            <a:endParaRPr lang="en-US" dirty="0" smtClean="0"/>
          </a:p>
          <a:p>
            <a:pPr lvl="2"/>
            <a:r>
              <a:rPr lang="en-US" dirty="0" smtClean="0"/>
              <a:t>The EITC is part of the income tax code.</a:t>
            </a:r>
          </a:p>
          <a:p>
            <a:pPr lvl="2"/>
            <a:endParaRPr lang="en-US" dirty="0" smtClean="0"/>
          </a:p>
          <a:p>
            <a:pPr lvl="2"/>
            <a:r>
              <a:rPr lang="en-US" dirty="0" smtClean="0"/>
              <a:t>It subsidizes wages for the lowest-income earners in the form of a (refundable) tax credit.</a:t>
            </a:r>
          </a:p>
          <a:p>
            <a:pPr lvl="2"/>
            <a:endParaRPr lang="en-US" dirty="0" smtClean="0"/>
          </a:p>
          <a:p>
            <a:pPr lvl="2"/>
            <a:r>
              <a:rPr lang="en-US" dirty="0" smtClean="0"/>
              <a:t>The EITC is now the nation’s largest cash welfare program.</a:t>
            </a: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33400"/>
          </a:xfrm>
        </p:spPr>
        <p:txBody>
          <a:bodyPr>
            <a:normAutofit/>
          </a:bodyPr>
          <a:lstStyle/>
          <a:p>
            <a:r>
              <a:rPr lang="en-US" sz="2400" dirty="0" smtClean="0"/>
              <a:t>PAI786, Class 16: Welfare Programs and Policy  /</a:t>
            </a:r>
            <a:endParaRPr lang="en-US" sz="2400" dirty="0"/>
          </a:p>
        </p:txBody>
      </p:sp>
      <p:sp>
        <p:nvSpPr>
          <p:cNvPr id="3" name="Content Placeholder 2"/>
          <p:cNvSpPr>
            <a:spLocks noGrp="1"/>
          </p:cNvSpPr>
          <p:nvPr>
            <p:ph idx="1"/>
          </p:nvPr>
        </p:nvSpPr>
        <p:spPr>
          <a:xfrm>
            <a:off x="457200" y="990600"/>
            <a:ext cx="8229600" cy="5791200"/>
          </a:xfrm>
        </p:spPr>
        <p:txBody>
          <a:bodyPr>
            <a:normAutofit/>
          </a:bodyPr>
          <a:lstStyle/>
          <a:p>
            <a:r>
              <a:rPr lang="en-US" sz="2400" dirty="0" smtClean="0"/>
              <a:t>EITC Parameters</a:t>
            </a:r>
          </a:p>
          <a:p>
            <a:endParaRPr lang="en-US" dirty="0"/>
          </a:p>
          <a:p>
            <a:endParaRPr lang="en-US" dirty="0" smtClean="0"/>
          </a:p>
          <a:p>
            <a:endParaRPr lang="en-US" dirty="0" smtClean="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pic>
        <p:nvPicPr>
          <p:cNvPr id="5" name="Picture 4"/>
          <p:cNvPicPr>
            <a:picLocks noChangeAspect="1"/>
          </p:cNvPicPr>
          <p:nvPr/>
        </p:nvPicPr>
        <p:blipFill>
          <a:blip r:embed="rId3"/>
          <a:stretch>
            <a:fillRect/>
          </a:stretch>
        </p:blipFill>
        <p:spPr>
          <a:xfrm>
            <a:off x="245587" y="1485684"/>
            <a:ext cx="8652825" cy="4991470"/>
          </a:xfrm>
          <a:prstGeom prst="rect">
            <a:avLst/>
          </a:prstGeom>
        </p:spPr>
      </p:pic>
    </p:spTree>
    <p:extLst>
      <p:ext uri="{BB962C8B-B14F-4D97-AF65-F5344CB8AC3E}">
        <p14:creationId xmlns:p14="http://schemas.microsoft.com/office/powerpoint/2010/main" val="641688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PAI786, Class 16: Welfare Programs and Policy  </a:t>
            </a:r>
            <a:endParaRPr lang="en-US" sz="2400" dirty="0"/>
          </a:p>
        </p:txBody>
      </p:sp>
      <p:sp>
        <p:nvSpPr>
          <p:cNvPr id="3" name="Content Placeholder 2"/>
          <p:cNvSpPr>
            <a:spLocks noGrp="1"/>
          </p:cNvSpPr>
          <p:nvPr>
            <p:ph idx="1"/>
          </p:nvPr>
        </p:nvSpPr>
        <p:spPr>
          <a:xfrm>
            <a:off x="457200" y="1350264"/>
            <a:ext cx="8229600" cy="5355336"/>
          </a:xfrm>
        </p:spPr>
        <p:txBody>
          <a:bodyPr>
            <a:normAutofit/>
          </a:bodyPr>
          <a:lstStyle/>
          <a:p>
            <a:r>
              <a:rPr lang="en-US" dirty="0" smtClean="0"/>
              <a:t>Recent Developments </a:t>
            </a:r>
          </a:p>
          <a:p>
            <a:endParaRPr lang="en-US" dirty="0" smtClean="0"/>
          </a:p>
          <a:p>
            <a:pPr lvl="1"/>
            <a:r>
              <a:rPr lang="en-US" dirty="0"/>
              <a:t>See </a:t>
            </a:r>
            <a:r>
              <a:rPr lang="en-US" dirty="0" smtClean="0"/>
              <a:t>“The </a:t>
            </a:r>
            <a:r>
              <a:rPr lang="en-US" dirty="0"/>
              <a:t>Changing Safety Net for Low Income Parents and Their Children: Structural or Cyclical Changes in Income Support Policy</a:t>
            </a:r>
            <a:r>
              <a:rPr lang="en-US" dirty="0" smtClean="0"/>
              <a:t>?” Hardy, </a:t>
            </a:r>
            <a:r>
              <a:rPr lang="en-US" dirty="0" err="1" smtClean="0"/>
              <a:t>Smeeding</a:t>
            </a:r>
            <a:r>
              <a:rPr lang="en-US" dirty="0" smtClean="0"/>
              <a:t>, and </a:t>
            </a:r>
            <a:r>
              <a:rPr lang="en-US" dirty="0" err="1" smtClean="0"/>
              <a:t>Ziliak</a:t>
            </a:r>
            <a:r>
              <a:rPr lang="en-US" dirty="0" smtClean="0"/>
              <a:t>, Working Paper 2015.</a:t>
            </a:r>
          </a:p>
          <a:p>
            <a:pPr lvl="1"/>
            <a:endParaRPr lang="en-US" dirty="0"/>
          </a:p>
          <a:p>
            <a:pPr lvl="1"/>
            <a:r>
              <a:rPr lang="en-US" dirty="0" smtClean="0"/>
              <a:t>This is the source of the following figures.</a:t>
            </a:r>
          </a:p>
          <a:p>
            <a:pPr lvl="1"/>
            <a:endParaRPr lang="en-US" dirty="0"/>
          </a:p>
          <a:p>
            <a:pPr lvl="1"/>
            <a:r>
              <a:rPr lang="en-US" dirty="0" smtClean="0"/>
              <a:t>Available </a:t>
            </a:r>
            <a:r>
              <a:rPr lang="en-US" dirty="0"/>
              <a:t>at: </a:t>
            </a:r>
            <a:r>
              <a:rPr lang="en-US" sz="2000" dirty="0">
                <a:hlinkClick r:id="rId2"/>
              </a:rPr>
              <a:t>https://</a:t>
            </a:r>
            <a:r>
              <a:rPr lang="en-US" sz="2000" dirty="0" smtClean="0">
                <a:hlinkClick r:id="rId2"/>
              </a:rPr>
              <a:t>chasp.lbj.utexas.edu/2015/04/15/the-changing-safety-net-for-low-income-parents-and-their-children/files/2015/04/TheChangingSafetyNet-Feb2015.pdf</a:t>
            </a:r>
            <a:r>
              <a:rPr lang="en-US" sz="2000" dirty="0" smtClean="0"/>
              <a:t> </a:t>
            </a:r>
            <a:endParaRPr lang="en-US" sz="2000" dirty="0"/>
          </a:p>
        </p:txBody>
      </p:sp>
      <p:pic>
        <p:nvPicPr>
          <p:cNvPr id="4" name="Picture 2" descr="C:\Program Files\Microsoft Office\MEDIA\CAGCAT10\j0205462.wmf"/>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790042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33400"/>
          </a:xfrm>
        </p:spPr>
        <p:txBody>
          <a:bodyPr>
            <a:normAutofit/>
          </a:bodyPr>
          <a:lstStyle/>
          <a:p>
            <a:r>
              <a:rPr lang="en-US" sz="2400" dirty="0" smtClean="0"/>
              <a:t>PAI786, Class 16: Welfare Programs and Policy  /</a:t>
            </a:r>
            <a:endParaRPr lang="en-US" sz="2400" dirty="0"/>
          </a:p>
        </p:txBody>
      </p:sp>
      <p:sp>
        <p:nvSpPr>
          <p:cNvPr id="3" name="Content Placeholder 2"/>
          <p:cNvSpPr>
            <a:spLocks noGrp="1"/>
          </p:cNvSpPr>
          <p:nvPr>
            <p:ph idx="1"/>
          </p:nvPr>
        </p:nvSpPr>
        <p:spPr>
          <a:xfrm>
            <a:off x="457200" y="990600"/>
            <a:ext cx="8229600" cy="5791200"/>
          </a:xfrm>
        </p:spPr>
        <p:txBody>
          <a:bodyPr>
            <a:normAutofit/>
          </a:bodyPr>
          <a:lstStyle/>
          <a:p>
            <a:r>
              <a:rPr lang="en-US" sz="1800" dirty="0" smtClean="0"/>
              <a:t>Spending on “Welfare” Programs</a:t>
            </a:r>
            <a:endParaRPr lang="en-US" dirty="0" smtClean="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pic>
        <p:nvPicPr>
          <p:cNvPr id="5" name="Picture 4"/>
          <p:cNvPicPr>
            <a:picLocks noChangeAspect="1"/>
          </p:cNvPicPr>
          <p:nvPr/>
        </p:nvPicPr>
        <p:blipFill>
          <a:blip r:embed="rId3"/>
          <a:stretch>
            <a:fillRect/>
          </a:stretch>
        </p:blipFill>
        <p:spPr>
          <a:xfrm>
            <a:off x="279074" y="1343280"/>
            <a:ext cx="8585851" cy="5209920"/>
          </a:xfrm>
          <a:prstGeom prst="rect">
            <a:avLst/>
          </a:prstGeom>
        </p:spPr>
      </p:pic>
    </p:spTree>
    <p:extLst>
      <p:ext uri="{BB962C8B-B14F-4D97-AF65-F5344CB8AC3E}">
        <p14:creationId xmlns:p14="http://schemas.microsoft.com/office/powerpoint/2010/main" val="3945587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33400"/>
          </a:xfrm>
        </p:spPr>
        <p:txBody>
          <a:bodyPr>
            <a:normAutofit/>
          </a:bodyPr>
          <a:lstStyle/>
          <a:p>
            <a:r>
              <a:rPr lang="en-US" sz="2400" dirty="0" smtClean="0"/>
              <a:t>PAI786, Class 16: Welfare Programs and Policy  /</a:t>
            </a:r>
            <a:endParaRPr lang="en-US" sz="2400" dirty="0"/>
          </a:p>
        </p:txBody>
      </p:sp>
      <p:sp>
        <p:nvSpPr>
          <p:cNvPr id="3" name="Content Placeholder 2"/>
          <p:cNvSpPr>
            <a:spLocks noGrp="1"/>
          </p:cNvSpPr>
          <p:nvPr>
            <p:ph idx="1"/>
          </p:nvPr>
        </p:nvSpPr>
        <p:spPr>
          <a:xfrm>
            <a:off x="457200" y="990600"/>
            <a:ext cx="8229600" cy="5791200"/>
          </a:xfrm>
        </p:spPr>
        <p:txBody>
          <a:bodyPr>
            <a:normAutofit/>
          </a:bodyPr>
          <a:lstStyle/>
          <a:p>
            <a:r>
              <a:rPr lang="en-US" sz="1800" dirty="0" smtClean="0"/>
              <a:t>Participation in </a:t>
            </a:r>
            <a:r>
              <a:rPr lang="en-US" sz="1800" dirty="0"/>
              <a:t>“Welfare” Programs</a:t>
            </a:r>
          </a:p>
          <a:p>
            <a:endParaRPr lang="en-US" sz="1800" b="1" dirty="0" smtClean="0"/>
          </a:p>
          <a:p>
            <a:endParaRPr lang="en-US" dirty="0" smtClean="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pic>
        <p:nvPicPr>
          <p:cNvPr id="6" name="Picture 5"/>
          <p:cNvPicPr>
            <a:picLocks noChangeAspect="1"/>
          </p:cNvPicPr>
          <p:nvPr/>
        </p:nvPicPr>
        <p:blipFill>
          <a:blip r:embed="rId3"/>
          <a:stretch>
            <a:fillRect/>
          </a:stretch>
        </p:blipFill>
        <p:spPr>
          <a:xfrm>
            <a:off x="755850" y="1420555"/>
            <a:ext cx="7632300" cy="5113706"/>
          </a:xfrm>
          <a:prstGeom prst="rect">
            <a:avLst/>
          </a:prstGeom>
        </p:spPr>
      </p:pic>
    </p:spTree>
    <p:extLst>
      <p:ext uri="{BB962C8B-B14F-4D97-AF65-F5344CB8AC3E}">
        <p14:creationId xmlns:p14="http://schemas.microsoft.com/office/powerpoint/2010/main" val="3711033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PAI786, Class 16: Welfare Programs and Policy  </a:t>
            </a:r>
            <a:endParaRPr lang="en-US" sz="2400" dirty="0"/>
          </a:p>
        </p:txBody>
      </p:sp>
      <p:sp>
        <p:nvSpPr>
          <p:cNvPr id="3" name="Content Placeholder 2"/>
          <p:cNvSpPr>
            <a:spLocks noGrp="1"/>
          </p:cNvSpPr>
          <p:nvPr>
            <p:ph idx="1"/>
          </p:nvPr>
        </p:nvSpPr>
        <p:spPr>
          <a:xfrm>
            <a:off x="457200" y="1350264"/>
            <a:ext cx="8229600" cy="5355336"/>
          </a:xfrm>
        </p:spPr>
        <p:txBody>
          <a:bodyPr>
            <a:normAutofit/>
          </a:bodyPr>
          <a:lstStyle/>
          <a:p>
            <a:r>
              <a:rPr lang="en-US" dirty="0" smtClean="0"/>
              <a:t>Cash Welfare Programs, SSI </a:t>
            </a:r>
          </a:p>
          <a:p>
            <a:endParaRPr lang="en-US" dirty="0" smtClean="0"/>
          </a:p>
          <a:p>
            <a:pPr lvl="1"/>
            <a:r>
              <a:rPr lang="en-US" dirty="0" smtClean="0"/>
              <a:t>Supplemental Security Income</a:t>
            </a:r>
          </a:p>
          <a:p>
            <a:pPr lvl="1"/>
            <a:endParaRPr lang="en-US" dirty="0" smtClean="0"/>
          </a:p>
          <a:p>
            <a:pPr lvl="2"/>
            <a:r>
              <a:rPr lang="en-US" dirty="0" smtClean="0"/>
              <a:t>SSI is a cash welfare program for the elderly and disabled poor—a supplement to Social Security.</a:t>
            </a:r>
          </a:p>
          <a:p>
            <a:pPr lvl="2"/>
            <a:endParaRPr lang="en-US" dirty="0" smtClean="0"/>
          </a:p>
          <a:p>
            <a:pPr lvl="2"/>
            <a:r>
              <a:rPr lang="en-US" dirty="0" smtClean="0"/>
              <a:t>It appears to be the main reason that poverty has dropped so much among the elderly.</a:t>
            </a:r>
          </a:p>
          <a:p>
            <a:pPr lvl="2"/>
            <a:endParaRPr lang="en-US" dirty="0" smtClean="0"/>
          </a:p>
          <a:p>
            <a:pPr lvl="2"/>
            <a:r>
              <a:rPr lang="en-US" dirty="0" smtClean="0"/>
              <a:t>It is the least controversial welfare program.</a:t>
            </a: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88754</TotalTime>
  <Words>1861</Words>
  <Application>Microsoft Office PowerPoint</Application>
  <PresentationFormat>On-screen Show (4:3)</PresentationFormat>
  <Paragraphs>365</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Georgia</vt:lpstr>
      <vt:lpstr>Symbol</vt:lpstr>
      <vt:lpstr>Trebuchet MS</vt:lpstr>
      <vt:lpstr>Wingdings</vt:lpstr>
      <vt:lpstr>Wingdings 2</vt:lpstr>
      <vt:lpstr>Urban</vt:lpstr>
      <vt:lpstr>PAI786:  Urban Policy</vt:lpstr>
      <vt:lpstr>PAI786, Class 16: Welfare Programs and Policy  </vt:lpstr>
      <vt:lpstr>PAI786, Class 16: Welfare Programs and Policy  </vt:lpstr>
      <vt:lpstr>PAI786, Class 16: Welfare Programs and Policy  </vt:lpstr>
      <vt:lpstr>PAI786, Class 16: Welfare Programs and Policy  /</vt:lpstr>
      <vt:lpstr>PAI786, Class 16: Welfare Programs and Policy  </vt:lpstr>
      <vt:lpstr>PAI786, Class 16: Welfare Programs and Policy  /</vt:lpstr>
      <vt:lpstr>PAI786, Class 16: Welfare Programs and Policy  /</vt:lpstr>
      <vt:lpstr>PAI786, Class 16: Welfare Programs and Policy  </vt:lpstr>
      <vt:lpstr>PAI786, Class 16: Welfare Programs and Policy  </vt:lpstr>
      <vt:lpstr>PAI786, Class 16: Welfare Programs and Policy  </vt:lpstr>
      <vt:lpstr> </vt:lpstr>
      <vt:lpstr> </vt:lpstr>
      <vt:lpstr>PAI786, Class 16: Welfare Programs and Policy  </vt:lpstr>
      <vt:lpstr> </vt:lpstr>
      <vt:lpstr> </vt:lpstr>
      <vt:lpstr> </vt:lpstr>
      <vt:lpstr> </vt:lpstr>
      <vt:lpstr> </vt:lpstr>
      <vt:lpstr>             Blue = Budget Line with Medicaid Notch       Black = Budget Line without Medicaid Notch</vt:lpstr>
      <vt:lpstr> </vt:lpstr>
      <vt:lpstr> </vt:lpstr>
      <vt:lpstr> </vt:lpstr>
      <vt:lpstr>PAI786, Class 16: Welfare Programs and Policy  </vt:lpstr>
      <vt:lpstr>PAI786, Class 16: Welfare Programs and Policy  </vt:lpstr>
      <vt:lpstr>PAI786, Class 16: Welfare Programs and Policy  </vt:lpstr>
      <vt:lpstr>PAI786, Class 16: Welfare Programs and Policy  </vt:lpstr>
      <vt:lpstr>PAI786, Class 16: Welfare Programs and Policy  </vt:lpstr>
      <vt:lpstr>PAI786, Class 16: Welfare Programs and Policy  </vt:lpstr>
      <vt:lpstr>PAI786, Class 16: Welfare Programs and Policy  </vt:lpstr>
      <vt:lpstr>PAI786, Class 16: Welfare Programs and Policy  </vt:lpstr>
      <vt:lpstr>PAI786, Class 16: Welfare Programs and Policy  </vt:lpstr>
      <vt:lpstr>PAI786, Class 16: Welfare Programs and Policy  </vt:lpstr>
      <vt:lpstr>PAI786, Class 16: Welfare Programs and Policy  </vt:lpstr>
      <vt:lpstr>PAI786, Class 16: Welfare Programs and Policy  </vt:lpstr>
    </vt:vector>
  </TitlesOfParts>
  <Company>Syracuse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PPA786:  Urban Policy</dc:title>
  <dc:creator>joyinger</dc:creator>
  <cp:lastModifiedBy>Kathleen M Nasto</cp:lastModifiedBy>
  <cp:revision>208</cp:revision>
  <dcterms:created xsi:type="dcterms:W3CDTF">2008-01-08T18:11:56Z</dcterms:created>
  <dcterms:modified xsi:type="dcterms:W3CDTF">2018-02-14T17:59:18Z</dcterms:modified>
</cp:coreProperties>
</file>