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98" r:id="rId6"/>
    <p:sldId id="303" r:id="rId7"/>
    <p:sldId id="301" r:id="rId8"/>
    <p:sldId id="302" r:id="rId9"/>
    <p:sldId id="306" r:id="rId10"/>
    <p:sldId id="304" r:id="rId11"/>
    <p:sldId id="305" r:id="rId12"/>
    <p:sldId id="295" r:id="rId13"/>
    <p:sldId id="307" r:id="rId14"/>
    <p:sldId id="290" r:id="rId15"/>
    <p:sldId id="308" r:id="rId16"/>
    <p:sldId id="309" r:id="rId17"/>
    <p:sldId id="291" r:id="rId18"/>
    <p:sldId id="273" r:id="rId19"/>
    <p:sldId id="299" r:id="rId20"/>
    <p:sldId id="271" r:id="rId21"/>
    <p:sldId id="272" r:id="rId22"/>
    <p:sldId id="279" r:id="rId23"/>
    <p:sldId id="259" r:id="rId24"/>
    <p:sldId id="269" r:id="rId25"/>
    <p:sldId id="274" r:id="rId26"/>
    <p:sldId id="275" r:id="rId27"/>
    <p:sldId id="276" r:id="rId28"/>
    <p:sldId id="277" r:id="rId29"/>
    <p:sldId id="280" r:id="rId30"/>
    <p:sldId id="285" r:id="rId31"/>
    <p:sldId id="286" r:id="rId32"/>
    <p:sldId id="287" r:id="rId33"/>
    <p:sldId id="288" r:id="rId34"/>
    <p:sldId id="300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endhomelessnes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homelessness.org/" TargetMode="External"/><Relationship Id="rId2" Type="http://schemas.openxmlformats.org/officeDocument/2006/relationships/hyperlink" Target="http://www.usic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hudexchange.info/resources/documents/2015-AHAR-Part-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PAI786:  Urban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 8:</a:t>
            </a:r>
          </a:p>
          <a:p>
            <a:r>
              <a:rPr lang="en-US" sz="4000" dirty="0" smtClean="0"/>
              <a:t>Homelessness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Counting the Homeless, </a:t>
            </a:r>
            <a:r>
              <a:rPr lang="en-US" dirty="0"/>
              <a:t>6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California </a:t>
            </a:r>
            <a:r>
              <a:rPr lang="en-US" dirty="0"/>
              <a:t>accounted for 21 percent of </a:t>
            </a:r>
            <a:r>
              <a:rPr lang="en-US" dirty="0" smtClean="0"/>
              <a:t>the nation’s </a:t>
            </a:r>
            <a:r>
              <a:rPr lang="en-US" dirty="0"/>
              <a:t>homeless population in 2015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half of the homeless population </a:t>
            </a:r>
            <a:r>
              <a:rPr lang="en-US" dirty="0" smtClean="0"/>
              <a:t>in the </a:t>
            </a:r>
            <a:r>
              <a:rPr lang="en-US" dirty="0"/>
              <a:t>United States was in five states: CA (21</a:t>
            </a:r>
            <a:r>
              <a:rPr lang="en-US" dirty="0" smtClean="0"/>
              <a:t>%), </a:t>
            </a:r>
            <a:r>
              <a:rPr lang="en-US" dirty="0"/>
              <a:t>NY (16</a:t>
            </a:r>
            <a:r>
              <a:rPr lang="en-US" dirty="0" smtClean="0"/>
              <a:t>%), FL </a:t>
            </a:r>
            <a:r>
              <a:rPr lang="en-US" dirty="0"/>
              <a:t>(6</a:t>
            </a:r>
            <a:r>
              <a:rPr lang="en-US" dirty="0" smtClean="0"/>
              <a:t>%), </a:t>
            </a:r>
            <a:r>
              <a:rPr lang="en-US" dirty="0"/>
              <a:t>TX (4</a:t>
            </a:r>
            <a:r>
              <a:rPr lang="en-US" dirty="0" smtClean="0"/>
              <a:t>%), </a:t>
            </a:r>
            <a:r>
              <a:rPr lang="en-US" dirty="0"/>
              <a:t>and MA (4</a:t>
            </a:r>
            <a:r>
              <a:rPr lang="en-US" dirty="0" smtClean="0"/>
              <a:t>%).</a:t>
            </a:r>
          </a:p>
          <a:p>
            <a:endParaRPr lang="en-US" dirty="0"/>
          </a:p>
          <a:p>
            <a:pPr lvl="1"/>
            <a:r>
              <a:rPr lang="en-US" dirty="0" smtClean="0"/>
              <a:t>California </a:t>
            </a:r>
            <a:r>
              <a:rPr lang="en-US" dirty="0"/>
              <a:t>had the highest percentage </a:t>
            </a:r>
            <a:r>
              <a:rPr lang="en-US" dirty="0" smtClean="0"/>
              <a:t>of homeless </a:t>
            </a:r>
            <a:r>
              <a:rPr lang="en-US" dirty="0"/>
              <a:t>people counted in </a:t>
            </a:r>
            <a:r>
              <a:rPr lang="en-US" dirty="0" smtClean="0"/>
              <a:t>unsheltered locations </a:t>
            </a:r>
            <a:r>
              <a:rPr lang="en-US" dirty="0"/>
              <a:t>(64%).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Almost </a:t>
            </a:r>
            <a:r>
              <a:rPr lang="en-US" dirty="0"/>
              <a:t>all homeless people were staying </a:t>
            </a:r>
            <a:r>
              <a:rPr lang="en-US" dirty="0" smtClean="0"/>
              <a:t>in shelter </a:t>
            </a:r>
            <a:r>
              <a:rPr lang="en-US" dirty="0"/>
              <a:t>in Maine, Massachusetts, Rhode Island</a:t>
            </a:r>
            <a:r>
              <a:rPr lang="en-US" dirty="0" smtClean="0"/>
              <a:t>, Delaware</a:t>
            </a:r>
            <a:r>
              <a:rPr lang="en-US" dirty="0"/>
              <a:t>, Nebraska, and New York.</a:t>
            </a: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65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03" y="1181039"/>
            <a:ext cx="8229600" cy="53553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Counting the Homeless, 7</a:t>
            </a:r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33" t="17037" r="50000" b="8148"/>
          <a:stretch/>
        </p:blipFill>
        <p:spPr>
          <a:xfrm>
            <a:off x="2057400" y="1688033"/>
            <a:ext cx="4423292" cy="50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Chronic Homelessness</a:t>
            </a:r>
          </a:p>
          <a:p>
            <a:endParaRPr lang="en-US" dirty="0"/>
          </a:p>
          <a:p>
            <a:pPr lvl="1"/>
            <a:r>
              <a:rPr lang="en-US" dirty="0" smtClean="0"/>
              <a:t>HUD also estimates that in 2015</a:t>
            </a:r>
          </a:p>
          <a:p>
            <a:endParaRPr lang="en-US" dirty="0"/>
          </a:p>
          <a:p>
            <a:pPr lvl="2"/>
            <a:r>
              <a:rPr lang="en-US" dirty="0" smtClean="0"/>
              <a:t>83,170 </a:t>
            </a:r>
            <a:r>
              <a:rPr lang="en-US" dirty="0"/>
              <a:t>people </a:t>
            </a:r>
            <a:r>
              <a:rPr lang="en-US" dirty="0" smtClean="0"/>
              <a:t>(about 23% of all homeless people) were </a:t>
            </a:r>
            <a:r>
              <a:rPr lang="en-US" dirty="0"/>
              <a:t>chronically </a:t>
            </a:r>
            <a:r>
              <a:rPr lang="en-US" dirty="0" smtClean="0"/>
              <a:t>homeless.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Two-thirds of these people were not in shelters.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62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76215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Chronic Homelessness, 2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90564"/>
            <a:ext cx="4648200" cy="51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Beds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In January 2015, there were 830,120 year-round beds available in emergency shelters and other types of housing for homeless people.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About half these beds were dedicated to people experiencing homelessness, while the other half targeted formerly homeless people.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13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Beds, 2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791179"/>
            <a:ext cx="4343400" cy="5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Beds, 3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" y="2403540"/>
            <a:ext cx="8976179" cy="31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78864"/>
            <a:ext cx="8229600" cy="5355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Snapshot vs. Flow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homelessness, as in the case of rent burdens, one can ask about homelessness at a point in time (a snapshot)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Or about the number of households who experience homelessness over a longer period of time (a flow).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Chronic homelessness arises when a household show up in many snapshots.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Dynamics of Homelessness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●     □    □                  □</a:t>
            </a:r>
          </a:p>
          <a:p>
            <a:pPr>
              <a:buNone/>
            </a:pPr>
            <a:r>
              <a:rPr lang="en-US" dirty="0" smtClean="0"/>
              <a:t>                 ●     □   ●     □     ●    ●     □     □</a:t>
            </a:r>
          </a:p>
          <a:p>
            <a:pPr>
              <a:buNone/>
            </a:pPr>
            <a:r>
              <a:rPr lang="en-US" dirty="0" smtClean="0"/>
              <a:t>                 □    ●    □     ▪                                 ▪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▪     ▪             ▪    ▪     ●     ● </a:t>
            </a:r>
          </a:p>
          <a:p>
            <a:pPr>
              <a:buNone/>
            </a:pPr>
            <a:r>
              <a:rPr lang="en-US" dirty="0" smtClean="0"/>
              <a:t>                 ◊     ◊                        ◊     ◊     ▪    ●</a:t>
            </a:r>
          </a:p>
          <a:p>
            <a:pPr>
              <a:buNone/>
            </a:pPr>
            <a:r>
              <a:rPr lang="en-US" dirty="0" smtClean="0"/>
              <a:t>                 ▪             ◊    ◊     ◊            ▪     ◊    ◊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75406" y="3657600"/>
            <a:ext cx="3658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54864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3732212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210407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 Services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562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2003 2004 2005 2006  2007  2008 2009 2010 2011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091241" y="5486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67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2773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8869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4965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1061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53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858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24200" y="2514600"/>
            <a:ext cx="533400" cy="2971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06090" y="1981200"/>
            <a:ext cx="533400" cy="3505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209800" y="2895600"/>
            <a:ext cx="6096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19400" y="2895600"/>
            <a:ext cx="5334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62400" y="2438400"/>
            <a:ext cx="6096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2000" y="28956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4724400" y="3276600"/>
            <a:ext cx="1371600" cy="609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15000" y="4267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24600" y="4267200"/>
            <a:ext cx="5334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286000" y="2881745"/>
            <a:ext cx="533400" cy="47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2857500" y="29337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429000" y="292331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3976255" y="2424545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48200" y="2438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81600" y="24384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67400" y="2895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400800" y="25146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2057400" y="4419600"/>
            <a:ext cx="914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19400" y="42672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162300" y="3543300"/>
            <a:ext cx="914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886200" y="3429000"/>
            <a:ext cx="8382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648200" y="4267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991100" y="4381500"/>
            <a:ext cx="9144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791200" y="47244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5905500" y="3771900"/>
            <a:ext cx="1371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299855" y="4724400"/>
            <a:ext cx="443345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2895600" y="47244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491345" y="5195455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76255" y="5195455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4648200" y="47244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81600" y="4724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715000" y="47244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400800" y="520931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3352800" y="2362200"/>
            <a:ext cx="609600" cy="533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3400" y="32676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</a:p>
          <a:p>
            <a:r>
              <a:rPr lang="en-US" dirty="0" smtClean="0"/>
              <a:t>Formal</a:t>
            </a:r>
          </a:p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75" name="Left Brace 74"/>
          <p:cNvSpPr/>
          <p:nvPr/>
        </p:nvSpPr>
        <p:spPr>
          <a:xfrm>
            <a:off x="1600200" y="37338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572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Homeless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43" y="1295400"/>
            <a:ext cx="8347497" cy="54315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According to the National Alliance to End Homelessness, 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 fontAlgn="t"/>
            <a:r>
              <a:rPr lang="en-US" dirty="0" smtClean="0"/>
              <a:t>Most people who experience homelessness </a:t>
            </a:r>
            <a:r>
              <a:rPr lang="en-US" dirty="0"/>
              <a:t>enter and exit the homeless system </a:t>
            </a:r>
            <a:r>
              <a:rPr lang="en-US" dirty="0" smtClean="0"/>
              <a:t>quickly.</a:t>
            </a:r>
          </a:p>
          <a:p>
            <a:pPr lvl="1" fontAlgn="t">
              <a:lnSpc>
                <a:spcPct val="70000"/>
              </a:lnSpc>
            </a:pPr>
            <a:endParaRPr lang="en-US" dirty="0"/>
          </a:p>
          <a:p>
            <a:pPr lvl="2" fontAlgn="t"/>
            <a:r>
              <a:rPr lang="en-US" dirty="0" smtClean="0"/>
              <a:t>80% </a:t>
            </a:r>
            <a:r>
              <a:rPr lang="en-US" dirty="0"/>
              <a:t>of single adult shelter users enter the homeless system only once or twice, stay just over a month, and do not return</a:t>
            </a:r>
            <a:r>
              <a:rPr lang="en-US" dirty="0" smtClean="0"/>
              <a:t>.</a:t>
            </a:r>
          </a:p>
          <a:p>
            <a:pPr marL="704088" lvl="2" indent="0" fontAlgn="t">
              <a:lnSpc>
                <a:spcPct val="70000"/>
              </a:lnSpc>
              <a:buNone/>
            </a:pPr>
            <a:r>
              <a:rPr lang="en-US" dirty="0" smtClean="0"/>
              <a:t> </a:t>
            </a:r>
          </a:p>
          <a:p>
            <a:pPr lvl="2" fontAlgn="t"/>
            <a:r>
              <a:rPr lang="en-US" dirty="0" smtClean="0"/>
              <a:t>Approximately 9% </a:t>
            </a:r>
            <a:r>
              <a:rPr lang="en-US" dirty="0"/>
              <a:t>enter </a:t>
            </a:r>
            <a:r>
              <a:rPr lang="en-US" dirty="0" smtClean="0"/>
              <a:t>about 5 </a:t>
            </a:r>
            <a:r>
              <a:rPr lang="en-US" dirty="0"/>
              <a:t>times a year and stay </a:t>
            </a:r>
            <a:r>
              <a:rPr lang="en-US" dirty="0" smtClean="0"/>
              <a:t>about 2 months </a:t>
            </a:r>
            <a:r>
              <a:rPr lang="en-US" dirty="0"/>
              <a:t>each time. This group utilizes </a:t>
            </a:r>
            <a:r>
              <a:rPr lang="en-US" dirty="0" smtClean="0"/>
              <a:t>18% </a:t>
            </a:r>
            <a:r>
              <a:rPr lang="en-US" dirty="0"/>
              <a:t>of the system’s resources</a:t>
            </a:r>
            <a:r>
              <a:rPr lang="en-US" dirty="0" smtClean="0"/>
              <a:t>.</a:t>
            </a:r>
          </a:p>
          <a:p>
            <a:pPr lvl="1" fontAlgn="t">
              <a:lnSpc>
                <a:spcPct val="70000"/>
              </a:lnSpc>
            </a:pPr>
            <a:endParaRPr lang="en-US" dirty="0"/>
          </a:p>
          <a:p>
            <a:pPr lvl="1" fontAlgn="t"/>
            <a:r>
              <a:rPr lang="en-US" dirty="0"/>
              <a:t>The remaining </a:t>
            </a:r>
            <a:r>
              <a:rPr lang="en-US" dirty="0" smtClean="0"/>
              <a:t>10% (HUD’s chronically homeless) enter </a:t>
            </a:r>
            <a:r>
              <a:rPr lang="en-US" dirty="0"/>
              <a:t>the system </a:t>
            </a:r>
            <a:r>
              <a:rPr lang="en-US" dirty="0" smtClean="0"/>
              <a:t>about </a:t>
            </a:r>
            <a:r>
              <a:rPr lang="en-US" dirty="0"/>
              <a:t>twice a year and </a:t>
            </a:r>
            <a:r>
              <a:rPr lang="en-US" dirty="0" smtClean="0"/>
              <a:t>stay an average of 280 days each time. </a:t>
            </a:r>
          </a:p>
          <a:p>
            <a:pPr lvl="1" fontAlgn="t">
              <a:lnSpc>
                <a:spcPct val="70000"/>
              </a:lnSpc>
            </a:pPr>
            <a:endParaRPr lang="en-US" dirty="0"/>
          </a:p>
          <a:p>
            <a:pPr lvl="2" fontAlgn="t"/>
            <a:r>
              <a:rPr lang="en-US" dirty="0" smtClean="0"/>
              <a:t>They often cycle </a:t>
            </a:r>
            <a:r>
              <a:rPr lang="en-US" dirty="0"/>
              <a:t>between homelessness, hospitals, jails, and other institutional care and </a:t>
            </a:r>
            <a:r>
              <a:rPr lang="en-US" dirty="0" smtClean="0"/>
              <a:t>often have </a:t>
            </a:r>
            <a:r>
              <a:rPr lang="en-US" dirty="0"/>
              <a:t>a complex medical problem, a serious mental illness like schizophrenia, and/or alcohol or drug addiction. </a:t>
            </a:r>
            <a:endParaRPr lang="en-US" dirty="0" smtClean="0"/>
          </a:p>
          <a:p>
            <a:pPr lvl="2" fontAlgn="t">
              <a:lnSpc>
                <a:spcPct val="70000"/>
              </a:lnSpc>
            </a:pPr>
            <a:endParaRPr lang="en-US" dirty="0"/>
          </a:p>
          <a:p>
            <a:pPr lvl="2" fontAlgn="t"/>
            <a:r>
              <a:rPr lang="en-US" dirty="0" smtClean="0"/>
              <a:t>They use </a:t>
            </a:r>
            <a:r>
              <a:rPr lang="en-US" dirty="0"/>
              <a:t>up more than </a:t>
            </a:r>
            <a:r>
              <a:rPr lang="en-US" dirty="0" smtClean="0"/>
              <a:t>50% </a:t>
            </a:r>
            <a:r>
              <a:rPr lang="en-US" dirty="0"/>
              <a:t>of </a:t>
            </a:r>
            <a:r>
              <a:rPr lang="en-US" dirty="0" smtClean="0"/>
              <a:t>public homeless services. </a:t>
            </a:r>
          </a:p>
          <a:p>
            <a:pPr lvl="2" fontAlgn="t"/>
            <a:endParaRPr lang="en-US" dirty="0"/>
          </a:p>
          <a:p>
            <a:pPr lvl="1" fontAlgn="t"/>
            <a:r>
              <a:rPr lang="en-US" dirty="0">
                <a:hlinkClick r:id="rId2"/>
              </a:rPr>
              <a:t>http://www.endhomelessness.org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17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Definition of Homelessness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Counting the Homeless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Are the Homeless?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“Choice” To Be Homeless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Policies to Address Homelessness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Who Are the Homeless?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homeless are almost all extremely poor people who have run out of options.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Illness or addiction or lack of skills prevents employment.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 family or friends willing and able to help.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dirty="0" smtClean="0"/>
              <a:t>Who Are the Homeless?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1828800"/>
            <a:ext cx="5181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05400" y="3124200"/>
            <a:ext cx="2209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581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Extremely Poor Households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Homeless Households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How Do People Become Homeless?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People become homeless when living on the streets or in a shelter is the best option available to them.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Another way to put this is that, when faced with severe constraints, some people “choose” to be homeless.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key for policy:  </a:t>
            </a:r>
            <a:r>
              <a:rPr lang="en-US" b="1" dirty="0" smtClean="0">
                <a:solidFill>
                  <a:schemeClr val="accent3"/>
                </a:solidFill>
              </a:rPr>
              <a:t>Even homeless people respond to incentives.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dirty="0" smtClean="0"/>
              <a:t>The “Choice” To Be Homeless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-114300" y="40767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60198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2438400"/>
            <a:ext cx="464820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0517146">
            <a:off x="4294907" y="-325413"/>
            <a:ext cx="5313222" cy="6118759"/>
          </a:xfrm>
          <a:prstGeom prst="arc">
            <a:avLst>
              <a:gd name="adj1" fmla="val 161761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0517146">
            <a:off x="3588327" y="-173013"/>
            <a:ext cx="5313222" cy="6118759"/>
          </a:xfrm>
          <a:prstGeom prst="arc">
            <a:avLst>
              <a:gd name="adj1" fmla="val 161761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1828800" y="5257800"/>
            <a:ext cx="3657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828800" y="393469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228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</a:t>
            </a:r>
          </a:p>
          <a:p>
            <a:r>
              <a:rPr lang="en-US" dirty="0" smtClean="0"/>
              <a:t>=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Goods = 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3745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Formal Housing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ACT</a:t>
            </a:r>
            <a:endParaRPr lang="en-US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745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MIN</a:t>
            </a:r>
            <a:endParaRPr lang="en-US" i="1" baseline="-25000" dirty="0"/>
          </a:p>
        </p:txBody>
      </p:sp>
      <p:sp>
        <p:nvSpPr>
          <p:cNvPr id="32" name="Left Brace 31"/>
          <p:cNvSpPr/>
          <p:nvPr/>
        </p:nvSpPr>
        <p:spPr>
          <a:xfrm>
            <a:off x="990600" y="39624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413266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Informal Housing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0" y="175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Constraint</a:t>
            </a:r>
          </a:p>
        </p:txBody>
      </p:sp>
      <p:sp>
        <p:nvSpPr>
          <p:cNvPr id="36" name="Left Brace 35"/>
          <p:cNvSpPr/>
          <p:nvPr/>
        </p:nvSpPr>
        <p:spPr>
          <a:xfrm rot="5400000">
            <a:off x="3848100" y="23241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Indifference Curves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921133" y="2041267"/>
            <a:ext cx="72973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  <a:endCxn id="36" idx="1"/>
          </p:cNvCxnSpPr>
          <p:nvPr/>
        </p:nvCxnSpPr>
        <p:spPr>
          <a:xfrm rot="10800000" flipV="1">
            <a:off x="3962400" y="2470666"/>
            <a:ext cx="8382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105400" y="56388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38941" y="4991100"/>
            <a:ext cx="20574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dirty="0" smtClean="0"/>
              <a:t>The “Choice” To Be Homeless, Continued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-114300" y="40767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60198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2438400"/>
            <a:ext cx="464820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0517146">
            <a:off x="4294907" y="-325413"/>
            <a:ext cx="5313222" cy="6118759"/>
          </a:xfrm>
          <a:prstGeom prst="arc">
            <a:avLst>
              <a:gd name="adj1" fmla="val 161761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0517146">
            <a:off x="3588327" y="-173013"/>
            <a:ext cx="5313222" cy="6118759"/>
          </a:xfrm>
          <a:prstGeom prst="arc">
            <a:avLst>
              <a:gd name="adj1" fmla="val 161761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1828800" y="5685702"/>
            <a:ext cx="3886200" cy="15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828800" y="393469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228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</a:t>
            </a:r>
          </a:p>
          <a:p>
            <a:r>
              <a:rPr lang="en-US" dirty="0" smtClean="0"/>
              <a:t>=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Goods = 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3745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Formal Housing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5421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ACT</a:t>
            </a:r>
            <a:endParaRPr lang="en-US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745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i="1" baseline="-25000" dirty="0" smtClean="0"/>
              <a:t>MIN</a:t>
            </a:r>
            <a:endParaRPr lang="en-US" i="1" baseline="-25000" dirty="0"/>
          </a:p>
        </p:txBody>
      </p:sp>
      <p:sp>
        <p:nvSpPr>
          <p:cNvPr id="32" name="Left Brace 31"/>
          <p:cNvSpPr/>
          <p:nvPr/>
        </p:nvSpPr>
        <p:spPr>
          <a:xfrm>
            <a:off x="990600" y="39624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413266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Informal Housing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0" y="175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Constraint</a:t>
            </a:r>
          </a:p>
        </p:txBody>
      </p:sp>
      <p:sp>
        <p:nvSpPr>
          <p:cNvPr id="36" name="Left Brace 35"/>
          <p:cNvSpPr/>
          <p:nvPr/>
        </p:nvSpPr>
        <p:spPr>
          <a:xfrm rot="5400000">
            <a:off x="3848100" y="23241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Indifference Curves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921133" y="2041267"/>
            <a:ext cx="72973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  <a:endCxn id="36" idx="1"/>
          </p:cNvCxnSpPr>
          <p:nvPr/>
        </p:nvCxnSpPr>
        <p:spPr>
          <a:xfrm rot="10800000" flipV="1">
            <a:off x="3962400" y="2470666"/>
            <a:ext cx="8382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582591" y="5867400"/>
            <a:ext cx="305594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38941" y="4991100"/>
            <a:ext cx="20574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5626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3276600" y="4572000"/>
            <a:ext cx="3200400" cy="144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0517146">
            <a:off x="4017816" y="-230746"/>
            <a:ext cx="5313222" cy="6118759"/>
          </a:xfrm>
          <a:prstGeom prst="arc">
            <a:avLst>
              <a:gd name="adj1" fmla="val 161761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39624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Constraint</a:t>
            </a:r>
          </a:p>
          <a:p>
            <a:r>
              <a:rPr lang="en-US" sz="1400" dirty="0" smtClean="0"/>
              <a:t>with High Price for Informal Housing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514600" y="4724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105400" y="56388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1828800" y="5257800"/>
            <a:ext cx="3657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578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Where Do Homeless People Live?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who “choose” to be homeless, also choose where to live.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Thus, there is a kind of </a:t>
            </a:r>
            <a:r>
              <a:rPr lang="en-US" b="1" dirty="0" smtClean="0">
                <a:solidFill>
                  <a:schemeClr val="accent3"/>
                </a:solidFill>
              </a:rPr>
              <a:t>“sorting”</a:t>
            </a:r>
            <a:r>
              <a:rPr lang="en-US" dirty="0" smtClean="0"/>
              <a:t> mechanism for the use of public space.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Homeless people often win the competition for public space in central locations in large cities.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64"/>
            <a:ext cx="8229600" cy="5355336"/>
          </a:xfrm>
        </p:spPr>
        <p:txBody>
          <a:bodyPr/>
          <a:lstStyle/>
          <a:p>
            <a:r>
              <a:rPr lang="en-US" dirty="0" smtClean="0"/>
              <a:t>Homeless People “Bid” the Most Near: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social service, food, and shelter sites they rely on;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locations where they can earn some money by panhandling, selling community newspapers, washing car windows, etc.; 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locations where they can find shelter on heat vents, under bridges, in parks, and so on.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Conflict in Public Spaces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This “sorting” sometimes leads to conflict as businesses object to homeless people nearby,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people who live or work in nearby buildings object to homeless people in parks and on streets,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as criminals prey on homeless people and lead to perceptions of an unsafe environment for others.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Resolving Conflict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Cities have responded to this type of conflict in many ways, including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2"/>
            <a:r>
              <a:rPr lang="en-US" dirty="0" smtClean="0"/>
              <a:t>Forcibly removing homeless people (and sometimes their “houses”) from some locations,</a:t>
            </a:r>
          </a:p>
          <a:p>
            <a:pPr lvl="2">
              <a:lnSpc>
                <a:spcPct val="60000"/>
              </a:lnSpc>
            </a:pPr>
            <a:endParaRPr lang="en-US" dirty="0" smtClean="0"/>
          </a:p>
          <a:p>
            <a:pPr lvl="2"/>
            <a:r>
              <a:rPr lang="en-US" dirty="0" smtClean="0"/>
              <a:t>Using aggressive police activity in locations popular with the homeless,</a:t>
            </a:r>
          </a:p>
          <a:p>
            <a:pPr lvl="2">
              <a:lnSpc>
                <a:spcPct val="50000"/>
              </a:lnSpc>
            </a:pPr>
            <a:endParaRPr lang="en-US" dirty="0" smtClean="0"/>
          </a:p>
          <a:p>
            <a:pPr lvl="2"/>
            <a:r>
              <a:rPr lang="en-US" dirty="0" smtClean="0"/>
              <a:t>Setting aside some public spaces for the homeless,</a:t>
            </a:r>
          </a:p>
          <a:p>
            <a:pPr lvl="2">
              <a:lnSpc>
                <a:spcPct val="50000"/>
              </a:lnSpc>
            </a:pPr>
            <a:endParaRPr lang="en-US" dirty="0" smtClean="0"/>
          </a:p>
          <a:p>
            <a:pPr lvl="2"/>
            <a:r>
              <a:rPr lang="en-US" dirty="0" smtClean="0"/>
              <a:t>Encouraging homeless people to use shelters.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Lessons for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Lesson 1:  Prevent homeless spells from starting.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Set up eviction prevention programs.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Coordinate with mental health facilities to assist patients at risk of homelessness when they are released.</a:t>
            </a:r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The Definition of Homelessness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Homelessness is a lack of </a:t>
            </a:r>
            <a:r>
              <a:rPr lang="en-US" b="1" dirty="0" smtClean="0">
                <a:solidFill>
                  <a:schemeClr val="accent3"/>
                </a:solidFill>
              </a:rPr>
              <a:t>regular</a:t>
            </a:r>
            <a:r>
              <a:rPr lang="en-US" dirty="0" smtClean="0"/>
              <a:t> access to </a:t>
            </a:r>
            <a:r>
              <a:rPr lang="en-US" b="1" dirty="0" smtClean="0">
                <a:solidFill>
                  <a:schemeClr val="accent3"/>
                </a:solidFill>
              </a:rPr>
              <a:t>acceptable</a:t>
            </a:r>
            <a:r>
              <a:rPr lang="en-US" dirty="0" smtClean="0"/>
              <a:t> housing.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An occasional month in an apartment is not regular access; different studies use different definitions of “regular.”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“Acceptable” generally means “supplied by the housing market.” Shelters, cardboard boxes, and subway tunnels are not “acceptable.”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Lessons for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Lesson 2: Coordinate housing and social service programs.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Build SROs with attached social service offices, along with other forms of supportive housing.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Use social service programs to help entice homeless people into shelters or SROs.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Set up shelters with staff who can diagnose problems and help link homeless people to appropriate treatment.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Lessons for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Lesson 3: Set up programs to facilitate rapid transitions into permanent supportive housing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Identify shelter residents, especially families with children, who can be transferred to permanent supportive housing.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Help these people find or apply to this housing (and remove barriers that prevent this transition).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Lessons for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Lesson 4: Provide appropriate services to homeless people who do not have (or cannot yet follow) a path to regular housing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Set up a shelter system that is safe and that segregates groups, as appropriate (families from singles, for example).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Provide services, such as a mail box, job posting, and a place to shower, for homeless people.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Lessons for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Lesson 5: Do not expect to solve homelessness by building or subsidizing regular housing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Some people can be lifted out of homelessness by moving them into assisted housing.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But an increase in assisted housing will boost the number of homeless people (as those in poor housing circumstances see better choices).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And some homeless people are not capable (at least not without treatment) of living in regular housing.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Recent Policy Developments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Many state and city governments are implementing programs consistent with these lessons.</a:t>
            </a:r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/>
            <a:r>
              <a:rPr lang="en-US" dirty="0" smtClean="0"/>
              <a:t>The federal government has supported these efforts.</a:t>
            </a:r>
          </a:p>
          <a:p>
            <a:pPr lvl="1">
              <a:lnSpc>
                <a:spcPct val="60000"/>
              </a:lnSpc>
            </a:pPr>
            <a:endParaRPr lang="en-US" dirty="0"/>
          </a:p>
          <a:p>
            <a:pPr lvl="2"/>
            <a:r>
              <a:rPr lang="en-US" dirty="0" smtClean="0"/>
              <a:t>The proposed FY2016 federal budget contained $5.5 billion in funds for homeless assistance grants.</a:t>
            </a:r>
            <a:endParaRPr lang="en-US" dirty="0"/>
          </a:p>
          <a:p>
            <a:pPr lvl="2">
              <a:lnSpc>
                <a:spcPct val="50000"/>
              </a:lnSpc>
            </a:pPr>
            <a:endParaRPr lang="en-US" dirty="0" smtClean="0"/>
          </a:p>
          <a:p>
            <a:pPr lvl="2"/>
            <a:r>
              <a:rPr lang="en-US" dirty="0" smtClean="0"/>
              <a:t>Many other federal programs in HUD, HHS, and Veterans’ Affairs address homelessness indirectly.</a:t>
            </a:r>
          </a:p>
          <a:p>
            <a:pPr marL="704088" lvl="2" indent="0">
              <a:lnSpc>
                <a:spcPct val="50000"/>
              </a:lnSpc>
              <a:buNone/>
            </a:pPr>
            <a:endParaRPr lang="en-US" dirty="0"/>
          </a:p>
          <a:p>
            <a:pPr lvl="2"/>
            <a:r>
              <a:rPr lang="en-US" dirty="0"/>
              <a:t>For more, see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://www.usich.gov/</a:t>
            </a:r>
            <a:r>
              <a:rPr lang="en-US" dirty="0" smtClean="0"/>
              <a:t> 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http://www.endhomelessness.org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315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3553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Recent Policy Developments, 2 (</a:t>
            </a:r>
            <a:r>
              <a:rPr lang="en-US" sz="2000" dirty="0"/>
              <a:t>f</a:t>
            </a:r>
            <a:r>
              <a:rPr lang="en-US" sz="2000" dirty="0" smtClean="0"/>
              <a:t>rom usich.gov) 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01" t="26000" r="29582" b="8666"/>
          <a:stretch/>
        </p:blipFill>
        <p:spPr>
          <a:xfrm>
            <a:off x="1752600" y="1736437"/>
            <a:ext cx="5638800" cy="50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Counting the Homelessness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Source of information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Shelter counts</a:t>
            </a:r>
          </a:p>
          <a:p>
            <a:pPr lvl="2"/>
            <a:r>
              <a:rPr lang="en-US" dirty="0" smtClean="0"/>
              <a:t>Drive-around surveys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Length of time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Point in time (snapshot)</a:t>
            </a:r>
          </a:p>
          <a:p>
            <a:pPr lvl="2"/>
            <a:r>
              <a:rPr lang="en-US" dirty="0" smtClean="0"/>
              <a:t>Longitudinal (flow over time)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Counting the Homeless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following information comes from the HUD report (often with direct quotes):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 2015 Annual </a:t>
            </a:r>
            <a:r>
              <a:rPr lang="en-US" dirty="0" smtClean="0"/>
              <a:t>Homeless Assessment </a:t>
            </a:r>
            <a:r>
              <a:rPr lang="en-US" dirty="0"/>
              <a:t>Report (AHAR</a:t>
            </a:r>
            <a:r>
              <a:rPr lang="en-US" dirty="0" smtClean="0"/>
              <a:t>) to Congress,” November 2015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Available at</a:t>
            </a:r>
            <a:r>
              <a:rPr lang="en-US" dirty="0" smtClean="0"/>
              <a:t>:</a:t>
            </a:r>
          </a:p>
          <a:p>
            <a:pPr marL="411480" lvl="1" indent="0">
              <a:buNone/>
            </a:pPr>
            <a:r>
              <a:rPr lang="en-US" dirty="0" smtClean="0">
                <a:hlinkClick r:id="rId2"/>
              </a:rPr>
              <a:t>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www.hudexchange.info/resources/documents/2015-AHAR-Part-1.pdf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64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Counting the Homeless, 2</a:t>
            </a:r>
          </a:p>
          <a:p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33" t="18517" r="50000" b="8890"/>
          <a:stretch/>
        </p:blipFill>
        <p:spPr>
          <a:xfrm>
            <a:off x="1981200" y="1562787"/>
            <a:ext cx="4724400" cy="52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Counting the Homeless, 3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January 2015, 564,708 people </a:t>
            </a:r>
            <a:r>
              <a:rPr lang="en-US" dirty="0" smtClean="0"/>
              <a:t>were homeless </a:t>
            </a:r>
            <a:r>
              <a:rPr lang="en-US" dirty="0"/>
              <a:t>on a given night. Most (</a:t>
            </a:r>
            <a:r>
              <a:rPr lang="en-US" dirty="0" smtClean="0"/>
              <a:t>69%) were </a:t>
            </a:r>
            <a:r>
              <a:rPr lang="en-US" dirty="0"/>
              <a:t>staying in residential programs </a:t>
            </a:r>
            <a:r>
              <a:rPr lang="en-US" dirty="0" smtClean="0"/>
              <a:t>for homeless </a:t>
            </a:r>
            <a:r>
              <a:rPr lang="en-US" dirty="0"/>
              <a:t>people, and </a:t>
            </a:r>
            <a:r>
              <a:rPr lang="en-US" dirty="0" smtClean="0"/>
              <a:t>31% </a:t>
            </a:r>
            <a:r>
              <a:rPr lang="en-US" dirty="0"/>
              <a:t>were found </a:t>
            </a:r>
            <a:r>
              <a:rPr lang="en-US" dirty="0" smtClean="0"/>
              <a:t>in unsheltered </a:t>
            </a:r>
            <a:r>
              <a:rPr lang="en-US" dirty="0"/>
              <a:t>locations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Nearly </a:t>
            </a:r>
            <a:r>
              <a:rPr lang="en-US" dirty="0"/>
              <a:t>one-quarter of all homeless </a:t>
            </a:r>
            <a:r>
              <a:rPr lang="en-US" dirty="0" smtClean="0"/>
              <a:t>people were </a:t>
            </a:r>
            <a:r>
              <a:rPr lang="en-US" dirty="0"/>
              <a:t>children, under the age of 18 (</a:t>
            </a:r>
            <a:r>
              <a:rPr lang="en-US" dirty="0" smtClean="0"/>
              <a:t>23%) . </a:t>
            </a:r>
            <a:r>
              <a:rPr lang="en-US" dirty="0"/>
              <a:t>Nine percent </a:t>
            </a:r>
            <a:r>
              <a:rPr lang="en-US" dirty="0" smtClean="0"/>
              <a:t>were between 18 </a:t>
            </a:r>
            <a:r>
              <a:rPr lang="en-US" dirty="0"/>
              <a:t>and 24, and </a:t>
            </a:r>
            <a:r>
              <a:rPr lang="en-US" dirty="0" smtClean="0"/>
              <a:t>68% were </a:t>
            </a:r>
            <a:r>
              <a:rPr lang="en-US" dirty="0"/>
              <a:t>25 years or older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Homelessness </a:t>
            </a:r>
            <a:r>
              <a:rPr lang="en-US" dirty="0"/>
              <a:t>declined by </a:t>
            </a:r>
            <a:r>
              <a:rPr lang="en-US" dirty="0" smtClean="0"/>
              <a:t>2% </a:t>
            </a:r>
            <a:r>
              <a:rPr lang="en-US" dirty="0"/>
              <a:t>between 2014 and 2015 and by </a:t>
            </a:r>
            <a:r>
              <a:rPr lang="en-US" dirty="0" smtClean="0"/>
              <a:t>11% since 2007.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51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03" y="1181039"/>
            <a:ext cx="8229600" cy="53553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Counting the Homeless, 4</a:t>
            </a:r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418" t="19260" r="10416" b="16297"/>
          <a:stretch/>
        </p:blipFill>
        <p:spPr>
          <a:xfrm>
            <a:off x="1721945" y="1600200"/>
            <a:ext cx="54338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Homelessness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03" y="1181039"/>
            <a:ext cx="8229600" cy="53553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Counting the Homeless, 5</a:t>
            </a:r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42" y="1600200"/>
            <a:ext cx="88651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9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20977</TotalTime>
  <Words>1656</Words>
  <Application>Microsoft Office PowerPoint</Application>
  <PresentationFormat>On-screen Show (4:3)</PresentationFormat>
  <Paragraphs>286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Georgia</vt:lpstr>
      <vt:lpstr>Trebuchet MS</vt:lpstr>
      <vt:lpstr>Wingdings 2</vt:lpstr>
      <vt:lpstr>Urban</vt:lpstr>
      <vt:lpstr>PAI786:  Urban Policy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  <vt:lpstr>Urban Policy: Homelessness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340</cp:revision>
  <dcterms:created xsi:type="dcterms:W3CDTF">2008-01-08T18:11:56Z</dcterms:created>
  <dcterms:modified xsi:type="dcterms:W3CDTF">2018-02-12T17:08:39Z</dcterms:modified>
</cp:coreProperties>
</file>