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88" r:id="rId4"/>
    <p:sldId id="287" r:id="rId5"/>
    <p:sldId id="258" r:id="rId6"/>
    <p:sldId id="289" r:id="rId7"/>
    <p:sldId id="278" r:id="rId8"/>
    <p:sldId id="280" r:id="rId9"/>
    <p:sldId id="279" r:id="rId10"/>
    <p:sldId id="259" r:id="rId11"/>
    <p:sldId id="264" r:id="rId12"/>
    <p:sldId id="275" r:id="rId13"/>
    <p:sldId id="292" r:id="rId14"/>
    <p:sldId id="290" r:id="rId15"/>
    <p:sldId id="293" r:id="rId16"/>
    <p:sldId id="294" r:id="rId17"/>
    <p:sldId id="291" r:id="rId18"/>
    <p:sldId id="263" r:id="rId19"/>
    <p:sldId id="265" r:id="rId20"/>
    <p:sldId id="282" r:id="rId21"/>
    <p:sldId id="267" r:id="rId22"/>
    <p:sldId id="283" r:id="rId23"/>
    <p:sldId id="284" r:id="rId24"/>
    <p:sldId id="285" r:id="rId25"/>
    <p:sldId id="286" r:id="rId26"/>
    <p:sldId id="26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shared.ad.syr.edu\drive\MAX-Filer\Collab\Research-joyinger-F07\Admin\Classes\ECN741\Notes\HousingOwnershipVacancy.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Annual</a:t>
            </a:r>
            <a:r>
              <a:rPr lang="en-US" sz="1800" baseline="0"/>
              <a:t> Homeownership Rate, 1983-2015</a:t>
            </a:r>
          </a:p>
          <a:p>
            <a:pPr>
              <a:defRPr sz="1800"/>
            </a:pPr>
            <a:endParaRPr lang="en-US" sz="180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9528179586924596E-2"/>
          <c:y val="0.10332384058218674"/>
          <c:w val="0.93537934105928666"/>
          <c:h val="0.68133131162658722"/>
        </c:manualLayout>
      </c:layout>
      <c:scatterChart>
        <c:scatterStyle val="lineMarker"/>
        <c:varyColors val="0"/>
        <c:ser>
          <c:idx val="0"/>
          <c:order val="0"/>
          <c:tx>
            <c:strRef>
              <c:f>Sheet2!$B$4</c:f>
              <c:strCache>
                <c:ptCount val="1"/>
                <c:pt idx="0">
                  <c:v>Non-Hispanic White</c:v>
                </c:pt>
              </c:strCache>
            </c:strRef>
          </c:tx>
          <c:spPr>
            <a:ln w="19050" cap="rnd">
              <a:solidFill>
                <a:schemeClr val="accent1"/>
              </a:solidFill>
              <a:round/>
            </a:ln>
            <a:effectLst/>
          </c:spPr>
          <c:marker>
            <c:symbol val="none"/>
          </c:marker>
          <c:xVal>
            <c:numRef>
              <c:f>Sheet2!$A$5:$A$37</c:f>
              <c:numCache>
                <c:formatCode>0</c:formatCode>
                <c:ptCount val="33"/>
                <c:pt idx="0">
                  <c:v>1983</c:v>
                </c:pt>
                <c:pt idx="1">
                  <c:v>1984</c:v>
                </c:pt>
                <c:pt idx="2">
                  <c:v>1985</c:v>
                </c:pt>
                <c:pt idx="3">
                  <c:v>1986</c:v>
                </c:pt>
                <c:pt idx="4">
                  <c:v>1987</c:v>
                </c:pt>
                <c:pt idx="5">
                  <c:v>1988</c:v>
                </c:pt>
                <c:pt idx="6">
                  <c:v>1989</c:v>
                </c:pt>
                <c:pt idx="7">
                  <c:v>1990</c:v>
                </c:pt>
                <c:pt idx="8">
                  <c:v>1991</c:v>
                </c:pt>
                <c:pt idx="9">
                  <c:v>1992</c:v>
                </c:pt>
                <c:pt idx="10">
                  <c:v>1993</c:v>
                </c:pt>
                <c:pt idx="11">
                  <c:v>1994</c:v>
                </c:pt>
                <c:pt idx="12">
                  <c:v>1995</c:v>
                </c:pt>
                <c:pt idx="13">
                  <c:v>1996</c:v>
                </c:pt>
                <c:pt idx="14">
                  <c:v>1997</c:v>
                </c:pt>
                <c:pt idx="15">
                  <c:v>1998</c:v>
                </c:pt>
                <c:pt idx="16">
                  <c:v>1999</c:v>
                </c:pt>
                <c:pt idx="17">
                  <c:v>2000</c:v>
                </c:pt>
                <c:pt idx="18">
                  <c:v>2001</c:v>
                </c:pt>
                <c:pt idx="19">
                  <c:v>2002</c:v>
                </c:pt>
                <c:pt idx="20">
                  <c:v>2003</c:v>
                </c:pt>
                <c:pt idx="21">
                  <c:v>2004</c:v>
                </c:pt>
                <c:pt idx="22">
                  <c:v>2005</c:v>
                </c:pt>
                <c:pt idx="23">
                  <c:v>2006</c:v>
                </c:pt>
                <c:pt idx="24">
                  <c:v>2007</c:v>
                </c:pt>
                <c:pt idx="25">
                  <c:v>2008</c:v>
                </c:pt>
                <c:pt idx="26">
                  <c:v>2009</c:v>
                </c:pt>
                <c:pt idx="27">
                  <c:v>2010</c:v>
                </c:pt>
                <c:pt idx="28">
                  <c:v>2011</c:v>
                </c:pt>
                <c:pt idx="29" formatCode="General">
                  <c:v>2012</c:v>
                </c:pt>
                <c:pt idx="30" formatCode="General">
                  <c:v>2013</c:v>
                </c:pt>
                <c:pt idx="31" formatCode="General">
                  <c:v>2014</c:v>
                </c:pt>
                <c:pt idx="32" formatCode="General">
                  <c:v>2015</c:v>
                </c:pt>
              </c:numCache>
            </c:numRef>
          </c:xVal>
          <c:yVal>
            <c:numRef>
              <c:f>Sheet2!$B$5:$B$37</c:f>
              <c:numCache>
                <c:formatCode>General</c:formatCode>
                <c:ptCount val="33"/>
                <c:pt idx="0">
                  <c:v>69.099999999999994</c:v>
                </c:pt>
                <c:pt idx="1">
                  <c:v>69</c:v>
                </c:pt>
                <c:pt idx="2">
                  <c:v>69</c:v>
                </c:pt>
                <c:pt idx="3">
                  <c:v>68.400000000000006</c:v>
                </c:pt>
                <c:pt idx="4">
                  <c:v>68.7</c:v>
                </c:pt>
                <c:pt idx="5">
                  <c:v>69.099999999999994</c:v>
                </c:pt>
                <c:pt idx="6">
                  <c:v>69.3</c:v>
                </c:pt>
                <c:pt idx="7">
                  <c:v>69.400000000000006</c:v>
                </c:pt>
                <c:pt idx="8">
                  <c:v>69.5</c:v>
                </c:pt>
                <c:pt idx="9">
                  <c:v>69.599999999999994</c:v>
                </c:pt>
                <c:pt idx="10">
                  <c:v>70.2</c:v>
                </c:pt>
                <c:pt idx="11">
                  <c:v>70</c:v>
                </c:pt>
                <c:pt idx="12">
                  <c:v>70.900000000000006</c:v>
                </c:pt>
                <c:pt idx="13">
                  <c:v>71.7</c:v>
                </c:pt>
                <c:pt idx="14">
                  <c:v>72</c:v>
                </c:pt>
                <c:pt idx="15">
                  <c:v>72.599999999999994</c:v>
                </c:pt>
                <c:pt idx="16">
                  <c:v>73.2</c:v>
                </c:pt>
                <c:pt idx="17">
                  <c:v>73.8</c:v>
                </c:pt>
                <c:pt idx="18">
                  <c:v>74.3</c:v>
                </c:pt>
                <c:pt idx="19">
                  <c:v>74.7</c:v>
                </c:pt>
                <c:pt idx="20">
                  <c:v>75.400000000000006</c:v>
                </c:pt>
                <c:pt idx="21">
                  <c:v>76</c:v>
                </c:pt>
                <c:pt idx="22">
                  <c:v>75.8</c:v>
                </c:pt>
                <c:pt idx="23">
                  <c:v>75.8</c:v>
                </c:pt>
                <c:pt idx="24">
                  <c:v>75.2</c:v>
                </c:pt>
                <c:pt idx="25">
                  <c:v>75</c:v>
                </c:pt>
                <c:pt idx="26">
                  <c:v>74.8</c:v>
                </c:pt>
                <c:pt idx="27">
                  <c:v>74.400000000000006</c:v>
                </c:pt>
                <c:pt idx="28">
                  <c:v>73.8</c:v>
                </c:pt>
                <c:pt idx="29">
                  <c:v>73.5</c:v>
                </c:pt>
                <c:pt idx="30">
                  <c:v>73.3</c:v>
                </c:pt>
                <c:pt idx="31">
                  <c:v>72.3</c:v>
                </c:pt>
                <c:pt idx="32">
                  <c:v>71.75</c:v>
                </c:pt>
              </c:numCache>
            </c:numRef>
          </c:yVal>
          <c:smooth val="0"/>
          <c:extLst>
            <c:ext xmlns:c16="http://schemas.microsoft.com/office/drawing/2014/chart" uri="{C3380CC4-5D6E-409C-BE32-E72D297353CC}">
              <c16:uniqueId val="{00000000-9FFC-47D7-8727-34F8F3CCADB7}"/>
            </c:ext>
          </c:extLst>
        </c:ser>
        <c:ser>
          <c:idx val="1"/>
          <c:order val="1"/>
          <c:tx>
            <c:strRef>
              <c:f>Sheet2!$C$4</c:f>
              <c:strCache>
                <c:ptCount val="1"/>
                <c:pt idx="0">
                  <c:v>Non-Hispanic Black</c:v>
                </c:pt>
              </c:strCache>
            </c:strRef>
          </c:tx>
          <c:spPr>
            <a:ln w="19050" cap="rnd">
              <a:solidFill>
                <a:schemeClr val="accent2"/>
              </a:solidFill>
              <a:round/>
            </a:ln>
            <a:effectLst/>
          </c:spPr>
          <c:marker>
            <c:symbol val="none"/>
          </c:marker>
          <c:xVal>
            <c:numRef>
              <c:f>Sheet2!$A$5:$A$37</c:f>
              <c:numCache>
                <c:formatCode>0</c:formatCode>
                <c:ptCount val="33"/>
                <c:pt idx="0">
                  <c:v>1983</c:v>
                </c:pt>
                <c:pt idx="1">
                  <c:v>1984</c:v>
                </c:pt>
                <c:pt idx="2">
                  <c:v>1985</c:v>
                </c:pt>
                <c:pt idx="3">
                  <c:v>1986</c:v>
                </c:pt>
                <c:pt idx="4">
                  <c:v>1987</c:v>
                </c:pt>
                <c:pt idx="5">
                  <c:v>1988</c:v>
                </c:pt>
                <c:pt idx="6">
                  <c:v>1989</c:v>
                </c:pt>
                <c:pt idx="7">
                  <c:v>1990</c:v>
                </c:pt>
                <c:pt idx="8">
                  <c:v>1991</c:v>
                </c:pt>
                <c:pt idx="9">
                  <c:v>1992</c:v>
                </c:pt>
                <c:pt idx="10">
                  <c:v>1993</c:v>
                </c:pt>
                <c:pt idx="11">
                  <c:v>1994</c:v>
                </c:pt>
                <c:pt idx="12">
                  <c:v>1995</c:v>
                </c:pt>
                <c:pt idx="13">
                  <c:v>1996</c:v>
                </c:pt>
                <c:pt idx="14">
                  <c:v>1997</c:v>
                </c:pt>
                <c:pt idx="15">
                  <c:v>1998</c:v>
                </c:pt>
                <c:pt idx="16">
                  <c:v>1999</c:v>
                </c:pt>
                <c:pt idx="17">
                  <c:v>2000</c:v>
                </c:pt>
                <c:pt idx="18">
                  <c:v>2001</c:v>
                </c:pt>
                <c:pt idx="19">
                  <c:v>2002</c:v>
                </c:pt>
                <c:pt idx="20">
                  <c:v>2003</c:v>
                </c:pt>
                <c:pt idx="21">
                  <c:v>2004</c:v>
                </c:pt>
                <c:pt idx="22">
                  <c:v>2005</c:v>
                </c:pt>
                <c:pt idx="23">
                  <c:v>2006</c:v>
                </c:pt>
                <c:pt idx="24">
                  <c:v>2007</c:v>
                </c:pt>
                <c:pt idx="25">
                  <c:v>2008</c:v>
                </c:pt>
                <c:pt idx="26">
                  <c:v>2009</c:v>
                </c:pt>
                <c:pt idx="27">
                  <c:v>2010</c:v>
                </c:pt>
                <c:pt idx="28">
                  <c:v>2011</c:v>
                </c:pt>
                <c:pt idx="29" formatCode="General">
                  <c:v>2012</c:v>
                </c:pt>
                <c:pt idx="30" formatCode="General">
                  <c:v>2013</c:v>
                </c:pt>
                <c:pt idx="31" formatCode="General">
                  <c:v>2014</c:v>
                </c:pt>
                <c:pt idx="32" formatCode="General">
                  <c:v>2015</c:v>
                </c:pt>
              </c:numCache>
            </c:numRef>
          </c:xVal>
          <c:yVal>
            <c:numRef>
              <c:f>Sheet2!$C$5:$C$37</c:f>
              <c:numCache>
                <c:formatCode>General</c:formatCode>
                <c:ptCount val="33"/>
                <c:pt idx="0">
                  <c:v>45.6</c:v>
                </c:pt>
                <c:pt idx="1">
                  <c:v>46</c:v>
                </c:pt>
                <c:pt idx="2">
                  <c:v>44.4</c:v>
                </c:pt>
                <c:pt idx="3">
                  <c:v>44.8</c:v>
                </c:pt>
                <c:pt idx="4">
                  <c:v>45.8</c:v>
                </c:pt>
                <c:pt idx="5">
                  <c:v>42.9</c:v>
                </c:pt>
                <c:pt idx="6">
                  <c:v>42.1</c:v>
                </c:pt>
                <c:pt idx="7">
                  <c:v>42.6</c:v>
                </c:pt>
                <c:pt idx="8">
                  <c:v>42.7</c:v>
                </c:pt>
                <c:pt idx="9">
                  <c:v>42.6</c:v>
                </c:pt>
                <c:pt idx="10">
                  <c:v>42</c:v>
                </c:pt>
                <c:pt idx="11">
                  <c:v>42.5</c:v>
                </c:pt>
                <c:pt idx="12">
                  <c:v>42.9</c:v>
                </c:pt>
                <c:pt idx="13">
                  <c:v>44.5</c:v>
                </c:pt>
                <c:pt idx="14">
                  <c:v>45.4</c:v>
                </c:pt>
                <c:pt idx="15">
                  <c:v>46.1</c:v>
                </c:pt>
                <c:pt idx="16">
                  <c:v>46.7</c:v>
                </c:pt>
                <c:pt idx="17">
                  <c:v>47.6</c:v>
                </c:pt>
                <c:pt idx="18">
                  <c:v>48.4</c:v>
                </c:pt>
                <c:pt idx="19">
                  <c:v>48.2</c:v>
                </c:pt>
                <c:pt idx="20">
                  <c:v>48.8</c:v>
                </c:pt>
                <c:pt idx="21">
                  <c:v>49.7</c:v>
                </c:pt>
                <c:pt idx="22">
                  <c:v>48.8</c:v>
                </c:pt>
                <c:pt idx="23">
                  <c:v>48.4</c:v>
                </c:pt>
                <c:pt idx="24">
                  <c:v>47.8</c:v>
                </c:pt>
                <c:pt idx="25">
                  <c:v>47.9</c:v>
                </c:pt>
                <c:pt idx="26">
                  <c:v>46.6</c:v>
                </c:pt>
                <c:pt idx="27">
                  <c:v>45.9</c:v>
                </c:pt>
                <c:pt idx="28">
                  <c:v>45.4</c:v>
                </c:pt>
                <c:pt idx="29">
                  <c:v>44.6</c:v>
                </c:pt>
                <c:pt idx="30">
                  <c:v>43.8</c:v>
                </c:pt>
                <c:pt idx="31">
                  <c:v>43.2</c:v>
                </c:pt>
                <c:pt idx="32">
                  <c:v>43.400000000000006</c:v>
                </c:pt>
              </c:numCache>
            </c:numRef>
          </c:yVal>
          <c:smooth val="0"/>
          <c:extLst>
            <c:ext xmlns:c16="http://schemas.microsoft.com/office/drawing/2014/chart" uri="{C3380CC4-5D6E-409C-BE32-E72D297353CC}">
              <c16:uniqueId val="{00000001-9FFC-47D7-8727-34F8F3CCADB7}"/>
            </c:ext>
          </c:extLst>
        </c:ser>
        <c:ser>
          <c:idx val="2"/>
          <c:order val="2"/>
          <c:tx>
            <c:strRef>
              <c:f>Sheet2!$D$4</c:f>
              <c:strCache>
                <c:ptCount val="1"/>
                <c:pt idx="0">
                  <c:v>Non-Hispanic Other Race</c:v>
                </c:pt>
              </c:strCache>
            </c:strRef>
          </c:tx>
          <c:spPr>
            <a:ln w="19050" cap="rnd">
              <a:solidFill>
                <a:schemeClr val="accent3"/>
              </a:solidFill>
              <a:round/>
            </a:ln>
            <a:effectLst/>
          </c:spPr>
          <c:marker>
            <c:symbol val="none"/>
          </c:marker>
          <c:xVal>
            <c:numRef>
              <c:f>Sheet2!$A$5:$A$37</c:f>
              <c:numCache>
                <c:formatCode>0</c:formatCode>
                <c:ptCount val="33"/>
                <c:pt idx="0">
                  <c:v>1983</c:v>
                </c:pt>
                <c:pt idx="1">
                  <c:v>1984</c:v>
                </c:pt>
                <c:pt idx="2">
                  <c:v>1985</c:v>
                </c:pt>
                <c:pt idx="3">
                  <c:v>1986</c:v>
                </c:pt>
                <c:pt idx="4">
                  <c:v>1987</c:v>
                </c:pt>
                <c:pt idx="5">
                  <c:v>1988</c:v>
                </c:pt>
                <c:pt idx="6">
                  <c:v>1989</c:v>
                </c:pt>
                <c:pt idx="7">
                  <c:v>1990</c:v>
                </c:pt>
                <c:pt idx="8">
                  <c:v>1991</c:v>
                </c:pt>
                <c:pt idx="9">
                  <c:v>1992</c:v>
                </c:pt>
                <c:pt idx="10">
                  <c:v>1993</c:v>
                </c:pt>
                <c:pt idx="11">
                  <c:v>1994</c:v>
                </c:pt>
                <c:pt idx="12">
                  <c:v>1995</c:v>
                </c:pt>
                <c:pt idx="13">
                  <c:v>1996</c:v>
                </c:pt>
                <c:pt idx="14">
                  <c:v>1997</c:v>
                </c:pt>
                <c:pt idx="15">
                  <c:v>1998</c:v>
                </c:pt>
                <c:pt idx="16">
                  <c:v>1999</c:v>
                </c:pt>
                <c:pt idx="17">
                  <c:v>2000</c:v>
                </c:pt>
                <c:pt idx="18">
                  <c:v>2001</c:v>
                </c:pt>
                <c:pt idx="19">
                  <c:v>2002</c:v>
                </c:pt>
                <c:pt idx="20">
                  <c:v>2003</c:v>
                </c:pt>
                <c:pt idx="21">
                  <c:v>2004</c:v>
                </c:pt>
                <c:pt idx="22">
                  <c:v>2005</c:v>
                </c:pt>
                <c:pt idx="23">
                  <c:v>2006</c:v>
                </c:pt>
                <c:pt idx="24">
                  <c:v>2007</c:v>
                </c:pt>
                <c:pt idx="25">
                  <c:v>2008</c:v>
                </c:pt>
                <c:pt idx="26">
                  <c:v>2009</c:v>
                </c:pt>
                <c:pt idx="27">
                  <c:v>2010</c:v>
                </c:pt>
                <c:pt idx="28">
                  <c:v>2011</c:v>
                </c:pt>
                <c:pt idx="29" formatCode="General">
                  <c:v>2012</c:v>
                </c:pt>
                <c:pt idx="30" formatCode="General">
                  <c:v>2013</c:v>
                </c:pt>
                <c:pt idx="31" formatCode="General">
                  <c:v>2014</c:v>
                </c:pt>
                <c:pt idx="32" formatCode="General">
                  <c:v>2015</c:v>
                </c:pt>
              </c:numCache>
            </c:numRef>
          </c:xVal>
          <c:yVal>
            <c:numRef>
              <c:f>Sheet2!$D$5:$D$37</c:f>
              <c:numCache>
                <c:formatCode>General</c:formatCode>
                <c:ptCount val="33"/>
                <c:pt idx="0">
                  <c:v>53.3</c:v>
                </c:pt>
                <c:pt idx="1">
                  <c:v>50.9</c:v>
                </c:pt>
                <c:pt idx="2">
                  <c:v>50.7</c:v>
                </c:pt>
                <c:pt idx="3">
                  <c:v>49.7</c:v>
                </c:pt>
                <c:pt idx="4">
                  <c:v>48.7</c:v>
                </c:pt>
                <c:pt idx="5">
                  <c:v>49.7</c:v>
                </c:pt>
                <c:pt idx="6">
                  <c:v>50.6</c:v>
                </c:pt>
                <c:pt idx="7">
                  <c:v>49.2</c:v>
                </c:pt>
                <c:pt idx="8">
                  <c:v>51.3</c:v>
                </c:pt>
                <c:pt idx="9">
                  <c:v>52.5</c:v>
                </c:pt>
                <c:pt idx="10">
                  <c:v>50.6</c:v>
                </c:pt>
                <c:pt idx="11">
                  <c:v>50.8</c:v>
                </c:pt>
                <c:pt idx="12">
                  <c:v>51.5</c:v>
                </c:pt>
                <c:pt idx="13">
                  <c:v>51.5</c:v>
                </c:pt>
                <c:pt idx="14">
                  <c:v>53.3</c:v>
                </c:pt>
                <c:pt idx="15">
                  <c:v>53.7</c:v>
                </c:pt>
                <c:pt idx="16">
                  <c:v>54.1</c:v>
                </c:pt>
                <c:pt idx="17">
                  <c:v>53.9</c:v>
                </c:pt>
                <c:pt idx="18">
                  <c:v>54.7</c:v>
                </c:pt>
                <c:pt idx="19">
                  <c:v>55</c:v>
                </c:pt>
                <c:pt idx="20">
                  <c:v>56.7</c:v>
                </c:pt>
                <c:pt idx="21">
                  <c:v>59.6</c:v>
                </c:pt>
                <c:pt idx="22">
                  <c:v>60.4</c:v>
                </c:pt>
                <c:pt idx="23">
                  <c:v>61.1</c:v>
                </c:pt>
                <c:pt idx="24">
                  <c:v>60.3</c:v>
                </c:pt>
                <c:pt idx="25">
                  <c:v>59.8</c:v>
                </c:pt>
                <c:pt idx="26">
                  <c:v>59.7</c:v>
                </c:pt>
                <c:pt idx="27">
                  <c:v>58.8</c:v>
                </c:pt>
                <c:pt idx="28">
                  <c:v>58</c:v>
                </c:pt>
                <c:pt idx="29">
                  <c:v>56.9</c:v>
                </c:pt>
                <c:pt idx="30">
                  <c:v>57.6</c:v>
                </c:pt>
                <c:pt idx="31">
                  <c:v>58.9</c:v>
                </c:pt>
                <c:pt idx="32">
                  <c:v>55.8</c:v>
                </c:pt>
              </c:numCache>
            </c:numRef>
          </c:yVal>
          <c:smooth val="0"/>
          <c:extLst>
            <c:ext xmlns:c16="http://schemas.microsoft.com/office/drawing/2014/chart" uri="{C3380CC4-5D6E-409C-BE32-E72D297353CC}">
              <c16:uniqueId val="{00000002-9FFC-47D7-8727-34F8F3CCADB7}"/>
            </c:ext>
          </c:extLst>
        </c:ser>
        <c:ser>
          <c:idx val="3"/>
          <c:order val="3"/>
          <c:tx>
            <c:strRef>
              <c:f>Sheet2!$E$4</c:f>
              <c:strCache>
                <c:ptCount val="1"/>
                <c:pt idx="0">
                  <c:v>Non-Hispanic More than 1 Race</c:v>
                </c:pt>
              </c:strCache>
            </c:strRef>
          </c:tx>
          <c:spPr>
            <a:ln w="19050" cap="rnd">
              <a:solidFill>
                <a:schemeClr val="accent4"/>
              </a:solidFill>
              <a:round/>
            </a:ln>
            <a:effectLst/>
          </c:spPr>
          <c:marker>
            <c:symbol val="none"/>
          </c:marker>
          <c:xVal>
            <c:numRef>
              <c:f>Sheet2!$A$5:$A$37</c:f>
              <c:numCache>
                <c:formatCode>0</c:formatCode>
                <c:ptCount val="33"/>
                <c:pt idx="0">
                  <c:v>1983</c:v>
                </c:pt>
                <c:pt idx="1">
                  <c:v>1984</c:v>
                </c:pt>
                <c:pt idx="2">
                  <c:v>1985</c:v>
                </c:pt>
                <c:pt idx="3">
                  <c:v>1986</c:v>
                </c:pt>
                <c:pt idx="4">
                  <c:v>1987</c:v>
                </c:pt>
                <c:pt idx="5">
                  <c:v>1988</c:v>
                </c:pt>
                <c:pt idx="6">
                  <c:v>1989</c:v>
                </c:pt>
                <c:pt idx="7">
                  <c:v>1990</c:v>
                </c:pt>
                <c:pt idx="8">
                  <c:v>1991</c:v>
                </c:pt>
                <c:pt idx="9">
                  <c:v>1992</c:v>
                </c:pt>
                <c:pt idx="10">
                  <c:v>1993</c:v>
                </c:pt>
                <c:pt idx="11">
                  <c:v>1994</c:v>
                </c:pt>
                <c:pt idx="12">
                  <c:v>1995</c:v>
                </c:pt>
                <c:pt idx="13">
                  <c:v>1996</c:v>
                </c:pt>
                <c:pt idx="14">
                  <c:v>1997</c:v>
                </c:pt>
                <c:pt idx="15">
                  <c:v>1998</c:v>
                </c:pt>
                <c:pt idx="16">
                  <c:v>1999</c:v>
                </c:pt>
                <c:pt idx="17">
                  <c:v>2000</c:v>
                </c:pt>
                <c:pt idx="18">
                  <c:v>2001</c:v>
                </c:pt>
                <c:pt idx="19">
                  <c:v>2002</c:v>
                </c:pt>
                <c:pt idx="20">
                  <c:v>2003</c:v>
                </c:pt>
                <c:pt idx="21">
                  <c:v>2004</c:v>
                </c:pt>
                <c:pt idx="22">
                  <c:v>2005</c:v>
                </c:pt>
                <c:pt idx="23">
                  <c:v>2006</c:v>
                </c:pt>
                <c:pt idx="24">
                  <c:v>2007</c:v>
                </c:pt>
                <c:pt idx="25">
                  <c:v>2008</c:v>
                </c:pt>
                <c:pt idx="26">
                  <c:v>2009</c:v>
                </c:pt>
                <c:pt idx="27">
                  <c:v>2010</c:v>
                </c:pt>
                <c:pt idx="28">
                  <c:v>2011</c:v>
                </c:pt>
                <c:pt idx="29" formatCode="General">
                  <c:v>2012</c:v>
                </c:pt>
                <c:pt idx="30" formatCode="General">
                  <c:v>2013</c:v>
                </c:pt>
                <c:pt idx="31" formatCode="General">
                  <c:v>2014</c:v>
                </c:pt>
                <c:pt idx="32" formatCode="General">
                  <c:v>2015</c:v>
                </c:pt>
              </c:numCache>
            </c:numRef>
          </c:xVal>
          <c:yVal>
            <c:numRef>
              <c:f>Sheet2!$E$5:$E$37</c:f>
              <c:numCache>
                <c:formatCode>General</c:formatCode>
                <c:ptCount val="33"/>
                <c:pt idx="20">
                  <c:v>58</c:v>
                </c:pt>
                <c:pt idx="21">
                  <c:v>60.4</c:v>
                </c:pt>
                <c:pt idx="22">
                  <c:v>59.8</c:v>
                </c:pt>
                <c:pt idx="23">
                  <c:v>59.9</c:v>
                </c:pt>
                <c:pt idx="24">
                  <c:v>59</c:v>
                </c:pt>
                <c:pt idx="25">
                  <c:v>57.8</c:v>
                </c:pt>
                <c:pt idx="26">
                  <c:v>56</c:v>
                </c:pt>
                <c:pt idx="27">
                  <c:v>55.6</c:v>
                </c:pt>
                <c:pt idx="28">
                  <c:v>54.9</c:v>
                </c:pt>
                <c:pt idx="29">
                  <c:v>55.7</c:v>
                </c:pt>
                <c:pt idx="30">
                  <c:v>53.5</c:v>
                </c:pt>
                <c:pt idx="31">
                  <c:v>47.9</c:v>
                </c:pt>
                <c:pt idx="32">
                  <c:v>51.2</c:v>
                </c:pt>
              </c:numCache>
            </c:numRef>
          </c:yVal>
          <c:smooth val="0"/>
          <c:extLst>
            <c:ext xmlns:c16="http://schemas.microsoft.com/office/drawing/2014/chart" uri="{C3380CC4-5D6E-409C-BE32-E72D297353CC}">
              <c16:uniqueId val="{00000003-9FFC-47D7-8727-34F8F3CCADB7}"/>
            </c:ext>
          </c:extLst>
        </c:ser>
        <c:ser>
          <c:idx val="4"/>
          <c:order val="4"/>
          <c:tx>
            <c:strRef>
              <c:f>Sheet2!$F$4</c:f>
              <c:strCache>
                <c:ptCount val="1"/>
                <c:pt idx="0">
                  <c:v>Hispanic</c:v>
                </c:pt>
              </c:strCache>
            </c:strRef>
          </c:tx>
          <c:spPr>
            <a:ln w="19050" cap="rnd">
              <a:solidFill>
                <a:schemeClr val="accent5"/>
              </a:solidFill>
              <a:round/>
            </a:ln>
            <a:effectLst/>
          </c:spPr>
          <c:marker>
            <c:symbol val="none"/>
          </c:marker>
          <c:xVal>
            <c:numRef>
              <c:f>Sheet2!$A$5:$A$37</c:f>
              <c:numCache>
                <c:formatCode>0</c:formatCode>
                <c:ptCount val="33"/>
                <c:pt idx="0">
                  <c:v>1983</c:v>
                </c:pt>
                <c:pt idx="1">
                  <c:v>1984</c:v>
                </c:pt>
                <c:pt idx="2">
                  <c:v>1985</c:v>
                </c:pt>
                <c:pt idx="3">
                  <c:v>1986</c:v>
                </c:pt>
                <c:pt idx="4">
                  <c:v>1987</c:v>
                </c:pt>
                <c:pt idx="5">
                  <c:v>1988</c:v>
                </c:pt>
                <c:pt idx="6">
                  <c:v>1989</c:v>
                </c:pt>
                <c:pt idx="7">
                  <c:v>1990</c:v>
                </c:pt>
                <c:pt idx="8">
                  <c:v>1991</c:v>
                </c:pt>
                <c:pt idx="9">
                  <c:v>1992</c:v>
                </c:pt>
                <c:pt idx="10">
                  <c:v>1993</c:v>
                </c:pt>
                <c:pt idx="11">
                  <c:v>1994</c:v>
                </c:pt>
                <c:pt idx="12">
                  <c:v>1995</c:v>
                </c:pt>
                <c:pt idx="13">
                  <c:v>1996</c:v>
                </c:pt>
                <c:pt idx="14">
                  <c:v>1997</c:v>
                </c:pt>
                <c:pt idx="15">
                  <c:v>1998</c:v>
                </c:pt>
                <c:pt idx="16">
                  <c:v>1999</c:v>
                </c:pt>
                <c:pt idx="17">
                  <c:v>2000</c:v>
                </c:pt>
                <c:pt idx="18">
                  <c:v>2001</c:v>
                </c:pt>
                <c:pt idx="19">
                  <c:v>2002</c:v>
                </c:pt>
                <c:pt idx="20">
                  <c:v>2003</c:v>
                </c:pt>
                <c:pt idx="21">
                  <c:v>2004</c:v>
                </c:pt>
                <c:pt idx="22">
                  <c:v>2005</c:v>
                </c:pt>
                <c:pt idx="23">
                  <c:v>2006</c:v>
                </c:pt>
                <c:pt idx="24">
                  <c:v>2007</c:v>
                </c:pt>
                <c:pt idx="25">
                  <c:v>2008</c:v>
                </c:pt>
                <c:pt idx="26">
                  <c:v>2009</c:v>
                </c:pt>
                <c:pt idx="27">
                  <c:v>2010</c:v>
                </c:pt>
                <c:pt idx="28">
                  <c:v>2011</c:v>
                </c:pt>
                <c:pt idx="29" formatCode="General">
                  <c:v>2012</c:v>
                </c:pt>
                <c:pt idx="30" formatCode="General">
                  <c:v>2013</c:v>
                </c:pt>
                <c:pt idx="31" formatCode="General">
                  <c:v>2014</c:v>
                </c:pt>
                <c:pt idx="32" formatCode="General">
                  <c:v>2015</c:v>
                </c:pt>
              </c:numCache>
            </c:numRef>
          </c:xVal>
          <c:yVal>
            <c:numRef>
              <c:f>Sheet2!$F$5:$F$37</c:f>
              <c:numCache>
                <c:formatCode>General</c:formatCode>
                <c:ptCount val="33"/>
                <c:pt idx="0">
                  <c:v>41.2</c:v>
                </c:pt>
                <c:pt idx="1">
                  <c:v>40.1</c:v>
                </c:pt>
                <c:pt idx="2">
                  <c:v>41.1</c:v>
                </c:pt>
                <c:pt idx="3">
                  <c:v>40.6</c:v>
                </c:pt>
                <c:pt idx="4">
                  <c:v>40.6</c:v>
                </c:pt>
                <c:pt idx="5">
                  <c:v>40.6</c:v>
                </c:pt>
                <c:pt idx="6">
                  <c:v>41.6</c:v>
                </c:pt>
                <c:pt idx="7">
                  <c:v>41.2</c:v>
                </c:pt>
                <c:pt idx="8">
                  <c:v>39</c:v>
                </c:pt>
                <c:pt idx="9">
                  <c:v>39.9</c:v>
                </c:pt>
                <c:pt idx="10">
                  <c:v>39.4</c:v>
                </c:pt>
                <c:pt idx="11">
                  <c:v>41.2</c:v>
                </c:pt>
                <c:pt idx="12">
                  <c:v>42</c:v>
                </c:pt>
                <c:pt idx="13">
                  <c:v>42.8</c:v>
                </c:pt>
                <c:pt idx="14">
                  <c:v>43.3</c:v>
                </c:pt>
                <c:pt idx="15">
                  <c:v>44.7</c:v>
                </c:pt>
                <c:pt idx="16">
                  <c:v>45.5</c:v>
                </c:pt>
                <c:pt idx="17">
                  <c:v>46.3</c:v>
                </c:pt>
                <c:pt idx="18">
                  <c:v>47.3</c:v>
                </c:pt>
                <c:pt idx="19">
                  <c:v>47</c:v>
                </c:pt>
                <c:pt idx="20">
                  <c:v>46.7</c:v>
                </c:pt>
                <c:pt idx="21">
                  <c:v>48.1</c:v>
                </c:pt>
                <c:pt idx="22">
                  <c:v>49.5</c:v>
                </c:pt>
                <c:pt idx="23">
                  <c:v>49.7</c:v>
                </c:pt>
                <c:pt idx="24">
                  <c:v>49.7</c:v>
                </c:pt>
                <c:pt idx="25">
                  <c:v>49.1</c:v>
                </c:pt>
                <c:pt idx="26">
                  <c:v>48.4</c:v>
                </c:pt>
                <c:pt idx="27">
                  <c:v>47.5</c:v>
                </c:pt>
                <c:pt idx="28">
                  <c:v>46.9</c:v>
                </c:pt>
                <c:pt idx="29">
                  <c:v>46.1</c:v>
                </c:pt>
                <c:pt idx="30">
                  <c:v>46.1</c:v>
                </c:pt>
                <c:pt idx="31">
                  <c:v>44.5</c:v>
                </c:pt>
                <c:pt idx="32">
                  <c:v>45.75</c:v>
                </c:pt>
              </c:numCache>
            </c:numRef>
          </c:yVal>
          <c:smooth val="0"/>
          <c:extLst>
            <c:ext xmlns:c16="http://schemas.microsoft.com/office/drawing/2014/chart" uri="{C3380CC4-5D6E-409C-BE32-E72D297353CC}">
              <c16:uniqueId val="{00000004-9FFC-47D7-8727-34F8F3CCADB7}"/>
            </c:ext>
          </c:extLst>
        </c:ser>
        <c:dLbls>
          <c:showLegendKey val="0"/>
          <c:showVal val="0"/>
          <c:showCatName val="0"/>
          <c:showSerName val="0"/>
          <c:showPercent val="0"/>
          <c:showBubbleSize val="0"/>
        </c:dLbls>
        <c:axId val="285013024"/>
        <c:axId val="285007928"/>
      </c:scatterChart>
      <c:valAx>
        <c:axId val="285013024"/>
        <c:scaling>
          <c:orientation val="minMax"/>
          <c:max val="2015"/>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85007928"/>
        <c:crosses val="autoZero"/>
        <c:crossBetween val="midCat"/>
      </c:valAx>
      <c:valAx>
        <c:axId val="2850079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85013024"/>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A9A13D1-E279-42DD-BB3C-1752E55AB318}" type="datetimeFigureOut">
              <a:rPr lang="en-US" smtClean="0"/>
              <a:pPr/>
              <a:t>2/12/2018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4137C6D-94B2-4F08-ACBF-0D8EF6D4C21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A9A13D1-E279-42DD-BB3C-1752E55AB318}" type="datetimeFigureOut">
              <a:rPr lang="en-US" smtClean="0"/>
              <a:pPr/>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9A13D1-E279-42DD-BB3C-1752E55AB318}" type="datetimeFigureOut">
              <a:rPr lang="en-US" smtClean="0"/>
              <a:pPr/>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A9A13D1-E279-42DD-BB3C-1752E55AB318}" type="datetimeFigureOut">
              <a:rPr lang="en-US" smtClean="0"/>
              <a:pPr/>
              <a:t>2/12/2018</a:t>
            </a:fld>
            <a:endParaRPr lang="en-US"/>
          </a:p>
        </p:txBody>
      </p:sp>
      <p:sp>
        <p:nvSpPr>
          <p:cNvPr id="27" name="Slide Number Placeholder 26"/>
          <p:cNvSpPr>
            <a:spLocks noGrp="1"/>
          </p:cNvSpPr>
          <p:nvPr>
            <p:ph type="sldNum" sz="quarter" idx="11"/>
          </p:nvPr>
        </p:nvSpPr>
        <p:spPr/>
        <p:txBody>
          <a:bodyPr rtlCol="0"/>
          <a:lstStyle/>
          <a:p>
            <a:fld id="{54137C6D-94B2-4F08-ACBF-0D8EF6D4C21D}"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A9A13D1-E279-42DD-BB3C-1752E55AB318}" type="datetimeFigureOut">
              <a:rPr lang="en-US" smtClean="0"/>
              <a:pPr/>
              <a:t>2/12/2018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54137C6D-94B2-4F08-ACBF-0D8EF6D4C2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9A13D1-E279-42DD-BB3C-1752E55AB318}" type="datetimeFigureOut">
              <a:rPr lang="en-US" smtClean="0"/>
              <a:pPr/>
              <a:t>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9A13D1-E279-42DD-BB3C-1752E55AB318}" type="datetimeFigureOut">
              <a:rPr lang="en-US" smtClean="0"/>
              <a:pPr/>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A9A13D1-E279-42DD-BB3C-1752E55AB318}" type="datetimeFigureOut">
              <a:rPr lang="en-US" smtClean="0"/>
              <a:pPr/>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A9A13D1-E279-42DD-BB3C-1752E55AB318}" type="datetimeFigureOut">
              <a:rPr lang="en-US" smtClean="0"/>
              <a:pPr/>
              <a:t>2/12/2018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4137C6D-94B2-4F08-ACBF-0D8EF6D4C2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PAI786:  Urban Policy</a:t>
            </a:r>
            <a:endParaRPr lang="en-US" dirty="0"/>
          </a:p>
        </p:txBody>
      </p:sp>
      <p:sp>
        <p:nvSpPr>
          <p:cNvPr id="3" name="Subtitle 2"/>
          <p:cNvSpPr>
            <a:spLocks noGrp="1"/>
          </p:cNvSpPr>
          <p:nvPr>
            <p:ph type="subTitle" idx="1"/>
          </p:nvPr>
        </p:nvSpPr>
        <p:spPr>
          <a:xfrm>
            <a:off x="457200" y="3899938"/>
            <a:ext cx="7467600" cy="1752600"/>
          </a:xfrm>
        </p:spPr>
        <p:txBody>
          <a:bodyPr>
            <a:normAutofit fontScale="92500" lnSpcReduction="10000"/>
          </a:bodyPr>
          <a:lstStyle/>
          <a:p>
            <a:r>
              <a:rPr lang="en-US" sz="4000" dirty="0" smtClean="0"/>
              <a:t>Class 10:</a:t>
            </a:r>
          </a:p>
          <a:p>
            <a:r>
              <a:rPr lang="en-US" sz="4000" dirty="0" smtClean="0"/>
              <a:t>Housing Discrimination</a:t>
            </a:r>
          </a:p>
          <a:p>
            <a:r>
              <a:rPr lang="en-US" sz="4000" dirty="0" smtClean="0"/>
              <a:t>and Its Causes</a:t>
            </a:r>
            <a:endParaRPr lang="en-US" sz="4000" dirty="0"/>
          </a:p>
        </p:txBody>
      </p:sp>
      <p:pic>
        <p:nvPicPr>
          <p:cNvPr id="1026"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6629400" y="762000"/>
            <a:ext cx="1818742" cy="180959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a:lnSpc>
                <a:spcPct val="80000"/>
              </a:lnSpc>
            </a:pPr>
            <a:r>
              <a:rPr lang="en-US" sz="2600" dirty="0" smtClean="0"/>
              <a:t>The Housing Discrimination Studies</a:t>
            </a:r>
          </a:p>
          <a:p>
            <a:pPr>
              <a:lnSpc>
                <a:spcPct val="80000"/>
              </a:lnSpc>
            </a:pPr>
            <a:endParaRPr lang="en-US" sz="2100" dirty="0" smtClean="0"/>
          </a:p>
          <a:p>
            <a:pPr lvl="1">
              <a:lnSpc>
                <a:spcPct val="80000"/>
              </a:lnSpc>
            </a:pPr>
            <a:r>
              <a:rPr lang="en-US" sz="2400" dirty="0" smtClean="0"/>
              <a:t>Four national studies have been conducted: HMPS 1977, HDS 1989, HDS 2000, and HDS 2012.</a:t>
            </a:r>
          </a:p>
          <a:p>
            <a:pPr lvl="1">
              <a:lnSpc>
                <a:spcPct val="80000"/>
              </a:lnSpc>
            </a:pPr>
            <a:endParaRPr lang="en-US" sz="2400" dirty="0" smtClean="0">
              <a:sym typeface="Wingdings" pitchFamily="2" charset="2"/>
            </a:endParaRPr>
          </a:p>
          <a:p>
            <a:pPr lvl="1">
              <a:lnSpc>
                <a:spcPct val="80000"/>
              </a:lnSpc>
            </a:pPr>
            <a:r>
              <a:rPr lang="en-US" sz="2400" dirty="0" smtClean="0"/>
              <a:t>They were funded by HUD and</a:t>
            </a:r>
          </a:p>
          <a:p>
            <a:pPr lvl="1">
              <a:lnSpc>
                <a:spcPct val="80000"/>
              </a:lnSpc>
            </a:pPr>
            <a:endParaRPr lang="en-US" sz="2400" dirty="0" smtClean="0">
              <a:sym typeface="Wingdings" pitchFamily="2" charset="2"/>
            </a:endParaRPr>
          </a:p>
          <a:p>
            <a:pPr lvl="1">
              <a:lnSpc>
                <a:spcPct val="80000"/>
              </a:lnSpc>
            </a:pPr>
            <a:r>
              <a:rPr lang="en-US" sz="2400" dirty="0" smtClean="0"/>
              <a:t>Designed to give nationally representative estimates of discrimination.</a:t>
            </a:r>
          </a:p>
          <a:p>
            <a:pPr lvl="1">
              <a:lnSpc>
                <a:spcPct val="80000"/>
              </a:lnSpc>
            </a:pPr>
            <a:endParaRPr lang="en-US" sz="2400" dirty="0" smtClean="0"/>
          </a:p>
          <a:p>
            <a:pPr lvl="1">
              <a:lnSpc>
                <a:spcPct val="80000"/>
              </a:lnSpc>
            </a:pPr>
            <a:r>
              <a:rPr lang="en-US" sz="2400" dirty="0" smtClean="0"/>
              <a:t>The last 3 studies involved both black-white audits and Hispanic-white audits in both the sales and rental markets (about 1,000 audits in each category).</a:t>
            </a:r>
          </a:p>
          <a:p>
            <a:pPr lvl="1">
              <a:lnSpc>
                <a:spcPct val="80000"/>
              </a:lnSpc>
            </a:pPr>
            <a:endParaRPr lang="en-US" sz="2400" dirty="0" smtClean="0"/>
          </a:p>
          <a:p>
            <a:pPr lvl="1">
              <a:lnSpc>
                <a:spcPct val="80000"/>
              </a:lnSpc>
            </a:pPr>
            <a:r>
              <a:rPr lang="en-US" sz="2400" dirty="0" smtClean="0"/>
              <a:t>HDS 2000 and 2012 also looked at discrimination against Asian-Americans and Native-Americans.</a:t>
            </a:r>
            <a:endParaRPr lang="en-US" sz="2400"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426464"/>
            <a:ext cx="8229600" cy="5355336"/>
          </a:xfrm>
        </p:spPr>
        <p:txBody>
          <a:bodyPr/>
          <a:lstStyle/>
          <a:p>
            <a:r>
              <a:rPr lang="en-US" sz="2400" dirty="0"/>
              <a:t>Discrimination in National Rental Audits</a:t>
            </a:r>
          </a:p>
          <a:p>
            <a:pPr marL="109728" indent="0">
              <a:buNone/>
            </a:pPr>
            <a:r>
              <a:rPr lang="en-US" sz="2400" u="sng" dirty="0" smtClean="0"/>
              <a:t> </a:t>
            </a:r>
            <a:endParaRPr lang="en-US" sz="2400" u="sng"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graphicFrame>
        <p:nvGraphicFramePr>
          <p:cNvPr id="9" name="Table 8"/>
          <p:cNvGraphicFramePr>
            <a:graphicFrameLocks noGrp="1"/>
          </p:cNvGraphicFramePr>
          <p:nvPr>
            <p:extLst>
              <p:ext uri="{D42A27DB-BD31-4B8C-83A1-F6EECF244321}">
                <p14:modId xmlns:p14="http://schemas.microsoft.com/office/powerpoint/2010/main" val="740208866"/>
              </p:ext>
            </p:extLst>
          </p:nvPr>
        </p:nvGraphicFramePr>
        <p:xfrm>
          <a:off x="1295399" y="1924849"/>
          <a:ext cx="5967415" cy="4499351"/>
        </p:xfrm>
        <a:graphic>
          <a:graphicData uri="http://schemas.openxmlformats.org/drawingml/2006/table">
            <a:tbl>
              <a:tblPr firstRow="1" firstCol="1" bandRow="1">
                <a:tableStyleId>{5C22544A-7EE6-4342-B048-85BDC9FD1C3A}</a:tableStyleId>
              </a:tblPr>
              <a:tblGrid>
                <a:gridCol w="990601">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904039">
                  <a:extLst>
                    <a:ext uri="{9D8B030D-6E8A-4147-A177-3AD203B41FA5}">
                      <a16:colId xmlns:a16="http://schemas.microsoft.com/office/drawing/2014/main" val="20002"/>
                    </a:ext>
                  </a:extLst>
                </a:gridCol>
                <a:gridCol w="1057658">
                  <a:extLst>
                    <a:ext uri="{9D8B030D-6E8A-4147-A177-3AD203B41FA5}">
                      <a16:colId xmlns:a16="http://schemas.microsoft.com/office/drawing/2014/main" val="20003"/>
                    </a:ext>
                  </a:extLst>
                </a:gridCol>
                <a:gridCol w="1057658">
                  <a:extLst>
                    <a:ext uri="{9D8B030D-6E8A-4147-A177-3AD203B41FA5}">
                      <a16:colId xmlns:a16="http://schemas.microsoft.com/office/drawing/2014/main" val="20004"/>
                    </a:ext>
                  </a:extLst>
                </a:gridCol>
                <a:gridCol w="890659">
                  <a:extLst>
                    <a:ext uri="{9D8B030D-6E8A-4147-A177-3AD203B41FA5}">
                      <a16:colId xmlns:a16="http://schemas.microsoft.com/office/drawing/2014/main" val="20005"/>
                    </a:ext>
                  </a:extLst>
                </a:gridCol>
              </a:tblGrid>
              <a:tr h="366647">
                <a:tc rowSpan="2">
                  <a:txBody>
                    <a:bodyPr/>
                    <a:lstStyle/>
                    <a:p>
                      <a:pPr marL="0" marR="0" algn="ctr">
                        <a:lnSpc>
                          <a:spcPct val="107000"/>
                        </a:lnSpc>
                        <a:spcBef>
                          <a:spcPts val="0"/>
                        </a:spcBef>
                        <a:spcAft>
                          <a:spcPts val="0"/>
                        </a:spcAft>
                      </a:pPr>
                      <a:r>
                        <a:rPr lang="en-US" sz="1400" dirty="0">
                          <a:effectLst/>
                        </a:rPr>
                        <a:t>Minority</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rowSpan="2">
                  <a:txBody>
                    <a:bodyPr/>
                    <a:lstStyle/>
                    <a:p>
                      <a:pPr marL="0" marR="0" algn="ctr">
                        <a:lnSpc>
                          <a:spcPct val="107000"/>
                        </a:lnSpc>
                        <a:spcBef>
                          <a:spcPts val="0"/>
                        </a:spcBef>
                        <a:spcAft>
                          <a:spcPts val="0"/>
                        </a:spcAft>
                      </a:pPr>
                      <a:r>
                        <a:rPr lang="en-US" sz="1400">
                          <a:effectLst/>
                        </a:rPr>
                        <a:t>Study</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gridSpan="2">
                  <a:txBody>
                    <a:bodyPr/>
                    <a:lstStyle/>
                    <a:p>
                      <a:pPr marL="0" marR="0" algn="ctr">
                        <a:lnSpc>
                          <a:spcPct val="107000"/>
                        </a:lnSpc>
                        <a:spcBef>
                          <a:spcPts val="0"/>
                        </a:spcBef>
                        <a:spcAft>
                          <a:spcPts val="0"/>
                        </a:spcAft>
                      </a:pPr>
                      <a:r>
                        <a:rPr lang="en-US" sz="1400">
                          <a:effectLst/>
                        </a:rPr>
                        <a:t>Advertised unit available </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1400">
                          <a:effectLst/>
                        </a:rPr>
                        <a:t>Inspected more units</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10000"/>
                  </a:ext>
                </a:extLst>
              </a:tr>
              <a:tr h="398469">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400">
                          <a:effectLst/>
                        </a:rPr>
                        <a:t>% white favored</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Net measure</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 white favored</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Net measure</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98469">
                <a:tc rowSpan="4">
                  <a:txBody>
                    <a:bodyPr/>
                    <a:lstStyle/>
                    <a:p>
                      <a:pPr marL="0" marR="0" algn="l">
                        <a:lnSpc>
                          <a:spcPct val="107000"/>
                        </a:lnSpc>
                        <a:spcBef>
                          <a:spcPts val="0"/>
                        </a:spcBef>
                        <a:spcAft>
                          <a:spcPts val="0"/>
                        </a:spcAft>
                      </a:pPr>
                      <a:r>
                        <a:rPr lang="en-US" sz="1400" dirty="0">
                          <a:effectLst/>
                        </a:rPr>
                        <a:t>Black</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400">
                          <a:effectLst/>
                        </a:rPr>
                        <a:t>HMPS1977</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30%</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19%*</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27%</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smtClean="0">
                          <a:effectLst/>
                        </a:rPr>
                        <a:t> </a:t>
                      </a:r>
                      <a:r>
                        <a:rPr lang="en-US" sz="1400" dirty="0">
                          <a:effectLst/>
                        </a:rPr>
                        <a:t>6%*</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398469">
                <a:tc vMerge="1">
                  <a:txBody>
                    <a:bodyPr/>
                    <a:lstStyle/>
                    <a:p>
                      <a:endParaRPr lang="en-US"/>
                    </a:p>
                  </a:txBody>
                  <a:tcPr/>
                </a:tc>
                <a:tc>
                  <a:txBody>
                    <a:bodyPr/>
                    <a:lstStyle/>
                    <a:p>
                      <a:pPr marL="0" marR="0" algn="l">
                        <a:lnSpc>
                          <a:spcPct val="107000"/>
                        </a:lnSpc>
                        <a:spcBef>
                          <a:spcPts val="0"/>
                        </a:spcBef>
                        <a:spcAft>
                          <a:spcPts val="0"/>
                        </a:spcAft>
                      </a:pPr>
                      <a:r>
                        <a:rPr lang="en-US" sz="1400" dirty="0">
                          <a:effectLst/>
                        </a:rPr>
                        <a:t>HDS1989</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19%</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smtClean="0">
                          <a:effectLst/>
                        </a:rPr>
                        <a:t> </a:t>
                      </a:r>
                      <a:r>
                        <a:rPr lang="en-US" sz="1400" dirty="0">
                          <a:effectLst/>
                        </a:rPr>
                        <a:t>7%*</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34%</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19%*</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398469">
                <a:tc vMerge="1">
                  <a:txBody>
                    <a:bodyPr/>
                    <a:lstStyle/>
                    <a:p>
                      <a:endParaRPr lang="en-US"/>
                    </a:p>
                  </a:txBody>
                  <a:tcPr/>
                </a:tc>
                <a:tc>
                  <a:txBody>
                    <a:bodyPr/>
                    <a:lstStyle/>
                    <a:p>
                      <a:pPr marL="0" marR="0" algn="l">
                        <a:lnSpc>
                          <a:spcPct val="107000"/>
                        </a:lnSpc>
                        <a:spcBef>
                          <a:spcPts val="0"/>
                        </a:spcBef>
                        <a:spcAft>
                          <a:spcPts val="0"/>
                        </a:spcAft>
                      </a:pPr>
                      <a:r>
                        <a:rPr lang="en-US" sz="1400" dirty="0">
                          <a:effectLst/>
                        </a:rPr>
                        <a:t>HDS2000</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12%</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smtClean="0">
                          <a:effectLst/>
                        </a:rPr>
                        <a:t> </a:t>
                      </a:r>
                      <a:r>
                        <a:rPr lang="en-US" sz="1400" dirty="0">
                          <a:effectLst/>
                        </a:rPr>
                        <a:t>4%*</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23%</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smtClean="0">
                          <a:effectLst/>
                        </a:rPr>
                        <a:t>7</a:t>
                      </a:r>
                      <a:r>
                        <a:rPr lang="en-US" sz="1400" dirty="0">
                          <a:effectLst/>
                        </a:rPr>
                        <a:t>%*</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398469">
                <a:tc vMerge="1">
                  <a:txBody>
                    <a:bodyPr/>
                    <a:lstStyle/>
                    <a:p>
                      <a:endParaRPr lang="en-US"/>
                    </a:p>
                  </a:txBody>
                  <a:tcPr/>
                </a:tc>
                <a:tc>
                  <a:txBody>
                    <a:bodyPr/>
                    <a:lstStyle/>
                    <a:p>
                      <a:pPr marL="0" marR="0" algn="l">
                        <a:lnSpc>
                          <a:spcPct val="107000"/>
                        </a:lnSpc>
                        <a:spcBef>
                          <a:spcPts val="0"/>
                        </a:spcBef>
                        <a:spcAft>
                          <a:spcPts val="0"/>
                        </a:spcAft>
                      </a:pPr>
                      <a:r>
                        <a:rPr lang="en-US" sz="1400" dirty="0">
                          <a:effectLst/>
                        </a:rPr>
                        <a:t>HDS2012</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 5%</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smtClean="0">
                          <a:effectLst/>
                        </a:rPr>
                        <a:t>0</a:t>
                      </a:r>
                      <a:r>
                        <a:rPr lang="en-US" sz="1400" dirty="0">
                          <a:effectLst/>
                        </a:rPr>
                        <a:t>%</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18%</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smtClean="0">
                          <a:effectLst/>
                        </a:rPr>
                        <a:t>3</a:t>
                      </a:r>
                      <a:r>
                        <a:rPr lang="en-US" sz="1400" dirty="0">
                          <a:effectLst/>
                        </a:rPr>
                        <a:t>%*</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398469">
                <a:tc rowSpan="3">
                  <a:txBody>
                    <a:bodyPr/>
                    <a:lstStyle/>
                    <a:p>
                      <a:pPr marL="0" marR="0" algn="l">
                        <a:lnSpc>
                          <a:spcPct val="107000"/>
                        </a:lnSpc>
                        <a:spcBef>
                          <a:spcPts val="0"/>
                        </a:spcBef>
                        <a:spcAft>
                          <a:spcPts val="0"/>
                        </a:spcAft>
                      </a:pPr>
                      <a:r>
                        <a:rPr lang="en-US" sz="1400">
                          <a:effectLst/>
                        </a:rPr>
                        <a:t>Hispanic</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400">
                          <a:effectLst/>
                        </a:rPr>
                        <a:t>HDS1989</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17%</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smtClean="0">
                          <a:effectLst/>
                        </a:rPr>
                        <a:t>9</a:t>
                      </a:r>
                      <a:r>
                        <a:rPr lang="en-US" sz="1400" dirty="0">
                          <a:effectLst/>
                        </a:rPr>
                        <a:t>%*</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27%</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10%*</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398469">
                <a:tc vMerge="1">
                  <a:txBody>
                    <a:bodyPr/>
                    <a:lstStyle/>
                    <a:p>
                      <a:endParaRPr lang="en-US"/>
                    </a:p>
                  </a:txBody>
                  <a:tcPr/>
                </a:tc>
                <a:tc>
                  <a:txBody>
                    <a:bodyPr/>
                    <a:lstStyle/>
                    <a:p>
                      <a:pPr marL="0" marR="0" algn="l">
                        <a:lnSpc>
                          <a:spcPct val="107000"/>
                        </a:lnSpc>
                        <a:spcBef>
                          <a:spcPts val="0"/>
                        </a:spcBef>
                        <a:spcAft>
                          <a:spcPts val="0"/>
                        </a:spcAft>
                      </a:pPr>
                      <a:r>
                        <a:rPr lang="en-US" sz="1400">
                          <a:effectLst/>
                        </a:rPr>
                        <a:t>HDS2000</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12%</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smtClean="0">
                          <a:effectLst/>
                        </a:rPr>
                        <a:t>7</a:t>
                      </a:r>
                      <a:r>
                        <a:rPr lang="en-US" sz="1400" dirty="0">
                          <a:effectLst/>
                        </a:rPr>
                        <a:t>%*</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21%</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smtClean="0">
                          <a:effectLst/>
                        </a:rPr>
                        <a:t>6</a:t>
                      </a:r>
                      <a:r>
                        <a:rPr lang="en-US" sz="1400" dirty="0">
                          <a:effectLst/>
                        </a:rPr>
                        <a:t>%*</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398469">
                <a:tc vMerge="1">
                  <a:txBody>
                    <a:bodyPr/>
                    <a:lstStyle/>
                    <a:p>
                      <a:endParaRPr lang="en-US"/>
                    </a:p>
                  </a:txBody>
                  <a:tcPr/>
                </a:tc>
                <a:tc>
                  <a:txBody>
                    <a:bodyPr/>
                    <a:lstStyle/>
                    <a:p>
                      <a:pPr marL="0" marR="0" algn="l">
                        <a:lnSpc>
                          <a:spcPct val="107000"/>
                        </a:lnSpc>
                        <a:spcBef>
                          <a:spcPts val="0"/>
                        </a:spcBef>
                        <a:spcAft>
                          <a:spcPts val="0"/>
                        </a:spcAft>
                      </a:pPr>
                      <a:r>
                        <a:rPr lang="en-US" sz="1400">
                          <a:effectLst/>
                        </a:rPr>
                        <a:t>HDS2012</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 5%</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smtClean="0">
                          <a:effectLst/>
                        </a:rPr>
                        <a:t> </a:t>
                      </a:r>
                      <a:r>
                        <a:rPr lang="en-US" sz="1400" dirty="0">
                          <a:effectLst/>
                        </a:rPr>
                        <a:t>3%*</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21%</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smtClean="0">
                          <a:effectLst/>
                        </a:rPr>
                        <a:t>8</a:t>
                      </a:r>
                      <a:r>
                        <a:rPr lang="en-US" sz="1400" dirty="0">
                          <a:effectLst/>
                        </a:rPr>
                        <a:t>%*</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398469">
                <a:tc rowSpan="2">
                  <a:txBody>
                    <a:bodyPr/>
                    <a:lstStyle/>
                    <a:p>
                      <a:pPr marL="0" marR="0" algn="l">
                        <a:lnSpc>
                          <a:spcPct val="107000"/>
                        </a:lnSpc>
                        <a:spcBef>
                          <a:spcPts val="0"/>
                        </a:spcBef>
                        <a:spcAft>
                          <a:spcPts val="0"/>
                        </a:spcAft>
                      </a:pPr>
                      <a:r>
                        <a:rPr lang="en-US" sz="1400">
                          <a:effectLst/>
                        </a:rPr>
                        <a:t>Asian</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400">
                          <a:effectLst/>
                        </a:rPr>
                        <a:t>HDS2000</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 7%</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smtClean="0">
                          <a:effectLst/>
                        </a:rPr>
                        <a:t>0</a:t>
                      </a:r>
                      <a:r>
                        <a:rPr lang="en-US" sz="1400" dirty="0">
                          <a:effectLst/>
                        </a:rPr>
                        <a:t>%</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13%</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 -5%</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398469">
                <a:tc vMerge="1">
                  <a:txBody>
                    <a:bodyPr/>
                    <a:lstStyle/>
                    <a:p>
                      <a:endParaRPr lang="en-US"/>
                    </a:p>
                  </a:txBody>
                  <a:tcPr/>
                </a:tc>
                <a:tc>
                  <a:txBody>
                    <a:bodyPr/>
                    <a:lstStyle/>
                    <a:p>
                      <a:pPr marL="0" marR="0" algn="l">
                        <a:lnSpc>
                          <a:spcPct val="107000"/>
                        </a:lnSpc>
                        <a:spcBef>
                          <a:spcPts val="0"/>
                        </a:spcBef>
                        <a:spcAft>
                          <a:spcPts val="0"/>
                        </a:spcAft>
                      </a:pPr>
                      <a:r>
                        <a:rPr lang="en-US" sz="1400">
                          <a:effectLst/>
                        </a:rPr>
                        <a:t>HDS2012</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 5%</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smtClean="0">
                          <a:effectLst/>
                        </a:rPr>
                        <a:t> </a:t>
                      </a:r>
                      <a:r>
                        <a:rPr lang="en-US" sz="1400" dirty="0">
                          <a:effectLst/>
                        </a:rPr>
                        <a:t>2%</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22%</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smtClean="0">
                          <a:effectLst/>
                        </a:rPr>
                        <a:t>6</a:t>
                      </a:r>
                      <a:r>
                        <a:rPr lang="en-US" sz="1400" dirty="0">
                          <a:effectLst/>
                        </a:rPr>
                        <a:t>%*</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bl>
          </a:graphicData>
        </a:graphic>
      </p:graphicFrame>
      <p:sp>
        <p:nvSpPr>
          <p:cNvPr id="10" name="Oval 9"/>
          <p:cNvSpPr/>
          <p:nvPr/>
        </p:nvSpPr>
        <p:spPr>
          <a:xfrm>
            <a:off x="4419600" y="5257800"/>
            <a:ext cx="838200" cy="381000"/>
          </a:xfrm>
          <a:prstGeom prst="ellipse">
            <a:avLst/>
          </a:prstGeom>
          <a:solidFill>
            <a:schemeClr val="accent1">
              <a:alpha val="0"/>
            </a:schemeClr>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412543" y="4047550"/>
            <a:ext cx="838200" cy="381000"/>
          </a:xfrm>
          <a:prstGeom prst="ellipse">
            <a:avLst/>
          </a:prstGeom>
          <a:solidFill>
            <a:schemeClr val="accent1">
              <a:alpha val="0"/>
            </a:schemeClr>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425746" y="5256244"/>
            <a:ext cx="838200" cy="381000"/>
          </a:xfrm>
          <a:prstGeom prst="ellipse">
            <a:avLst/>
          </a:prstGeom>
          <a:solidFill>
            <a:schemeClr val="accent1">
              <a:alpha val="0"/>
            </a:schemeClr>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439703" y="6027681"/>
            <a:ext cx="838200" cy="381000"/>
          </a:xfrm>
          <a:prstGeom prst="ellipse">
            <a:avLst/>
          </a:prstGeom>
          <a:solidFill>
            <a:schemeClr val="accent1">
              <a:alpha val="0"/>
            </a:schemeClr>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426464"/>
            <a:ext cx="8229600" cy="5355336"/>
          </a:xfrm>
        </p:spPr>
        <p:txBody>
          <a:bodyPr/>
          <a:lstStyle/>
          <a:p>
            <a:r>
              <a:rPr lang="en-US" sz="2400" dirty="0"/>
              <a:t>Discrimination in National Sales Audits</a:t>
            </a:r>
            <a:endParaRPr lang="en-US" sz="2000" dirty="0"/>
          </a:p>
          <a:p>
            <a:pPr marL="109728" indent="0">
              <a:buNone/>
            </a:pPr>
            <a:endParaRPr lang="en-US" sz="2400" u="sng"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graphicFrame>
        <p:nvGraphicFramePr>
          <p:cNvPr id="8" name="Table 7"/>
          <p:cNvGraphicFramePr>
            <a:graphicFrameLocks noGrp="1"/>
          </p:cNvGraphicFramePr>
          <p:nvPr>
            <p:extLst>
              <p:ext uri="{D42A27DB-BD31-4B8C-83A1-F6EECF244321}">
                <p14:modId xmlns:p14="http://schemas.microsoft.com/office/powerpoint/2010/main" val="1969239784"/>
              </p:ext>
            </p:extLst>
          </p:nvPr>
        </p:nvGraphicFramePr>
        <p:xfrm>
          <a:off x="787609" y="1981200"/>
          <a:ext cx="7653339" cy="4533893"/>
        </p:xfrm>
        <a:graphic>
          <a:graphicData uri="http://schemas.openxmlformats.org/drawingml/2006/table">
            <a:tbl>
              <a:tblPr firstRow="1" firstCol="1" bandRow="1">
                <a:tableStyleId>{5C22544A-7EE6-4342-B048-85BDC9FD1C3A}</a:tableStyleId>
              </a:tblPr>
              <a:tblGrid>
                <a:gridCol w="990600">
                  <a:extLst>
                    <a:ext uri="{9D8B030D-6E8A-4147-A177-3AD203B41FA5}">
                      <a16:colId xmlns:a16="http://schemas.microsoft.com/office/drawing/2014/main" val="20000"/>
                    </a:ext>
                  </a:extLst>
                </a:gridCol>
                <a:gridCol w="1057758">
                  <a:extLst>
                    <a:ext uri="{9D8B030D-6E8A-4147-A177-3AD203B41FA5}">
                      <a16:colId xmlns:a16="http://schemas.microsoft.com/office/drawing/2014/main" val="20001"/>
                    </a:ext>
                  </a:extLst>
                </a:gridCol>
                <a:gridCol w="986079">
                  <a:extLst>
                    <a:ext uri="{9D8B030D-6E8A-4147-A177-3AD203B41FA5}">
                      <a16:colId xmlns:a16="http://schemas.microsoft.com/office/drawing/2014/main" val="20002"/>
                    </a:ext>
                  </a:extLst>
                </a:gridCol>
                <a:gridCol w="932063">
                  <a:extLst>
                    <a:ext uri="{9D8B030D-6E8A-4147-A177-3AD203B41FA5}">
                      <a16:colId xmlns:a16="http://schemas.microsoft.com/office/drawing/2014/main" val="20003"/>
                    </a:ext>
                  </a:extLst>
                </a:gridCol>
                <a:gridCol w="932063">
                  <a:extLst>
                    <a:ext uri="{9D8B030D-6E8A-4147-A177-3AD203B41FA5}">
                      <a16:colId xmlns:a16="http://schemas.microsoft.com/office/drawing/2014/main" val="20004"/>
                    </a:ext>
                  </a:extLst>
                </a:gridCol>
                <a:gridCol w="972274">
                  <a:extLst>
                    <a:ext uri="{9D8B030D-6E8A-4147-A177-3AD203B41FA5}">
                      <a16:colId xmlns:a16="http://schemas.microsoft.com/office/drawing/2014/main" val="20005"/>
                    </a:ext>
                  </a:extLst>
                </a:gridCol>
                <a:gridCol w="972274">
                  <a:extLst>
                    <a:ext uri="{9D8B030D-6E8A-4147-A177-3AD203B41FA5}">
                      <a16:colId xmlns:a16="http://schemas.microsoft.com/office/drawing/2014/main" val="20006"/>
                    </a:ext>
                  </a:extLst>
                </a:gridCol>
                <a:gridCol w="810228">
                  <a:extLst>
                    <a:ext uri="{9D8B030D-6E8A-4147-A177-3AD203B41FA5}">
                      <a16:colId xmlns:a16="http://schemas.microsoft.com/office/drawing/2014/main" val="20007"/>
                    </a:ext>
                  </a:extLst>
                </a:gridCol>
              </a:tblGrid>
              <a:tr h="433039">
                <a:tc rowSpan="2">
                  <a:txBody>
                    <a:bodyPr/>
                    <a:lstStyle/>
                    <a:p>
                      <a:pPr marL="0" marR="0" algn="ctr">
                        <a:lnSpc>
                          <a:spcPct val="107000"/>
                        </a:lnSpc>
                        <a:spcBef>
                          <a:spcPts val="0"/>
                        </a:spcBef>
                        <a:spcAft>
                          <a:spcPts val="0"/>
                        </a:spcAft>
                      </a:pPr>
                      <a:r>
                        <a:rPr lang="en-US" sz="1400" dirty="0">
                          <a:effectLst/>
                        </a:rPr>
                        <a:t>Minority</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rowSpan="2">
                  <a:txBody>
                    <a:bodyPr/>
                    <a:lstStyle/>
                    <a:p>
                      <a:pPr marL="0" marR="0" algn="ctr">
                        <a:lnSpc>
                          <a:spcPct val="107000"/>
                        </a:lnSpc>
                        <a:spcBef>
                          <a:spcPts val="0"/>
                        </a:spcBef>
                        <a:spcAft>
                          <a:spcPts val="0"/>
                        </a:spcAft>
                      </a:pPr>
                      <a:r>
                        <a:rPr lang="en-US" sz="1400" dirty="0">
                          <a:effectLst/>
                        </a:rPr>
                        <a:t>Study</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gridSpan="2">
                  <a:txBody>
                    <a:bodyPr/>
                    <a:lstStyle/>
                    <a:p>
                      <a:pPr marL="0" marR="0" algn="ctr">
                        <a:lnSpc>
                          <a:spcPct val="107000"/>
                        </a:lnSpc>
                        <a:spcBef>
                          <a:spcPts val="0"/>
                        </a:spcBef>
                        <a:spcAft>
                          <a:spcPts val="0"/>
                        </a:spcAft>
                      </a:pPr>
                      <a:r>
                        <a:rPr lang="en-US" sz="1400" dirty="0">
                          <a:effectLst/>
                        </a:rPr>
                        <a:t>Advertised unit available</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1400">
                          <a:effectLst/>
                        </a:rPr>
                        <a:t>Inspected more units</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1400">
                          <a:effectLst/>
                        </a:rPr>
                        <a:t>Help with financing offered</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10000"/>
                  </a:ext>
                </a:extLst>
              </a:tr>
              <a:tr h="402307">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400" dirty="0">
                          <a:effectLst/>
                        </a:rPr>
                        <a:t>% white favored</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Net measure</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 white favored</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Net measure</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 white favored</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Net measure</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402307">
                <a:tc rowSpan="4">
                  <a:txBody>
                    <a:bodyPr/>
                    <a:lstStyle/>
                    <a:p>
                      <a:pPr marL="0" marR="0" algn="l">
                        <a:lnSpc>
                          <a:spcPct val="107000"/>
                        </a:lnSpc>
                        <a:spcBef>
                          <a:spcPts val="0"/>
                        </a:spcBef>
                        <a:spcAft>
                          <a:spcPts val="0"/>
                        </a:spcAft>
                      </a:pPr>
                      <a:r>
                        <a:rPr lang="en-US" sz="1400">
                          <a:effectLst/>
                        </a:rPr>
                        <a:t>Black</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400">
                          <a:effectLst/>
                        </a:rPr>
                        <a:t>HMPS1977</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21%</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10%*</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38%</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10%*</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402307">
                <a:tc vMerge="1">
                  <a:txBody>
                    <a:bodyPr/>
                    <a:lstStyle/>
                    <a:p>
                      <a:endParaRPr lang="en-US"/>
                    </a:p>
                  </a:txBody>
                  <a:tcPr/>
                </a:tc>
                <a:tc>
                  <a:txBody>
                    <a:bodyPr/>
                    <a:lstStyle/>
                    <a:p>
                      <a:pPr marL="0" marR="0" algn="l">
                        <a:lnSpc>
                          <a:spcPct val="107000"/>
                        </a:lnSpc>
                        <a:spcBef>
                          <a:spcPts val="0"/>
                        </a:spcBef>
                        <a:spcAft>
                          <a:spcPts val="0"/>
                        </a:spcAft>
                      </a:pPr>
                      <a:r>
                        <a:rPr lang="en-US" sz="1400">
                          <a:effectLst/>
                        </a:rPr>
                        <a:t>HDS1989</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10%</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  4%*</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24%</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12%*</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21%</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smtClean="0">
                          <a:effectLst/>
                        </a:rPr>
                        <a:t>5</a:t>
                      </a:r>
                      <a:r>
                        <a:rPr lang="en-US" sz="1400" dirty="0">
                          <a:effectLst/>
                        </a:rPr>
                        <a:t>%*</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402307">
                <a:tc vMerge="1">
                  <a:txBody>
                    <a:bodyPr/>
                    <a:lstStyle/>
                    <a:p>
                      <a:endParaRPr lang="en-US"/>
                    </a:p>
                  </a:txBody>
                  <a:tcPr/>
                </a:tc>
                <a:tc>
                  <a:txBody>
                    <a:bodyPr/>
                    <a:lstStyle/>
                    <a:p>
                      <a:pPr marL="0" marR="0" algn="l">
                        <a:lnSpc>
                          <a:spcPct val="107000"/>
                        </a:lnSpc>
                        <a:spcBef>
                          <a:spcPts val="0"/>
                        </a:spcBef>
                        <a:spcAft>
                          <a:spcPts val="0"/>
                        </a:spcAft>
                      </a:pPr>
                      <a:r>
                        <a:rPr lang="en-US" sz="1400">
                          <a:effectLst/>
                        </a:rPr>
                        <a:t>HDS2000</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16%</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  1%</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43%</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12%*</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19%</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  1%</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402307">
                <a:tc vMerge="1">
                  <a:txBody>
                    <a:bodyPr/>
                    <a:lstStyle/>
                    <a:p>
                      <a:endParaRPr lang="en-US"/>
                    </a:p>
                  </a:txBody>
                  <a:tcPr/>
                </a:tc>
                <a:tc>
                  <a:txBody>
                    <a:bodyPr/>
                    <a:lstStyle/>
                    <a:p>
                      <a:pPr marL="0" marR="0" algn="l">
                        <a:lnSpc>
                          <a:spcPct val="107000"/>
                        </a:lnSpc>
                        <a:spcBef>
                          <a:spcPts val="0"/>
                        </a:spcBef>
                        <a:spcAft>
                          <a:spcPts val="0"/>
                        </a:spcAft>
                      </a:pPr>
                      <a:r>
                        <a:rPr lang="en-US" sz="1400">
                          <a:effectLst/>
                        </a:rPr>
                        <a:t>HDS2012</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13%</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 -1%</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37%</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  9%*</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19%</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  2%</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402307">
                <a:tc rowSpan="3">
                  <a:txBody>
                    <a:bodyPr/>
                    <a:lstStyle/>
                    <a:p>
                      <a:pPr marL="0" marR="0" algn="l">
                        <a:lnSpc>
                          <a:spcPct val="107000"/>
                        </a:lnSpc>
                        <a:spcBef>
                          <a:spcPts val="0"/>
                        </a:spcBef>
                        <a:spcAft>
                          <a:spcPts val="0"/>
                        </a:spcAft>
                      </a:pPr>
                      <a:r>
                        <a:rPr lang="en-US" sz="1400">
                          <a:effectLst/>
                        </a:rPr>
                        <a:t>Hispanic</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400">
                          <a:effectLst/>
                        </a:rPr>
                        <a:t>HDS1989</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  9%</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  4%*</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27%</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13%*</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19%</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 -1%</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402307">
                <a:tc vMerge="1">
                  <a:txBody>
                    <a:bodyPr/>
                    <a:lstStyle/>
                    <a:p>
                      <a:endParaRPr lang="en-US"/>
                    </a:p>
                  </a:txBody>
                  <a:tcPr/>
                </a:tc>
                <a:tc>
                  <a:txBody>
                    <a:bodyPr/>
                    <a:lstStyle/>
                    <a:p>
                      <a:pPr marL="0" marR="0" algn="l">
                        <a:lnSpc>
                          <a:spcPct val="107000"/>
                        </a:lnSpc>
                        <a:spcBef>
                          <a:spcPts val="0"/>
                        </a:spcBef>
                        <a:spcAft>
                          <a:spcPts val="0"/>
                        </a:spcAft>
                      </a:pPr>
                      <a:r>
                        <a:rPr lang="en-US" sz="1400">
                          <a:effectLst/>
                        </a:rPr>
                        <a:t>HDS2000</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12%</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 -3%</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36%</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 -2%</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22%</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12%*</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402307">
                <a:tc vMerge="1">
                  <a:txBody>
                    <a:bodyPr/>
                    <a:lstStyle/>
                    <a:p>
                      <a:endParaRPr lang="en-US"/>
                    </a:p>
                  </a:txBody>
                  <a:tcPr/>
                </a:tc>
                <a:tc>
                  <a:txBody>
                    <a:bodyPr/>
                    <a:lstStyle/>
                    <a:p>
                      <a:pPr marL="0" marR="0" algn="l">
                        <a:lnSpc>
                          <a:spcPct val="107000"/>
                        </a:lnSpc>
                        <a:spcBef>
                          <a:spcPts val="0"/>
                        </a:spcBef>
                        <a:spcAft>
                          <a:spcPts val="0"/>
                        </a:spcAft>
                      </a:pPr>
                      <a:r>
                        <a:rPr lang="en-US" sz="1400">
                          <a:effectLst/>
                        </a:rPr>
                        <a:t>HDS2012</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13%</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  0%</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34%</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  1%</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16%</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  1%</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402307">
                <a:tc rowSpan="2">
                  <a:txBody>
                    <a:bodyPr/>
                    <a:lstStyle/>
                    <a:p>
                      <a:pPr marL="0" marR="0" algn="l">
                        <a:lnSpc>
                          <a:spcPct val="107000"/>
                        </a:lnSpc>
                        <a:spcBef>
                          <a:spcPts val="0"/>
                        </a:spcBef>
                        <a:spcAft>
                          <a:spcPts val="0"/>
                        </a:spcAft>
                      </a:pPr>
                      <a:r>
                        <a:rPr lang="en-US" sz="1400">
                          <a:effectLst/>
                        </a:rPr>
                        <a:t>Asian</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400">
                          <a:effectLst/>
                        </a:rPr>
                        <a:t>HDS2000</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16%</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  1%</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46%</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14%</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29%</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15%</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402307">
                <a:tc vMerge="1">
                  <a:txBody>
                    <a:bodyPr/>
                    <a:lstStyle/>
                    <a:p>
                      <a:endParaRPr lang="en-US"/>
                    </a:p>
                  </a:txBody>
                  <a:tcPr/>
                </a:tc>
                <a:tc>
                  <a:txBody>
                    <a:bodyPr/>
                    <a:lstStyle/>
                    <a:p>
                      <a:pPr marL="0" marR="0" algn="l">
                        <a:lnSpc>
                          <a:spcPct val="107000"/>
                        </a:lnSpc>
                        <a:spcBef>
                          <a:spcPts val="0"/>
                        </a:spcBef>
                        <a:spcAft>
                          <a:spcPts val="0"/>
                        </a:spcAft>
                      </a:pPr>
                      <a:r>
                        <a:rPr lang="en-US" sz="1400">
                          <a:effectLst/>
                        </a:rPr>
                        <a:t>HDS2012</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15%</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  3%</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38%</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10%*</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19%</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lvl="0" indent="0" algn="ctr">
                        <a:lnSpc>
                          <a:spcPct val="107000"/>
                        </a:lnSpc>
                        <a:spcBef>
                          <a:spcPts val="0"/>
                        </a:spcBef>
                        <a:spcAft>
                          <a:spcPts val="0"/>
                        </a:spcAft>
                        <a:buFont typeface="Arial" panose="020B0604020202020204" pitchFamily="34" charset="0"/>
                        <a:buNone/>
                      </a:pPr>
                      <a:r>
                        <a:rPr lang="en-US" sz="1400" dirty="0">
                          <a:effectLst/>
                        </a:rPr>
                        <a:t>  8%*</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bl>
          </a:graphicData>
        </a:graphic>
      </p:graphicFrame>
      <p:sp>
        <p:nvSpPr>
          <p:cNvPr id="9" name="Oval 8"/>
          <p:cNvSpPr/>
          <p:nvPr/>
        </p:nvSpPr>
        <p:spPr>
          <a:xfrm>
            <a:off x="5715000" y="4104132"/>
            <a:ext cx="838200" cy="381000"/>
          </a:xfrm>
          <a:prstGeom prst="ellipse">
            <a:avLst/>
          </a:prstGeom>
          <a:solidFill>
            <a:schemeClr val="accent1">
              <a:alpha val="0"/>
            </a:schemeClr>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791200" y="6134093"/>
            <a:ext cx="838200" cy="381000"/>
          </a:xfrm>
          <a:prstGeom prst="ellipse">
            <a:avLst/>
          </a:prstGeom>
          <a:solidFill>
            <a:schemeClr val="accent1">
              <a:alpha val="0"/>
            </a:schemeClr>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602748" y="6134093"/>
            <a:ext cx="838200" cy="381000"/>
          </a:xfrm>
          <a:prstGeom prst="ellipse">
            <a:avLst/>
          </a:prstGeom>
          <a:solidFill>
            <a:schemeClr val="accent1">
              <a:alpha val="0"/>
            </a:schemeClr>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426464"/>
            <a:ext cx="8229600" cy="5355336"/>
          </a:xfrm>
        </p:spPr>
        <p:txBody>
          <a:bodyPr/>
          <a:lstStyle/>
          <a:p>
            <a:r>
              <a:rPr lang="en-US" sz="2400" dirty="0" smtClean="0"/>
              <a:t>Steering </a:t>
            </a:r>
            <a:r>
              <a:rPr lang="en-US" sz="2400" dirty="0"/>
              <a:t>in National Sales Audits</a:t>
            </a:r>
            <a:endParaRPr lang="en-US" sz="2000" dirty="0"/>
          </a:p>
          <a:p>
            <a:pPr marL="109728" indent="0">
              <a:buNone/>
            </a:pPr>
            <a:endParaRPr lang="en-US" sz="2400" u="sng"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graphicFrame>
        <p:nvGraphicFramePr>
          <p:cNvPr id="13" name="Table 12"/>
          <p:cNvGraphicFramePr>
            <a:graphicFrameLocks noGrp="1"/>
          </p:cNvGraphicFramePr>
          <p:nvPr>
            <p:extLst>
              <p:ext uri="{D42A27DB-BD31-4B8C-83A1-F6EECF244321}">
                <p14:modId xmlns:p14="http://schemas.microsoft.com/office/powerpoint/2010/main" val="2995958988"/>
              </p:ext>
            </p:extLst>
          </p:nvPr>
        </p:nvGraphicFramePr>
        <p:xfrm>
          <a:off x="816767" y="2057400"/>
          <a:ext cx="7510464" cy="4304979"/>
        </p:xfrm>
        <a:graphic>
          <a:graphicData uri="http://schemas.openxmlformats.org/drawingml/2006/table">
            <a:tbl>
              <a:tblPr firstRow="1" firstCol="1" bandRow="1">
                <a:tableStyleId>{5C22544A-7EE6-4342-B048-85BDC9FD1C3A}</a:tableStyleId>
              </a:tblPr>
              <a:tblGrid>
                <a:gridCol w="1251744">
                  <a:extLst>
                    <a:ext uri="{9D8B030D-6E8A-4147-A177-3AD203B41FA5}">
                      <a16:colId xmlns:a16="http://schemas.microsoft.com/office/drawing/2014/main" val="20000"/>
                    </a:ext>
                  </a:extLst>
                </a:gridCol>
                <a:gridCol w="1251744">
                  <a:extLst>
                    <a:ext uri="{9D8B030D-6E8A-4147-A177-3AD203B41FA5}">
                      <a16:colId xmlns:a16="http://schemas.microsoft.com/office/drawing/2014/main" val="20001"/>
                    </a:ext>
                  </a:extLst>
                </a:gridCol>
                <a:gridCol w="1251744">
                  <a:extLst>
                    <a:ext uri="{9D8B030D-6E8A-4147-A177-3AD203B41FA5}">
                      <a16:colId xmlns:a16="http://schemas.microsoft.com/office/drawing/2014/main" val="20002"/>
                    </a:ext>
                  </a:extLst>
                </a:gridCol>
                <a:gridCol w="1251744">
                  <a:extLst>
                    <a:ext uri="{9D8B030D-6E8A-4147-A177-3AD203B41FA5}">
                      <a16:colId xmlns:a16="http://schemas.microsoft.com/office/drawing/2014/main" val="20003"/>
                    </a:ext>
                  </a:extLst>
                </a:gridCol>
                <a:gridCol w="1251744">
                  <a:extLst>
                    <a:ext uri="{9D8B030D-6E8A-4147-A177-3AD203B41FA5}">
                      <a16:colId xmlns:a16="http://schemas.microsoft.com/office/drawing/2014/main" val="20004"/>
                    </a:ext>
                  </a:extLst>
                </a:gridCol>
                <a:gridCol w="1251744">
                  <a:extLst>
                    <a:ext uri="{9D8B030D-6E8A-4147-A177-3AD203B41FA5}">
                      <a16:colId xmlns:a16="http://schemas.microsoft.com/office/drawing/2014/main" val="20005"/>
                    </a:ext>
                  </a:extLst>
                </a:gridCol>
              </a:tblGrid>
              <a:tr h="478331">
                <a:tc rowSpan="2">
                  <a:txBody>
                    <a:bodyPr/>
                    <a:lstStyle/>
                    <a:p>
                      <a:pPr marL="0" marR="0" algn="l">
                        <a:lnSpc>
                          <a:spcPct val="107000"/>
                        </a:lnSpc>
                        <a:spcBef>
                          <a:spcPts val="0"/>
                        </a:spcBef>
                        <a:spcAft>
                          <a:spcPts val="0"/>
                        </a:spcAft>
                      </a:pPr>
                      <a:r>
                        <a:rPr lang="en-US" sz="1400" dirty="0">
                          <a:effectLst/>
                        </a:rPr>
                        <a:t>Minority</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solidFill>
                      <a:schemeClr val="accent1">
                        <a:alpha val="0"/>
                      </a:schemeClr>
                    </a:solidFill>
                  </a:tcPr>
                </a:tc>
                <a:tc rowSpan="2">
                  <a:txBody>
                    <a:bodyPr/>
                    <a:lstStyle/>
                    <a:p>
                      <a:pPr marL="0" marR="0" algn="ctr">
                        <a:lnSpc>
                          <a:spcPct val="107000"/>
                        </a:lnSpc>
                        <a:spcBef>
                          <a:spcPts val="0"/>
                        </a:spcBef>
                        <a:spcAft>
                          <a:spcPts val="0"/>
                        </a:spcAft>
                      </a:pPr>
                      <a:r>
                        <a:rPr lang="en-US" sz="1400">
                          <a:effectLst/>
                        </a:rPr>
                        <a:t>Study</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gridSpan="2">
                  <a:txBody>
                    <a:bodyPr/>
                    <a:lstStyle/>
                    <a:p>
                      <a:pPr marL="0" marR="0" algn="ctr">
                        <a:lnSpc>
                          <a:spcPct val="107000"/>
                        </a:lnSpc>
                        <a:spcBef>
                          <a:spcPts val="0"/>
                        </a:spcBef>
                        <a:spcAft>
                          <a:spcPts val="0"/>
                        </a:spcAft>
                      </a:pPr>
                      <a:r>
                        <a:rPr lang="en-US" sz="1400">
                          <a:effectLst/>
                        </a:rPr>
                        <a:t>Houses recommended in whiter tracts</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1400">
                          <a:effectLst/>
                        </a:rPr>
                        <a:t>Houses inspected in whiter tracts </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10000"/>
                  </a:ext>
                </a:extLst>
              </a:tr>
              <a:tr h="478331">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400">
                          <a:effectLst/>
                        </a:rPr>
                        <a:t>% white favored</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Net measure</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 white favored</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Net measure</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478331">
                <a:tc rowSpan="3">
                  <a:txBody>
                    <a:bodyPr/>
                    <a:lstStyle/>
                    <a:p>
                      <a:pPr marL="0" marR="0" algn="l">
                        <a:lnSpc>
                          <a:spcPct val="107000"/>
                        </a:lnSpc>
                        <a:spcBef>
                          <a:spcPts val="0"/>
                        </a:spcBef>
                        <a:spcAft>
                          <a:spcPts val="0"/>
                        </a:spcAft>
                      </a:pPr>
                      <a:r>
                        <a:rPr lang="en-US" sz="1400" dirty="0">
                          <a:effectLst/>
                        </a:rPr>
                        <a:t>Black</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solidFill>
                      <a:schemeClr val="accent1">
                        <a:alpha val="0"/>
                      </a:schemeClr>
                    </a:solidFill>
                  </a:tcPr>
                </a:tc>
                <a:tc>
                  <a:txBody>
                    <a:bodyPr/>
                    <a:lstStyle/>
                    <a:p>
                      <a:pPr marL="0" marR="0" algn="l">
                        <a:lnSpc>
                          <a:spcPct val="107000"/>
                        </a:lnSpc>
                        <a:spcBef>
                          <a:spcPts val="0"/>
                        </a:spcBef>
                        <a:spcAft>
                          <a:spcPts val="0"/>
                        </a:spcAft>
                      </a:pPr>
                      <a:r>
                        <a:rPr lang="en-US" sz="1400" dirty="0">
                          <a:effectLst/>
                        </a:rPr>
                        <a:t>HDS1989</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   6%</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indent="457200" algn="l">
                        <a:lnSpc>
                          <a:spcPct val="107000"/>
                        </a:lnSpc>
                        <a:spcBef>
                          <a:spcPts val="0"/>
                        </a:spcBef>
                        <a:spcAft>
                          <a:spcPts val="0"/>
                        </a:spcAft>
                      </a:pPr>
                      <a:r>
                        <a:rPr lang="en-US" sz="1400">
                          <a:effectLst/>
                        </a:rPr>
                        <a:t>-6%</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  4%</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indent="457200" algn="l">
                        <a:lnSpc>
                          <a:spcPct val="107000"/>
                        </a:lnSpc>
                        <a:spcBef>
                          <a:spcPts val="0"/>
                        </a:spcBef>
                        <a:spcAft>
                          <a:spcPts val="0"/>
                        </a:spcAft>
                      </a:pPr>
                      <a:r>
                        <a:rPr lang="en-US" sz="1400">
                          <a:effectLst/>
                        </a:rPr>
                        <a:t>-2%</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478331">
                <a:tc vMerge="1">
                  <a:txBody>
                    <a:bodyPr/>
                    <a:lstStyle/>
                    <a:p>
                      <a:endParaRPr lang="en-US"/>
                    </a:p>
                  </a:txBody>
                  <a:tcPr/>
                </a:tc>
                <a:tc>
                  <a:txBody>
                    <a:bodyPr/>
                    <a:lstStyle/>
                    <a:p>
                      <a:pPr marL="0" marR="0" algn="l">
                        <a:lnSpc>
                          <a:spcPct val="107000"/>
                        </a:lnSpc>
                        <a:spcBef>
                          <a:spcPts val="0"/>
                        </a:spcBef>
                        <a:spcAft>
                          <a:spcPts val="0"/>
                        </a:spcAft>
                      </a:pPr>
                      <a:r>
                        <a:rPr lang="en-US" sz="1400" dirty="0">
                          <a:effectLst/>
                        </a:rPr>
                        <a:t>HDS2000</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16%</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indent="457200" algn="l">
                        <a:lnSpc>
                          <a:spcPct val="107000"/>
                        </a:lnSpc>
                        <a:spcBef>
                          <a:spcPts val="0"/>
                        </a:spcBef>
                        <a:spcAft>
                          <a:spcPts val="0"/>
                        </a:spcAft>
                      </a:pPr>
                      <a:r>
                        <a:rPr lang="en-US" sz="1400">
                          <a:effectLst/>
                        </a:rPr>
                        <a:t>4%*</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11%</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indent="457200" algn="l">
                        <a:lnSpc>
                          <a:spcPct val="107000"/>
                        </a:lnSpc>
                        <a:spcBef>
                          <a:spcPts val="0"/>
                        </a:spcBef>
                        <a:spcAft>
                          <a:spcPts val="0"/>
                        </a:spcAft>
                      </a:pPr>
                      <a:r>
                        <a:rPr lang="en-US" sz="1400">
                          <a:effectLst/>
                        </a:rPr>
                        <a:t>4%*</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478331">
                <a:tc vMerge="1">
                  <a:txBody>
                    <a:bodyPr/>
                    <a:lstStyle/>
                    <a:p>
                      <a:endParaRPr lang="en-US"/>
                    </a:p>
                  </a:txBody>
                  <a:tcPr/>
                </a:tc>
                <a:tc>
                  <a:txBody>
                    <a:bodyPr/>
                    <a:lstStyle/>
                    <a:p>
                      <a:pPr marL="0" marR="0" algn="l">
                        <a:lnSpc>
                          <a:spcPct val="107000"/>
                        </a:lnSpc>
                        <a:spcBef>
                          <a:spcPts val="0"/>
                        </a:spcBef>
                        <a:spcAft>
                          <a:spcPts val="0"/>
                        </a:spcAft>
                      </a:pPr>
                      <a:r>
                        <a:rPr lang="en-US" sz="1400">
                          <a:effectLst/>
                        </a:rPr>
                        <a:t>HDS2012</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25%</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indent="457200" algn="l">
                        <a:lnSpc>
                          <a:spcPct val="107000"/>
                        </a:lnSpc>
                        <a:spcBef>
                          <a:spcPts val="0"/>
                        </a:spcBef>
                        <a:spcAft>
                          <a:spcPts val="0"/>
                        </a:spcAft>
                      </a:pPr>
                      <a:r>
                        <a:rPr lang="en-US" sz="1400" dirty="0">
                          <a:effectLst/>
                        </a:rPr>
                        <a:t>8%*</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21%</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indent="457200" algn="l">
                        <a:lnSpc>
                          <a:spcPct val="107000"/>
                        </a:lnSpc>
                        <a:spcBef>
                          <a:spcPts val="0"/>
                        </a:spcBef>
                        <a:spcAft>
                          <a:spcPts val="0"/>
                        </a:spcAft>
                      </a:pPr>
                      <a:r>
                        <a:rPr lang="en-US" sz="1400">
                          <a:effectLst/>
                        </a:rPr>
                        <a:t>5%*</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478331">
                <a:tc rowSpan="4">
                  <a:txBody>
                    <a:bodyPr/>
                    <a:lstStyle/>
                    <a:p>
                      <a:pPr marL="0" marR="0" algn="l">
                        <a:lnSpc>
                          <a:spcPct val="107000"/>
                        </a:lnSpc>
                        <a:spcBef>
                          <a:spcPts val="0"/>
                        </a:spcBef>
                        <a:spcAft>
                          <a:spcPts val="0"/>
                        </a:spcAft>
                      </a:pPr>
                      <a:r>
                        <a:rPr lang="en-US" sz="1400" dirty="0">
                          <a:effectLst/>
                        </a:rPr>
                        <a:t> </a:t>
                      </a:r>
                    </a:p>
                    <a:p>
                      <a:pPr marL="0" marR="0" algn="l">
                        <a:lnSpc>
                          <a:spcPct val="107000"/>
                        </a:lnSpc>
                        <a:spcBef>
                          <a:spcPts val="0"/>
                        </a:spcBef>
                        <a:spcAft>
                          <a:spcPts val="0"/>
                        </a:spcAft>
                      </a:pPr>
                      <a:r>
                        <a:rPr lang="en-US" sz="1400" dirty="0">
                          <a:effectLst/>
                        </a:rPr>
                        <a:t>Hispanic</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solidFill>
                      <a:schemeClr val="accent1">
                        <a:alpha val="0"/>
                      </a:schemeClr>
                    </a:solidFill>
                  </a:tcPr>
                </a:tc>
                <a:tc>
                  <a:txBody>
                    <a:bodyPr/>
                    <a:lstStyle/>
                    <a:p>
                      <a:pPr marL="0" marR="0" algn="l">
                        <a:lnSpc>
                          <a:spcPct val="107000"/>
                        </a:lnSpc>
                        <a:spcBef>
                          <a:spcPts val="0"/>
                        </a:spcBef>
                        <a:spcAft>
                          <a:spcPts val="0"/>
                        </a:spcAft>
                      </a:pPr>
                      <a:r>
                        <a:rPr lang="en-US" sz="1400">
                          <a:effectLst/>
                        </a:rPr>
                        <a:t> </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 non-Hisp. white favored</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Net measure</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 non-</a:t>
                      </a:r>
                      <a:r>
                        <a:rPr lang="en-US" sz="1400" dirty="0" err="1">
                          <a:effectLst/>
                        </a:rPr>
                        <a:t>Hisp</a:t>
                      </a:r>
                      <a:r>
                        <a:rPr lang="en-US" sz="1400" dirty="0">
                          <a:effectLst/>
                        </a:rPr>
                        <a:t>. white favored</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Net measure</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478331">
                <a:tc vMerge="1">
                  <a:txBody>
                    <a:bodyPr/>
                    <a:lstStyle/>
                    <a:p>
                      <a:endParaRPr lang="en-US"/>
                    </a:p>
                  </a:txBody>
                  <a:tcPr/>
                </a:tc>
                <a:tc>
                  <a:txBody>
                    <a:bodyPr/>
                    <a:lstStyle/>
                    <a:p>
                      <a:pPr marL="0" marR="0" algn="l">
                        <a:lnSpc>
                          <a:spcPct val="107000"/>
                        </a:lnSpc>
                        <a:spcBef>
                          <a:spcPts val="0"/>
                        </a:spcBef>
                        <a:spcAft>
                          <a:spcPts val="0"/>
                        </a:spcAft>
                      </a:pPr>
                      <a:r>
                        <a:rPr lang="en-US" sz="1400">
                          <a:effectLst/>
                        </a:rPr>
                        <a:t>HDS1989</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12%</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indent="457200" algn="l">
                        <a:lnSpc>
                          <a:spcPct val="107000"/>
                        </a:lnSpc>
                        <a:spcBef>
                          <a:spcPts val="0"/>
                        </a:spcBef>
                        <a:spcAft>
                          <a:spcPts val="0"/>
                        </a:spcAft>
                      </a:pPr>
                      <a:r>
                        <a:rPr lang="en-US" sz="1400">
                          <a:effectLst/>
                        </a:rPr>
                        <a:t>4%</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  7%</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indent="457200" algn="l">
                        <a:lnSpc>
                          <a:spcPct val="107000"/>
                        </a:lnSpc>
                        <a:spcBef>
                          <a:spcPts val="0"/>
                        </a:spcBef>
                        <a:spcAft>
                          <a:spcPts val="0"/>
                        </a:spcAft>
                      </a:pPr>
                      <a:r>
                        <a:rPr lang="en-US" sz="1400" dirty="0">
                          <a:effectLst/>
                        </a:rPr>
                        <a:t>2%</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478331">
                <a:tc vMerge="1">
                  <a:txBody>
                    <a:bodyPr/>
                    <a:lstStyle/>
                    <a:p>
                      <a:endParaRPr lang="en-US"/>
                    </a:p>
                  </a:txBody>
                  <a:tcPr/>
                </a:tc>
                <a:tc>
                  <a:txBody>
                    <a:bodyPr/>
                    <a:lstStyle/>
                    <a:p>
                      <a:pPr marL="0" marR="0" algn="l">
                        <a:lnSpc>
                          <a:spcPct val="107000"/>
                        </a:lnSpc>
                        <a:spcBef>
                          <a:spcPts val="0"/>
                        </a:spcBef>
                        <a:spcAft>
                          <a:spcPts val="0"/>
                        </a:spcAft>
                      </a:pPr>
                      <a:r>
                        <a:rPr lang="en-US" sz="1400">
                          <a:effectLst/>
                        </a:rPr>
                        <a:t>HDS2000</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17%</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indent="457200" algn="l">
                        <a:lnSpc>
                          <a:spcPct val="107000"/>
                        </a:lnSpc>
                        <a:spcBef>
                          <a:spcPts val="0"/>
                        </a:spcBef>
                        <a:spcAft>
                          <a:spcPts val="0"/>
                        </a:spcAft>
                      </a:pPr>
                      <a:r>
                        <a:rPr lang="en-US" sz="1400">
                          <a:effectLst/>
                        </a:rPr>
                        <a:t>2%</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15%</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indent="457200" algn="l">
                        <a:lnSpc>
                          <a:spcPct val="107000"/>
                        </a:lnSpc>
                        <a:spcBef>
                          <a:spcPts val="0"/>
                        </a:spcBef>
                        <a:spcAft>
                          <a:spcPts val="0"/>
                        </a:spcAft>
                      </a:pPr>
                      <a:r>
                        <a:rPr lang="en-US" sz="1400" dirty="0">
                          <a:effectLst/>
                        </a:rPr>
                        <a:t>5%*</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478331">
                <a:tc vMerge="1">
                  <a:txBody>
                    <a:bodyPr/>
                    <a:lstStyle/>
                    <a:p>
                      <a:endParaRPr lang="en-US"/>
                    </a:p>
                  </a:txBody>
                  <a:tcPr/>
                </a:tc>
                <a:tc>
                  <a:txBody>
                    <a:bodyPr/>
                    <a:lstStyle/>
                    <a:p>
                      <a:pPr marL="0" marR="0" algn="l">
                        <a:lnSpc>
                          <a:spcPct val="107000"/>
                        </a:lnSpc>
                        <a:spcBef>
                          <a:spcPts val="0"/>
                        </a:spcBef>
                        <a:spcAft>
                          <a:spcPts val="0"/>
                        </a:spcAft>
                      </a:pPr>
                      <a:r>
                        <a:rPr lang="en-US" sz="1400">
                          <a:effectLst/>
                        </a:rPr>
                        <a:t>HDS2012</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23%</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indent="457200" algn="l">
                        <a:lnSpc>
                          <a:spcPct val="107000"/>
                        </a:lnSpc>
                        <a:spcBef>
                          <a:spcPts val="0"/>
                        </a:spcBef>
                        <a:spcAft>
                          <a:spcPts val="0"/>
                        </a:spcAft>
                      </a:pPr>
                      <a:r>
                        <a:rPr lang="en-US" sz="1400">
                          <a:effectLst/>
                        </a:rPr>
                        <a:t>2%</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26%</a:t>
                      </a:r>
                      <a:endParaRPr lang="en-US" sz="14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indent="457200" algn="l">
                        <a:lnSpc>
                          <a:spcPct val="107000"/>
                        </a:lnSpc>
                        <a:spcBef>
                          <a:spcPts val="0"/>
                        </a:spcBef>
                        <a:spcAft>
                          <a:spcPts val="0"/>
                        </a:spcAft>
                      </a:pPr>
                      <a:r>
                        <a:rPr lang="en-US" sz="1400" dirty="0">
                          <a:effectLst/>
                        </a:rPr>
                        <a:t>5%</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bl>
          </a:graphicData>
        </a:graphic>
      </p:graphicFrame>
      <p:sp>
        <p:nvSpPr>
          <p:cNvPr id="14" name="Oval 13"/>
          <p:cNvSpPr/>
          <p:nvPr/>
        </p:nvSpPr>
        <p:spPr>
          <a:xfrm>
            <a:off x="4876800" y="4019389"/>
            <a:ext cx="838200" cy="381000"/>
          </a:xfrm>
          <a:prstGeom prst="ellipse">
            <a:avLst/>
          </a:prstGeom>
          <a:solidFill>
            <a:schemeClr val="accent1">
              <a:alpha val="0"/>
            </a:schemeClr>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249716" y="4019389"/>
            <a:ext cx="838200" cy="381000"/>
          </a:xfrm>
          <a:prstGeom prst="ellipse">
            <a:avLst/>
          </a:prstGeom>
          <a:solidFill>
            <a:schemeClr val="accent1">
              <a:alpha val="0"/>
            </a:schemeClr>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7713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r>
              <a:rPr lang="en-US" dirty="0" smtClean="0"/>
              <a:t>Correspondence Audits</a:t>
            </a:r>
          </a:p>
          <a:p>
            <a:endParaRPr lang="en-US" sz="2400" dirty="0" smtClean="0"/>
          </a:p>
          <a:p>
            <a:pPr lvl="1"/>
            <a:r>
              <a:rPr lang="en-US" sz="2200" dirty="0" smtClean="0"/>
              <a:t>Several correspondence audits (in several countries) look into rental housing discrimination using apartment ads on a selected web site.</a:t>
            </a:r>
          </a:p>
          <a:p>
            <a:pPr lvl="1"/>
            <a:endParaRPr lang="en-US" sz="2200" dirty="0" smtClean="0"/>
          </a:p>
          <a:p>
            <a:pPr lvl="1"/>
            <a:r>
              <a:rPr lang="en-US" sz="2200" dirty="0" smtClean="0"/>
              <a:t>Race or ethnicity is signaled by the name attached to each inquiry.</a:t>
            </a:r>
          </a:p>
          <a:p>
            <a:pPr lvl="1"/>
            <a:endParaRPr lang="en-US" sz="2200" dirty="0"/>
          </a:p>
          <a:p>
            <a:pPr lvl="1"/>
            <a:r>
              <a:rPr lang="en-US" sz="2200" dirty="0" smtClean="0"/>
              <a:t>This is a </a:t>
            </a:r>
            <a:r>
              <a:rPr lang="en-US" sz="2200" b="1" dirty="0" smtClean="0">
                <a:solidFill>
                  <a:schemeClr val="accent3"/>
                </a:solidFill>
              </a:rPr>
              <a:t>more precise methodology</a:t>
            </a:r>
            <a:r>
              <a:rPr lang="en-US" sz="2200" dirty="0" smtClean="0"/>
              <a:t> because it can literally assign race or ethnicity randomly.</a:t>
            </a:r>
          </a:p>
          <a:p>
            <a:pPr lvl="1"/>
            <a:endParaRPr lang="en-US" sz="2200" dirty="0"/>
          </a:p>
          <a:p>
            <a:pPr lvl="1"/>
            <a:r>
              <a:rPr lang="en-US" sz="2200" dirty="0" smtClean="0"/>
              <a:t>But it asks a </a:t>
            </a:r>
            <a:r>
              <a:rPr lang="en-US" sz="2200" b="1" dirty="0" smtClean="0">
                <a:solidFill>
                  <a:schemeClr val="accent3"/>
                </a:solidFill>
              </a:rPr>
              <a:t>narrower question </a:t>
            </a:r>
            <a:r>
              <a:rPr lang="en-US" sz="2200" dirty="0" smtClean="0"/>
              <a:t>because it can only observe the initial response of a landlord to an inquiry.</a:t>
            </a:r>
          </a:p>
          <a:p>
            <a:pPr lvl="1"/>
            <a:endParaRPr lang="en-US" sz="2200" dirty="0" smtClean="0"/>
          </a:p>
          <a:p>
            <a:pPr lvl="1"/>
            <a:endParaRPr lang="en-US" sz="2200"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208817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marL="411480" lvl="1" indent="0">
              <a:buNone/>
            </a:pPr>
            <a:r>
              <a:rPr lang="en-US" sz="2200" dirty="0" smtClean="0"/>
              <a:t> </a:t>
            </a:r>
          </a:p>
          <a:p>
            <a:pPr lvl="1"/>
            <a:endParaRPr lang="en-US" sz="2200"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graphicFrame>
        <p:nvGraphicFramePr>
          <p:cNvPr id="5" name="Table 4"/>
          <p:cNvGraphicFramePr>
            <a:graphicFrameLocks noGrp="1"/>
          </p:cNvGraphicFramePr>
          <p:nvPr>
            <p:extLst/>
          </p:nvPr>
        </p:nvGraphicFramePr>
        <p:xfrm>
          <a:off x="457200" y="1295399"/>
          <a:ext cx="8077200" cy="4972337"/>
        </p:xfrm>
        <a:graphic>
          <a:graphicData uri="http://schemas.openxmlformats.org/drawingml/2006/table">
            <a:tbl>
              <a:tblPr>
                <a:tableStyleId>{5C22544A-7EE6-4342-B048-85BDC9FD1C3A}</a:tableStyleId>
              </a:tblPr>
              <a:tblGrid>
                <a:gridCol w="3162091">
                  <a:extLst>
                    <a:ext uri="{9D8B030D-6E8A-4147-A177-3AD203B41FA5}">
                      <a16:colId xmlns:a16="http://schemas.microsoft.com/office/drawing/2014/main" val="20000"/>
                    </a:ext>
                  </a:extLst>
                </a:gridCol>
                <a:gridCol w="1497832">
                  <a:extLst>
                    <a:ext uri="{9D8B030D-6E8A-4147-A177-3AD203B41FA5}">
                      <a16:colId xmlns:a16="http://schemas.microsoft.com/office/drawing/2014/main" val="20001"/>
                    </a:ext>
                  </a:extLst>
                </a:gridCol>
                <a:gridCol w="3417277">
                  <a:extLst>
                    <a:ext uri="{9D8B030D-6E8A-4147-A177-3AD203B41FA5}">
                      <a16:colId xmlns:a16="http://schemas.microsoft.com/office/drawing/2014/main" val="20002"/>
                    </a:ext>
                  </a:extLst>
                </a:gridCol>
              </a:tblGrid>
              <a:tr h="340710">
                <a:tc gridSpan="3">
                  <a:txBody>
                    <a:bodyPr/>
                    <a:lstStyle/>
                    <a:p>
                      <a:pPr algn="ctr" fontAlgn="b"/>
                      <a:r>
                        <a:rPr lang="en-US" sz="1600" b="1" u="none" strike="noStrike" dirty="0">
                          <a:effectLst/>
                        </a:rPr>
                        <a:t>Correspondence Audit Studies in the United States</a:t>
                      </a:r>
                      <a:endParaRPr lang="en-US" sz="1600" b="1"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40710">
                <a:tc>
                  <a:txBody>
                    <a:bodyPr/>
                    <a:lstStyle/>
                    <a:p>
                      <a:pPr algn="l" fontAlgn="b"/>
                      <a:r>
                        <a:rPr lang="en-US" sz="1600" u="none" strike="noStrike" dirty="0">
                          <a:effectLst/>
                        </a:rPr>
                        <a:t>Study </a:t>
                      </a:r>
                      <a:endParaRPr lang="en-US" sz="16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smtClean="0">
                          <a:effectLst/>
                        </a:rPr>
                        <a:t>Location</a:t>
                      </a:r>
                      <a:endParaRPr lang="en-US" sz="16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Main Finding</a:t>
                      </a:r>
                      <a:endParaRPr lang="en-US" sz="16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40710">
                <a:tc>
                  <a:txBody>
                    <a:bodyPr/>
                    <a:lstStyle/>
                    <a:p>
                      <a:pPr algn="l" fontAlgn="b"/>
                      <a:r>
                        <a:rPr lang="en-US" sz="1600" u="none" strike="noStrike" dirty="0" err="1">
                          <a:effectLst/>
                        </a:rPr>
                        <a:t>Carpusor</a:t>
                      </a:r>
                      <a:r>
                        <a:rPr lang="en-US" sz="1600" u="none" strike="noStrike" dirty="0">
                          <a:effectLst/>
                        </a:rPr>
                        <a:t> &amp; Loges (2006)</a:t>
                      </a:r>
                      <a:endParaRPr lang="en-US" sz="16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600" u="none" strike="noStrike">
                          <a:effectLst/>
                        </a:rPr>
                        <a:t>Los Angeles, 2003</a:t>
                      </a:r>
                      <a:endParaRPr lang="en-US" sz="1600" b="0"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endParaRPr lang="en-US" sz="1600" u="none" strike="noStrike" dirty="0" smtClean="0">
                        <a:effectLst/>
                      </a:endParaRPr>
                    </a:p>
                    <a:p>
                      <a:pPr algn="l" fontAlgn="b"/>
                      <a:r>
                        <a:rPr lang="en-US" sz="1600" u="none" strike="noStrike" dirty="0" smtClean="0">
                          <a:effectLst/>
                        </a:rPr>
                        <a:t>Discrimination </a:t>
                      </a:r>
                      <a:r>
                        <a:rPr lang="en-US" sz="1600" u="none" strike="noStrike" dirty="0">
                          <a:effectLst/>
                        </a:rPr>
                        <a:t>against </a:t>
                      </a:r>
                      <a:r>
                        <a:rPr lang="en-US" sz="1600" u="none" strike="noStrike" dirty="0" smtClean="0">
                          <a:effectLst/>
                        </a:rPr>
                        <a:t>Blacks </a:t>
                      </a:r>
                      <a:r>
                        <a:rPr lang="en-US" sz="1600" u="none" strike="noStrike" dirty="0">
                          <a:effectLst/>
                        </a:rPr>
                        <a:t>and Arabs</a:t>
                      </a:r>
                      <a:endParaRPr lang="en-US" sz="16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639237">
                <a:tc>
                  <a:txBody>
                    <a:bodyPr/>
                    <a:lstStyle/>
                    <a:p>
                      <a:pPr algn="l" fontAlgn="b"/>
                      <a:r>
                        <a:rPr lang="en-US" sz="1600" u="none" strike="noStrike">
                          <a:effectLst/>
                        </a:rPr>
                        <a:t>Ewens, Tomlin, &amp; Wang (forthcoming)</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34 U.S. cities, 2000s</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Discrimination against </a:t>
                      </a:r>
                      <a:r>
                        <a:rPr lang="en-US" sz="1600" u="none" strike="noStrike" dirty="0" smtClean="0">
                          <a:effectLst/>
                        </a:rPr>
                        <a:t>Blacks</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3"/>
                  </a:ext>
                </a:extLst>
              </a:tr>
              <a:tr h="681419">
                <a:tc>
                  <a:txBody>
                    <a:bodyPr/>
                    <a:lstStyle/>
                    <a:p>
                      <a:pPr algn="l" fontAlgn="b"/>
                      <a:r>
                        <a:rPr lang="en-US" sz="1600" u="none" strike="noStrike">
                          <a:effectLst/>
                        </a:rPr>
                        <a:t>Hanson &amp; Hawley (2011)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10 U.S. cities, 2009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Discrimination against </a:t>
                      </a:r>
                      <a:r>
                        <a:rPr lang="en-US" sz="1600" u="none" strike="noStrike" dirty="0" smtClean="0">
                          <a:effectLst/>
                        </a:rPr>
                        <a:t>Blacks</a:t>
                      </a:r>
                      <a:r>
                        <a:rPr lang="en-US" sz="1600" u="none" strike="noStrike" dirty="0">
                          <a:effectLst/>
                        </a:rPr>
                        <a:t>, unless higher social class</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4"/>
                  </a:ext>
                </a:extLst>
              </a:tr>
              <a:tr h="639237">
                <a:tc>
                  <a:txBody>
                    <a:bodyPr/>
                    <a:lstStyle/>
                    <a:p>
                      <a:pPr algn="l" fontAlgn="b"/>
                      <a:r>
                        <a:rPr lang="en-US" sz="1600" u="none" strike="noStrike">
                          <a:effectLst/>
                        </a:rPr>
                        <a:t>Hanson, Hawley, &amp; Taylor (2011)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10 U.S. cities, 2009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Discrimination against </a:t>
                      </a:r>
                      <a:r>
                        <a:rPr lang="en-US" sz="1600" u="none" strike="noStrike" dirty="0" smtClean="0">
                          <a:effectLst/>
                        </a:rPr>
                        <a:t>Blacks</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r h="639237">
                <a:tc>
                  <a:txBody>
                    <a:bodyPr/>
                    <a:lstStyle/>
                    <a:p>
                      <a:pPr algn="l" fontAlgn="b"/>
                      <a:r>
                        <a:rPr lang="en-US" sz="1600" u="none" strike="noStrike">
                          <a:effectLst/>
                        </a:rPr>
                        <a:t>Massey &amp; Lundy (2001)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Philadelphia, 1999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Discrimination against </a:t>
                      </a:r>
                      <a:r>
                        <a:rPr lang="en-US" sz="1600" u="none" strike="noStrike" dirty="0" smtClean="0">
                          <a:effectLst/>
                        </a:rPr>
                        <a:t>Blacks</a:t>
                      </a:r>
                      <a:r>
                        <a:rPr lang="en-US" sz="1600" u="none" strike="noStrike" dirty="0">
                          <a:effectLst/>
                        </a:rPr>
                        <a:t>; higher for lower class</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6"/>
                  </a:ext>
                </a:extLst>
              </a:tr>
              <a:tr h="950742">
                <a:tc>
                  <a:txBody>
                    <a:bodyPr/>
                    <a:lstStyle/>
                    <a:p>
                      <a:pPr algn="l" fontAlgn="b"/>
                      <a:r>
                        <a:rPr lang="en-US" sz="1600" u="none" strike="noStrike">
                          <a:effectLst/>
                        </a:rPr>
                        <a:t>Purnell, Idsardi, &amp; Baugh (1999)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San Francisco area, 1997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Discrimination against </a:t>
                      </a:r>
                      <a:r>
                        <a:rPr lang="en-US" sz="1600" u="none" strike="noStrike" dirty="0" smtClean="0">
                          <a:effectLst/>
                        </a:rPr>
                        <a:t>Blacks </a:t>
                      </a:r>
                      <a:r>
                        <a:rPr lang="en-US" sz="1600" u="none" strike="noStrike" dirty="0">
                          <a:effectLst/>
                        </a:rPr>
                        <a:t>in </a:t>
                      </a:r>
                      <a:r>
                        <a:rPr lang="en-US" sz="1600" u="none" strike="noStrike" dirty="0" smtClean="0">
                          <a:effectLst/>
                        </a:rPr>
                        <a:t>White </a:t>
                      </a:r>
                      <a:r>
                        <a:rPr lang="en-US" sz="1600" u="none" strike="noStrike" dirty="0">
                          <a:effectLst/>
                        </a:rPr>
                        <a:t>areas only; discrimination against Mexican Americans</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312866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339"/>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marL="411480" lvl="1" indent="0">
              <a:buNone/>
            </a:pPr>
            <a:r>
              <a:rPr lang="en-US" sz="2200" dirty="0" smtClean="0"/>
              <a:t> </a:t>
            </a:r>
          </a:p>
          <a:p>
            <a:pPr lvl="1"/>
            <a:endParaRPr lang="en-US" sz="2200"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graphicFrame>
        <p:nvGraphicFramePr>
          <p:cNvPr id="5" name="Table 4"/>
          <p:cNvGraphicFramePr>
            <a:graphicFrameLocks noGrp="1"/>
          </p:cNvGraphicFramePr>
          <p:nvPr>
            <p:extLst>
              <p:ext uri="{D42A27DB-BD31-4B8C-83A1-F6EECF244321}">
                <p14:modId xmlns:p14="http://schemas.microsoft.com/office/powerpoint/2010/main" val="726421595"/>
              </p:ext>
            </p:extLst>
          </p:nvPr>
        </p:nvGraphicFramePr>
        <p:xfrm>
          <a:off x="495300" y="1638178"/>
          <a:ext cx="8153399" cy="4725515"/>
        </p:xfrm>
        <a:graphic>
          <a:graphicData uri="http://schemas.openxmlformats.org/drawingml/2006/table">
            <a:tbl>
              <a:tblPr>
                <a:tableStyleId>{5C22544A-7EE6-4342-B048-85BDC9FD1C3A}</a:tableStyleId>
              </a:tblPr>
              <a:tblGrid>
                <a:gridCol w="3194192">
                  <a:extLst>
                    <a:ext uri="{9D8B030D-6E8A-4147-A177-3AD203B41FA5}">
                      <a16:colId xmlns:a16="http://schemas.microsoft.com/office/drawing/2014/main" val="20000"/>
                    </a:ext>
                  </a:extLst>
                </a:gridCol>
                <a:gridCol w="1511270">
                  <a:extLst>
                    <a:ext uri="{9D8B030D-6E8A-4147-A177-3AD203B41FA5}">
                      <a16:colId xmlns:a16="http://schemas.microsoft.com/office/drawing/2014/main" val="20001"/>
                    </a:ext>
                  </a:extLst>
                </a:gridCol>
                <a:gridCol w="3447937">
                  <a:extLst>
                    <a:ext uri="{9D8B030D-6E8A-4147-A177-3AD203B41FA5}">
                      <a16:colId xmlns:a16="http://schemas.microsoft.com/office/drawing/2014/main" val="20002"/>
                    </a:ext>
                  </a:extLst>
                </a:gridCol>
              </a:tblGrid>
              <a:tr h="351572">
                <a:tc gridSpan="3">
                  <a:txBody>
                    <a:bodyPr/>
                    <a:lstStyle/>
                    <a:p>
                      <a:pPr algn="ctr" fontAlgn="b"/>
                      <a:r>
                        <a:rPr lang="en-US" sz="1600" b="1" u="none" strike="noStrike" dirty="0">
                          <a:effectLst/>
                        </a:rPr>
                        <a:t>Correspondence Audit Studies in Europe</a:t>
                      </a:r>
                      <a:endParaRPr lang="en-US" sz="1600" b="1"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51572">
                <a:tc>
                  <a:txBody>
                    <a:bodyPr/>
                    <a:lstStyle/>
                    <a:p>
                      <a:pPr algn="l" fontAlgn="b"/>
                      <a:r>
                        <a:rPr lang="en-US" sz="1600" u="none" strike="noStrike" dirty="0">
                          <a:effectLst/>
                        </a:rPr>
                        <a:t>Study </a:t>
                      </a:r>
                      <a:endParaRPr lang="en-US" sz="16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a:effectLst/>
                        </a:rPr>
                        <a:t>Country</a:t>
                      </a:r>
                      <a:endParaRPr lang="en-US" sz="1600" b="0"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Main Finding</a:t>
                      </a:r>
                      <a:endParaRPr lang="en-US" sz="16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59613">
                <a:tc>
                  <a:txBody>
                    <a:bodyPr/>
                    <a:lstStyle/>
                    <a:p>
                      <a:pPr algn="l" fontAlgn="b"/>
                      <a:r>
                        <a:rPr lang="en-US" sz="1600" u="none" strike="noStrike" dirty="0">
                          <a:effectLst/>
                        </a:rPr>
                        <a:t>Ahmed &amp; </a:t>
                      </a:r>
                      <a:r>
                        <a:rPr lang="en-US" sz="1600" u="none" strike="noStrike" dirty="0" err="1">
                          <a:effectLst/>
                        </a:rPr>
                        <a:t>Hammarstedt</a:t>
                      </a:r>
                      <a:r>
                        <a:rPr lang="en-US" sz="1600" u="none" strike="noStrike" dirty="0">
                          <a:effectLst/>
                        </a:rPr>
                        <a:t> (2008)</a:t>
                      </a:r>
                      <a:endParaRPr lang="en-US" sz="16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600" u="none" strike="noStrike">
                          <a:effectLst/>
                        </a:rPr>
                        <a:t>Sweden, 2007</a:t>
                      </a:r>
                      <a:endParaRPr lang="en-US" sz="1600" b="0"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600" u="none" strike="noStrike" dirty="0">
                          <a:effectLst/>
                        </a:rPr>
                        <a:t>Discrimination against Arabic/Muslim males</a:t>
                      </a:r>
                      <a:endParaRPr lang="en-US" sz="16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659613">
                <a:tc>
                  <a:txBody>
                    <a:bodyPr/>
                    <a:lstStyle/>
                    <a:p>
                      <a:pPr algn="l" fontAlgn="ctr"/>
                      <a:r>
                        <a:rPr lang="en-US" sz="1600" u="none" strike="noStrike">
                          <a:effectLst/>
                        </a:rPr>
                        <a:t>Ahmed, Andersson, &amp; Hammarstedt (2010)</a:t>
                      </a:r>
                      <a:endParaRPr lang="en-US" sz="16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r>
                        <a:rPr lang="en-US" sz="1600" u="none" strike="noStrike">
                          <a:effectLst/>
                        </a:rPr>
                        <a:t>Sweden, 2008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Discrimination against Arabic/Muslim males</a:t>
                      </a:r>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3"/>
                  </a:ext>
                </a:extLst>
              </a:tr>
              <a:tr h="981050">
                <a:tc>
                  <a:txBody>
                    <a:bodyPr/>
                    <a:lstStyle/>
                    <a:p>
                      <a:pPr algn="l" fontAlgn="b"/>
                      <a:r>
                        <a:rPr lang="en-US" sz="1600" u="none" strike="noStrike">
                          <a:effectLst/>
                        </a:rPr>
                        <a:t>Baldini, &amp; Federici (2011)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Italy, 2010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Discrimination against Arab/Muslims and East Europeans; higher against males than females</a:t>
                      </a:r>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4"/>
                  </a:ext>
                </a:extLst>
              </a:tr>
              <a:tr h="981050">
                <a:tc>
                  <a:txBody>
                    <a:bodyPr/>
                    <a:lstStyle/>
                    <a:p>
                      <a:pPr algn="l" fontAlgn="b"/>
                      <a:r>
                        <a:rPr lang="en-US" sz="1600" u="none" strike="noStrike">
                          <a:effectLst/>
                        </a:rPr>
                        <a:t>Bosch, Carnero, &amp; Farre (2010)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Spain, 2008 &amp; 2009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a:effectLst/>
                        </a:rPr>
                        <a:t>Discrimination against Moroccan immigrants; higher against males than females</a:t>
                      </a:r>
                      <a:endParaRPr lang="en-US"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r h="496091">
                <a:tc>
                  <a:txBody>
                    <a:bodyPr/>
                    <a:lstStyle/>
                    <a:p>
                      <a:pPr algn="l" fontAlgn="b"/>
                      <a:r>
                        <a:rPr lang="en-US" sz="1600" u="none" strike="noStrike" dirty="0" err="1">
                          <a:effectLst/>
                        </a:rPr>
                        <a:t>Carlsson</a:t>
                      </a:r>
                      <a:r>
                        <a:rPr lang="en-US" sz="1600" u="none" strike="noStrike" dirty="0">
                          <a:effectLst/>
                        </a:rPr>
                        <a:t> &amp; </a:t>
                      </a:r>
                      <a:r>
                        <a:rPr lang="en-US" sz="1600" u="none" strike="noStrike" dirty="0" err="1">
                          <a:effectLst/>
                        </a:rPr>
                        <a:t>Ericksson</a:t>
                      </a:r>
                      <a:r>
                        <a:rPr lang="en-US" sz="1600" u="none" strike="noStrike" dirty="0">
                          <a:effectLst/>
                        </a:rPr>
                        <a:t> (2013)</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a:effectLst/>
                        </a:rPr>
                        <a:t>UK, 2011 &amp; 2012</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600" u="none" strike="noStrike" dirty="0" smtClean="0">
                        <a:effectLst/>
                      </a:endParaRPr>
                    </a:p>
                    <a:p>
                      <a:pPr algn="l" fontAlgn="b"/>
                      <a:r>
                        <a:rPr lang="en-US" sz="1600" u="none" strike="noStrike" dirty="0" smtClean="0">
                          <a:effectLst/>
                        </a:rPr>
                        <a:t>Discrimination </a:t>
                      </a:r>
                      <a:r>
                        <a:rPr lang="en-US" sz="1600" u="none" strike="noStrike" dirty="0">
                          <a:effectLst/>
                        </a:rPr>
                        <a:t>against ethnic minorities</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02444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r>
              <a:rPr lang="en-US" dirty="0" smtClean="0"/>
              <a:t>Hanson &amp; Hawley (</a:t>
            </a:r>
            <a:r>
              <a:rPr lang="en-US" i="1" dirty="0" smtClean="0"/>
              <a:t>Journal of Urban Economics</a:t>
            </a:r>
            <a:r>
              <a:rPr lang="en-US" dirty="0" smtClean="0"/>
              <a:t>, September-November, 2011)</a:t>
            </a:r>
          </a:p>
          <a:p>
            <a:endParaRPr lang="en-US" sz="2400" dirty="0" smtClean="0"/>
          </a:p>
          <a:p>
            <a:pPr lvl="1"/>
            <a:r>
              <a:rPr lang="en-US" sz="2200" dirty="0" smtClean="0"/>
              <a:t>This study is based on ads posted on Craigslist.</a:t>
            </a:r>
          </a:p>
          <a:p>
            <a:pPr lvl="1"/>
            <a:endParaRPr lang="en-US" sz="2200" dirty="0"/>
          </a:p>
          <a:p>
            <a:pPr lvl="1"/>
            <a:r>
              <a:rPr lang="en-US" sz="2200" dirty="0" smtClean="0"/>
              <a:t>They conducted 4,725 audits in 10 large cities.</a:t>
            </a:r>
          </a:p>
          <a:p>
            <a:pPr lvl="1"/>
            <a:endParaRPr lang="en-US" sz="2200" dirty="0"/>
          </a:p>
          <a:p>
            <a:pPr lvl="1"/>
            <a:r>
              <a:rPr lang="en-US" sz="2200" dirty="0" smtClean="0"/>
              <a:t>Overall, the probability of a response for an applicant with a “white” name was 4.54% higher than for an applicant with a “black” name.</a:t>
            </a:r>
          </a:p>
          <a:p>
            <a:pPr lvl="1"/>
            <a:endParaRPr lang="en-US" sz="2200" dirty="0"/>
          </a:p>
          <a:p>
            <a:pPr lvl="1"/>
            <a:r>
              <a:rPr lang="en-US" sz="2200" dirty="0" smtClean="0"/>
              <a:t>This difference ranged from over 8% in Boston and Los Angeles to less than 1% in Atlanta and Dallas.</a:t>
            </a:r>
          </a:p>
          <a:p>
            <a:pPr lvl="1"/>
            <a:endParaRPr lang="en-US" sz="2200"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617728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a:lnSpc>
                <a:spcPct val="80000"/>
              </a:lnSpc>
            </a:pPr>
            <a:r>
              <a:rPr lang="en-US" sz="2600" dirty="0" smtClean="0"/>
              <a:t>Hypotheses about the Causes of Housing Discrimination</a:t>
            </a:r>
          </a:p>
          <a:p>
            <a:pPr>
              <a:lnSpc>
                <a:spcPct val="80000"/>
              </a:lnSpc>
            </a:pPr>
            <a:endParaRPr lang="en-US" sz="2400" dirty="0" smtClean="0"/>
          </a:p>
          <a:p>
            <a:pPr lvl="1">
              <a:lnSpc>
                <a:spcPct val="80000"/>
              </a:lnSpc>
            </a:pPr>
            <a:r>
              <a:rPr lang="en-US" sz="2400" dirty="0" smtClean="0"/>
              <a:t>Agent Prejudice</a:t>
            </a:r>
            <a:endParaRPr lang="en-US" sz="2400" dirty="0" smtClean="0">
              <a:sym typeface="Wingdings" pitchFamily="2" charset="2"/>
            </a:endParaRPr>
          </a:p>
          <a:p>
            <a:pPr lvl="2">
              <a:lnSpc>
                <a:spcPct val="80000"/>
              </a:lnSpc>
            </a:pPr>
            <a:r>
              <a:rPr lang="en-US" dirty="0" smtClean="0"/>
              <a:t>Agents may act out of their own prejudice.</a:t>
            </a:r>
          </a:p>
          <a:p>
            <a:pPr lvl="1">
              <a:lnSpc>
                <a:spcPct val="80000"/>
              </a:lnSpc>
            </a:pPr>
            <a:endParaRPr lang="en-US" sz="2400" dirty="0" smtClean="0"/>
          </a:p>
          <a:p>
            <a:pPr lvl="1">
              <a:lnSpc>
                <a:spcPct val="80000"/>
              </a:lnSpc>
            </a:pPr>
            <a:r>
              <a:rPr lang="en-US" sz="2400" dirty="0" smtClean="0"/>
              <a:t>White Customer Prejudice</a:t>
            </a:r>
            <a:endParaRPr lang="en-US" sz="2400" dirty="0" smtClean="0">
              <a:sym typeface="Wingdings" pitchFamily="2" charset="2"/>
            </a:endParaRPr>
          </a:p>
          <a:p>
            <a:pPr lvl="2">
              <a:lnSpc>
                <a:spcPct val="80000"/>
              </a:lnSpc>
            </a:pPr>
            <a:r>
              <a:rPr lang="en-US" dirty="0" smtClean="0"/>
              <a:t>Agents may act to protect an existing white customer base.</a:t>
            </a:r>
          </a:p>
          <a:p>
            <a:pPr lvl="1">
              <a:lnSpc>
                <a:spcPct val="80000"/>
              </a:lnSpc>
            </a:pPr>
            <a:endParaRPr lang="en-US" sz="2400" dirty="0" smtClean="0"/>
          </a:p>
          <a:p>
            <a:pPr lvl="1">
              <a:lnSpc>
                <a:spcPct val="80000"/>
              </a:lnSpc>
            </a:pPr>
            <a:r>
              <a:rPr lang="en-US" sz="2400" dirty="0" smtClean="0"/>
              <a:t>Statistical Discrimination</a:t>
            </a:r>
            <a:endParaRPr lang="en-US" sz="2400" dirty="0" smtClean="0">
              <a:sym typeface="Wingdings" pitchFamily="2" charset="2"/>
            </a:endParaRPr>
          </a:p>
          <a:p>
            <a:pPr lvl="2">
              <a:lnSpc>
                <a:spcPct val="80000"/>
              </a:lnSpc>
            </a:pPr>
            <a:r>
              <a:rPr lang="en-US" dirty="0" smtClean="0"/>
              <a:t>Agents may make a greater effort if transaction is thought to be more likely.</a:t>
            </a:r>
            <a:endParaRPr lang="en-US" dirty="0" smtClean="0">
              <a:sym typeface="Wingdings" pitchFamily="2" charset="2"/>
            </a:endParaRPr>
          </a:p>
          <a:p>
            <a:pPr lvl="2">
              <a:lnSpc>
                <a:spcPct val="80000"/>
              </a:lnSpc>
            </a:pPr>
            <a:r>
              <a:rPr lang="en-US" dirty="0" smtClean="0"/>
              <a:t>This could reflect perceived preferences of their customers, agent stereotypes, or perceived constraints, such as discrimination by lenders.</a:t>
            </a:r>
          </a:p>
          <a:p>
            <a:endParaRPr lang="en-US" sz="2400"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r>
              <a:rPr lang="en-US" dirty="0" smtClean="0"/>
              <a:t>ORY Study:  Findings on the Causes of Discrimination</a:t>
            </a:r>
          </a:p>
          <a:p>
            <a:endParaRPr lang="en-US" dirty="0" smtClean="0"/>
          </a:p>
          <a:p>
            <a:pPr lvl="1">
              <a:lnSpc>
                <a:spcPct val="80000"/>
              </a:lnSpc>
            </a:pPr>
            <a:r>
              <a:rPr lang="en-US" sz="2400" dirty="0" smtClean="0"/>
              <a:t>Asking Price</a:t>
            </a:r>
          </a:p>
          <a:p>
            <a:pPr lvl="1">
              <a:lnSpc>
                <a:spcPct val="80000"/>
              </a:lnSpc>
            </a:pPr>
            <a:endParaRPr lang="en-US" sz="2200" dirty="0" smtClean="0"/>
          </a:p>
          <a:p>
            <a:pPr lvl="2">
              <a:lnSpc>
                <a:spcPct val="80000"/>
              </a:lnSpc>
            </a:pPr>
            <a:r>
              <a:rPr lang="en-US" sz="2000" dirty="0" smtClean="0"/>
              <a:t>Agents’ marketing effort increases with asking price for whites but not for identically qualified blacks.</a:t>
            </a:r>
          </a:p>
          <a:p>
            <a:pPr lvl="2">
              <a:lnSpc>
                <a:spcPct val="80000"/>
              </a:lnSpc>
            </a:pPr>
            <a:endParaRPr lang="en-US" sz="2000" dirty="0" smtClean="0"/>
          </a:p>
          <a:p>
            <a:pPr lvl="2">
              <a:lnSpc>
                <a:spcPct val="80000"/>
              </a:lnSpc>
            </a:pPr>
            <a:r>
              <a:rPr lang="en-US" sz="2000" dirty="0" smtClean="0"/>
              <a:t>For blacks, not identically qualified whites, a unit is more likely to be shown if it is cheaper or smaller than the advertised unit.</a:t>
            </a:r>
          </a:p>
          <a:p>
            <a:pPr lvl="2">
              <a:lnSpc>
                <a:spcPct val="80000"/>
              </a:lnSpc>
            </a:pPr>
            <a:endParaRPr lang="en-US" sz="2000" dirty="0" smtClean="0"/>
          </a:p>
          <a:p>
            <a:pPr lvl="2">
              <a:lnSpc>
                <a:spcPct val="80000"/>
              </a:lnSpc>
            </a:pPr>
            <a:r>
              <a:rPr lang="en-US" sz="2000" dirty="0" smtClean="0"/>
              <a:t>These results suggest that agents have preconceptions about blacks’ ability to pay for expensive houses, a sign of </a:t>
            </a:r>
            <a:r>
              <a:rPr lang="en-US" sz="2000" b="1" dirty="0" smtClean="0">
                <a:solidFill>
                  <a:schemeClr val="accent3"/>
                </a:solidFill>
              </a:rPr>
              <a:t>statistical discrimination.</a:t>
            </a:r>
          </a:p>
          <a:p>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219200"/>
            <a:ext cx="8229600" cy="5355336"/>
          </a:xfrm>
        </p:spPr>
        <p:txBody>
          <a:bodyPr>
            <a:normAutofit lnSpcReduction="10000"/>
          </a:bodyPr>
          <a:lstStyle/>
          <a:p>
            <a:r>
              <a:rPr lang="en-US" dirty="0" smtClean="0"/>
              <a:t>Class Outline</a:t>
            </a:r>
          </a:p>
          <a:p>
            <a:endParaRPr lang="en-US" dirty="0" smtClean="0"/>
          </a:p>
          <a:p>
            <a:pPr lvl="1"/>
            <a:r>
              <a:rPr lang="en-US" dirty="0" smtClean="0"/>
              <a:t>Race/Ethnicity and Homeownership</a:t>
            </a:r>
          </a:p>
          <a:p>
            <a:pPr lvl="1"/>
            <a:endParaRPr lang="en-US" dirty="0"/>
          </a:p>
          <a:p>
            <a:pPr lvl="1"/>
            <a:r>
              <a:rPr lang="en-US" dirty="0" smtClean="0"/>
              <a:t>Measuring housing discrimination with audits</a:t>
            </a:r>
          </a:p>
          <a:p>
            <a:pPr lvl="1"/>
            <a:endParaRPr lang="en-US" dirty="0" smtClean="0"/>
          </a:p>
          <a:p>
            <a:pPr lvl="1"/>
            <a:r>
              <a:rPr lang="en-US" dirty="0" smtClean="0"/>
              <a:t>Theories about the causes of housing discrimination</a:t>
            </a:r>
          </a:p>
          <a:p>
            <a:pPr lvl="1"/>
            <a:endParaRPr lang="en-US" dirty="0" smtClean="0"/>
          </a:p>
          <a:p>
            <a:pPr lvl="1"/>
            <a:r>
              <a:rPr lang="en-US" dirty="0" smtClean="0"/>
              <a:t>Evidence about the causes of housing discrimination</a:t>
            </a:r>
          </a:p>
          <a:p>
            <a:pPr lvl="1"/>
            <a:endParaRPr lang="en-US" dirty="0" smtClean="0"/>
          </a:p>
          <a:p>
            <a:pPr lvl="1"/>
            <a:r>
              <a:rPr lang="en-US" dirty="0" smtClean="0"/>
              <a:t>Fair housing policy</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r>
              <a:rPr lang="en-US" dirty="0" smtClean="0"/>
              <a:t>ORY Study:  Findings on the Causes of Discrimination, continued</a:t>
            </a:r>
          </a:p>
          <a:p>
            <a:endParaRPr lang="en-US" dirty="0" smtClean="0"/>
          </a:p>
          <a:p>
            <a:pPr lvl="1">
              <a:lnSpc>
                <a:spcPct val="80000"/>
              </a:lnSpc>
            </a:pPr>
            <a:r>
              <a:rPr lang="en-US" sz="2400" dirty="0" smtClean="0"/>
              <a:t>Race/Ethnicity of Agent</a:t>
            </a:r>
          </a:p>
          <a:p>
            <a:pPr lvl="1">
              <a:lnSpc>
                <a:spcPct val="80000"/>
              </a:lnSpc>
            </a:pPr>
            <a:endParaRPr lang="en-US" sz="2400" dirty="0" smtClean="0"/>
          </a:p>
          <a:p>
            <a:pPr lvl="2">
              <a:lnSpc>
                <a:spcPct val="80000"/>
              </a:lnSpc>
            </a:pPr>
            <a:r>
              <a:rPr lang="en-US" sz="2000" dirty="0" smtClean="0"/>
              <a:t>Like most other studies, ORY do not find that black agents discriminate less against blacks than do white agents.</a:t>
            </a:r>
          </a:p>
          <a:p>
            <a:pPr lvl="1">
              <a:lnSpc>
                <a:spcPct val="80000"/>
              </a:lnSpc>
            </a:pPr>
            <a:endParaRPr lang="en-US" sz="2200" dirty="0" smtClean="0"/>
          </a:p>
          <a:p>
            <a:pPr lvl="1">
              <a:lnSpc>
                <a:spcPct val="50000"/>
              </a:lnSpc>
            </a:pPr>
            <a:endParaRPr lang="en-US" sz="2200" dirty="0" smtClean="0"/>
          </a:p>
          <a:p>
            <a:pPr lvl="1">
              <a:lnSpc>
                <a:spcPct val="80000"/>
              </a:lnSpc>
            </a:pPr>
            <a:r>
              <a:rPr lang="en-US" sz="2400" dirty="0" smtClean="0"/>
              <a:t>Agency Size</a:t>
            </a:r>
          </a:p>
          <a:p>
            <a:pPr lvl="1">
              <a:lnSpc>
                <a:spcPct val="80000"/>
              </a:lnSpc>
            </a:pPr>
            <a:endParaRPr lang="en-US" sz="2400" dirty="0" smtClean="0"/>
          </a:p>
          <a:p>
            <a:pPr lvl="2">
              <a:lnSpc>
                <a:spcPct val="80000"/>
              </a:lnSpc>
            </a:pPr>
            <a:r>
              <a:rPr lang="en-US" sz="2000" dirty="0" smtClean="0"/>
              <a:t>ORY find that large agencies discriminate less than small agencies, either because they are better informed about the law or because they do not depend on business from a particular neighborhood of (prejudiced) whites.</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502664"/>
            <a:ext cx="8229600" cy="5355336"/>
          </a:xfrm>
        </p:spPr>
        <p:txBody>
          <a:bodyPr/>
          <a:lstStyle/>
          <a:p>
            <a:r>
              <a:rPr lang="en-US" dirty="0" smtClean="0"/>
              <a:t>Fair Housing Legislation</a:t>
            </a:r>
          </a:p>
          <a:p>
            <a:pPr lvl="1"/>
            <a:endParaRPr lang="en-US" dirty="0" smtClean="0"/>
          </a:p>
          <a:p>
            <a:pPr lvl="1"/>
            <a:r>
              <a:rPr lang="en-US" dirty="0" smtClean="0"/>
              <a:t>The Civil Rights Act of 1866</a:t>
            </a:r>
          </a:p>
          <a:p>
            <a:pPr lvl="1"/>
            <a:endParaRPr lang="en-US" dirty="0" smtClean="0"/>
          </a:p>
          <a:p>
            <a:pPr lvl="1"/>
            <a:r>
              <a:rPr lang="en-US" dirty="0" smtClean="0"/>
              <a:t>The Civil Rights Act of 1968</a:t>
            </a:r>
          </a:p>
          <a:p>
            <a:pPr lvl="1"/>
            <a:endParaRPr lang="en-US" dirty="0" smtClean="0"/>
          </a:p>
          <a:p>
            <a:pPr lvl="1"/>
            <a:r>
              <a:rPr lang="en-US" dirty="0" smtClean="0"/>
              <a:t>The Fair Housing Amendments Act of 1988</a:t>
            </a:r>
          </a:p>
          <a:p>
            <a:pPr lvl="1"/>
            <a:endParaRPr lang="en-US" dirty="0" smtClean="0"/>
          </a:p>
          <a:p>
            <a:pPr lvl="1"/>
            <a:r>
              <a:rPr lang="en-US" dirty="0" smtClean="0"/>
              <a:t>Legislation creating FHAP and FHIP in the 1980s</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502664"/>
            <a:ext cx="8229600" cy="5355336"/>
          </a:xfrm>
        </p:spPr>
        <p:txBody>
          <a:bodyPr>
            <a:normAutofit/>
          </a:bodyPr>
          <a:lstStyle/>
          <a:p>
            <a:r>
              <a:rPr lang="en-US" dirty="0" smtClean="0"/>
              <a:t>The Civil Rights Act of 1866</a:t>
            </a:r>
          </a:p>
          <a:p>
            <a:pPr lvl="1"/>
            <a:endParaRPr lang="en-US" dirty="0" smtClean="0"/>
          </a:p>
          <a:p>
            <a:pPr lvl="1"/>
            <a:r>
              <a:rPr lang="en-US" dirty="0" smtClean="0"/>
              <a:t>This act was resurrected by a U.S. Supreme Court decision in 1968 (after being ignored for a century!).</a:t>
            </a:r>
          </a:p>
          <a:p>
            <a:pPr lvl="1"/>
            <a:endParaRPr lang="en-US" dirty="0" smtClean="0"/>
          </a:p>
          <a:p>
            <a:pPr lvl="1"/>
            <a:r>
              <a:rPr lang="en-US" dirty="0" smtClean="0"/>
              <a:t>It prohibits disparate-treatment discrimination on the basis of race in all forms of contracting.</a:t>
            </a:r>
          </a:p>
          <a:p>
            <a:pPr lvl="1"/>
            <a:endParaRPr lang="en-US" dirty="0" smtClean="0"/>
          </a:p>
          <a:p>
            <a:pPr lvl="1"/>
            <a:r>
              <a:rPr lang="en-US" dirty="0" smtClean="0"/>
              <a:t>It has been widely used in fair housing litigation by local fair housing organizations.</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502664"/>
            <a:ext cx="8229600" cy="5355336"/>
          </a:xfrm>
        </p:spPr>
        <p:txBody>
          <a:bodyPr>
            <a:normAutofit fontScale="92500" lnSpcReduction="10000"/>
          </a:bodyPr>
          <a:lstStyle/>
          <a:p>
            <a:r>
              <a:rPr lang="en-US" dirty="0" smtClean="0"/>
              <a:t>The Civil Rights Act of 1968</a:t>
            </a:r>
          </a:p>
          <a:p>
            <a:pPr lvl="1"/>
            <a:endParaRPr lang="en-US" dirty="0" smtClean="0"/>
          </a:p>
          <a:p>
            <a:pPr lvl="1"/>
            <a:r>
              <a:rPr lang="en-US" dirty="0" smtClean="0"/>
              <a:t>This important law was passed right after the assassination of Martin Luther King, Jr.</a:t>
            </a:r>
          </a:p>
          <a:p>
            <a:pPr lvl="1"/>
            <a:endParaRPr lang="en-US" dirty="0" smtClean="0"/>
          </a:p>
          <a:p>
            <a:pPr lvl="1"/>
            <a:r>
              <a:rPr lang="en-US" dirty="0" smtClean="0"/>
              <a:t>It has strong language prohibiting discrimination in housing of many forms, including redlining and disparate-impact.</a:t>
            </a:r>
          </a:p>
          <a:p>
            <a:pPr lvl="1"/>
            <a:endParaRPr lang="en-US" dirty="0" smtClean="0"/>
          </a:p>
          <a:p>
            <a:pPr lvl="1"/>
            <a:r>
              <a:rPr lang="en-US" dirty="0" smtClean="0"/>
              <a:t>It had very weak enforcement provisions (except in extreme cases) and excludes sales by owner and rentals in owner-occupied 1-4 family buildings.</a:t>
            </a:r>
          </a:p>
          <a:p>
            <a:pPr lvl="1"/>
            <a:endParaRPr lang="en-US" dirty="0" smtClean="0"/>
          </a:p>
          <a:p>
            <a:pPr lvl="1"/>
            <a:r>
              <a:rPr lang="en-US" dirty="0" smtClean="0"/>
              <a:t>It gives private fair housing groups standing to sue.</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502664"/>
            <a:ext cx="8229600" cy="5355336"/>
          </a:xfrm>
        </p:spPr>
        <p:txBody>
          <a:bodyPr/>
          <a:lstStyle/>
          <a:p>
            <a:r>
              <a:rPr lang="en-US" dirty="0" smtClean="0"/>
              <a:t>The Fair Housing Amendments Act of 1988</a:t>
            </a:r>
          </a:p>
          <a:p>
            <a:pPr lvl="1"/>
            <a:endParaRPr lang="en-US" dirty="0" smtClean="0"/>
          </a:p>
          <a:p>
            <a:pPr lvl="1"/>
            <a:r>
              <a:rPr lang="en-US" dirty="0" smtClean="0"/>
              <a:t>This law added much stronger enforcement provisions, including large fines.</a:t>
            </a:r>
          </a:p>
          <a:p>
            <a:pPr lvl="1"/>
            <a:endParaRPr lang="en-US" dirty="0" smtClean="0"/>
          </a:p>
          <a:p>
            <a:pPr lvl="1"/>
            <a:r>
              <a:rPr lang="en-US" dirty="0" smtClean="0"/>
              <a:t>It set up administrative law judge system (although either party can request federal court).</a:t>
            </a:r>
          </a:p>
          <a:p>
            <a:pPr lvl="1"/>
            <a:endParaRPr lang="en-US" dirty="0" smtClean="0"/>
          </a:p>
          <a:p>
            <a:pPr lvl="1"/>
            <a:r>
              <a:rPr lang="en-US" dirty="0" smtClean="0"/>
              <a:t>It gave HUD extensive investigative powers, which have been little-used so far.</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502664"/>
            <a:ext cx="8229600" cy="5355336"/>
          </a:xfrm>
        </p:spPr>
        <p:txBody>
          <a:bodyPr>
            <a:normAutofit fontScale="92500" lnSpcReduction="10000"/>
          </a:bodyPr>
          <a:lstStyle/>
          <a:p>
            <a:r>
              <a:rPr lang="en-US" dirty="0" smtClean="0"/>
              <a:t>FHAP and FHIP</a:t>
            </a:r>
          </a:p>
          <a:p>
            <a:pPr lvl="1"/>
            <a:endParaRPr lang="en-US" dirty="0" smtClean="0"/>
          </a:p>
          <a:p>
            <a:pPr lvl="1"/>
            <a:r>
              <a:rPr lang="en-US" dirty="0" smtClean="0"/>
              <a:t>FHAP is the Fair Housing Assistance Program.</a:t>
            </a:r>
          </a:p>
          <a:p>
            <a:pPr lvl="1"/>
            <a:endParaRPr lang="en-US" dirty="0" smtClean="0"/>
          </a:p>
          <a:p>
            <a:pPr lvl="2"/>
            <a:r>
              <a:rPr lang="en-US" dirty="0" smtClean="0"/>
              <a:t>It provides financial assistance to state and local government fair housing offices,</a:t>
            </a:r>
          </a:p>
          <a:p>
            <a:pPr lvl="2"/>
            <a:r>
              <a:rPr lang="en-US" dirty="0" smtClean="0"/>
              <a:t>Which are required to process cases first (if their fair housing law is “equivalent” to federal law)</a:t>
            </a:r>
          </a:p>
          <a:p>
            <a:pPr lvl="2"/>
            <a:endParaRPr lang="en-US" dirty="0" smtClean="0"/>
          </a:p>
          <a:p>
            <a:pPr lvl="1"/>
            <a:r>
              <a:rPr lang="en-US" dirty="0" smtClean="0"/>
              <a:t>FHIP  is the Fair Housing Initiatives Program.</a:t>
            </a:r>
          </a:p>
          <a:p>
            <a:pPr lvl="1"/>
            <a:endParaRPr lang="en-US" dirty="0" smtClean="0"/>
          </a:p>
          <a:p>
            <a:pPr lvl="2"/>
            <a:r>
              <a:rPr lang="en-US" dirty="0" smtClean="0"/>
              <a:t>It supports private fair housing groups,</a:t>
            </a:r>
          </a:p>
          <a:p>
            <a:pPr lvl="2"/>
            <a:r>
              <a:rPr lang="en-US" dirty="0" smtClean="0"/>
              <a:t>Such as the Fair Housing Council of Central New York,</a:t>
            </a:r>
          </a:p>
          <a:p>
            <a:pPr lvl="2"/>
            <a:r>
              <a:rPr lang="en-US" dirty="0" smtClean="0"/>
              <a:t>Which are the backbone of the enforcement system.</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426464"/>
            <a:ext cx="8229600" cy="5355336"/>
          </a:xfrm>
        </p:spPr>
        <p:txBody>
          <a:bodyPr>
            <a:normAutofit fontScale="92500"/>
          </a:bodyPr>
          <a:lstStyle/>
          <a:p>
            <a:r>
              <a:rPr lang="en-US" dirty="0" smtClean="0"/>
              <a:t>Audits as an Enforcement Tool</a:t>
            </a:r>
          </a:p>
          <a:p>
            <a:endParaRPr lang="en-US" dirty="0" smtClean="0"/>
          </a:p>
          <a:p>
            <a:pPr lvl="1"/>
            <a:r>
              <a:rPr lang="en-US" dirty="0" smtClean="0"/>
              <a:t>Audits were developed by private fair housing groups to help with their enforcement efforts.</a:t>
            </a:r>
          </a:p>
          <a:p>
            <a:pPr lvl="1"/>
            <a:endParaRPr lang="en-US" dirty="0"/>
          </a:p>
          <a:p>
            <a:pPr lvl="2"/>
            <a:r>
              <a:rPr lang="en-US" dirty="0" smtClean="0"/>
              <a:t>The history of audits is reviewed in Oh and Yinger (</a:t>
            </a:r>
            <a:r>
              <a:rPr lang="en-US" i="1" dirty="0" smtClean="0"/>
              <a:t>Cityscape</a:t>
            </a:r>
            <a:r>
              <a:rPr lang="en-US" dirty="0" smtClean="0"/>
              <a:t>, 2015)</a:t>
            </a:r>
          </a:p>
          <a:p>
            <a:pPr lvl="1"/>
            <a:endParaRPr lang="en-US" dirty="0" smtClean="0"/>
          </a:p>
          <a:p>
            <a:pPr lvl="1"/>
            <a:r>
              <a:rPr lang="en-US" dirty="0" smtClean="0"/>
              <a:t>HUD, Justice, and private fair housing groups have made extensive use of audits as an enforcement tool.</a:t>
            </a:r>
          </a:p>
          <a:p>
            <a:pPr lvl="1"/>
            <a:endParaRPr lang="en-US" dirty="0" smtClean="0"/>
          </a:p>
          <a:p>
            <a:pPr lvl="1"/>
            <a:r>
              <a:rPr lang="en-US" dirty="0" smtClean="0"/>
              <a:t>Audit evidence of discrimination has proven to be very effective in court proceedings.</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219200"/>
            <a:ext cx="8229600" cy="5355336"/>
          </a:xfrm>
        </p:spPr>
        <p:txBody>
          <a:bodyPr>
            <a:normAutofit lnSpcReduction="10000"/>
          </a:bodyPr>
          <a:lstStyle/>
          <a:p>
            <a:r>
              <a:rPr lang="en-US" dirty="0" smtClean="0"/>
              <a:t>Homeownership</a:t>
            </a:r>
          </a:p>
          <a:p>
            <a:endParaRPr lang="en-US" dirty="0" smtClean="0"/>
          </a:p>
          <a:p>
            <a:pPr lvl="1"/>
            <a:r>
              <a:rPr lang="en-US" dirty="0" smtClean="0"/>
              <a:t>Differences in homeownership by group do not prove discrimination.</a:t>
            </a:r>
          </a:p>
          <a:p>
            <a:pPr lvl="1"/>
            <a:endParaRPr lang="en-US" dirty="0"/>
          </a:p>
          <a:p>
            <a:pPr lvl="1"/>
            <a:r>
              <a:rPr lang="en-US" dirty="0" smtClean="0"/>
              <a:t>But discrimination and disadvantages (including lower wealth and income) from past discrimination are the most likely explanations.</a:t>
            </a:r>
          </a:p>
          <a:p>
            <a:pPr lvl="1"/>
            <a:endParaRPr lang="en-US" dirty="0" smtClean="0"/>
          </a:p>
          <a:p>
            <a:pPr lvl="1"/>
            <a:r>
              <a:rPr lang="en-US" dirty="0" smtClean="0"/>
              <a:t>Moreover, these gaps have not changed much in decades, suggesting, but not proving, that discrimination (and its legacy) are still important problems.</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628144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219200"/>
            <a:ext cx="8229600" cy="5355336"/>
          </a:xfrm>
        </p:spPr>
        <p:txBody>
          <a:bodyPr/>
          <a:lstStyle/>
          <a:p>
            <a:pPr marL="109728" indent="0">
              <a:buNone/>
            </a:pPr>
            <a:r>
              <a:rPr lang="en-US" dirty="0" smtClean="0"/>
              <a:t> </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graphicFrame>
        <p:nvGraphicFramePr>
          <p:cNvPr id="7" name="Chart 6"/>
          <p:cNvGraphicFramePr>
            <a:graphicFrameLocks noGrp="1"/>
          </p:cNvGraphicFramePr>
          <p:nvPr>
            <p:extLst>
              <p:ext uri="{D42A27DB-BD31-4B8C-83A1-F6EECF244321}">
                <p14:modId xmlns:p14="http://schemas.microsoft.com/office/powerpoint/2010/main" val="4157765857"/>
              </p:ext>
            </p:extLst>
          </p:nvPr>
        </p:nvGraphicFramePr>
        <p:xfrm>
          <a:off x="609599" y="1219200"/>
          <a:ext cx="8077201" cy="5638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80568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219200"/>
            <a:ext cx="8229600" cy="5355336"/>
          </a:xfrm>
        </p:spPr>
        <p:txBody>
          <a:bodyPr>
            <a:normAutofit lnSpcReduction="10000"/>
          </a:bodyPr>
          <a:lstStyle/>
          <a:p>
            <a:pPr algn="ctr">
              <a:lnSpc>
                <a:spcPct val="50000"/>
              </a:lnSpc>
              <a:buFont typeface="Wingdings" pitchFamily="2" charset="2"/>
              <a:buNone/>
            </a:pPr>
            <a:endParaRPr lang="en-US" sz="2600" dirty="0" smtClean="0"/>
          </a:p>
          <a:p>
            <a:pPr>
              <a:lnSpc>
                <a:spcPct val="80000"/>
              </a:lnSpc>
            </a:pPr>
            <a:r>
              <a:rPr lang="en-US" sz="2600" dirty="0" smtClean="0"/>
              <a:t>Studying Discrimination</a:t>
            </a:r>
          </a:p>
          <a:p>
            <a:pPr>
              <a:lnSpc>
                <a:spcPct val="80000"/>
              </a:lnSpc>
            </a:pPr>
            <a:endParaRPr lang="en-US" sz="2600" dirty="0" smtClean="0"/>
          </a:p>
          <a:p>
            <a:pPr lvl="1">
              <a:lnSpc>
                <a:spcPct val="80000"/>
              </a:lnSpc>
            </a:pPr>
            <a:r>
              <a:rPr lang="en-US" sz="2400" dirty="0" smtClean="0"/>
              <a:t>Recent studies of discrimination have focused on methods that try to isolate the impact of discrimination from the impact of other factors.</a:t>
            </a:r>
          </a:p>
          <a:p>
            <a:pPr lvl="1">
              <a:lnSpc>
                <a:spcPct val="80000"/>
              </a:lnSpc>
            </a:pPr>
            <a:endParaRPr lang="en-US" sz="2400" dirty="0"/>
          </a:p>
          <a:p>
            <a:pPr lvl="1">
              <a:lnSpc>
                <a:spcPct val="80000"/>
              </a:lnSpc>
            </a:pPr>
            <a:r>
              <a:rPr lang="en-US" sz="2400" dirty="0" smtClean="0"/>
              <a:t>To design good policy, we need good measures of the extent to which discrimination is taking place—and of its causes.</a:t>
            </a:r>
          </a:p>
          <a:p>
            <a:pPr lvl="1">
              <a:lnSpc>
                <a:spcPct val="80000"/>
              </a:lnSpc>
            </a:pPr>
            <a:endParaRPr lang="en-US" sz="2400" dirty="0"/>
          </a:p>
          <a:p>
            <a:pPr lvl="1">
              <a:lnSpc>
                <a:spcPct val="80000"/>
              </a:lnSpc>
            </a:pPr>
            <a:r>
              <a:rPr lang="en-US" sz="2400" dirty="0" smtClean="0"/>
              <a:t>The main technique is called a housing “audit.”</a:t>
            </a:r>
          </a:p>
          <a:p>
            <a:pPr lvl="1">
              <a:lnSpc>
                <a:spcPct val="80000"/>
              </a:lnSpc>
            </a:pPr>
            <a:endParaRPr lang="en-US" sz="2400" dirty="0"/>
          </a:p>
          <a:p>
            <a:pPr lvl="2">
              <a:lnSpc>
                <a:spcPct val="80000"/>
              </a:lnSpc>
            </a:pPr>
            <a:r>
              <a:rPr lang="en-US" sz="2200" dirty="0" smtClean="0"/>
              <a:t>Most audits allow a researcher to control for factors other than discrimination.</a:t>
            </a:r>
          </a:p>
          <a:p>
            <a:pPr lvl="2">
              <a:lnSpc>
                <a:spcPct val="80000"/>
              </a:lnSpc>
            </a:pPr>
            <a:endParaRPr lang="en-US" sz="2200" dirty="0"/>
          </a:p>
          <a:p>
            <a:pPr lvl="2">
              <a:lnSpc>
                <a:spcPct val="80000"/>
              </a:lnSpc>
            </a:pPr>
            <a:r>
              <a:rPr lang="en-US" sz="2200" dirty="0" smtClean="0"/>
              <a:t>Some recent “correspondence” audits use a random-assignment design.</a:t>
            </a:r>
            <a:endParaRPr lang="en-US" sz="2000" dirty="0" smtClean="0"/>
          </a:p>
          <a:p>
            <a:pPr lvl="1">
              <a:lnSpc>
                <a:spcPct val="80000"/>
              </a:lnSpc>
            </a:pPr>
            <a:endParaRPr lang="en-US" sz="2200" dirty="0" smtClean="0"/>
          </a:p>
          <a:p>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219200"/>
            <a:ext cx="8229600" cy="5355336"/>
          </a:xfrm>
        </p:spPr>
        <p:txBody>
          <a:bodyPr/>
          <a:lstStyle/>
          <a:p>
            <a:pPr algn="ctr">
              <a:lnSpc>
                <a:spcPct val="50000"/>
              </a:lnSpc>
              <a:buFont typeface="Wingdings" pitchFamily="2" charset="2"/>
              <a:buNone/>
            </a:pPr>
            <a:endParaRPr lang="en-US" sz="2600" dirty="0" smtClean="0"/>
          </a:p>
          <a:p>
            <a:pPr>
              <a:lnSpc>
                <a:spcPct val="80000"/>
              </a:lnSpc>
            </a:pPr>
            <a:r>
              <a:rPr lang="en-US" sz="2600" dirty="0" smtClean="0"/>
              <a:t>Housing Audits (Also Called “Tests”)</a:t>
            </a:r>
          </a:p>
          <a:p>
            <a:pPr>
              <a:lnSpc>
                <a:spcPct val="80000"/>
              </a:lnSpc>
            </a:pPr>
            <a:endParaRPr lang="en-US" sz="2600" dirty="0" smtClean="0"/>
          </a:p>
          <a:p>
            <a:pPr lvl="1">
              <a:lnSpc>
                <a:spcPct val="80000"/>
              </a:lnSpc>
            </a:pPr>
            <a:r>
              <a:rPr lang="en-US" sz="2400" dirty="0" smtClean="0"/>
              <a:t>Matched pair design with two teammates who </a:t>
            </a:r>
          </a:p>
          <a:p>
            <a:pPr lvl="1">
              <a:lnSpc>
                <a:spcPct val="80000"/>
              </a:lnSpc>
            </a:pPr>
            <a:endParaRPr lang="en-US" sz="2400" dirty="0" smtClean="0">
              <a:sym typeface="Wingdings" pitchFamily="2" charset="2"/>
            </a:endParaRPr>
          </a:p>
          <a:p>
            <a:pPr lvl="2">
              <a:lnSpc>
                <a:spcPct val="80000"/>
              </a:lnSpc>
            </a:pPr>
            <a:r>
              <a:rPr lang="en-US" sz="2000" dirty="0" smtClean="0"/>
              <a:t>Are equally qualified for housing,</a:t>
            </a:r>
          </a:p>
          <a:p>
            <a:pPr lvl="1">
              <a:lnSpc>
                <a:spcPct val="80000"/>
              </a:lnSpc>
            </a:pPr>
            <a:endParaRPr lang="en-US" sz="2200" dirty="0" smtClean="0">
              <a:sym typeface="Wingdings" pitchFamily="2" charset="2"/>
            </a:endParaRPr>
          </a:p>
          <a:p>
            <a:pPr lvl="2">
              <a:lnSpc>
                <a:spcPct val="80000"/>
              </a:lnSpc>
            </a:pPr>
            <a:r>
              <a:rPr lang="en-US" sz="2000" dirty="0" smtClean="0"/>
              <a:t>Have the same characteristics, training, timing, and request,</a:t>
            </a:r>
          </a:p>
          <a:p>
            <a:pPr lvl="1">
              <a:lnSpc>
                <a:spcPct val="80000"/>
              </a:lnSpc>
            </a:pPr>
            <a:endParaRPr lang="en-US" sz="2200" dirty="0" smtClean="0">
              <a:sym typeface="Wingdings" pitchFamily="2" charset="2"/>
            </a:endParaRPr>
          </a:p>
          <a:p>
            <a:pPr lvl="2">
              <a:lnSpc>
                <a:spcPct val="80000"/>
              </a:lnSpc>
            </a:pPr>
            <a:r>
              <a:rPr lang="en-US" sz="2000" dirty="0" smtClean="0"/>
              <a:t>Differ on race or ethnicity.</a:t>
            </a:r>
          </a:p>
          <a:p>
            <a:pPr lvl="1">
              <a:lnSpc>
                <a:spcPct val="80000"/>
              </a:lnSpc>
            </a:pPr>
            <a:endParaRPr lang="en-US" sz="2200" dirty="0" smtClean="0"/>
          </a:p>
          <a:p>
            <a:pPr lvl="1">
              <a:lnSpc>
                <a:spcPct val="80000"/>
              </a:lnSpc>
            </a:pPr>
            <a:r>
              <a:rPr lang="en-US" sz="2200" dirty="0" smtClean="0"/>
              <a:t>Audit teammates successively inquire about an advertised housing unit randomly selected from the newspaper.</a:t>
            </a:r>
          </a:p>
          <a:p>
            <a:pPr lvl="1">
              <a:lnSpc>
                <a:spcPct val="80000"/>
              </a:lnSpc>
            </a:pPr>
            <a:endParaRPr lang="en-US" sz="2200" dirty="0" smtClean="0"/>
          </a:p>
          <a:p>
            <a:pPr lvl="1">
              <a:lnSpc>
                <a:spcPct val="80000"/>
              </a:lnSpc>
            </a:pPr>
            <a:r>
              <a:rPr lang="en-US" sz="2200" dirty="0" smtClean="0"/>
              <a:t>The order of their visits is randomized.</a:t>
            </a:r>
          </a:p>
          <a:p>
            <a:pPr lvl="1">
              <a:lnSpc>
                <a:spcPct val="80000"/>
              </a:lnSpc>
            </a:pPr>
            <a:endParaRPr lang="en-US" sz="2200" dirty="0" smtClean="0"/>
          </a:p>
          <a:p>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051840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219200"/>
            <a:ext cx="8229600" cy="5355336"/>
          </a:xfrm>
        </p:spPr>
        <p:txBody>
          <a:bodyPr>
            <a:normAutofit lnSpcReduction="10000"/>
          </a:bodyPr>
          <a:lstStyle/>
          <a:p>
            <a:pPr algn="ctr">
              <a:lnSpc>
                <a:spcPct val="50000"/>
              </a:lnSpc>
              <a:buFont typeface="Wingdings" pitchFamily="2" charset="2"/>
              <a:buNone/>
            </a:pPr>
            <a:endParaRPr lang="en-US" sz="2600" dirty="0" smtClean="0"/>
          </a:p>
          <a:p>
            <a:pPr>
              <a:lnSpc>
                <a:spcPct val="80000"/>
              </a:lnSpc>
            </a:pPr>
            <a:r>
              <a:rPr lang="en-US" sz="2600" dirty="0" smtClean="0"/>
              <a:t>Housing Audits</a:t>
            </a:r>
          </a:p>
          <a:p>
            <a:pPr>
              <a:lnSpc>
                <a:spcPct val="80000"/>
              </a:lnSpc>
            </a:pPr>
            <a:endParaRPr lang="en-US" sz="2600" dirty="0" smtClean="0"/>
          </a:p>
          <a:p>
            <a:pPr lvl="1">
              <a:lnSpc>
                <a:spcPct val="80000"/>
              </a:lnSpc>
            </a:pPr>
            <a:r>
              <a:rPr lang="en-US" sz="2400" dirty="0" smtClean="0"/>
              <a:t>Used to Measure How Much Discrimination Exists.</a:t>
            </a:r>
          </a:p>
          <a:p>
            <a:pPr lvl="1">
              <a:lnSpc>
                <a:spcPct val="80000"/>
              </a:lnSpc>
            </a:pPr>
            <a:endParaRPr lang="en-US" sz="2400" dirty="0" smtClean="0"/>
          </a:p>
          <a:p>
            <a:pPr lvl="2">
              <a:lnSpc>
                <a:spcPct val="80000"/>
              </a:lnSpc>
            </a:pPr>
            <a:r>
              <a:rPr lang="en-US" sz="2200" dirty="0" smtClean="0"/>
              <a:t>Discrimination exists if the minority auditors are systematically given less favorable treatment than their (equally qualified) teammates.</a:t>
            </a:r>
          </a:p>
          <a:p>
            <a:pPr>
              <a:lnSpc>
                <a:spcPct val="80000"/>
              </a:lnSpc>
              <a:buFont typeface="Wingdings" pitchFamily="2" charset="2"/>
              <a:buNone/>
            </a:pPr>
            <a:endParaRPr lang="en-US" sz="2600" dirty="0" smtClean="0"/>
          </a:p>
          <a:p>
            <a:pPr lvl="1">
              <a:lnSpc>
                <a:spcPct val="80000"/>
              </a:lnSpc>
            </a:pPr>
            <a:r>
              <a:rPr lang="en-US" sz="2400" dirty="0" smtClean="0"/>
              <a:t>Used to Test Hypotheses About the Causes of Discrimination.</a:t>
            </a:r>
          </a:p>
          <a:p>
            <a:pPr lvl="1">
              <a:lnSpc>
                <a:spcPct val="80000"/>
              </a:lnSpc>
            </a:pPr>
            <a:endParaRPr lang="en-US" sz="2400" dirty="0" smtClean="0">
              <a:sym typeface="Wingdings" pitchFamily="2" charset="2"/>
            </a:endParaRPr>
          </a:p>
          <a:p>
            <a:pPr lvl="2">
              <a:lnSpc>
                <a:spcPct val="80000"/>
              </a:lnSpc>
            </a:pPr>
            <a:r>
              <a:rPr lang="en-US" sz="2200" dirty="0" smtClean="0">
                <a:sym typeface="Wingdings" pitchFamily="2" charset="2"/>
              </a:rPr>
              <a:t>Audit studies can observe the circumstances under which discrimination occurs—and hence test theories that predict discrimination under some circumstances.</a:t>
            </a:r>
          </a:p>
          <a:p>
            <a:pPr lvl="2">
              <a:lnSpc>
                <a:spcPct val="80000"/>
              </a:lnSpc>
            </a:pPr>
            <a:endParaRPr lang="en-US" sz="2200" dirty="0">
              <a:sym typeface="Wingdings" pitchFamily="2" charset="2"/>
            </a:endParaRPr>
          </a:p>
          <a:p>
            <a:pPr lvl="1">
              <a:lnSpc>
                <a:spcPct val="80000"/>
              </a:lnSpc>
            </a:pPr>
            <a:r>
              <a:rPr lang="en-US" dirty="0" smtClean="0">
                <a:sym typeface="Wingdings" pitchFamily="2" charset="2"/>
              </a:rPr>
              <a:t>For a review of audit methods and evidence, see Oh and Yinger (</a:t>
            </a:r>
            <a:r>
              <a:rPr lang="en-US" i="1" dirty="0" smtClean="0">
                <a:sym typeface="Wingdings" pitchFamily="2" charset="2"/>
              </a:rPr>
              <a:t>Cityscape</a:t>
            </a:r>
            <a:r>
              <a:rPr lang="en-US" dirty="0" smtClean="0">
                <a:sym typeface="Wingdings" pitchFamily="2" charset="2"/>
              </a:rPr>
              <a:t>, 2015).</a:t>
            </a:r>
          </a:p>
          <a:p>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219200"/>
            <a:ext cx="8229600" cy="5355336"/>
          </a:xfrm>
        </p:spPr>
        <p:txBody>
          <a:bodyPr/>
          <a:lstStyle/>
          <a:p>
            <a:pPr algn="ctr">
              <a:lnSpc>
                <a:spcPct val="50000"/>
              </a:lnSpc>
              <a:buFont typeface="Wingdings" pitchFamily="2" charset="2"/>
              <a:buNone/>
            </a:pPr>
            <a:endParaRPr lang="en-US" sz="2600" dirty="0" smtClean="0"/>
          </a:p>
          <a:p>
            <a:pPr>
              <a:lnSpc>
                <a:spcPct val="80000"/>
              </a:lnSpc>
            </a:pPr>
            <a:r>
              <a:rPr lang="en-US" sz="2600" dirty="0" smtClean="0"/>
              <a:t>Strengths of Housing Audits</a:t>
            </a:r>
          </a:p>
          <a:p>
            <a:pPr>
              <a:lnSpc>
                <a:spcPct val="80000"/>
              </a:lnSpc>
            </a:pPr>
            <a:endParaRPr lang="en-US" sz="2600" dirty="0" smtClean="0"/>
          </a:p>
          <a:p>
            <a:pPr lvl="1">
              <a:lnSpc>
                <a:spcPct val="80000"/>
              </a:lnSpc>
            </a:pPr>
            <a:r>
              <a:rPr lang="en-US" sz="2400" dirty="0" smtClean="0"/>
              <a:t>Audits yield a powerful narrative, which makes cases of discrimination plausible in both research and court settings.</a:t>
            </a:r>
          </a:p>
          <a:p>
            <a:pPr lvl="1">
              <a:lnSpc>
                <a:spcPct val="80000"/>
              </a:lnSpc>
            </a:pPr>
            <a:endParaRPr lang="en-US" sz="2400" dirty="0" smtClean="0"/>
          </a:p>
          <a:p>
            <a:pPr lvl="1">
              <a:lnSpc>
                <a:spcPct val="80000"/>
              </a:lnSpc>
            </a:pPr>
            <a:r>
              <a:rPr lang="en-US" sz="2400" dirty="0" smtClean="0"/>
              <a:t>Audits can control for virtually everything that a housing agent should consider in making decisions about a potential customer.</a:t>
            </a:r>
          </a:p>
          <a:p>
            <a:pPr lvl="1">
              <a:lnSpc>
                <a:spcPct val="80000"/>
              </a:lnSpc>
            </a:pPr>
            <a:endParaRPr lang="en-US" sz="2400" dirty="0" smtClean="0"/>
          </a:p>
          <a:p>
            <a:pPr lvl="1">
              <a:lnSpc>
                <a:spcPct val="80000"/>
              </a:lnSpc>
            </a:pPr>
            <a:r>
              <a:rPr lang="en-US" sz="2400" dirty="0" smtClean="0"/>
              <a:t>Audits provide direct measures of discrimination, unlike other approaches, which look for signs of discrimination in housing prices, segregation patterns, and so on.</a:t>
            </a:r>
          </a:p>
          <a:p>
            <a:pPr>
              <a:lnSpc>
                <a:spcPct val="80000"/>
              </a:lnSpc>
            </a:pPr>
            <a:endParaRPr lang="en-US" sz="2600" dirty="0" smtClean="0"/>
          </a:p>
          <a:p>
            <a:pPr lvl="1">
              <a:buNone/>
            </a:pP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PAI786, Class 11:  Housing Discrimination</a:t>
            </a:r>
            <a:endParaRPr lang="en-US" sz="2400" dirty="0"/>
          </a:p>
        </p:txBody>
      </p:sp>
      <p:sp>
        <p:nvSpPr>
          <p:cNvPr id="3" name="Content Placeholder 2"/>
          <p:cNvSpPr>
            <a:spLocks noGrp="1"/>
          </p:cNvSpPr>
          <p:nvPr>
            <p:ph idx="1"/>
          </p:nvPr>
        </p:nvSpPr>
        <p:spPr>
          <a:xfrm>
            <a:off x="457200" y="1219200"/>
            <a:ext cx="8229600" cy="5355336"/>
          </a:xfrm>
        </p:spPr>
        <p:txBody>
          <a:bodyPr>
            <a:normAutofit/>
          </a:bodyPr>
          <a:lstStyle/>
          <a:p>
            <a:pPr algn="ctr">
              <a:lnSpc>
                <a:spcPct val="50000"/>
              </a:lnSpc>
              <a:buFont typeface="Wingdings" pitchFamily="2" charset="2"/>
              <a:buNone/>
            </a:pPr>
            <a:endParaRPr lang="en-US" sz="2600" dirty="0" smtClean="0"/>
          </a:p>
          <a:p>
            <a:pPr>
              <a:lnSpc>
                <a:spcPct val="80000"/>
              </a:lnSpc>
            </a:pPr>
            <a:r>
              <a:rPr lang="en-US" sz="2600" dirty="0" smtClean="0"/>
              <a:t>Weaknesses of In-Person Housing Audits</a:t>
            </a:r>
          </a:p>
          <a:p>
            <a:pPr>
              <a:lnSpc>
                <a:spcPct val="60000"/>
              </a:lnSpc>
            </a:pPr>
            <a:endParaRPr lang="en-US" sz="2600" dirty="0" smtClean="0"/>
          </a:p>
          <a:p>
            <a:pPr lvl="1">
              <a:lnSpc>
                <a:spcPct val="80000"/>
              </a:lnSpc>
            </a:pPr>
            <a:r>
              <a:rPr lang="en-US" sz="2400" dirty="0" smtClean="0"/>
              <a:t>Audits are expensive and hard to manage.</a:t>
            </a:r>
          </a:p>
          <a:p>
            <a:pPr lvl="1">
              <a:lnSpc>
                <a:spcPct val="50000"/>
              </a:lnSpc>
            </a:pPr>
            <a:endParaRPr lang="en-US" sz="2400" dirty="0" smtClean="0"/>
          </a:p>
          <a:p>
            <a:pPr lvl="1">
              <a:lnSpc>
                <a:spcPct val="80000"/>
              </a:lnSpc>
            </a:pPr>
            <a:r>
              <a:rPr lang="en-US" sz="2400" dirty="0" smtClean="0"/>
              <a:t>Audits only observe the marketing phase of a transaction.</a:t>
            </a:r>
          </a:p>
          <a:p>
            <a:pPr lvl="1">
              <a:lnSpc>
                <a:spcPct val="50000"/>
              </a:lnSpc>
            </a:pPr>
            <a:endParaRPr lang="en-US" sz="2400" dirty="0" smtClean="0"/>
          </a:p>
          <a:p>
            <a:pPr lvl="1">
              <a:lnSpc>
                <a:spcPct val="80000"/>
              </a:lnSpc>
            </a:pPr>
            <a:r>
              <a:rPr lang="en-US" sz="2400" dirty="0" smtClean="0"/>
              <a:t>Audits do not involve random assignment, so the possibility that the results reflect unobserved differences between teammates cannot be ruled out (although it can be minimized by good management).</a:t>
            </a:r>
          </a:p>
          <a:p>
            <a:pPr lvl="1">
              <a:lnSpc>
                <a:spcPct val="50000"/>
              </a:lnSpc>
            </a:pPr>
            <a:endParaRPr lang="en-US" sz="2400" dirty="0" smtClean="0"/>
          </a:p>
          <a:p>
            <a:pPr lvl="1">
              <a:lnSpc>
                <a:spcPct val="80000"/>
              </a:lnSpc>
            </a:pPr>
            <a:r>
              <a:rPr lang="en-US" sz="2400" dirty="0" smtClean="0"/>
              <a:t>For important practical reasons, housing audits are not “double blind,” so the possibility that auditors try to influence the results cannot be ruled out (although it can be minimized by good management).</a:t>
            </a:r>
          </a:p>
          <a:p>
            <a:pPr>
              <a:lnSpc>
                <a:spcPct val="80000"/>
              </a:lnSpc>
            </a:pPr>
            <a:endParaRPr lang="en-US" sz="2600" dirty="0" smtClean="0"/>
          </a:p>
          <a:p>
            <a:pPr lvl="1">
              <a:buNone/>
            </a:pP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41831</TotalTime>
  <Words>2101</Words>
  <Application>Microsoft Office PowerPoint</Application>
  <PresentationFormat>On-screen Show (4:3)</PresentationFormat>
  <Paragraphs>445</Paragraphs>
  <Slides>26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Malgun Gothic</vt:lpstr>
      <vt:lpstr>Arial</vt:lpstr>
      <vt:lpstr>Calibri</vt:lpstr>
      <vt:lpstr>Georgia</vt:lpstr>
      <vt:lpstr>Times New Roman</vt:lpstr>
      <vt:lpstr>Trebuchet MS</vt:lpstr>
      <vt:lpstr>Wingdings</vt:lpstr>
      <vt:lpstr>Wingdings 2</vt:lpstr>
      <vt:lpstr>Urban</vt:lpstr>
      <vt:lpstr>PAI786:  Urban Policy</vt:lpstr>
      <vt:lpstr>PAI786, Class 11:  Housing Discrimination</vt:lpstr>
      <vt:lpstr>PAI786, Class 11:  Housing Discrimination</vt:lpstr>
      <vt:lpstr>PAI786, Class 11:  Housing Discrimination</vt:lpstr>
      <vt:lpstr>PAI786, Class 11:  Housing Discrimination</vt:lpstr>
      <vt:lpstr>PAI786, Class 11:  Housing Discrimination</vt:lpstr>
      <vt:lpstr>PAI786, Class 11:  Housing Discrimination</vt:lpstr>
      <vt:lpstr>PAI786, Class 11:  Housing Discrimination</vt:lpstr>
      <vt:lpstr>PAI786, Class 11:  Housing Discrimination</vt:lpstr>
      <vt:lpstr>PAI786, Class 11:  Housing Discrimination</vt:lpstr>
      <vt:lpstr>PAI786, Class 11:  Housing Discrimination</vt:lpstr>
      <vt:lpstr>PAI786, Class 11:  Housing Discrimination</vt:lpstr>
      <vt:lpstr>PAI786, Class 11:  Housing Discrimination</vt:lpstr>
      <vt:lpstr>PAI786, Class 11:  Housing Discrimination</vt:lpstr>
      <vt:lpstr>PAI786, Class 11:  Housing Discrimination</vt:lpstr>
      <vt:lpstr>PAI786, Class 11:  Housing Discrimination</vt:lpstr>
      <vt:lpstr>PAI786, Class 11:  Housing Discrimination</vt:lpstr>
      <vt:lpstr>PAI786, Class 11:  Housing Discrimination</vt:lpstr>
      <vt:lpstr>PAI786, Class 11:  Housing Discrimination</vt:lpstr>
      <vt:lpstr>PAI786, Class 11:  Housing Discrimination</vt:lpstr>
      <vt:lpstr>PAI786, Class 11:  Housing Discrimination</vt:lpstr>
      <vt:lpstr>PAI786, Class 11:  Housing Discrimination</vt:lpstr>
      <vt:lpstr>PAI786, Class 11:  Housing Discrimination</vt:lpstr>
      <vt:lpstr>PAI786, Class 11:  Housing Discrimination</vt:lpstr>
      <vt:lpstr>PAI786, Class 11:  Housing Discrimination</vt:lpstr>
      <vt:lpstr>PAI786, Class 11:  Housing Discrimination</vt:lpstr>
    </vt:vector>
  </TitlesOfParts>
  <Company>Syracuse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PPA786:  Urban Policy</dc:title>
  <dc:creator>joyinger</dc:creator>
  <cp:lastModifiedBy>Kathleen M Nasto</cp:lastModifiedBy>
  <cp:revision>50</cp:revision>
  <dcterms:created xsi:type="dcterms:W3CDTF">2008-01-08T18:11:56Z</dcterms:created>
  <dcterms:modified xsi:type="dcterms:W3CDTF">2018-02-12T17:11:03Z</dcterms:modified>
</cp:coreProperties>
</file>