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7" r:id="rId4"/>
    <p:sldId id="295" r:id="rId5"/>
    <p:sldId id="296" r:id="rId6"/>
    <p:sldId id="293" r:id="rId7"/>
    <p:sldId id="297" r:id="rId8"/>
    <p:sldId id="298" r:id="rId9"/>
    <p:sldId id="306" r:id="rId10"/>
    <p:sldId id="294" r:id="rId11"/>
    <p:sldId id="268" r:id="rId12"/>
    <p:sldId id="269" r:id="rId13"/>
    <p:sldId id="301" r:id="rId14"/>
    <p:sldId id="300" r:id="rId15"/>
    <p:sldId id="270" r:id="rId16"/>
    <p:sldId id="299" r:id="rId17"/>
    <p:sldId id="273" r:id="rId18"/>
    <p:sldId id="283" r:id="rId19"/>
    <p:sldId id="274" r:id="rId20"/>
    <p:sldId id="278" r:id="rId21"/>
    <p:sldId id="260" r:id="rId22"/>
    <p:sldId id="264" r:id="rId23"/>
    <p:sldId id="313" r:id="rId24"/>
    <p:sldId id="279" r:id="rId25"/>
    <p:sldId id="318" r:id="rId26"/>
    <p:sldId id="314" r:id="rId27"/>
    <p:sldId id="316" r:id="rId28"/>
    <p:sldId id="275" r:id="rId29"/>
    <p:sldId id="307" r:id="rId30"/>
    <p:sldId id="276" r:id="rId31"/>
    <p:sldId id="282" r:id="rId32"/>
    <p:sldId id="303" r:id="rId33"/>
    <p:sldId id="308" r:id="rId34"/>
    <p:sldId id="315" r:id="rId35"/>
    <p:sldId id="317" r:id="rId36"/>
    <p:sldId id="304" r:id="rId37"/>
    <p:sldId id="305" r:id="rId38"/>
    <p:sldId id="310" r:id="rId39"/>
    <p:sldId id="280" r:id="rId40"/>
    <p:sldId id="265" r:id="rId41"/>
    <p:sldId id="302" r:id="rId42"/>
    <p:sldId id="319" r:id="rId43"/>
    <p:sldId id="286" r:id="rId44"/>
    <p:sldId id="311" r:id="rId45"/>
    <p:sldId id="284" r:id="rId46"/>
    <p:sldId id="312" r:id="rId47"/>
    <p:sldId id="309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9A13D1-E279-42DD-BB3C-1752E55AB318}" type="datetimeFigureOut">
              <a:rPr lang="en-US" smtClean="0"/>
              <a:pPr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137C6D-94B2-4F08-ACBF-0D8EF6D4C2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o.gov/sites/default/files/114th-congress-2015-2016/reports/50782-LowIncomeHousing-OneColumn.pdf" TargetMode="External"/><Relationship Id="rId2" Type="http://schemas.openxmlformats.org/officeDocument/2006/relationships/hyperlink" Target="http://www.huduser.gov/portal/publications/affhsg/wc_HsgNeeds1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cbo.gov/publication/5078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s://www.huduser.gov/periodicals/ushmc/spring95/spring95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portal.hud.gov/hudportal/HUD?src=/topics/rental_assistance/phpro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urban.org/sites/default/files/alfresco/publication-pdfs/411798-Federal-Programs-for-Addressing-Low-Income-Housing-Needs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pp.org/who-is-helped-by-section-8-project-based-rental-assistance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pp.org/who-is-helped-by-housing-choice-vouchers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chapa.org/sites/default/files/413163-What-Happens-to-Housing-Assistance-Leaver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hyperlink" Target="http://www.taxpolicycenter.org/publications/url.cfm?ID=100172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uduser.gov/portal/datasets/lihtc/tables9513.pdf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PAI786:  Urban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696200" cy="23484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Class 7:</a:t>
            </a:r>
          </a:p>
          <a:p>
            <a:r>
              <a:rPr lang="en-US" sz="4000" dirty="0" smtClean="0"/>
              <a:t>Housing Problems </a:t>
            </a:r>
          </a:p>
          <a:p>
            <a:r>
              <a:rPr lang="en-US" sz="4000" dirty="0" smtClean="0"/>
              <a:t>and Federal Housing Programs</a:t>
            </a:r>
            <a:endParaRPr lang="en-US" sz="4000" dirty="0"/>
          </a:p>
        </p:txBody>
      </p:sp>
      <p:pic>
        <p:nvPicPr>
          <p:cNvPr id="1026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29400" y="762000"/>
            <a:ext cx="1818742" cy="180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83" t="31999" r="6666" b="6668"/>
          <a:stretch/>
        </p:blipFill>
        <p:spPr>
          <a:xfrm>
            <a:off x="1676400" y="1371600"/>
            <a:ext cx="5579994" cy="518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2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Severe Rent Burdens</a:t>
            </a:r>
          </a:p>
          <a:p>
            <a:endParaRPr lang="en-US" b="1" dirty="0" smtClean="0"/>
          </a:p>
          <a:p>
            <a:pPr lvl="1"/>
            <a:r>
              <a:rPr lang="en-US" dirty="0" smtClean="0"/>
              <a:t>Housing costs include rents and utilities.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According to HUD, a severe rent burden is more than 50% of a household’s income.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high rent burdens substantially limit the money  households have to spend on other necessities, such as adequate nutrition and medical care.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Severely Inadequate Housing</a:t>
            </a:r>
          </a:p>
          <a:p>
            <a:pPr>
              <a:lnSpc>
                <a:spcPct val="50000"/>
              </a:lnSpc>
            </a:pPr>
            <a:endParaRPr lang="en-US" b="1" dirty="0" smtClean="0"/>
          </a:p>
          <a:p>
            <a:pPr lvl="1"/>
            <a:r>
              <a:rPr lang="en-US" dirty="0"/>
              <a:t>Severely inadequate housing includes a variety of physical problems related to heating, plumbing, electric, public spaces, or </a:t>
            </a:r>
            <a:r>
              <a:rPr lang="en-US" dirty="0" smtClean="0"/>
              <a:t>maintenance.</a:t>
            </a:r>
            <a:endParaRPr lang="en-US" dirty="0"/>
          </a:p>
          <a:p>
            <a:pPr lvl="1">
              <a:lnSpc>
                <a:spcPct val="50000"/>
              </a:lnSpc>
              <a:spcBef>
                <a:spcPts val="0"/>
              </a:spcBef>
            </a:pPr>
            <a:endParaRPr lang="en-US" dirty="0" smtClean="0"/>
          </a:p>
          <a:p>
            <a:pPr lvl="1"/>
            <a:r>
              <a:rPr lang="en-US" dirty="0" smtClean="0"/>
              <a:t>Physical housing problems were the main housing problem until the mid 1970s, but are now not a serious problem.</a:t>
            </a:r>
          </a:p>
          <a:p>
            <a:pPr lvl="1">
              <a:lnSpc>
                <a:spcPct val="50000"/>
              </a:lnSpc>
              <a:spcBef>
                <a:spcPts val="0"/>
              </a:spcBef>
            </a:pPr>
            <a:endParaRPr lang="en-US" dirty="0" smtClean="0"/>
          </a:p>
          <a:p>
            <a:pPr lvl="2">
              <a:lnSpc>
                <a:spcPct val="50000"/>
              </a:lnSpc>
              <a:spcBef>
                <a:spcPts val="0"/>
              </a:spcBef>
            </a:pP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In 2013, only 2.9 percent of worst-case households were in that status based solely on severely inadequate housing.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Overcrowding</a:t>
            </a:r>
          </a:p>
          <a:p>
            <a:pPr>
              <a:lnSpc>
                <a:spcPct val="50000"/>
              </a:lnSpc>
            </a:pPr>
            <a:endParaRPr lang="en-US" b="1" dirty="0" smtClean="0"/>
          </a:p>
          <a:p>
            <a:pPr lvl="1"/>
            <a:r>
              <a:rPr lang="en-US" dirty="0" smtClean="0"/>
              <a:t>HUD also keeps track of overcrowding, which is defined as more than 1 </a:t>
            </a:r>
            <a:r>
              <a:rPr lang="en-US" dirty="0"/>
              <a:t>person per </a:t>
            </a:r>
            <a:r>
              <a:rPr lang="en-US" dirty="0" smtClean="0"/>
              <a:t>room.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 the U.S. as a whole, only 1.9% of very-low-income renters lived in overcrowded conditions in 2011.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incidence was much higher, 7.8%, for very-low-income Hispanics, largely due to their extensive immigration.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6819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083" t="14667" r="8750" b="5333"/>
          <a:stretch/>
        </p:blipFill>
        <p:spPr>
          <a:xfrm>
            <a:off x="1524000" y="1219200"/>
            <a:ext cx="594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/>
          <a:lstStyle/>
          <a:p>
            <a:r>
              <a:rPr lang="en-US" b="1" dirty="0" smtClean="0"/>
              <a:t>Housing Affordability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housing affordability problem arises when there is not enough </a:t>
            </a:r>
            <a:r>
              <a:rPr lang="en-US" u="sng" dirty="0" smtClean="0"/>
              <a:t>available</a:t>
            </a:r>
            <a:r>
              <a:rPr lang="en-US" dirty="0" smtClean="0"/>
              <a:t> housing that low-income people can afford.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housing affordability problem can arise from: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lack of housing with affordable rents or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higher-income people living in housing that is affordable to low-income people.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1972270"/>
            <a:ext cx="28956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31775" lvl="1"/>
            <a:r>
              <a:rPr lang="en-US" dirty="0" smtClean="0"/>
              <a:t>Only 35 affordable, available, and adequate units are available for every 100 extremely low-income households.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2083" t="28000" r="6250" b="18000"/>
          <a:stretch/>
        </p:blipFill>
        <p:spPr>
          <a:xfrm>
            <a:off x="3235569" y="1405731"/>
            <a:ext cx="5715000" cy="462915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676400" y="3444630"/>
            <a:ext cx="3505200" cy="105117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34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Dynamics of Housing Needs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The incidence of housing needs changes over time.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households occasionally have housing needs, others have housing needs over the long term.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 a result, housing needs can be measured in several different ways: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Snapshot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Flow over time</a:t>
            </a:r>
          </a:p>
          <a:p>
            <a:pPr marL="1161288" lvl="2" indent="-457200">
              <a:buAutoNum type="arabicPeriod"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Dynamics of Housing Needs, Cont.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Example:  Rent burdens for 4 households</a:t>
            </a:r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 marL="1161288" lvl="2" indent="-457200">
              <a:buAutoNum type="arabicPeriod"/>
            </a:pPr>
            <a:r>
              <a:rPr lang="en-US" dirty="0" smtClean="0"/>
              <a:t>Never experiences high rent burden (◊)</a:t>
            </a:r>
          </a:p>
          <a:p>
            <a:pPr marL="1161288" lvl="2" indent="-457200">
              <a:lnSpc>
                <a:spcPct val="50000"/>
              </a:lnSpc>
              <a:buAutoNum type="arabicPeriod"/>
            </a:pPr>
            <a:endParaRPr lang="en-US" dirty="0" smtClean="0"/>
          </a:p>
          <a:p>
            <a:pPr marL="1161288" lvl="2" indent="-457200">
              <a:buAutoNum type="arabicPeriod"/>
            </a:pPr>
            <a:r>
              <a:rPr lang="en-US" dirty="0" smtClean="0"/>
              <a:t>Rarely experiences high rent burden (▪)</a:t>
            </a:r>
          </a:p>
          <a:p>
            <a:pPr marL="1161288" lvl="2" indent="-457200">
              <a:lnSpc>
                <a:spcPct val="50000"/>
              </a:lnSpc>
              <a:buAutoNum type="arabicPeriod"/>
            </a:pPr>
            <a:endParaRPr lang="en-US" dirty="0" smtClean="0"/>
          </a:p>
          <a:p>
            <a:pPr marL="1161288" lvl="2" indent="-457200">
              <a:buAutoNum type="arabicPeriod"/>
            </a:pPr>
            <a:r>
              <a:rPr lang="en-US" dirty="0" smtClean="0"/>
              <a:t>Has trouble with high rent burden, but then situation improves (●)</a:t>
            </a:r>
          </a:p>
          <a:p>
            <a:pPr marL="1161288" lvl="2" indent="-457200">
              <a:lnSpc>
                <a:spcPct val="50000"/>
              </a:lnSpc>
              <a:buAutoNum type="arabicPeriod"/>
            </a:pPr>
            <a:endParaRPr lang="en-US" dirty="0" smtClean="0"/>
          </a:p>
          <a:p>
            <a:pPr marL="1161288" lvl="2" indent="-457200">
              <a:buAutoNum type="arabicPeriod"/>
            </a:pPr>
            <a:r>
              <a:rPr lang="en-US" dirty="0" smtClean="0"/>
              <a:t>Starts out without high rent burden, but then long-run situation falls apart (□)</a:t>
            </a:r>
          </a:p>
          <a:p>
            <a:pPr marL="1161288" lvl="2" indent="-457200">
              <a:buAutoNum type="arabicPeriod"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55336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The Dynamics of Housing Needs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●     □    □                  □</a:t>
            </a:r>
          </a:p>
          <a:p>
            <a:pPr>
              <a:buNone/>
            </a:pPr>
            <a:r>
              <a:rPr lang="en-US" dirty="0" smtClean="0"/>
              <a:t>                 ●     □          □     ●    ●     □     □</a:t>
            </a:r>
          </a:p>
          <a:p>
            <a:pPr>
              <a:buNone/>
            </a:pPr>
            <a:r>
              <a:rPr lang="en-US" dirty="0" smtClean="0"/>
              <a:t>                        ●    □     ▪</a:t>
            </a:r>
          </a:p>
          <a:p>
            <a:pPr>
              <a:buNone/>
            </a:pPr>
            <a:r>
              <a:rPr lang="en-US" dirty="0" smtClean="0"/>
              <a:t>                 □     ▪     ●            ▪</a:t>
            </a:r>
          </a:p>
          <a:p>
            <a:pPr>
              <a:buNone/>
            </a:pPr>
            <a:r>
              <a:rPr lang="en-US" dirty="0" smtClean="0"/>
              <a:t>                 ▪      ◊    ▪                   ▪     ●     ●    ▪ </a:t>
            </a:r>
          </a:p>
          <a:p>
            <a:pPr>
              <a:buNone/>
            </a:pPr>
            <a:r>
              <a:rPr lang="en-US" dirty="0" smtClean="0"/>
              <a:t>                 ◊                                ◊     ◊     ▪    ●</a:t>
            </a:r>
          </a:p>
          <a:p>
            <a:pPr>
              <a:buNone/>
            </a:pPr>
            <a:r>
              <a:rPr lang="en-US" dirty="0" smtClean="0"/>
              <a:t>                               ◊    ◊     ◊            ▪     ◊    ◊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>
            <a:off x="75406" y="3657600"/>
            <a:ext cx="36583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05000" y="54864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3732212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3429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 of Income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210407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Rent Burden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55626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2007  2008  2009  2010  2011  2012  2013  2014  2015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2091241" y="5486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6677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2773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8869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4965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1061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7157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253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858794" y="5485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24200" y="3124200"/>
            <a:ext cx="533400" cy="2362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06090" y="1981200"/>
            <a:ext cx="533400" cy="35052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2209800" y="2895600"/>
            <a:ext cx="6096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19400" y="3352800"/>
            <a:ext cx="6096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962400" y="2438400"/>
            <a:ext cx="6096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72000" y="2895600"/>
            <a:ext cx="5334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4724400" y="3276600"/>
            <a:ext cx="1371600" cy="6096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15000" y="4267200"/>
            <a:ext cx="609600" cy="15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324600" y="4267200"/>
            <a:ext cx="533400" cy="4572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2057400" y="3110345"/>
            <a:ext cx="990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6200000" flipH="1">
            <a:off x="2857500" y="2933700"/>
            <a:ext cx="457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3429000" y="292331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3976255" y="2424545"/>
            <a:ext cx="533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648200" y="2438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181600" y="24384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867400" y="28956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 flipH="1" flipV="1">
            <a:off x="6400800" y="25146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209800" y="3810000"/>
            <a:ext cx="6096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819400" y="38100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3200400" y="3505200"/>
            <a:ext cx="9144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962400" y="3352800"/>
            <a:ext cx="6858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16200000" flipH="1">
            <a:off x="4648200" y="3810000"/>
            <a:ext cx="4572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991100" y="4381500"/>
            <a:ext cx="9144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5791200" y="47244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324600" y="4267200"/>
            <a:ext cx="5334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 flipH="1" flipV="1">
            <a:off x="2299855" y="4281055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6200000" flipH="1">
            <a:off x="2667000" y="44958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491345" y="5195455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976255" y="5195455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 flipH="1" flipV="1">
            <a:off x="4648200" y="4724400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181600" y="47244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16200000" flipH="1">
            <a:off x="5815445" y="4762500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6400800" y="520931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2971800" y="2819400"/>
            <a:ext cx="1447800" cy="533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Class Outline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Housing Problems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Federal Housing Programs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Note:  This lecture draws on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www.huduser.gov/portal/publications/affhsg/wc_HsgNeeds15.html</a:t>
            </a:r>
            <a:r>
              <a:rPr lang="en-US" sz="2000" dirty="0"/>
              <a:t> and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www.cbo.gov/sites/default/files/114th-congress-2015-2016/reports/50782-LowIncomeHousing-OneColumn.pdf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Dynamics of Housing Needs, continued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In 2009 (in the example), only ¼ of households have high rent burdens.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In 2010, ¾ of households have high rent burdens.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In an average year, 36% (13/36) of households have a high rent burden.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Over the 9-year period, ¾ of households experience a high rent burden at least once.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Only 1 household has a high rent burden for more than 5 years.</a:t>
            </a:r>
          </a:p>
          <a:p>
            <a:pPr lvl="1"/>
            <a:endParaRPr lang="en-US" dirty="0" smtClean="0"/>
          </a:p>
          <a:p>
            <a:pPr marL="1161288" lvl="2" indent="-457200">
              <a:buAutoNum type="arabicPeriod"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Dynamics of High Rent Burdens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pPr marL="109728" indent="0">
              <a:buNone/>
            </a:pPr>
            <a:r>
              <a:rPr lang="en-US" sz="1400" dirty="0" smtClean="0"/>
              <a:t>	Source:  HUD, </a:t>
            </a:r>
            <a:r>
              <a:rPr lang="en-US" sz="1400" i="1" dirty="0" smtClean="0"/>
              <a:t>Affordable Housing Needs, 2005</a:t>
            </a:r>
            <a:endParaRPr lang="en-US" sz="1400" i="1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5839968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Key Federal Housing Programs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Public housing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Project-based assistance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Tenant-based assistance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Programs for homeowners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Tax breaks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5029200" y="2286000"/>
            <a:ext cx="533400" cy="2133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29859" y="267643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Serve about ¼ of eligible households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Key Federal Housing Programs, 2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 good recent overview comes from the Congressional Budget Office: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www.cbo.gov/publication/50782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940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Federal Housing Programs: Public Housing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Public housing units are owned and managed by local public agencies; $7 billion spending in 2014.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There are about 1.1 million public housing units, mostly built between 1937 and the mid-1980s.</a:t>
            </a:r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 lvl="1"/>
            <a:r>
              <a:rPr lang="en-US" dirty="0" smtClean="0"/>
              <a:t>Public housing tenants usually pay 30 percent of their income in rent.</a:t>
            </a:r>
          </a:p>
          <a:p>
            <a:pPr lvl="1">
              <a:lnSpc>
                <a:spcPct val="50000"/>
              </a:lnSpc>
            </a:pPr>
            <a:endParaRPr lang="en-US" dirty="0" smtClean="0"/>
          </a:p>
          <a:p>
            <a:pPr lvl="1"/>
            <a:r>
              <a:rPr lang="en-US" dirty="0" smtClean="0"/>
              <a:t>Public housing projects in big cities constitute the nation’s highest-poverty neighborhoods.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639"/>
            <a:ext cx="8229600" cy="5448361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Federal Housing Programs: Public Housing, 2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sz="2900" dirty="0" smtClean="0"/>
              <a:t>“[T]he </a:t>
            </a:r>
            <a:r>
              <a:rPr lang="en-US" sz="2900" dirty="0"/>
              <a:t>Northeast and South </a:t>
            </a:r>
            <a:r>
              <a:rPr lang="en-US" sz="2900" dirty="0" smtClean="0"/>
              <a:t>account </a:t>
            </a:r>
            <a:r>
              <a:rPr lang="en-US" sz="2900" dirty="0"/>
              <a:t>for </a:t>
            </a:r>
            <a:r>
              <a:rPr lang="en-US" sz="2900" dirty="0" smtClean="0"/>
              <a:t>73% </a:t>
            </a:r>
            <a:r>
              <a:rPr lang="en-US" sz="2900" dirty="0"/>
              <a:t>of all occupied public housing units but only </a:t>
            </a:r>
            <a:r>
              <a:rPr lang="en-US" sz="2900" dirty="0" smtClean="0"/>
              <a:t>54% </a:t>
            </a:r>
            <a:r>
              <a:rPr lang="en-US" sz="2900" dirty="0"/>
              <a:t>of all renters. </a:t>
            </a:r>
            <a:endParaRPr lang="en-US" sz="2900" dirty="0" smtClean="0"/>
          </a:p>
          <a:p>
            <a:pPr lvl="1"/>
            <a:endParaRPr lang="en-US" sz="2900" dirty="0"/>
          </a:p>
          <a:p>
            <a:pPr lvl="1"/>
            <a:r>
              <a:rPr lang="en-US" sz="2900" dirty="0" smtClean="0"/>
              <a:t>Public </a:t>
            </a:r>
            <a:r>
              <a:rPr lang="en-US" sz="2900" dirty="0"/>
              <a:t>housing is also much more prevalent in central cities than in </a:t>
            </a:r>
            <a:r>
              <a:rPr lang="en-US" sz="2900" dirty="0" smtClean="0"/>
              <a:t>suburbs….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 smtClean="0"/>
              <a:t>Public housing …comes </a:t>
            </a:r>
            <a:r>
              <a:rPr lang="en-US" sz="2900" dirty="0"/>
              <a:t>in </a:t>
            </a:r>
            <a:r>
              <a:rPr lang="en-US" sz="2900" dirty="0" smtClean="0"/>
              <a:t>… high-rise </a:t>
            </a:r>
            <a:r>
              <a:rPr lang="en-US" sz="2900" dirty="0"/>
              <a:t>buildings, garden-style apartments, and single-family </a:t>
            </a:r>
            <a:r>
              <a:rPr lang="en-US" sz="2900" dirty="0" smtClean="0"/>
              <a:t>structures…. 41% </a:t>
            </a:r>
            <a:r>
              <a:rPr lang="en-US" sz="2900" dirty="0"/>
              <a:t>of </a:t>
            </a:r>
            <a:r>
              <a:rPr lang="en-US" sz="2900" dirty="0" smtClean="0"/>
              <a:t>… units </a:t>
            </a:r>
            <a:r>
              <a:rPr lang="en-US" sz="2900" dirty="0"/>
              <a:t>are in buildings with </a:t>
            </a:r>
            <a:r>
              <a:rPr lang="en-US" sz="2900" dirty="0" smtClean="0"/>
              <a:t>4 </a:t>
            </a:r>
            <a:r>
              <a:rPr lang="en-US" sz="2900" dirty="0"/>
              <a:t>or more stories, and </a:t>
            </a:r>
            <a:r>
              <a:rPr lang="en-US" sz="2900" dirty="0" smtClean="0"/>
              <a:t>33% [are]… </a:t>
            </a:r>
            <a:r>
              <a:rPr lang="en-US" sz="2900" dirty="0"/>
              <a:t>in buildings </a:t>
            </a:r>
            <a:r>
              <a:rPr lang="en-US" sz="2900" dirty="0" smtClean="0"/>
              <a:t>with 7 or </a:t>
            </a:r>
            <a:r>
              <a:rPr lang="en-US" sz="2900" dirty="0"/>
              <a:t>more stories. Another </a:t>
            </a:r>
            <a:r>
              <a:rPr lang="en-US" sz="2900" dirty="0" smtClean="0"/>
              <a:t>40% </a:t>
            </a:r>
            <a:r>
              <a:rPr lang="en-US" sz="2900" dirty="0"/>
              <a:t>are in multiple-unit buildings of </a:t>
            </a:r>
            <a:r>
              <a:rPr lang="en-US" sz="2900" dirty="0" smtClean="0"/>
              <a:t>3 </a:t>
            </a:r>
            <a:r>
              <a:rPr lang="en-US" sz="2900" dirty="0"/>
              <a:t>stories or less. The remaining </a:t>
            </a:r>
            <a:r>
              <a:rPr lang="en-US" sz="2900" dirty="0" smtClean="0"/>
              <a:t>19% are </a:t>
            </a:r>
            <a:r>
              <a:rPr lang="en-US" sz="2900" dirty="0"/>
              <a:t>in single-family </a:t>
            </a:r>
            <a:r>
              <a:rPr lang="en-US" sz="2900" dirty="0" smtClean="0"/>
              <a:t>units.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 smtClean="0"/>
              <a:t>Forty-two % of </a:t>
            </a:r>
            <a:r>
              <a:rPr lang="en-US" sz="2900" dirty="0"/>
              <a:t>all public housing units are located </a:t>
            </a:r>
            <a:r>
              <a:rPr lang="en-US" sz="2900" dirty="0" smtClean="0"/>
              <a:t>in ….census tracts [where more than 40% of the households have incomes below the poverty level].”</a:t>
            </a:r>
          </a:p>
          <a:p>
            <a:pPr lvl="1"/>
            <a:endParaRPr lang="en-US" sz="2900" dirty="0"/>
          </a:p>
          <a:p>
            <a:pPr lvl="1"/>
            <a:r>
              <a:rPr lang="en-US" sz="2900" dirty="0">
                <a:hlinkClick r:id="rId2"/>
              </a:rPr>
              <a:t>https://</a:t>
            </a:r>
            <a:r>
              <a:rPr lang="en-US" sz="2900" dirty="0" smtClean="0">
                <a:hlinkClick r:id="rId2"/>
              </a:rPr>
              <a:t>www.huduser.gov/periodicals/ushmc/spring95/spring95.html</a:t>
            </a:r>
            <a:r>
              <a:rPr lang="en-US" sz="2900" dirty="0" smtClean="0"/>
              <a:t> </a:t>
            </a:r>
            <a:endParaRPr lang="en-US" sz="29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17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Federal Housing Programs: Public Housing, 3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According to HUD: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“In </a:t>
            </a:r>
            <a:r>
              <a:rPr lang="en-US" dirty="0"/>
              <a:t>general, you may stay in public housing as long as you comply with the lease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If, at reexamination your family's income is sufficient to obtain housing on the private market, the HA may determine whether your family should stay in public housing</a:t>
            </a:r>
            <a:r>
              <a:rPr lang="en-US" dirty="0" smtClean="0"/>
              <a:t>.”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http://portal.hud.gov/hudportal/HUD?src=/</a:t>
            </a:r>
            <a:r>
              <a:rPr lang="en-US" dirty="0" smtClean="0">
                <a:hlinkClick r:id="rId2"/>
              </a:rPr>
              <a:t>topics/rental_assistance/phprog</a:t>
            </a:r>
            <a:r>
              <a:rPr lang="en-US" dirty="0" smtClean="0"/>
              <a:t> </a:t>
            </a: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617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Federal Housing Programs: Public Housing, 4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According to Turner and Kingsley and the Urban Institute, 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“The </a:t>
            </a:r>
            <a:r>
              <a:rPr lang="en-US" dirty="0"/>
              <a:t>median </a:t>
            </a:r>
            <a:r>
              <a:rPr lang="en-US" dirty="0" smtClean="0"/>
              <a:t>length of </a:t>
            </a:r>
            <a:r>
              <a:rPr lang="en-US" dirty="0"/>
              <a:t>stay in public housing is only 4.7 </a:t>
            </a:r>
            <a:r>
              <a:rPr lang="en-US" dirty="0" smtClean="0"/>
              <a:t>years.”</a:t>
            </a:r>
          </a:p>
          <a:p>
            <a:endParaRPr lang="en-US" dirty="0"/>
          </a:p>
          <a:p>
            <a:pPr lvl="2"/>
            <a:r>
              <a:rPr lang="en-US" dirty="0" smtClean="0"/>
              <a:t>“The </a:t>
            </a:r>
            <a:r>
              <a:rPr lang="en-US" dirty="0"/>
              <a:t>elderly and disabled groups stay </a:t>
            </a:r>
            <a:r>
              <a:rPr lang="en-US" dirty="0" smtClean="0"/>
              <a:t>the longest</a:t>
            </a:r>
            <a:r>
              <a:rPr lang="en-US" dirty="0"/>
              <a:t>; the </a:t>
            </a:r>
            <a:r>
              <a:rPr lang="en-US" dirty="0" smtClean="0"/>
              <a:t>median </a:t>
            </a:r>
            <a:r>
              <a:rPr lang="en-US" dirty="0"/>
              <a:t>for families with </a:t>
            </a:r>
            <a:r>
              <a:rPr lang="en-US" dirty="0" smtClean="0"/>
              <a:t>children [is] only </a:t>
            </a:r>
            <a:r>
              <a:rPr lang="en-US" dirty="0"/>
              <a:t>3.2 </a:t>
            </a:r>
            <a:r>
              <a:rPr lang="en-US" dirty="0" smtClean="0"/>
              <a:t>years.”</a:t>
            </a:r>
          </a:p>
          <a:p>
            <a:endParaRPr lang="en-US" dirty="0"/>
          </a:p>
          <a:p>
            <a:pPr lvl="2"/>
            <a:r>
              <a:rPr lang="en-US" dirty="0" smtClean="0"/>
              <a:t>“[A] </a:t>
            </a:r>
            <a:r>
              <a:rPr lang="en-US" dirty="0"/>
              <a:t>sizeable minority of </a:t>
            </a:r>
            <a:r>
              <a:rPr lang="en-US" dirty="0" smtClean="0"/>
              <a:t>public housing </a:t>
            </a:r>
            <a:r>
              <a:rPr lang="en-US" dirty="0"/>
              <a:t>residents stay much longer. Specifically</a:t>
            </a:r>
            <a:r>
              <a:rPr lang="en-US" dirty="0" smtClean="0"/>
              <a:t>, 20 </a:t>
            </a:r>
            <a:r>
              <a:rPr lang="en-US" dirty="0"/>
              <a:t>percent of families with children (nonelderly </a:t>
            </a:r>
            <a:r>
              <a:rPr lang="en-US" dirty="0" smtClean="0"/>
              <a:t>and nondisabled</a:t>
            </a:r>
            <a:r>
              <a:rPr lang="en-US" dirty="0"/>
              <a:t>) in public housing have lived </a:t>
            </a:r>
            <a:r>
              <a:rPr lang="en-US" dirty="0" smtClean="0"/>
              <a:t>there 8.9 </a:t>
            </a:r>
            <a:r>
              <a:rPr lang="en-US" dirty="0"/>
              <a:t>years or </a:t>
            </a:r>
            <a:r>
              <a:rPr lang="en-US" dirty="0" smtClean="0"/>
              <a:t>longer.”</a:t>
            </a:r>
          </a:p>
          <a:p>
            <a:endParaRPr lang="en-US" dirty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www.urban.org/sites/default/files/alfresco/publication-pdfs/411798-Federal-Programs-for-Addressing-Low-Income-Housing-Needs.PDF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45275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Federal Housing Programs: Project-based Assistance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There are 1.2 million rental units (for 2 million people) produced with federal government subsidies between 1960 and 1990; most tenants are seniors or have a disability; $12 billion spending in 2014.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Most are now privately owned projects supported by project-based Section 8 rental assistance contracts.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Most units are reserved for low-income tenants, who must pay 30 percent of their income for rent.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Some projects originally built under these programs reverted to market-price projects when their initial 30-year contracts expired.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1029" name="Picture 5" descr="Who is Helped by Section 8 Project-Based Rental Assistance?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496050" cy="55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6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6464"/>
            <a:ext cx="8347497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Worst Case Housing Needs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HUD says that “worst case housing needs”  exist for households with incomes below 50% of the area median who do not receive housing assistance and who have either of the following two housing problems: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They live in inadequate housing.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They pay more than 50% of income for housing costs.</a:t>
            </a:r>
          </a:p>
          <a:p>
            <a:pPr lvl="2">
              <a:buNone/>
            </a:pPr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Federal Housing Programs: Tenant-based Assistance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These programs provide “housing choice vouchers” to 2.1 million low-income rental households (and 5 million people), as selected by local public housing authorities (PHAs); $18 billion spending in 2014.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Landlords can decide whether to participate; HUD sets affordability and other limits.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Households  select units from among those provided by participating landlords; vouchers are “portable.”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Households must pay 30% of their income for rent, but may pay more if they want to spend more than the HUD limit.</a:t>
            </a:r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Housing Choice Vouchers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75% of a PHA’s new vouchers are supposed to go to extremely low-income households (=income below 30% of area median).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2"/>
            <a:r>
              <a:rPr lang="en-US" dirty="0"/>
              <a:t>T</a:t>
            </a:r>
            <a:r>
              <a:rPr lang="en-US" dirty="0" smtClean="0"/>
              <a:t>his target is not always met, especially by small PHAs.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After this, some PHAs may choose to provide most assistance to working families or families actively seeking employment,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while others may choose to target assistance to those with the most severe housing needs.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Housing Choice Vouchers, 2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Once a household starts using a voucher, it gets to keep it even if its income goes up, although higher income means a higher rent payment.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Most of the $20 billion or so spent on vouchers goes to households selected in previous years; there </a:t>
            </a:r>
            <a:r>
              <a:rPr lang="en-US" dirty="0"/>
              <a:t>are long </a:t>
            </a:r>
            <a:r>
              <a:rPr lang="en-US" dirty="0" smtClean="0"/>
              <a:t>(or closed!) waiting </a:t>
            </a:r>
            <a:r>
              <a:rPr lang="en-US" dirty="0"/>
              <a:t>lists for vouchers in most cities.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budget battle every year is about how many </a:t>
            </a:r>
            <a:r>
              <a:rPr lang="en-US" b="1" dirty="0" smtClean="0">
                <a:solidFill>
                  <a:schemeClr val="accent3"/>
                </a:solidFill>
              </a:rPr>
              <a:t>new</a:t>
            </a:r>
            <a:r>
              <a:rPr lang="en-US" dirty="0" smtClean="0"/>
              <a:t> vouchers to add, that is, how much more to spend.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 total number has been declining.</a:t>
            </a:r>
          </a:p>
          <a:p>
            <a:pPr lvl="2">
              <a:lnSpc>
                <a:spcPct val="70000"/>
              </a:lnSpc>
            </a:pPr>
            <a:endParaRPr lang="en-US" dirty="0"/>
          </a:p>
          <a:p>
            <a:pPr lvl="2"/>
            <a:r>
              <a:rPr lang="en-US" dirty="0" smtClean="0"/>
              <a:t>A few new ones are sometimes added for tenants in  demolished public housing or for homeless veterans.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7972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2051" name="Picture 3" descr="Who is Helped by Housing Choice Vouchers?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1224"/>
            <a:ext cx="6530259" cy="53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52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Housing Choice Vouchers, 3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Although a household remains eligible when its income increases, a high income may drop the subsidy to zero, which may lead the household to leave the program.</a:t>
            </a:r>
          </a:p>
          <a:p>
            <a:pPr>
              <a:lnSpc>
                <a:spcPct val="60000"/>
              </a:lnSpc>
            </a:pPr>
            <a:endParaRPr lang="en-US" dirty="0"/>
          </a:p>
          <a:p>
            <a:pPr lvl="1"/>
            <a:r>
              <a:rPr lang="en-US" dirty="0"/>
              <a:t>According to Turner and </a:t>
            </a:r>
            <a:r>
              <a:rPr lang="en-US" dirty="0" smtClean="0"/>
              <a:t>Kingsley: </a:t>
            </a:r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 smtClean="0"/>
              <a:t>“[T]he median </a:t>
            </a:r>
            <a:r>
              <a:rPr lang="en-US" dirty="0"/>
              <a:t>voucher household receives assistance </a:t>
            </a:r>
            <a:r>
              <a:rPr lang="en-US" dirty="0" smtClean="0"/>
              <a:t>for 3.1 </a:t>
            </a:r>
            <a:r>
              <a:rPr lang="en-US" dirty="0"/>
              <a:t>years. The elderly and disabled groups stay </a:t>
            </a:r>
            <a:r>
              <a:rPr lang="en-US" dirty="0" smtClean="0"/>
              <a:t>the longest</a:t>
            </a:r>
            <a:r>
              <a:rPr lang="en-US" dirty="0"/>
              <a:t>; the </a:t>
            </a:r>
            <a:r>
              <a:rPr lang="en-US" dirty="0" smtClean="0"/>
              <a:t>median </a:t>
            </a:r>
            <a:r>
              <a:rPr lang="en-US" dirty="0"/>
              <a:t>for families with children </a:t>
            </a:r>
            <a:r>
              <a:rPr lang="en-US" dirty="0" smtClean="0"/>
              <a:t>[is] only … </a:t>
            </a:r>
            <a:r>
              <a:rPr lang="en-US" dirty="0"/>
              <a:t>2.6 </a:t>
            </a:r>
            <a:r>
              <a:rPr lang="en-US" dirty="0" smtClean="0"/>
              <a:t>years.</a:t>
            </a:r>
          </a:p>
          <a:p>
            <a:pPr lvl="2"/>
            <a:endParaRPr lang="en-US" sz="1000" dirty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629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Housing Choice Vouchers, </a:t>
            </a:r>
            <a:r>
              <a:rPr lang="en-US" dirty="0"/>
              <a:t>4</a:t>
            </a:r>
            <a:endParaRPr lang="en-US" dirty="0" smtClean="0"/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 UI study based on the Moving to Opportunity program (on which more later), found: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www.chapa.org/sites/default/files/413163-What-Happens-to-Housing-Assistance-Leavers.pdf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endParaRPr lang="en-US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0" y="3179129"/>
            <a:ext cx="8791800" cy="223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02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Number of Tenants Assisted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085724" cy="4556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51816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LIHTC = Low Income Housing Tax Credit (discussed below)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02150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Federal Housing Programs over Time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495" y="1997399"/>
            <a:ext cx="5302105" cy="47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4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dirty="0" smtClean="0"/>
              <a:t>Federal Housing Programs over Time</a:t>
            </a:r>
          </a:p>
          <a:p>
            <a:pPr>
              <a:lnSpc>
                <a:spcPct val="6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83" t="29921" r="33333" b="41333"/>
          <a:stretch/>
        </p:blipFill>
        <p:spPr>
          <a:xfrm>
            <a:off x="457200" y="2057400"/>
            <a:ext cx="802846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45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Federal Housing Programs for Homeowners</a:t>
            </a:r>
          </a:p>
          <a:p>
            <a:pPr marL="411480" lvl="1" indent="0">
              <a:lnSpc>
                <a:spcPct val="70000"/>
              </a:lnSpc>
              <a:buNone/>
            </a:pPr>
            <a:endParaRPr lang="en-US" dirty="0" smtClean="0"/>
          </a:p>
          <a:p>
            <a:pPr lvl="1"/>
            <a:r>
              <a:rPr lang="en-US" dirty="0" smtClean="0"/>
              <a:t>PHAs are allowed to sell some or all of the units in a public housing project to low-income families (but rarely do).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A few programs provide subsidies to low-income homeowners.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2"/>
            <a:r>
              <a:rPr lang="en-US" dirty="0" smtClean="0"/>
              <a:t>Under some circumstances, vouchers can be used for this purpose.</a:t>
            </a:r>
          </a:p>
          <a:p>
            <a:pPr lvl="2">
              <a:lnSpc>
                <a:spcPct val="70000"/>
              </a:lnSpc>
            </a:pPr>
            <a:endParaRPr lang="en-US" dirty="0" smtClean="0"/>
          </a:p>
          <a:p>
            <a:pPr lvl="2"/>
            <a:r>
              <a:rPr lang="en-US" dirty="0" smtClean="0"/>
              <a:t>Some federal grants to state and local governments, such as the so-called HOME grants, can be (and occasionally are) used to support homeownership.</a:t>
            </a:r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Worst Case Housing Needs, 2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/>
              <a:t>In 2013, 7.7 </a:t>
            </a:r>
            <a:r>
              <a:rPr lang="en-US" dirty="0"/>
              <a:t>million households had worst case housing </a:t>
            </a:r>
            <a:r>
              <a:rPr lang="en-US" dirty="0" smtClean="0"/>
              <a:t>needs, down from 8.5 million in 2011.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Among extremely low-income renters (income below 30% of area median), 50.5% had worst case housing needs.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Among very low-income renters (income between 30 and 50% of area median), 28.6% had worst case housing needs.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3374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Federal Housing Programs: Tax Deductions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The property-tax and mortgage-interest deductions (and a few other provisions) on the federal income tax subsidize middle- and (especially) high-income homeowners.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These breaks do not help low-income homeowners, who do not itemize; switching to a tax credit would help them.</a:t>
            </a:r>
          </a:p>
          <a:p>
            <a:pPr lvl="1">
              <a:lnSpc>
                <a:spcPct val="60000"/>
              </a:lnSpc>
            </a:pPr>
            <a:endParaRPr lang="en-US" dirty="0" smtClean="0"/>
          </a:p>
          <a:p>
            <a:pPr lvl="1"/>
            <a:r>
              <a:rPr lang="en-US" dirty="0" smtClean="0"/>
              <a:t>These deductions cost the federal government far more ($130 billion) than all other housing programs put together ($50 billion).</a:t>
            </a:r>
          </a:p>
          <a:p>
            <a:pPr lvl="1"/>
            <a:endParaRPr lang="en-US" dirty="0"/>
          </a:p>
          <a:p>
            <a:pPr lvl="2"/>
            <a:r>
              <a:rPr lang="en-US" dirty="0" smtClean="0"/>
              <a:t>The cost of these tax expenditures goes up to $218 billion if the exclusion of net rental income </a:t>
            </a:r>
            <a:r>
              <a:rPr lang="en-US" dirty="0"/>
              <a:t>is added; see </a:t>
            </a:r>
            <a:r>
              <a:rPr lang="en-US" sz="2100" dirty="0">
                <a:hlinkClick r:id="rId2"/>
              </a:rPr>
              <a:t>http://</a:t>
            </a:r>
            <a:r>
              <a:rPr lang="en-US" sz="2100" dirty="0" smtClean="0">
                <a:hlinkClick r:id="rId2"/>
              </a:rPr>
              <a:t>www.taxpolicycenter.org/publications/url.cfm?ID=1001726</a:t>
            </a: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000" t="30667" r="16667" b="25333"/>
          <a:stretch/>
        </p:blipFill>
        <p:spPr>
          <a:xfrm>
            <a:off x="152400" y="1589532"/>
            <a:ext cx="883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10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083" t="20000" r="23751" b="6667"/>
          <a:stretch/>
        </p:blipFill>
        <p:spPr>
          <a:xfrm>
            <a:off x="2209800" y="1295400"/>
            <a:ext cx="4114800" cy="551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44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Federal Housing Programs: LIHTC</a:t>
            </a:r>
          </a:p>
          <a:p>
            <a:pPr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The Low-Income-Housing Tax Credit uses income-tax breaks to subsidize 30 to 91 percent of construction costs for eligible projects.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The LIHTC is linked to 1/3 of recent multifamily construction and costs roughly $7 billion per year.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44% of units are in middle- and higher-income neighborhoods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1"/>
            <a:r>
              <a:rPr lang="en-US" dirty="0" smtClean="0"/>
              <a:t>It appears that the LIHTC (the subject of the case!)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 lvl="2"/>
            <a:r>
              <a:rPr lang="en-US" dirty="0" smtClean="0"/>
              <a:t>Is relatively expensive per unit provided</a:t>
            </a:r>
          </a:p>
          <a:p>
            <a:pPr lvl="2"/>
            <a:r>
              <a:rPr lang="en-US" dirty="0" smtClean="0"/>
              <a:t>Crowds out other private development</a:t>
            </a:r>
          </a:p>
          <a:p>
            <a:pPr lvl="2"/>
            <a:r>
              <a:rPr lang="en-US" dirty="0" smtClean="0"/>
              <a:t>Does not serve the poorest households (at least not without other subsidies)</a:t>
            </a:r>
          </a:p>
          <a:p>
            <a:pPr lvl="1">
              <a:lnSpc>
                <a:spcPct val="70000"/>
              </a:lnSpc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 marL="411480" lvl="1" indent="0">
              <a:lnSpc>
                <a:spcPct val="70000"/>
              </a:lnSpc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583" t="26667" r="33333" b="35333"/>
          <a:stretch/>
        </p:blipFill>
        <p:spPr>
          <a:xfrm>
            <a:off x="914400" y="1295400"/>
            <a:ext cx="7086600" cy="524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34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00" y="1371600"/>
            <a:ext cx="833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667" t="22000" r="17500" b="24000"/>
          <a:stretch/>
        </p:blipFill>
        <p:spPr>
          <a:xfrm>
            <a:off x="152399" y="1343526"/>
            <a:ext cx="8824347" cy="4523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60198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www.huduser.gov/portal/datasets/lihtc/tables9513.pdf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52399" y="2574757"/>
            <a:ext cx="8824347" cy="228601"/>
          </a:xfrm>
          <a:prstGeom prst="rect">
            <a:avLst/>
          </a:prstGeom>
          <a:solidFill>
            <a:schemeClr val="accent1">
              <a:alpha val="0"/>
            </a:schemeClr>
          </a:solidFill>
          <a:ln w="222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48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Looking Ahead: Federal Involvement in the Mortgage Market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Federal Housing Administration </a:t>
            </a:r>
            <a:r>
              <a:rPr lang="en-US" dirty="0" smtClean="0"/>
              <a:t>ensures </a:t>
            </a:r>
            <a:r>
              <a:rPr lang="en-US" dirty="0"/>
              <a:t>4.8 million single-family mortgages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 help attract investors into the mortgage market, the federal government set up Fannie Mae (1938) and Freddie Mac (1970) to buy mortgages and re-sell them as mortgage-backed securities.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Fannie and Freddie became private companies, but got into trouble during the financial crisis and are now under federal supervision.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The Federal Housing Finance Agency oversees the secondary mortgage market and is the conservator for Fannie and Freddie.</a:t>
            </a:r>
          </a:p>
          <a:p>
            <a:pPr lvl="1"/>
            <a:endParaRPr lang="en-US" dirty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395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Worst Case Housing Needs, 3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The number of very-low-income households with worst case housing needs had been growing</a:t>
            </a:r>
          </a:p>
          <a:p>
            <a:pPr lvl="1">
              <a:lnSpc>
                <a:spcPct val="50000"/>
              </a:lnSpc>
            </a:pPr>
            <a:endParaRPr lang="en-US" dirty="0"/>
          </a:p>
          <a:p>
            <a:pPr lvl="2"/>
            <a:r>
              <a:rPr lang="en-US" dirty="0" smtClean="0"/>
              <a:t>5.0 million households in 2001 (= 4.8% of all very-low-income households)</a:t>
            </a:r>
          </a:p>
          <a:p>
            <a:pPr lvl="2">
              <a:lnSpc>
                <a:spcPct val="50000"/>
              </a:lnSpc>
            </a:pPr>
            <a:endParaRPr lang="en-US" dirty="0" smtClean="0"/>
          </a:p>
          <a:p>
            <a:pPr lvl="2"/>
            <a:r>
              <a:rPr lang="en-US" dirty="0" smtClean="0"/>
              <a:t>to 8.5 million households in 2011 (= 7.4% of all very-low- income households)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Many families with children are affected.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67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7500" t="34667" r="25000" b="12000"/>
          <a:stretch/>
        </p:blipFill>
        <p:spPr>
          <a:xfrm>
            <a:off x="1600200" y="1447800"/>
            <a:ext cx="5791200" cy="514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6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9167" t="16667" r="9584" b="24667"/>
          <a:stretch/>
        </p:blipFill>
        <p:spPr>
          <a:xfrm>
            <a:off x="1295400" y="1219200"/>
            <a:ext cx="6172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0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55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</a:t>
            </a:r>
            <a:endParaRPr lang="en-US" b="1" dirty="0" smtClean="0"/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416" t="28666" r="52917" b="14000"/>
          <a:stretch/>
        </p:blipFill>
        <p:spPr>
          <a:xfrm>
            <a:off x="1295400" y="1342644"/>
            <a:ext cx="6324600" cy="54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31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Urban Policy: Housing Problems and Programs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464"/>
            <a:ext cx="8229600" cy="5355336"/>
          </a:xfrm>
        </p:spPr>
        <p:txBody>
          <a:bodyPr>
            <a:normAutofit/>
          </a:bodyPr>
          <a:lstStyle/>
          <a:p>
            <a:r>
              <a:rPr lang="en-US" b="1" dirty="0" smtClean="0"/>
              <a:t>Worst Case Housing Needs, 4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These figures are driven almost entirely by high rent burdens, not by poor quality housing.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Overcrowding also sometimes occurs (more below), but HUD does not consider it to be a severe housing  problem.</a:t>
            </a:r>
          </a:p>
        </p:txBody>
      </p:sp>
      <p:pic>
        <p:nvPicPr>
          <p:cNvPr id="4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457200"/>
            <a:ext cx="727497" cy="723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731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26197</TotalTime>
  <Words>2394</Words>
  <Application>Microsoft Office PowerPoint</Application>
  <PresentationFormat>On-screen Show (4:3)</PresentationFormat>
  <Paragraphs>382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Georgia</vt:lpstr>
      <vt:lpstr>Trebuchet MS</vt:lpstr>
      <vt:lpstr>Wingdings 2</vt:lpstr>
      <vt:lpstr>Urban</vt:lpstr>
      <vt:lpstr>PAI786:  Urban Policy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  <vt:lpstr>Urban Policy: Housing Problems and Programs  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PPA786:  Urban Policy</dc:title>
  <dc:creator>joyinger</dc:creator>
  <cp:lastModifiedBy>Kathleen M Nasto</cp:lastModifiedBy>
  <cp:revision>113</cp:revision>
  <dcterms:created xsi:type="dcterms:W3CDTF">2008-01-08T18:11:56Z</dcterms:created>
  <dcterms:modified xsi:type="dcterms:W3CDTF">2018-02-12T17:07:26Z</dcterms:modified>
</cp:coreProperties>
</file>