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62" r:id="rId3"/>
    <p:sldId id="331" r:id="rId4"/>
    <p:sldId id="332" r:id="rId5"/>
    <p:sldId id="333" r:id="rId6"/>
    <p:sldId id="334" r:id="rId7"/>
    <p:sldId id="335" r:id="rId8"/>
    <p:sldId id="336" r:id="rId9"/>
    <p:sldId id="337" r:id="rId10"/>
    <p:sldId id="338" r:id="rId11"/>
    <p:sldId id="339" r:id="rId12"/>
    <p:sldId id="281" r:id="rId13"/>
    <p:sldId id="260" r:id="rId14"/>
    <p:sldId id="340" r:id="rId15"/>
    <p:sldId id="308" r:id="rId16"/>
    <p:sldId id="378" r:id="rId17"/>
    <p:sldId id="286" r:id="rId18"/>
    <p:sldId id="289" r:id="rId19"/>
    <p:sldId id="309" r:id="rId20"/>
    <p:sldId id="288" r:id="rId21"/>
    <p:sldId id="386" r:id="rId22"/>
    <p:sldId id="387" r:id="rId23"/>
    <p:sldId id="395" r:id="rId24"/>
    <p:sldId id="390" r:id="rId25"/>
    <p:sldId id="392" r:id="rId26"/>
    <p:sldId id="355" r:id="rId27"/>
    <p:sldId id="354" r:id="rId28"/>
    <p:sldId id="408" r:id="rId29"/>
    <p:sldId id="312" r:id="rId30"/>
    <p:sldId id="360" r:id="rId31"/>
    <p:sldId id="341" r:id="rId32"/>
    <p:sldId id="342" r:id="rId33"/>
    <p:sldId id="396" r:id="rId34"/>
    <p:sldId id="402" r:id="rId35"/>
    <p:sldId id="403" r:id="rId36"/>
    <p:sldId id="404" r:id="rId37"/>
    <p:sldId id="405" r:id="rId38"/>
    <p:sldId id="313" r:id="rId39"/>
    <p:sldId id="314" r:id="rId40"/>
    <p:sldId id="377" r:id="rId41"/>
    <p:sldId id="381" r:id="rId42"/>
    <p:sldId id="407" r:id="rId43"/>
    <p:sldId id="315" r:id="rId44"/>
    <p:sldId id="343" r:id="rId45"/>
    <p:sldId id="344" r:id="rId46"/>
    <p:sldId id="367" r:id="rId47"/>
    <p:sldId id="346" r:id="rId48"/>
    <p:sldId id="406" r:id="rId49"/>
    <p:sldId id="347" r:id="rId50"/>
    <p:sldId id="383" r:id="rId51"/>
    <p:sldId id="384" r:id="rId52"/>
    <p:sldId id="356" r:id="rId53"/>
    <p:sldId id="410" r:id="rId54"/>
    <p:sldId id="411" r:id="rId55"/>
    <p:sldId id="412" r:id="rId56"/>
    <p:sldId id="409" r:id="rId57"/>
    <p:sldId id="357" r:id="rId58"/>
    <p:sldId id="330" r:id="rId59"/>
    <p:sldId id="319" r:id="rId60"/>
    <p:sldId id="317" r:id="rId61"/>
    <p:sldId id="394" r:id="rId62"/>
    <p:sldId id="3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p:cViewPr varScale="1">
        <p:scale>
          <a:sx n="115" d="100"/>
          <a:sy n="115" d="100"/>
        </p:scale>
        <p:origin x="12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a:t>
            </a:r>
            <a:r>
              <a:rPr lang="en-US" sz="2400" b="1" i="0" baseline="0" dirty="0" smtClean="0">
                <a:solidFill>
                  <a:schemeClr val="tx2"/>
                </a:solidFill>
              </a:rPr>
              <a:t>Percent Black in the Tract</a:t>
            </a:r>
            <a:r>
              <a:rPr lang="en-US" sz="2400" b="1" i="0" baseline="0" dirty="0">
                <a:solidFill>
                  <a:schemeClr val="tx2"/>
                </a:solidFill>
              </a:rPr>
              <a:t>, </a:t>
            </a:r>
            <a:r>
              <a:rPr lang="en-US" sz="2400" b="1" i="0" baseline="0" dirty="0" smtClean="0">
                <a:solidFill>
                  <a:schemeClr val="tx2"/>
                </a:solidFill>
              </a:rPr>
              <a:t>2006 (HMDA)</a:t>
            </a:r>
            <a:endParaRPr lang="en-US" sz="2400" dirty="0">
              <a:solidFill>
                <a:schemeClr val="tx2"/>
              </a:solidFill>
            </a:endParaRPr>
          </a:p>
        </c:rich>
      </c:tx>
      <c:overlay val="0"/>
    </c:title>
    <c:autoTitleDeleted val="0"/>
    <c:plotArea>
      <c:layout/>
      <c:lineChart>
        <c:grouping val="standard"/>
        <c:varyColors val="0"/>
        <c:ser>
          <c:idx val="0"/>
          <c:order val="0"/>
          <c:tx>
            <c:strRef>
              <c:f>Rates!$Y$39</c:f>
              <c:strCache>
                <c:ptCount val="1"/>
                <c:pt idx="0">
                  <c:v>&lt; 10%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Rates!$Z$39:$AE$39</c:f>
              <c:numCache>
                <c:formatCode>0.00%</c:formatCode>
                <c:ptCount val="6"/>
                <c:pt idx="0">
                  <c:v>5.4962738084664904E-2</c:v>
                </c:pt>
                <c:pt idx="1">
                  <c:v>2.5467287833157048E-2</c:v>
                </c:pt>
                <c:pt idx="2">
                  <c:v>4.1045432892219E-2</c:v>
                </c:pt>
                <c:pt idx="3">
                  <c:v>4.1078536652321723E-2</c:v>
                </c:pt>
                <c:pt idx="4">
                  <c:v>1.6768265605193265E-2</c:v>
                </c:pt>
                <c:pt idx="5">
                  <c:v>4.2227479350520408E-3</c:v>
                </c:pt>
              </c:numCache>
            </c:numRef>
          </c:val>
          <c:smooth val="0"/>
          <c:extLst>
            <c:ext xmlns:c16="http://schemas.microsoft.com/office/drawing/2014/chart" uri="{C3380CC4-5D6E-409C-BE32-E72D297353CC}">
              <c16:uniqueId val="{00000000-D890-48E8-9807-FF534FFDB113}"/>
            </c:ext>
          </c:extLst>
        </c:ser>
        <c:ser>
          <c:idx val="1"/>
          <c:order val="1"/>
          <c:tx>
            <c:strRef>
              <c:f>Rates!$Y$40</c:f>
              <c:strCache>
                <c:ptCount val="1"/>
                <c:pt idx="0">
                  <c:v>10-19%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Rates!$Z$40:$AE$40</c:f>
              <c:numCache>
                <c:formatCode>0.00%</c:formatCode>
                <c:ptCount val="6"/>
                <c:pt idx="0">
                  <c:v>5.3753057370899054E-2</c:v>
                </c:pt>
                <c:pt idx="1">
                  <c:v>2.7865994781784788E-2</c:v>
                </c:pt>
                <c:pt idx="2">
                  <c:v>5.1920334945041044E-2</c:v>
                </c:pt>
                <c:pt idx="3">
                  <c:v>4.4310626616524726E-2</c:v>
                </c:pt>
                <c:pt idx="4">
                  <c:v>1.4978000530435433E-2</c:v>
                </c:pt>
                <c:pt idx="5">
                  <c:v>3.3356228196043491E-3</c:v>
                </c:pt>
              </c:numCache>
            </c:numRef>
          </c:val>
          <c:smooth val="0"/>
          <c:extLst>
            <c:ext xmlns:c16="http://schemas.microsoft.com/office/drawing/2014/chart" uri="{C3380CC4-5D6E-409C-BE32-E72D297353CC}">
              <c16:uniqueId val="{00000001-D890-48E8-9807-FF534FFDB113}"/>
            </c:ext>
          </c:extLst>
        </c:ser>
        <c:ser>
          <c:idx val="2"/>
          <c:order val="2"/>
          <c:tx>
            <c:strRef>
              <c:f>Rates!$Y$41</c:f>
              <c:strCache>
                <c:ptCount val="1"/>
                <c:pt idx="0">
                  <c:v>20-49%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Rates!$Z$41:$AE$41</c:f>
              <c:numCache>
                <c:formatCode>0.00%</c:formatCode>
                <c:ptCount val="6"/>
                <c:pt idx="0">
                  <c:v>6.557846184923749E-2</c:v>
                </c:pt>
                <c:pt idx="1">
                  <c:v>3.7568129701744342E-2</c:v>
                </c:pt>
                <c:pt idx="2">
                  <c:v>7.7433123473277479E-2</c:v>
                </c:pt>
                <c:pt idx="3">
                  <c:v>6.3906314879863563E-2</c:v>
                </c:pt>
                <c:pt idx="4">
                  <c:v>2.0790547693596836E-2</c:v>
                </c:pt>
                <c:pt idx="5">
                  <c:v>4.2074883753988679E-3</c:v>
                </c:pt>
              </c:numCache>
            </c:numRef>
          </c:val>
          <c:smooth val="0"/>
          <c:extLst>
            <c:ext xmlns:c16="http://schemas.microsoft.com/office/drawing/2014/chart" uri="{C3380CC4-5D6E-409C-BE32-E72D297353CC}">
              <c16:uniqueId val="{00000002-D890-48E8-9807-FF534FFDB113}"/>
            </c:ext>
          </c:extLst>
        </c:ser>
        <c:ser>
          <c:idx val="3"/>
          <c:order val="3"/>
          <c:tx>
            <c:strRef>
              <c:f>Rates!$Y$42</c:f>
              <c:strCache>
                <c:ptCount val="1"/>
                <c:pt idx="0">
                  <c:v>50-79%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Rates!$Z$42:$AE$42</c:f>
              <c:numCache>
                <c:formatCode>0.00%</c:formatCode>
                <c:ptCount val="6"/>
                <c:pt idx="0">
                  <c:v>8.1230374463963945E-2</c:v>
                </c:pt>
                <c:pt idx="1">
                  <c:v>5.0006739452756487E-2</c:v>
                </c:pt>
                <c:pt idx="2">
                  <c:v>0.12403588384178764</c:v>
                </c:pt>
                <c:pt idx="3">
                  <c:v>0.10016574061593614</c:v>
                </c:pt>
                <c:pt idx="4">
                  <c:v>3.1301013913225838E-2</c:v>
                </c:pt>
                <c:pt idx="5">
                  <c:v>6.4623863653382472E-3</c:v>
                </c:pt>
              </c:numCache>
            </c:numRef>
          </c:val>
          <c:smooth val="0"/>
          <c:extLst>
            <c:ext xmlns:c16="http://schemas.microsoft.com/office/drawing/2014/chart" uri="{C3380CC4-5D6E-409C-BE32-E72D297353CC}">
              <c16:uniqueId val="{00000003-D890-48E8-9807-FF534FFDB113}"/>
            </c:ext>
          </c:extLst>
        </c:ser>
        <c:ser>
          <c:idx val="4"/>
          <c:order val="4"/>
          <c:tx>
            <c:strRef>
              <c:f>Rates!$Y$43</c:f>
              <c:strCache>
                <c:ptCount val="1"/>
                <c:pt idx="0">
                  <c:v>80-100%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Rates!$Z$43:$AE$43</c:f>
              <c:numCache>
                <c:formatCode>0.00%</c:formatCode>
                <c:ptCount val="6"/>
                <c:pt idx="0">
                  <c:v>9.0749300877766878E-2</c:v>
                </c:pt>
                <c:pt idx="1">
                  <c:v>6.0038245041444123E-2</c:v>
                </c:pt>
                <c:pt idx="2">
                  <c:v>0.15387518601324199</c:v>
                </c:pt>
                <c:pt idx="3">
                  <c:v>0.12905904257995873</c:v>
                </c:pt>
                <c:pt idx="4">
                  <c:v>4.425138206940181E-2</c:v>
                </c:pt>
                <c:pt idx="5">
                  <c:v>1.1045771838134343E-2</c:v>
                </c:pt>
              </c:numCache>
            </c:numRef>
          </c:val>
          <c:smooth val="0"/>
          <c:extLst>
            <c:ext xmlns:c16="http://schemas.microsoft.com/office/drawing/2014/chart" uri="{C3380CC4-5D6E-409C-BE32-E72D297353CC}">
              <c16:uniqueId val="{00000004-D890-48E8-9807-FF534FFDB113}"/>
            </c:ext>
          </c:extLst>
        </c:ser>
        <c:dLbls>
          <c:showLegendKey val="0"/>
          <c:showVal val="0"/>
          <c:showCatName val="0"/>
          <c:showSerName val="0"/>
          <c:showPercent val="0"/>
          <c:showBubbleSize val="0"/>
        </c:dLbls>
        <c:smooth val="0"/>
        <c:axId val="663389936"/>
        <c:axId val="663393856"/>
      </c:lineChart>
      <c:catAx>
        <c:axId val="663389936"/>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txPr>
          <a:bodyPr/>
          <a:lstStyle/>
          <a:p>
            <a:pPr>
              <a:defRPr sz="1400"/>
            </a:pPr>
            <a:endParaRPr lang="en-US"/>
          </a:p>
        </c:txPr>
        <c:crossAx val="663393856"/>
        <c:crosses val="autoZero"/>
        <c:auto val="1"/>
        <c:lblAlgn val="ctr"/>
        <c:lblOffset val="100"/>
        <c:noMultiLvlLbl val="0"/>
      </c:catAx>
      <c:valAx>
        <c:axId val="663393856"/>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66338993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Average Tract Income, </a:t>
            </a:r>
            <a:r>
              <a:rPr lang="en-US" sz="2400" b="1" i="0" baseline="0" dirty="0" smtClean="0">
                <a:solidFill>
                  <a:schemeClr val="tx2"/>
                </a:solidFill>
              </a:rPr>
              <a:t>2006 (HMDA)</a:t>
            </a:r>
            <a:endParaRPr lang="en-US" sz="2400" b="1" i="0" baseline="0" dirty="0">
              <a:solidFill>
                <a:schemeClr val="tx2"/>
              </a:solidFill>
            </a:endParaRPr>
          </a:p>
        </c:rich>
      </c:tx>
      <c:overlay val="0"/>
    </c:title>
    <c:autoTitleDeleted val="0"/>
    <c:plotArea>
      <c:layout/>
      <c:lineChart>
        <c:grouping val="standard"/>
        <c:varyColors val="0"/>
        <c:ser>
          <c:idx val="0"/>
          <c:order val="0"/>
          <c:tx>
            <c:strRef>
              <c:f>Rates!$Y$45</c:f>
              <c:strCache>
                <c:ptCount val="1"/>
                <c:pt idx="0">
                  <c:v>Low</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Rates!$Z$45:$AE$45</c:f>
              <c:numCache>
                <c:formatCode>0.00%</c:formatCode>
                <c:ptCount val="6"/>
                <c:pt idx="0">
                  <c:v>8.2131652815234699E-2</c:v>
                </c:pt>
                <c:pt idx="1">
                  <c:v>5.6689966426330556E-2</c:v>
                </c:pt>
                <c:pt idx="2">
                  <c:v>0.13165281523474034</c:v>
                </c:pt>
                <c:pt idx="3">
                  <c:v>0.12507567835323888</c:v>
                </c:pt>
                <c:pt idx="4">
                  <c:v>5.0167868347184758E-2</c:v>
                </c:pt>
                <c:pt idx="5">
                  <c:v>1.2879079751224615E-2</c:v>
                </c:pt>
              </c:numCache>
            </c:numRef>
          </c:val>
          <c:smooth val="0"/>
          <c:extLst>
            <c:ext xmlns:c16="http://schemas.microsoft.com/office/drawing/2014/chart" uri="{C3380CC4-5D6E-409C-BE32-E72D297353CC}">
              <c16:uniqueId val="{00000000-991E-4488-A5EB-CBBE0A302DD8}"/>
            </c:ext>
          </c:extLst>
        </c:ser>
        <c:ser>
          <c:idx val="1"/>
          <c:order val="1"/>
          <c:tx>
            <c:strRef>
              <c:f>Rates!$Y$46</c:f>
              <c:strCache>
                <c:ptCount val="1"/>
                <c:pt idx="0">
                  <c:v>Moderate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Rates!$Z$46:$AE$46</c:f>
              <c:numCache>
                <c:formatCode>0.00%</c:formatCode>
                <c:ptCount val="6"/>
                <c:pt idx="0">
                  <c:v>8.4233554105496225E-2</c:v>
                </c:pt>
                <c:pt idx="1">
                  <c:v>4.9709507009108311E-2</c:v>
                </c:pt>
                <c:pt idx="2">
                  <c:v>0.11374410259692827</c:v>
                </c:pt>
                <c:pt idx="3">
                  <c:v>0.10613631143559644</c:v>
                </c:pt>
                <c:pt idx="4">
                  <c:v>3.9563902810044335E-2</c:v>
                </c:pt>
                <c:pt idx="5">
                  <c:v>9.8368494971440255E-3</c:v>
                </c:pt>
              </c:numCache>
            </c:numRef>
          </c:val>
          <c:smooth val="0"/>
          <c:extLst>
            <c:ext xmlns:c16="http://schemas.microsoft.com/office/drawing/2014/chart" uri="{C3380CC4-5D6E-409C-BE32-E72D297353CC}">
              <c16:uniqueId val="{00000001-991E-4488-A5EB-CBBE0A302DD8}"/>
            </c:ext>
          </c:extLst>
        </c:ser>
        <c:ser>
          <c:idx val="2"/>
          <c:order val="2"/>
          <c:tx>
            <c:strRef>
              <c:f>Rates!$Y$47</c:f>
              <c:strCache>
                <c:ptCount val="1"/>
                <c:pt idx="0">
                  <c:v>Middle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Rates!$Z$47:$AE$47</c:f>
              <c:numCache>
                <c:formatCode>0.00%</c:formatCode>
                <c:ptCount val="6"/>
                <c:pt idx="0">
                  <c:v>6.8292451076044994E-2</c:v>
                </c:pt>
                <c:pt idx="1">
                  <c:v>3.7167999231172609E-2</c:v>
                </c:pt>
                <c:pt idx="2">
                  <c:v>7.30192770933311E-2</c:v>
                </c:pt>
                <c:pt idx="3">
                  <c:v>6.3709780194755691E-2</c:v>
                </c:pt>
                <c:pt idx="4">
                  <c:v>2.2539386734802599E-2</c:v>
                </c:pt>
                <c:pt idx="5">
                  <c:v>5.0125247831927693E-3</c:v>
                </c:pt>
              </c:numCache>
            </c:numRef>
          </c:val>
          <c:smooth val="0"/>
          <c:extLst>
            <c:ext xmlns:c16="http://schemas.microsoft.com/office/drawing/2014/chart" uri="{C3380CC4-5D6E-409C-BE32-E72D297353CC}">
              <c16:uniqueId val="{00000002-991E-4488-A5EB-CBBE0A302DD8}"/>
            </c:ext>
          </c:extLst>
        </c:ser>
        <c:ser>
          <c:idx val="3"/>
          <c:order val="3"/>
          <c:tx>
            <c:strRef>
              <c:f>Rates!$Y$48</c:f>
              <c:strCache>
                <c:ptCount val="1"/>
                <c:pt idx="0">
                  <c:v>Upper</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Rates!$Z$48:$AE$48</c:f>
              <c:numCache>
                <c:formatCode>0.00%</c:formatCode>
                <c:ptCount val="6"/>
                <c:pt idx="0">
                  <c:v>4.5860392919648184E-2</c:v>
                </c:pt>
                <c:pt idx="1">
                  <c:v>2.3215957551690886E-2</c:v>
                </c:pt>
                <c:pt idx="2">
                  <c:v>4.6032368466504402E-2</c:v>
                </c:pt>
                <c:pt idx="3">
                  <c:v>3.4734612821518296E-2</c:v>
                </c:pt>
                <c:pt idx="4">
                  <c:v>9.8122427316240171E-3</c:v>
                </c:pt>
                <c:pt idx="5">
                  <c:v>1.9065564935965072E-3</c:v>
                </c:pt>
              </c:numCache>
            </c:numRef>
          </c:val>
          <c:smooth val="0"/>
          <c:extLst>
            <c:ext xmlns:c16="http://schemas.microsoft.com/office/drawing/2014/chart" uri="{C3380CC4-5D6E-409C-BE32-E72D297353CC}">
              <c16:uniqueId val="{00000003-991E-4488-A5EB-CBBE0A302DD8}"/>
            </c:ext>
          </c:extLst>
        </c:ser>
        <c:dLbls>
          <c:showLegendKey val="0"/>
          <c:showVal val="0"/>
          <c:showCatName val="0"/>
          <c:showSerName val="0"/>
          <c:showPercent val="0"/>
          <c:showBubbleSize val="0"/>
        </c:dLbls>
        <c:smooth val="0"/>
        <c:axId val="663401304"/>
        <c:axId val="663393464"/>
      </c:lineChart>
      <c:catAx>
        <c:axId val="663401304"/>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crossAx val="663393464"/>
        <c:crosses val="autoZero"/>
        <c:auto val="1"/>
        <c:lblAlgn val="ctr"/>
        <c:lblOffset val="100"/>
        <c:noMultiLvlLbl val="0"/>
      </c:catAx>
      <c:valAx>
        <c:axId val="663393464"/>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66340130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600" b="1" i="0" u="none" strike="noStrike" baseline="0" dirty="0" smtClean="0"/>
              <a:t>Estimated 2007-2009 Foreclosure Rate on First-Lien Owner-Occupied Mortgage Originations (2005-2008),</a:t>
            </a:r>
          </a:p>
          <a:p>
            <a:pPr algn="ctr">
              <a:defRPr/>
            </a:pPr>
            <a:r>
              <a:rPr lang="en-US" sz="1600" b="1" i="0" u="none" strike="noStrike" baseline="0" dirty="0" smtClean="0"/>
              <a:t>by Borrower Race and Ethnicity</a:t>
            </a:r>
            <a:endParaRPr lang="en-US" sz="1600" dirty="0"/>
          </a:p>
        </c:rich>
      </c:tx>
      <c:overlay val="0"/>
    </c:title>
    <c:autoTitleDeleted val="0"/>
    <c:plotArea>
      <c:layout/>
      <c:barChart>
        <c:barDir val="col"/>
        <c:grouping val="stacked"/>
        <c:varyColors val="0"/>
        <c:ser>
          <c:idx val="0"/>
          <c:order val="0"/>
          <c:tx>
            <c:strRef>
              <c:f>Sheet2!$B$18</c:f>
              <c:strCache>
                <c:ptCount val="1"/>
                <c:pt idx="0">
                  <c:v>Foreclosure Rate</c:v>
                </c:pt>
              </c:strCache>
            </c:strRef>
          </c:tx>
          <c:invertIfNegative val="0"/>
          <c:cat>
            <c:strRef>
              <c:f>Sheet2!$A$19:$A$25</c:f>
              <c:strCache>
                <c:ptCount val="7"/>
                <c:pt idx="0">
                  <c:v>Non-Hispanic White</c:v>
                </c:pt>
                <c:pt idx="1">
                  <c:v>African American</c:v>
                </c:pt>
                <c:pt idx="2">
                  <c:v>Latino</c:v>
                </c:pt>
                <c:pt idx="3">
                  <c:v>Asian</c:v>
                </c:pt>
                <c:pt idx="4">
                  <c:v>American Indian</c:v>
                </c:pt>
                <c:pt idx="5">
                  <c:v>Hawaiian/Pacific Islander</c:v>
                </c:pt>
                <c:pt idx="6">
                  <c:v>Other</c:v>
                </c:pt>
              </c:strCache>
            </c:strRef>
          </c:cat>
          <c:val>
            <c:numRef>
              <c:f>Sheet2!$B$19:$B$25</c:f>
              <c:numCache>
                <c:formatCode>0.00%</c:formatCode>
                <c:ptCount val="7"/>
                <c:pt idx="0">
                  <c:v>4.4999999999999998E-2</c:v>
                </c:pt>
                <c:pt idx="1">
                  <c:v>7.9000000000000001E-2</c:v>
                </c:pt>
                <c:pt idx="2">
                  <c:v>7.6999999999999999E-2</c:v>
                </c:pt>
                <c:pt idx="3">
                  <c:v>4.5999999999999999E-2</c:v>
                </c:pt>
                <c:pt idx="4">
                  <c:v>5.8999999999999997E-2</c:v>
                </c:pt>
                <c:pt idx="5">
                  <c:v>6.3E-2</c:v>
                </c:pt>
                <c:pt idx="6">
                  <c:v>0.06</c:v>
                </c:pt>
              </c:numCache>
            </c:numRef>
          </c:val>
          <c:extLst>
            <c:ext xmlns:c16="http://schemas.microsoft.com/office/drawing/2014/chart" uri="{C3380CC4-5D6E-409C-BE32-E72D297353CC}">
              <c16:uniqueId val="{00000000-0EE3-46B3-86F3-1151FD550A24}"/>
            </c:ext>
          </c:extLst>
        </c:ser>
        <c:dLbls>
          <c:showLegendKey val="0"/>
          <c:showVal val="0"/>
          <c:showCatName val="0"/>
          <c:showSerName val="0"/>
          <c:showPercent val="0"/>
          <c:showBubbleSize val="0"/>
        </c:dLbls>
        <c:gapWidth val="150"/>
        <c:overlap val="100"/>
        <c:axId val="663397384"/>
        <c:axId val="663398560"/>
      </c:barChart>
      <c:catAx>
        <c:axId val="663397384"/>
        <c:scaling>
          <c:orientation val="minMax"/>
        </c:scaling>
        <c:delete val="0"/>
        <c:axPos val="b"/>
        <c:numFmt formatCode="General" sourceLinked="0"/>
        <c:majorTickMark val="out"/>
        <c:minorTickMark val="none"/>
        <c:tickLblPos val="nextTo"/>
        <c:crossAx val="663398560"/>
        <c:crosses val="autoZero"/>
        <c:auto val="1"/>
        <c:lblAlgn val="ctr"/>
        <c:lblOffset val="100"/>
        <c:noMultiLvlLbl val="0"/>
      </c:catAx>
      <c:valAx>
        <c:axId val="663398560"/>
        <c:scaling>
          <c:orientation val="minMax"/>
        </c:scaling>
        <c:delete val="0"/>
        <c:axPos val="l"/>
        <c:majorGridlines/>
        <c:numFmt formatCode="0%" sourceLinked="0"/>
        <c:majorTickMark val="out"/>
        <c:minorTickMark val="none"/>
        <c:tickLblPos val="nextTo"/>
        <c:crossAx val="6633973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Share of High-Priced Conventional</a:t>
            </a:r>
            <a:r>
              <a:rPr lang="en-US" baseline="0"/>
              <a:t> Home-Purchase Loans by Race/Ethnicity, 2006 and 2010</a:t>
            </a:r>
            <a:endParaRPr lang="en-US"/>
          </a:p>
        </c:rich>
      </c:tx>
      <c:overlay val="0"/>
    </c:title>
    <c:autoTitleDeleted val="0"/>
    <c:plotArea>
      <c:layout>
        <c:manualLayout>
          <c:layoutTarget val="inner"/>
          <c:xMode val="edge"/>
          <c:yMode val="edge"/>
          <c:x val="0.1016053877828841"/>
          <c:y val="0.14954461065016791"/>
          <c:w val="0.72181645391935645"/>
          <c:h val="0.68459139344073494"/>
        </c:manualLayout>
      </c:layout>
      <c:lineChart>
        <c:grouping val="standard"/>
        <c:varyColors val="0"/>
        <c:ser>
          <c:idx val="0"/>
          <c:order val="0"/>
          <c:tx>
            <c:strRef>
              <c:f>'Rates 2010'!$Z$16</c:f>
              <c:strCache>
                <c:ptCount val="1"/>
                <c:pt idx="0">
                  <c:v>Black.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2010'!$AA$16:$AF$16</c:f>
              <c:numCache>
                <c:formatCode>General</c:formatCode>
                <c:ptCount val="6"/>
                <c:pt idx="0">
                  <c:v>2.6770449023665977E-2</c:v>
                </c:pt>
                <c:pt idx="1">
                  <c:v>8.728516152254116E-3</c:v>
                </c:pt>
                <c:pt idx="2">
                  <c:v>7.5587150184468644E-3</c:v>
                </c:pt>
                <c:pt idx="3">
                  <c:v>8.4135696931521634E-3</c:v>
                </c:pt>
                <c:pt idx="4">
                  <c:v>4.7691892378295686E-3</c:v>
                </c:pt>
                <c:pt idx="5">
                  <c:v>5.1291280482318007E-3</c:v>
                </c:pt>
              </c:numCache>
            </c:numRef>
          </c:val>
          <c:smooth val="0"/>
          <c:extLst>
            <c:ext xmlns:c16="http://schemas.microsoft.com/office/drawing/2014/chart" uri="{C3380CC4-5D6E-409C-BE32-E72D297353CC}">
              <c16:uniqueId val="{00000000-B272-4879-A483-A7CA6EBCAD9A}"/>
            </c:ext>
          </c:extLst>
        </c:ser>
        <c:ser>
          <c:idx val="1"/>
          <c:order val="1"/>
          <c:tx>
            <c:strRef>
              <c:f>'Rates 2010'!$Z$17</c:f>
              <c:strCache>
                <c:ptCount val="1"/>
                <c:pt idx="0">
                  <c:v>Hispanic,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2010'!$AA$17:$AF$17</c:f>
              <c:numCache>
                <c:formatCode>General</c:formatCode>
                <c:ptCount val="6"/>
                <c:pt idx="0">
                  <c:v>3.3276258279637726E-2</c:v>
                </c:pt>
                <c:pt idx="1">
                  <c:v>2.2101563556076242E-2</c:v>
                </c:pt>
                <c:pt idx="2">
                  <c:v>1.4824494209886E-2</c:v>
                </c:pt>
                <c:pt idx="3">
                  <c:v>1.4509079439462894E-2</c:v>
                </c:pt>
                <c:pt idx="4">
                  <c:v>5.0916955796872889E-3</c:v>
                </c:pt>
                <c:pt idx="5">
                  <c:v>2.4331996575496779E-3</c:v>
                </c:pt>
              </c:numCache>
            </c:numRef>
          </c:val>
          <c:smooth val="0"/>
          <c:extLst>
            <c:ext xmlns:c16="http://schemas.microsoft.com/office/drawing/2014/chart" uri="{C3380CC4-5D6E-409C-BE32-E72D297353CC}">
              <c16:uniqueId val="{00000001-B272-4879-A483-A7CA6EBCAD9A}"/>
            </c:ext>
          </c:extLst>
        </c:ser>
        <c:ser>
          <c:idx val="2"/>
          <c:order val="2"/>
          <c:tx>
            <c:strRef>
              <c:f>'Rates 2010'!$Z$18</c:f>
              <c:strCache>
                <c:ptCount val="1"/>
                <c:pt idx="0">
                  <c:v>White,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2010'!$AA$18:$AF$18</c:f>
              <c:numCache>
                <c:formatCode>General</c:formatCode>
                <c:ptCount val="6"/>
                <c:pt idx="0">
                  <c:v>1.350187760269457E-2</c:v>
                </c:pt>
                <c:pt idx="1">
                  <c:v>7.4965896322054821E-3</c:v>
                </c:pt>
                <c:pt idx="2">
                  <c:v>5.5201657431837563E-3</c:v>
                </c:pt>
                <c:pt idx="3">
                  <c:v>5.2368322486037186E-3</c:v>
                </c:pt>
                <c:pt idx="4">
                  <c:v>1.6212204348408979E-3</c:v>
                </c:pt>
                <c:pt idx="5">
                  <c:v>8.4447202530928275E-4</c:v>
                </c:pt>
              </c:numCache>
            </c:numRef>
          </c:val>
          <c:smooth val="0"/>
          <c:extLst>
            <c:ext xmlns:c16="http://schemas.microsoft.com/office/drawing/2014/chart" uri="{C3380CC4-5D6E-409C-BE32-E72D297353CC}">
              <c16:uniqueId val="{00000002-B272-4879-A483-A7CA6EBCAD9A}"/>
            </c:ext>
          </c:extLst>
        </c:ser>
        <c:ser>
          <c:idx val="3"/>
          <c:order val="3"/>
          <c:tx>
            <c:strRef>
              <c:f>'Rates 2010'!$Z$19</c:f>
              <c:strCache>
                <c:ptCount val="1"/>
                <c:pt idx="0">
                  <c:v>Black,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2010'!$AA$19:$AF$19</c:f>
              <c:numCache>
                <c:formatCode>0.00%</c:formatCode>
                <c:ptCount val="6"/>
                <c:pt idx="0">
                  <c:v>8.4456315378029265E-2</c:v>
                </c:pt>
                <c:pt idx="1">
                  <c:v>6.3135167330528985E-2</c:v>
                </c:pt>
                <c:pt idx="2">
                  <c:v>0.15059127176165482</c:v>
                </c:pt>
                <c:pt idx="3">
                  <c:v>0.15548958294556328</c:v>
                </c:pt>
                <c:pt idx="4">
                  <c:v>6.4009976547667796E-2</c:v>
                </c:pt>
                <c:pt idx="5">
                  <c:v>1.605988410328953E-2</c:v>
                </c:pt>
              </c:numCache>
            </c:numRef>
          </c:val>
          <c:smooth val="0"/>
          <c:extLst>
            <c:ext xmlns:c16="http://schemas.microsoft.com/office/drawing/2014/chart" uri="{C3380CC4-5D6E-409C-BE32-E72D297353CC}">
              <c16:uniqueId val="{00000003-B272-4879-A483-A7CA6EBCAD9A}"/>
            </c:ext>
          </c:extLst>
        </c:ser>
        <c:ser>
          <c:idx val="4"/>
          <c:order val="4"/>
          <c:tx>
            <c:strRef>
              <c:f>'Rates 2010'!$Z$20</c:f>
              <c:strCache>
                <c:ptCount val="1"/>
                <c:pt idx="0">
                  <c:v>Hispanic,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2010'!$AA$20:$AF$20</c:f>
              <c:numCache>
                <c:formatCode>0.00%</c:formatCode>
                <c:ptCount val="6"/>
                <c:pt idx="0">
                  <c:v>0.10494614418191806</c:v>
                </c:pt>
                <c:pt idx="1">
                  <c:v>6.4273454888268425E-2</c:v>
                </c:pt>
                <c:pt idx="2">
                  <c:v>0.14972620679037571</c:v>
                </c:pt>
                <c:pt idx="3">
                  <c:v>0.10776675593535401</c:v>
                </c:pt>
                <c:pt idx="4">
                  <c:v>2.8263137987596151E-2</c:v>
                </c:pt>
                <c:pt idx="5">
                  <c:v>4.8353344344616413E-3</c:v>
                </c:pt>
              </c:numCache>
            </c:numRef>
          </c:val>
          <c:smooth val="0"/>
          <c:extLst>
            <c:ext xmlns:c16="http://schemas.microsoft.com/office/drawing/2014/chart" uri="{C3380CC4-5D6E-409C-BE32-E72D297353CC}">
              <c16:uniqueId val="{00000004-B272-4879-A483-A7CA6EBCAD9A}"/>
            </c:ext>
          </c:extLst>
        </c:ser>
        <c:ser>
          <c:idx val="5"/>
          <c:order val="5"/>
          <c:tx>
            <c:strRef>
              <c:f>'Rates 2010'!$Z$21</c:f>
              <c:strCache>
                <c:ptCount val="1"/>
                <c:pt idx="0">
                  <c:v>White,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2010'!$AA$21:$AF$21</c:f>
              <c:numCache>
                <c:formatCode>General</c:formatCode>
                <c:ptCount val="6"/>
                <c:pt idx="0">
                  <c:v>5.3785404942217278E-2</c:v>
                </c:pt>
                <c:pt idx="1">
                  <c:v>2.5003316005886699E-2</c:v>
                </c:pt>
                <c:pt idx="2">
                  <c:v>4.1301221763946697E-2</c:v>
                </c:pt>
                <c:pt idx="3">
                  <c:v>3.75649779248751E-2</c:v>
                </c:pt>
                <c:pt idx="4">
                  <c:v>1.4180714951923178E-2</c:v>
                </c:pt>
                <c:pt idx="5">
                  <c:v>3.5463367082904356E-3</c:v>
                </c:pt>
              </c:numCache>
            </c:numRef>
          </c:val>
          <c:smooth val="0"/>
          <c:extLst>
            <c:ext xmlns:c16="http://schemas.microsoft.com/office/drawing/2014/chart" uri="{C3380CC4-5D6E-409C-BE32-E72D297353CC}">
              <c16:uniqueId val="{00000005-B272-4879-A483-A7CA6EBCAD9A}"/>
            </c:ext>
          </c:extLst>
        </c:ser>
        <c:dLbls>
          <c:showLegendKey val="0"/>
          <c:showVal val="0"/>
          <c:showCatName val="0"/>
          <c:showSerName val="0"/>
          <c:showPercent val="0"/>
          <c:showBubbleSize val="0"/>
        </c:dLbls>
        <c:marker val="1"/>
        <c:smooth val="0"/>
        <c:axId val="504474712"/>
        <c:axId val="504477064"/>
      </c:lineChart>
      <c:catAx>
        <c:axId val="50447471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b="1" i="0" baseline="0">
                    <a:effectLst/>
                  </a:rPr>
                  <a:t>Percentage Points by which APR Exceeds Treasury Rate</a:t>
                </a:r>
                <a:endParaRPr lang="en-US" sz="1600"/>
              </a:p>
            </c:rich>
          </c:tx>
          <c:overlay val="0"/>
        </c:title>
        <c:numFmt formatCode="General" sourceLinked="0"/>
        <c:majorTickMark val="out"/>
        <c:minorTickMark val="none"/>
        <c:tickLblPos val="nextTo"/>
        <c:crossAx val="504477064"/>
        <c:crosses val="autoZero"/>
        <c:auto val="1"/>
        <c:lblAlgn val="ctr"/>
        <c:lblOffset val="100"/>
        <c:noMultiLvlLbl val="0"/>
      </c:catAx>
      <c:valAx>
        <c:axId val="504477064"/>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effectLst/>
                  </a:rPr>
                  <a:t>Percent of Loans</a:t>
                </a:r>
                <a:endParaRPr lang="en-US">
                  <a:effectLst/>
                </a:endParaRPr>
              </a:p>
            </c:rich>
          </c:tx>
          <c:overlay val="0"/>
        </c:title>
        <c:numFmt formatCode="0%" sourceLinked="0"/>
        <c:majorTickMark val="out"/>
        <c:minorTickMark val="none"/>
        <c:tickLblPos val="nextTo"/>
        <c:crossAx val="50447471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2/12/2018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2/12/2018</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2/12/2018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2/12/2018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responsiblelending.org/state-lending/mortgag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rinceton.edu/~atif/OnlineAppendix_MortgageCrisis.pdf" TargetMode="Externa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hyperlink" Target="https://www.spice-indices.com/idpfiles/spice-assets/resources/public/documents/294746_cshomeprice-release-0126.pdf?force_download=tru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corelogic.com/research/foreclosure-report/national-foreclosure-report-january-2015.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responsiblelending.org/state-lending/mortgag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PAI786</a:t>
            </a:r>
            <a:r>
              <a:rPr lang="en-US" dirty="0"/>
              <a:t>:  Urban Policy</a:t>
            </a:r>
          </a:p>
        </p:txBody>
      </p:sp>
      <p:sp>
        <p:nvSpPr>
          <p:cNvPr id="3" name="Subtitle 2"/>
          <p:cNvSpPr>
            <a:spLocks noGrp="1"/>
          </p:cNvSpPr>
          <p:nvPr>
            <p:ph type="subTitle" idx="1"/>
          </p:nvPr>
        </p:nvSpPr>
        <p:spPr>
          <a:xfrm>
            <a:off x="457200" y="3899938"/>
            <a:ext cx="5410200" cy="1752600"/>
          </a:xfrm>
        </p:spPr>
        <p:txBody>
          <a:bodyPr>
            <a:normAutofit lnSpcReduction="10000"/>
          </a:bodyPr>
          <a:lstStyle/>
          <a:p>
            <a:r>
              <a:rPr lang="en-US" sz="4000" dirty="0" smtClean="0"/>
              <a:t>Class 12: Mortgage Markets and Predatory Lending</a:t>
            </a:r>
            <a:endParaRPr lang="en-US" sz="4000" dirty="0"/>
          </a:p>
        </p:txBody>
      </p:sp>
      <p:pic>
        <p:nvPicPr>
          <p:cNvPr id="102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a:bodyPr>
          <a:lstStyle/>
          <a:p>
            <a:pPr algn="ctr">
              <a:buNone/>
            </a:pPr>
            <a:r>
              <a:rPr lang="en-US" sz="3200" b="1" dirty="0">
                <a:solidFill>
                  <a:schemeClr val="tx2"/>
                </a:solidFill>
              </a:rPr>
              <a:t>The Pros and Cons of New Products</a:t>
            </a:r>
          </a:p>
          <a:p>
            <a:pPr algn="ctr">
              <a:buNone/>
            </a:pPr>
            <a:endParaRPr lang="en-US" dirty="0"/>
          </a:p>
          <a:p>
            <a:pPr marL="365760" lvl="0" indent="-256032">
              <a:spcBef>
                <a:spcPts val="300"/>
              </a:spcBef>
              <a:buClr>
                <a:schemeClr val="accent3"/>
              </a:buClr>
              <a:buFont typeface="Georgia"/>
              <a:buChar char="•"/>
              <a:defRPr/>
            </a:pPr>
            <a:r>
              <a:rPr lang="en-US" sz="2400" dirty="0" smtClean="0"/>
              <a:t>These </a:t>
            </a:r>
            <a:r>
              <a:rPr lang="en-US" sz="2400" dirty="0"/>
              <a:t>new products dramatically changed mortgage </a:t>
            </a:r>
            <a:r>
              <a:rPr lang="en-US" sz="2400" dirty="0" smtClean="0"/>
              <a:t>markets.</a:t>
            </a:r>
          </a:p>
          <a:p>
            <a:pPr marL="365760" lvl="0" indent="-256032">
              <a:spcBef>
                <a:spcPts val="300"/>
              </a:spcBef>
              <a:buClr>
                <a:schemeClr val="accent3"/>
              </a:buClr>
              <a:buFont typeface="Georgia"/>
              <a:buChar char="•"/>
              <a:defRPr/>
            </a:pPr>
            <a:endParaRPr lang="en-US" sz="2400" dirty="0"/>
          </a:p>
          <a:p>
            <a:pPr marL="822960" lvl="1" indent="-256032">
              <a:spcBef>
                <a:spcPts val="300"/>
              </a:spcBef>
              <a:buClr>
                <a:schemeClr val="accent3"/>
              </a:buClr>
              <a:buFont typeface="Georgia"/>
              <a:buChar char="•"/>
              <a:defRPr/>
            </a:pPr>
            <a:r>
              <a:rPr lang="en-US" sz="2400" dirty="0" smtClean="0">
                <a:solidFill>
                  <a:schemeClr val="accent2"/>
                </a:solidFill>
              </a:rPr>
              <a:t>These </a:t>
            </a:r>
            <a:r>
              <a:rPr lang="en-US" sz="2400" dirty="0">
                <a:solidFill>
                  <a:schemeClr val="accent2"/>
                </a:solidFill>
              </a:rPr>
              <a:t>products </a:t>
            </a:r>
            <a:r>
              <a:rPr lang="en-US" sz="2400" dirty="0" smtClean="0">
                <a:solidFill>
                  <a:schemeClr val="accent2"/>
                </a:solidFill>
              </a:rPr>
              <a:t>have </a:t>
            </a:r>
            <a:r>
              <a:rPr lang="en-US" sz="2400" dirty="0">
                <a:solidFill>
                  <a:schemeClr val="accent2"/>
                </a:solidFill>
              </a:rPr>
              <a:t>the great </a:t>
            </a:r>
            <a:r>
              <a:rPr lang="en-US" sz="2400" b="1" dirty="0">
                <a:solidFill>
                  <a:schemeClr val="accent2"/>
                </a:solidFill>
              </a:rPr>
              <a:t>advantage</a:t>
            </a:r>
            <a:r>
              <a:rPr lang="en-US" sz="2400" dirty="0">
                <a:solidFill>
                  <a:schemeClr val="accent2"/>
                </a:solidFill>
              </a:rPr>
              <a:t> that they </a:t>
            </a:r>
            <a:r>
              <a:rPr lang="en-US" sz="2400" dirty="0" smtClean="0">
                <a:solidFill>
                  <a:schemeClr val="accent2"/>
                </a:solidFill>
              </a:rPr>
              <a:t>expand </a:t>
            </a:r>
            <a:r>
              <a:rPr lang="en-US" sz="2400" dirty="0">
                <a:solidFill>
                  <a:schemeClr val="accent2"/>
                </a:solidFill>
              </a:rPr>
              <a:t>the set of people who </a:t>
            </a:r>
            <a:r>
              <a:rPr lang="en-US" sz="2400" dirty="0" smtClean="0">
                <a:solidFill>
                  <a:schemeClr val="accent2"/>
                </a:solidFill>
              </a:rPr>
              <a:t>can </a:t>
            </a:r>
            <a:r>
              <a:rPr lang="en-US" sz="2400" dirty="0">
                <a:solidFill>
                  <a:schemeClr val="accent2"/>
                </a:solidFill>
              </a:rPr>
              <a:t>obtain </a:t>
            </a:r>
            <a:r>
              <a:rPr lang="en-US" sz="2400" dirty="0" smtClean="0">
                <a:solidFill>
                  <a:schemeClr val="accent2"/>
                </a:solidFill>
              </a:rPr>
              <a:t>mortgages.</a:t>
            </a:r>
          </a:p>
          <a:p>
            <a:pPr marL="822960" lvl="1" indent="-256032">
              <a:spcBef>
                <a:spcPts val="300"/>
              </a:spcBef>
              <a:buClr>
                <a:schemeClr val="accent3"/>
              </a:buClr>
              <a:buFont typeface="Georgia"/>
              <a:buChar char="•"/>
              <a:defRPr/>
            </a:pPr>
            <a:endParaRPr lang="en-US" sz="2400" dirty="0">
              <a:solidFill>
                <a:schemeClr val="accent2"/>
              </a:solidFill>
            </a:endParaRPr>
          </a:p>
          <a:p>
            <a:pPr marL="822960" lvl="1" indent="-256032">
              <a:spcBef>
                <a:spcPts val="300"/>
              </a:spcBef>
              <a:buClr>
                <a:schemeClr val="accent3"/>
              </a:buClr>
              <a:buFont typeface="Georgia"/>
              <a:buChar char="•"/>
              <a:defRPr/>
            </a:pPr>
            <a:r>
              <a:rPr lang="en-US" sz="2400" dirty="0" smtClean="0">
                <a:solidFill>
                  <a:schemeClr val="accent2"/>
                </a:solidFill>
              </a:rPr>
              <a:t>And </a:t>
            </a:r>
            <a:r>
              <a:rPr lang="en-US" sz="2400" dirty="0">
                <a:solidFill>
                  <a:schemeClr val="accent2"/>
                </a:solidFill>
              </a:rPr>
              <a:t>the great </a:t>
            </a:r>
            <a:r>
              <a:rPr lang="en-US" sz="2400" b="1" dirty="0">
                <a:solidFill>
                  <a:schemeClr val="accent2"/>
                </a:solidFill>
              </a:rPr>
              <a:t>disadvantage</a:t>
            </a:r>
            <a:r>
              <a:rPr lang="en-US" sz="2400" dirty="0">
                <a:solidFill>
                  <a:schemeClr val="accent2"/>
                </a:solidFill>
              </a:rPr>
              <a:t> that they opened the door for a lot of mischief in the form of </a:t>
            </a:r>
            <a:r>
              <a:rPr lang="en-US" sz="2400" dirty="0" smtClean="0">
                <a:solidFill>
                  <a:schemeClr val="accent2"/>
                </a:solidFill>
              </a:rPr>
              <a:t>(a) unwarranted </a:t>
            </a:r>
            <a:r>
              <a:rPr lang="en-US" sz="2400" dirty="0">
                <a:solidFill>
                  <a:schemeClr val="accent2"/>
                </a:solidFill>
              </a:rPr>
              <a:t>fees and pricing practices and </a:t>
            </a:r>
            <a:r>
              <a:rPr lang="en-US" sz="2400" dirty="0" smtClean="0">
                <a:solidFill>
                  <a:schemeClr val="accent2"/>
                </a:solidFill>
              </a:rPr>
              <a:t>(b) charging </a:t>
            </a:r>
            <a:r>
              <a:rPr lang="en-US" sz="2400" dirty="0">
                <a:solidFill>
                  <a:schemeClr val="accent2"/>
                </a:solidFill>
              </a:rPr>
              <a:t>some people more </a:t>
            </a:r>
            <a:r>
              <a:rPr lang="en-US" sz="2400" dirty="0" smtClean="0">
                <a:solidFill>
                  <a:schemeClr val="accent2"/>
                </a:solidFill>
              </a:rPr>
              <a:t>interest than </a:t>
            </a:r>
            <a:r>
              <a:rPr lang="en-US" sz="2400" dirty="0">
                <a:solidFill>
                  <a:schemeClr val="accent2"/>
                </a:solidFill>
              </a:rPr>
              <a:t>they should have paid</a:t>
            </a:r>
            <a:r>
              <a:rPr lang="en-US" sz="2400" dirty="0" smtClean="0">
                <a:solidFill>
                  <a:schemeClr val="accent2"/>
                </a:solidFill>
              </a:rPr>
              <a:t>.</a:t>
            </a:r>
            <a:endParaRPr kumimoji="0" lang="en-US" sz="2400" b="0" i="0" u="none" strike="noStrike" kern="1200" cap="none" spc="0" normalizeH="0" baseline="0" noProof="0" dirty="0" smtClean="0">
              <a:ln>
                <a:noFill/>
              </a:ln>
              <a:solidFill>
                <a:schemeClr val="accent2"/>
              </a:solidFill>
              <a:effectLst/>
              <a:uLnTx/>
              <a:uFillTx/>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5509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a:bodyPr>
          <a:lstStyle/>
          <a:p>
            <a:pPr algn="ctr"/>
            <a:r>
              <a:rPr lang="en-US" sz="3200" b="1" dirty="0" smtClean="0">
                <a:solidFill>
                  <a:schemeClr val="tx2"/>
                </a:solidFill>
              </a:rPr>
              <a:t>The </a:t>
            </a:r>
            <a:r>
              <a:rPr lang="en-US" sz="3200" b="1" dirty="0">
                <a:solidFill>
                  <a:schemeClr val="tx2"/>
                </a:solidFill>
              </a:rPr>
              <a:t>Loss of Connection with Borrowers</a:t>
            </a:r>
          </a:p>
          <a:p>
            <a:pPr algn="ctr">
              <a:buNone/>
            </a:pPr>
            <a:endParaRPr lang="en-US" dirty="0"/>
          </a:p>
          <a:p>
            <a:pPr marL="365760" indent="-256032">
              <a:spcBef>
                <a:spcPts val="300"/>
              </a:spcBef>
              <a:buClr>
                <a:schemeClr val="accent3"/>
              </a:buClr>
              <a:buFont typeface="Georgia"/>
              <a:buChar char="•"/>
              <a:defRPr/>
            </a:pPr>
            <a:r>
              <a:rPr lang="en-US" sz="2400" dirty="0" smtClean="0"/>
              <a:t>Another disadvantage comes from the fact that mortgages </a:t>
            </a:r>
            <a:r>
              <a:rPr lang="en-US" sz="2400" dirty="0"/>
              <a:t>are sold and re-sold; packaged and re-packaged</a:t>
            </a:r>
            <a:r>
              <a:rPr lang="en-US" sz="2400" dirty="0" smtClean="0"/>
              <a:t>.</a:t>
            </a:r>
          </a:p>
          <a:p>
            <a:pPr marL="365760" indent="-256032">
              <a:spcBef>
                <a:spcPts val="300"/>
              </a:spcBef>
              <a:buClr>
                <a:schemeClr val="accent3"/>
              </a:buClr>
              <a:buFont typeface="Georgia"/>
              <a:buChar char="•"/>
              <a:defRPr/>
            </a:pPr>
            <a:endParaRPr lang="en-US" sz="2400" dirty="0"/>
          </a:p>
          <a:p>
            <a:pPr marL="822960" lvl="1" indent="-256032">
              <a:spcBef>
                <a:spcPts val="300"/>
              </a:spcBef>
              <a:buClr>
                <a:schemeClr val="accent3"/>
              </a:buClr>
              <a:buFont typeface="Georgia"/>
              <a:buChar char="•"/>
              <a:defRPr/>
            </a:pPr>
            <a:r>
              <a:rPr lang="en-US" sz="2400" dirty="0" smtClean="0">
                <a:solidFill>
                  <a:schemeClr val="accent2"/>
                </a:solidFill>
              </a:rPr>
              <a:t>Data </a:t>
            </a:r>
            <a:r>
              <a:rPr lang="en-US" sz="2400" dirty="0">
                <a:solidFill>
                  <a:schemeClr val="accent2"/>
                </a:solidFill>
              </a:rPr>
              <a:t>systems do not trace the participants and may not even keep track of the </a:t>
            </a:r>
            <a:r>
              <a:rPr lang="en-US" sz="2400" dirty="0" smtClean="0">
                <a:solidFill>
                  <a:schemeClr val="accent2"/>
                </a:solidFill>
              </a:rPr>
              <a:t>title.</a:t>
            </a:r>
          </a:p>
          <a:p>
            <a:pPr marL="822960" lvl="1" indent="-256032">
              <a:spcBef>
                <a:spcPts val="300"/>
              </a:spcBef>
              <a:buClr>
                <a:schemeClr val="accent3"/>
              </a:buClr>
              <a:buFont typeface="Georgia"/>
              <a:buChar char="•"/>
              <a:defRPr/>
            </a:pPr>
            <a:endParaRPr lang="en-US" sz="2400" dirty="0" smtClean="0">
              <a:solidFill>
                <a:schemeClr val="accent2"/>
              </a:solidFill>
            </a:endParaRPr>
          </a:p>
          <a:p>
            <a:pPr marL="822960" lvl="1" indent="-256032">
              <a:spcBef>
                <a:spcPts val="300"/>
              </a:spcBef>
              <a:buClr>
                <a:schemeClr val="accent3"/>
              </a:buClr>
              <a:buFont typeface="Georgia"/>
              <a:buChar char="•"/>
              <a:defRPr/>
            </a:pPr>
            <a:r>
              <a:rPr lang="en-US" sz="2400" dirty="0" smtClean="0">
                <a:solidFill>
                  <a:schemeClr val="accent2"/>
                </a:solidFill>
              </a:rPr>
              <a:t>Links </a:t>
            </a:r>
            <a:r>
              <a:rPr lang="en-US" sz="2400" dirty="0">
                <a:solidFill>
                  <a:schemeClr val="accent2"/>
                </a:solidFill>
              </a:rPr>
              <a:t>to the original broker may be lost—with no way to hold the broker accountable for poor underwriting </a:t>
            </a:r>
            <a:r>
              <a:rPr lang="en-US" sz="2400" dirty="0" smtClean="0">
                <a:solidFill>
                  <a:schemeClr val="accent2"/>
                </a:solidFill>
              </a:rPr>
              <a:t>decisions or to keep track of the title!</a:t>
            </a:r>
            <a:endParaRPr lang="en-US" sz="2400" dirty="0">
              <a:solidFill>
                <a:schemeClr val="accent2"/>
              </a:solidFill>
            </a:endParaRPr>
          </a:p>
          <a:p>
            <a:pPr marL="365760" indent="-256032">
              <a:spcBef>
                <a:spcPts val="300"/>
              </a:spcBef>
              <a:buClr>
                <a:schemeClr val="accent3"/>
              </a:buClr>
              <a:buFont typeface="Georgia"/>
              <a:buChar char="•"/>
              <a:defRPr/>
            </a:pPr>
            <a:endParaRPr lang="en-US" sz="24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964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47593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rPr>
              <a:t>Predatory</a:t>
            </a:r>
            <a:r>
              <a:rPr kumimoji="0" lang="en-US" altLang="zh-CN" sz="3600" b="1" i="0" u="none" strike="noStrike" kern="1200" cap="none" spc="0" normalizeH="0" noProof="0" dirty="0" smtClean="0">
                <a:ln>
                  <a:noFill/>
                </a:ln>
                <a:solidFill>
                  <a:schemeClr val="tx2"/>
                </a:solidFill>
                <a:effectLst/>
                <a:uLnTx/>
                <a:uFillTx/>
                <a:latin typeface="+mn-lt"/>
                <a:ea typeface="SimSun" pitchFamily="2" charset="-122"/>
                <a:cs typeface="+mn-cs"/>
              </a:rPr>
              <a:t> Lending</a:t>
            </a:r>
            <a:endPar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600" b="0" i="0" u="none" strike="noStrike" kern="1200" cap="none" spc="0" normalizeH="0" baseline="0" noProof="0" dirty="0" smtClean="0">
                <a:ln>
                  <a:noFill/>
                </a:ln>
                <a:solidFill>
                  <a:schemeClr val="accent1"/>
                </a:solidFill>
                <a:effectLst/>
                <a:uLnTx/>
                <a:uFillTx/>
                <a:latin typeface="+mn-lt"/>
                <a:ea typeface="SimSun" pitchFamily="2" charset="-122"/>
                <a:cs typeface="+mn-cs"/>
              </a:rPr>
              <a:t>The complexity of today’s mortgage market puts consumers at a disadvantage.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Sometimes high </a:t>
            </a:r>
            <a:r>
              <a:rPr lang="en-US" altLang="zh-CN" sz="2600" dirty="0" smtClean="0">
                <a:solidFill>
                  <a:schemeClr val="accent2"/>
                </a:solidFill>
                <a:ea typeface="SimSun" pitchFamily="2" charset="-122"/>
              </a:rPr>
              <a:t>interest rates or extra fees are legitimate responses to a high-risk borrower.</a:t>
            </a: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But some unscrupulous lenders use misleading or fraudulent tactics to collect interest payments or fees </a:t>
            </a:r>
            <a:r>
              <a:rPr kumimoji="0" lang="en-US" altLang="zh-CN" sz="2600" b="0" i="0" u="sng" strike="noStrike" kern="1200" cap="none" spc="0" normalizeH="0" baseline="0" noProof="0" dirty="0" smtClean="0">
                <a:ln>
                  <a:noFill/>
                </a:ln>
                <a:solidFill>
                  <a:schemeClr val="accent2"/>
                </a:solidFill>
                <a:effectLst/>
                <a:uLnTx/>
                <a:uFillTx/>
                <a:latin typeface="+mn-lt"/>
                <a:ea typeface="SimSun" pitchFamily="2" charset="-122"/>
                <a:cs typeface="+mn-cs"/>
              </a:rPr>
              <a:t>above competitive levels</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which is called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predatory lending</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endParaRPr kumimoji="0" lang="en-US" sz="2600" b="0" i="0" u="none" strike="noStrike" kern="1200" cap="none" spc="0" normalizeH="0" baseline="0" noProof="0" dirty="0">
              <a:ln>
                <a:noFill/>
              </a:ln>
              <a:solidFill>
                <a:schemeClr val="accent3"/>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50264"/>
            <a:ext cx="8229600" cy="5355336"/>
          </a:xfrm>
        </p:spPr>
        <p:txBody>
          <a:bodyPr>
            <a:normAutofit fontScale="70000" lnSpcReduction="20000"/>
          </a:bodyPr>
          <a:lstStyle/>
          <a:p>
            <a:pPr algn="ctr">
              <a:buNone/>
            </a:pPr>
            <a:r>
              <a:rPr lang="en-US" sz="4100" b="1" dirty="0" smtClean="0">
                <a:solidFill>
                  <a:schemeClr val="tx2"/>
                </a:solidFill>
              </a:rPr>
              <a:t>Types of Predatory Lending</a:t>
            </a:r>
          </a:p>
          <a:p>
            <a:pPr algn="ctr">
              <a:lnSpc>
                <a:spcPct val="70000"/>
              </a:lnSpc>
              <a:buNone/>
            </a:pPr>
            <a:endParaRPr lang="en-US" dirty="0" smtClean="0"/>
          </a:p>
          <a:p>
            <a:r>
              <a:rPr lang="en-US" dirty="0" smtClean="0"/>
              <a:t>Questionable or illegal practices include:</a:t>
            </a:r>
          </a:p>
          <a:p>
            <a:pPr>
              <a:lnSpc>
                <a:spcPct val="70000"/>
              </a:lnSpc>
            </a:pPr>
            <a:endParaRPr lang="en-US" dirty="0" smtClean="0"/>
          </a:p>
          <a:p>
            <a:pPr lvl="1"/>
            <a:r>
              <a:rPr lang="en-US" dirty="0" smtClean="0"/>
              <a:t>Making loans that exceed the borrower’s ability to pay, sometimes with “teaser rates” (2/28 or 3/27 loans);</a:t>
            </a:r>
          </a:p>
          <a:p>
            <a:pPr lvl="1">
              <a:lnSpc>
                <a:spcPct val="70000"/>
              </a:lnSpc>
            </a:pPr>
            <a:endParaRPr lang="en-US" dirty="0" smtClean="0"/>
          </a:p>
          <a:p>
            <a:pPr lvl="1"/>
            <a:r>
              <a:rPr lang="en-US" dirty="0" smtClean="0"/>
              <a:t>Inducing repeated refinancing accompanied by high fees (‘‘loan flipping’’);</a:t>
            </a:r>
          </a:p>
          <a:p>
            <a:pPr lvl="1">
              <a:lnSpc>
                <a:spcPct val="70000"/>
              </a:lnSpc>
            </a:pPr>
            <a:endParaRPr lang="en-US" dirty="0" smtClean="0"/>
          </a:p>
          <a:p>
            <a:pPr lvl="1"/>
            <a:r>
              <a:rPr lang="en-US" dirty="0" smtClean="0"/>
              <a:t>Inducing the consumer, through deception or fraud, to accept loan add-ons, such as credit insurance;</a:t>
            </a:r>
          </a:p>
          <a:p>
            <a:pPr lvl="1">
              <a:lnSpc>
                <a:spcPct val="70000"/>
              </a:lnSpc>
            </a:pPr>
            <a:endParaRPr lang="en-US" dirty="0" smtClean="0"/>
          </a:p>
          <a:p>
            <a:pPr lvl="1"/>
            <a:r>
              <a:rPr lang="en-US" dirty="0" smtClean="0"/>
              <a:t>‘‘Steering’’ borrowers qualified for lower-rate loans into higher-priced loans;</a:t>
            </a:r>
          </a:p>
          <a:p>
            <a:pPr lvl="1">
              <a:lnSpc>
                <a:spcPct val="70000"/>
              </a:lnSpc>
            </a:pPr>
            <a:endParaRPr lang="en-US" dirty="0" smtClean="0"/>
          </a:p>
          <a:p>
            <a:pPr lvl="1"/>
            <a:r>
              <a:rPr lang="en-US" dirty="0" smtClean="0"/>
              <a:t>Overestimating the value of the collateral to overstate available equity or induce a consumer to pay an inflated price for a home.</a:t>
            </a:r>
          </a:p>
          <a:p>
            <a:pPr algn="ctr">
              <a:lnSpc>
                <a:spcPct val="70000"/>
              </a:lnSpc>
              <a:buNone/>
            </a:pPr>
            <a:endParaRPr lang="en-US" dirty="0"/>
          </a:p>
          <a:p>
            <a:r>
              <a:rPr lang="en-US" dirty="0" smtClean="0"/>
              <a:t>For </a:t>
            </a:r>
            <a:r>
              <a:rPr lang="en-US" dirty="0"/>
              <a:t>more, see: </a:t>
            </a:r>
            <a:r>
              <a:rPr lang="en-US" dirty="0">
                <a:hlinkClick r:id="rId2"/>
              </a:rPr>
              <a:t>http://www.responsiblelending.org/state-lending/mortgages</a:t>
            </a:r>
            <a:r>
              <a:rPr lang="en-US" dirty="0"/>
              <a:t> </a:t>
            </a:r>
          </a:p>
          <a:p>
            <a:pPr marL="411480" lvl="1" indent="0">
              <a:buNone/>
            </a:pPr>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pPr algn="ctr">
              <a:buNone/>
            </a:pPr>
            <a:r>
              <a:rPr lang="en-US" sz="3200" b="1" dirty="0" smtClean="0">
                <a:solidFill>
                  <a:schemeClr val="tx2"/>
                </a:solidFill>
              </a:rPr>
              <a:t>Some Hints about Predatory Lending Before the Financial Crisis</a:t>
            </a:r>
          </a:p>
          <a:p>
            <a:pPr>
              <a:lnSpc>
                <a:spcPct val="60000"/>
              </a:lnSpc>
            </a:pPr>
            <a:endParaRPr lang="en-US" dirty="0" smtClean="0"/>
          </a:p>
          <a:p>
            <a:r>
              <a:rPr lang="en-US" dirty="0">
                <a:solidFill>
                  <a:schemeClr val="accent1"/>
                </a:solidFill>
              </a:rPr>
              <a:t>Nobody knows how much predatory lending existed before the crisis or how much remains.</a:t>
            </a:r>
          </a:p>
          <a:p>
            <a:pPr>
              <a:lnSpc>
                <a:spcPct val="50000"/>
              </a:lnSpc>
            </a:pPr>
            <a:endParaRPr lang="en-US" dirty="0">
              <a:solidFill>
                <a:schemeClr val="accent2"/>
              </a:solidFill>
            </a:endParaRPr>
          </a:p>
          <a:p>
            <a:pPr>
              <a:lnSpc>
                <a:spcPct val="50000"/>
              </a:lnSpc>
            </a:pPr>
            <a:endParaRPr lang="en-US" dirty="0">
              <a:solidFill>
                <a:schemeClr val="accent2"/>
              </a:solidFill>
            </a:endParaRPr>
          </a:p>
          <a:p>
            <a:pPr lvl="1"/>
            <a:r>
              <a:rPr lang="en-US" dirty="0"/>
              <a:t>E</a:t>
            </a:r>
            <a:r>
              <a:rPr lang="en-US" dirty="0" smtClean="0"/>
              <a:t>ven </a:t>
            </a:r>
            <a:r>
              <a:rPr lang="en-US" dirty="0"/>
              <a:t>without predatory lending, subprime loans would be more common in places with more credit problems.</a:t>
            </a:r>
          </a:p>
          <a:p>
            <a:endParaRPr lang="en-US" dirty="0" smtClean="0">
              <a:solidFill>
                <a:schemeClr val="accent1"/>
              </a:solidFill>
            </a:endParaRPr>
          </a:p>
          <a:p>
            <a:r>
              <a:rPr lang="en-US" dirty="0" smtClean="0">
                <a:solidFill>
                  <a:schemeClr val="accent1"/>
                </a:solidFill>
              </a:rPr>
              <a:t>But there were dramatic increases in high-interest loans, especially in minority and low-income neighborhoods,</a:t>
            </a:r>
          </a:p>
          <a:p>
            <a:endParaRPr lang="en-US" dirty="0">
              <a:solidFill>
                <a:schemeClr val="accent1"/>
              </a:solidFill>
            </a:endParaRPr>
          </a:p>
          <a:p>
            <a:r>
              <a:rPr lang="en-US" dirty="0" smtClean="0">
                <a:solidFill>
                  <a:schemeClr val="accent1"/>
                </a:solidFill>
              </a:rPr>
              <a:t>And dramatic increases in fraud cases.</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380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descr="http://www.huduser.org/Publications/PDF/Foreclosure_09.pdf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1201" t="13354" r="13420" b="13330"/>
          <a:stretch/>
        </p:blipFill>
        <p:spPr>
          <a:xfrm>
            <a:off x="1267028" y="1695509"/>
            <a:ext cx="6581572" cy="4933891"/>
          </a:xfrm>
          <a:prstGeom prst="rect">
            <a:avLst/>
          </a:prstGeom>
        </p:spPr>
      </p:pic>
      <p:sp>
        <p:nvSpPr>
          <p:cNvPr id="6" name="Rectangle 5"/>
          <p:cNvSpPr/>
          <p:nvPr/>
        </p:nvSpPr>
        <p:spPr>
          <a:xfrm>
            <a:off x="685800" y="1295399"/>
            <a:ext cx="7620000" cy="400110"/>
          </a:xfrm>
          <a:prstGeom prst="rect">
            <a:avLst/>
          </a:prstGeom>
        </p:spPr>
        <p:txBody>
          <a:bodyPr wrap="square">
            <a:spAutoFit/>
          </a:bodyPr>
          <a:lstStyle/>
          <a:p>
            <a:pPr algn="ctr">
              <a:buNone/>
            </a:pPr>
            <a:r>
              <a:rPr lang="en-US" sz="2000" b="1" dirty="0" smtClean="0">
                <a:solidFill>
                  <a:schemeClr val="tx2"/>
                </a:solidFill>
              </a:rPr>
              <a:t>Increases in High Cost Loans (HUD)</a:t>
            </a:r>
            <a:endParaRPr lang="en-US" sz="2000" b="1" dirty="0">
              <a:solidFill>
                <a:schemeClr val="tx2"/>
              </a:solidFill>
            </a:endParaRPr>
          </a:p>
        </p:txBody>
      </p:sp>
    </p:spTree>
    <p:extLst>
      <p:ext uri="{BB962C8B-B14F-4D97-AF65-F5344CB8AC3E}">
        <p14:creationId xmlns:p14="http://schemas.microsoft.com/office/powerpoint/2010/main" val="200937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6666" t="10741" r="45417" b="5555"/>
          <a:stretch/>
        </p:blipFill>
        <p:spPr>
          <a:xfrm>
            <a:off x="2971800" y="1142117"/>
            <a:ext cx="5791200" cy="5690483"/>
          </a:xfrm>
          <a:prstGeom prst="rect">
            <a:avLst/>
          </a:prstGeom>
        </p:spPr>
      </p:pic>
      <p:sp>
        <p:nvSpPr>
          <p:cNvPr id="5" name="TextBox 4"/>
          <p:cNvSpPr txBox="1"/>
          <p:nvPr/>
        </p:nvSpPr>
        <p:spPr>
          <a:xfrm>
            <a:off x="228600" y="5257800"/>
            <a:ext cx="2785533" cy="954107"/>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Tree>
    <p:extLst>
      <p:ext uri="{BB962C8B-B14F-4D97-AF65-F5344CB8AC3E}">
        <p14:creationId xmlns:p14="http://schemas.microsoft.com/office/powerpoint/2010/main" val="1232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Chart 4"/>
          <p:cNvGraphicFramePr>
            <a:graphicFrameLocks noGrp="1"/>
          </p:cNvGraphicFramePr>
          <p:nvPr>
            <p:extLst>
              <p:ext uri="{D42A27DB-BD31-4B8C-83A1-F6EECF244321}">
                <p14:modId xmlns:p14="http://schemas.microsoft.com/office/powerpoint/2010/main" val="181828451"/>
              </p:ext>
            </p:extLst>
          </p:nvPr>
        </p:nvGraphicFramePr>
        <p:xfrm>
          <a:off x="237522" y="1066799"/>
          <a:ext cx="8668956" cy="55090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6" name="Chart 5"/>
          <p:cNvGraphicFramePr>
            <a:graphicFrameLocks noGrp="1"/>
          </p:cNvGraphicFramePr>
          <p:nvPr>
            <p:extLst>
              <p:ext uri="{D42A27DB-BD31-4B8C-83A1-F6EECF244321}">
                <p14:modId xmlns:p14="http://schemas.microsoft.com/office/powerpoint/2010/main" val="4191798112"/>
              </p:ext>
            </p:extLst>
          </p:nvPr>
        </p:nvGraphicFramePr>
        <p:xfrm>
          <a:off x="237522" y="1142999"/>
          <a:ext cx="8668956" cy="54328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descr="http://www.huduser.org/Publications/PDF/Foreclosure_09.pdf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0470" t="26281" r="16347" b="4415"/>
          <a:stretch/>
        </p:blipFill>
        <p:spPr>
          <a:xfrm>
            <a:off x="762000" y="1752600"/>
            <a:ext cx="7730268" cy="4648200"/>
          </a:xfrm>
          <a:prstGeom prst="rect">
            <a:avLst/>
          </a:prstGeom>
        </p:spPr>
      </p:pic>
      <p:sp>
        <p:nvSpPr>
          <p:cNvPr id="5" name="Rectangle 4"/>
          <p:cNvSpPr/>
          <p:nvPr/>
        </p:nvSpPr>
        <p:spPr>
          <a:xfrm>
            <a:off x="1676400" y="1269694"/>
            <a:ext cx="5562600" cy="400110"/>
          </a:xfrm>
          <a:prstGeom prst="rect">
            <a:avLst/>
          </a:prstGeom>
        </p:spPr>
        <p:txBody>
          <a:bodyPr wrap="square">
            <a:spAutoFit/>
          </a:bodyPr>
          <a:lstStyle/>
          <a:p>
            <a:pPr algn="ctr">
              <a:buNone/>
            </a:pPr>
            <a:r>
              <a:rPr lang="en-US" sz="2000" b="1" dirty="0" smtClean="0">
                <a:solidFill>
                  <a:schemeClr val="tx2"/>
                </a:solidFill>
              </a:rPr>
              <a:t>Huge Increase in Fraudulent Practices</a:t>
            </a:r>
            <a:r>
              <a:rPr lang="en-US" dirty="0" smtClean="0">
                <a:solidFill>
                  <a:schemeClr val="accent1"/>
                </a:solidFill>
              </a:rPr>
              <a:t> </a:t>
            </a:r>
            <a:endParaRPr lang="en-US" dirty="0"/>
          </a:p>
        </p:txBody>
      </p:sp>
    </p:spTree>
    <p:extLst>
      <p:ext uri="{BB962C8B-B14F-4D97-AF65-F5344CB8AC3E}">
        <p14:creationId xmlns:p14="http://schemas.microsoft.com/office/powerpoint/2010/main" val="400339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Class Outline</a:t>
            </a:r>
          </a:p>
          <a:p>
            <a:endParaRPr lang="en-US" dirty="0" smtClean="0"/>
          </a:p>
          <a:p>
            <a:pPr lvl="1"/>
            <a:r>
              <a:rPr lang="en-US" dirty="0" smtClean="0"/>
              <a:t>A Brief History of Mortgage Market Institutions</a:t>
            </a:r>
          </a:p>
          <a:p>
            <a:pPr marL="411480" lvl="1" indent="0">
              <a:buNone/>
            </a:pPr>
            <a:endParaRPr lang="en-US" dirty="0" smtClean="0"/>
          </a:p>
          <a:p>
            <a:pPr lvl="1"/>
            <a:r>
              <a:rPr lang="en-US" dirty="0" smtClean="0"/>
              <a:t>Predatory lending</a:t>
            </a:r>
          </a:p>
          <a:p>
            <a:pPr lvl="1"/>
            <a:endParaRPr lang="en-US" dirty="0" smtClean="0"/>
          </a:p>
          <a:p>
            <a:pPr lvl="1"/>
            <a:r>
              <a:rPr lang="en-US" dirty="0" smtClean="0"/>
              <a:t>The default crisis</a:t>
            </a:r>
          </a:p>
          <a:p>
            <a:pPr lvl="1"/>
            <a:endParaRPr lang="en-US" dirty="0"/>
          </a:p>
          <a:p>
            <a:pPr lvl="1"/>
            <a:r>
              <a:rPr lang="en-US" dirty="0" smtClean="0"/>
              <a:t>Mortgage </a:t>
            </a:r>
            <a:r>
              <a:rPr lang="en-US" dirty="0"/>
              <a:t>markets today</a:t>
            </a:r>
          </a:p>
          <a:p>
            <a:pPr lvl="1"/>
            <a:endParaRPr lang="en-US" dirty="0" smtClean="0"/>
          </a:p>
          <a:p>
            <a:pPr lvl="1"/>
            <a:r>
              <a:rPr lang="en-US" dirty="0" smtClean="0"/>
              <a:t>Anti-predatory-lending legislation</a:t>
            </a:r>
          </a:p>
          <a:p>
            <a:pPr lvl="1"/>
            <a:endParaRPr lang="en-US" dirty="0" smtClean="0"/>
          </a:p>
          <a:p>
            <a:pPr marL="704088" lvl="2" indent="0">
              <a:buNone/>
            </a:pPr>
            <a:endParaRPr lang="en-US" dirty="0" smtClean="0"/>
          </a:p>
          <a:p>
            <a:pPr lvl="2"/>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515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pPr algn="ctr">
              <a:buNone/>
            </a:pPr>
            <a:r>
              <a:rPr lang="en-US" sz="3200" b="1" dirty="0" smtClean="0">
                <a:solidFill>
                  <a:schemeClr val="tx2"/>
                </a:solidFill>
              </a:rPr>
              <a:t>The Default Crisis</a:t>
            </a:r>
          </a:p>
          <a:p>
            <a:endParaRPr lang="en-US" dirty="0" smtClean="0"/>
          </a:p>
          <a:p>
            <a:r>
              <a:rPr lang="en-US" dirty="0" smtClean="0">
                <a:solidFill>
                  <a:schemeClr val="accent2"/>
                </a:solidFill>
              </a:rPr>
              <a:t>Starting about 2005, the number of </a:t>
            </a:r>
            <a:r>
              <a:rPr lang="en-US" b="1" dirty="0" smtClean="0">
                <a:solidFill>
                  <a:schemeClr val="accent3"/>
                </a:solidFill>
              </a:rPr>
              <a:t>defaults</a:t>
            </a:r>
            <a:r>
              <a:rPr lang="en-US" dirty="0" smtClean="0">
                <a:solidFill>
                  <a:schemeClr val="accent2"/>
                </a:solidFill>
              </a:rPr>
              <a:t>, i.e. missed mortgage payments, started to increase.  </a:t>
            </a:r>
          </a:p>
          <a:p>
            <a:endParaRPr lang="en-US" dirty="0" smtClean="0">
              <a:solidFill>
                <a:schemeClr val="accent2"/>
              </a:solidFill>
            </a:endParaRPr>
          </a:p>
          <a:p>
            <a:r>
              <a:rPr lang="en-US" dirty="0" smtClean="0">
                <a:solidFill>
                  <a:schemeClr val="accent2"/>
                </a:solidFill>
              </a:rPr>
              <a:t>When payments are missed over several months, lenders </a:t>
            </a:r>
            <a:r>
              <a:rPr lang="en-US" b="1" dirty="0" smtClean="0">
                <a:solidFill>
                  <a:schemeClr val="accent3"/>
                </a:solidFill>
              </a:rPr>
              <a:t>foreclose</a:t>
            </a:r>
            <a:r>
              <a:rPr lang="en-US" dirty="0" smtClean="0">
                <a:solidFill>
                  <a:schemeClr val="accent2"/>
                </a:solidFill>
              </a:rPr>
              <a:t>, that is, they take over the house.</a:t>
            </a:r>
          </a:p>
          <a:p>
            <a:endParaRPr lang="en-US" dirty="0" smtClean="0">
              <a:solidFill>
                <a:schemeClr val="accent2"/>
              </a:solidFill>
            </a:endParaRPr>
          </a:p>
          <a:p>
            <a:r>
              <a:rPr lang="en-US" dirty="0" smtClean="0">
                <a:solidFill>
                  <a:schemeClr val="accent2"/>
                </a:solidFill>
              </a:rPr>
              <a:t>Re-negotiation is rare; </a:t>
            </a:r>
            <a:r>
              <a:rPr lang="en-US" u="sng" dirty="0" smtClean="0">
                <a:solidFill>
                  <a:schemeClr val="accent2"/>
                </a:solidFill>
              </a:rPr>
              <a:t>the lender holding the loan is unlikely to be the party who issued it</a:t>
            </a:r>
            <a:r>
              <a:rPr lang="en-US" dirty="0" smtClean="0">
                <a:solidFill>
                  <a:schemeClr val="accent2"/>
                </a:solidFill>
              </a:rPr>
              <a:t>.</a:t>
            </a:r>
          </a:p>
          <a:p>
            <a:endParaRPr lang="en-US" dirty="0" smtClean="0">
              <a:solidFill>
                <a:schemeClr val="accent2"/>
              </a:solidFill>
            </a:endParaRPr>
          </a:p>
          <a:p>
            <a:r>
              <a:rPr lang="en-US" dirty="0" smtClean="0">
                <a:solidFill>
                  <a:schemeClr val="accent2"/>
                </a:solidFill>
              </a:rPr>
              <a:t>Millions of homeowners have lost their homes; many more are still at risk.</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92706"/>
            <a:ext cx="8229600" cy="5355336"/>
          </a:xfrm>
        </p:spPr>
        <p:txBody>
          <a:bodyPr>
            <a:normAutofit/>
          </a:bodyPr>
          <a:lstStyle/>
          <a:p>
            <a:pPr algn="ctr">
              <a:buNone/>
            </a:pPr>
            <a:r>
              <a:rPr lang="en-US" sz="3400" b="1" dirty="0">
                <a:solidFill>
                  <a:schemeClr val="tx2"/>
                </a:solidFill>
              </a:rPr>
              <a:t>Homeowners in Trouble</a:t>
            </a:r>
          </a:p>
          <a:p>
            <a:pPr algn="ctr">
              <a:lnSpc>
                <a:spcPct val="50000"/>
              </a:lnSpc>
              <a:buNone/>
            </a:pPr>
            <a:endParaRPr lang="en-US" dirty="0"/>
          </a:p>
          <a:p>
            <a:r>
              <a:rPr lang="en-US" dirty="0">
                <a:solidFill>
                  <a:schemeClr val="accent2"/>
                </a:solidFill>
              </a:rPr>
              <a:t>A homeowner is “</a:t>
            </a:r>
            <a:r>
              <a:rPr lang="en-US" dirty="0" smtClean="0">
                <a:solidFill>
                  <a:schemeClr val="accent2"/>
                </a:solidFill>
              </a:rPr>
              <a:t>underwater</a:t>
            </a:r>
            <a:r>
              <a:rPr lang="en-US" dirty="0">
                <a:solidFill>
                  <a:schemeClr val="accent2"/>
                </a:solidFill>
              </a:rPr>
              <a:t>” if its mortgage is greater than the value of its house.</a:t>
            </a:r>
          </a:p>
          <a:p>
            <a:endParaRPr lang="en-US" dirty="0">
              <a:solidFill>
                <a:schemeClr val="accent2"/>
              </a:solidFill>
            </a:endParaRPr>
          </a:p>
          <a:p>
            <a:r>
              <a:rPr lang="en-US" dirty="0" smtClean="0">
                <a:solidFill>
                  <a:schemeClr val="accent2"/>
                </a:solidFill>
              </a:rPr>
              <a:t>The number of homeowners underwater increased rapidly when the financial crisis hit.</a:t>
            </a:r>
          </a:p>
          <a:p>
            <a:endParaRPr lang="en-US" dirty="0">
              <a:solidFill>
                <a:schemeClr val="accent2"/>
              </a:solidFill>
            </a:endParaRPr>
          </a:p>
          <a:p>
            <a:r>
              <a:rPr lang="en-US" dirty="0" smtClean="0">
                <a:solidFill>
                  <a:schemeClr val="accent2"/>
                </a:solidFill>
              </a:rPr>
              <a:t>The share of homeowners underwater went from 7% in 1997 to 16% in 2009, to over 31% in 2012 (see chart in a few slides).</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71365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14166" t="20000" r="12083" b="22963"/>
          <a:stretch/>
        </p:blipFill>
        <p:spPr>
          <a:xfrm>
            <a:off x="76200" y="1219200"/>
            <a:ext cx="8933212" cy="3886200"/>
          </a:xfrm>
          <a:prstGeom prst="rect">
            <a:avLst/>
          </a:prstGeom>
        </p:spPr>
      </p:pic>
      <p:sp>
        <p:nvSpPr>
          <p:cNvPr id="5" name="TextBox 4"/>
          <p:cNvSpPr txBox="1"/>
          <p:nvPr/>
        </p:nvSpPr>
        <p:spPr>
          <a:xfrm>
            <a:off x="152400" y="5486400"/>
            <a:ext cx="5943600" cy="369332"/>
          </a:xfrm>
          <a:prstGeom prst="rect">
            <a:avLst/>
          </a:prstGeom>
          <a:noFill/>
        </p:spPr>
        <p:txBody>
          <a:bodyPr wrap="square" rtlCol="0">
            <a:spAutoFit/>
          </a:bodyPr>
          <a:lstStyle/>
          <a:p>
            <a:r>
              <a:rPr lang="en-US" dirty="0" smtClean="0"/>
              <a:t>Source: Carter (</a:t>
            </a:r>
            <a:r>
              <a:rPr lang="en-US" i="1" dirty="0" smtClean="0"/>
              <a:t>Cityscape</a:t>
            </a:r>
            <a:r>
              <a:rPr lang="en-US" dirty="0" smtClean="0"/>
              <a:t> 2010)</a:t>
            </a:r>
            <a:endParaRPr lang="en-US" dirty="0"/>
          </a:p>
        </p:txBody>
      </p:sp>
      <p:sp>
        <p:nvSpPr>
          <p:cNvPr id="8" name="Oval 7"/>
          <p:cNvSpPr/>
          <p:nvPr/>
        </p:nvSpPr>
        <p:spPr>
          <a:xfrm>
            <a:off x="7315200" y="25146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199" y="44958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0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7" name="Content Placeholder 2"/>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400" b="1" dirty="0" smtClean="0">
                <a:solidFill>
                  <a:schemeClr val="tx2"/>
                </a:solidFill>
              </a:rPr>
              <a:t>Homeowners in Trouble, 3</a:t>
            </a:r>
          </a:p>
          <a:p>
            <a:pPr algn="ctr">
              <a:buFont typeface="Georgia"/>
              <a:buNone/>
            </a:pPr>
            <a:endParaRPr lang="en-US" dirty="0" smtClean="0"/>
          </a:p>
          <a:p>
            <a:r>
              <a:rPr lang="en-US" dirty="0">
                <a:solidFill>
                  <a:schemeClr val="accent2"/>
                </a:solidFill>
              </a:rPr>
              <a:t>D</a:t>
            </a:r>
            <a:r>
              <a:rPr lang="en-US" dirty="0" smtClean="0">
                <a:solidFill>
                  <a:schemeClr val="accent2"/>
                </a:solidFill>
              </a:rPr>
              <a:t>efaults and foreclosures started to increase rapidly in 2006,</a:t>
            </a:r>
          </a:p>
          <a:p>
            <a:endParaRPr lang="en-US" dirty="0">
              <a:solidFill>
                <a:schemeClr val="accent2"/>
              </a:solidFill>
            </a:endParaRPr>
          </a:p>
          <a:p>
            <a:r>
              <a:rPr lang="en-US" dirty="0" smtClean="0">
                <a:solidFill>
                  <a:schemeClr val="accent2"/>
                </a:solidFill>
              </a:rPr>
              <a:t>And reached record highs by 2010.</a:t>
            </a:r>
          </a:p>
        </p:txBody>
      </p:sp>
    </p:spTree>
    <p:extLst>
      <p:ext uri="{BB962C8B-B14F-4D97-AF65-F5344CB8AC3E}">
        <p14:creationId xmlns:p14="http://schemas.microsoft.com/office/powerpoint/2010/main" val="137628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89" t="10129" r="10087" b="5391"/>
          <a:stretch/>
        </p:blipFill>
        <p:spPr bwMode="auto">
          <a:xfrm>
            <a:off x="685800" y="1294107"/>
            <a:ext cx="7678948" cy="526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91400" y="6324600"/>
            <a:ext cx="1752600" cy="400110"/>
          </a:xfrm>
          <a:prstGeom prst="rect">
            <a:avLst/>
          </a:prstGeom>
          <a:noFill/>
        </p:spPr>
        <p:txBody>
          <a:bodyPr wrap="square" rtlCol="0">
            <a:spAutoFit/>
          </a:bodyPr>
          <a:lstStyle/>
          <a:p>
            <a:r>
              <a:rPr lang="en-US" sz="1000" dirty="0" smtClean="0"/>
              <a:t>Source:  Federal Reserve Bank of Richmond</a:t>
            </a:r>
            <a:endParaRPr lang="en-US" sz="1000" dirty="0"/>
          </a:p>
        </p:txBody>
      </p:sp>
    </p:spTree>
    <p:extLst>
      <p:ext uri="{BB962C8B-B14F-4D97-AF65-F5344CB8AC3E}">
        <p14:creationId xmlns:p14="http://schemas.microsoft.com/office/powerpoint/2010/main" val="356141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27" t="9739" r="10434" b="5392"/>
          <a:stretch/>
        </p:blipFill>
        <p:spPr bwMode="auto">
          <a:xfrm>
            <a:off x="730810" y="1317230"/>
            <a:ext cx="7574990" cy="523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91400" y="6324600"/>
            <a:ext cx="1752600" cy="400110"/>
          </a:xfrm>
          <a:prstGeom prst="rect">
            <a:avLst/>
          </a:prstGeom>
          <a:noFill/>
        </p:spPr>
        <p:txBody>
          <a:bodyPr wrap="square" rtlCol="0">
            <a:spAutoFit/>
          </a:bodyPr>
          <a:lstStyle/>
          <a:p>
            <a:r>
              <a:rPr lang="en-US" sz="1000" dirty="0" smtClean="0"/>
              <a:t>Source:  Federal Reserve Bank of Richmond</a:t>
            </a:r>
            <a:endParaRPr lang="en-US" sz="1000" dirty="0"/>
          </a:p>
        </p:txBody>
      </p:sp>
    </p:spTree>
    <p:extLst>
      <p:ext uri="{BB962C8B-B14F-4D97-AF65-F5344CB8AC3E}">
        <p14:creationId xmlns:p14="http://schemas.microsoft.com/office/powerpoint/2010/main" val="190107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431536"/>
          </a:xfrm>
        </p:spPr>
        <p:txBody>
          <a:bodyPr>
            <a:normAutofit fontScale="85000" lnSpcReduction="20000"/>
          </a:bodyPr>
          <a:lstStyle/>
          <a:p>
            <a:pPr algn="ctr">
              <a:buNone/>
            </a:pPr>
            <a:r>
              <a:rPr lang="en-US" b="1" dirty="0">
                <a:solidFill>
                  <a:schemeClr val="tx2"/>
                </a:solidFill>
              </a:rPr>
              <a:t>Foreclosures and Disadvantaged Groups</a:t>
            </a:r>
          </a:p>
          <a:p>
            <a:pPr algn="ctr">
              <a:buNone/>
            </a:pPr>
            <a:endParaRPr lang="en-US" dirty="0"/>
          </a:p>
          <a:p>
            <a:r>
              <a:rPr lang="en-US" dirty="0"/>
              <a:t>The impact of foreclosures has not been even; historically disadvantaged groups have been hit particularly hard.</a:t>
            </a:r>
          </a:p>
          <a:p>
            <a:endParaRPr lang="en-US" dirty="0"/>
          </a:p>
          <a:p>
            <a:pPr lvl="1"/>
            <a:r>
              <a:rPr lang="en-US" dirty="0"/>
              <a:t>Due to past discrimination, Blacks and Hispanics have poorer credit characteristics and were more likely to have sub-prime or predatory loans—even without current discrimination.</a:t>
            </a:r>
          </a:p>
          <a:p>
            <a:pPr lvl="1"/>
            <a:endParaRPr lang="en-US" dirty="0"/>
          </a:p>
          <a:p>
            <a:pPr lvl="1"/>
            <a:r>
              <a:rPr lang="en-US" dirty="0"/>
              <a:t>Some lenders marketed sub-prime or predatory loans in minority neighborhoods and often gave those loans to households that qualified for more favorable terms.</a:t>
            </a:r>
          </a:p>
          <a:p>
            <a:pPr lvl="1"/>
            <a:endParaRPr lang="en-US" dirty="0"/>
          </a:p>
          <a:p>
            <a:pPr lvl="1"/>
            <a:r>
              <a:rPr lang="en-US" dirty="0"/>
              <a:t>The result:  Relatively high foreclosure rates—and a huge loss of equity—for Black and Hispanic households.</a:t>
            </a:r>
          </a:p>
          <a:p>
            <a:pPr algn="ctr">
              <a:buNone/>
            </a:pPr>
            <a:endParaRPr lang="en-US" dirty="0">
              <a:solidFill>
                <a:schemeClr val="accent1"/>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4524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graphicFrame>
        <p:nvGraphicFramePr>
          <p:cNvPr id="7" name="Chart 6"/>
          <p:cNvGraphicFramePr>
            <a:graphicFrameLocks noGrp="1"/>
          </p:cNvGraphicFramePr>
          <p:nvPr>
            <p:extLst>
              <p:ext uri="{D42A27DB-BD31-4B8C-83A1-F6EECF244321}">
                <p14:modId xmlns:p14="http://schemas.microsoft.com/office/powerpoint/2010/main" val="330672848"/>
              </p:ext>
            </p:extLst>
          </p:nvPr>
        </p:nvGraphicFramePr>
        <p:xfrm>
          <a:off x="235793" y="1181039"/>
          <a:ext cx="7841407" cy="55094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077200" y="5616714"/>
            <a:ext cx="875561" cy="707886"/>
          </a:xfrm>
          <a:prstGeom prst="rect">
            <a:avLst/>
          </a:prstGeom>
        </p:spPr>
        <p:txBody>
          <a:bodyPr wrap="none">
            <a:spAutoFit/>
          </a:bodyPr>
          <a:lstStyle/>
          <a:p>
            <a:r>
              <a:rPr lang="en-US" sz="1000" dirty="0" smtClean="0"/>
              <a:t>Source:</a:t>
            </a:r>
          </a:p>
          <a:p>
            <a:r>
              <a:rPr lang="en-US" sz="1000" dirty="0" smtClean="0"/>
              <a:t>Center for</a:t>
            </a:r>
          </a:p>
          <a:p>
            <a:r>
              <a:rPr lang="en-US" sz="1000" dirty="0" smtClean="0"/>
              <a:t>Responsible</a:t>
            </a:r>
          </a:p>
          <a:p>
            <a:r>
              <a:rPr lang="en-US" sz="1000" dirty="0" smtClean="0"/>
              <a:t>Lending </a:t>
            </a:r>
            <a:endParaRPr lang="en-US" sz="1000" dirty="0"/>
          </a:p>
        </p:txBody>
      </p:sp>
    </p:spTree>
    <p:extLst>
      <p:ext uri="{BB962C8B-B14F-4D97-AF65-F5344CB8AC3E}">
        <p14:creationId xmlns:p14="http://schemas.microsoft.com/office/powerpoint/2010/main" val="2165054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431536"/>
          </a:xfrm>
        </p:spPr>
        <p:txBody>
          <a:bodyPr>
            <a:normAutofit fontScale="77500" lnSpcReduction="20000"/>
          </a:bodyPr>
          <a:lstStyle/>
          <a:p>
            <a:pPr algn="ctr">
              <a:buNone/>
            </a:pPr>
            <a:r>
              <a:rPr lang="en-US" sz="3200" b="1" dirty="0" smtClean="0">
                <a:solidFill>
                  <a:schemeClr val="tx2"/>
                </a:solidFill>
              </a:rPr>
              <a:t>The Financial Crisis</a:t>
            </a:r>
          </a:p>
          <a:p>
            <a:endParaRPr lang="en-US" dirty="0" smtClean="0"/>
          </a:p>
          <a:p>
            <a:r>
              <a:rPr lang="en-US" dirty="0" smtClean="0">
                <a:solidFill>
                  <a:schemeClr val="accent2"/>
                </a:solidFill>
              </a:rPr>
              <a:t>The default crisis grew into a major financial crisis in 2008.</a:t>
            </a:r>
          </a:p>
          <a:p>
            <a:endParaRPr lang="en-US" dirty="0">
              <a:solidFill>
                <a:schemeClr val="accent2"/>
              </a:solidFill>
            </a:endParaRPr>
          </a:p>
          <a:p>
            <a:r>
              <a:rPr lang="en-US" dirty="0" smtClean="0">
                <a:solidFill>
                  <a:schemeClr val="accent2"/>
                </a:solidFill>
              </a:rPr>
              <a:t>Several large institutions specialized in insuring others against the risk of default (e.g., through Credit Default Swaps, CDSs).</a:t>
            </a:r>
          </a:p>
          <a:p>
            <a:endParaRPr lang="en-US" dirty="0">
              <a:solidFill>
                <a:schemeClr val="accent2"/>
              </a:solidFill>
            </a:endParaRPr>
          </a:p>
          <a:p>
            <a:pPr lvl="1"/>
            <a:r>
              <a:rPr lang="en-US" dirty="0" smtClean="0">
                <a:solidFill>
                  <a:schemeClr val="accent1"/>
                </a:solidFill>
              </a:rPr>
              <a:t>When defaults spiraled upward, these institutions went under.</a:t>
            </a:r>
          </a:p>
          <a:p>
            <a:pPr lvl="1"/>
            <a:endParaRPr lang="en-US" dirty="0">
              <a:solidFill>
                <a:schemeClr val="accent1"/>
              </a:solidFill>
            </a:endParaRPr>
          </a:p>
          <a:p>
            <a:pPr lvl="1"/>
            <a:r>
              <a:rPr lang="en-US" dirty="0" smtClean="0">
                <a:solidFill>
                  <a:schemeClr val="accent1"/>
                </a:solidFill>
              </a:rPr>
              <a:t>Some were rescued by the federal government, others were not.</a:t>
            </a:r>
          </a:p>
          <a:p>
            <a:pPr lvl="1"/>
            <a:endParaRPr lang="en-US" dirty="0">
              <a:solidFill>
                <a:schemeClr val="accent1"/>
              </a:solidFill>
            </a:endParaRPr>
          </a:p>
          <a:p>
            <a:pPr lvl="1"/>
            <a:r>
              <a:rPr lang="en-US" dirty="0" smtClean="0">
                <a:solidFill>
                  <a:schemeClr val="accent1"/>
                </a:solidFill>
              </a:rPr>
              <a:t>The trouble in these financial institutions spilled over into others, including large banks and mortgage insurance companies.</a:t>
            </a:r>
            <a:endParaRPr lang="en-US" dirty="0">
              <a:solidFill>
                <a:schemeClr val="accent1"/>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6554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rPr>
              <a:t>What Caused the Financial Crisis?</a:t>
            </a: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125" lvl="0" indent="-365125">
              <a:spcBef>
                <a:spcPts val="300"/>
              </a:spcBef>
              <a:buClr>
                <a:schemeClr val="accent3"/>
              </a:buClr>
              <a:buFont typeface="Georgia"/>
              <a:buChar char="•"/>
              <a:defRPr/>
            </a:pPr>
            <a:r>
              <a:rPr lang="en-US" sz="3200" dirty="0" smtClean="0">
                <a:solidFill>
                  <a:schemeClr val="accent2"/>
                </a:solidFill>
              </a:rPr>
              <a:t>1. “Predatory” lending and fraud.</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2. Inadequate regulation.</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2. Incentives of brokers and other parties to initiate high-risk loans.</a:t>
            </a:r>
          </a:p>
          <a:p>
            <a:pPr marL="365125" lvl="0" indent="-365125">
              <a:lnSpc>
                <a:spcPct val="70000"/>
              </a:lnSpc>
              <a:spcBef>
                <a:spcPts val="300"/>
              </a:spcBef>
              <a:buClr>
                <a:schemeClr val="accent3"/>
              </a:buCl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4. Complex links with financial institutions, particularly those spreading risk.  (This topic is beyond the scope of today’s class!)</a:t>
            </a:r>
          </a:p>
        </p:txBody>
      </p:sp>
    </p:spTree>
    <p:extLst>
      <p:ext uri="{BB962C8B-B14F-4D97-AF65-F5344CB8AC3E}">
        <p14:creationId xmlns:p14="http://schemas.microsoft.com/office/powerpoint/2010/main" val="31951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r>
              <a:rPr lang="en-US" dirty="0" smtClean="0"/>
              <a:t> A Brief History</a:t>
            </a:r>
            <a:endParaRPr lang="en-US" dirty="0"/>
          </a:p>
          <a:p>
            <a:pPr lvl="1"/>
            <a:endParaRPr lang="en-US" dirty="0"/>
          </a:p>
          <a:p>
            <a:pPr lvl="2"/>
            <a:r>
              <a:rPr lang="en-US" dirty="0" smtClean="0"/>
              <a:t>Mortgage markets before 1980</a:t>
            </a:r>
          </a:p>
          <a:p>
            <a:pPr lvl="2"/>
            <a:endParaRPr lang="en-US" dirty="0"/>
          </a:p>
          <a:p>
            <a:pPr lvl="2"/>
            <a:r>
              <a:rPr lang="en-US" dirty="0" smtClean="0"/>
              <a:t>New institutions, products, and problems</a:t>
            </a:r>
          </a:p>
          <a:p>
            <a:pPr lvl="2"/>
            <a:endParaRPr lang="en-US" dirty="0"/>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53330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b="1" dirty="0" smtClean="0">
                <a:solidFill>
                  <a:schemeClr val="tx2"/>
                </a:solidFill>
              </a:rPr>
              <a:t>Mortgage Brokers and the Default Crisis</a:t>
            </a:r>
          </a:p>
          <a:p>
            <a:pPr algn="ctr">
              <a:lnSpc>
                <a:spcPct val="70000"/>
              </a:lnSpc>
              <a:buNone/>
            </a:pPr>
            <a:endParaRPr lang="en-US" dirty="0" smtClean="0"/>
          </a:p>
          <a:p>
            <a:r>
              <a:rPr lang="en-US" dirty="0" smtClean="0">
                <a:solidFill>
                  <a:schemeClr val="accent2"/>
                </a:solidFill>
              </a:rPr>
              <a:t>Many observers think that predatory lending </a:t>
            </a:r>
            <a:r>
              <a:rPr lang="en-US" b="1" dirty="0" smtClean="0">
                <a:solidFill>
                  <a:schemeClr val="accent3"/>
                </a:solidFill>
              </a:rPr>
              <a:t>by mortgage brokers</a:t>
            </a:r>
            <a:r>
              <a:rPr lang="en-US" dirty="0" smtClean="0">
                <a:solidFill>
                  <a:schemeClr val="accent2"/>
                </a:solidFill>
              </a:rPr>
              <a:t> played a key role in the default crisis.  </a:t>
            </a:r>
          </a:p>
          <a:p>
            <a:endParaRPr lang="en-US" dirty="0" smtClean="0">
              <a:solidFill>
                <a:schemeClr val="accent2"/>
              </a:solidFill>
            </a:endParaRPr>
          </a:p>
          <a:p>
            <a:r>
              <a:rPr lang="en-US" dirty="0" smtClean="0">
                <a:solidFill>
                  <a:schemeClr val="accent2"/>
                </a:solidFill>
              </a:rPr>
              <a:t>The theory is that mortgage brokers do not bear the risk because they make their money simply by originating the loan.</a:t>
            </a:r>
          </a:p>
          <a:p>
            <a:pPr>
              <a:lnSpc>
                <a:spcPct val="70000"/>
              </a:lnSpc>
            </a:pPr>
            <a:endParaRPr lang="en-US" dirty="0" smtClean="0">
              <a:solidFill>
                <a:schemeClr val="accent2"/>
              </a:solidFill>
            </a:endParaRPr>
          </a:p>
          <a:p>
            <a:r>
              <a:rPr lang="en-US" dirty="0" smtClean="0">
                <a:solidFill>
                  <a:schemeClr val="accent2"/>
                </a:solidFill>
              </a:rPr>
              <a:t>This is called </a:t>
            </a:r>
            <a:r>
              <a:rPr lang="en-US" b="1" dirty="0" smtClean="0">
                <a:solidFill>
                  <a:schemeClr val="accent3"/>
                </a:solidFill>
              </a:rPr>
              <a:t>moral hazard</a:t>
            </a:r>
            <a:r>
              <a:rPr lang="en-US" dirty="0" smtClean="0">
                <a:solidFill>
                  <a:schemeClr val="accent2"/>
                </a:solidFill>
              </a:rPr>
              <a:t> (= being insured against a risk over which one has control)</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4861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4000" b="1" dirty="0" smtClean="0">
                <a:solidFill>
                  <a:schemeClr val="tx2"/>
                </a:solidFill>
                <a:ea typeface="SimSun" pitchFamily="2" charset="-122"/>
              </a:rPr>
              <a:t>More on </a:t>
            </a:r>
            <a:r>
              <a:rPr kumimoji="0" lang="en-US" altLang="zh-CN" sz="4000" b="1" i="0" u="none" strike="noStrike" kern="1200" cap="none" spc="0" normalizeH="0" noProof="0" dirty="0" smtClean="0">
                <a:ln>
                  <a:noFill/>
                </a:ln>
                <a:solidFill>
                  <a:schemeClr val="tx2"/>
                </a:solidFill>
                <a:effectLst/>
                <a:uLnTx/>
                <a:uFillTx/>
                <a:ea typeface="SimSun" pitchFamily="2" charset="-122"/>
              </a:rPr>
              <a:t>Moral Hazard</a:t>
            </a:r>
            <a:endParaRPr kumimoji="0" lang="en-US" altLang="zh-CN" sz="4000" b="1" i="0" u="none" strike="noStrike" kern="1200" cap="none" spc="0" normalizeH="0" baseline="0" noProof="0" dirty="0" smtClean="0">
              <a:ln>
                <a:noFill/>
              </a:ln>
              <a:solidFill>
                <a:schemeClr val="tx2"/>
              </a:solidFill>
              <a:effectLst/>
              <a:uLnTx/>
              <a:uFillTx/>
              <a:ea typeface="SimSun" pitchFamily="2" charset="-122"/>
            </a:endParaRPr>
          </a:p>
          <a:p>
            <a:pPr marL="109728" lvl="0">
              <a:lnSpc>
                <a:spcPct val="70000"/>
              </a:lnSpc>
              <a:spcBef>
                <a:spcPts val="300"/>
              </a:spcBef>
              <a:buClr>
                <a:schemeClr val="accent3"/>
              </a:buCl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Mortgage brokers could initiate a risky loan and sell it, thereby insulating themselves from default risk.</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Moreover, the housing market was booming, so people bought these mortgages without being very concerned about default.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CDSs and other risk-shifting assets were developed so people could avoid risk when they were worried about it.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Everyone (including the credit ratings agencies and the institutions specializing in CDSs) underestimated the probability of market-wide problems.</a:t>
            </a:r>
          </a:p>
        </p:txBody>
      </p:sp>
    </p:spTree>
    <p:extLst>
      <p:ext uri="{BB962C8B-B14F-4D97-AF65-F5344CB8AC3E}">
        <p14:creationId xmlns:p14="http://schemas.microsoft.com/office/powerpoint/2010/main" val="19711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3500" b="1" dirty="0" smtClean="0">
                <a:solidFill>
                  <a:schemeClr val="tx2"/>
                </a:solidFill>
                <a:ea typeface="SimSun" pitchFamily="2" charset="-122"/>
              </a:rPr>
              <a:t>Evidence of </a:t>
            </a:r>
            <a:r>
              <a:rPr kumimoji="0" lang="en-US" altLang="zh-CN" sz="3500" b="1" i="0" u="none" strike="noStrike" kern="1200" cap="none" spc="0" normalizeH="0" noProof="0" dirty="0" smtClean="0">
                <a:ln>
                  <a:noFill/>
                </a:ln>
                <a:solidFill>
                  <a:schemeClr val="tx2"/>
                </a:solidFill>
                <a:effectLst/>
                <a:uLnTx/>
                <a:uFillTx/>
                <a:latin typeface="+mn-lt"/>
                <a:ea typeface="SimSun" pitchFamily="2" charset="-122"/>
                <a:cs typeface="+mn-cs"/>
              </a:rPr>
              <a:t>Moral Hazard</a:t>
            </a:r>
            <a:endPar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200" dirty="0" smtClean="0">
                <a:solidFill>
                  <a:schemeClr val="accent2"/>
                </a:solidFill>
              </a:rPr>
              <a:t>Research by </a:t>
            </a:r>
            <a:r>
              <a:rPr lang="en-US" sz="3200" dirty="0" err="1" smtClean="0">
                <a:solidFill>
                  <a:schemeClr val="accent2"/>
                </a:solidFill>
              </a:rPr>
              <a:t>Mian</a:t>
            </a:r>
            <a:r>
              <a:rPr lang="en-US" sz="3200" dirty="0" smtClean="0">
                <a:solidFill>
                  <a:schemeClr val="accent2"/>
                </a:solidFill>
              </a:rPr>
              <a:t> and Sufi (scholars at Princeton and Chicago, respectively) finds evidence  that moral hazard was at work starting in about 2002:</a:t>
            </a:r>
          </a:p>
          <a:p>
            <a:pPr marL="365760" lvl="0"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The share of high loan-to-value loans went up.</a:t>
            </a:r>
          </a:p>
          <a:p>
            <a:pPr marL="822960" lvl="1"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The share of loans being sold went up.</a:t>
            </a:r>
          </a:p>
          <a:p>
            <a:pPr marL="822960" lvl="1"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Neighborhoods where people had been turned down for loans in 2001 (and where income had not grown thereafter), called “subprime” zip codes,  experienced large increases in loan approval—and in defaults.</a:t>
            </a:r>
          </a:p>
          <a:p>
            <a:pPr marL="822960" lvl="1" indent="-256032">
              <a:spcBef>
                <a:spcPts val="300"/>
              </a:spcBef>
              <a:buClr>
                <a:schemeClr val="accent3"/>
              </a:buClr>
              <a:buFont typeface="Georgia"/>
              <a:buChar char="•"/>
              <a:defRPr/>
            </a:pPr>
            <a:endParaRPr lang="en-US" sz="3200" dirty="0">
              <a:solidFill>
                <a:schemeClr val="accent2"/>
              </a:solidFill>
            </a:endParaRPr>
          </a:p>
        </p:txBody>
      </p:sp>
    </p:spTree>
    <p:extLst>
      <p:ext uri="{BB962C8B-B14F-4D97-AF65-F5344CB8AC3E}">
        <p14:creationId xmlns:p14="http://schemas.microsoft.com/office/powerpoint/2010/main" val="299949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3500" b="1" dirty="0" smtClean="0">
                <a:solidFill>
                  <a:schemeClr val="tx2"/>
                </a:solidFill>
                <a:ea typeface="SimSun" pitchFamily="2" charset="-122"/>
              </a:rPr>
              <a:t>Evidence of </a:t>
            </a:r>
            <a:r>
              <a:rPr kumimoji="0" lang="en-US" altLang="zh-CN" sz="3500" b="1" i="0" u="none" strike="noStrike" kern="1200" cap="none" spc="0" normalizeH="0" noProof="0" dirty="0" smtClean="0">
                <a:ln>
                  <a:noFill/>
                </a:ln>
                <a:solidFill>
                  <a:schemeClr val="tx2"/>
                </a:solidFill>
                <a:effectLst/>
                <a:uLnTx/>
                <a:uFillTx/>
                <a:latin typeface="+mn-lt"/>
                <a:ea typeface="SimSun" pitchFamily="2" charset="-122"/>
                <a:cs typeface="+mn-cs"/>
              </a:rPr>
              <a:t>Moral Hazard, 2</a:t>
            </a:r>
            <a:endPar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200" dirty="0" smtClean="0">
                <a:solidFill>
                  <a:schemeClr val="accent2"/>
                </a:solidFill>
              </a:rPr>
              <a:t>This research was published in the </a:t>
            </a:r>
            <a:r>
              <a:rPr lang="en-US" sz="3200" i="1" dirty="0" smtClean="0">
                <a:solidFill>
                  <a:schemeClr val="accent2"/>
                </a:solidFill>
              </a:rPr>
              <a:t>Quarterly Journal of Economics</a:t>
            </a:r>
            <a:r>
              <a:rPr lang="en-US" sz="3200" dirty="0" smtClean="0">
                <a:solidFill>
                  <a:schemeClr val="accent2"/>
                </a:solidFill>
              </a:rPr>
              <a:t> in 2009.</a:t>
            </a:r>
          </a:p>
          <a:p>
            <a:pPr marL="109728" lvl="0">
              <a:spcBef>
                <a:spcPts val="300"/>
              </a:spcBef>
              <a:buClr>
                <a:schemeClr val="accent3"/>
              </a:buCl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The following charts are from the on-line appendix, which is available at:</a:t>
            </a:r>
          </a:p>
          <a:p>
            <a:pPr marL="365760" lvl="0" indent="-256032">
              <a:spcBef>
                <a:spcPts val="300"/>
              </a:spcBef>
              <a:buClr>
                <a:schemeClr val="accent3"/>
              </a:buClr>
              <a:buFont typeface="Georgia"/>
              <a:buChar char="•"/>
              <a:defRPr/>
            </a:pPr>
            <a:endParaRPr lang="en-US" sz="3200" dirty="0">
              <a:solidFill>
                <a:schemeClr val="accent2"/>
              </a:solidFill>
            </a:endParaRPr>
          </a:p>
          <a:p>
            <a:pPr marL="457200" lvl="0">
              <a:spcBef>
                <a:spcPts val="300"/>
              </a:spcBef>
              <a:buClr>
                <a:schemeClr val="accent3"/>
              </a:buClr>
              <a:defRPr/>
            </a:pPr>
            <a:r>
              <a:rPr lang="en-US" sz="3200" dirty="0" smtClean="0">
                <a:solidFill>
                  <a:schemeClr val="accent2"/>
                </a:solidFill>
                <a:hlinkClick r:id="rId3"/>
              </a:rPr>
              <a:t>http</a:t>
            </a:r>
            <a:r>
              <a:rPr lang="en-US" sz="3200" dirty="0">
                <a:solidFill>
                  <a:schemeClr val="accent2"/>
                </a:solidFill>
                <a:hlinkClick r:id="rId3"/>
              </a:rPr>
              <a:t>://www.princeton.edu/~</a:t>
            </a:r>
            <a:r>
              <a:rPr lang="en-US" sz="3200" dirty="0" smtClean="0">
                <a:solidFill>
                  <a:schemeClr val="accent2"/>
                </a:solidFill>
                <a:hlinkClick r:id="rId3"/>
              </a:rPr>
              <a:t>atif/OnlineAppendix_MortgageCrisis.pdf</a:t>
            </a:r>
            <a:r>
              <a:rPr lang="en-US" sz="3200" dirty="0" smtClean="0">
                <a:solidFill>
                  <a:schemeClr val="accent2"/>
                </a:solidFill>
              </a:rPr>
              <a:t> .</a:t>
            </a:r>
          </a:p>
          <a:p>
            <a:pPr marL="457200" lvl="0">
              <a:spcBef>
                <a:spcPts val="300"/>
              </a:spcBef>
              <a:buClr>
                <a:schemeClr val="accent3"/>
              </a:buClr>
              <a:defRPr/>
            </a:pPr>
            <a:endParaRPr lang="en-US" sz="3200" dirty="0">
              <a:solidFill>
                <a:schemeClr val="accent2"/>
              </a:solidFill>
            </a:endParaRPr>
          </a:p>
          <a:p>
            <a:pPr marL="822960" lvl="1" indent="-256032">
              <a:spcBef>
                <a:spcPts val="300"/>
              </a:spcBef>
              <a:buClr>
                <a:schemeClr val="accent3"/>
              </a:buClr>
              <a:buFont typeface="Georgia"/>
              <a:buChar char="•"/>
              <a:defRPr/>
            </a:pPr>
            <a:endParaRPr lang="en-US" sz="3200" dirty="0">
              <a:solidFill>
                <a:schemeClr val="accent2"/>
              </a:solidFill>
            </a:endParaRPr>
          </a:p>
        </p:txBody>
      </p:sp>
    </p:spTree>
    <p:extLst>
      <p:ext uri="{BB962C8B-B14F-4D97-AF65-F5344CB8AC3E}">
        <p14:creationId xmlns:p14="http://schemas.microsoft.com/office/powerpoint/2010/main" val="348318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0000" t="57778" r="22083" b="11111"/>
          <a:stretch/>
        </p:blipFill>
        <p:spPr>
          <a:xfrm>
            <a:off x="457200" y="1676400"/>
            <a:ext cx="8117114" cy="5088340"/>
          </a:xfrm>
          <a:prstGeom prst="rect">
            <a:avLst/>
          </a:prstGeom>
        </p:spPr>
      </p:pic>
      <p:sp>
        <p:nvSpPr>
          <p:cNvPr id="5" name="Rectangle 4"/>
          <p:cNvSpPr/>
          <p:nvPr/>
        </p:nvSpPr>
        <p:spPr>
          <a:xfrm>
            <a:off x="1143000" y="1143000"/>
            <a:ext cx="68580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Decrease</a:t>
            </a:r>
            <a:r>
              <a:rPr lang="en-US" sz="2000" b="1" dirty="0" smtClean="0">
                <a:solidFill>
                  <a:schemeClr val="tx2"/>
                </a:solidFill>
              </a:rPr>
              <a:t> in Quality of Approved Loans</a:t>
            </a:r>
            <a:endParaRPr lang="en-US" dirty="0"/>
          </a:p>
        </p:txBody>
      </p:sp>
    </p:spTree>
    <p:extLst>
      <p:ext uri="{BB962C8B-B14F-4D97-AF65-F5344CB8AC3E}">
        <p14:creationId xmlns:p14="http://schemas.microsoft.com/office/powerpoint/2010/main" val="3266889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21667" t="52223" r="49999" b="15185"/>
          <a:stretch/>
        </p:blipFill>
        <p:spPr>
          <a:xfrm>
            <a:off x="630382" y="1905000"/>
            <a:ext cx="7654636" cy="4953000"/>
          </a:xfrm>
          <a:prstGeom prst="rect">
            <a:avLst/>
          </a:prstGeom>
        </p:spPr>
      </p:pic>
      <p:sp>
        <p:nvSpPr>
          <p:cNvPr id="5" name="Rectangle 4"/>
          <p:cNvSpPr/>
          <p:nvPr/>
        </p:nvSpPr>
        <p:spPr>
          <a:xfrm>
            <a:off x="1676400" y="1219200"/>
            <a:ext cx="5562600" cy="707886"/>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Increase</a:t>
            </a:r>
            <a:r>
              <a:rPr lang="en-US" sz="2000" b="1" dirty="0" smtClean="0">
                <a:solidFill>
                  <a:schemeClr val="tx2"/>
                </a:solidFill>
              </a:rPr>
              <a:t> in Sales of Mortgages—and Not to the GSEs</a:t>
            </a:r>
            <a:r>
              <a:rPr lang="en-US" dirty="0" smtClean="0">
                <a:solidFill>
                  <a:schemeClr val="accent1"/>
                </a:solidFill>
              </a:rPr>
              <a:t> </a:t>
            </a:r>
            <a:endParaRPr lang="en-US" dirty="0"/>
          </a:p>
        </p:txBody>
      </p:sp>
    </p:spTree>
    <p:extLst>
      <p:ext uri="{BB962C8B-B14F-4D97-AF65-F5344CB8AC3E}">
        <p14:creationId xmlns:p14="http://schemas.microsoft.com/office/powerpoint/2010/main" val="3147501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0417" t="17407" r="23333" b="50000"/>
          <a:stretch/>
        </p:blipFill>
        <p:spPr>
          <a:xfrm>
            <a:off x="1143000" y="1826574"/>
            <a:ext cx="6858000" cy="4789714"/>
          </a:xfrm>
          <a:prstGeom prst="rect">
            <a:avLst/>
          </a:prstGeom>
        </p:spPr>
      </p:pic>
      <p:sp>
        <p:nvSpPr>
          <p:cNvPr id="5" name="Rectangle 4"/>
          <p:cNvSpPr/>
          <p:nvPr/>
        </p:nvSpPr>
        <p:spPr>
          <a:xfrm>
            <a:off x="1676400" y="1257361"/>
            <a:ext cx="55626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Decrease</a:t>
            </a:r>
            <a:r>
              <a:rPr lang="en-US" sz="2000" b="1" dirty="0" smtClean="0">
                <a:solidFill>
                  <a:schemeClr val="tx2"/>
                </a:solidFill>
              </a:rPr>
              <a:t> in Mortgage Denial Rate</a:t>
            </a:r>
            <a:endParaRPr lang="en-US" dirty="0"/>
          </a:p>
        </p:txBody>
      </p:sp>
    </p:spTree>
    <p:extLst>
      <p:ext uri="{BB962C8B-B14F-4D97-AF65-F5344CB8AC3E}">
        <p14:creationId xmlns:p14="http://schemas.microsoft.com/office/powerpoint/2010/main" val="3254251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5" name="Picture 4"/>
          <p:cNvPicPr>
            <a:picLocks noChangeAspect="1"/>
          </p:cNvPicPr>
          <p:nvPr/>
        </p:nvPicPr>
        <p:blipFill rotWithShape="1">
          <a:blip r:embed="rId2"/>
          <a:srcRect l="19583" t="50000" r="51250" b="14445"/>
          <a:stretch/>
        </p:blipFill>
        <p:spPr>
          <a:xfrm>
            <a:off x="685800" y="1619309"/>
            <a:ext cx="7620000" cy="5225143"/>
          </a:xfrm>
          <a:prstGeom prst="rect">
            <a:avLst/>
          </a:prstGeom>
        </p:spPr>
      </p:pic>
      <p:sp>
        <p:nvSpPr>
          <p:cNvPr id="6" name="Rectangle 5"/>
          <p:cNvSpPr/>
          <p:nvPr/>
        </p:nvSpPr>
        <p:spPr>
          <a:xfrm>
            <a:off x="1676400" y="1219200"/>
            <a:ext cx="55626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Increase</a:t>
            </a:r>
            <a:r>
              <a:rPr lang="en-US" sz="2000" b="1" dirty="0" smtClean="0">
                <a:solidFill>
                  <a:schemeClr val="tx2"/>
                </a:solidFill>
              </a:rPr>
              <a:t> in Mortgage Default Rate</a:t>
            </a:r>
            <a:r>
              <a:rPr lang="en-US" dirty="0" smtClean="0">
                <a:solidFill>
                  <a:schemeClr val="accent1"/>
                </a:solidFill>
              </a:rPr>
              <a:t> </a:t>
            </a:r>
            <a:endParaRPr lang="en-US" dirty="0"/>
          </a:p>
        </p:txBody>
      </p:sp>
    </p:spTree>
    <p:extLst>
      <p:ext uri="{BB962C8B-B14F-4D97-AF65-F5344CB8AC3E}">
        <p14:creationId xmlns:p14="http://schemas.microsoft.com/office/powerpoint/2010/main" val="1592765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4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smtClean="0">
                <a:solidFill>
                  <a:schemeClr val="tx2"/>
                </a:solidFill>
                <a:ea typeface="SimSun" pitchFamily="2" charset="-122"/>
              </a:rPr>
              <a:t>It Was Not t</a:t>
            </a:r>
            <a:r>
              <a:rPr kumimoji="0" lang="en-US" altLang="zh-CN" sz="5100" b="1" i="0" u="none" strike="noStrike" kern="1200" cap="none" spc="0" normalizeH="0" baseline="0" noProof="0" dirty="0" smtClean="0">
                <a:ln>
                  <a:noFill/>
                </a:ln>
                <a:solidFill>
                  <a:schemeClr val="tx2"/>
                </a:solidFill>
                <a:effectLst/>
                <a:uLnTx/>
                <a:uFillTx/>
                <a:latin typeface="+mn-lt"/>
                <a:ea typeface="SimSun" pitchFamily="2" charset="-122"/>
                <a:cs typeface="+mn-cs"/>
              </a:rPr>
              <a:t>he Fault of Fannie and Freddie</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4400" dirty="0" smtClean="0">
                <a:solidFill>
                  <a:schemeClr val="accent2"/>
                </a:solidFill>
              </a:rPr>
              <a:t>Fannie Mae and Freddie Mac were large, profitable private organizations that packaged loans meeting certain standards.   At the end of the financial crisis, they were bought (back) by the federal government.</a:t>
            </a:r>
          </a:p>
          <a:p>
            <a:pPr marL="365760" lvl="0" indent="-256032">
              <a:lnSpc>
                <a:spcPct val="70000"/>
              </a:lnSpc>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Some people say they caused the crisis by going too far in encouraging homeownership.  This is </a:t>
            </a:r>
            <a:r>
              <a:rPr lang="en-US" sz="4400" b="1" u="sng" dirty="0" smtClean="0">
                <a:solidFill>
                  <a:srgbClr val="FF0000"/>
                </a:solidFill>
              </a:rPr>
              <a:t>nonsense</a:t>
            </a:r>
            <a:r>
              <a:rPr lang="en-US" sz="4400" dirty="0" smtClean="0">
                <a:solidFill>
                  <a:schemeClr val="accent2"/>
                </a:solidFill>
              </a:rPr>
              <a:t>.</a:t>
            </a:r>
          </a:p>
          <a:p>
            <a:pPr marL="365760" lvl="0" indent="-256032">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They mainly purchased conventional, low-risk loans for purchase or refinancing; they purchased very few sub-prime loans before the crisis.</a:t>
            </a:r>
          </a:p>
          <a:p>
            <a:pPr marL="365760" lvl="0" indent="-256032">
              <a:lnSpc>
                <a:spcPct val="70000"/>
              </a:lnSpc>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Starting in about 2004, however, they started to invest in institutions that purchased sub-prime loans, so they took huge losses when the crisis came.  That’s why the federal government had to buy them back (at great cost to taxpayers!).</a:t>
            </a:r>
          </a:p>
        </p:txBody>
      </p:sp>
    </p:spTree>
    <p:extLst>
      <p:ext uri="{BB962C8B-B14F-4D97-AF65-F5344CB8AC3E}">
        <p14:creationId xmlns:p14="http://schemas.microsoft.com/office/powerpoint/2010/main" val="327099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75772"/>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2" descr="http://2.bp.blogspot.com/-33C2KbeQhqI/ThPhOH2u06I/AAAAAAAACIY/XLhz3I5Ny0w/s1600/g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76400"/>
            <a:ext cx="7229475"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123890"/>
            <a:ext cx="5562600" cy="400110"/>
          </a:xfrm>
          <a:prstGeom prst="rect">
            <a:avLst/>
          </a:prstGeom>
        </p:spPr>
        <p:txBody>
          <a:bodyPr wrap="square">
            <a:spAutoFit/>
          </a:bodyPr>
          <a:lstStyle/>
          <a:p>
            <a:pPr algn="ctr">
              <a:buNone/>
            </a:pPr>
            <a:r>
              <a:rPr lang="en-US" sz="2000" b="1" dirty="0" smtClean="0">
                <a:solidFill>
                  <a:schemeClr val="tx2"/>
                </a:solidFill>
              </a:rPr>
              <a:t>Fannie and Freddie Lost Market Share</a:t>
            </a:r>
            <a:endParaRPr lang="en-US" dirty="0"/>
          </a:p>
        </p:txBody>
      </p:sp>
    </p:spTree>
    <p:extLst>
      <p:ext uri="{BB962C8B-B14F-4D97-AF65-F5344CB8AC3E}">
        <p14:creationId xmlns:p14="http://schemas.microsoft.com/office/powerpoint/2010/main" val="356262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“It’s A Wonderful Life”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Mortgage markets used to be simple.</a:t>
            </a:r>
          </a:p>
          <a:p>
            <a:pPr marL="365760" marR="0" lvl="0" indent="-256032" algn="l"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People opened savings accounts in S&amp;Ls; these S&amp;Ls loaned out their deposits to other people in the form of mortgages.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At any given time, all mortgages were issued at the same interest rate; but</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people with credit problems were turned down for a loan.</a:t>
            </a: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309149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6668" t="15556" r="57914" b="28888"/>
          <a:stretch/>
        </p:blipFill>
        <p:spPr>
          <a:xfrm>
            <a:off x="2209800" y="1143000"/>
            <a:ext cx="6477000" cy="5715000"/>
          </a:xfrm>
          <a:prstGeom prst="rect">
            <a:avLst/>
          </a:prstGeom>
        </p:spPr>
      </p:pic>
      <p:sp>
        <p:nvSpPr>
          <p:cNvPr id="5" name="TextBox 4"/>
          <p:cNvSpPr txBox="1"/>
          <p:nvPr/>
        </p:nvSpPr>
        <p:spPr>
          <a:xfrm>
            <a:off x="228599" y="5181600"/>
            <a:ext cx="1981201" cy="1169551"/>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
        <p:nvSpPr>
          <p:cNvPr id="6" name="TextBox 5"/>
          <p:cNvSpPr txBox="1"/>
          <p:nvPr/>
        </p:nvSpPr>
        <p:spPr>
          <a:xfrm>
            <a:off x="228599" y="1981200"/>
            <a:ext cx="1905001" cy="646331"/>
          </a:xfrm>
          <a:prstGeom prst="rect">
            <a:avLst/>
          </a:prstGeom>
          <a:noFill/>
        </p:spPr>
        <p:txBody>
          <a:bodyPr wrap="square" rtlCol="0">
            <a:spAutoFit/>
          </a:bodyPr>
          <a:lstStyle/>
          <a:p>
            <a:r>
              <a:rPr lang="en-US" dirty="0" smtClean="0"/>
              <a:t>Private label = non-GSE</a:t>
            </a:r>
            <a:endParaRPr lang="en-US" dirty="0"/>
          </a:p>
        </p:txBody>
      </p:sp>
    </p:spTree>
    <p:extLst>
      <p:ext uri="{BB962C8B-B14F-4D97-AF65-F5344CB8AC3E}">
        <p14:creationId xmlns:p14="http://schemas.microsoft.com/office/powerpoint/2010/main" val="2871009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6251" t="14815" r="7915" b="11111"/>
          <a:stretch/>
        </p:blipFill>
        <p:spPr>
          <a:xfrm>
            <a:off x="3581400" y="1098698"/>
            <a:ext cx="4953000" cy="5759302"/>
          </a:xfrm>
          <a:prstGeom prst="rect">
            <a:avLst/>
          </a:prstGeom>
        </p:spPr>
      </p:pic>
      <p:sp>
        <p:nvSpPr>
          <p:cNvPr id="5" name="TextBox 4"/>
          <p:cNvSpPr txBox="1"/>
          <p:nvPr/>
        </p:nvSpPr>
        <p:spPr>
          <a:xfrm>
            <a:off x="228600" y="5257800"/>
            <a:ext cx="2785533" cy="954107"/>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
        <p:nvSpPr>
          <p:cNvPr id="6" name="TextBox 5"/>
          <p:cNvSpPr txBox="1"/>
          <p:nvPr/>
        </p:nvSpPr>
        <p:spPr>
          <a:xfrm>
            <a:off x="228599" y="1524000"/>
            <a:ext cx="2785534" cy="646331"/>
          </a:xfrm>
          <a:prstGeom prst="rect">
            <a:avLst/>
          </a:prstGeom>
          <a:noFill/>
        </p:spPr>
        <p:txBody>
          <a:bodyPr wrap="square" rtlCol="0">
            <a:spAutoFit/>
          </a:bodyPr>
          <a:lstStyle/>
          <a:p>
            <a:r>
              <a:rPr lang="en-US" dirty="0" smtClean="0"/>
              <a:t>MSB = Mortgage-backed security</a:t>
            </a:r>
            <a:endParaRPr lang="en-US" dirty="0"/>
          </a:p>
        </p:txBody>
      </p:sp>
    </p:spTree>
    <p:extLst>
      <p:ext uri="{BB962C8B-B14F-4D97-AF65-F5344CB8AC3E}">
        <p14:creationId xmlns:p14="http://schemas.microsoft.com/office/powerpoint/2010/main" val="265918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75772"/>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5"/>
          <p:cNvSpPr/>
          <p:nvPr/>
        </p:nvSpPr>
        <p:spPr>
          <a:xfrm>
            <a:off x="1676400" y="1143000"/>
            <a:ext cx="6019800" cy="646331"/>
          </a:xfrm>
          <a:prstGeom prst="rect">
            <a:avLst/>
          </a:prstGeom>
        </p:spPr>
        <p:txBody>
          <a:bodyPr wrap="square">
            <a:spAutoFit/>
          </a:bodyPr>
          <a:lstStyle/>
          <a:p>
            <a:pPr marL="365760" lvl="0" indent="-256032" algn="ctr">
              <a:spcBef>
                <a:spcPts val="300"/>
              </a:spcBef>
              <a:buClr>
                <a:schemeClr val="accent3"/>
              </a:buClr>
              <a:defRPr/>
            </a:pPr>
            <a:r>
              <a:rPr lang="en-US" altLang="zh-CN" b="1" dirty="0">
                <a:solidFill>
                  <a:schemeClr val="tx2"/>
                </a:solidFill>
                <a:ea typeface="SimSun" pitchFamily="2" charset="-122"/>
              </a:rPr>
              <a:t>No Other Country Had Fannie, </a:t>
            </a:r>
            <a:r>
              <a:rPr lang="en-US" altLang="zh-CN" b="1" dirty="0" smtClean="0">
                <a:solidFill>
                  <a:schemeClr val="tx2"/>
                </a:solidFill>
                <a:ea typeface="SimSun" pitchFamily="2" charset="-122"/>
              </a:rPr>
              <a:t>Freddie, But</a:t>
            </a:r>
            <a:r>
              <a:rPr lang="en-US" altLang="zh-CN" b="1" dirty="0">
                <a:solidFill>
                  <a:schemeClr val="tx2"/>
                </a:solidFill>
                <a:ea typeface="SimSun" pitchFamily="2" charset="-122"/>
              </a:rPr>
              <a:t>…….</a:t>
            </a:r>
            <a:endParaRPr lang="en-US" altLang="zh-CN" sz="1100" dirty="0">
              <a:solidFill>
                <a:schemeClr val="tx2"/>
              </a:solidFill>
              <a:ea typeface="SimSun" pitchFamily="2" charset="-122"/>
            </a:endParaRPr>
          </a:p>
          <a:p>
            <a:pPr algn="ctr">
              <a:buNone/>
            </a:pP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89331"/>
            <a:ext cx="7162800" cy="474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1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55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smtClean="0">
                <a:solidFill>
                  <a:schemeClr val="tx2"/>
                </a:solidFill>
                <a:ea typeface="SimSun" pitchFamily="2" charset="-122"/>
              </a:rPr>
              <a:t>It Was Not t</a:t>
            </a:r>
            <a:r>
              <a:rPr kumimoji="0" lang="en-US" altLang="zh-CN" sz="5100" b="1" i="0" u="none" strike="noStrike" kern="1200" cap="none" spc="0" normalizeH="0" baseline="0" noProof="0" dirty="0" smtClean="0">
                <a:ln>
                  <a:noFill/>
                </a:ln>
                <a:solidFill>
                  <a:schemeClr val="tx2"/>
                </a:solidFill>
                <a:effectLst/>
                <a:uLnTx/>
                <a:uFillTx/>
                <a:latin typeface="+mn-lt"/>
                <a:ea typeface="SimSun" pitchFamily="2" charset="-122"/>
                <a:cs typeface="+mn-cs"/>
              </a:rPr>
              <a:t>he Fault of CRA</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400" dirty="0" smtClean="0">
                <a:solidFill>
                  <a:schemeClr val="accent2"/>
                </a:solidFill>
              </a:rPr>
              <a:t>The Community Reinvestment Act of 1977 requires depository lenders to serve all parts of their traditional lending areas.  </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smtClean="0">
                <a:solidFill>
                  <a:schemeClr val="accent2"/>
                </a:solidFill>
              </a:rPr>
              <a:t>Lenders who do not serve low-income or minority areas may be denied the ability to set up new offices or make other business changes.</a:t>
            </a:r>
          </a:p>
          <a:p>
            <a:pPr marL="822960" lvl="1" indent="-256032">
              <a:lnSpc>
                <a:spcPct val="70000"/>
              </a:lnSpc>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smtClean="0">
                <a:solidFill>
                  <a:schemeClr val="accent2"/>
                </a:solidFill>
              </a:rPr>
              <a:t>Lenders have altered their practices because of CRA regulations, which were strengthened in the Clinton Administration.</a:t>
            </a:r>
          </a:p>
          <a:p>
            <a:pPr marL="365760" lvl="0" indent="-256032">
              <a:lnSpc>
                <a:spcPct val="70000"/>
              </a:lnSpc>
              <a:spcBef>
                <a:spcPts val="300"/>
              </a:spcBef>
              <a:buClr>
                <a:schemeClr val="accent3"/>
              </a:buClr>
              <a:buFont typeface="Georgia"/>
              <a:buChar char="•"/>
              <a:defRPr/>
            </a:pPr>
            <a:endParaRPr lang="en-US" sz="3400" dirty="0" smtClean="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Some people say CRA’s push to serve low-income areas is a key cause of the crisis.  </a:t>
            </a:r>
            <a:r>
              <a:rPr lang="en-US" sz="3400" b="1" u="sng" dirty="0" smtClean="0">
                <a:solidFill>
                  <a:srgbClr val="FF0000"/>
                </a:solidFill>
              </a:rPr>
              <a:t>Nonsense</a:t>
            </a:r>
            <a:r>
              <a:rPr lang="en-US" sz="3400" dirty="0" smtClean="0">
                <a:solidFill>
                  <a:schemeClr val="accent2"/>
                </a:solidFill>
              </a:rPr>
              <a:t>.  </a:t>
            </a:r>
          </a:p>
          <a:p>
            <a:pPr marL="365760" lvl="0" indent="-256032">
              <a:lnSpc>
                <a:spcPct val="70000"/>
              </a:lnSpc>
              <a:spcBef>
                <a:spcPts val="300"/>
              </a:spcBef>
              <a:buClr>
                <a:schemeClr val="accent3"/>
              </a:buClr>
              <a:buFont typeface="Georgia"/>
              <a:buChar char="•"/>
              <a:defRPr/>
            </a:pPr>
            <a:endParaRPr lang="en-US" sz="3400" dirty="0" smtClean="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CRA only applies to </a:t>
            </a:r>
            <a:r>
              <a:rPr lang="en-US" sz="3400" b="1" dirty="0" smtClean="0">
                <a:solidFill>
                  <a:schemeClr val="accent2"/>
                </a:solidFill>
              </a:rPr>
              <a:t>depository</a:t>
            </a:r>
            <a:r>
              <a:rPr lang="en-US" sz="3400" dirty="0" smtClean="0">
                <a:solidFill>
                  <a:schemeClr val="accent2"/>
                </a:solidFill>
              </a:rPr>
              <a:t> lenders.  They were not the ones issuing subprime loans.  CRA does not apply to mortgage brokers or the institutions that package mortgage loans.</a:t>
            </a:r>
          </a:p>
        </p:txBody>
      </p:sp>
    </p:spTree>
    <p:extLst>
      <p:ext uri="{BB962C8B-B14F-4D97-AF65-F5344CB8AC3E}">
        <p14:creationId xmlns:p14="http://schemas.microsoft.com/office/powerpoint/2010/main" val="82090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502664"/>
            <a:ext cx="8229600" cy="5355336"/>
          </a:xfrm>
        </p:spPr>
        <p:txBody>
          <a:bodyPr/>
          <a:lstStyle/>
          <a:p>
            <a:pPr marL="109728" indent="0" algn="ctr">
              <a:buNone/>
            </a:pPr>
            <a:r>
              <a:rPr lang="en-US" dirty="0" smtClean="0"/>
              <a:t>Where </a:t>
            </a:r>
            <a:r>
              <a:rPr lang="en-US" dirty="0"/>
              <a:t>Are </a:t>
            </a:r>
            <a:r>
              <a:rPr lang="en-US" dirty="0" smtClean="0"/>
              <a:t>We Now?</a:t>
            </a:r>
            <a:endParaRPr lang="en-US" dirty="0"/>
          </a:p>
          <a:p>
            <a:pPr lvl="1"/>
            <a:endParaRPr lang="en-US" dirty="0"/>
          </a:p>
          <a:p>
            <a:r>
              <a:rPr lang="en-US" dirty="0">
                <a:solidFill>
                  <a:schemeClr val="accent2"/>
                </a:solidFill>
              </a:rPr>
              <a:t>What is happening </a:t>
            </a:r>
            <a:r>
              <a:rPr lang="en-US" dirty="0" smtClean="0">
                <a:solidFill>
                  <a:schemeClr val="accent2"/>
                </a:solidFill>
              </a:rPr>
              <a:t>in </a:t>
            </a:r>
            <a:r>
              <a:rPr lang="en-US" dirty="0">
                <a:solidFill>
                  <a:schemeClr val="accent2"/>
                </a:solidFill>
              </a:rPr>
              <a:t>housing </a:t>
            </a:r>
            <a:r>
              <a:rPr lang="en-US" dirty="0" smtClean="0">
                <a:solidFill>
                  <a:schemeClr val="accent2"/>
                </a:solidFill>
              </a:rPr>
              <a:t>and mortgage markets today?</a:t>
            </a:r>
            <a:endParaRPr lang="en-US" dirty="0">
              <a:solidFill>
                <a:schemeClr val="accent2"/>
              </a:solidFill>
            </a:endParaRPr>
          </a:p>
          <a:p>
            <a:pPr lvl="1"/>
            <a:endParaRPr lang="en-US" dirty="0"/>
          </a:p>
          <a:p>
            <a:r>
              <a:rPr lang="en-US" dirty="0">
                <a:solidFill>
                  <a:schemeClr val="accent2"/>
                </a:solidFill>
              </a:rPr>
              <a:t>Are foreclosures still a big problem?</a:t>
            </a:r>
          </a:p>
          <a:p>
            <a:pPr lvl="1"/>
            <a:endParaRPr lang="en-US" dirty="0"/>
          </a:p>
          <a:p>
            <a:r>
              <a:rPr lang="en-US" dirty="0">
                <a:solidFill>
                  <a:schemeClr val="accent2"/>
                </a:solidFill>
              </a:rPr>
              <a:t>What </a:t>
            </a:r>
            <a:r>
              <a:rPr lang="en-US" dirty="0" smtClean="0">
                <a:solidFill>
                  <a:schemeClr val="accent2"/>
                </a:solidFill>
              </a:rPr>
              <a:t>is going on with federal policy?</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59137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93780"/>
            <a:ext cx="8229600" cy="5355336"/>
          </a:xfrm>
        </p:spPr>
        <p:txBody>
          <a:bodyPr/>
          <a:lstStyle/>
          <a:p>
            <a:pPr marL="109728" indent="0" algn="ctr">
              <a:buNone/>
            </a:pPr>
            <a:r>
              <a:rPr lang="en-US" dirty="0" smtClean="0"/>
              <a:t>Post-Crash Housing &amp; Mortgage Markets</a:t>
            </a:r>
            <a:endParaRPr lang="en-US" dirty="0"/>
          </a:p>
          <a:p>
            <a:pPr lvl="1"/>
            <a:endParaRPr lang="en-US" dirty="0"/>
          </a:p>
          <a:p>
            <a:r>
              <a:rPr lang="en-US" dirty="0" smtClean="0">
                <a:solidFill>
                  <a:schemeClr val="accent2"/>
                </a:solidFill>
              </a:rPr>
              <a:t>After the collapse of the housing bubble in 2008, housing prices continued to decline until 2012; now they are rising again.</a:t>
            </a:r>
            <a:endParaRPr lang="en-US" dirty="0">
              <a:solidFill>
                <a:schemeClr val="accent2"/>
              </a:solidFill>
            </a:endParaRPr>
          </a:p>
          <a:p>
            <a:pPr lvl="1"/>
            <a:endParaRPr lang="en-US" dirty="0"/>
          </a:p>
          <a:p>
            <a:r>
              <a:rPr lang="en-US" dirty="0" smtClean="0">
                <a:solidFill>
                  <a:schemeClr val="accent2"/>
                </a:solidFill>
              </a:rPr>
              <a:t>Because of the recession, household incomes declined until recently, too.</a:t>
            </a:r>
            <a:endParaRPr lang="en-US" dirty="0">
              <a:solidFill>
                <a:schemeClr val="accent2"/>
              </a:solidFill>
            </a:endParaRPr>
          </a:p>
          <a:p>
            <a:pPr lvl="1"/>
            <a:endParaRPr lang="en-US" dirty="0"/>
          </a:p>
          <a:p>
            <a:r>
              <a:rPr lang="en-US" dirty="0" smtClean="0">
                <a:solidFill>
                  <a:schemeClr val="accent2"/>
                </a:solidFill>
              </a:rPr>
              <a:t>These trends slowed the recovery from all the trouble in mortgage markets.</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781872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lvl="0" indent="-256032" algn="ctr">
              <a:spcBef>
                <a:spcPts val="300"/>
              </a:spcBef>
              <a:buClr>
                <a:schemeClr val="accent3"/>
              </a:buClr>
              <a:defRPr/>
            </a:pPr>
            <a:endParaRPr kumimoji="0" lang="en-US" b="0" i="0" u="none" strike="noStrike" kern="1200" cap="none" spc="0" normalizeH="0" baseline="0" noProof="0" dirty="0">
              <a:ln>
                <a:noFill/>
              </a:ln>
              <a:solidFill>
                <a:schemeClr val="accent2"/>
              </a:solidFill>
              <a:effectLst/>
              <a:uLnTx/>
              <a:uFillTx/>
            </a:endParaRPr>
          </a:p>
        </p:txBody>
      </p:sp>
      <p:pic>
        <p:nvPicPr>
          <p:cNvPr id="7" name="Picture 6"/>
          <p:cNvPicPr>
            <a:picLocks noChangeAspect="1"/>
          </p:cNvPicPr>
          <p:nvPr/>
        </p:nvPicPr>
        <p:blipFill rotWithShape="1">
          <a:blip r:embed="rId3"/>
          <a:srcRect l="20833" t="14814" r="27500" b="17037"/>
          <a:stretch/>
        </p:blipFill>
        <p:spPr>
          <a:xfrm>
            <a:off x="990600" y="1181039"/>
            <a:ext cx="6743700" cy="5003390"/>
          </a:xfrm>
          <a:prstGeom prst="rect">
            <a:avLst/>
          </a:prstGeom>
        </p:spPr>
      </p:pic>
      <p:sp>
        <p:nvSpPr>
          <p:cNvPr id="9" name="TextBox 8"/>
          <p:cNvSpPr txBox="1"/>
          <p:nvPr/>
        </p:nvSpPr>
        <p:spPr>
          <a:xfrm>
            <a:off x="1295400" y="6172200"/>
            <a:ext cx="6248400" cy="646331"/>
          </a:xfrm>
          <a:prstGeom prst="rect">
            <a:avLst/>
          </a:prstGeom>
          <a:noFill/>
        </p:spPr>
        <p:txBody>
          <a:bodyPr wrap="square" rtlCol="0">
            <a:spAutoFit/>
          </a:bodyPr>
          <a:lstStyle/>
          <a:p>
            <a:r>
              <a:rPr lang="en-US" sz="1200" dirty="0" smtClean="0"/>
              <a:t>Downloaded from: </a:t>
            </a:r>
            <a:r>
              <a:rPr lang="en-US" sz="1200" dirty="0" smtClean="0">
                <a:hlinkClick r:id="rId4"/>
              </a:rPr>
              <a:t>https</a:t>
            </a:r>
            <a:r>
              <a:rPr lang="en-US" sz="1200" dirty="0">
                <a:hlinkClick r:id="rId4"/>
              </a:rPr>
              <a:t>://</a:t>
            </a:r>
            <a:r>
              <a:rPr lang="en-US" sz="1200" dirty="0" smtClean="0">
                <a:hlinkClick r:id="rId4"/>
              </a:rPr>
              <a:t>www.spice-indices.com/idpfiles/spice-assets/resources/public/documents/294746_cshomeprice-release-0126.pdf?force_download=true</a:t>
            </a:r>
            <a:r>
              <a:rPr lang="en-US" sz="1200" dirty="0" smtClean="0"/>
              <a:t> </a:t>
            </a:r>
            <a:endParaRPr lang="en-US" sz="1200" dirty="0"/>
          </a:p>
        </p:txBody>
      </p:sp>
    </p:spTree>
    <p:extLst>
      <p:ext uri="{BB962C8B-B14F-4D97-AF65-F5344CB8AC3E}">
        <p14:creationId xmlns:p14="http://schemas.microsoft.com/office/powerpoint/2010/main" val="252719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39333"/>
            <a:ext cx="8229600" cy="5355336"/>
          </a:xfrm>
        </p:spPr>
        <p:txBody>
          <a:bodyPr>
            <a:normAutofit/>
          </a:bodyPr>
          <a:lstStyle/>
          <a:p>
            <a:pPr algn="ctr">
              <a:buNone/>
            </a:pPr>
            <a:r>
              <a:rPr lang="en-US" sz="3400" b="1" dirty="0" smtClean="0">
                <a:solidFill>
                  <a:schemeClr val="tx2"/>
                </a:solidFill>
              </a:rPr>
              <a:t>Homeowners Still in </a:t>
            </a:r>
            <a:r>
              <a:rPr lang="en-US" sz="3400" b="1" dirty="0">
                <a:solidFill>
                  <a:schemeClr val="tx2"/>
                </a:solidFill>
              </a:rPr>
              <a:t>Trouble</a:t>
            </a:r>
          </a:p>
          <a:p>
            <a:pPr algn="ctr">
              <a:lnSpc>
                <a:spcPct val="50000"/>
              </a:lnSpc>
              <a:buNone/>
            </a:pPr>
            <a:endParaRPr lang="en-US" dirty="0"/>
          </a:p>
          <a:p>
            <a:r>
              <a:rPr lang="en-US" dirty="0" smtClean="0">
                <a:solidFill>
                  <a:schemeClr val="accent2"/>
                </a:solidFill>
              </a:rPr>
              <a:t>The share of homeowners “underwater</a:t>
            </a:r>
            <a:r>
              <a:rPr lang="en-US" dirty="0">
                <a:solidFill>
                  <a:schemeClr val="accent2"/>
                </a:solidFill>
              </a:rPr>
              <a:t>” </a:t>
            </a:r>
            <a:r>
              <a:rPr lang="en-US" dirty="0" smtClean="0">
                <a:solidFill>
                  <a:schemeClr val="accent2"/>
                </a:solidFill>
              </a:rPr>
              <a:t>(also called households with negative equity) continued to increase until 2012.</a:t>
            </a:r>
          </a:p>
          <a:p>
            <a:endParaRPr lang="en-US" dirty="0">
              <a:solidFill>
                <a:schemeClr val="accent2"/>
              </a:solidFill>
            </a:endParaRPr>
          </a:p>
          <a:p>
            <a:r>
              <a:rPr lang="en-US" dirty="0" smtClean="0">
                <a:solidFill>
                  <a:schemeClr val="accent2"/>
                </a:solidFill>
              </a:rPr>
              <a:t>It has declined quite a bit in recent years and is now down to about 14%.</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959669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98" y="1371600"/>
            <a:ext cx="8052802" cy="4971372"/>
          </a:xfrm>
          <a:prstGeom prst="rect">
            <a:avLst/>
          </a:prstGeom>
        </p:spPr>
      </p:pic>
    </p:spTree>
    <p:extLst>
      <p:ext uri="{BB962C8B-B14F-4D97-AF65-F5344CB8AC3E}">
        <p14:creationId xmlns:p14="http://schemas.microsoft.com/office/powerpoint/2010/main" val="2433113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7" name="Content Placeholder 2"/>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400" b="1" dirty="0" smtClean="0">
                <a:solidFill>
                  <a:schemeClr val="tx2"/>
                </a:solidFill>
              </a:rPr>
              <a:t>Homeowners Still in Trouble, 2 </a:t>
            </a:r>
          </a:p>
          <a:p>
            <a:pPr algn="ctr">
              <a:buFont typeface="Georgia"/>
              <a:buNone/>
            </a:pPr>
            <a:endParaRPr lang="en-US" dirty="0" smtClean="0"/>
          </a:p>
          <a:p>
            <a:r>
              <a:rPr lang="en-US" dirty="0" smtClean="0">
                <a:solidFill>
                  <a:schemeClr val="accent2"/>
                </a:solidFill>
              </a:rPr>
              <a:t>The default and foreclosure rates have both fallen substantially since 2012.</a:t>
            </a:r>
          </a:p>
          <a:p>
            <a:endParaRPr lang="en-US" dirty="0">
              <a:solidFill>
                <a:schemeClr val="accent2"/>
              </a:solidFill>
            </a:endParaRPr>
          </a:p>
          <a:p>
            <a:r>
              <a:rPr lang="en-US" dirty="0" smtClean="0">
                <a:solidFill>
                  <a:schemeClr val="accent2"/>
                </a:solidFill>
              </a:rPr>
              <a:t>But rates of default and foreclosure are still relatively high by historical standards.</a:t>
            </a:r>
            <a:endParaRPr lang="en-US" dirty="0">
              <a:solidFill>
                <a:schemeClr val="accent2"/>
              </a:solidFill>
            </a:endParaRPr>
          </a:p>
        </p:txBody>
      </p:sp>
    </p:spTree>
    <p:extLst>
      <p:ext uri="{BB962C8B-B14F-4D97-AF65-F5344CB8AC3E}">
        <p14:creationId xmlns:p14="http://schemas.microsoft.com/office/powerpoint/2010/main" val="30547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Types</a:t>
            </a:r>
            <a:r>
              <a:rPr kumimoji="0" lang="en-US" altLang="zh-CN" sz="3200" b="1" i="0" u="none" strike="noStrike" kern="1200" cap="none" spc="0" normalizeH="0" noProof="0" dirty="0" smtClean="0">
                <a:ln>
                  <a:noFill/>
                </a:ln>
                <a:solidFill>
                  <a:schemeClr val="tx2"/>
                </a:solidFill>
                <a:effectLst/>
                <a:uLnTx/>
                <a:uFillTx/>
                <a:latin typeface="+mn-lt"/>
                <a:ea typeface="SimSun" pitchFamily="2" charset="-122"/>
                <a:cs typeface="+mn-cs"/>
              </a:rPr>
              <a:t> of Service in </a:t>
            </a: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a Mortgage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altLang="zh-CN" sz="2800" dirty="0" smtClean="0">
                <a:solidFill>
                  <a:schemeClr val="accent1"/>
                </a:solidFill>
                <a:ea typeface="SimSun" pitchFamily="2" charset="-122"/>
              </a:rPr>
              <a:t>A mortgage offers four types of services:</a:t>
            </a:r>
            <a:endParaRPr kumimoji="0" lang="en-US" altLang="zh-CN" sz="2800" b="0" i="0" u="none" strike="noStrike" kern="1200" cap="none" spc="0" normalizeH="0" baseline="0" noProof="0" dirty="0" smtClean="0">
              <a:ln>
                <a:noFill/>
              </a:ln>
              <a:solidFill>
                <a:schemeClr val="accent1"/>
              </a:solidFill>
              <a:effectLst/>
              <a:uLnTx/>
              <a:uFillTx/>
              <a:latin typeface="+mn-lt"/>
              <a:ea typeface="SimSun" pitchFamily="2" charset="-122"/>
              <a:cs typeface="+mn-cs"/>
            </a:endParaRP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origination (using “</a:t>
            </a:r>
            <a:r>
              <a:rPr kumimoji="0" lang="en-US" altLang="zh-CN" sz="2600" b="1" i="0" u="none" strike="noStrike" kern="1200" cap="none" spc="0" normalizeH="0" noProof="0" dirty="0" smtClean="0">
                <a:ln>
                  <a:noFill/>
                </a:ln>
                <a:solidFill>
                  <a:schemeClr val="accent3"/>
                </a:solidFill>
                <a:effectLst/>
                <a:uLnTx/>
                <a:uFillTx/>
                <a:latin typeface="+mn-lt"/>
                <a:ea typeface="SimSun" pitchFamily="2" charset="-122"/>
                <a:cs typeface="+mn-cs"/>
              </a:rPr>
              <a:t>underwriting</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a:t>
            </a: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 servicing</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Default and prepayment</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risk acceptance</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Capital provision</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smtClean="0">
              <a:solidFill>
                <a:schemeClr val="accent2"/>
              </a:solidFill>
              <a:ea typeface="SimSun" pitchFamily="2" charset="-122"/>
            </a:endParaRPr>
          </a:p>
          <a:p>
            <a:pPr marL="201168" indent="-246888">
              <a:spcBef>
                <a:spcPts val="300"/>
              </a:spcBef>
              <a:buClr>
                <a:schemeClr val="accent2"/>
              </a:buClr>
              <a:buFont typeface="Georgia"/>
              <a:buChar char="▫"/>
            </a:pPr>
            <a:r>
              <a:rPr kumimoji="0" lang="en-US" altLang="zh-CN" sz="2600" b="0" i="0" u="none" strike="noStrike" kern="1200" cap="none" spc="0" normalizeH="0" noProof="0" dirty="0" smtClean="0">
                <a:ln>
                  <a:noFill/>
                </a:ln>
                <a:solidFill>
                  <a:schemeClr val="accent1"/>
                </a:solidFill>
                <a:effectLst/>
                <a:uLnTx/>
                <a:uFillTx/>
                <a:latin typeface="+mn-lt"/>
                <a:ea typeface="SimSun" pitchFamily="2" charset="-122"/>
                <a:cs typeface="+mn-cs"/>
              </a:rPr>
              <a:t>An S&amp;L did all of these things; now they are often provided by different institutions.</a:t>
            </a:r>
            <a:endParaRPr kumimoji="0" lang="en-US" altLang="zh-CN" sz="2600" b="0" i="0" u="none" strike="noStrike" kern="1200" cap="none" spc="0" normalizeH="0" baseline="0" noProof="0" dirty="0">
              <a:ln>
                <a:noFill/>
              </a:ln>
              <a:solidFill>
                <a:schemeClr val="accent1"/>
              </a:solidFill>
              <a:effectLst/>
              <a:uLnTx/>
              <a:uFillTx/>
              <a:latin typeface="+mn-lt"/>
              <a:ea typeface="SimSun" pitchFamily="2" charset="-122"/>
              <a:cs typeface="+mn-cs"/>
            </a:endParaRPr>
          </a:p>
        </p:txBody>
      </p:sp>
    </p:spTree>
    <p:extLst>
      <p:ext uri="{BB962C8B-B14F-4D97-AF65-F5344CB8AC3E}">
        <p14:creationId xmlns:p14="http://schemas.microsoft.com/office/powerpoint/2010/main" val="910781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29583" t="31481" r="7499" b="7778"/>
          <a:stretch/>
        </p:blipFill>
        <p:spPr>
          <a:xfrm>
            <a:off x="152400" y="1227666"/>
            <a:ext cx="8824538" cy="4792133"/>
          </a:xfrm>
          <a:prstGeom prst="rect">
            <a:avLst/>
          </a:prstGeom>
        </p:spPr>
      </p:pic>
    </p:spTree>
    <p:extLst>
      <p:ext uri="{BB962C8B-B14F-4D97-AF65-F5344CB8AC3E}">
        <p14:creationId xmlns:p14="http://schemas.microsoft.com/office/powerpoint/2010/main" val="72680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2083" t="22592" r="24167" b="24075"/>
          <a:stretch/>
        </p:blipFill>
        <p:spPr>
          <a:xfrm>
            <a:off x="4191000" y="1295400"/>
            <a:ext cx="4343400" cy="5486400"/>
          </a:xfrm>
          <a:prstGeom prst="rect">
            <a:avLst/>
          </a:prstGeom>
        </p:spPr>
      </p:pic>
      <p:sp>
        <p:nvSpPr>
          <p:cNvPr id="5" name="TextBox 4"/>
          <p:cNvSpPr txBox="1"/>
          <p:nvPr/>
        </p:nvSpPr>
        <p:spPr>
          <a:xfrm>
            <a:off x="685800" y="1295400"/>
            <a:ext cx="3352800" cy="4247317"/>
          </a:xfrm>
          <a:prstGeom prst="rect">
            <a:avLst/>
          </a:prstGeom>
          <a:noFill/>
        </p:spPr>
        <p:txBody>
          <a:bodyPr wrap="square" rtlCol="0">
            <a:spAutoFit/>
          </a:bodyPr>
          <a:lstStyle/>
          <a:p>
            <a:r>
              <a:rPr lang="en-US" dirty="0" smtClean="0"/>
              <a:t>Recent developments in serious delinquency and foreclosure .</a:t>
            </a:r>
          </a:p>
          <a:p>
            <a:endParaRPr lang="en-US" dirty="0"/>
          </a:p>
          <a:p>
            <a:r>
              <a:rPr lang="en-US" dirty="0" smtClean="0"/>
              <a:t>MOM = Month over month</a:t>
            </a:r>
          </a:p>
          <a:p>
            <a:r>
              <a:rPr lang="en-US" dirty="0" smtClean="0"/>
              <a:t>YOY = Year over year.</a:t>
            </a:r>
          </a:p>
          <a:p>
            <a:endParaRPr lang="en-US" dirty="0"/>
          </a:p>
          <a:p>
            <a:endParaRPr lang="en-US" dirty="0" smtClean="0"/>
          </a:p>
          <a:p>
            <a:endParaRPr lang="en-US" dirty="0"/>
          </a:p>
          <a:p>
            <a:endParaRPr lang="en-US" dirty="0" smtClean="0"/>
          </a:p>
          <a:p>
            <a:r>
              <a:rPr lang="en-US" dirty="0" smtClean="0"/>
              <a:t>Source: </a:t>
            </a:r>
            <a:r>
              <a:rPr lang="en-US" dirty="0" err="1" smtClean="0"/>
              <a:t>CoreLogic</a:t>
            </a:r>
            <a:endParaRPr lang="en-US" dirty="0" smtClean="0"/>
          </a:p>
          <a:p>
            <a:r>
              <a:rPr lang="en-US" dirty="0">
                <a:hlinkClick r:id="rId3"/>
              </a:rPr>
              <a:t>http://</a:t>
            </a:r>
            <a:r>
              <a:rPr lang="en-US" dirty="0" smtClean="0">
                <a:hlinkClick r:id="rId3"/>
              </a:rPr>
              <a:t>www.corelogic.com/research/foreclosure-report/national-foreclosure-report-january-2015.pdf</a:t>
            </a:r>
            <a:r>
              <a:rPr lang="en-US" dirty="0" smtClean="0"/>
              <a:t> </a:t>
            </a:r>
            <a:endParaRPr lang="en-US" dirty="0"/>
          </a:p>
        </p:txBody>
      </p:sp>
      <p:sp>
        <p:nvSpPr>
          <p:cNvPr id="7" name="Oval 6"/>
          <p:cNvSpPr/>
          <p:nvPr/>
        </p:nvSpPr>
        <p:spPr>
          <a:xfrm>
            <a:off x="8136467" y="32766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26001" y="32766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61722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28002" y="6197598"/>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42935" y="1792728"/>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28002" y="1803399"/>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95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algn="ctr">
              <a:buNone/>
            </a:pPr>
            <a:r>
              <a:rPr lang="en-US" b="1" dirty="0" smtClean="0">
                <a:solidFill>
                  <a:schemeClr val="tx2"/>
                </a:solidFill>
              </a:rPr>
              <a:t>Other Changes</a:t>
            </a:r>
            <a:endParaRPr lang="en-US" b="1" dirty="0">
              <a:solidFill>
                <a:schemeClr val="tx2"/>
              </a:solidFill>
            </a:endParaRPr>
          </a:p>
          <a:p>
            <a:pPr algn="ctr">
              <a:lnSpc>
                <a:spcPct val="60000"/>
              </a:lnSpc>
              <a:buNone/>
            </a:pPr>
            <a:endParaRPr lang="en-US" dirty="0"/>
          </a:p>
          <a:p>
            <a:r>
              <a:rPr lang="en-US" dirty="0" smtClean="0">
                <a:solidFill>
                  <a:schemeClr val="accent2"/>
                </a:solidFill>
              </a:rPr>
              <a:t>Lenders have become much more conservative; that is, the number of mortgage loans has dropped a lot.</a:t>
            </a:r>
          </a:p>
          <a:p>
            <a:endParaRPr lang="en-US" dirty="0">
              <a:solidFill>
                <a:schemeClr val="accent2"/>
              </a:solidFill>
            </a:endParaRPr>
          </a:p>
          <a:p>
            <a:r>
              <a:rPr lang="en-US" dirty="0" smtClean="0">
                <a:solidFill>
                  <a:schemeClr val="accent2"/>
                </a:solidFill>
              </a:rPr>
              <a:t>Moreover, sub-prime loans have become much less common.</a:t>
            </a:r>
          </a:p>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308868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7" name="Picture 6"/>
          <p:cNvPicPr>
            <a:picLocks noChangeAspect="1"/>
          </p:cNvPicPr>
          <p:nvPr/>
        </p:nvPicPr>
        <p:blipFill>
          <a:blip r:embed="rId3"/>
          <a:stretch>
            <a:fillRect/>
          </a:stretch>
        </p:blipFill>
        <p:spPr>
          <a:xfrm>
            <a:off x="1143000" y="1524000"/>
            <a:ext cx="7115251" cy="4840000"/>
          </a:xfrm>
          <a:prstGeom prst="rect">
            <a:avLst/>
          </a:prstGeom>
        </p:spPr>
      </p:pic>
    </p:spTree>
    <p:extLst>
      <p:ext uri="{BB962C8B-B14F-4D97-AF65-F5344CB8AC3E}">
        <p14:creationId xmlns:p14="http://schemas.microsoft.com/office/powerpoint/2010/main" val="2037901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8" name="Picture 7"/>
          <p:cNvPicPr>
            <a:picLocks noChangeAspect="1"/>
          </p:cNvPicPr>
          <p:nvPr/>
        </p:nvPicPr>
        <p:blipFill>
          <a:blip r:embed="rId3"/>
          <a:stretch>
            <a:fillRect/>
          </a:stretch>
        </p:blipFill>
        <p:spPr>
          <a:xfrm>
            <a:off x="1034249" y="1444344"/>
            <a:ext cx="7075501" cy="4740000"/>
          </a:xfrm>
          <a:prstGeom prst="rect">
            <a:avLst/>
          </a:prstGeom>
        </p:spPr>
      </p:pic>
      <p:sp>
        <p:nvSpPr>
          <p:cNvPr id="9" name="TextBox 8"/>
          <p:cNvSpPr txBox="1"/>
          <p:nvPr/>
        </p:nvSpPr>
        <p:spPr>
          <a:xfrm>
            <a:off x="1034249" y="6324600"/>
            <a:ext cx="7042951" cy="369332"/>
          </a:xfrm>
          <a:prstGeom prst="rect">
            <a:avLst/>
          </a:prstGeom>
          <a:noFill/>
        </p:spPr>
        <p:txBody>
          <a:bodyPr wrap="square" rtlCol="0">
            <a:spAutoFit/>
          </a:bodyPr>
          <a:lstStyle/>
          <a:p>
            <a:r>
              <a:rPr lang="en-US" dirty="0" smtClean="0"/>
              <a:t>Source: </a:t>
            </a:r>
            <a:r>
              <a:rPr lang="en-US" dirty="0" err="1" smtClean="0"/>
              <a:t>Bhutta</a:t>
            </a:r>
            <a:r>
              <a:rPr lang="en-US" dirty="0" smtClean="0"/>
              <a:t> and Ringo, </a:t>
            </a:r>
            <a:r>
              <a:rPr lang="en-US" i="1" dirty="0" smtClean="0"/>
              <a:t>Federal Reserve Bulletin</a:t>
            </a:r>
            <a:endParaRPr lang="en-US" i="1" dirty="0"/>
          </a:p>
        </p:txBody>
      </p:sp>
    </p:spTree>
    <p:extLst>
      <p:ext uri="{BB962C8B-B14F-4D97-AF65-F5344CB8AC3E}">
        <p14:creationId xmlns:p14="http://schemas.microsoft.com/office/powerpoint/2010/main" val="1494907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graphicFrame>
        <p:nvGraphicFramePr>
          <p:cNvPr id="10" name="Chart 9"/>
          <p:cNvGraphicFramePr>
            <a:graphicFrameLocks noGrp="1"/>
          </p:cNvGraphicFramePr>
          <p:nvPr>
            <p:extLst>
              <p:ext uri="{D42A27DB-BD31-4B8C-83A1-F6EECF244321}">
                <p14:modId xmlns:p14="http://schemas.microsoft.com/office/powerpoint/2010/main" val="772130419"/>
              </p:ext>
            </p:extLst>
          </p:nvPr>
        </p:nvGraphicFramePr>
        <p:xfrm>
          <a:off x="609600" y="1397294"/>
          <a:ext cx="8139155" cy="542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7315200" y="3733800"/>
            <a:ext cx="1433555" cy="685800"/>
          </a:xfrm>
          <a:prstGeom prst="roundRect">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911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lnSpcReduction="10000"/>
          </a:bodyPr>
          <a:lstStyle/>
          <a:p>
            <a:pPr algn="ctr">
              <a:buNone/>
            </a:pPr>
            <a:r>
              <a:rPr lang="en-US" b="1" dirty="0" smtClean="0">
                <a:solidFill>
                  <a:schemeClr val="tx2"/>
                </a:solidFill>
              </a:rPr>
              <a:t>Foreclosure Policy</a:t>
            </a:r>
            <a:endParaRPr lang="en-US" b="1" dirty="0">
              <a:solidFill>
                <a:schemeClr val="tx2"/>
              </a:solidFill>
            </a:endParaRPr>
          </a:p>
          <a:p>
            <a:pPr algn="ctr">
              <a:lnSpc>
                <a:spcPct val="60000"/>
              </a:lnSpc>
              <a:buNone/>
            </a:pPr>
            <a:endParaRPr lang="en-US" dirty="0"/>
          </a:p>
          <a:p>
            <a:r>
              <a:rPr lang="en-US" dirty="0" smtClean="0"/>
              <a:t>The Obama Administration has been trying to develop programs to minimize foreclosures.</a:t>
            </a:r>
          </a:p>
          <a:p>
            <a:endParaRPr lang="en-US" dirty="0"/>
          </a:p>
          <a:p>
            <a:pPr lvl="1"/>
            <a:r>
              <a:rPr lang="en-US" dirty="0" smtClean="0"/>
              <a:t>The latest program, negotiated with large lenders and the states, uses about $35 billion mainly to compensate lenders so that they will not foreclose on borrowers who are under water.</a:t>
            </a:r>
          </a:p>
          <a:p>
            <a:pPr lvl="1"/>
            <a:endParaRPr lang="en-US" dirty="0"/>
          </a:p>
          <a:p>
            <a:pPr lvl="1"/>
            <a:r>
              <a:rPr lang="en-US" dirty="0" smtClean="0"/>
              <a:t>This program also provides some money to encourage refinancing, to compensate people hit by fraud, and to cover states’ enforcement costs.</a:t>
            </a:r>
            <a:endParaRPr lang="en-US" dirty="0"/>
          </a:p>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177742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Rectangle 7"/>
          <p:cNvSpPr/>
          <p:nvPr/>
        </p:nvSpPr>
        <p:spPr>
          <a:xfrm>
            <a:off x="7848600" y="5616714"/>
            <a:ext cx="1128835" cy="400110"/>
          </a:xfrm>
          <a:prstGeom prst="rect">
            <a:avLst/>
          </a:prstGeom>
        </p:spPr>
        <p:txBody>
          <a:bodyPr wrap="none">
            <a:spAutoFit/>
          </a:bodyPr>
          <a:lstStyle/>
          <a:p>
            <a:r>
              <a:rPr lang="en-US" sz="1000" dirty="0" smtClean="0"/>
              <a:t>Source:  </a:t>
            </a:r>
          </a:p>
          <a:p>
            <a:r>
              <a:rPr lang="en-US" sz="1000" i="1" dirty="0" smtClean="0"/>
              <a:t>New York Times</a:t>
            </a:r>
          </a:p>
        </p:txBody>
      </p:sp>
      <p:pic>
        <p:nvPicPr>
          <p:cNvPr id="5151" name="Picture 31"/>
          <p:cNvPicPr>
            <a:picLocks noChangeAspect="1" noChangeArrowheads="1"/>
          </p:cNvPicPr>
          <p:nvPr/>
        </p:nvPicPr>
        <p:blipFill rotWithShape="1">
          <a:blip r:embed="rId3">
            <a:extLst>
              <a:ext uri="{28A0092B-C50C-407E-A947-70E740481C1C}">
                <a14:useLocalDpi xmlns:a14="http://schemas.microsoft.com/office/drawing/2010/main" val="0"/>
              </a:ext>
            </a:extLst>
          </a:blip>
          <a:srcRect l="24131" t="18197" r="43391" b="33525"/>
          <a:stretch/>
        </p:blipFill>
        <p:spPr bwMode="auto">
          <a:xfrm>
            <a:off x="1600200" y="1143000"/>
            <a:ext cx="5939624" cy="551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47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70000" lnSpcReduction="20000"/>
          </a:bodyPr>
          <a:lstStyle/>
          <a:p>
            <a:pPr marL="365760" indent="-256032" algn="ctr">
              <a:spcBef>
                <a:spcPts val="300"/>
              </a:spcBef>
              <a:buClr>
                <a:schemeClr val="accent3"/>
              </a:buClr>
              <a:defRPr/>
            </a:pPr>
            <a:r>
              <a:rPr lang="en-US" altLang="zh-CN" sz="4000" b="1" noProof="0" dirty="0" smtClean="0">
                <a:solidFill>
                  <a:schemeClr val="tx2"/>
                </a:solidFill>
                <a:ea typeface="SimSun" pitchFamily="2" charset="-122"/>
              </a:rPr>
              <a:t>The </a:t>
            </a:r>
            <a:r>
              <a:rPr lang="en-US" sz="4000" b="1" dirty="0">
                <a:solidFill>
                  <a:schemeClr val="tx2"/>
                </a:solidFill>
              </a:rPr>
              <a:t>Consumer Finance Protection Bureau</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400" dirty="0" smtClean="0">
                <a:solidFill>
                  <a:schemeClr val="accent2"/>
                </a:solidFill>
              </a:rPr>
              <a:t>Starting in the summer of 2011, the regulatory system for mortgages was completely redesigned by the new Consumer Finance Protection Bureau, which was part of the Dodd-Frank Act of 2010.</a:t>
            </a:r>
          </a:p>
          <a:p>
            <a:pPr marL="365760" lvl="0" indent="-256032">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This agency takes over consumer protection actions related to lending, such as fighting predatory lending, that used to be in the federal financial regulatory agencies.</a:t>
            </a:r>
          </a:p>
          <a:p>
            <a:pPr marL="365760" lvl="0" indent="-256032">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This agency also has the central responsibility for fair lending enforcement—more next time.</a:t>
            </a:r>
          </a:p>
        </p:txBody>
      </p:sp>
    </p:spTree>
    <p:extLst>
      <p:ext uri="{BB962C8B-B14F-4D97-AF65-F5344CB8AC3E}">
        <p14:creationId xmlns:p14="http://schemas.microsoft.com/office/powerpoint/2010/main" val="3258977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Content Placeholder 2"/>
          <p:cNvSpPr txBox="1">
            <a:spLocks/>
          </p:cNvSpPr>
          <p:nvPr/>
        </p:nvSpPr>
        <p:spPr>
          <a:xfrm>
            <a:off x="609600" y="15788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b="1" dirty="0" smtClean="0">
                <a:solidFill>
                  <a:schemeClr val="tx2"/>
                </a:solidFill>
              </a:rPr>
              <a:t>The CFPB, 2</a:t>
            </a:r>
          </a:p>
          <a:p>
            <a:pPr algn="ctr">
              <a:lnSpc>
                <a:spcPct val="50000"/>
              </a:lnSpc>
              <a:buFont typeface="Georgia"/>
              <a:buNone/>
            </a:pPr>
            <a:endParaRPr lang="en-US" dirty="0" smtClean="0"/>
          </a:p>
          <a:p>
            <a:r>
              <a:rPr lang="en-US" dirty="0" smtClean="0"/>
              <a:t>The CFPB will</a:t>
            </a:r>
          </a:p>
          <a:p>
            <a:pPr>
              <a:lnSpc>
                <a:spcPct val="50000"/>
              </a:lnSpc>
            </a:pPr>
            <a:endParaRPr lang="en-US" dirty="0" smtClean="0"/>
          </a:p>
          <a:p>
            <a:pPr lvl="1"/>
            <a:r>
              <a:rPr lang="en-US" dirty="0" smtClean="0"/>
              <a:t>Make sure that consumers have the information they need to understand the terms of their agreements with financial companies</a:t>
            </a:r>
          </a:p>
          <a:p>
            <a:pPr lvl="1">
              <a:lnSpc>
                <a:spcPct val="50000"/>
              </a:lnSpc>
            </a:pPr>
            <a:endParaRPr lang="en-US" dirty="0" smtClean="0"/>
          </a:p>
          <a:p>
            <a:pPr lvl="1"/>
            <a:r>
              <a:rPr lang="en-US" dirty="0" smtClean="0"/>
              <a:t>Make regulations and guidance as clear and streamlined as possible so providers of consumer financial products and services can follow the rules on their own.</a:t>
            </a:r>
          </a:p>
          <a:p>
            <a:pPr>
              <a:buFont typeface="Georgia"/>
              <a:buNone/>
            </a:pPr>
            <a:endParaRPr lang="en-US" dirty="0"/>
          </a:p>
        </p:txBody>
      </p:sp>
    </p:spTree>
    <p:extLst>
      <p:ext uri="{BB962C8B-B14F-4D97-AF65-F5344CB8AC3E}">
        <p14:creationId xmlns:p14="http://schemas.microsoft.com/office/powerpoint/2010/main" val="22763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85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New Institutions</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How times have changed!</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Thanks</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to deregulation,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commercial banks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can issue mortgages.</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Mortgages can be issued by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mortgage brokers</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who do not have deposits, but instead raise capital from depository lenders or investors .</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Secondary mortgage market institutions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(Fannie Mae, Freddie Mac) bring investors and borrowers together by buying mortgages and packaging them into “mortgage backed securities,” which anyone can buy.</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lvl="1" indent="-246888">
              <a:spcBef>
                <a:spcPts val="300"/>
              </a:spcBef>
              <a:buClr>
                <a:schemeClr val="accent2"/>
              </a:buClr>
              <a:buFont typeface="Georgia"/>
              <a:buChar char="▫"/>
              <a:defRPr/>
            </a:pPr>
            <a:r>
              <a:rPr lang="en-US" altLang="zh-CN" sz="2600" dirty="0">
                <a:solidFill>
                  <a:schemeClr val="accent2"/>
                </a:solidFill>
                <a:ea typeface="SimSun" pitchFamily="2" charset="-122"/>
              </a:rPr>
              <a:t>Complex financial products and institutions have developed to facilitate this packaging and spread the associated risk.</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p:txBody>
      </p:sp>
    </p:spTree>
    <p:extLst>
      <p:ext uri="{BB962C8B-B14F-4D97-AF65-F5344CB8AC3E}">
        <p14:creationId xmlns:p14="http://schemas.microsoft.com/office/powerpoint/2010/main" val="3417955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Content Placeholder 2"/>
          <p:cNvSpPr txBox="1">
            <a:spLocks/>
          </p:cNvSpPr>
          <p:nvPr/>
        </p:nvSpPr>
        <p:spPr>
          <a:xfrm>
            <a:off x="609600" y="1578864"/>
            <a:ext cx="8229600" cy="5355336"/>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b="1" dirty="0" smtClean="0">
                <a:solidFill>
                  <a:schemeClr val="tx2"/>
                </a:solidFill>
              </a:rPr>
              <a:t>The CFPB, 3</a:t>
            </a:r>
          </a:p>
          <a:p>
            <a:pPr algn="ctr">
              <a:buFont typeface="Georgia"/>
              <a:buNone/>
            </a:pPr>
            <a:endParaRPr lang="en-US" dirty="0" smtClean="0"/>
          </a:p>
          <a:p>
            <a:r>
              <a:rPr lang="en-US" dirty="0" smtClean="0"/>
              <a:t>The CFPB will also implement and enforce new protections under the Dodd-Frank Act that will:</a:t>
            </a:r>
          </a:p>
          <a:p>
            <a:endParaRPr lang="en-US" dirty="0" smtClean="0"/>
          </a:p>
          <a:p>
            <a:pPr lvl="1"/>
            <a:r>
              <a:rPr lang="en-US" dirty="0" smtClean="0"/>
              <a:t>Require mortgage lenders to determine that a borrower has the ability to repay a loan by verifying income and making sure borrowers can afford loans even after teaser rates expire and payments rise.</a:t>
            </a:r>
          </a:p>
          <a:p>
            <a:pPr lvl="1"/>
            <a:endParaRPr lang="en-US" dirty="0" smtClean="0"/>
          </a:p>
          <a:p>
            <a:pPr lvl="1"/>
            <a:r>
              <a:rPr lang="en-US" dirty="0" smtClean="0"/>
              <a:t>Prohibit prepayment penalties, which can make it expensive to refinance, for high cost loans and adjustable-rate mortgages.</a:t>
            </a:r>
          </a:p>
          <a:p>
            <a:pPr lvl="1"/>
            <a:endParaRPr lang="en-US" dirty="0" smtClean="0"/>
          </a:p>
          <a:p>
            <a:pPr lvl="1"/>
            <a:r>
              <a:rPr lang="en-US" dirty="0" smtClean="0"/>
              <a:t>Put an end to practices like paying bonuses to mortgage brokers and loan officers who steer borrowers into higher-cost loans than they otherwise qualify for.</a:t>
            </a:r>
            <a:endParaRPr lang="en-US" dirty="0"/>
          </a:p>
        </p:txBody>
      </p:sp>
    </p:spTree>
    <p:extLst>
      <p:ext uri="{BB962C8B-B14F-4D97-AF65-F5344CB8AC3E}">
        <p14:creationId xmlns:p14="http://schemas.microsoft.com/office/powerpoint/2010/main" val="1346380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77500" lnSpcReduction="20000"/>
          </a:bodyPr>
          <a:lstStyle/>
          <a:p>
            <a:pPr algn="ctr">
              <a:buNone/>
            </a:pPr>
            <a:r>
              <a:rPr lang="en-US" sz="3200" b="1" dirty="0" smtClean="0">
                <a:solidFill>
                  <a:schemeClr val="tx2"/>
                </a:solidFill>
              </a:rPr>
              <a:t>Predatory Lending and the CFPB</a:t>
            </a:r>
          </a:p>
          <a:p>
            <a:pPr>
              <a:lnSpc>
                <a:spcPct val="60000"/>
              </a:lnSpc>
            </a:pPr>
            <a:endParaRPr lang="en-US" dirty="0" smtClean="0"/>
          </a:p>
          <a:p>
            <a:r>
              <a:rPr lang="en-US" dirty="0" smtClean="0"/>
              <a:t>Dodd-Frank </a:t>
            </a:r>
            <a:r>
              <a:rPr lang="en-US" dirty="0"/>
              <a:t>creates a preference against risky </a:t>
            </a:r>
            <a:r>
              <a:rPr lang="en-US" dirty="0" smtClean="0"/>
              <a:t>loan terms </a:t>
            </a:r>
            <a:r>
              <a:rPr lang="en-US" dirty="0"/>
              <a:t>through a category of safe loans called “Qualified Mortgages” (QMs). Lenders who </a:t>
            </a:r>
            <a:r>
              <a:rPr lang="en-US" dirty="0" smtClean="0"/>
              <a:t>originate QMs </a:t>
            </a:r>
            <a:r>
              <a:rPr lang="en-US" dirty="0"/>
              <a:t>receive litigation protection from the ability-to-repay provision. To qualify as a QM loan, </a:t>
            </a:r>
            <a:r>
              <a:rPr lang="en-US" dirty="0" smtClean="0"/>
              <a:t>a loan </a:t>
            </a:r>
            <a:r>
              <a:rPr lang="en-US" dirty="0"/>
              <a:t>must meet the following </a:t>
            </a:r>
            <a:r>
              <a:rPr lang="en-US" dirty="0" smtClean="0"/>
              <a:t>criteria:</a:t>
            </a:r>
          </a:p>
          <a:p>
            <a:endParaRPr lang="en-US" dirty="0"/>
          </a:p>
          <a:p>
            <a:pPr lvl="1"/>
            <a:r>
              <a:rPr lang="en-US" i="1" dirty="0" smtClean="0"/>
              <a:t>Fully </a:t>
            </a:r>
            <a:r>
              <a:rPr lang="en-US" i="1" dirty="0"/>
              <a:t>amortizing (i.e., no deferment of principal or interest);</a:t>
            </a:r>
          </a:p>
          <a:p>
            <a:pPr lvl="1"/>
            <a:r>
              <a:rPr lang="en-US" i="1" dirty="0" smtClean="0"/>
              <a:t>No </a:t>
            </a:r>
            <a:r>
              <a:rPr lang="en-US" i="1" dirty="0"/>
              <a:t>balloon payments;</a:t>
            </a:r>
          </a:p>
          <a:p>
            <a:pPr lvl="1"/>
            <a:r>
              <a:rPr lang="en-US" i="1" dirty="0" smtClean="0"/>
              <a:t>Points </a:t>
            </a:r>
            <a:r>
              <a:rPr lang="en-US" i="1" dirty="0"/>
              <a:t>and fees no greater than 3% of the total loan amount;</a:t>
            </a:r>
          </a:p>
          <a:p>
            <a:pPr lvl="1"/>
            <a:r>
              <a:rPr lang="en-US" i="1" dirty="0" smtClean="0"/>
              <a:t>Loan </a:t>
            </a:r>
            <a:r>
              <a:rPr lang="en-US" i="1" dirty="0"/>
              <a:t>term not to exceed 30 years;</a:t>
            </a:r>
          </a:p>
          <a:p>
            <a:pPr lvl="1"/>
            <a:r>
              <a:rPr lang="en-US" i="1" dirty="0" smtClean="0"/>
              <a:t>For </a:t>
            </a:r>
            <a:r>
              <a:rPr lang="en-US" i="1" dirty="0"/>
              <a:t>adjustable-rate mortgages, lenders must evaluate the borrower’s ability to repay based on </a:t>
            </a:r>
            <a:r>
              <a:rPr lang="en-US" i="1" dirty="0" smtClean="0"/>
              <a:t>the maximum </a:t>
            </a:r>
            <a:r>
              <a:rPr lang="en-US" i="1" dirty="0"/>
              <a:t>rate permitted during the first five years.</a:t>
            </a:r>
            <a:endParaRPr lang="en-US" dirty="0" smtClean="0">
              <a:solidFill>
                <a:schemeClr val="accent1"/>
              </a:solidFill>
            </a:endParaRPr>
          </a:p>
          <a:p>
            <a:pPr marL="109728" indent="0">
              <a:buNone/>
            </a:pPr>
            <a:endParaRPr lang="en-US" dirty="0">
              <a:solidFill>
                <a:schemeClr val="accent1"/>
              </a:solidFill>
              <a:hlinkClick r:id="rId2"/>
            </a:endParaRPr>
          </a:p>
          <a:p>
            <a:endParaRPr lang="en-US" dirty="0" smtClean="0">
              <a:solidFill>
                <a:schemeClr val="accent1"/>
              </a:solidFill>
              <a:hlinkClick r:id="rId2"/>
            </a:endParaRPr>
          </a:p>
          <a:p>
            <a:r>
              <a:rPr lang="en-US" dirty="0" smtClean="0">
                <a:hlinkClick r:id="rId2"/>
              </a:rPr>
              <a:t>http</a:t>
            </a:r>
            <a:r>
              <a:rPr lang="en-US" dirty="0">
                <a:hlinkClick r:id="rId2"/>
              </a:rPr>
              <a:t>://</a:t>
            </a:r>
            <a:r>
              <a:rPr lang="en-US" dirty="0" smtClean="0">
                <a:hlinkClick r:id="rId2"/>
              </a:rPr>
              <a:t>www.responsiblelending.org/state-lending/mortgages</a:t>
            </a:r>
            <a:r>
              <a:rPr lang="en-US" dirty="0" smtClean="0"/>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48569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100" b="1" dirty="0" smtClean="0">
                <a:solidFill>
                  <a:schemeClr val="tx2"/>
                </a:solidFill>
              </a:rPr>
              <a:t>Predatory Lending and CFPB, 2</a:t>
            </a:r>
          </a:p>
          <a:p>
            <a:pPr algn="ctr">
              <a:buFont typeface="Georgia"/>
              <a:buNone/>
            </a:pPr>
            <a:endParaRPr lang="en-US" sz="2400" dirty="0" smtClean="0"/>
          </a:p>
          <a:p>
            <a:r>
              <a:rPr lang="en-US" dirty="0" smtClean="0"/>
              <a:t>The Home Ownership and Equity Protection Act of 1994 (HOEPA) was designed to (pretend to) combat predatory lending.</a:t>
            </a:r>
          </a:p>
          <a:p>
            <a:endParaRPr lang="en-US" dirty="0" smtClean="0"/>
          </a:p>
          <a:p>
            <a:pPr lvl="1"/>
            <a:r>
              <a:rPr lang="en-US" dirty="0" smtClean="0"/>
              <a:t>But it was so restricted that it applied to less than 1% of loans!</a:t>
            </a:r>
          </a:p>
          <a:p>
            <a:pPr lvl="1"/>
            <a:endParaRPr lang="en-US" dirty="0" smtClean="0"/>
          </a:p>
          <a:p>
            <a:r>
              <a:rPr lang="en-US" dirty="0" smtClean="0"/>
              <a:t>The Dodd-Frank Act </a:t>
            </a:r>
          </a:p>
          <a:p>
            <a:endParaRPr lang="en-US" dirty="0" smtClean="0"/>
          </a:p>
          <a:p>
            <a:pPr lvl="1"/>
            <a:r>
              <a:rPr lang="en-US" dirty="0" smtClean="0"/>
              <a:t>Expands the range of loans subject to HOEPA</a:t>
            </a:r>
          </a:p>
          <a:p>
            <a:pPr lvl="1"/>
            <a:endParaRPr lang="en-US" dirty="0" smtClean="0"/>
          </a:p>
          <a:p>
            <a:pPr lvl="1"/>
            <a:r>
              <a:rPr lang="en-US" dirty="0" smtClean="0"/>
              <a:t>Expands the list of prohibited practices (as discussed earlier).</a:t>
            </a:r>
          </a:p>
          <a:p>
            <a:pPr lvl="1"/>
            <a:endParaRPr lang="en-US" dirty="0" smtClean="0"/>
          </a:p>
          <a:p>
            <a:r>
              <a:rPr lang="en-US" dirty="0" smtClean="0"/>
              <a:t>Can the CFPB can prevent predatory practices from returning once the housing and mortgage markets return to normal?</a:t>
            </a:r>
          </a:p>
          <a:p>
            <a:endParaRPr lang="en-US" dirty="0" smtClean="0"/>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spTree>
    <p:extLst>
      <p:ext uri="{BB962C8B-B14F-4D97-AF65-F5344CB8AC3E}">
        <p14:creationId xmlns:p14="http://schemas.microsoft.com/office/powerpoint/2010/main" val="26848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pPr algn="ctr">
              <a:buNone/>
            </a:pPr>
            <a:r>
              <a:rPr lang="en-US" sz="3200" b="1" dirty="0" smtClean="0">
                <a:solidFill>
                  <a:schemeClr val="tx2"/>
                </a:solidFill>
              </a:rPr>
              <a:t>The Emergence of Mortgage Brokers</a:t>
            </a:r>
          </a:p>
          <a:p>
            <a:pPr algn="ctr">
              <a:buNone/>
            </a:pPr>
            <a:endParaRPr lang="en-US" dirty="0" smtClean="0"/>
          </a:p>
          <a:p>
            <a:r>
              <a:rPr lang="en-US" dirty="0" smtClean="0">
                <a:solidFill>
                  <a:schemeClr val="accent2"/>
                </a:solidFill>
              </a:rPr>
              <a:t>Mortgage brokers, often working as independent entities, originate a large share of loans and may provide the only contact with the borrower until closing.</a:t>
            </a:r>
          </a:p>
          <a:p>
            <a:endParaRPr lang="en-US" dirty="0" smtClean="0">
              <a:solidFill>
                <a:schemeClr val="accent2"/>
              </a:solidFill>
            </a:endParaRPr>
          </a:p>
          <a:p>
            <a:r>
              <a:rPr lang="en-US" dirty="0" smtClean="0">
                <a:solidFill>
                  <a:schemeClr val="accent2"/>
                </a:solidFill>
              </a:rPr>
              <a:t>The mortgage broker plays an important role in pricing the loan, and the broker’s compensation may depend on the interest rate and fees paid by the consumer.</a:t>
            </a:r>
          </a:p>
          <a:p>
            <a:endParaRPr lang="en-US" dirty="0">
              <a:solidFill>
                <a:schemeClr val="accent2"/>
              </a:solidFill>
            </a:endParaRPr>
          </a:p>
          <a:p>
            <a:r>
              <a:rPr lang="en-US" dirty="0"/>
              <a:t>But mortgage brokers sell the </a:t>
            </a:r>
            <a:r>
              <a:rPr lang="en-US" dirty="0" smtClean="0"/>
              <a:t>loans; they </a:t>
            </a:r>
            <a:r>
              <a:rPr lang="en-US" dirty="0"/>
              <a:t>do not hold on to them.</a:t>
            </a:r>
          </a:p>
          <a:p>
            <a:endParaRPr lang="en-US" dirty="0" smtClean="0">
              <a:solidFill>
                <a:schemeClr val="accent2"/>
              </a:solidFill>
            </a:endParaRPr>
          </a:p>
          <a:p>
            <a:endParaRPr lang="en-US" dirty="0" smtClean="0"/>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6794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1030" name="Object 6"/>
          <p:cNvGraphicFramePr>
            <a:graphicFrameLocks noChangeAspect="1"/>
          </p:cNvGraphicFramePr>
          <p:nvPr>
            <p:extLst>
              <p:ext uri="{D42A27DB-BD31-4B8C-83A1-F6EECF244321}">
                <p14:modId xmlns:p14="http://schemas.microsoft.com/office/powerpoint/2010/main" val="1865142666"/>
              </p:ext>
            </p:extLst>
          </p:nvPr>
        </p:nvGraphicFramePr>
        <p:xfrm>
          <a:off x="1066800" y="1177926"/>
          <a:ext cx="6853238" cy="5626148"/>
        </p:xfrm>
        <a:graphic>
          <a:graphicData uri="http://schemas.openxmlformats.org/presentationml/2006/ole">
            <mc:AlternateContent xmlns:mc="http://schemas.openxmlformats.org/markup-compatibility/2006">
              <mc:Choice xmlns:v="urn:schemas-microsoft-com:vml" Requires="v">
                <p:oleObj spid="_x0000_s4141" name="Document" r:id="rId4" imgW="5497885" imgH="4504652" progId="Word.Document.12">
                  <p:embed/>
                </p:oleObj>
              </mc:Choice>
              <mc:Fallback>
                <p:oleObj name="Document" r:id="rId4" imgW="5497885" imgH="4504652" progId="Word.Document.12">
                  <p:embed/>
                  <p:pic>
                    <p:nvPicPr>
                      <p:cNvPr id="0" name=""/>
                      <p:cNvPicPr>
                        <a:picLocks noChangeAspect="1" noChangeArrowheads="1"/>
                      </p:cNvPicPr>
                      <p:nvPr/>
                    </p:nvPicPr>
                    <p:blipFill>
                      <a:blip r:embed="rId5"/>
                      <a:srcRect/>
                      <a:stretch>
                        <a:fillRect/>
                      </a:stretch>
                    </p:blipFill>
                    <p:spPr bwMode="auto">
                      <a:xfrm>
                        <a:off x="1066800" y="1177926"/>
                        <a:ext cx="6853238" cy="562614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1631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rPr>
              <a:t>New Products</a:t>
            </a: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lvl="0" indent="-256032">
              <a:spcBef>
                <a:spcPts val="300"/>
              </a:spcBef>
              <a:buClr>
                <a:schemeClr val="accent3"/>
              </a:buClr>
              <a:buFont typeface="Georgia"/>
              <a:buChar char="•"/>
              <a:defRPr/>
            </a:pPr>
            <a:endParaRPr lang="en-US" altLang="zh-CN" sz="2800" dirty="0">
              <a:ea typeface="SimSun" pitchFamily="2" charset="-122"/>
            </a:endParaRPr>
          </a:p>
          <a:p>
            <a:pPr marL="365760" lvl="0" indent="-256032">
              <a:spcBef>
                <a:spcPts val="300"/>
              </a:spcBef>
              <a:buClr>
                <a:schemeClr val="accent3"/>
              </a:buClr>
              <a:buFont typeface="Georgia"/>
              <a:buChar char="•"/>
              <a:defRPr/>
            </a:pPr>
            <a:r>
              <a:rPr lang="en-US" sz="2800" dirty="0" smtClean="0"/>
              <a:t>In </a:t>
            </a:r>
            <a:r>
              <a:rPr lang="en-US" sz="2800" dirty="0"/>
              <a:t>the “It’s a Wonderful Life” period, people either qualified or not—at the going rate.</a:t>
            </a:r>
          </a:p>
          <a:p>
            <a:pPr marL="365760" lvl="0" indent="-256032">
              <a:spcBef>
                <a:spcPts val="300"/>
              </a:spcBef>
              <a:buClr>
                <a:schemeClr val="accent3"/>
              </a:buClr>
              <a:buFont typeface="Georgia"/>
              <a:buChar char="•"/>
              <a:defRPr/>
            </a:pPr>
            <a:endParaRPr lang="en-US" altLang="zh-CN" sz="2800" dirty="0">
              <a:ea typeface="SimSun" pitchFamily="2" charset="-122"/>
            </a:endParaRPr>
          </a:p>
          <a:p>
            <a:pPr marL="365760" lvl="0" indent="-256032">
              <a:spcBef>
                <a:spcPts val="300"/>
              </a:spcBef>
              <a:buClr>
                <a:schemeClr val="accent3"/>
              </a:buClr>
              <a:buFont typeface="Georgia"/>
              <a:buChar char="•"/>
              <a:defRPr/>
            </a:pPr>
            <a:r>
              <a:rPr lang="en-US" sz="2800" dirty="0" smtClean="0"/>
              <a:t>Deregulation </a:t>
            </a:r>
            <a:r>
              <a:rPr lang="en-US" sz="2800" dirty="0"/>
              <a:t>and specialization led to many mortgage products with different prices.</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Many types of mortgages are now issued, some of them, called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subprime</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at high interest rates.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Many high-risk borrowers can now get a mortgage if they are willing to pay a high rate.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Lenders buy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credit scores</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and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automated underwriting systems</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to predict which potential borrowers are most likely to default. </a:t>
            </a:r>
            <a:endParaRPr kumimoji="0" lang="en-US" sz="2600" b="0" i="0" u="none" strike="noStrike" kern="1200" cap="none" spc="0" normalizeH="0" baseline="0" noProof="0" dirty="0" smtClean="0">
              <a:ln>
                <a:noFill/>
              </a:ln>
              <a:solidFill>
                <a:schemeClr val="accent2"/>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72888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38157</TotalTime>
  <Words>3163</Words>
  <Application>Microsoft Office PowerPoint</Application>
  <PresentationFormat>On-screen Show (4:3)</PresentationFormat>
  <Paragraphs>456</Paragraphs>
  <Slides>62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9" baseType="lpstr">
      <vt:lpstr>SimSun</vt:lpstr>
      <vt:lpstr>Georgia</vt:lpstr>
      <vt:lpstr>Trebuchet MS</vt:lpstr>
      <vt:lpstr>Wingdings</vt:lpstr>
      <vt:lpstr>Wingdings 2</vt:lpstr>
      <vt:lpstr>Urban</vt:lpstr>
      <vt:lpstr>Document</vt:lpstr>
      <vt:lpstr>PAI786:  Urban Policy</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PowerPoint Presentation</vt:lpstr>
      <vt:lpstr>PowerPoint Presentation</vt:lpstr>
      <vt:lpstr>PowerPoint Presentation</vt:lpstr>
      <vt:lpstr> PAI786, Class 12: Predatory Lending  </vt:lpstr>
      <vt:lpstr> PAI786, Class 12: Predatory Lending  </vt:lpstr>
      <vt:lpstr>PowerPoint Presentation</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PowerPoint Presentation</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PPA786:  Urban Policy</dc:title>
  <dc:creator>joyinger</dc:creator>
  <cp:lastModifiedBy>Kathleen M Nasto</cp:lastModifiedBy>
  <cp:revision>735</cp:revision>
  <dcterms:created xsi:type="dcterms:W3CDTF">2008-01-08T18:11:56Z</dcterms:created>
  <dcterms:modified xsi:type="dcterms:W3CDTF">2018-02-12T17:12:56Z</dcterms:modified>
</cp:coreProperties>
</file>