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70" r:id="rId10"/>
    <p:sldId id="271" r:id="rId11"/>
    <p:sldId id="263" r:id="rId12"/>
    <p:sldId id="273" r:id="rId13"/>
    <p:sldId id="281" r:id="rId14"/>
    <p:sldId id="282" r:id="rId15"/>
    <p:sldId id="283" r:id="rId16"/>
    <p:sldId id="274" r:id="rId17"/>
    <p:sldId id="284" r:id="rId18"/>
    <p:sldId id="275" r:id="rId19"/>
    <p:sldId id="277" r:id="rId20"/>
    <p:sldId id="276" r:id="rId21"/>
    <p:sldId id="278" r:id="rId22"/>
    <p:sldId id="280" r:id="rId23"/>
    <p:sldId id="287" r:id="rId24"/>
    <p:sldId id="272" r:id="rId25"/>
    <p:sldId id="268" r:id="rId26"/>
    <p:sldId id="279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36BB7E-9A7F-44F8-AD03-224F3051CC1E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34A12-D743-4A81-8EC8-30D43AB563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1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PAI786:  Urban Policy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086600" cy="1752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Class 6:</a:t>
            </a:r>
          </a:p>
          <a:p>
            <a:r>
              <a:rPr lang="en-US" sz="4000" dirty="0" smtClean="0"/>
              <a:t>Overview of Housing Markets </a:t>
            </a:r>
            <a:endParaRPr lang="en-US" sz="4000" dirty="0"/>
          </a:p>
        </p:txBody>
      </p:sp>
      <p:pic>
        <p:nvPicPr>
          <p:cNvPr id="102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Supply, Continued</a:t>
            </a:r>
          </a:p>
          <a:p>
            <a:pPr lvl="1"/>
            <a:r>
              <a:rPr lang="en-US" sz="2000" b="1" dirty="0" smtClean="0"/>
              <a:t>The maintenance/upgrading decision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-114300" y="4000500"/>
            <a:ext cx="350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676400" y="57912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662545" y="38862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646218" y="2057400"/>
            <a:ext cx="3983182" cy="3733800"/>
          </a:xfrm>
          <a:custGeom>
            <a:avLst/>
            <a:gdLst>
              <a:gd name="connsiteX0" fmla="*/ 0 w 4156364"/>
              <a:gd name="connsiteY0" fmla="*/ 4170218 h 4170218"/>
              <a:gd name="connsiteX1" fmla="*/ 2022764 w 4156364"/>
              <a:gd name="connsiteY1" fmla="*/ 3657600 h 4170218"/>
              <a:gd name="connsiteX2" fmla="*/ 3269673 w 4156364"/>
              <a:gd name="connsiteY2" fmla="*/ 2715491 h 4170218"/>
              <a:gd name="connsiteX3" fmla="*/ 3948546 w 4156364"/>
              <a:gd name="connsiteY3" fmla="*/ 1468582 h 4170218"/>
              <a:gd name="connsiteX4" fmla="*/ 4156364 w 4156364"/>
              <a:gd name="connsiteY4" fmla="*/ 0 h 417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6364" h="4170218">
                <a:moveTo>
                  <a:pt x="0" y="4170218"/>
                </a:moveTo>
                <a:cubicBezTo>
                  <a:pt x="738909" y="4035136"/>
                  <a:pt x="1477819" y="3900054"/>
                  <a:pt x="2022764" y="3657600"/>
                </a:cubicBezTo>
                <a:cubicBezTo>
                  <a:pt x="2567709" y="3415146"/>
                  <a:pt x="2948709" y="3080327"/>
                  <a:pt x="3269673" y="2715491"/>
                </a:cubicBezTo>
                <a:cubicBezTo>
                  <a:pt x="3590637" y="2350655"/>
                  <a:pt x="3800764" y="1921164"/>
                  <a:pt x="3948546" y="1468582"/>
                </a:cubicBezTo>
                <a:cubicBezTo>
                  <a:pt x="4096328" y="1016000"/>
                  <a:pt x="4126346" y="508000"/>
                  <a:pt x="415636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43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</a:t>
            </a:r>
            <a:r>
              <a:rPr lang="en-US" sz="2000" b="1" dirty="0" smtClean="0"/>
              <a:t>{</a:t>
            </a:r>
            <a:r>
              <a:rPr lang="en-US" sz="2000" b="1" i="1" dirty="0" err="1" smtClean="0"/>
              <a:t>A,u</a:t>
            </a:r>
            <a:r>
              <a:rPr lang="en-US" sz="2000" b="1" i="1" dirty="0" smtClean="0"/>
              <a:t>′</a:t>
            </a:r>
            <a:r>
              <a:rPr lang="en-US" sz="2000" b="1" dirty="0" smtClean="0"/>
              <a:t>}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62545" y="4495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129645" y="5143500"/>
            <a:ext cx="1295400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275115" y="4838700"/>
            <a:ext cx="1905000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33400" y="3657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r>
              <a:rPr lang="en-US" b="1" dirty="0" smtClean="0"/>
              <a:t>{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3</a:t>
            </a:r>
            <a:r>
              <a:rPr lang="en-US" b="1" dirty="0" smtClean="0"/>
              <a:t>,</a:t>
            </a:r>
            <a:r>
              <a:rPr lang="en-US" b="1" i="1" dirty="0" smtClean="0"/>
              <a:t>u′</a:t>
            </a: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426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r>
              <a:rPr lang="en-US" b="1" dirty="0" smtClean="0"/>
              <a:t>{</a:t>
            </a:r>
            <a:r>
              <a:rPr lang="en-US" b="1" i="1" dirty="0" smtClean="0"/>
              <a:t>A</a:t>
            </a:r>
            <a:r>
              <a:rPr lang="en-US" b="1" baseline="-25000" dirty="0" smtClean="0"/>
              <a:t>2</a:t>
            </a:r>
            <a:r>
              <a:rPr lang="en-US" b="1" dirty="0" smtClean="0"/>
              <a:t>,</a:t>
            </a:r>
            <a:r>
              <a:rPr lang="en-US" b="1" i="1" dirty="0" smtClean="0"/>
              <a:t>u′</a:t>
            </a: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539620" y="6124721"/>
            <a:ext cx="252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H = </a:t>
            </a:r>
            <a:r>
              <a:rPr lang="en-US" sz="2000" b="1" dirty="0" smtClean="0"/>
              <a:t>Housing Services</a:t>
            </a:r>
            <a:endParaRPr lang="en-US" sz="20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55626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2</a:t>
            </a:r>
            <a:endParaRPr lang="en-US" b="1" i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42672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1</a:t>
            </a:r>
            <a:endParaRPr lang="en-US" b="1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4384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0</a:t>
            </a:r>
            <a:endParaRPr lang="en-US" b="1" i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0" y="176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MC</a:t>
            </a:r>
            <a:endParaRPr lang="en-US" b="1" i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60198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3</a:t>
            </a:r>
            <a:endParaRPr lang="en-US" b="1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3886200" y="6172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Start of year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600200" y="6182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End of year with no maintenance 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419600" y="5791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09800" y="4018796"/>
            <a:ext cx="3096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Neighborhood Improvement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209800" y="3886200"/>
            <a:ext cx="0" cy="609600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346445" y="4883993"/>
            <a:ext cx="2776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Housing Improvement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5776551" y="5105400"/>
            <a:ext cx="450270" cy="1"/>
          </a:xfrm>
          <a:prstGeom prst="straightConnector1">
            <a:avLst/>
          </a:prstGeom>
          <a:ln w="254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Neighborhood Effect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link between neighborhood amenities and investment leads to an important </a:t>
            </a:r>
            <a:r>
              <a:rPr lang="en-US" u="sng" dirty="0" smtClean="0"/>
              <a:t>externality</a:t>
            </a:r>
            <a:r>
              <a:rPr lang="en-US" dirty="0" smtClean="0"/>
              <a:t>:  </a:t>
            </a:r>
            <a:r>
              <a:rPr lang="en-US" b="1" dirty="0" smtClean="0">
                <a:solidFill>
                  <a:schemeClr val="accent3"/>
                </a:solidFill>
              </a:rPr>
              <a:t>the neighborhood effect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  </a:t>
            </a:r>
          </a:p>
          <a:p>
            <a:pPr lvl="1"/>
            <a:r>
              <a:rPr lang="en-US" dirty="0" smtClean="0"/>
              <a:t>One landlord’s housing improvements raise neighborhood quality, but the landlord only considers the impact on his own profits.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 this type of positive externality, landlords under-invest in housing, which implies that government subsidies have social benefits.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706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The Neighborhood Effect, 2</a:t>
            </a:r>
          </a:p>
          <a:p>
            <a:pPr lvl="1"/>
            <a:r>
              <a:rPr lang="en-US" sz="2000" b="1" dirty="0" smtClean="0"/>
              <a:t>The maintenance/upgrading decision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38100" y="4000500"/>
            <a:ext cx="350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5791200"/>
            <a:ext cx="5715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14945" y="38862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2819400" y="2057400"/>
            <a:ext cx="3983182" cy="3733800"/>
          </a:xfrm>
          <a:custGeom>
            <a:avLst/>
            <a:gdLst>
              <a:gd name="connsiteX0" fmla="*/ 0 w 4156364"/>
              <a:gd name="connsiteY0" fmla="*/ 4170218 h 4170218"/>
              <a:gd name="connsiteX1" fmla="*/ 2022764 w 4156364"/>
              <a:gd name="connsiteY1" fmla="*/ 3657600 h 4170218"/>
              <a:gd name="connsiteX2" fmla="*/ 3269673 w 4156364"/>
              <a:gd name="connsiteY2" fmla="*/ 2715491 h 4170218"/>
              <a:gd name="connsiteX3" fmla="*/ 3948546 w 4156364"/>
              <a:gd name="connsiteY3" fmla="*/ 1468582 h 4170218"/>
              <a:gd name="connsiteX4" fmla="*/ 4156364 w 4156364"/>
              <a:gd name="connsiteY4" fmla="*/ 0 h 4170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6364" h="4170218">
                <a:moveTo>
                  <a:pt x="0" y="4170218"/>
                </a:moveTo>
                <a:cubicBezTo>
                  <a:pt x="738909" y="4035136"/>
                  <a:pt x="1477819" y="3900054"/>
                  <a:pt x="2022764" y="3657600"/>
                </a:cubicBezTo>
                <a:cubicBezTo>
                  <a:pt x="2567709" y="3415146"/>
                  <a:pt x="2948709" y="3080327"/>
                  <a:pt x="3269673" y="2715491"/>
                </a:cubicBezTo>
                <a:cubicBezTo>
                  <a:pt x="3590637" y="2350655"/>
                  <a:pt x="3800764" y="1921164"/>
                  <a:pt x="3948546" y="1468582"/>
                </a:cubicBezTo>
                <a:cubicBezTo>
                  <a:pt x="4096328" y="1016000"/>
                  <a:pt x="4126346" y="508000"/>
                  <a:pt x="415636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33400" y="243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</a:t>
            </a:r>
            <a:r>
              <a:rPr lang="en-US" sz="2000" b="1" dirty="0" smtClean="0"/>
              <a:t>{</a:t>
            </a:r>
            <a:r>
              <a:rPr lang="en-US" sz="2000" b="1" i="1" dirty="0" err="1" smtClean="0"/>
              <a:t>A,u</a:t>
            </a:r>
            <a:r>
              <a:rPr lang="en-US" sz="2000" b="1" i="1" dirty="0" smtClean="0"/>
              <a:t>′</a:t>
            </a:r>
            <a:r>
              <a:rPr lang="en-US" sz="2000" b="1" dirty="0" smtClean="0"/>
              <a:t>}</a:t>
            </a:r>
            <a:endParaRPr lang="en-US" sz="2000" b="1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828800" y="4495800"/>
            <a:ext cx="5257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296694" y="5143500"/>
            <a:ext cx="1295400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33651" y="4838700"/>
            <a:ext cx="1905000" cy="158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24690" y="3657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r>
              <a:rPr lang="en-US" b="1" dirty="0" smtClean="0"/>
              <a:t>{</a:t>
            </a:r>
            <a:r>
              <a:rPr lang="en-US" b="1" i="1" dirty="0" smtClean="0"/>
              <a:t>A</a:t>
            </a:r>
            <a:r>
              <a:rPr lang="en-US" b="1" i="1" baseline="-25000" dirty="0" smtClean="0"/>
              <a:t>2</a:t>
            </a:r>
            <a:r>
              <a:rPr lang="en-US" b="1" dirty="0" smtClean="0"/>
              <a:t>,</a:t>
            </a:r>
            <a:r>
              <a:rPr lang="en-US" b="1" i="1" dirty="0" smtClean="0"/>
              <a:t>u′</a:t>
            </a:r>
            <a:r>
              <a:rPr lang="en-US" b="1" dirty="0" smtClean="0"/>
              <a:t>}+NE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33400" y="4267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P</a:t>
            </a:r>
            <a:r>
              <a:rPr lang="en-US" b="1" dirty="0" smtClean="0"/>
              <a:t>{</a:t>
            </a:r>
            <a:r>
              <a:rPr lang="en-US" b="1" i="1" dirty="0" smtClean="0"/>
              <a:t>A</a:t>
            </a:r>
            <a:r>
              <a:rPr lang="en-US" b="1" baseline="-25000" dirty="0" smtClean="0"/>
              <a:t>2</a:t>
            </a:r>
            <a:r>
              <a:rPr lang="en-US" b="1" dirty="0" smtClean="0"/>
              <a:t>,</a:t>
            </a:r>
            <a:r>
              <a:rPr lang="en-US" b="1" i="1" dirty="0" smtClean="0"/>
              <a:t>u′</a:t>
            </a:r>
            <a:r>
              <a:rPr lang="en-US" b="1" dirty="0" smtClean="0"/>
              <a:t>}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150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2</a:t>
            </a:r>
            <a:endParaRPr lang="en-US" b="1" i="1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44196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1</a:t>
            </a:r>
            <a:endParaRPr lang="en-US" b="1" i="1" baseline="-25000" dirty="0"/>
          </a:p>
        </p:txBody>
      </p:sp>
      <p:sp>
        <p:nvSpPr>
          <p:cNvPr id="26" name="TextBox 25"/>
          <p:cNvSpPr txBox="1"/>
          <p:nvPr/>
        </p:nvSpPr>
        <p:spPr>
          <a:xfrm>
            <a:off x="25908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0</a:t>
            </a:r>
            <a:endParaRPr lang="en-US" b="1" i="1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6324600" y="17642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MC</a:t>
            </a:r>
            <a:endParaRPr lang="en-US" b="1" i="1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6172200" y="5791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3</a:t>
            </a:r>
            <a:endParaRPr lang="en-US" b="1" i="1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4038600" y="6172200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Start of year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1905000" y="618238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End of year with no maintenance 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572794" y="579120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162800" y="354466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Marginal Social Benefit</a:t>
            </a:r>
            <a:endParaRPr lang="en-US" sz="1600" b="1" i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162800" y="4267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/>
              <a:t>Marginal Private Benefit</a:t>
            </a:r>
            <a:endParaRPr lang="en-US" sz="1600" b="1" i="1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3136825" y="3011666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H</a:t>
            </a:r>
            <a:r>
              <a:rPr lang="en-US" b="1" i="1" baseline="-25000" dirty="0" smtClean="0"/>
              <a:t>2</a:t>
            </a:r>
            <a:r>
              <a:rPr lang="en-US" dirty="0" smtClean="0"/>
              <a:t> = private choice</a:t>
            </a:r>
          </a:p>
          <a:p>
            <a:r>
              <a:rPr lang="en-US" b="1" i="1" dirty="0" smtClean="0"/>
              <a:t>H</a:t>
            </a:r>
            <a:r>
              <a:rPr lang="en-US" b="1" i="1" baseline="-25000" dirty="0" smtClean="0"/>
              <a:t>3</a:t>
            </a:r>
            <a:r>
              <a:rPr lang="en-US" dirty="0" smtClean="0"/>
              <a:t> = socially optimal choice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539620" y="6124721"/>
            <a:ext cx="252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H = </a:t>
            </a:r>
            <a:r>
              <a:rPr lang="en-US" sz="2000" b="1" dirty="0" smtClean="0"/>
              <a:t>Housing Services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The Neighborhood Effect, 3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landlord sets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MC=P</a:t>
            </a:r>
            <a:r>
              <a:rPr lang="en-US" dirty="0" smtClean="0"/>
              <a:t>, which is their </a:t>
            </a:r>
            <a:r>
              <a:rPr lang="en-US" i="1" dirty="0" smtClean="0"/>
              <a:t>MB</a:t>
            </a:r>
            <a:r>
              <a:rPr lang="en-US" dirty="0" smtClean="0"/>
              <a:t>, and therefore selects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social optimum is the point at which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MC=P+NE</a:t>
            </a:r>
            <a:r>
              <a:rPr lang="en-US" dirty="0" smtClean="0"/>
              <a:t>, which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a result, some kind of subsidy is needed to ensure that landlords make the socially optimal amount of investment in housing.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8887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 Neighborhood Effect, 4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The neighborhood effect has another important implication for policy, namely, that cities should </a:t>
            </a:r>
            <a:r>
              <a:rPr lang="en-US" u="sng" dirty="0" smtClean="0"/>
              <a:t>concentrate</a:t>
            </a:r>
            <a:r>
              <a:rPr lang="en-US" dirty="0" smtClean="0"/>
              <a:t> their housing efforts in a few neighborhoods.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Building or rehabilitating housing has a spillover effect on nearby houses; this effect is maximized when many houses are built or improved in the same neighborhood.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 greater the housing improvement, the higher the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, and the greater the incentive for private landlords to fix up their units, too.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5262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Neighborhood Effect, 5 (review)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Concentrating housing programs in certain neighborhoods may have a cost, however, namely the </a:t>
            </a:r>
            <a:r>
              <a:rPr lang="en-US" b="1" dirty="0" smtClean="0">
                <a:solidFill>
                  <a:schemeClr val="accent3"/>
                </a:solidFill>
              </a:rPr>
              <a:t>displacement</a:t>
            </a:r>
            <a:r>
              <a:rPr lang="en-US" dirty="0" smtClean="0"/>
              <a:t> of low-income renters, which we discussed earlier.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goes up and as landlords invest to raise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, apartment rents 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 smtClean="0"/>
              <a:t>) obviously go up, too.  Some low-income renters in an improving (gentrifying?) neighborhood may have to move; in extreme cases, cohesive low-income communities may be broken up.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These costs must be weighted against the benefits of better housing, nicer neighborhoods, and larger tax bases.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Note that low-income homeowners do not lose—they receive a capital gain!</a:t>
            </a:r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58170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Abandonment</a:t>
            </a: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This analysis of landlord decisions also helps to explain </a:t>
            </a:r>
            <a:r>
              <a:rPr lang="en-US" b="1" dirty="0" smtClean="0">
                <a:solidFill>
                  <a:schemeClr val="accent3"/>
                </a:solidFill>
              </a:rPr>
              <a:t>housing abandonment.</a:t>
            </a:r>
          </a:p>
          <a:p>
            <a:pPr lvl="1">
              <a:lnSpc>
                <a:spcPct val="60000"/>
              </a:lnSpc>
            </a:pPr>
            <a:endParaRPr lang="en-US" b="1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This is a process that begins when a landlord’s revenue,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en-US" dirty="0" smtClean="0"/>
              <a:t>, does not cover all his/her costs, even after picking the optimal degree of maintenance/upgrading.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Other costs include: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Property taxes, mortgage interest, heat and other utilities. 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Abandonment, 2</a:t>
            </a: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Note that in this case we are not talking about marginal costs, but instead are talking about </a:t>
            </a:r>
            <a:r>
              <a:rPr lang="en-US" b="1" dirty="0" smtClean="0">
                <a:solidFill>
                  <a:schemeClr val="accent3"/>
                </a:solidFill>
              </a:rPr>
              <a:t>total costs </a:t>
            </a:r>
            <a:r>
              <a:rPr lang="en-US" dirty="0" smtClean="0"/>
              <a:t>or average costs at the initial level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/>
              <a:t>.</a:t>
            </a:r>
            <a:endParaRPr lang="en-US" b="1" dirty="0" smtClean="0">
              <a:solidFill>
                <a:schemeClr val="accent3"/>
              </a:solidFill>
            </a:endParaRPr>
          </a:p>
          <a:p>
            <a:pPr lvl="1">
              <a:lnSpc>
                <a:spcPct val="60000"/>
              </a:lnSpc>
            </a:pPr>
            <a:endParaRPr lang="en-US" b="1" dirty="0" smtClean="0">
              <a:solidFill>
                <a:schemeClr val="accent3"/>
              </a:solidFill>
            </a:endParaRPr>
          </a:p>
          <a:p>
            <a:pPr lvl="1"/>
            <a:r>
              <a:rPr lang="en-US" dirty="0" smtClean="0"/>
              <a:t>Under normal circumstances,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 smtClean="0"/>
              <a:t>, covers a landlord’s costs, and even yields a little profit.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1"/>
            <a:r>
              <a:rPr lang="en-US" dirty="0" smtClean="0"/>
              <a:t>But if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drops significantly due to neighborhood decline (remember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/>
              <a:t> reflects neighborhood quality!), then the landlord may start to lost money.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400773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4582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Abandonment, 3</a:t>
            </a: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The steps in housing abandonment are: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Step 1:  Stop maintaining</a:t>
            </a:r>
          </a:p>
          <a:p>
            <a:pPr lvl="2">
              <a:lnSpc>
                <a:spcPct val="50000"/>
              </a:lnSpc>
              <a:buNone/>
            </a:pPr>
            <a:endParaRPr lang="en-US" dirty="0" smtClean="0"/>
          </a:p>
          <a:p>
            <a:pPr lvl="2"/>
            <a:r>
              <a:rPr lang="en-US" dirty="0" smtClean="0"/>
              <a:t>Step 2: Stop paying property taxes</a:t>
            </a:r>
          </a:p>
          <a:p>
            <a:pPr lvl="2">
              <a:buNone/>
            </a:pPr>
            <a:r>
              <a:rPr lang="en-US" dirty="0" smtClean="0"/>
              <a:t>		=legal abandonment</a:t>
            </a:r>
          </a:p>
          <a:p>
            <a:pPr lvl="2">
              <a:lnSpc>
                <a:spcPct val="50000"/>
              </a:lnSpc>
              <a:buNone/>
            </a:pPr>
            <a:endParaRPr lang="en-US" dirty="0" smtClean="0"/>
          </a:p>
          <a:p>
            <a:pPr lvl="2"/>
            <a:r>
              <a:rPr lang="en-US" dirty="0" smtClean="0"/>
              <a:t>Step 3:  Stop collecting rents (and paying utility bills)</a:t>
            </a:r>
          </a:p>
          <a:p>
            <a:pPr lvl="2">
              <a:buNone/>
            </a:pPr>
            <a:r>
              <a:rPr lang="en-US" dirty="0" smtClean="0"/>
              <a:t>		=literal abandonment</a:t>
            </a:r>
          </a:p>
          <a:p>
            <a:pPr lvl="2">
              <a:lnSpc>
                <a:spcPct val="50000"/>
              </a:lnSpc>
              <a:buNone/>
            </a:pPr>
            <a:endParaRPr lang="en-US" dirty="0" smtClean="0"/>
          </a:p>
          <a:p>
            <a:pPr lvl="2"/>
            <a:r>
              <a:rPr lang="en-US" dirty="0" smtClean="0"/>
              <a:t>Step 4:  The city takes legal title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2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Abandonment, 4</a:t>
            </a:r>
            <a:endParaRPr lang="en-US" dirty="0" smtClean="0"/>
          </a:p>
          <a:p>
            <a:pPr>
              <a:lnSpc>
                <a:spcPct val="5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Abandonment interacts with the neighborhood effect.</a:t>
            </a:r>
          </a:p>
          <a:p>
            <a:pPr lvl="1">
              <a:lnSpc>
                <a:spcPct val="60000"/>
              </a:lnSpc>
            </a:pPr>
            <a:endParaRPr lang="en-US" dirty="0" smtClean="0"/>
          </a:p>
          <a:p>
            <a:pPr lvl="2"/>
            <a:r>
              <a:rPr lang="en-US" dirty="0" smtClean="0"/>
              <a:t>Abandoned buildings are a negative amenity, as they are unsightly and may be a haven for criminal activity.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Thus abandoned buildings drive down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, which not only drives down maintenance but may also push rental revenue below costs, causing abandonment in other buildings.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Hence, abandonment can be a powerful accelerant in a cycle of neighborhood decline.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dirty="0" smtClean="0"/>
              <a:t>Class Outline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Housing Demand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Housing Supply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Landlord Decisions and the Neighborhood Effect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Filtering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88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Abandonment, 5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In the old days, the city sometimes sold the buildings it acquired to the highest bidder.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2"/>
            <a:r>
              <a:rPr lang="en-US" dirty="0" smtClean="0"/>
              <a:t>Professional “</a:t>
            </a:r>
            <a:r>
              <a:rPr lang="en-US" dirty="0" err="1" smtClean="0"/>
              <a:t>milkers</a:t>
            </a:r>
            <a:r>
              <a:rPr lang="en-US" dirty="0" smtClean="0"/>
              <a:t>” were often the highest bidder so the process of abandonment would start all over again.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Now cities usually try to incorporate buildings they acquire into their housing programs</a:t>
            </a:r>
          </a:p>
          <a:p>
            <a:pPr lvl="1">
              <a:lnSpc>
                <a:spcPct val="70000"/>
              </a:lnSpc>
            </a:pPr>
            <a:endParaRPr lang="en-US" dirty="0" smtClean="0"/>
          </a:p>
          <a:p>
            <a:pPr lvl="2"/>
            <a:r>
              <a:rPr lang="en-US" dirty="0" smtClean="0"/>
              <a:t>State or federal aid is used to rehabilitate the buildings,</a:t>
            </a:r>
          </a:p>
          <a:p>
            <a:pPr lvl="2">
              <a:lnSpc>
                <a:spcPct val="70000"/>
              </a:lnSpc>
            </a:pPr>
            <a:endParaRPr lang="en-US" dirty="0" smtClean="0"/>
          </a:p>
          <a:p>
            <a:pPr lvl="2"/>
            <a:r>
              <a:rPr lang="en-US" dirty="0" smtClean="0"/>
              <a:t>The buildings are sold to community groups for a nominal fee, or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The buildings are demolished.</a:t>
            </a:r>
          </a:p>
          <a:p>
            <a:pPr lvl="2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Abandonment, 6</a:t>
            </a:r>
            <a:endParaRPr lang="en-US" dirty="0" smtClean="0"/>
          </a:p>
          <a:p>
            <a:pPr>
              <a:lnSpc>
                <a:spcPct val="60000"/>
              </a:lnSpc>
              <a:buNone/>
            </a:pPr>
            <a:endParaRPr lang="en-US" dirty="0" smtClean="0"/>
          </a:p>
          <a:p>
            <a:pPr lvl="1"/>
            <a:r>
              <a:rPr lang="en-US" dirty="0" smtClean="0"/>
              <a:t>Finally, property taxes sometimes contribute to abandonment.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building’s property taxes equal its assessed value, determined by an assessor, multiplied by a property tax rate, determined by elected officials.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 building’s market value is the present value of the stream of net rents it is expected to generate.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many cities, however, assessed values are not updated very often, particularly for rental property.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Abandonment, 7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The lack of frequent re-assessment </a:t>
            </a:r>
          </a:p>
          <a:p>
            <a:pPr lvl="1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Benefits building owners when rents are rising,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But it keeps their costs high when rents are falling.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Thus, a landlord  in a declining neighborhood may be expected to pay property taxes based on an assessed value that far exceeds market value; if he cannot pay, he may be pushed into abandonment.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664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Abandonment, 8</a:t>
            </a:r>
          </a:p>
          <a:p>
            <a:pPr>
              <a:lnSpc>
                <a:spcPct val="50000"/>
              </a:lnSpc>
            </a:pPr>
            <a:endParaRPr lang="en-US" dirty="0" smtClean="0"/>
          </a:p>
          <a:p>
            <a:pPr lvl="1"/>
            <a:r>
              <a:rPr lang="en-US" dirty="0" smtClean="0"/>
              <a:t>Another form of abandonment can be seen in the market for single-family housing.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Mortgage problems lead to abandoned housing when: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Homeowners have no equity in their home and cannot pay their mortgage, so they simply walk away.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 lender forecloses on a home (i.e. takes title because the homeowner has not made its mortgage payments) and then does not sell the home right away.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More on this type of abandonment in a later class.</a:t>
            </a:r>
          </a:p>
          <a:p>
            <a:pPr lvl="1"/>
            <a:endParaRPr lang="en-US" dirty="0" smtClean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935981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Markets Are Characterized by Filtering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By one definition, </a:t>
            </a:r>
            <a:r>
              <a:rPr lang="en-US" b="1" u="sng" dirty="0" smtClean="0">
                <a:solidFill>
                  <a:schemeClr val="accent3"/>
                </a:solidFill>
              </a:rPr>
              <a:t>filtering</a:t>
            </a:r>
            <a:r>
              <a:rPr lang="en-US" u="sng" dirty="0" smtClean="0"/>
              <a:t> is a change in the income of the household living in a unit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By another definition, filtering is a change in housing quality over a household’s life cycle.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Housing units filter down; households filter up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We focus on the first definition.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Filtering, 2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Housing can be maintained, but often declines in quality over time.</a:t>
            </a:r>
          </a:p>
          <a:p>
            <a:pPr lvl="1"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For high-quality housing, supply increases usually come through construction.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For low-quality housing, supply increases usually come through filtering.  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Filtering, 3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Some people claim that filtering ensures adequate housing at the bottom of the income distribution.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 fact, however, there is no guarantee that the housing that filters down is adequate, in size, quality, or price, for the poorest households.</a:t>
            </a:r>
          </a:p>
          <a:p>
            <a:pPr lvl="1">
              <a:buNone/>
            </a:pPr>
            <a:r>
              <a:rPr lang="en-US" dirty="0" smtClean="0"/>
              <a:t>  </a:t>
            </a:r>
          </a:p>
          <a:p>
            <a:pPr lvl="1"/>
            <a:r>
              <a:rPr lang="en-US" dirty="0" smtClean="0"/>
              <a:t>Moreover, filtering does not guarantee that housing is provided in acceptable neighborhoods.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Overall, filtering provides a great deal of housing for low-income households, but it does not automatically provide enough—or the right kind.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Filtering, 4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 recent article by Stuart Rosenthal (Syracuse economics department; </a:t>
            </a:r>
            <a:r>
              <a:rPr lang="en-US" i="1" dirty="0" smtClean="0"/>
              <a:t>American Economic Review </a:t>
            </a:r>
            <a:r>
              <a:rPr lang="en-US" dirty="0" smtClean="0"/>
              <a:t>2014) sheds some light on filtering using the American Housing Survey, which tracks housing units (and the people in them) over time.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By focusing on housing turnover, Rosenthal finds that houses do, indeed filter down in the sense the income of the people who live in them goes down over time.</a:t>
            </a:r>
          </a:p>
          <a:p>
            <a:pPr lvl="1"/>
            <a:endParaRPr lang="en-US" dirty="0"/>
          </a:p>
          <a:p>
            <a:pPr lvl="2"/>
            <a:r>
              <a:rPr lang="en-US" dirty="0" smtClean="0"/>
              <a:t>Rental housing filters down (that is, the income of the occupants declines) at a rate of 1.8 to 2.5% per year.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Owner-occupied housing filters down at a rate of 0.5% per year.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The rate of filtering varies significantly across regions, with much less filtering down on the coasts.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5739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Filtering, 5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Rosenthal concludes that: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“These findings suggest that filtering is a viable long run </a:t>
            </a:r>
            <a:r>
              <a:rPr lang="en-US" dirty="0" smtClean="0"/>
              <a:t>source of </a:t>
            </a:r>
            <a:r>
              <a:rPr lang="en-US" dirty="0"/>
              <a:t>lower-income housing, and especially so given that rental housing is the traditional home of the poor</a:t>
            </a:r>
            <a:r>
              <a:rPr lang="en-US" dirty="0" smtClean="0"/>
              <a:t>.”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“[T]o </a:t>
            </a:r>
            <a:r>
              <a:rPr lang="en-US" dirty="0"/>
              <a:t>the extent that long run rates of house price inflation differ across locations, </a:t>
            </a:r>
            <a:r>
              <a:rPr lang="en-US" dirty="0" smtClean="0"/>
              <a:t>filtering rates </a:t>
            </a:r>
            <a:r>
              <a:rPr lang="en-US" dirty="0"/>
              <a:t>will differ as well and this can have sharp implications for the desired form of housing assistance </a:t>
            </a:r>
            <a:r>
              <a:rPr lang="en-US" dirty="0" smtClean="0"/>
              <a:t>at the </a:t>
            </a:r>
            <a:r>
              <a:rPr lang="en-US" dirty="0"/>
              <a:t>local level</a:t>
            </a:r>
            <a:r>
              <a:rPr lang="en-US" dirty="0" smtClean="0"/>
              <a:t>.”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These findings lead Rosenthal to conclude that housing vouchers, not new housing construction, are the best policy option in most circumstances.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But housing construction may be needed to ensure enough housing for low-income households in places with high housing appreciation.</a:t>
            </a:r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2920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/>
          <a:lstStyle/>
          <a:p>
            <a:r>
              <a:rPr lang="en-US" b="1" dirty="0" smtClean="0"/>
              <a:t>The Housing Market Is Competitive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There are many housing sellers, none of which dominates the market, even in a given urban area.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But input markets may not be competitive.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Regulations, such as building codes, may matter, that is, they may influence market outcomes.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Housing Demand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1"/>
            <a:r>
              <a:rPr lang="en-US" dirty="0" smtClean="0"/>
              <a:t>Housing demand is driven largely by demographics.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But the link is not one-to-one;  housing conditions affect household formation.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The size and types of housing vary with economic conditions.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income elasticity of demand is positive and less than one.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Most Households Are Homeowners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There was a huge increase in homeownership after WWII.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Over 2/3 of households are now homeowners.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Renters are mostly in private, unsubsidized units.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2"/>
            <a:r>
              <a:rPr lang="en-US" dirty="0" smtClean="0"/>
              <a:t>Public units = about 2% of rental units</a:t>
            </a:r>
          </a:p>
          <a:p>
            <a:pPr lvl="2"/>
            <a:r>
              <a:rPr lang="en-US" dirty="0" smtClean="0"/>
              <a:t>Subsidized units = about 4% of rental units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Supply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Most housing is supplied by existing units.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New units are also built, of course, but the number of constructed units varies widely over time.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New units = about 2% of supply in a given year.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/>
            <a:r>
              <a:rPr lang="en-US" dirty="0" smtClean="0"/>
              <a:t>For single-family houses, there are about 5 times as many sales of existing homes as of new ones.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Supply, Continued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Many existing units are upgraded in any given year (more later).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Mobile homes and manufactured housing are a growing share of the total, particularly in rural areas.</a:t>
            </a:r>
          </a:p>
          <a:p>
            <a:endParaRPr lang="en-US" dirty="0" smtClean="0"/>
          </a:p>
          <a:p>
            <a:pPr lvl="2"/>
            <a:r>
              <a:rPr lang="en-US" dirty="0" smtClean="0"/>
              <a:t>“Manufactured housing” consists of sections constructed in a factory and assembled on a site; it is about 9% of new single-family housing starts.</a:t>
            </a:r>
          </a:p>
          <a:p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r>
              <a:rPr lang="en-US" b="1" dirty="0" smtClean="0"/>
              <a:t>Housing Supply, Continued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Housing supply activities are quite varied.  They include: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Downward conversion</a:t>
            </a:r>
          </a:p>
          <a:p>
            <a:pPr lvl="2"/>
            <a:r>
              <a:rPr lang="en-US" dirty="0" smtClean="0"/>
              <a:t>Maintenance</a:t>
            </a:r>
          </a:p>
          <a:p>
            <a:pPr lvl="2"/>
            <a:r>
              <a:rPr lang="en-US" dirty="0" smtClean="0"/>
              <a:t>Upgrading</a:t>
            </a:r>
          </a:p>
          <a:p>
            <a:pPr lvl="2"/>
            <a:r>
              <a:rPr lang="en-US" dirty="0" smtClean="0"/>
              <a:t>Upward conversion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Nonresidential buildings are sometimes converted to housing (and vice versa).  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Urban Policy: Housing Markets 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Housing Supply, Continued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Housing maintenance/upgrading decisions are affected by neighborhood conditions.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A landlord increases housing quality,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, until the marginal cost of improvement equals the marginal benefit.</a:t>
            </a:r>
          </a:p>
          <a:p>
            <a:pPr lvl="2">
              <a:lnSpc>
                <a:spcPct val="50000"/>
              </a:lnSpc>
            </a:pPr>
            <a:endParaRPr lang="en-US" dirty="0" smtClean="0"/>
          </a:p>
          <a:p>
            <a:pPr lvl="2"/>
            <a:r>
              <a:rPr lang="en-US" dirty="0" smtClean="0"/>
              <a:t>The marginal benefit is the price per unit of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 smtClean="0"/>
              <a:t>, namely,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(or the expected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 for upgrading decisions)</a:t>
            </a:r>
          </a:p>
          <a:p>
            <a:pPr lvl="2">
              <a:lnSpc>
                <a:spcPct val="60000"/>
              </a:lnSpc>
              <a:buNone/>
            </a:pPr>
            <a:endParaRPr lang="en-US" dirty="0" smtClean="0"/>
          </a:p>
          <a:p>
            <a:pPr lvl="2"/>
            <a:r>
              <a:rPr lang="en-US" dirty="0" smtClean="0"/>
              <a:t>An improvement in neighborhood amenities raises </a:t>
            </a:r>
            <a:r>
              <a:rPr lang="en-US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smtClean="0"/>
              <a:t>, and hence raises housing maintenance or upgrading. </a:t>
            </a:r>
          </a:p>
          <a:p>
            <a:pPr lvl="2"/>
            <a:endParaRPr lang="en-US" dirty="0"/>
          </a:p>
        </p:txBody>
      </p:sp>
      <p:pic>
        <p:nvPicPr>
          <p:cNvPr id="4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24714</TotalTime>
  <Words>1326</Words>
  <Application>Microsoft Office PowerPoint</Application>
  <PresentationFormat>On-screen Show (4:3)</PresentationFormat>
  <Paragraphs>295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Georgia</vt:lpstr>
      <vt:lpstr>Times New Roman</vt:lpstr>
      <vt:lpstr>Trebuchet MS</vt:lpstr>
      <vt:lpstr>Wingdings 2</vt:lpstr>
      <vt:lpstr>Urban</vt:lpstr>
      <vt:lpstr>PAI786:  Urban Policy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  <vt:lpstr>Urban Policy: Housing Markets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PPA786:  Urban Policy</dc:title>
  <dc:creator>joyinger</dc:creator>
  <cp:lastModifiedBy>Kathleen M Nasto</cp:lastModifiedBy>
  <cp:revision>1191</cp:revision>
  <dcterms:created xsi:type="dcterms:W3CDTF">2008-01-08T18:11:56Z</dcterms:created>
  <dcterms:modified xsi:type="dcterms:W3CDTF">2018-02-12T17:05:56Z</dcterms:modified>
</cp:coreProperties>
</file>