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4"/>
  </p:notesMasterIdLst>
  <p:sldIdLst>
    <p:sldId id="256" r:id="rId2"/>
    <p:sldId id="308" r:id="rId3"/>
    <p:sldId id="258" r:id="rId4"/>
    <p:sldId id="279" r:id="rId5"/>
    <p:sldId id="280" r:id="rId6"/>
    <p:sldId id="274" r:id="rId7"/>
    <p:sldId id="281" r:id="rId8"/>
    <p:sldId id="259" r:id="rId9"/>
    <p:sldId id="260" r:id="rId10"/>
    <p:sldId id="261" r:id="rId11"/>
    <p:sldId id="262" r:id="rId12"/>
    <p:sldId id="275" r:id="rId13"/>
    <p:sldId id="267" r:id="rId14"/>
    <p:sldId id="268" r:id="rId15"/>
    <p:sldId id="269" r:id="rId16"/>
    <p:sldId id="310" r:id="rId17"/>
    <p:sldId id="309" r:id="rId18"/>
    <p:sldId id="270" r:id="rId19"/>
    <p:sldId id="297" r:id="rId20"/>
    <p:sldId id="272" r:id="rId21"/>
    <p:sldId id="312" r:id="rId22"/>
    <p:sldId id="311" r:id="rId23"/>
    <p:sldId id="314" r:id="rId24"/>
    <p:sldId id="313" r:id="rId25"/>
    <p:sldId id="301" r:id="rId26"/>
    <p:sldId id="316" r:id="rId27"/>
    <p:sldId id="319" r:id="rId28"/>
    <p:sldId id="318" r:id="rId29"/>
    <p:sldId id="257" r:id="rId30"/>
    <p:sldId id="315" r:id="rId31"/>
    <p:sldId id="300" r:id="rId32"/>
    <p:sldId id="306" r:id="rId33"/>
    <p:sldId id="329" r:id="rId34"/>
    <p:sldId id="320" r:id="rId35"/>
    <p:sldId id="321" r:id="rId36"/>
    <p:sldId id="322" r:id="rId37"/>
    <p:sldId id="323" r:id="rId38"/>
    <p:sldId id="324" r:id="rId39"/>
    <p:sldId id="327" r:id="rId40"/>
    <p:sldId id="325" r:id="rId41"/>
    <p:sldId id="326" r:id="rId42"/>
    <p:sldId id="328"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3" autoAdjust="0"/>
    <p:restoredTop sz="94660"/>
  </p:normalViewPr>
  <p:slideViewPr>
    <p:cSldViewPr>
      <p:cViewPr varScale="1">
        <p:scale>
          <a:sx n="115" d="100"/>
          <a:sy n="115" d="100"/>
        </p:scale>
        <p:origin x="1248"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shared.ad.syr.edu\drive\MAX-Filer\Collab\Research-joyinger-F07\Admin\Classes\Urbpol\Poverty.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hared.ad.syr.edu\drive\MAX-Filer\Collab\Research-joyinger-F07\Admin\Classes\Urbpol\Poverty%202010.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a:t>Relative versus Absolute Poverty</a:t>
            </a:r>
          </a:p>
        </c:rich>
      </c:tx>
      <c:overlay val="0"/>
    </c:title>
    <c:autoTitleDeleted val="0"/>
    <c:plotArea>
      <c:layout/>
      <c:scatterChart>
        <c:scatterStyle val="lineMarker"/>
        <c:varyColors val="0"/>
        <c:ser>
          <c:idx val="0"/>
          <c:order val="0"/>
          <c:marker>
            <c:symbol val="none"/>
          </c:marker>
          <c:xVal>
            <c:numRef>
              <c:f>Sheet5!$A$6:$A$506</c:f>
              <c:numCache>
                <c:formatCode>General</c:formatCode>
                <c:ptCount val="501"/>
                <c:pt idx="0">
                  <c:v>1</c:v>
                </c:pt>
                <c:pt idx="1">
                  <c:v>1001</c:v>
                </c:pt>
                <c:pt idx="2">
                  <c:v>2001</c:v>
                </c:pt>
                <c:pt idx="3">
                  <c:v>3001</c:v>
                </c:pt>
                <c:pt idx="4">
                  <c:v>4001</c:v>
                </c:pt>
                <c:pt idx="5">
                  <c:v>5001</c:v>
                </c:pt>
                <c:pt idx="6">
                  <c:v>6001</c:v>
                </c:pt>
                <c:pt idx="7">
                  <c:v>7001</c:v>
                </c:pt>
                <c:pt idx="8">
                  <c:v>8001</c:v>
                </c:pt>
                <c:pt idx="9">
                  <c:v>9001</c:v>
                </c:pt>
                <c:pt idx="10">
                  <c:v>10001</c:v>
                </c:pt>
                <c:pt idx="11">
                  <c:v>11001</c:v>
                </c:pt>
                <c:pt idx="12">
                  <c:v>12001</c:v>
                </c:pt>
                <c:pt idx="13">
                  <c:v>13001</c:v>
                </c:pt>
                <c:pt idx="14">
                  <c:v>14001</c:v>
                </c:pt>
                <c:pt idx="15">
                  <c:v>15001</c:v>
                </c:pt>
                <c:pt idx="16">
                  <c:v>16001</c:v>
                </c:pt>
                <c:pt idx="17">
                  <c:v>17001</c:v>
                </c:pt>
                <c:pt idx="18">
                  <c:v>18001</c:v>
                </c:pt>
                <c:pt idx="19">
                  <c:v>19001</c:v>
                </c:pt>
                <c:pt idx="20">
                  <c:v>20001</c:v>
                </c:pt>
                <c:pt idx="21">
                  <c:v>21001</c:v>
                </c:pt>
                <c:pt idx="22">
                  <c:v>22001</c:v>
                </c:pt>
                <c:pt idx="23">
                  <c:v>23001</c:v>
                </c:pt>
                <c:pt idx="24">
                  <c:v>24001</c:v>
                </c:pt>
                <c:pt idx="25">
                  <c:v>25001</c:v>
                </c:pt>
                <c:pt idx="26">
                  <c:v>26001</c:v>
                </c:pt>
                <c:pt idx="27">
                  <c:v>27001</c:v>
                </c:pt>
                <c:pt idx="28">
                  <c:v>28001</c:v>
                </c:pt>
                <c:pt idx="29">
                  <c:v>29001</c:v>
                </c:pt>
                <c:pt idx="30">
                  <c:v>30001</c:v>
                </c:pt>
                <c:pt idx="31">
                  <c:v>31001</c:v>
                </c:pt>
                <c:pt idx="32">
                  <c:v>32001</c:v>
                </c:pt>
                <c:pt idx="33">
                  <c:v>33001</c:v>
                </c:pt>
                <c:pt idx="34">
                  <c:v>34001</c:v>
                </c:pt>
                <c:pt idx="35">
                  <c:v>35001</c:v>
                </c:pt>
                <c:pt idx="36">
                  <c:v>36001</c:v>
                </c:pt>
                <c:pt idx="37">
                  <c:v>37001</c:v>
                </c:pt>
                <c:pt idx="38">
                  <c:v>38001</c:v>
                </c:pt>
                <c:pt idx="39">
                  <c:v>39001</c:v>
                </c:pt>
                <c:pt idx="40">
                  <c:v>40001</c:v>
                </c:pt>
                <c:pt idx="41">
                  <c:v>41001</c:v>
                </c:pt>
                <c:pt idx="42">
                  <c:v>42001</c:v>
                </c:pt>
                <c:pt idx="43">
                  <c:v>43001</c:v>
                </c:pt>
                <c:pt idx="44">
                  <c:v>44001</c:v>
                </c:pt>
                <c:pt idx="45">
                  <c:v>45001</c:v>
                </c:pt>
                <c:pt idx="46">
                  <c:v>46001</c:v>
                </c:pt>
                <c:pt idx="47">
                  <c:v>47001</c:v>
                </c:pt>
                <c:pt idx="48">
                  <c:v>48001</c:v>
                </c:pt>
                <c:pt idx="49">
                  <c:v>49001</c:v>
                </c:pt>
                <c:pt idx="50">
                  <c:v>50001</c:v>
                </c:pt>
                <c:pt idx="51">
                  <c:v>51001</c:v>
                </c:pt>
                <c:pt idx="52">
                  <c:v>52001</c:v>
                </c:pt>
                <c:pt idx="53">
                  <c:v>53001</c:v>
                </c:pt>
                <c:pt idx="54">
                  <c:v>54001</c:v>
                </c:pt>
                <c:pt idx="55">
                  <c:v>55001</c:v>
                </c:pt>
                <c:pt idx="56">
                  <c:v>56001</c:v>
                </c:pt>
                <c:pt idx="57">
                  <c:v>57001</c:v>
                </c:pt>
                <c:pt idx="58">
                  <c:v>58001</c:v>
                </c:pt>
                <c:pt idx="59">
                  <c:v>59001</c:v>
                </c:pt>
                <c:pt idx="60">
                  <c:v>60001</c:v>
                </c:pt>
                <c:pt idx="61">
                  <c:v>61001</c:v>
                </c:pt>
                <c:pt idx="62">
                  <c:v>62001</c:v>
                </c:pt>
                <c:pt idx="63">
                  <c:v>63001</c:v>
                </c:pt>
                <c:pt idx="64">
                  <c:v>64001</c:v>
                </c:pt>
                <c:pt idx="65">
                  <c:v>65001</c:v>
                </c:pt>
                <c:pt idx="66">
                  <c:v>66001</c:v>
                </c:pt>
                <c:pt idx="67">
                  <c:v>67001</c:v>
                </c:pt>
                <c:pt idx="68">
                  <c:v>68001</c:v>
                </c:pt>
                <c:pt idx="69">
                  <c:v>69001</c:v>
                </c:pt>
                <c:pt idx="70">
                  <c:v>70001</c:v>
                </c:pt>
                <c:pt idx="71">
                  <c:v>71001</c:v>
                </c:pt>
                <c:pt idx="72">
                  <c:v>72001</c:v>
                </c:pt>
                <c:pt idx="73">
                  <c:v>73001</c:v>
                </c:pt>
                <c:pt idx="74">
                  <c:v>74001</c:v>
                </c:pt>
                <c:pt idx="75">
                  <c:v>75001</c:v>
                </c:pt>
                <c:pt idx="76">
                  <c:v>76001</c:v>
                </c:pt>
                <c:pt idx="77">
                  <c:v>77001</c:v>
                </c:pt>
                <c:pt idx="78">
                  <c:v>78001</c:v>
                </c:pt>
                <c:pt idx="79">
                  <c:v>79001</c:v>
                </c:pt>
                <c:pt idx="80">
                  <c:v>80001</c:v>
                </c:pt>
                <c:pt idx="81">
                  <c:v>81001</c:v>
                </c:pt>
                <c:pt idx="82">
                  <c:v>82001</c:v>
                </c:pt>
                <c:pt idx="83">
                  <c:v>83001</c:v>
                </c:pt>
                <c:pt idx="84">
                  <c:v>84001</c:v>
                </c:pt>
                <c:pt idx="85">
                  <c:v>85001</c:v>
                </c:pt>
                <c:pt idx="86">
                  <c:v>86001</c:v>
                </c:pt>
                <c:pt idx="87">
                  <c:v>87001</c:v>
                </c:pt>
                <c:pt idx="88">
                  <c:v>88001</c:v>
                </c:pt>
                <c:pt idx="89">
                  <c:v>89001</c:v>
                </c:pt>
                <c:pt idx="90">
                  <c:v>90001</c:v>
                </c:pt>
                <c:pt idx="91">
                  <c:v>91001</c:v>
                </c:pt>
                <c:pt idx="92">
                  <c:v>92001</c:v>
                </c:pt>
                <c:pt idx="93">
                  <c:v>93001</c:v>
                </c:pt>
                <c:pt idx="94">
                  <c:v>94001</c:v>
                </c:pt>
                <c:pt idx="95">
                  <c:v>95001</c:v>
                </c:pt>
                <c:pt idx="96">
                  <c:v>96001</c:v>
                </c:pt>
                <c:pt idx="97">
                  <c:v>97001</c:v>
                </c:pt>
                <c:pt idx="98">
                  <c:v>98001</c:v>
                </c:pt>
                <c:pt idx="99">
                  <c:v>99001</c:v>
                </c:pt>
                <c:pt idx="100">
                  <c:v>100001</c:v>
                </c:pt>
                <c:pt idx="101">
                  <c:v>101001</c:v>
                </c:pt>
                <c:pt idx="102">
                  <c:v>102001</c:v>
                </c:pt>
                <c:pt idx="103">
                  <c:v>103001</c:v>
                </c:pt>
                <c:pt idx="104">
                  <c:v>104001</c:v>
                </c:pt>
                <c:pt idx="105">
                  <c:v>105001</c:v>
                </c:pt>
                <c:pt idx="106">
                  <c:v>106001</c:v>
                </c:pt>
                <c:pt idx="107">
                  <c:v>107001</c:v>
                </c:pt>
                <c:pt idx="108">
                  <c:v>108001</c:v>
                </c:pt>
                <c:pt idx="109">
                  <c:v>109001</c:v>
                </c:pt>
                <c:pt idx="110">
                  <c:v>110001</c:v>
                </c:pt>
                <c:pt idx="111">
                  <c:v>111001</c:v>
                </c:pt>
                <c:pt idx="112">
                  <c:v>112001</c:v>
                </c:pt>
                <c:pt idx="113">
                  <c:v>113001</c:v>
                </c:pt>
                <c:pt idx="114">
                  <c:v>114001</c:v>
                </c:pt>
                <c:pt idx="115">
                  <c:v>115001</c:v>
                </c:pt>
                <c:pt idx="116">
                  <c:v>116001</c:v>
                </c:pt>
                <c:pt idx="117">
                  <c:v>117001</c:v>
                </c:pt>
                <c:pt idx="118">
                  <c:v>118001</c:v>
                </c:pt>
                <c:pt idx="119">
                  <c:v>119001</c:v>
                </c:pt>
                <c:pt idx="120">
                  <c:v>120001</c:v>
                </c:pt>
                <c:pt idx="121">
                  <c:v>121001</c:v>
                </c:pt>
                <c:pt idx="122">
                  <c:v>122001</c:v>
                </c:pt>
                <c:pt idx="123">
                  <c:v>123001</c:v>
                </c:pt>
                <c:pt idx="124">
                  <c:v>124001</c:v>
                </c:pt>
                <c:pt idx="125">
                  <c:v>125001</c:v>
                </c:pt>
                <c:pt idx="126">
                  <c:v>126001</c:v>
                </c:pt>
                <c:pt idx="127">
                  <c:v>127001</c:v>
                </c:pt>
                <c:pt idx="128">
                  <c:v>128001</c:v>
                </c:pt>
                <c:pt idx="129">
                  <c:v>129001</c:v>
                </c:pt>
                <c:pt idx="130">
                  <c:v>130001</c:v>
                </c:pt>
                <c:pt idx="131">
                  <c:v>131001</c:v>
                </c:pt>
                <c:pt idx="132">
                  <c:v>132001</c:v>
                </c:pt>
                <c:pt idx="133">
                  <c:v>133001</c:v>
                </c:pt>
                <c:pt idx="134">
                  <c:v>134001</c:v>
                </c:pt>
                <c:pt idx="135">
                  <c:v>135001</c:v>
                </c:pt>
                <c:pt idx="136">
                  <c:v>136001</c:v>
                </c:pt>
                <c:pt idx="137">
                  <c:v>137001</c:v>
                </c:pt>
                <c:pt idx="138">
                  <c:v>138001</c:v>
                </c:pt>
                <c:pt idx="139">
                  <c:v>139001</c:v>
                </c:pt>
                <c:pt idx="140">
                  <c:v>140001</c:v>
                </c:pt>
                <c:pt idx="141">
                  <c:v>141001</c:v>
                </c:pt>
                <c:pt idx="142">
                  <c:v>142001</c:v>
                </c:pt>
                <c:pt idx="143">
                  <c:v>143001</c:v>
                </c:pt>
                <c:pt idx="144">
                  <c:v>144001</c:v>
                </c:pt>
                <c:pt idx="145">
                  <c:v>145001</c:v>
                </c:pt>
                <c:pt idx="146">
                  <c:v>146001</c:v>
                </c:pt>
                <c:pt idx="147">
                  <c:v>147001</c:v>
                </c:pt>
                <c:pt idx="148">
                  <c:v>148001</c:v>
                </c:pt>
                <c:pt idx="149">
                  <c:v>149001</c:v>
                </c:pt>
                <c:pt idx="150">
                  <c:v>150001</c:v>
                </c:pt>
                <c:pt idx="151">
                  <c:v>151001</c:v>
                </c:pt>
                <c:pt idx="152">
                  <c:v>152001</c:v>
                </c:pt>
                <c:pt idx="153">
                  <c:v>153001</c:v>
                </c:pt>
                <c:pt idx="154">
                  <c:v>154001</c:v>
                </c:pt>
                <c:pt idx="155">
                  <c:v>155001</c:v>
                </c:pt>
                <c:pt idx="156">
                  <c:v>156001</c:v>
                </c:pt>
                <c:pt idx="157">
                  <c:v>157001</c:v>
                </c:pt>
                <c:pt idx="158">
                  <c:v>158001</c:v>
                </c:pt>
                <c:pt idx="159">
                  <c:v>159001</c:v>
                </c:pt>
                <c:pt idx="160">
                  <c:v>160001</c:v>
                </c:pt>
                <c:pt idx="161">
                  <c:v>161001</c:v>
                </c:pt>
                <c:pt idx="162">
                  <c:v>162001</c:v>
                </c:pt>
                <c:pt idx="163">
                  <c:v>163001</c:v>
                </c:pt>
                <c:pt idx="164">
                  <c:v>164001</c:v>
                </c:pt>
                <c:pt idx="165">
                  <c:v>165001</c:v>
                </c:pt>
                <c:pt idx="166">
                  <c:v>166001</c:v>
                </c:pt>
                <c:pt idx="167">
                  <c:v>167001</c:v>
                </c:pt>
                <c:pt idx="168">
                  <c:v>168001</c:v>
                </c:pt>
                <c:pt idx="169">
                  <c:v>169001</c:v>
                </c:pt>
                <c:pt idx="170">
                  <c:v>170001</c:v>
                </c:pt>
                <c:pt idx="171">
                  <c:v>171001</c:v>
                </c:pt>
                <c:pt idx="172">
                  <c:v>172001</c:v>
                </c:pt>
                <c:pt idx="173">
                  <c:v>173001</c:v>
                </c:pt>
                <c:pt idx="174">
                  <c:v>174001</c:v>
                </c:pt>
                <c:pt idx="175">
                  <c:v>175001</c:v>
                </c:pt>
                <c:pt idx="176">
                  <c:v>176001</c:v>
                </c:pt>
                <c:pt idx="177">
                  <c:v>177001</c:v>
                </c:pt>
                <c:pt idx="178">
                  <c:v>178001</c:v>
                </c:pt>
                <c:pt idx="179">
                  <c:v>179001</c:v>
                </c:pt>
                <c:pt idx="180">
                  <c:v>180001</c:v>
                </c:pt>
                <c:pt idx="181">
                  <c:v>181001</c:v>
                </c:pt>
                <c:pt idx="182">
                  <c:v>182001</c:v>
                </c:pt>
                <c:pt idx="183">
                  <c:v>183001</c:v>
                </c:pt>
                <c:pt idx="184">
                  <c:v>184001</c:v>
                </c:pt>
                <c:pt idx="185">
                  <c:v>185001</c:v>
                </c:pt>
                <c:pt idx="186">
                  <c:v>186001</c:v>
                </c:pt>
                <c:pt idx="187">
                  <c:v>187001</c:v>
                </c:pt>
                <c:pt idx="188">
                  <c:v>188001</c:v>
                </c:pt>
                <c:pt idx="189">
                  <c:v>189001</c:v>
                </c:pt>
                <c:pt idx="190">
                  <c:v>190001</c:v>
                </c:pt>
                <c:pt idx="191">
                  <c:v>191001</c:v>
                </c:pt>
                <c:pt idx="192">
                  <c:v>192001</c:v>
                </c:pt>
                <c:pt idx="193">
                  <c:v>193001</c:v>
                </c:pt>
                <c:pt idx="194">
                  <c:v>194001</c:v>
                </c:pt>
                <c:pt idx="195">
                  <c:v>195001</c:v>
                </c:pt>
                <c:pt idx="196">
                  <c:v>196001</c:v>
                </c:pt>
                <c:pt idx="197">
                  <c:v>197001</c:v>
                </c:pt>
                <c:pt idx="198">
                  <c:v>198001</c:v>
                </c:pt>
                <c:pt idx="199">
                  <c:v>199001</c:v>
                </c:pt>
                <c:pt idx="200">
                  <c:v>200001</c:v>
                </c:pt>
                <c:pt idx="201">
                  <c:v>201001</c:v>
                </c:pt>
                <c:pt idx="202">
                  <c:v>202001</c:v>
                </c:pt>
                <c:pt idx="203">
                  <c:v>203001</c:v>
                </c:pt>
                <c:pt idx="204">
                  <c:v>204001</c:v>
                </c:pt>
                <c:pt idx="205">
                  <c:v>205001</c:v>
                </c:pt>
                <c:pt idx="206">
                  <c:v>206001</c:v>
                </c:pt>
                <c:pt idx="207">
                  <c:v>207001</c:v>
                </c:pt>
                <c:pt idx="208">
                  <c:v>208001</c:v>
                </c:pt>
                <c:pt idx="209">
                  <c:v>209001</c:v>
                </c:pt>
                <c:pt idx="210">
                  <c:v>210001</c:v>
                </c:pt>
                <c:pt idx="211">
                  <c:v>211001</c:v>
                </c:pt>
                <c:pt idx="212">
                  <c:v>212001</c:v>
                </c:pt>
                <c:pt idx="213">
                  <c:v>213001</c:v>
                </c:pt>
                <c:pt idx="214">
                  <c:v>214001</c:v>
                </c:pt>
                <c:pt idx="215">
                  <c:v>215001</c:v>
                </c:pt>
                <c:pt idx="216">
                  <c:v>216001</c:v>
                </c:pt>
                <c:pt idx="217">
                  <c:v>217001</c:v>
                </c:pt>
                <c:pt idx="218">
                  <c:v>218001</c:v>
                </c:pt>
                <c:pt idx="219">
                  <c:v>219001</c:v>
                </c:pt>
                <c:pt idx="220">
                  <c:v>220001</c:v>
                </c:pt>
                <c:pt idx="221">
                  <c:v>221001</c:v>
                </c:pt>
                <c:pt idx="222">
                  <c:v>222001</c:v>
                </c:pt>
                <c:pt idx="223">
                  <c:v>223001</c:v>
                </c:pt>
                <c:pt idx="224">
                  <c:v>224001</c:v>
                </c:pt>
                <c:pt idx="225">
                  <c:v>225001</c:v>
                </c:pt>
                <c:pt idx="226">
                  <c:v>226001</c:v>
                </c:pt>
                <c:pt idx="227">
                  <c:v>227001</c:v>
                </c:pt>
                <c:pt idx="228">
                  <c:v>228001</c:v>
                </c:pt>
                <c:pt idx="229">
                  <c:v>229001</c:v>
                </c:pt>
                <c:pt idx="230">
                  <c:v>230001</c:v>
                </c:pt>
                <c:pt idx="231">
                  <c:v>231001</c:v>
                </c:pt>
                <c:pt idx="232">
                  <c:v>232001</c:v>
                </c:pt>
                <c:pt idx="233">
                  <c:v>233001</c:v>
                </c:pt>
                <c:pt idx="234">
                  <c:v>234001</c:v>
                </c:pt>
                <c:pt idx="235">
                  <c:v>235001</c:v>
                </c:pt>
                <c:pt idx="236">
                  <c:v>236001</c:v>
                </c:pt>
                <c:pt idx="237">
                  <c:v>237001</c:v>
                </c:pt>
                <c:pt idx="238">
                  <c:v>238001</c:v>
                </c:pt>
                <c:pt idx="239">
                  <c:v>239001</c:v>
                </c:pt>
                <c:pt idx="240">
                  <c:v>240001</c:v>
                </c:pt>
                <c:pt idx="241">
                  <c:v>241001</c:v>
                </c:pt>
                <c:pt idx="242">
                  <c:v>242001</c:v>
                </c:pt>
                <c:pt idx="243">
                  <c:v>243001</c:v>
                </c:pt>
                <c:pt idx="244">
                  <c:v>244001</c:v>
                </c:pt>
                <c:pt idx="245">
                  <c:v>245001</c:v>
                </c:pt>
                <c:pt idx="246">
                  <c:v>246001</c:v>
                </c:pt>
                <c:pt idx="247">
                  <c:v>247001</c:v>
                </c:pt>
                <c:pt idx="248">
                  <c:v>248001</c:v>
                </c:pt>
                <c:pt idx="249">
                  <c:v>249001</c:v>
                </c:pt>
                <c:pt idx="250">
                  <c:v>250001</c:v>
                </c:pt>
                <c:pt idx="251">
                  <c:v>251001</c:v>
                </c:pt>
                <c:pt idx="252">
                  <c:v>252001</c:v>
                </c:pt>
                <c:pt idx="253">
                  <c:v>253001</c:v>
                </c:pt>
                <c:pt idx="254">
                  <c:v>254001</c:v>
                </c:pt>
                <c:pt idx="255">
                  <c:v>255001</c:v>
                </c:pt>
                <c:pt idx="256">
                  <c:v>256001</c:v>
                </c:pt>
                <c:pt idx="257">
                  <c:v>257001</c:v>
                </c:pt>
                <c:pt idx="258">
                  <c:v>258001</c:v>
                </c:pt>
                <c:pt idx="259">
                  <c:v>259001</c:v>
                </c:pt>
                <c:pt idx="260">
                  <c:v>260001</c:v>
                </c:pt>
                <c:pt idx="261">
                  <c:v>261001</c:v>
                </c:pt>
                <c:pt idx="262">
                  <c:v>262001</c:v>
                </c:pt>
                <c:pt idx="263">
                  <c:v>263001</c:v>
                </c:pt>
                <c:pt idx="264">
                  <c:v>264001</c:v>
                </c:pt>
                <c:pt idx="265">
                  <c:v>265001</c:v>
                </c:pt>
                <c:pt idx="266">
                  <c:v>266001</c:v>
                </c:pt>
                <c:pt idx="267">
                  <c:v>267001</c:v>
                </c:pt>
                <c:pt idx="268">
                  <c:v>268001</c:v>
                </c:pt>
                <c:pt idx="269">
                  <c:v>269001</c:v>
                </c:pt>
                <c:pt idx="270">
                  <c:v>270001</c:v>
                </c:pt>
                <c:pt idx="271">
                  <c:v>271001</c:v>
                </c:pt>
                <c:pt idx="272">
                  <c:v>272001</c:v>
                </c:pt>
                <c:pt idx="273">
                  <c:v>273001</c:v>
                </c:pt>
                <c:pt idx="274">
                  <c:v>274001</c:v>
                </c:pt>
                <c:pt idx="275">
                  <c:v>275001</c:v>
                </c:pt>
                <c:pt idx="276">
                  <c:v>276001</c:v>
                </c:pt>
                <c:pt idx="277">
                  <c:v>277001</c:v>
                </c:pt>
                <c:pt idx="278">
                  <c:v>278001</c:v>
                </c:pt>
                <c:pt idx="279">
                  <c:v>279001</c:v>
                </c:pt>
                <c:pt idx="280">
                  <c:v>280001</c:v>
                </c:pt>
                <c:pt idx="281">
                  <c:v>281001</c:v>
                </c:pt>
                <c:pt idx="282">
                  <c:v>282001</c:v>
                </c:pt>
                <c:pt idx="283">
                  <c:v>283001</c:v>
                </c:pt>
                <c:pt idx="284">
                  <c:v>284001</c:v>
                </c:pt>
                <c:pt idx="285">
                  <c:v>285001</c:v>
                </c:pt>
                <c:pt idx="286">
                  <c:v>286001</c:v>
                </c:pt>
                <c:pt idx="287">
                  <c:v>287001</c:v>
                </c:pt>
                <c:pt idx="288">
                  <c:v>288001</c:v>
                </c:pt>
                <c:pt idx="289">
                  <c:v>289001</c:v>
                </c:pt>
                <c:pt idx="290">
                  <c:v>290001</c:v>
                </c:pt>
                <c:pt idx="291">
                  <c:v>291001</c:v>
                </c:pt>
                <c:pt idx="292">
                  <c:v>292001</c:v>
                </c:pt>
                <c:pt idx="293">
                  <c:v>293001</c:v>
                </c:pt>
                <c:pt idx="294">
                  <c:v>294001</c:v>
                </c:pt>
                <c:pt idx="295">
                  <c:v>295001</c:v>
                </c:pt>
                <c:pt idx="296">
                  <c:v>296001</c:v>
                </c:pt>
                <c:pt idx="297">
                  <c:v>297001</c:v>
                </c:pt>
                <c:pt idx="298">
                  <c:v>298001</c:v>
                </c:pt>
                <c:pt idx="299">
                  <c:v>299001</c:v>
                </c:pt>
                <c:pt idx="300">
                  <c:v>300001</c:v>
                </c:pt>
                <c:pt idx="301">
                  <c:v>301001</c:v>
                </c:pt>
                <c:pt idx="302">
                  <c:v>302001</c:v>
                </c:pt>
                <c:pt idx="303">
                  <c:v>303001</c:v>
                </c:pt>
                <c:pt idx="304">
                  <c:v>304001</c:v>
                </c:pt>
                <c:pt idx="305">
                  <c:v>305001</c:v>
                </c:pt>
                <c:pt idx="306">
                  <c:v>306001</c:v>
                </c:pt>
                <c:pt idx="307">
                  <c:v>307001</c:v>
                </c:pt>
                <c:pt idx="308">
                  <c:v>308001</c:v>
                </c:pt>
                <c:pt idx="309">
                  <c:v>309001</c:v>
                </c:pt>
                <c:pt idx="310">
                  <c:v>310001</c:v>
                </c:pt>
                <c:pt idx="311">
                  <c:v>311001</c:v>
                </c:pt>
                <c:pt idx="312">
                  <c:v>312001</c:v>
                </c:pt>
                <c:pt idx="313">
                  <c:v>313001</c:v>
                </c:pt>
                <c:pt idx="314">
                  <c:v>314001</c:v>
                </c:pt>
                <c:pt idx="315">
                  <c:v>315001</c:v>
                </c:pt>
                <c:pt idx="316">
                  <c:v>316001</c:v>
                </c:pt>
                <c:pt idx="317">
                  <c:v>317001</c:v>
                </c:pt>
                <c:pt idx="318">
                  <c:v>318001</c:v>
                </c:pt>
                <c:pt idx="319">
                  <c:v>319001</c:v>
                </c:pt>
                <c:pt idx="320">
                  <c:v>320001</c:v>
                </c:pt>
                <c:pt idx="321">
                  <c:v>321001</c:v>
                </c:pt>
                <c:pt idx="322">
                  <c:v>322001</c:v>
                </c:pt>
                <c:pt idx="323">
                  <c:v>323001</c:v>
                </c:pt>
                <c:pt idx="324">
                  <c:v>324001</c:v>
                </c:pt>
                <c:pt idx="325">
                  <c:v>325001</c:v>
                </c:pt>
                <c:pt idx="326">
                  <c:v>326001</c:v>
                </c:pt>
                <c:pt idx="327">
                  <c:v>327001</c:v>
                </c:pt>
                <c:pt idx="328">
                  <c:v>328001</c:v>
                </c:pt>
                <c:pt idx="329">
                  <c:v>329001</c:v>
                </c:pt>
                <c:pt idx="330">
                  <c:v>330001</c:v>
                </c:pt>
                <c:pt idx="331">
                  <c:v>331001</c:v>
                </c:pt>
                <c:pt idx="332">
                  <c:v>332001</c:v>
                </c:pt>
                <c:pt idx="333">
                  <c:v>333001</c:v>
                </c:pt>
                <c:pt idx="334">
                  <c:v>334001</c:v>
                </c:pt>
                <c:pt idx="335">
                  <c:v>335001</c:v>
                </c:pt>
                <c:pt idx="336">
                  <c:v>336001</c:v>
                </c:pt>
                <c:pt idx="337">
                  <c:v>337001</c:v>
                </c:pt>
                <c:pt idx="338">
                  <c:v>338001</c:v>
                </c:pt>
                <c:pt idx="339">
                  <c:v>339001</c:v>
                </c:pt>
                <c:pt idx="340">
                  <c:v>340001</c:v>
                </c:pt>
                <c:pt idx="341">
                  <c:v>341001</c:v>
                </c:pt>
                <c:pt idx="342">
                  <c:v>342001</c:v>
                </c:pt>
                <c:pt idx="343">
                  <c:v>343001</c:v>
                </c:pt>
                <c:pt idx="344">
                  <c:v>344001</c:v>
                </c:pt>
                <c:pt idx="345">
                  <c:v>345001</c:v>
                </c:pt>
                <c:pt idx="346">
                  <c:v>346001</c:v>
                </c:pt>
                <c:pt idx="347">
                  <c:v>347001</c:v>
                </c:pt>
                <c:pt idx="348">
                  <c:v>348001</c:v>
                </c:pt>
                <c:pt idx="349">
                  <c:v>349001</c:v>
                </c:pt>
                <c:pt idx="350">
                  <c:v>350001</c:v>
                </c:pt>
                <c:pt idx="351">
                  <c:v>351001</c:v>
                </c:pt>
                <c:pt idx="352">
                  <c:v>352001</c:v>
                </c:pt>
                <c:pt idx="353">
                  <c:v>353001</c:v>
                </c:pt>
                <c:pt idx="354">
                  <c:v>354001</c:v>
                </c:pt>
                <c:pt idx="355">
                  <c:v>355001</c:v>
                </c:pt>
                <c:pt idx="356">
                  <c:v>356001</c:v>
                </c:pt>
                <c:pt idx="357">
                  <c:v>357001</c:v>
                </c:pt>
                <c:pt idx="358">
                  <c:v>358001</c:v>
                </c:pt>
                <c:pt idx="359">
                  <c:v>359001</c:v>
                </c:pt>
                <c:pt idx="360">
                  <c:v>360001</c:v>
                </c:pt>
                <c:pt idx="361">
                  <c:v>361001</c:v>
                </c:pt>
                <c:pt idx="362">
                  <c:v>362001</c:v>
                </c:pt>
                <c:pt idx="363">
                  <c:v>363001</c:v>
                </c:pt>
                <c:pt idx="364">
                  <c:v>364001</c:v>
                </c:pt>
                <c:pt idx="365">
                  <c:v>365001</c:v>
                </c:pt>
                <c:pt idx="366">
                  <c:v>366001</c:v>
                </c:pt>
                <c:pt idx="367">
                  <c:v>367001</c:v>
                </c:pt>
                <c:pt idx="368">
                  <c:v>368001</c:v>
                </c:pt>
                <c:pt idx="369">
                  <c:v>369001</c:v>
                </c:pt>
                <c:pt idx="370">
                  <c:v>370001</c:v>
                </c:pt>
                <c:pt idx="371">
                  <c:v>371001</c:v>
                </c:pt>
                <c:pt idx="372">
                  <c:v>372001</c:v>
                </c:pt>
                <c:pt idx="373">
                  <c:v>373001</c:v>
                </c:pt>
                <c:pt idx="374">
                  <c:v>374001</c:v>
                </c:pt>
                <c:pt idx="375">
                  <c:v>375001</c:v>
                </c:pt>
                <c:pt idx="376">
                  <c:v>376001</c:v>
                </c:pt>
                <c:pt idx="377">
                  <c:v>377001</c:v>
                </c:pt>
                <c:pt idx="378">
                  <c:v>378001</c:v>
                </c:pt>
                <c:pt idx="379">
                  <c:v>379001</c:v>
                </c:pt>
                <c:pt idx="380">
                  <c:v>380001</c:v>
                </c:pt>
                <c:pt idx="381">
                  <c:v>381001</c:v>
                </c:pt>
                <c:pt idx="382">
                  <c:v>382001</c:v>
                </c:pt>
                <c:pt idx="383">
                  <c:v>383001</c:v>
                </c:pt>
                <c:pt idx="384">
                  <c:v>384001</c:v>
                </c:pt>
                <c:pt idx="385">
                  <c:v>385001</c:v>
                </c:pt>
                <c:pt idx="386">
                  <c:v>386001</c:v>
                </c:pt>
                <c:pt idx="387">
                  <c:v>387001</c:v>
                </c:pt>
                <c:pt idx="388">
                  <c:v>388001</c:v>
                </c:pt>
                <c:pt idx="389">
                  <c:v>389001</c:v>
                </c:pt>
                <c:pt idx="390">
                  <c:v>390001</c:v>
                </c:pt>
                <c:pt idx="391">
                  <c:v>391001</c:v>
                </c:pt>
                <c:pt idx="392">
                  <c:v>392001</c:v>
                </c:pt>
                <c:pt idx="393">
                  <c:v>393001</c:v>
                </c:pt>
                <c:pt idx="394">
                  <c:v>394001</c:v>
                </c:pt>
                <c:pt idx="395">
                  <c:v>395001</c:v>
                </c:pt>
                <c:pt idx="396">
                  <c:v>396001</c:v>
                </c:pt>
                <c:pt idx="397">
                  <c:v>397001</c:v>
                </c:pt>
                <c:pt idx="398">
                  <c:v>398001</c:v>
                </c:pt>
                <c:pt idx="399">
                  <c:v>399001</c:v>
                </c:pt>
                <c:pt idx="400">
                  <c:v>400001</c:v>
                </c:pt>
                <c:pt idx="401">
                  <c:v>401001</c:v>
                </c:pt>
                <c:pt idx="402">
                  <c:v>402001</c:v>
                </c:pt>
                <c:pt idx="403">
                  <c:v>403001</c:v>
                </c:pt>
                <c:pt idx="404">
                  <c:v>404001</c:v>
                </c:pt>
                <c:pt idx="405">
                  <c:v>405001</c:v>
                </c:pt>
                <c:pt idx="406">
                  <c:v>406001</c:v>
                </c:pt>
                <c:pt idx="407">
                  <c:v>407001</c:v>
                </c:pt>
                <c:pt idx="408">
                  <c:v>408001</c:v>
                </c:pt>
                <c:pt idx="409">
                  <c:v>409001</c:v>
                </c:pt>
                <c:pt idx="410">
                  <c:v>410001</c:v>
                </c:pt>
                <c:pt idx="411">
                  <c:v>411001</c:v>
                </c:pt>
                <c:pt idx="412">
                  <c:v>412001</c:v>
                </c:pt>
                <c:pt idx="413">
                  <c:v>413001</c:v>
                </c:pt>
                <c:pt idx="414">
                  <c:v>414001</c:v>
                </c:pt>
                <c:pt idx="415">
                  <c:v>415001</c:v>
                </c:pt>
                <c:pt idx="416">
                  <c:v>416001</c:v>
                </c:pt>
                <c:pt idx="417">
                  <c:v>417001</c:v>
                </c:pt>
                <c:pt idx="418">
                  <c:v>418001</c:v>
                </c:pt>
                <c:pt idx="419">
                  <c:v>419001</c:v>
                </c:pt>
                <c:pt idx="420">
                  <c:v>420001</c:v>
                </c:pt>
                <c:pt idx="421">
                  <c:v>421001</c:v>
                </c:pt>
                <c:pt idx="422">
                  <c:v>422001</c:v>
                </c:pt>
                <c:pt idx="423">
                  <c:v>423001</c:v>
                </c:pt>
                <c:pt idx="424">
                  <c:v>424001</c:v>
                </c:pt>
                <c:pt idx="425">
                  <c:v>425001</c:v>
                </c:pt>
                <c:pt idx="426">
                  <c:v>426001</c:v>
                </c:pt>
                <c:pt idx="427">
                  <c:v>427001</c:v>
                </c:pt>
                <c:pt idx="428">
                  <c:v>428001</c:v>
                </c:pt>
                <c:pt idx="429">
                  <c:v>429001</c:v>
                </c:pt>
                <c:pt idx="430">
                  <c:v>430001</c:v>
                </c:pt>
                <c:pt idx="431">
                  <c:v>431001</c:v>
                </c:pt>
                <c:pt idx="432">
                  <c:v>432001</c:v>
                </c:pt>
                <c:pt idx="433">
                  <c:v>433001</c:v>
                </c:pt>
                <c:pt idx="434">
                  <c:v>434001</c:v>
                </c:pt>
                <c:pt idx="435">
                  <c:v>435001</c:v>
                </c:pt>
                <c:pt idx="436">
                  <c:v>436001</c:v>
                </c:pt>
                <c:pt idx="437">
                  <c:v>437001</c:v>
                </c:pt>
                <c:pt idx="438">
                  <c:v>438001</c:v>
                </c:pt>
                <c:pt idx="439">
                  <c:v>439001</c:v>
                </c:pt>
                <c:pt idx="440">
                  <c:v>440001</c:v>
                </c:pt>
                <c:pt idx="441">
                  <c:v>441001</c:v>
                </c:pt>
                <c:pt idx="442">
                  <c:v>442001</c:v>
                </c:pt>
                <c:pt idx="443">
                  <c:v>443001</c:v>
                </c:pt>
                <c:pt idx="444">
                  <c:v>444001</c:v>
                </c:pt>
                <c:pt idx="445">
                  <c:v>445001</c:v>
                </c:pt>
                <c:pt idx="446">
                  <c:v>446001</c:v>
                </c:pt>
                <c:pt idx="447">
                  <c:v>447001</c:v>
                </c:pt>
                <c:pt idx="448">
                  <c:v>448001</c:v>
                </c:pt>
                <c:pt idx="449">
                  <c:v>449001</c:v>
                </c:pt>
                <c:pt idx="450">
                  <c:v>450001</c:v>
                </c:pt>
                <c:pt idx="451">
                  <c:v>451001</c:v>
                </c:pt>
                <c:pt idx="452">
                  <c:v>452001</c:v>
                </c:pt>
                <c:pt idx="453">
                  <c:v>453001</c:v>
                </c:pt>
                <c:pt idx="454">
                  <c:v>454001</c:v>
                </c:pt>
                <c:pt idx="455">
                  <c:v>455001</c:v>
                </c:pt>
                <c:pt idx="456">
                  <c:v>456001</c:v>
                </c:pt>
                <c:pt idx="457">
                  <c:v>457001</c:v>
                </c:pt>
                <c:pt idx="458">
                  <c:v>458001</c:v>
                </c:pt>
                <c:pt idx="459">
                  <c:v>459001</c:v>
                </c:pt>
                <c:pt idx="460">
                  <c:v>460001</c:v>
                </c:pt>
                <c:pt idx="461">
                  <c:v>461001</c:v>
                </c:pt>
                <c:pt idx="462">
                  <c:v>462001</c:v>
                </c:pt>
                <c:pt idx="463">
                  <c:v>463001</c:v>
                </c:pt>
                <c:pt idx="464">
                  <c:v>464001</c:v>
                </c:pt>
                <c:pt idx="465">
                  <c:v>465001</c:v>
                </c:pt>
                <c:pt idx="466">
                  <c:v>466001</c:v>
                </c:pt>
                <c:pt idx="467">
                  <c:v>467001</c:v>
                </c:pt>
                <c:pt idx="468">
                  <c:v>468001</c:v>
                </c:pt>
                <c:pt idx="469">
                  <c:v>469001</c:v>
                </c:pt>
                <c:pt idx="470">
                  <c:v>470001</c:v>
                </c:pt>
                <c:pt idx="471">
                  <c:v>471001</c:v>
                </c:pt>
                <c:pt idx="472">
                  <c:v>472001</c:v>
                </c:pt>
                <c:pt idx="473">
                  <c:v>473001</c:v>
                </c:pt>
                <c:pt idx="474">
                  <c:v>474001</c:v>
                </c:pt>
                <c:pt idx="475">
                  <c:v>475001</c:v>
                </c:pt>
                <c:pt idx="476">
                  <c:v>476001</c:v>
                </c:pt>
                <c:pt idx="477">
                  <c:v>477001</c:v>
                </c:pt>
                <c:pt idx="478">
                  <c:v>478001</c:v>
                </c:pt>
                <c:pt idx="479">
                  <c:v>479001</c:v>
                </c:pt>
                <c:pt idx="480">
                  <c:v>480001</c:v>
                </c:pt>
                <c:pt idx="481">
                  <c:v>481001</c:v>
                </c:pt>
                <c:pt idx="482">
                  <c:v>482001</c:v>
                </c:pt>
                <c:pt idx="483">
                  <c:v>483001</c:v>
                </c:pt>
                <c:pt idx="484">
                  <c:v>484001</c:v>
                </c:pt>
                <c:pt idx="485">
                  <c:v>485001</c:v>
                </c:pt>
                <c:pt idx="486">
                  <c:v>486001</c:v>
                </c:pt>
                <c:pt idx="487">
                  <c:v>487001</c:v>
                </c:pt>
                <c:pt idx="488">
                  <c:v>488001</c:v>
                </c:pt>
                <c:pt idx="489">
                  <c:v>489001</c:v>
                </c:pt>
                <c:pt idx="490">
                  <c:v>490001</c:v>
                </c:pt>
                <c:pt idx="491">
                  <c:v>491001</c:v>
                </c:pt>
                <c:pt idx="492">
                  <c:v>492001</c:v>
                </c:pt>
                <c:pt idx="493">
                  <c:v>493001</c:v>
                </c:pt>
                <c:pt idx="494">
                  <c:v>494001</c:v>
                </c:pt>
                <c:pt idx="495">
                  <c:v>495001</c:v>
                </c:pt>
                <c:pt idx="496">
                  <c:v>496001</c:v>
                </c:pt>
                <c:pt idx="497">
                  <c:v>497001</c:v>
                </c:pt>
                <c:pt idx="498">
                  <c:v>498001</c:v>
                </c:pt>
                <c:pt idx="499">
                  <c:v>499001</c:v>
                </c:pt>
                <c:pt idx="500">
                  <c:v>500001</c:v>
                </c:pt>
              </c:numCache>
            </c:numRef>
          </c:xVal>
          <c:yVal>
            <c:numRef>
              <c:f>Sheet5!$B$6:$B$506</c:f>
              <c:numCache>
                <c:formatCode>General</c:formatCode>
                <c:ptCount val="501"/>
                <c:pt idx="0">
                  <c:v>2.2499662502531254E-10</c:v>
                </c:pt>
                <c:pt idx="1">
                  <c:v>2.218685085445114E-7</c:v>
                </c:pt>
                <c:pt idx="2">
                  <c:v>4.3691228660842514E-7</c:v>
                </c:pt>
                <c:pt idx="3">
                  <c:v>6.4550371704237985E-7</c:v>
                </c:pt>
                <c:pt idx="4">
                  <c:v>8.4778726034159887E-7</c:v>
                </c:pt>
                <c:pt idx="5">
                  <c:v>1.0439045057190204E-6</c:v>
                </c:pt>
                <c:pt idx="6">
                  <c:v>1.2339942245806506E-6</c:v>
                </c:pt>
                <c:pt idx="7">
                  <c:v>1.4181924230450577E-6</c:v>
                </c:pt>
                <c:pt idx="8">
                  <c:v>1.5966323935236205E-6</c:v>
                </c:pt>
                <c:pt idx="9">
                  <c:v>1.7694447653778559E-6</c:v>
                </c:pt>
                <c:pt idx="10">
                  <c:v>1.9367575546698707E-6</c:v>
                </c:pt>
                <c:pt idx="11">
                  <c:v>2.098696213021712E-6</c:v>
                </c:pt>
                <c:pt idx="12">
                  <c:v>2.2553836755991375E-6</c:v>
                </c:pt>
                <c:pt idx="13">
                  <c:v>2.4069404082350116E-6</c:v>
                </c:pt>
                <c:pt idx="14">
                  <c:v>2.5534844537073598E-6</c:v>
                </c:pt>
                <c:pt idx="15">
                  <c:v>2.6951314771867585E-6</c:v>
                </c:pt>
                <c:pt idx="16">
                  <c:v>2.8319948108675694E-6</c:v>
                </c:pt>
                <c:pt idx="17">
                  <c:v>2.9641854977972377E-6</c:v>
                </c:pt>
                <c:pt idx="18">
                  <c:v>3.091812334917627E-6</c:v>
                </c:pt>
                <c:pt idx="19">
                  <c:v>3.2149819153321664E-6</c:v>
                </c:pt>
                <c:pt idx="20">
                  <c:v>3.3337986698122837E-6</c:v>
                </c:pt>
                <c:pt idx="21">
                  <c:v>3.4483649075564496E-6</c:v>
                </c:pt>
                <c:pt idx="22">
                  <c:v>3.55878085621485E-6</c:v>
                </c:pt>
                <c:pt idx="23">
                  <c:v>3.6651447011925485E-6</c:v>
                </c:pt>
                <c:pt idx="24">
                  <c:v>3.7675526242437196E-6</c:v>
                </c:pt>
                <c:pt idx="25">
                  <c:v>3.866098841369389E-6</c:v>
                </c:pt>
                <c:pt idx="26">
                  <c:v>3.9608756400308254E-6</c:v>
                </c:pt>
                <c:pt idx="27">
                  <c:v>4.0519734156905929E-6</c:v>
                </c:pt>
                <c:pt idx="28">
                  <c:v>4.139480707693008E-6</c:v>
                </c:pt>
                <c:pt idx="29">
                  <c:v>4.2234842344956063E-6</c:v>
                </c:pt>
                <c:pt idx="30">
                  <c:v>4.3040689282629503E-6</c:v>
                </c:pt>
                <c:pt idx="31">
                  <c:v>4.3813179688339809E-6</c:v>
                </c:pt>
                <c:pt idx="32">
                  <c:v>4.4553128170738898E-6</c:v>
                </c:pt>
                <c:pt idx="33">
                  <c:v>4.5261332476213323E-6</c:v>
                </c:pt>
                <c:pt idx="34">
                  <c:v>4.5938573810415415E-6</c:v>
                </c:pt>
                <c:pt idx="35">
                  <c:v>4.6585617153958319E-6</c:v>
                </c:pt>
                <c:pt idx="36">
                  <c:v>4.7203211572377036E-6</c:v>
                </c:pt>
                <c:pt idx="37">
                  <c:v>4.7792090520456578E-6</c:v>
                </c:pt>
                <c:pt idx="38">
                  <c:v>4.8352972141025684E-6</c:v>
                </c:pt>
                <c:pt idx="39">
                  <c:v>4.8886559558314212E-6</c:v>
                </c:pt>
                <c:pt idx="40">
                  <c:v>4.9393541165969317E-6</c:v>
                </c:pt>
                <c:pt idx="41">
                  <c:v>4.9874590909824351E-6</c:v>
                </c:pt>
                <c:pt idx="42">
                  <c:v>5.0330368565513386E-6</c:v>
                </c:pt>
                <c:pt idx="43">
                  <c:v>5.0761520011021764E-6</c:v>
                </c:pt>
                <c:pt idx="44">
                  <c:v>5.1168677494261921E-6</c:v>
                </c:pt>
                <c:pt idx="45">
                  <c:v>5.1552459895762628E-6</c:v>
                </c:pt>
                <c:pt idx="46">
                  <c:v>5.1913472986557077E-6</c:v>
                </c:pt>
                <c:pt idx="47">
                  <c:v>5.2252309681355431E-6</c:v>
                </c:pt>
                <c:pt idx="48">
                  <c:v>5.2569550287084462E-6</c:v>
                </c:pt>
                <c:pt idx="49">
                  <c:v>5.2865762746876142E-6</c:v>
                </c:pt>
                <c:pt idx="50">
                  <c:v>5.3141502879586182E-6</c:v>
                </c:pt>
                <c:pt idx="51">
                  <c:v>5.3397314614920732E-6</c:v>
                </c:pt>
                <c:pt idx="52">
                  <c:v>5.363373022424942E-6</c:v>
                </c:pt>
                <c:pt idx="53">
                  <c:v>5.3851270547181209E-6</c:v>
                </c:pt>
                <c:pt idx="54">
                  <c:v>5.4050445213977446E-6</c:v>
                </c:pt>
                <c:pt idx="55">
                  <c:v>5.4231752863876475E-6</c:v>
                </c:pt>
                <c:pt idx="56">
                  <c:v>5.4395681359401868E-6</c:v>
                </c:pt>
                <c:pt idx="57">
                  <c:v>5.4542707996725586E-6</c:v>
                </c:pt>
                <c:pt idx="58">
                  <c:v>5.4673299712156255E-6</c:v>
                </c:pt>
                <c:pt idx="59">
                  <c:v>5.478791328482081E-6</c:v>
                </c:pt>
                <c:pt idx="60">
                  <c:v>5.4886995535607477E-6</c:v>
                </c:pt>
                <c:pt idx="61">
                  <c:v>5.4970983522436509E-6</c:v>
                </c:pt>
                <c:pt idx="62">
                  <c:v>5.5040304731923672E-6</c:v>
                </c:pt>
                <c:pt idx="63">
                  <c:v>5.5095377267500758E-6</c:v>
                </c:pt>
                <c:pt idx="64">
                  <c:v>5.5136610034056199E-6</c:v>
                </c:pt>
                <c:pt idx="65">
                  <c:v>5.5164402919157417E-6</c:v>
                </c:pt>
                <c:pt idx="66">
                  <c:v>5.517914697091635E-6</c:v>
                </c:pt>
                <c:pt idx="67">
                  <c:v>5.5181224572557135E-6</c:v>
                </c:pt>
                <c:pt idx="68">
                  <c:v>5.5171009613745407E-6</c:v>
                </c:pt>
                <c:pt idx="69">
                  <c:v>5.5148867658736667E-6</c:v>
                </c:pt>
                <c:pt idx="70">
                  <c:v>5.511515611140032E-6</c:v>
                </c:pt>
                <c:pt idx="71">
                  <c:v>5.5070224377175571E-6</c:v>
                </c:pt>
                <c:pt idx="72">
                  <c:v>5.5014414022013402E-6</c:v>
                </c:pt>
                <c:pt idx="73">
                  <c:v>5.4948058928358835E-6</c:v>
                </c:pt>
                <c:pt idx="74">
                  <c:v>5.4871485448226641E-6</c:v>
                </c:pt>
                <c:pt idx="75">
                  <c:v>5.4785012553421456E-6</c:v>
                </c:pt>
                <c:pt idx="76">
                  <c:v>5.4688951982954798E-6</c:v>
                </c:pt>
                <c:pt idx="77">
                  <c:v>5.4583608387707904E-6</c:v>
                </c:pt>
                <c:pt idx="78">
                  <c:v>5.4469279472390574E-6</c:v>
                </c:pt>
                <c:pt idx="79">
                  <c:v>5.434625613484392E-6</c:v>
                </c:pt>
                <c:pt idx="80">
                  <c:v>5.4214822602734952E-6</c:v>
                </c:pt>
                <c:pt idx="81">
                  <c:v>5.4075256567689918E-6</c:v>
                </c:pt>
                <c:pt idx="82">
                  <c:v>5.392782931691169E-6</c:v>
                </c:pt>
                <c:pt idx="83">
                  <c:v>5.3772805862327247E-6</c:v>
                </c:pt>
                <c:pt idx="84">
                  <c:v>5.3610445067309016E-6</c:v>
                </c:pt>
                <c:pt idx="85">
                  <c:v>5.3440999771013962E-6</c:v>
                </c:pt>
                <c:pt idx="86">
                  <c:v>5.3264716910383084E-6</c:v>
                </c:pt>
                <c:pt idx="87">
                  <c:v>5.3081837639843716E-6</c:v>
                </c:pt>
                <c:pt idx="88">
                  <c:v>5.2892597448755644E-6</c:v>
                </c:pt>
                <c:pt idx="89">
                  <c:v>5.269722627664193E-6</c:v>
                </c:pt>
                <c:pt idx="90">
                  <c:v>5.2495948626244292E-6</c:v>
                </c:pt>
                <c:pt idx="91">
                  <c:v>5.2288983674442245E-6</c:v>
                </c:pt>
                <c:pt idx="92">
                  <c:v>5.2076545381074632E-6</c:v>
                </c:pt>
                <c:pt idx="93">
                  <c:v>5.1858842595701366E-6</c:v>
                </c:pt>
                <c:pt idx="94">
                  <c:v>5.1636079162342524E-6</c:v>
                </c:pt>
                <c:pt idx="95">
                  <c:v>5.1408454022231569E-6</c:v>
                </c:pt>
                <c:pt idx="96">
                  <c:v>5.1176161314618287E-6</c:v>
                </c:pt>
                <c:pt idx="97">
                  <c:v>5.0939390475657226E-6</c:v>
                </c:pt>
                <c:pt idx="98">
                  <c:v>5.0698326335415677E-6</c:v>
                </c:pt>
                <c:pt idx="99">
                  <c:v>5.0453149213035758E-6</c:v>
                </c:pt>
                <c:pt idx="100">
                  <c:v>5.0204035010083925E-6</c:v>
                </c:pt>
                <c:pt idx="101">
                  <c:v>4.99511553021207E-6</c:v>
                </c:pt>
                <c:pt idx="102">
                  <c:v>4.9694677428522995E-6</c:v>
                </c:pt>
                <c:pt idx="103">
                  <c:v>4.9434764580590731E-6</c:v>
                </c:pt>
                <c:pt idx="104">
                  <c:v>4.9171575887969013E-6</c:v>
                </c:pt>
                <c:pt idx="105">
                  <c:v>4.890526650341643E-6</c:v>
                </c:pt>
                <c:pt idx="106">
                  <c:v>4.863598768594945E-6</c:v>
                </c:pt>
                <c:pt idx="107">
                  <c:v>4.8363886882392737E-6</c:v>
                </c:pt>
                <c:pt idx="108">
                  <c:v>4.8089107807364151E-6</c:v>
                </c:pt>
                <c:pt idx="109">
                  <c:v>4.7811790521723287E-6</c:v>
                </c:pt>
                <c:pt idx="110">
                  <c:v>4.7532071509511049E-6</c:v>
                </c:pt>
                <c:pt idx="111">
                  <c:v>4.7250083753408512E-6</c:v>
                </c:pt>
                <c:pt idx="112">
                  <c:v>4.6965956808741588E-6</c:v>
                </c:pt>
                <c:pt idx="113">
                  <c:v>4.6679816876057931E-6</c:v>
                </c:pt>
                <c:pt idx="114">
                  <c:v>4.6391786872303039E-6</c:v>
                </c:pt>
                <c:pt idx="115">
                  <c:v>4.6101986500619964E-6</c:v>
                </c:pt>
                <c:pt idx="116">
                  <c:v>4.5810532318799092E-6</c:v>
                </c:pt>
                <c:pt idx="117">
                  <c:v>4.5517537806401687E-6</c:v>
                </c:pt>
                <c:pt idx="118">
                  <c:v>4.5223113430581988E-6</c:v>
                </c:pt>
                <c:pt idx="119">
                  <c:v>4.4927366710632021E-6</c:v>
                </c:pt>
                <c:pt idx="120">
                  <c:v>4.4630402281271703E-6</c:v>
                </c:pt>
                <c:pt idx="121">
                  <c:v>4.4332321954708319E-6</c:v>
                </c:pt>
                <c:pt idx="122">
                  <c:v>4.4033224781486952E-6</c:v>
                </c:pt>
                <c:pt idx="123">
                  <c:v>4.3733207110155392E-6</c:v>
                </c:pt>
                <c:pt idx="124">
                  <c:v>4.3432362645763742E-6</c:v>
                </c:pt>
                <c:pt idx="125">
                  <c:v>4.3130782507221701E-6</c:v>
                </c:pt>
                <c:pt idx="126">
                  <c:v>4.2828555283533531E-6</c:v>
                </c:pt>
                <c:pt idx="127">
                  <c:v>4.2525767088932017E-6</c:v>
                </c:pt>
                <c:pt idx="128">
                  <c:v>4.222250161693134E-6</c:v>
                </c:pt>
                <c:pt idx="129">
                  <c:v>4.1918840193319118E-6</c:v>
                </c:pt>
                <c:pt idx="130">
                  <c:v>4.161486182810718E-6</c:v>
                </c:pt>
                <c:pt idx="131">
                  <c:v>4.1310643266460012E-6</c:v>
                </c:pt>
                <c:pt idx="132">
                  <c:v>4.1006259038620329E-6</c:v>
                </c:pt>
                <c:pt idx="133">
                  <c:v>4.0701781508849903E-6</c:v>
                </c:pt>
                <c:pt idx="134">
                  <c:v>4.0397280923404161E-6</c:v>
                </c:pt>
                <c:pt idx="135">
                  <c:v>4.0092825457558291E-6</c:v>
                </c:pt>
                <c:pt idx="136">
                  <c:v>3.9788481261702665E-6</c:v>
                </c:pt>
                <c:pt idx="137">
                  <c:v>3.9484312506524701E-6</c:v>
                </c:pt>
                <c:pt idx="138">
                  <c:v>3.9180381427294157E-6</c:v>
                </c:pt>
                <c:pt idx="139">
                  <c:v>3.8876748367268727E-6</c:v>
                </c:pt>
                <c:pt idx="140">
                  <c:v>3.857347182023604E-6</c:v>
                </c:pt>
                <c:pt idx="141">
                  <c:v>3.8270608472208419E-6</c:v>
                </c:pt>
                <c:pt idx="142">
                  <c:v>3.7968213242285982E-6</c:v>
                </c:pt>
                <c:pt idx="143">
                  <c:v>3.7666339322703699E-6</c:v>
                </c:pt>
                <c:pt idx="144">
                  <c:v>3.7365038218077754E-6</c:v>
                </c:pt>
                <c:pt idx="145">
                  <c:v>3.7064359783865918E-6</c:v>
                </c:pt>
                <c:pt idx="146">
                  <c:v>3.6764352264056959E-6</c:v>
                </c:pt>
                <c:pt idx="147">
                  <c:v>3.6465062328103182E-6</c:v>
                </c:pt>
                <c:pt idx="148">
                  <c:v>3.6166535107110513E-6</c:v>
                </c:pt>
                <c:pt idx="149">
                  <c:v>3.5868814229300101E-6</c:v>
                </c:pt>
                <c:pt idx="150">
                  <c:v>3.5571941854754811E-6</c:v>
                </c:pt>
                <c:pt idx="151">
                  <c:v>3.5275958709464288E-6</c:v>
                </c:pt>
                <c:pt idx="152">
                  <c:v>3.4980904118681779E-6</c:v>
                </c:pt>
                <c:pt idx="153">
                  <c:v>3.4686816039605538E-6</c:v>
                </c:pt>
                <c:pt idx="154">
                  <c:v>3.4393731093397519E-6</c:v>
                </c:pt>
                <c:pt idx="155">
                  <c:v>3.410168459655205E-6</c:v>
                </c:pt>
                <c:pt idx="156">
                  <c:v>3.3810710591626484E-6</c:v>
                </c:pt>
                <c:pt idx="157">
                  <c:v>3.3520841877346054E-6</c:v>
                </c:pt>
                <c:pt idx="158">
                  <c:v>3.3232110038094725E-6</c:v>
                </c:pt>
                <c:pt idx="159">
                  <c:v>3.2944545472803543E-6</c:v>
                </c:pt>
                <c:pt idx="160">
                  <c:v>3.2658177423248002E-6</c:v>
                </c:pt>
                <c:pt idx="161">
                  <c:v>3.2373034001765674E-6</c:v>
                </c:pt>
                <c:pt idx="162">
                  <c:v>3.2089142218404808E-6</c:v>
                </c:pt>
                <c:pt idx="163">
                  <c:v>3.1806528007515065E-6</c:v>
                </c:pt>
                <c:pt idx="164">
                  <c:v>3.152521625379081E-6</c:v>
                </c:pt>
                <c:pt idx="165">
                  <c:v>3.1245230817777199E-6</c:v>
                </c:pt>
                <c:pt idx="166">
                  <c:v>3.0966594560849623E-6</c:v>
                </c:pt>
                <c:pt idx="167">
                  <c:v>3.0689329369676386E-6</c:v>
                </c:pt>
                <c:pt idx="168">
                  <c:v>3.0413456180174223E-6</c:v>
                </c:pt>
                <c:pt idx="169">
                  <c:v>3.0138995000966866E-6</c:v>
                </c:pt>
                <c:pt idx="170">
                  <c:v>2.9865964936355604E-6</c:v>
                </c:pt>
                <c:pt idx="171">
                  <c:v>2.9594384208811548E-6</c:v>
                </c:pt>
                <c:pt idx="172">
                  <c:v>2.9324270180998546E-6</c:v>
                </c:pt>
                <c:pt idx="173">
                  <c:v>2.9055639377335789E-6</c:v>
                </c:pt>
                <c:pt idx="174">
                  <c:v>2.8788507505109023E-6</c:v>
                </c:pt>
                <c:pt idx="175">
                  <c:v>2.8522889475138877E-6</c:v>
                </c:pt>
                <c:pt idx="176">
                  <c:v>2.8258799422014933E-6</c:v>
                </c:pt>
                <c:pt idx="177">
                  <c:v>2.7996250723903794E-6</c:v>
                </c:pt>
                <c:pt idx="178">
                  <c:v>2.7735256021939465E-6</c:v>
                </c:pt>
                <c:pt idx="179">
                  <c:v>2.7475827239204003E-6</c:v>
                </c:pt>
                <c:pt idx="180">
                  <c:v>2.7217975599306305E-6</c:v>
                </c:pt>
                <c:pt idx="181">
                  <c:v>2.696171164456697E-6</c:v>
                </c:pt>
                <c:pt idx="182">
                  <c:v>2.6707045253816624E-6</c:v>
                </c:pt>
                <c:pt idx="183">
                  <c:v>2.6453985659815298E-6</c:v>
                </c:pt>
                <c:pt idx="184">
                  <c:v>2.6202541466300291E-6</c:v>
                </c:pt>
                <c:pt idx="185">
                  <c:v>2.5952720664669456E-6</c:v>
                </c:pt>
                <c:pt idx="186">
                  <c:v>2.5704530650307347E-6</c:v>
                </c:pt>
                <c:pt idx="187">
                  <c:v>2.5457978238560738E-6</c:v>
                </c:pt>
                <c:pt idx="188">
                  <c:v>2.5213069680370761E-6</c:v>
                </c:pt>
                <c:pt idx="189">
                  <c:v>2.496981067756804E-6</c:v>
                </c:pt>
                <c:pt idx="190">
                  <c:v>2.4728206397837506E-6</c:v>
                </c:pt>
                <c:pt idx="191">
                  <c:v>2.4488261489359406E-6</c:v>
                </c:pt>
                <c:pt idx="192">
                  <c:v>2.4249980095132583E-6</c:v>
                </c:pt>
                <c:pt idx="193">
                  <c:v>2.4013365866986689E-6</c:v>
                </c:pt>
                <c:pt idx="194">
                  <c:v>2.37784219792888E-6</c:v>
                </c:pt>
                <c:pt idx="195">
                  <c:v>2.3545151142351173E-6</c:v>
                </c:pt>
                <c:pt idx="196">
                  <c:v>2.3313555615545151E-6</c:v>
                </c:pt>
                <c:pt idx="197">
                  <c:v>2.3083637220127882E-6</c:v>
                </c:pt>
                <c:pt idx="198">
                  <c:v>2.28553973517867E-6</c:v>
                </c:pt>
                <c:pt idx="199">
                  <c:v>2.2628836992907392E-6</c:v>
                </c:pt>
                <c:pt idx="200">
                  <c:v>2.2403956724571294E-6</c:v>
                </c:pt>
                <c:pt idx="201">
                  <c:v>2.2180756738286749E-6</c:v>
                </c:pt>
                <c:pt idx="202">
                  <c:v>2.1959236847460454E-6</c:v>
                </c:pt>
                <c:pt idx="203">
                  <c:v>2.1739396498613285E-6</c:v>
                </c:pt>
                <c:pt idx="204">
                  <c:v>2.1521234782346086E-6</c:v>
                </c:pt>
                <c:pt idx="205">
                  <c:v>2.1304750444060361E-6</c:v>
                </c:pt>
                <c:pt idx="206">
                  <c:v>2.1089941894438462E-6</c:v>
                </c:pt>
                <c:pt idx="207">
                  <c:v>2.0876807219688365E-6</c:v>
                </c:pt>
                <c:pt idx="208">
                  <c:v>2.0665344191557474E-6</c:v>
                </c:pt>
                <c:pt idx="209">
                  <c:v>2.045555027712032E-6</c:v>
                </c:pt>
                <c:pt idx="210">
                  <c:v>2.024742264834437E-6</c:v>
                </c:pt>
                <c:pt idx="211">
                  <c:v>2.0040958191438641E-6</c:v>
                </c:pt>
                <c:pt idx="212">
                  <c:v>1.9836153515989313E-6</c:v>
                </c:pt>
                <c:pt idx="213">
                  <c:v>1.9633004963886666E-6</c:v>
                </c:pt>
                <c:pt idx="214">
                  <c:v>1.943150861804754E-6</c:v>
                </c:pt>
                <c:pt idx="215">
                  <c:v>1.9231660310937375E-6</c:v>
                </c:pt>
                <c:pt idx="216">
                  <c:v>1.903345563289593E-6</c:v>
                </c:pt>
                <c:pt idx="217">
                  <c:v>1.8836889940270605E-6</c:v>
                </c:pt>
                <c:pt idx="218">
                  <c:v>1.8641958363361249E-6</c:v>
                </c:pt>
                <c:pt idx="219">
                  <c:v>1.8448655814180229E-6</c:v>
                </c:pt>
                <c:pt idx="220">
                  <c:v>1.8256976994031629E-6</c:v>
                </c:pt>
                <c:pt idx="221">
                  <c:v>1.8066916400913061E-6</c:v>
                </c:pt>
                <c:pt idx="222">
                  <c:v>1.7878468336743841E-6</c:v>
                </c:pt>
                <c:pt idx="223">
                  <c:v>1.7691626914422961E-6</c:v>
                </c:pt>
                <c:pt idx="224">
                  <c:v>1.7506386064720418E-6</c:v>
                </c:pt>
                <c:pt idx="225">
                  <c:v>1.7322739543005178E-6</c:v>
                </c:pt>
                <c:pt idx="226">
                  <c:v>1.7140680935813223E-6</c:v>
                </c:pt>
                <c:pt idx="227">
                  <c:v>1.6960203667258911E-6</c:v>
                </c:pt>
                <c:pt idx="228">
                  <c:v>1.6781301005292795E-6</c:v>
                </c:pt>
                <c:pt idx="229">
                  <c:v>1.6603966067809186E-6</c:v>
                </c:pt>
                <c:pt idx="230">
                  <c:v>1.6428191828606406E-6</c:v>
                </c:pt>
                <c:pt idx="231">
                  <c:v>1.6253971123202867E-6</c:v>
                </c:pt>
                <c:pt idx="232">
                  <c:v>1.6081296654511912E-6</c:v>
                </c:pt>
                <c:pt idx="233">
                  <c:v>1.5910160998378303E-6</c:v>
                </c:pt>
                <c:pt idx="234">
                  <c:v>1.5740556608979237E-6</c:v>
                </c:pt>
                <c:pt idx="235">
                  <c:v>1.557247582409279E-6</c:v>
                </c:pt>
                <c:pt idx="236">
                  <c:v>1.5405910870236348E-6</c:v>
                </c:pt>
                <c:pt idx="237">
                  <c:v>1.5240853867677903E-6</c:v>
                </c:pt>
                <c:pt idx="238">
                  <c:v>1.5077296835322748E-6</c:v>
                </c:pt>
                <c:pt idx="239">
                  <c:v>1.4915231695478312E-6</c:v>
                </c:pt>
                <c:pt idx="240">
                  <c:v>1.4754650278499408E-6</c:v>
                </c:pt>
                <c:pt idx="241">
                  <c:v>1.4595544327316773E-6</c:v>
                </c:pt>
                <c:pt idx="242">
                  <c:v>1.4437905501851001E-6</c:v>
                </c:pt>
                <c:pt idx="243">
                  <c:v>1.4281725383314521E-6</c:v>
                </c:pt>
                <c:pt idx="244">
                  <c:v>1.4126995478403776E-6</c:v>
                </c:pt>
                <c:pt idx="245">
                  <c:v>1.3973707223384149E-6</c:v>
                </c:pt>
                <c:pt idx="246">
                  <c:v>1.3821851988069666E-6</c:v>
                </c:pt>
                <c:pt idx="247">
                  <c:v>1.3671421079699831E-6</c:v>
                </c:pt>
                <c:pt idx="248">
                  <c:v>1.3522405746715827E-6</c:v>
                </c:pt>
                <c:pt idx="249">
                  <c:v>1.3374797182438021E-6</c:v>
                </c:pt>
                <c:pt idx="250">
                  <c:v>1.3228586528647152E-6</c:v>
                </c:pt>
                <c:pt idx="251">
                  <c:v>1.3083764879070924E-6</c:v>
                </c:pt>
                <c:pt idx="252">
                  <c:v>1.2940323282778395E-6</c:v>
                </c:pt>
                <c:pt idx="253">
                  <c:v>1.2798252747483765E-6</c:v>
                </c:pt>
                <c:pt idx="254">
                  <c:v>1.2657544242761864E-6</c:v>
                </c:pt>
                <c:pt idx="255">
                  <c:v>1.2518188703176883E-6</c:v>
                </c:pt>
                <c:pt idx="256">
                  <c:v>1.2380177031326578E-6</c:v>
                </c:pt>
                <c:pt idx="257">
                  <c:v>1.2243500100803417E-6</c:v>
                </c:pt>
                <c:pt idx="258">
                  <c:v>1.2108148759074795E-6</c:v>
                </c:pt>
                <c:pt idx="259">
                  <c:v>1.1974113830283784E-6</c:v>
                </c:pt>
                <c:pt idx="260">
                  <c:v>1.1841386117972393E-6</c:v>
                </c:pt>
                <c:pt idx="261">
                  <c:v>1.1709956407728805E-6</c:v>
                </c:pt>
                <c:pt idx="262">
                  <c:v>1.1579815469760462E-6</c:v>
                </c:pt>
                <c:pt idx="263">
                  <c:v>1.1450954061394391E-6</c:v>
                </c:pt>
                <c:pt idx="264">
                  <c:v>1.1323362929506641E-6</c:v>
                </c:pt>
                <c:pt idx="265">
                  <c:v>1.1197032812882078E-6</c:v>
                </c:pt>
                <c:pt idx="266">
                  <c:v>1.1071954444506323E-6</c:v>
                </c:pt>
                <c:pt idx="267">
                  <c:v>1.0948118553791243E-6</c:v>
                </c:pt>
                <c:pt idx="268">
                  <c:v>1.0825515868735435E-6</c:v>
                </c:pt>
                <c:pt idx="269">
                  <c:v>1.0704137118021119E-6</c:v>
                </c:pt>
                <c:pt idx="270">
                  <c:v>1.0583973033049049E-6</c:v>
                </c:pt>
                <c:pt idx="271">
                  <c:v>1.0465014349912528E-6</c:v>
                </c:pt>
                <c:pt idx="272">
                  <c:v>1.0347251811312109E-6</c:v>
                </c:pt>
                <c:pt idx="273">
                  <c:v>1.0230676168412302E-6</c:v>
                </c:pt>
                <c:pt idx="274">
                  <c:v>1.0115278182641391E-6</c:v>
                </c:pt>
                <c:pt idx="275">
                  <c:v>1.0001048627435922E-6</c:v>
                </c:pt>
                <c:pt idx="276">
                  <c:v>9.8879782899308951E-7</c:v>
                </c:pt>
                <c:pt idx="277">
                  <c:v>9.7760579725969705E-7</c:v>
                </c:pt>
                <c:pt idx="278">
                  <c:v>9.6652784948259119E-7</c:v>
                </c:pt>
                <c:pt idx="279">
                  <c:v>9.555630694465441E-7</c:v>
                </c:pt>
                <c:pt idx="280">
                  <c:v>9.4471054293045548E-7</c:v>
                </c:pt>
                <c:pt idx="281">
                  <c:v>9.3396935785106661E-7</c:v>
                </c:pt>
                <c:pt idx="282">
                  <c:v>9.2333860440193542E-7</c:v>
                </c:pt>
                <c:pt idx="283">
                  <c:v>9.128173751878141E-7</c:v>
                </c:pt>
                <c:pt idx="284">
                  <c:v>9.0240476535451818E-7</c:v>
                </c:pt>
                <c:pt idx="285">
                  <c:v>8.9209987271438469E-7</c:v>
                </c:pt>
                <c:pt idx="286">
                  <c:v>8.8190179786744383E-7</c:v>
                </c:pt>
                <c:pt idx="287">
                  <c:v>8.7180964431838444E-7</c:v>
                </c:pt>
                <c:pt idx="288">
                  <c:v>8.6182251858941931E-7</c:v>
                </c:pt>
                <c:pt idx="289">
                  <c:v>8.5193953032914894E-7</c:v>
                </c:pt>
                <c:pt idx="290">
                  <c:v>8.4215979241751271E-7</c:v>
                </c:pt>
                <c:pt idx="291">
                  <c:v>8.324824210669202E-7</c:v>
                </c:pt>
                <c:pt idx="292">
                  <c:v>8.2290653591966081E-7</c:v>
                </c:pt>
                <c:pt idx="293">
                  <c:v>8.1343126014166734E-7</c:v>
                </c:pt>
                <c:pt idx="294">
                  <c:v>8.0405572051273292E-7</c:v>
                </c:pt>
                <c:pt idx="295">
                  <c:v>7.9477904751325761E-7</c:v>
                </c:pt>
                <c:pt idx="296">
                  <c:v>7.8560037540761018E-7</c:v>
                </c:pt>
                <c:pt idx="297">
                  <c:v>7.7651884232419101E-7</c:v>
                </c:pt>
                <c:pt idx="298">
                  <c:v>7.6753359033227138E-7</c:v>
                </c:pt>
                <c:pt idx="299">
                  <c:v>7.5864376551568337E-7</c:v>
                </c:pt>
                <c:pt idx="300">
                  <c:v>7.4984851804344795E-7</c:v>
                </c:pt>
                <c:pt idx="301">
                  <c:v>7.4114700223741001E-7</c:v>
                </c:pt>
                <c:pt idx="302">
                  <c:v>7.3253837663694882E-7</c:v>
                </c:pt>
                <c:pt idx="303">
                  <c:v>7.2402180406084584E-7</c:v>
                </c:pt>
                <c:pt idx="304">
                  <c:v>7.1559645166637566E-7</c:v>
                </c:pt>
                <c:pt idx="305">
                  <c:v>7.0726149100568354E-7</c:v>
                </c:pt>
                <c:pt idx="306">
                  <c:v>6.9901609807953137E-7</c:v>
                </c:pt>
                <c:pt idx="307">
                  <c:v>6.9085945338845959E-7</c:v>
                </c:pt>
                <c:pt idx="308">
                  <c:v>6.8279074198144673E-7</c:v>
                </c:pt>
                <c:pt idx="309">
                  <c:v>6.7480915350212054E-7</c:v>
                </c:pt>
                <c:pt idx="310">
                  <c:v>6.6691388223258273E-7</c:v>
                </c:pt>
                <c:pt idx="311">
                  <c:v>6.591041271349133E-7</c:v>
                </c:pt>
                <c:pt idx="312">
                  <c:v>6.5137909189041097E-7</c:v>
                </c:pt>
                <c:pt idx="313">
                  <c:v>6.4373798493662353E-7</c:v>
                </c:pt>
                <c:pt idx="314">
                  <c:v>6.36180019502236E-7</c:v>
                </c:pt>
                <c:pt idx="315">
                  <c:v>6.287044136398609E-7</c:v>
                </c:pt>
                <c:pt idx="316">
                  <c:v>6.2131039025679115E-7</c:v>
                </c:pt>
                <c:pt idx="317">
                  <c:v>6.1399717714377029E-7</c:v>
                </c:pt>
                <c:pt idx="318">
                  <c:v>6.0676400700182593E-7</c:v>
                </c:pt>
                <c:pt idx="319">
                  <c:v>5.9961011746722592E-7</c:v>
                </c:pt>
                <c:pt idx="320">
                  <c:v>5.9253475113460074E-7</c:v>
                </c:pt>
                <c:pt idx="321">
                  <c:v>5.8553715557828352E-7</c:v>
                </c:pt>
                <c:pt idx="322">
                  <c:v>5.7861658337191572E-7</c:v>
                </c:pt>
                <c:pt idx="323">
                  <c:v>5.7177229210636759E-7</c:v>
                </c:pt>
                <c:pt idx="324">
                  <c:v>5.6500354440601141E-7</c:v>
                </c:pt>
                <c:pt idx="325">
                  <c:v>5.5830960794340489E-7</c:v>
                </c:pt>
                <c:pt idx="326">
                  <c:v>5.5168975545241602E-7</c:v>
                </c:pt>
                <c:pt idx="327">
                  <c:v>5.4514326473984189E-7</c:v>
                </c:pt>
                <c:pt idx="328">
                  <c:v>5.3866941869555704E-7</c:v>
                </c:pt>
                <c:pt idx="329">
                  <c:v>5.3226750530123757E-7</c:v>
                </c:pt>
                <c:pt idx="330">
                  <c:v>5.2593681763769622E-7</c:v>
                </c:pt>
                <c:pt idx="331">
                  <c:v>5.1967665389087388E-7</c:v>
                </c:pt>
                <c:pt idx="332">
                  <c:v>5.1348631735651782E-7</c:v>
                </c:pt>
                <c:pt idx="333">
                  <c:v>5.0736511644359347E-7</c:v>
                </c:pt>
                <c:pt idx="334">
                  <c:v>5.0131236467645971E-7</c:v>
                </c:pt>
                <c:pt idx="335">
                  <c:v>4.953273806958463E-7</c:v>
                </c:pt>
                <c:pt idx="336">
                  <c:v>4.8940948825866791E-7</c:v>
                </c:pt>
                <c:pt idx="337">
                  <c:v>4.8355801623671222E-7</c:v>
                </c:pt>
                <c:pt idx="338">
                  <c:v>4.7777229861422837E-7</c:v>
                </c:pt>
                <c:pt idx="339">
                  <c:v>4.7205167448445735E-7</c:v>
                </c:pt>
                <c:pt idx="340">
                  <c:v>4.6639548804513308E-7</c:v>
                </c:pt>
                <c:pt idx="341">
                  <c:v>4.608030885929799E-7</c:v>
                </c:pt>
                <c:pt idx="342">
                  <c:v>4.5527383051724914E-7</c:v>
                </c:pt>
                <c:pt idx="343">
                  <c:v>4.4980707329231186E-7</c:v>
                </c:pt>
                <c:pt idx="344">
                  <c:v>4.444021814693471E-7</c:v>
                </c:pt>
                <c:pt idx="345">
                  <c:v>4.3905852466715111E-7</c:v>
                </c:pt>
                <c:pt idx="346">
                  <c:v>4.3377547756209182E-7</c:v>
                </c:pt>
                <c:pt idx="347">
                  <c:v>4.285524198772392E-7</c:v>
                </c:pt>
                <c:pt idx="348">
                  <c:v>4.233887363707035E-7</c:v>
                </c:pt>
                <c:pt idx="349">
                  <c:v>4.1828381682319531E-7</c:v>
                </c:pt>
                <c:pt idx="350">
                  <c:v>4.1323705602484403E-7</c:v>
                </c:pt>
                <c:pt idx="351">
                  <c:v>4.0824785376129512E-7</c:v>
                </c:pt>
                <c:pt idx="352">
                  <c:v>4.0331561479910911E-7</c:v>
                </c:pt>
                <c:pt idx="353">
                  <c:v>3.9843974887049099E-7</c:v>
                </c:pt>
                <c:pt idx="354">
                  <c:v>3.9361967065736704E-7</c:v>
                </c:pt>
                <c:pt idx="355">
                  <c:v>3.8885479977483761E-7</c:v>
                </c:pt>
                <c:pt idx="356">
                  <c:v>3.8414456075402536E-7</c:v>
                </c:pt>
                <c:pt idx="357">
                  <c:v>3.7948838302433841E-7</c:v>
                </c:pt>
                <c:pt idx="358">
                  <c:v>3.7488570089517418E-7</c:v>
                </c:pt>
                <c:pt idx="359">
                  <c:v>3.7033595353708284E-7</c:v>
                </c:pt>
                <c:pt idx="360">
                  <c:v>3.6583858496240693E-7</c:v>
                </c:pt>
                <c:pt idx="361">
                  <c:v>3.6139304400542293E-7</c:v>
                </c:pt>
                <c:pt idx="362">
                  <c:v>3.569987843020003E-7</c:v>
                </c:pt>
                <c:pt idx="363">
                  <c:v>3.5265526426879586E-7</c:v>
                </c:pt>
                <c:pt idx="364">
                  <c:v>3.4836194708200422E-7</c:v>
                </c:pt>
                <c:pt idx="365">
                  <c:v>3.4411830065568409E-7</c:v>
                </c:pt>
                <c:pt idx="366">
                  <c:v>3.3992379761966844E-7</c:v>
                </c:pt>
                <c:pt idx="367">
                  <c:v>3.357779152970901E-7</c:v>
                </c:pt>
                <c:pt idx="368">
                  <c:v>3.3168013568152438E-7</c:v>
                </c:pt>
                <c:pt idx="369">
                  <c:v>3.2762994541377617E-7</c:v>
                </c:pt>
                <c:pt idx="370">
                  <c:v>3.2362683575832303E-7</c:v>
                </c:pt>
                <c:pt idx="371">
                  <c:v>3.1967030257942616E-7</c:v>
                </c:pt>
                <c:pt idx="372">
                  <c:v>3.157598463169315E-7</c:v>
                </c:pt>
                <c:pt idx="373">
                  <c:v>3.1189497196177055E-7</c:v>
                </c:pt>
                <c:pt idx="374">
                  <c:v>3.080751890311758E-7</c:v>
                </c:pt>
                <c:pt idx="375">
                  <c:v>3.0430001154362594E-7</c:v>
                </c:pt>
                <c:pt idx="376">
                  <c:v>3.0056895799353452E-7</c:v>
                </c:pt>
                <c:pt idx="377">
                  <c:v>2.9688155132569323E-7</c:v>
                </c:pt>
                <c:pt idx="378">
                  <c:v>2.9323731890948491E-7</c:v>
                </c:pt>
                <c:pt idx="379">
                  <c:v>2.8963579251287811E-7</c:v>
                </c:pt>
                <c:pt idx="380">
                  <c:v>2.8607650827621391E-7</c:v>
                </c:pt>
                <c:pt idx="381">
                  <c:v>2.8255900668580044E-7</c:v>
                </c:pt>
                <c:pt idx="382">
                  <c:v>2.7908283254732245E-7</c:v>
                </c:pt>
                <c:pt idx="383">
                  <c:v>2.7564753495908096E-7</c:v>
                </c:pt>
                <c:pt idx="384">
                  <c:v>2.7225266728507164E-7</c:v>
                </c:pt>
                <c:pt idx="385">
                  <c:v>2.6889778712791182E-7</c:v>
                </c:pt>
                <c:pt idx="386">
                  <c:v>2.6558245630163133E-7</c:v>
                </c:pt>
                <c:pt idx="387">
                  <c:v>2.6230624080433199E-7</c:v>
                </c:pt>
                <c:pt idx="388">
                  <c:v>2.5906871079072705E-7</c:v>
                </c:pt>
                <c:pt idx="389">
                  <c:v>2.5586944054457231E-7</c:v>
                </c:pt>
                <c:pt idx="390">
                  <c:v>2.5270800845099742E-7</c:v>
                </c:pt>
                <c:pt idx="391">
                  <c:v>2.4958399696874224E-7</c:v>
                </c:pt>
                <c:pt idx="392">
                  <c:v>2.4649699260231643E-7</c:v>
                </c:pt>
                <c:pt idx="393">
                  <c:v>2.4344658587407911E-7</c:v>
                </c:pt>
                <c:pt idx="394">
                  <c:v>2.4043237129625752E-7</c:v>
                </c:pt>
                <c:pt idx="395">
                  <c:v>2.3745394734290644E-7</c:v>
                </c:pt>
                <c:pt idx="396">
                  <c:v>2.3451091642181869E-7</c:v>
                </c:pt>
                <c:pt idx="397">
                  <c:v>2.3160288484639263E-7</c:v>
                </c:pt>
                <c:pt idx="398">
                  <c:v>2.2872946280746803E-7</c:v>
                </c:pt>
                <c:pt idx="399">
                  <c:v>2.2589026434513157E-7</c:v>
                </c:pt>
                <c:pt idx="400">
                  <c:v>2.2308490732050495E-7</c:v>
                </c:pt>
                <c:pt idx="401">
                  <c:v>2.2031301338751987E-7</c:v>
                </c:pt>
                <c:pt idx="402">
                  <c:v>2.1757420796468315E-7</c:v>
                </c:pt>
                <c:pt idx="403">
                  <c:v>2.1486812020684725E-7</c:v>
                </c:pt>
                <c:pt idx="404">
                  <c:v>2.1219438297698142E-7</c:v>
                </c:pt>
                <c:pt idx="405">
                  <c:v>2.0955263281795964E-7</c:v>
                </c:pt>
                <c:pt idx="406">
                  <c:v>2.0694250992436411E-7</c:v>
                </c:pt>
                <c:pt idx="407">
                  <c:v>2.0436365811431342E-7</c:v>
                </c:pt>
                <c:pt idx="408">
                  <c:v>2.0181572480131971E-7</c:v>
                </c:pt>
                <c:pt idx="409">
                  <c:v>1.9929836096618232E-7</c:v>
                </c:pt>
                <c:pt idx="410">
                  <c:v>1.9681122112891871E-7</c:v>
                </c:pt>
                <c:pt idx="411">
                  <c:v>1.9435396332074265E-7</c:v>
                </c:pt>
                <c:pt idx="412">
                  <c:v>1.9192624905609179E-7</c:v>
                </c:pt>
                <c:pt idx="413">
                  <c:v>1.8952774330470888E-7</c:v>
                </c:pt>
                <c:pt idx="414">
                  <c:v>1.8715811446378321E-7</c:v>
                </c:pt>
                <c:pt idx="415">
                  <c:v>1.8481703433015626E-7</c:v>
                </c:pt>
                <c:pt idx="416">
                  <c:v>1.8250417807259304E-7</c:v>
                </c:pt>
                <c:pt idx="417">
                  <c:v>1.8021922420412845E-7</c:v>
                </c:pt>
                <c:pt idx="418">
                  <c:v>1.7796185455448692E-7</c:v>
                </c:pt>
                <c:pt idx="419">
                  <c:v>1.7573175424258371E-7</c:v>
                </c:pt>
                <c:pt idx="420">
                  <c:v>1.7352861164910979E-7</c:v>
                </c:pt>
                <c:pt idx="421">
                  <c:v>1.7135211838920281E-7</c:v>
                </c:pt>
                <c:pt idx="422">
                  <c:v>1.692019692852101E-7</c:v>
                </c:pt>
                <c:pt idx="423">
                  <c:v>1.670778623395454E-7</c:v>
                </c:pt>
                <c:pt idx="424">
                  <c:v>1.6497949870764205E-7</c:v>
                </c:pt>
                <c:pt idx="425">
                  <c:v>1.6290658267100808E-7</c:v>
                </c:pt>
                <c:pt idx="426">
                  <c:v>1.6085882161038386E-7</c:v>
                </c:pt>
                <c:pt idx="427">
                  <c:v>1.5883592597900589E-7</c:v>
                </c:pt>
                <c:pt idx="428">
                  <c:v>1.5683760927598081E-7</c:v>
                </c:pt>
                <c:pt idx="429">
                  <c:v>1.5486358801976979E-7</c:v>
                </c:pt>
                <c:pt idx="430">
                  <c:v>1.5291358172178828E-7</c:v>
                </c:pt>
                <c:pt idx="431">
                  <c:v>1.5098731286012288E-7</c:v>
                </c:pt>
                <c:pt idx="432">
                  <c:v>1.4908450685336592E-7</c:v>
                </c:pt>
                <c:pt idx="433">
                  <c:v>1.4720489203457324E-7</c:v>
                </c:pt>
                <c:pt idx="434">
                  <c:v>1.4534819962534483E-7</c:v>
                </c:pt>
                <c:pt idx="435">
                  <c:v>1.4351416371003125E-7</c:v>
                </c:pt>
                <c:pt idx="436">
                  <c:v>1.4170252121006779E-7</c:v>
                </c:pt>
                <c:pt idx="437">
                  <c:v>1.3991301185843891E-7</c:v>
                </c:pt>
                <c:pt idx="438">
                  <c:v>1.38145378174273E-7</c:v>
                </c:pt>
                <c:pt idx="439">
                  <c:v>1.3639936543757188E-7</c:v>
                </c:pt>
                <c:pt idx="440">
                  <c:v>1.3467472166407404E-7</c:v>
                </c:pt>
                <c:pt idx="441">
                  <c:v>1.3297119758025461E-7</c:v>
                </c:pt>
                <c:pt idx="442">
                  <c:v>1.3128854659846438E-7</c:v>
                </c:pt>
                <c:pt idx="443">
                  <c:v>1.2962652479220625E-7</c:v>
                </c:pt>
                <c:pt idx="444">
                  <c:v>1.2798489087155465E-7</c:v>
                </c:pt>
                <c:pt idx="445">
                  <c:v>1.2636340615871549E-7</c:v>
                </c:pt>
                <c:pt idx="446">
                  <c:v>1.2476183456373025E-7</c:v>
                </c:pt>
                <c:pt idx="447">
                  <c:v>1.2317994256032386E-7</c:v>
                </c:pt>
                <c:pt idx="448">
                  <c:v>1.2161749916189916E-7</c:v>
                </c:pt>
                <c:pt idx="449">
                  <c:v>1.2007427589767658E-7</c:v>
                </c:pt>
                <c:pt idx="450">
                  <c:v>1.1855004678898233E-7</c:v>
                </c:pt>
                <c:pt idx="451">
                  <c:v>1.1704458832568503E-7</c:v>
                </c:pt>
                <c:pt idx="452">
                  <c:v>1.1555767944278039E-7</c:v>
                </c:pt>
                <c:pt idx="453">
                  <c:v>1.1408910149712794E-7</c:v>
                </c:pt>
                <c:pt idx="454">
                  <c:v>1.1263863824433627E-7</c:v>
                </c:pt>
                <c:pt idx="455">
                  <c:v>1.1120607581580131E-7</c:v>
                </c:pt>
                <c:pt idx="456">
                  <c:v>1.0979120269589635E-7</c:v>
                </c:pt>
                <c:pt idx="457">
                  <c:v>1.0839380969931369E-7</c:v>
                </c:pt>
                <c:pt idx="458">
                  <c:v>1.0701368994856077E-7</c:v>
                </c:pt>
                <c:pt idx="459">
                  <c:v>1.0565063885160908E-7</c:v>
                </c:pt>
                <c:pt idx="460">
                  <c:v>1.0430445407969697E-7</c:v>
                </c:pt>
                <c:pt idx="461">
                  <c:v>1.0297493554528705E-7</c:v>
                </c:pt>
                <c:pt idx="462">
                  <c:v>1.0166188538017894E-7</c:v>
                </c:pt>
                <c:pt idx="463">
                  <c:v>1.0036510791377519E-7</c:v>
                </c:pt>
                <c:pt idx="464">
                  <c:v>9.9084409651504567E-8</c:v>
                </c:pt>
                <c:pt idx="465">
                  <c:v>9.7819599253399025E-8</c:v>
                </c:pt>
                <c:pt idx="466">
                  <c:v>9.6570487512827062E-8</c:v>
                </c:pt>
                <c:pt idx="467">
                  <c:v>9.533688733538279E-8</c:v>
                </c:pt>
                <c:pt idx="468">
                  <c:v>9.411861371793022E-8</c:v>
                </c:pt>
                <c:pt idx="469">
                  <c:v>9.2915483727803677E-8</c:v>
                </c:pt>
                <c:pt idx="470">
                  <c:v>9.1727316482164313E-8</c:v>
                </c:pt>
                <c:pt idx="471">
                  <c:v>9.0553933127511572E-8</c:v>
                </c:pt>
                <c:pt idx="472">
                  <c:v>8.9395156819350995E-8</c:v>
                </c:pt>
                <c:pt idx="473">
                  <c:v>8.8250812702017843E-8</c:v>
                </c:pt>
                <c:pt idx="474">
                  <c:v>8.7120727888655106E-8</c:v>
                </c:pt>
                <c:pt idx="475">
                  <c:v>8.6004731441348117E-8</c:v>
                </c:pt>
                <c:pt idx="476">
                  <c:v>8.4902654351413712E-8</c:v>
                </c:pt>
                <c:pt idx="477">
                  <c:v>8.3814329519843801E-8</c:v>
                </c:pt>
                <c:pt idx="478">
                  <c:v>8.2739591737904912E-8</c:v>
                </c:pt>
                <c:pt idx="479">
                  <c:v>8.167827766789081E-8</c:v>
                </c:pt>
                <c:pt idx="480">
                  <c:v>8.0630225824029965E-8</c:v>
                </c:pt>
                <c:pt idx="481">
                  <c:v>7.9595276553546752E-8</c:v>
                </c:pt>
                <c:pt idx="482">
                  <c:v>7.8573272017875762E-8</c:v>
                </c:pt>
                <c:pt idx="483">
                  <c:v>7.756405617402952E-8</c:v>
                </c:pt>
                <c:pt idx="484">
                  <c:v>7.6567474756118809E-8</c:v>
                </c:pt>
                <c:pt idx="485">
                  <c:v>7.5583375257024888E-8</c:v>
                </c:pt>
                <c:pt idx="486">
                  <c:v>7.4611606910224179E-8</c:v>
                </c:pt>
                <c:pt idx="487">
                  <c:v>7.3652020671763827E-8</c:v>
                </c:pt>
                <c:pt idx="488">
                  <c:v>7.2704469202388154E-8</c:v>
                </c:pt>
                <c:pt idx="489">
                  <c:v>7.176880684981591E-8</c:v>
                </c:pt>
                <c:pt idx="490">
                  <c:v>7.084488963116679E-8</c:v>
                </c:pt>
                <c:pt idx="491">
                  <c:v>6.9932575215537766E-8</c:v>
                </c:pt>
                <c:pt idx="492">
                  <c:v>6.9031722906728166E-8</c:v>
                </c:pt>
                <c:pt idx="493">
                  <c:v>6.8142193626112568E-8</c:v>
                </c:pt>
                <c:pt idx="494">
                  <c:v>6.7263849895661804E-8</c:v>
                </c:pt>
                <c:pt idx="495">
                  <c:v>6.6396555821110797E-8</c:v>
                </c:pt>
                <c:pt idx="496">
                  <c:v>6.5540177075272625E-8</c:v>
                </c:pt>
                <c:pt idx="497">
                  <c:v>6.4694580881498847E-8</c:v>
                </c:pt>
                <c:pt idx="498">
                  <c:v>6.3859635997284446E-8</c:v>
                </c:pt>
                <c:pt idx="499">
                  <c:v>6.3035212698017627E-8</c:v>
                </c:pt>
                <c:pt idx="500">
                  <c:v>6.2221182760873229E-8</c:v>
                </c:pt>
              </c:numCache>
            </c:numRef>
          </c:yVal>
          <c:smooth val="0"/>
          <c:extLst>
            <c:ext xmlns:c16="http://schemas.microsoft.com/office/drawing/2014/chart" uri="{C3380CC4-5D6E-409C-BE32-E72D297353CC}">
              <c16:uniqueId val="{00000000-8369-4E42-B304-EEBECB714840}"/>
            </c:ext>
          </c:extLst>
        </c:ser>
        <c:ser>
          <c:idx val="1"/>
          <c:order val="1"/>
          <c:marker>
            <c:symbol val="none"/>
          </c:marker>
          <c:xVal>
            <c:numRef>
              <c:f>Sheet5!$A$6:$A$506</c:f>
              <c:numCache>
                <c:formatCode>General</c:formatCode>
                <c:ptCount val="501"/>
                <c:pt idx="0">
                  <c:v>1</c:v>
                </c:pt>
                <c:pt idx="1">
                  <c:v>1001</c:v>
                </c:pt>
                <c:pt idx="2">
                  <c:v>2001</c:v>
                </c:pt>
                <c:pt idx="3">
                  <c:v>3001</c:v>
                </c:pt>
                <c:pt idx="4">
                  <c:v>4001</c:v>
                </c:pt>
                <c:pt idx="5">
                  <c:v>5001</c:v>
                </c:pt>
                <c:pt idx="6">
                  <c:v>6001</c:v>
                </c:pt>
                <c:pt idx="7">
                  <c:v>7001</c:v>
                </c:pt>
                <c:pt idx="8">
                  <c:v>8001</c:v>
                </c:pt>
                <c:pt idx="9">
                  <c:v>9001</c:v>
                </c:pt>
                <c:pt idx="10">
                  <c:v>10001</c:v>
                </c:pt>
                <c:pt idx="11">
                  <c:v>11001</c:v>
                </c:pt>
                <c:pt idx="12">
                  <c:v>12001</c:v>
                </c:pt>
                <c:pt idx="13">
                  <c:v>13001</c:v>
                </c:pt>
                <c:pt idx="14">
                  <c:v>14001</c:v>
                </c:pt>
                <c:pt idx="15">
                  <c:v>15001</c:v>
                </c:pt>
                <c:pt idx="16">
                  <c:v>16001</c:v>
                </c:pt>
                <c:pt idx="17">
                  <c:v>17001</c:v>
                </c:pt>
                <c:pt idx="18">
                  <c:v>18001</c:v>
                </c:pt>
                <c:pt idx="19">
                  <c:v>19001</c:v>
                </c:pt>
                <c:pt idx="20">
                  <c:v>20001</c:v>
                </c:pt>
                <c:pt idx="21">
                  <c:v>21001</c:v>
                </c:pt>
                <c:pt idx="22">
                  <c:v>22001</c:v>
                </c:pt>
                <c:pt idx="23">
                  <c:v>23001</c:v>
                </c:pt>
                <c:pt idx="24">
                  <c:v>24001</c:v>
                </c:pt>
                <c:pt idx="25">
                  <c:v>25001</c:v>
                </c:pt>
                <c:pt idx="26">
                  <c:v>26001</c:v>
                </c:pt>
                <c:pt idx="27">
                  <c:v>27001</c:v>
                </c:pt>
                <c:pt idx="28">
                  <c:v>28001</c:v>
                </c:pt>
                <c:pt idx="29">
                  <c:v>29001</c:v>
                </c:pt>
                <c:pt idx="30">
                  <c:v>30001</c:v>
                </c:pt>
                <c:pt idx="31">
                  <c:v>31001</c:v>
                </c:pt>
                <c:pt idx="32">
                  <c:v>32001</c:v>
                </c:pt>
                <c:pt idx="33">
                  <c:v>33001</c:v>
                </c:pt>
                <c:pt idx="34">
                  <c:v>34001</c:v>
                </c:pt>
                <c:pt idx="35">
                  <c:v>35001</c:v>
                </c:pt>
                <c:pt idx="36">
                  <c:v>36001</c:v>
                </c:pt>
                <c:pt idx="37">
                  <c:v>37001</c:v>
                </c:pt>
                <c:pt idx="38">
                  <c:v>38001</c:v>
                </c:pt>
                <c:pt idx="39">
                  <c:v>39001</c:v>
                </c:pt>
                <c:pt idx="40">
                  <c:v>40001</c:v>
                </c:pt>
                <c:pt idx="41">
                  <c:v>41001</c:v>
                </c:pt>
                <c:pt idx="42">
                  <c:v>42001</c:v>
                </c:pt>
                <c:pt idx="43">
                  <c:v>43001</c:v>
                </c:pt>
                <c:pt idx="44">
                  <c:v>44001</c:v>
                </c:pt>
                <c:pt idx="45">
                  <c:v>45001</c:v>
                </c:pt>
                <c:pt idx="46">
                  <c:v>46001</c:v>
                </c:pt>
                <c:pt idx="47">
                  <c:v>47001</c:v>
                </c:pt>
                <c:pt idx="48">
                  <c:v>48001</c:v>
                </c:pt>
                <c:pt idx="49">
                  <c:v>49001</c:v>
                </c:pt>
                <c:pt idx="50">
                  <c:v>50001</c:v>
                </c:pt>
                <c:pt idx="51">
                  <c:v>51001</c:v>
                </c:pt>
                <c:pt idx="52">
                  <c:v>52001</c:v>
                </c:pt>
                <c:pt idx="53">
                  <c:v>53001</c:v>
                </c:pt>
                <c:pt idx="54">
                  <c:v>54001</c:v>
                </c:pt>
                <c:pt idx="55">
                  <c:v>55001</c:v>
                </c:pt>
                <c:pt idx="56">
                  <c:v>56001</c:v>
                </c:pt>
                <c:pt idx="57">
                  <c:v>57001</c:v>
                </c:pt>
                <c:pt idx="58">
                  <c:v>58001</c:v>
                </c:pt>
                <c:pt idx="59">
                  <c:v>59001</c:v>
                </c:pt>
                <c:pt idx="60">
                  <c:v>60001</c:v>
                </c:pt>
                <c:pt idx="61">
                  <c:v>61001</c:v>
                </c:pt>
                <c:pt idx="62">
                  <c:v>62001</c:v>
                </c:pt>
                <c:pt idx="63">
                  <c:v>63001</c:v>
                </c:pt>
                <c:pt idx="64">
                  <c:v>64001</c:v>
                </c:pt>
                <c:pt idx="65">
                  <c:v>65001</c:v>
                </c:pt>
                <c:pt idx="66">
                  <c:v>66001</c:v>
                </c:pt>
                <c:pt idx="67">
                  <c:v>67001</c:v>
                </c:pt>
                <c:pt idx="68">
                  <c:v>68001</c:v>
                </c:pt>
                <c:pt idx="69">
                  <c:v>69001</c:v>
                </c:pt>
                <c:pt idx="70">
                  <c:v>70001</c:v>
                </c:pt>
                <c:pt idx="71">
                  <c:v>71001</c:v>
                </c:pt>
                <c:pt idx="72">
                  <c:v>72001</c:v>
                </c:pt>
                <c:pt idx="73">
                  <c:v>73001</c:v>
                </c:pt>
                <c:pt idx="74">
                  <c:v>74001</c:v>
                </c:pt>
                <c:pt idx="75">
                  <c:v>75001</c:v>
                </c:pt>
                <c:pt idx="76">
                  <c:v>76001</c:v>
                </c:pt>
                <c:pt idx="77">
                  <c:v>77001</c:v>
                </c:pt>
                <c:pt idx="78">
                  <c:v>78001</c:v>
                </c:pt>
                <c:pt idx="79">
                  <c:v>79001</c:v>
                </c:pt>
                <c:pt idx="80">
                  <c:v>80001</c:v>
                </c:pt>
                <c:pt idx="81">
                  <c:v>81001</c:v>
                </c:pt>
                <c:pt idx="82">
                  <c:v>82001</c:v>
                </c:pt>
                <c:pt idx="83">
                  <c:v>83001</c:v>
                </c:pt>
                <c:pt idx="84">
                  <c:v>84001</c:v>
                </c:pt>
                <c:pt idx="85">
                  <c:v>85001</c:v>
                </c:pt>
                <c:pt idx="86">
                  <c:v>86001</c:v>
                </c:pt>
                <c:pt idx="87">
                  <c:v>87001</c:v>
                </c:pt>
                <c:pt idx="88">
                  <c:v>88001</c:v>
                </c:pt>
                <c:pt idx="89">
                  <c:v>89001</c:v>
                </c:pt>
                <c:pt idx="90">
                  <c:v>90001</c:v>
                </c:pt>
                <c:pt idx="91">
                  <c:v>91001</c:v>
                </c:pt>
                <c:pt idx="92">
                  <c:v>92001</c:v>
                </c:pt>
                <c:pt idx="93">
                  <c:v>93001</c:v>
                </c:pt>
                <c:pt idx="94">
                  <c:v>94001</c:v>
                </c:pt>
                <c:pt idx="95">
                  <c:v>95001</c:v>
                </c:pt>
                <c:pt idx="96">
                  <c:v>96001</c:v>
                </c:pt>
                <c:pt idx="97">
                  <c:v>97001</c:v>
                </c:pt>
                <c:pt idx="98">
                  <c:v>98001</c:v>
                </c:pt>
                <c:pt idx="99">
                  <c:v>99001</c:v>
                </c:pt>
                <c:pt idx="100">
                  <c:v>100001</c:v>
                </c:pt>
                <c:pt idx="101">
                  <c:v>101001</c:v>
                </c:pt>
                <c:pt idx="102">
                  <c:v>102001</c:v>
                </c:pt>
                <c:pt idx="103">
                  <c:v>103001</c:v>
                </c:pt>
                <c:pt idx="104">
                  <c:v>104001</c:v>
                </c:pt>
                <c:pt idx="105">
                  <c:v>105001</c:v>
                </c:pt>
                <c:pt idx="106">
                  <c:v>106001</c:v>
                </c:pt>
                <c:pt idx="107">
                  <c:v>107001</c:v>
                </c:pt>
                <c:pt idx="108">
                  <c:v>108001</c:v>
                </c:pt>
                <c:pt idx="109">
                  <c:v>109001</c:v>
                </c:pt>
                <c:pt idx="110">
                  <c:v>110001</c:v>
                </c:pt>
                <c:pt idx="111">
                  <c:v>111001</c:v>
                </c:pt>
                <c:pt idx="112">
                  <c:v>112001</c:v>
                </c:pt>
                <c:pt idx="113">
                  <c:v>113001</c:v>
                </c:pt>
                <c:pt idx="114">
                  <c:v>114001</c:v>
                </c:pt>
                <c:pt idx="115">
                  <c:v>115001</c:v>
                </c:pt>
                <c:pt idx="116">
                  <c:v>116001</c:v>
                </c:pt>
                <c:pt idx="117">
                  <c:v>117001</c:v>
                </c:pt>
                <c:pt idx="118">
                  <c:v>118001</c:v>
                </c:pt>
                <c:pt idx="119">
                  <c:v>119001</c:v>
                </c:pt>
                <c:pt idx="120">
                  <c:v>120001</c:v>
                </c:pt>
                <c:pt idx="121">
                  <c:v>121001</c:v>
                </c:pt>
                <c:pt idx="122">
                  <c:v>122001</c:v>
                </c:pt>
                <c:pt idx="123">
                  <c:v>123001</c:v>
                </c:pt>
                <c:pt idx="124">
                  <c:v>124001</c:v>
                </c:pt>
                <c:pt idx="125">
                  <c:v>125001</c:v>
                </c:pt>
                <c:pt idx="126">
                  <c:v>126001</c:v>
                </c:pt>
                <c:pt idx="127">
                  <c:v>127001</c:v>
                </c:pt>
                <c:pt idx="128">
                  <c:v>128001</c:v>
                </c:pt>
                <c:pt idx="129">
                  <c:v>129001</c:v>
                </c:pt>
                <c:pt idx="130">
                  <c:v>130001</c:v>
                </c:pt>
                <c:pt idx="131">
                  <c:v>131001</c:v>
                </c:pt>
                <c:pt idx="132">
                  <c:v>132001</c:v>
                </c:pt>
                <c:pt idx="133">
                  <c:v>133001</c:v>
                </c:pt>
                <c:pt idx="134">
                  <c:v>134001</c:v>
                </c:pt>
                <c:pt idx="135">
                  <c:v>135001</c:v>
                </c:pt>
                <c:pt idx="136">
                  <c:v>136001</c:v>
                </c:pt>
                <c:pt idx="137">
                  <c:v>137001</c:v>
                </c:pt>
                <c:pt idx="138">
                  <c:v>138001</c:v>
                </c:pt>
                <c:pt idx="139">
                  <c:v>139001</c:v>
                </c:pt>
                <c:pt idx="140">
                  <c:v>140001</c:v>
                </c:pt>
                <c:pt idx="141">
                  <c:v>141001</c:v>
                </c:pt>
                <c:pt idx="142">
                  <c:v>142001</c:v>
                </c:pt>
                <c:pt idx="143">
                  <c:v>143001</c:v>
                </c:pt>
                <c:pt idx="144">
                  <c:v>144001</c:v>
                </c:pt>
                <c:pt idx="145">
                  <c:v>145001</c:v>
                </c:pt>
                <c:pt idx="146">
                  <c:v>146001</c:v>
                </c:pt>
                <c:pt idx="147">
                  <c:v>147001</c:v>
                </c:pt>
                <c:pt idx="148">
                  <c:v>148001</c:v>
                </c:pt>
                <c:pt idx="149">
                  <c:v>149001</c:v>
                </c:pt>
                <c:pt idx="150">
                  <c:v>150001</c:v>
                </c:pt>
                <c:pt idx="151">
                  <c:v>151001</c:v>
                </c:pt>
                <c:pt idx="152">
                  <c:v>152001</c:v>
                </c:pt>
                <c:pt idx="153">
                  <c:v>153001</c:v>
                </c:pt>
                <c:pt idx="154">
                  <c:v>154001</c:v>
                </c:pt>
                <c:pt idx="155">
                  <c:v>155001</c:v>
                </c:pt>
                <c:pt idx="156">
                  <c:v>156001</c:v>
                </c:pt>
                <c:pt idx="157">
                  <c:v>157001</c:v>
                </c:pt>
                <c:pt idx="158">
                  <c:v>158001</c:v>
                </c:pt>
                <c:pt idx="159">
                  <c:v>159001</c:v>
                </c:pt>
                <c:pt idx="160">
                  <c:v>160001</c:v>
                </c:pt>
                <c:pt idx="161">
                  <c:v>161001</c:v>
                </c:pt>
                <c:pt idx="162">
                  <c:v>162001</c:v>
                </c:pt>
                <c:pt idx="163">
                  <c:v>163001</c:v>
                </c:pt>
                <c:pt idx="164">
                  <c:v>164001</c:v>
                </c:pt>
                <c:pt idx="165">
                  <c:v>165001</c:v>
                </c:pt>
                <c:pt idx="166">
                  <c:v>166001</c:v>
                </c:pt>
                <c:pt idx="167">
                  <c:v>167001</c:v>
                </c:pt>
                <c:pt idx="168">
                  <c:v>168001</c:v>
                </c:pt>
                <c:pt idx="169">
                  <c:v>169001</c:v>
                </c:pt>
                <c:pt idx="170">
                  <c:v>170001</c:v>
                </c:pt>
                <c:pt idx="171">
                  <c:v>171001</c:v>
                </c:pt>
                <c:pt idx="172">
                  <c:v>172001</c:v>
                </c:pt>
                <c:pt idx="173">
                  <c:v>173001</c:v>
                </c:pt>
                <c:pt idx="174">
                  <c:v>174001</c:v>
                </c:pt>
                <c:pt idx="175">
                  <c:v>175001</c:v>
                </c:pt>
                <c:pt idx="176">
                  <c:v>176001</c:v>
                </c:pt>
                <c:pt idx="177">
                  <c:v>177001</c:v>
                </c:pt>
                <c:pt idx="178">
                  <c:v>178001</c:v>
                </c:pt>
                <c:pt idx="179">
                  <c:v>179001</c:v>
                </c:pt>
                <c:pt idx="180">
                  <c:v>180001</c:v>
                </c:pt>
                <c:pt idx="181">
                  <c:v>181001</c:v>
                </c:pt>
                <c:pt idx="182">
                  <c:v>182001</c:v>
                </c:pt>
                <c:pt idx="183">
                  <c:v>183001</c:v>
                </c:pt>
                <c:pt idx="184">
                  <c:v>184001</c:v>
                </c:pt>
                <c:pt idx="185">
                  <c:v>185001</c:v>
                </c:pt>
                <c:pt idx="186">
                  <c:v>186001</c:v>
                </c:pt>
                <c:pt idx="187">
                  <c:v>187001</c:v>
                </c:pt>
                <c:pt idx="188">
                  <c:v>188001</c:v>
                </c:pt>
                <c:pt idx="189">
                  <c:v>189001</c:v>
                </c:pt>
                <c:pt idx="190">
                  <c:v>190001</c:v>
                </c:pt>
                <c:pt idx="191">
                  <c:v>191001</c:v>
                </c:pt>
                <c:pt idx="192">
                  <c:v>192001</c:v>
                </c:pt>
                <c:pt idx="193">
                  <c:v>193001</c:v>
                </c:pt>
                <c:pt idx="194">
                  <c:v>194001</c:v>
                </c:pt>
                <c:pt idx="195">
                  <c:v>195001</c:v>
                </c:pt>
                <c:pt idx="196">
                  <c:v>196001</c:v>
                </c:pt>
                <c:pt idx="197">
                  <c:v>197001</c:v>
                </c:pt>
                <c:pt idx="198">
                  <c:v>198001</c:v>
                </c:pt>
                <c:pt idx="199">
                  <c:v>199001</c:v>
                </c:pt>
                <c:pt idx="200">
                  <c:v>200001</c:v>
                </c:pt>
                <c:pt idx="201">
                  <c:v>201001</c:v>
                </c:pt>
                <c:pt idx="202">
                  <c:v>202001</c:v>
                </c:pt>
                <c:pt idx="203">
                  <c:v>203001</c:v>
                </c:pt>
                <c:pt idx="204">
                  <c:v>204001</c:v>
                </c:pt>
                <c:pt idx="205">
                  <c:v>205001</c:v>
                </c:pt>
                <c:pt idx="206">
                  <c:v>206001</c:v>
                </c:pt>
                <c:pt idx="207">
                  <c:v>207001</c:v>
                </c:pt>
                <c:pt idx="208">
                  <c:v>208001</c:v>
                </c:pt>
                <c:pt idx="209">
                  <c:v>209001</c:v>
                </c:pt>
                <c:pt idx="210">
                  <c:v>210001</c:v>
                </c:pt>
                <c:pt idx="211">
                  <c:v>211001</c:v>
                </c:pt>
                <c:pt idx="212">
                  <c:v>212001</c:v>
                </c:pt>
                <c:pt idx="213">
                  <c:v>213001</c:v>
                </c:pt>
                <c:pt idx="214">
                  <c:v>214001</c:v>
                </c:pt>
                <c:pt idx="215">
                  <c:v>215001</c:v>
                </c:pt>
                <c:pt idx="216">
                  <c:v>216001</c:v>
                </c:pt>
                <c:pt idx="217">
                  <c:v>217001</c:v>
                </c:pt>
                <c:pt idx="218">
                  <c:v>218001</c:v>
                </c:pt>
                <c:pt idx="219">
                  <c:v>219001</c:v>
                </c:pt>
                <c:pt idx="220">
                  <c:v>220001</c:v>
                </c:pt>
                <c:pt idx="221">
                  <c:v>221001</c:v>
                </c:pt>
                <c:pt idx="222">
                  <c:v>222001</c:v>
                </c:pt>
                <c:pt idx="223">
                  <c:v>223001</c:v>
                </c:pt>
                <c:pt idx="224">
                  <c:v>224001</c:v>
                </c:pt>
                <c:pt idx="225">
                  <c:v>225001</c:v>
                </c:pt>
                <c:pt idx="226">
                  <c:v>226001</c:v>
                </c:pt>
                <c:pt idx="227">
                  <c:v>227001</c:v>
                </c:pt>
                <c:pt idx="228">
                  <c:v>228001</c:v>
                </c:pt>
                <c:pt idx="229">
                  <c:v>229001</c:v>
                </c:pt>
                <c:pt idx="230">
                  <c:v>230001</c:v>
                </c:pt>
                <c:pt idx="231">
                  <c:v>231001</c:v>
                </c:pt>
                <c:pt idx="232">
                  <c:v>232001</c:v>
                </c:pt>
                <c:pt idx="233">
                  <c:v>233001</c:v>
                </c:pt>
                <c:pt idx="234">
                  <c:v>234001</c:v>
                </c:pt>
                <c:pt idx="235">
                  <c:v>235001</c:v>
                </c:pt>
                <c:pt idx="236">
                  <c:v>236001</c:v>
                </c:pt>
                <c:pt idx="237">
                  <c:v>237001</c:v>
                </c:pt>
                <c:pt idx="238">
                  <c:v>238001</c:v>
                </c:pt>
                <c:pt idx="239">
                  <c:v>239001</c:v>
                </c:pt>
                <c:pt idx="240">
                  <c:v>240001</c:v>
                </c:pt>
                <c:pt idx="241">
                  <c:v>241001</c:v>
                </c:pt>
                <c:pt idx="242">
                  <c:v>242001</c:v>
                </c:pt>
                <c:pt idx="243">
                  <c:v>243001</c:v>
                </c:pt>
                <c:pt idx="244">
                  <c:v>244001</c:v>
                </c:pt>
                <c:pt idx="245">
                  <c:v>245001</c:v>
                </c:pt>
                <c:pt idx="246">
                  <c:v>246001</c:v>
                </c:pt>
                <c:pt idx="247">
                  <c:v>247001</c:v>
                </c:pt>
                <c:pt idx="248">
                  <c:v>248001</c:v>
                </c:pt>
                <c:pt idx="249">
                  <c:v>249001</c:v>
                </c:pt>
                <c:pt idx="250">
                  <c:v>250001</c:v>
                </c:pt>
                <c:pt idx="251">
                  <c:v>251001</c:v>
                </c:pt>
                <c:pt idx="252">
                  <c:v>252001</c:v>
                </c:pt>
                <c:pt idx="253">
                  <c:v>253001</c:v>
                </c:pt>
                <c:pt idx="254">
                  <c:v>254001</c:v>
                </c:pt>
                <c:pt idx="255">
                  <c:v>255001</c:v>
                </c:pt>
                <c:pt idx="256">
                  <c:v>256001</c:v>
                </c:pt>
                <c:pt idx="257">
                  <c:v>257001</c:v>
                </c:pt>
                <c:pt idx="258">
                  <c:v>258001</c:v>
                </c:pt>
                <c:pt idx="259">
                  <c:v>259001</c:v>
                </c:pt>
                <c:pt idx="260">
                  <c:v>260001</c:v>
                </c:pt>
                <c:pt idx="261">
                  <c:v>261001</c:v>
                </c:pt>
                <c:pt idx="262">
                  <c:v>262001</c:v>
                </c:pt>
                <c:pt idx="263">
                  <c:v>263001</c:v>
                </c:pt>
                <c:pt idx="264">
                  <c:v>264001</c:v>
                </c:pt>
                <c:pt idx="265">
                  <c:v>265001</c:v>
                </c:pt>
                <c:pt idx="266">
                  <c:v>266001</c:v>
                </c:pt>
                <c:pt idx="267">
                  <c:v>267001</c:v>
                </c:pt>
                <c:pt idx="268">
                  <c:v>268001</c:v>
                </c:pt>
                <c:pt idx="269">
                  <c:v>269001</c:v>
                </c:pt>
                <c:pt idx="270">
                  <c:v>270001</c:v>
                </c:pt>
                <c:pt idx="271">
                  <c:v>271001</c:v>
                </c:pt>
                <c:pt idx="272">
                  <c:v>272001</c:v>
                </c:pt>
                <c:pt idx="273">
                  <c:v>273001</c:v>
                </c:pt>
                <c:pt idx="274">
                  <c:v>274001</c:v>
                </c:pt>
                <c:pt idx="275">
                  <c:v>275001</c:v>
                </c:pt>
                <c:pt idx="276">
                  <c:v>276001</c:v>
                </c:pt>
                <c:pt idx="277">
                  <c:v>277001</c:v>
                </c:pt>
                <c:pt idx="278">
                  <c:v>278001</c:v>
                </c:pt>
                <c:pt idx="279">
                  <c:v>279001</c:v>
                </c:pt>
                <c:pt idx="280">
                  <c:v>280001</c:v>
                </c:pt>
                <c:pt idx="281">
                  <c:v>281001</c:v>
                </c:pt>
                <c:pt idx="282">
                  <c:v>282001</c:v>
                </c:pt>
                <c:pt idx="283">
                  <c:v>283001</c:v>
                </c:pt>
                <c:pt idx="284">
                  <c:v>284001</c:v>
                </c:pt>
                <c:pt idx="285">
                  <c:v>285001</c:v>
                </c:pt>
                <c:pt idx="286">
                  <c:v>286001</c:v>
                </c:pt>
                <c:pt idx="287">
                  <c:v>287001</c:v>
                </c:pt>
                <c:pt idx="288">
                  <c:v>288001</c:v>
                </c:pt>
                <c:pt idx="289">
                  <c:v>289001</c:v>
                </c:pt>
                <c:pt idx="290">
                  <c:v>290001</c:v>
                </c:pt>
                <c:pt idx="291">
                  <c:v>291001</c:v>
                </c:pt>
                <c:pt idx="292">
                  <c:v>292001</c:v>
                </c:pt>
                <c:pt idx="293">
                  <c:v>293001</c:v>
                </c:pt>
                <c:pt idx="294">
                  <c:v>294001</c:v>
                </c:pt>
                <c:pt idx="295">
                  <c:v>295001</c:v>
                </c:pt>
                <c:pt idx="296">
                  <c:v>296001</c:v>
                </c:pt>
                <c:pt idx="297">
                  <c:v>297001</c:v>
                </c:pt>
                <c:pt idx="298">
                  <c:v>298001</c:v>
                </c:pt>
                <c:pt idx="299">
                  <c:v>299001</c:v>
                </c:pt>
                <c:pt idx="300">
                  <c:v>300001</c:v>
                </c:pt>
                <c:pt idx="301">
                  <c:v>301001</c:v>
                </c:pt>
                <c:pt idx="302">
                  <c:v>302001</c:v>
                </c:pt>
                <c:pt idx="303">
                  <c:v>303001</c:v>
                </c:pt>
                <c:pt idx="304">
                  <c:v>304001</c:v>
                </c:pt>
                <c:pt idx="305">
                  <c:v>305001</c:v>
                </c:pt>
                <c:pt idx="306">
                  <c:v>306001</c:v>
                </c:pt>
                <c:pt idx="307">
                  <c:v>307001</c:v>
                </c:pt>
                <c:pt idx="308">
                  <c:v>308001</c:v>
                </c:pt>
                <c:pt idx="309">
                  <c:v>309001</c:v>
                </c:pt>
                <c:pt idx="310">
                  <c:v>310001</c:v>
                </c:pt>
                <c:pt idx="311">
                  <c:v>311001</c:v>
                </c:pt>
                <c:pt idx="312">
                  <c:v>312001</c:v>
                </c:pt>
                <c:pt idx="313">
                  <c:v>313001</c:v>
                </c:pt>
                <c:pt idx="314">
                  <c:v>314001</c:v>
                </c:pt>
                <c:pt idx="315">
                  <c:v>315001</c:v>
                </c:pt>
                <c:pt idx="316">
                  <c:v>316001</c:v>
                </c:pt>
                <c:pt idx="317">
                  <c:v>317001</c:v>
                </c:pt>
                <c:pt idx="318">
                  <c:v>318001</c:v>
                </c:pt>
                <c:pt idx="319">
                  <c:v>319001</c:v>
                </c:pt>
                <c:pt idx="320">
                  <c:v>320001</c:v>
                </c:pt>
                <c:pt idx="321">
                  <c:v>321001</c:v>
                </c:pt>
                <c:pt idx="322">
                  <c:v>322001</c:v>
                </c:pt>
                <c:pt idx="323">
                  <c:v>323001</c:v>
                </c:pt>
                <c:pt idx="324">
                  <c:v>324001</c:v>
                </c:pt>
                <c:pt idx="325">
                  <c:v>325001</c:v>
                </c:pt>
                <c:pt idx="326">
                  <c:v>326001</c:v>
                </c:pt>
                <c:pt idx="327">
                  <c:v>327001</c:v>
                </c:pt>
                <c:pt idx="328">
                  <c:v>328001</c:v>
                </c:pt>
                <c:pt idx="329">
                  <c:v>329001</c:v>
                </c:pt>
                <c:pt idx="330">
                  <c:v>330001</c:v>
                </c:pt>
                <c:pt idx="331">
                  <c:v>331001</c:v>
                </c:pt>
                <c:pt idx="332">
                  <c:v>332001</c:v>
                </c:pt>
                <c:pt idx="333">
                  <c:v>333001</c:v>
                </c:pt>
                <c:pt idx="334">
                  <c:v>334001</c:v>
                </c:pt>
                <c:pt idx="335">
                  <c:v>335001</c:v>
                </c:pt>
                <c:pt idx="336">
                  <c:v>336001</c:v>
                </c:pt>
                <c:pt idx="337">
                  <c:v>337001</c:v>
                </c:pt>
                <c:pt idx="338">
                  <c:v>338001</c:v>
                </c:pt>
                <c:pt idx="339">
                  <c:v>339001</c:v>
                </c:pt>
                <c:pt idx="340">
                  <c:v>340001</c:v>
                </c:pt>
                <c:pt idx="341">
                  <c:v>341001</c:v>
                </c:pt>
                <c:pt idx="342">
                  <c:v>342001</c:v>
                </c:pt>
                <c:pt idx="343">
                  <c:v>343001</c:v>
                </c:pt>
                <c:pt idx="344">
                  <c:v>344001</c:v>
                </c:pt>
                <c:pt idx="345">
                  <c:v>345001</c:v>
                </c:pt>
                <c:pt idx="346">
                  <c:v>346001</c:v>
                </c:pt>
                <c:pt idx="347">
                  <c:v>347001</c:v>
                </c:pt>
                <c:pt idx="348">
                  <c:v>348001</c:v>
                </c:pt>
                <c:pt idx="349">
                  <c:v>349001</c:v>
                </c:pt>
                <c:pt idx="350">
                  <c:v>350001</c:v>
                </c:pt>
                <c:pt idx="351">
                  <c:v>351001</c:v>
                </c:pt>
                <c:pt idx="352">
                  <c:v>352001</c:v>
                </c:pt>
                <c:pt idx="353">
                  <c:v>353001</c:v>
                </c:pt>
                <c:pt idx="354">
                  <c:v>354001</c:v>
                </c:pt>
                <c:pt idx="355">
                  <c:v>355001</c:v>
                </c:pt>
                <c:pt idx="356">
                  <c:v>356001</c:v>
                </c:pt>
                <c:pt idx="357">
                  <c:v>357001</c:v>
                </c:pt>
                <c:pt idx="358">
                  <c:v>358001</c:v>
                </c:pt>
                <c:pt idx="359">
                  <c:v>359001</c:v>
                </c:pt>
                <c:pt idx="360">
                  <c:v>360001</c:v>
                </c:pt>
                <c:pt idx="361">
                  <c:v>361001</c:v>
                </c:pt>
                <c:pt idx="362">
                  <c:v>362001</c:v>
                </c:pt>
                <c:pt idx="363">
                  <c:v>363001</c:v>
                </c:pt>
                <c:pt idx="364">
                  <c:v>364001</c:v>
                </c:pt>
                <c:pt idx="365">
                  <c:v>365001</c:v>
                </c:pt>
                <c:pt idx="366">
                  <c:v>366001</c:v>
                </c:pt>
                <c:pt idx="367">
                  <c:v>367001</c:v>
                </c:pt>
                <c:pt idx="368">
                  <c:v>368001</c:v>
                </c:pt>
                <c:pt idx="369">
                  <c:v>369001</c:v>
                </c:pt>
                <c:pt idx="370">
                  <c:v>370001</c:v>
                </c:pt>
                <c:pt idx="371">
                  <c:v>371001</c:v>
                </c:pt>
                <c:pt idx="372">
                  <c:v>372001</c:v>
                </c:pt>
                <c:pt idx="373">
                  <c:v>373001</c:v>
                </c:pt>
                <c:pt idx="374">
                  <c:v>374001</c:v>
                </c:pt>
                <c:pt idx="375">
                  <c:v>375001</c:v>
                </c:pt>
                <c:pt idx="376">
                  <c:v>376001</c:v>
                </c:pt>
                <c:pt idx="377">
                  <c:v>377001</c:v>
                </c:pt>
                <c:pt idx="378">
                  <c:v>378001</c:v>
                </c:pt>
                <c:pt idx="379">
                  <c:v>379001</c:v>
                </c:pt>
                <c:pt idx="380">
                  <c:v>380001</c:v>
                </c:pt>
                <c:pt idx="381">
                  <c:v>381001</c:v>
                </c:pt>
                <c:pt idx="382">
                  <c:v>382001</c:v>
                </c:pt>
                <c:pt idx="383">
                  <c:v>383001</c:v>
                </c:pt>
                <c:pt idx="384">
                  <c:v>384001</c:v>
                </c:pt>
                <c:pt idx="385">
                  <c:v>385001</c:v>
                </c:pt>
                <c:pt idx="386">
                  <c:v>386001</c:v>
                </c:pt>
                <c:pt idx="387">
                  <c:v>387001</c:v>
                </c:pt>
                <c:pt idx="388">
                  <c:v>388001</c:v>
                </c:pt>
                <c:pt idx="389">
                  <c:v>389001</c:v>
                </c:pt>
                <c:pt idx="390">
                  <c:v>390001</c:v>
                </c:pt>
                <c:pt idx="391">
                  <c:v>391001</c:v>
                </c:pt>
                <c:pt idx="392">
                  <c:v>392001</c:v>
                </c:pt>
                <c:pt idx="393">
                  <c:v>393001</c:v>
                </c:pt>
                <c:pt idx="394">
                  <c:v>394001</c:v>
                </c:pt>
                <c:pt idx="395">
                  <c:v>395001</c:v>
                </c:pt>
                <c:pt idx="396">
                  <c:v>396001</c:v>
                </c:pt>
                <c:pt idx="397">
                  <c:v>397001</c:v>
                </c:pt>
                <c:pt idx="398">
                  <c:v>398001</c:v>
                </c:pt>
                <c:pt idx="399">
                  <c:v>399001</c:v>
                </c:pt>
                <c:pt idx="400">
                  <c:v>400001</c:v>
                </c:pt>
                <c:pt idx="401">
                  <c:v>401001</c:v>
                </c:pt>
                <c:pt idx="402">
                  <c:v>402001</c:v>
                </c:pt>
                <c:pt idx="403">
                  <c:v>403001</c:v>
                </c:pt>
                <c:pt idx="404">
                  <c:v>404001</c:v>
                </c:pt>
                <c:pt idx="405">
                  <c:v>405001</c:v>
                </c:pt>
                <c:pt idx="406">
                  <c:v>406001</c:v>
                </c:pt>
                <c:pt idx="407">
                  <c:v>407001</c:v>
                </c:pt>
                <c:pt idx="408">
                  <c:v>408001</c:v>
                </c:pt>
                <c:pt idx="409">
                  <c:v>409001</c:v>
                </c:pt>
                <c:pt idx="410">
                  <c:v>410001</c:v>
                </c:pt>
                <c:pt idx="411">
                  <c:v>411001</c:v>
                </c:pt>
                <c:pt idx="412">
                  <c:v>412001</c:v>
                </c:pt>
                <c:pt idx="413">
                  <c:v>413001</c:v>
                </c:pt>
                <c:pt idx="414">
                  <c:v>414001</c:v>
                </c:pt>
                <c:pt idx="415">
                  <c:v>415001</c:v>
                </c:pt>
                <c:pt idx="416">
                  <c:v>416001</c:v>
                </c:pt>
                <c:pt idx="417">
                  <c:v>417001</c:v>
                </c:pt>
                <c:pt idx="418">
                  <c:v>418001</c:v>
                </c:pt>
                <c:pt idx="419">
                  <c:v>419001</c:v>
                </c:pt>
                <c:pt idx="420">
                  <c:v>420001</c:v>
                </c:pt>
                <c:pt idx="421">
                  <c:v>421001</c:v>
                </c:pt>
                <c:pt idx="422">
                  <c:v>422001</c:v>
                </c:pt>
                <c:pt idx="423">
                  <c:v>423001</c:v>
                </c:pt>
                <c:pt idx="424">
                  <c:v>424001</c:v>
                </c:pt>
                <c:pt idx="425">
                  <c:v>425001</c:v>
                </c:pt>
                <c:pt idx="426">
                  <c:v>426001</c:v>
                </c:pt>
                <c:pt idx="427">
                  <c:v>427001</c:v>
                </c:pt>
                <c:pt idx="428">
                  <c:v>428001</c:v>
                </c:pt>
                <c:pt idx="429">
                  <c:v>429001</c:v>
                </c:pt>
                <c:pt idx="430">
                  <c:v>430001</c:v>
                </c:pt>
                <c:pt idx="431">
                  <c:v>431001</c:v>
                </c:pt>
                <c:pt idx="432">
                  <c:v>432001</c:v>
                </c:pt>
                <c:pt idx="433">
                  <c:v>433001</c:v>
                </c:pt>
                <c:pt idx="434">
                  <c:v>434001</c:v>
                </c:pt>
                <c:pt idx="435">
                  <c:v>435001</c:v>
                </c:pt>
                <c:pt idx="436">
                  <c:v>436001</c:v>
                </c:pt>
                <c:pt idx="437">
                  <c:v>437001</c:v>
                </c:pt>
                <c:pt idx="438">
                  <c:v>438001</c:v>
                </c:pt>
                <c:pt idx="439">
                  <c:v>439001</c:v>
                </c:pt>
                <c:pt idx="440">
                  <c:v>440001</c:v>
                </c:pt>
                <c:pt idx="441">
                  <c:v>441001</c:v>
                </c:pt>
                <c:pt idx="442">
                  <c:v>442001</c:v>
                </c:pt>
                <c:pt idx="443">
                  <c:v>443001</c:v>
                </c:pt>
                <c:pt idx="444">
                  <c:v>444001</c:v>
                </c:pt>
                <c:pt idx="445">
                  <c:v>445001</c:v>
                </c:pt>
                <c:pt idx="446">
                  <c:v>446001</c:v>
                </c:pt>
                <c:pt idx="447">
                  <c:v>447001</c:v>
                </c:pt>
                <c:pt idx="448">
                  <c:v>448001</c:v>
                </c:pt>
                <c:pt idx="449">
                  <c:v>449001</c:v>
                </c:pt>
                <c:pt idx="450">
                  <c:v>450001</c:v>
                </c:pt>
                <c:pt idx="451">
                  <c:v>451001</c:v>
                </c:pt>
                <c:pt idx="452">
                  <c:v>452001</c:v>
                </c:pt>
                <c:pt idx="453">
                  <c:v>453001</c:v>
                </c:pt>
                <c:pt idx="454">
                  <c:v>454001</c:v>
                </c:pt>
                <c:pt idx="455">
                  <c:v>455001</c:v>
                </c:pt>
                <c:pt idx="456">
                  <c:v>456001</c:v>
                </c:pt>
                <c:pt idx="457">
                  <c:v>457001</c:v>
                </c:pt>
                <c:pt idx="458">
                  <c:v>458001</c:v>
                </c:pt>
                <c:pt idx="459">
                  <c:v>459001</c:v>
                </c:pt>
                <c:pt idx="460">
                  <c:v>460001</c:v>
                </c:pt>
                <c:pt idx="461">
                  <c:v>461001</c:v>
                </c:pt>
                <c:pt idx="462">
                  <c:v>462001</c:v>
                </c:pt>
                <c:pt idx="463">
                  <c:v>463001</c:v>
                </c:pt>
                <c:pt idx="464">
                  <c:v>464001</c:v>
                </c:pt>
                <c:pt idx="465">
                  <c:v>465001</c:v>
                </c:pt>
                <c:pt idx="466">
                  <c:v>466001</c:v>
                </c:pt>
                <c:pt idx="467">
                  <c:v>467001</c:v>
                </c:pt>
                <c:pt idx="468">
                  <c:v>468001</c:v>
                </c:pt>
                <c:pt idx="469">
                  <c:v>469001</c:v>
                </c:pt>
                <c:pt idx="470">
                  <c:v>470001</c:v>
                </c:pt>
                <c:pt idx="471">
                  <c:v>471001</c:v>
                </c:pt>
                <c:pt idx="472">
                  <c:v>472001</c:v>
                </c:pt>
                <c:pt idx="473">
                  <c:v>473001</c:v>
                </c:pt>
                <c:pt idx="474">
                  <c:v>474001</c:v>
                </c:pt>
                <c:pt idx="475">
                  <c:v>475001</c:v>
                </c:pt>
                <c:pt idx="476">
                  <c:v>476001</c:v>
                </c:pt>
                <c:pt idx="477">
                  <c:v>477001</c:v>
                </c:pt>
                <c:pt idx="478">
                  <c:v>478001</c:v>
                </c:pt>
                <c:pt idx="479">
                  <c:v>479001</c:v>
                </c:pt>
                <c:pt idx="480">
                  <c:v>480001</c:v>
                </c:pt>
                <c:pt idx="481">
                  <c:v>481001</c:v>
                </c:pt>
                <c:pt idx="482">
                  <c:v>482001</c:v>
                </c:pt>
                <c:pt idx="483">
                  <c:v>483001</c:v>
                </c:pt>
                <c:pt idx="484">
                  <c:v>484001</c:v>
                </c:pt>
                <c:pt idx="485">
                  <c:v>485001</c:v>
                </c:pt>
                <c:pt idx="486">
                  <c:v>486001</c:v>
                </c:pt>
                <c:pt idx="487">
                  <c:v>487001</c:v>
                </c:pt>
                <c:pt idx="488">
                  <c:v>488001</c:v>
                </c:pt>
                <c:pt idx="489">
                  <c:v>489001</c:v>
                </c:pt>
                <c:pt idx="490">
                  <c:v>490001</c:v>
                </c:pt>
                <c:pt idx="491">
                  <c:v>491001</c:v>
                </c:pt>
                <c:pt idx="492">
                  <c:v>492001</c:v>
                </c:pt>
                <c:pt idx="493">
                  <c:v>493001</c:v>
                </c:pt>
                <c:pt idx="494">
                  <c:v>494001</c:v>
                </c:pt>
                <c:pt idx="495">
                  <c:v>495001</c:v>
                </c:pt>
                <c:pt idx="496">
                  <c:v>496001</c:v>
                </c:pt>
                <c:pt idx="497">
                  <c:v>497001</c:v>
                </c:pt>
                <c:pt idx="498">
                  <c:v>498001</c:v>
                </c:pt>
                <c:pt idx="499">
                  <c:v>499001</c:v>
                </c:pt>
                <c:pt idx="500">
                  <c:v>500001</c:v>
                </c:pt>
              </c:numCache>
            </c:numRef>
          </c:xVal>
          <c:yVal>
            <c:numRef>
              <c:f>Sheet5!$C$6:$C$506</c:f>
              <c:numCache>
                <c:formatCode>General</c:formatCode>
                <c:ptCount val="501"/>
                <c:pt idx="0">
                  <c:v>3.9999200007999979E-10</c:v>
                </c:pt>
                <c:pt idx="1">
                  <c:v>3.9246369943954295E-7</c:v>
                </c:pt>
                <c:pt idx="2">
                  <c:v>7.6900048693397985E-7</c:v>
                </c:pt>
                <c:pt idx="3">
                  <c:v>1.1304715364577079E-6</c:v>
                </c:pt>
                <c:pt idx="4">
                  <c:v>1.4773258539446261E-6</c:v>
                </c:pt>
                <c:pt idx="5">
                  <c:v>1.810000570665719E-6</c:v>
                </c:pt>
                <c:pt idx="6">
                  <c:v>2.1289212374453305E-6</c:v>
                </c:pt>
                <c:pt idx="7">
                  <c:v>2.4345021118816756E-6</c:v>
                </c:pt>
                <c:pt idx="8">
                  <c:v>2.7271464387332567E-6</c:v>
                </c:pt>
                <c:pt idx="9">
                  <c:v>3.0072467236292192E-6</c:v>
                </c:pt>
                <c:pt idx="10">
                  <c:v>3.275185000258114E-6</c:v>
                </c:pt>
                <c:pt idx="11">
                  <c:v>3.5313330911859977E-6</c:v>
                </c:pt>
                <c:pt idx="12">
                  <c:v>3.7760528624514203E-6</c:v>
                </c:pt>
                <c:pt idx="13">
                  <c:v>4.0096964720814827E-6</c:v>
                </c:pt>
                <c:pt idx="14">
                  <c:v>4.232606612669869E-6</c:v>
                </c:pt>
                <c:pt idx="15">
                  <c:v>4.4451167481545888E-6</c:v>
                </c:pt>
                <c:pt idx="16">
                  <c:v>4.6475513449300387E-6</c:v>
                </c:pt>
                <c:pt idx="17">
                  <c:v>4.840226097424853E-6</c:v>
                </c:pt>
                <c:pt idx="18">
                  <c:v>5.023448148274192E-6</c:v>
                </c:pt>
                <c:pt idx="19">
                  <c:v>5.1975163032120167E-6</c:v>
                </c:pt>
                <c:pt idx="20">
                  <c:v>5.3627212408061631E-6</c:v>
                </c:pt>
                <c:pt idx="21">
                  <c:v>5.5193457171561856E-6</c:v>
                </c:pt>
                <c:pt idx="22">
                  <c:v>5.6676647656712253E-6</c:v>
                </c:pt>
                <c:pt idx="23">
                  <c:v>5.8079458920424863E-6</c:v>
                </c:pt>
                <c:pt idx="24">
                  <c:v>5.9404492645222897E-6</c:v>
                </c:pt>
                <c:pt idx="25">
                  <c:v>6.0654278996191354E-6</c:v>
                </c:pt>
                <c:pt idx="26">
                  <c:v>6.18312784331571E-6</c:v>
                </c:pt>
                <c:pt idx="27">
                  <c:v>6.2937883479143161E-6</c:v>
                </c:pt>
                <c:pt idx="28">
                  <c:v>6.3976420446118407E-6</c:v>
                </c:pt>
                <c:pt idx="29">
                  <c:v>6.4949151119040642E-6</c:v>
                </c:pt>
                <c:pt idx="30">
                  <c:v>6.5858274399167842E-6</c:v>
                </c:pt>
                <c:pt idx="31">
                  <c:v>6.6705927907590614E-6</c:v>
                </c:pt>
                <c:pt idx="32">
                  <c:v>6.7494189549916503E-6</c:v>
                </c:pt>
                <c:pt idx="33">
                  <c:v>6.822507904301632E-6</c:v>
                </c:pt>
                <c:pt idx="34">
                  <c:v>6.890055940472138E-6</c:v>
                </c:pt>
                <c:pt idx="35">
                  <c:v>6.9522538407339784E-6</c:v>
                </c:pt>
                <c:pt idx="36">
                  <c:v>7.0092869995841223E-6</c:v>
                </c:pt>
                <c:pt idx="37">
                  <c:v>7.0613355671538995E-6</c:v>
                </c:pt>
                <c:pt idx="38">
                  <c:v>7.1085745842080179E-6</c:v>
                </c:pt>
                <c:pt idx="39">
                  <c:v>7.1511741138534897E-6</c:v>
                </c:pt>
                <c:pt idx="40">
                  <c:v>7.189299370035926E-6</c:v>
                </c:pt>
                <c:pt idx="41">
                  <c:v>7.2231108428987025E-6</c:v>
                </c:pt>
                <c:pt idx="42">
                  <c:v>7.2527644210789298E-6</c:v>
                </c:pt>
                <c:pt idx="43">
                  <c:v>7.2784115110122968E-6</c:v>
                </c:pt>
                <c:pt idx="44">
                  <c:v>7.3001991533173915E-6</c:v>
                </c:pt>
                <c:pt idx="45">
                  <c:v>7.3182701363282922E-6</c:v>
                </c:pt>
                <c:pt idx="46">
                  <c:v>7.3327631068428004E-6</c:v>
                </c:pt>
                <c:pt idx="47">
                  <c:v>7.343812678152008E-6</c:v>
                </c:pt>
                <c:pt idx="48">
                  <c:v>7.351549535415515E-6</c:v>
                </c:pt>
                <c:pt idx="49">
                  <c:v>7.3561005384449742E-6</c:v>
                </c:pt>
                <c:pt idx="50">
                  <c:v>7.3575888219573502E-6</c:v>
                </c:pt>
                <c:pt idx="51">
                  <c:v>7.3561338933577662E-6</c:v>
                </c:pt>
                <c:pt idx="52">
                  <c:v>7.3518517281104701E-6</c:v>
                </c:pt>
                <c:pt idx="53">
                  <c:v>7.3448548627551152E-6</c:v>
                </c:pt>
                <c:pt idx="54">
                  <c:v>7.3352524856241763E-6</c:v>
                </c:pt>
                <c:pt idx="55">
                  <c:v>7.3231505253160844E-6</c:v>
                </c:pt>
                <c:pt idx="56">
                  <c:v>7.3086517369774568E-6</c:v>
                </c:pt>
                <c:pt idx="57">
                  <c:v>7.291855786446349E-6</c:v>
                </c:pt>
                <c:pt idx="58">
                  <c:v>7.2728593323075709E-6</c:v>
                </c:pt>
                <c:pt idx="59">
                  <c:v>7.2517561059096618E-6</c:v>
                </c:pt>
                <c:pt idx="60">
                  <c:v>7.2286369893920932E-6</c:v>
                </c:pt>
                <c:pt idx="61">
                  <c:v>7.2035900917701559E-6</c:v>
                </c:pt>
                <c:pt idx="62">
                  <c:v>7.1767008231238222E-6</c:v>
                </c:pt>
                <c:pt idx="63">
                  <c:v>7.148051966935856E-6</c:v>
                </c:pt>
                <c:pt idx="64">
                  <c:v>7.1177237506233879E-6</c:v>
                </c:pt>
                <c:pt idx="65">
                  <c:v>7.0857939143060912E-6</c:v>
                </c:pt>
                <c:pt idx="66">
                  <c:v>7.0523377778532022E-6</c:v>
                </c:pt>
                <c:pt idx="67">
                  <c:v>7.0174283062505506E-6</c:v>
                </c:pt>
                <c:pt idx="68">
                  <c:v>6.9811361733278007E-6</c:v>
                </c:pt>
                <c:pt idx="69">
                  <c:v>6.9435298238853137E-6</c:v>
                </c:pt>
                <c:pt idx="70">
                  <c:v>6.9046755342589309E-6</c:v>
                </c:pt>
                <c:pt idx="71">
                  <c:v>6.8646374713602316E-6</c:v>
                </c:pt>
                <c:pt idx="72">
                  <c:v>6.8234777502288725E-6</c:v>
                </c:pt>
                <c:pt idx="73">
                  <c:v>6.7812564901327912E-6</c:v>
                </c:pt>
                <c:pt idx="74">
                  <c:v>6.7380318692512122E-6</c:v>
                </c:pt>
                <c:pt idx="75">
                  <c:v>6.6938601779746167E-6</c:v>
                </c:pt>
                <c:pt idx="76">
                  <c:v>6.6487958708549258E-6</c:v>
                </c:pt>
                <c:pt idx="77">
                  <c:v>6.6028916172385604E-6</c:v>
                </c:pt>
                <c:pt idx="78">
                  <c:v>6.5561983506140821E-6</c:v>
                </c:pt>
                <c:pt idx="79">
                  <c:v>6.5087653167055041E-6</c:v>
                </c:pt>
                <c:pt idx="80">
                  <c:v>6.4606401203416307E-6</c:v>
                </c:pt>
                <c:pt idx="81">
                  <c:v>6.4118687711309469E-6</c:v>
                </c:pt>
                <c:pt idx="82">
                  <c:v>6.3624957279711071E-6</c:v>
                </c:pt>
                <c:pt idx="83">
                  <c:v>6.3125639424211543E-6</c:v>
                </c:pt>
                <c:pt idx="84">
                  <c:v>6.262114900964142E-6</c:v>
                </c:pt>
                <c:pt idx="85">
                  <c:v>6.2111886661870318E-6</c:v>
                </c:pt>
                <c:pt idx="86">
                  <c:v>6.1598239169042227E-6</c:v>
                </c:pt>
                <c:pt idx="87">
                  <c:v>6.1080579872503755E-6</c:v>
                </c:pt>
                <c:pt idx="88">
                  <c:v>6.0559269047676203E-6</c:v>
                </c:pt>
                <c:pt idx="89">
                  <c:v>6.003465427511659E-6</c:v>
                </c:pt>
                <c:pt idx="90">
                  <c:v>5.9507070802006535E-6</c:v>
                </c:pt>
                <c:pt idx="91">
                  <c:v>5.8976841894303E-6</c:v>
                </c:pt>
                <c:pt idx="92">
                  <c:v>5.8444279179778723E-6</c:v>
                </c:pt>
                <c:pt idx="93">
                  <c:v>5.7909682982174834E-6</c:v>
                </c:pt>
                <c:pt idx="94">
                  <c:v>5.7373342646683699E-6</c:v>
                </c:pt>
                <c:pt idx="95">
                  <c:v>5.6835536856973916E-6</c:v>
                </c:pt>
                <c:pt idx="96">
                  <c:v>5.629653394396473E-6</c:v>
                </c:pt>
                <c:pt idx="97">
                  <c:v>5.5756592186552722E-6</c:v>
                </c:pt>
                <c:pt idx="98">
                  <c:v>5.5215960104487982E-6</c:v>
                </c:pt>
                <c:pt idx="99">
                  <c:v>5.4674876743592874E-6</c:v>
                </c:pt>
                <c:pt idx="100">
                  <c:v>5.4133571953512192E-6</c:v>
                </c:pt>
                <c:pt idx="101">
                  <c:v>5.3592266658177831E-6</c:v>
                </c:pt>
                <c:pt idx="102">
                  <c:v>5.3051173119168607E-6</c:v>
                </c:pt>
                <c:pt idx="103">
                  <c:v>5.251049519213974E-6</c:v>
                </c:pt>
                <c:pt idx="104">
                  <c:v>5.1970428576493409E-6</c:v>
                </c:pt>
                <c:pt idx="105">
                  <c:v>5.1431161058457948E-6</c:v>
                </c:pt>
                <c:pt idx="106">
                  <c:v>5.0892872747738119E-6</c:v>
                </c:pt>
                <c:pt idx="107">
                  <c:v>5.0355736307896236E-6</c:v>
                </c:pt>
                <c:pt idx="108">
                  <c:v>4.9819917180619517E-6</c:v>
                </c:pt>
                <c:pt idx="109">
                  <c:v>4.9285573804025453E-6</c:v>
                </c:pt>
                <c:pt idx="110">
                  <c:v>4.875285782515323E-6</c:v>
                </c:pt>
                <c:pt idx="111">
                  <c:v>4.8221914306786062E-6</c:v>
                </c:pt>
                <c:pt idx="112">
                  <c:v>4.7692881928745596E-6</c:v>
                </c:pt>
                <c:pt idx="113">
                  <c:v>4.7165893183795888E-6</c:v>
                </c:pt>
                <c:pt idx="114">
                  <c:v>4.6641074568292299E-6</c:v>
                </c:pt>
                <c:pt idx="115">
                  <c:v>4.6118546767705477E-6</c:v>
                </c:pt>
                <c:pt idx="116">
                  <c:v>4.559842483714972E-6</c:v>
                </c:pt>
                <c:pt idx="117">
                  <c:v>4.5080818377039904E-6</c:v>
                </c:pt>
                <c:pt idx="118">
                  <c:v>4.4565831704000202E-6</c:v>
                </c:pt>
                <c:pt idx="119">
                  <c:v>4.405356401714235E-6</c:v>
                </c:pt>
                <c:pt idx="120">
                  <c:v>4.354410955983109E-6</c:v>
                </c:pt>
                <c:pt idx="121">
                  <c:v>4.3037557777049722E-6</c:v>
                </c:pt>
                <c:pt idx="122">
                  <c:v>4.253399346847651E-6</c:v>
                </c:pt>
                <c:pt idx="123">
                  <c:v>4.2033496937380442E-6</c:v>
                </c:pt>
                <c:pt idx="124">
                  <c:v>4.1536144135441585E-6</c:v>
                </c:pt>
                <c:pt idx="125">
                  <c:v>4.1042006803599386E-6</c:v>
                </c:pt>
                <c:pt idx="126">
                  <c:v>4.0551152609028882E-6</c:v>
                </c:pt>
                <c:pt idx="127">
                  <c:v>4.0063645278343699E-6</c:v>
                </c:pt>
                <c:pt idx="128">
                  <c:v>3.9579544727120753E-6</c:v>
                </c:pt>
                <c:pt idx="129">
                  <c:v>3.9098907185840826E-6</c:v>
                </c:pt>
                <c:pt idx="130">
                  <c:v>3.8621785322335631E-6</c:v>
                </c:pt>
                <c:pt idx="131">
                  <c:v>3.8148228360830657E-6</c:v>
                </c:pt>
                <c:pt idx="132">
                  <c:v>3.7678282197670414E-6</c:v>
                </c:pt>
                <c:pt idx="133">
                  <c:v>3.7211989513810917E-6</c:v>
                </c:pt>
                <c:pt idx="134">
                  <c:v>3.6749389884161987E-6</c:v>
                </c:pt>
                <c:pt idx="135">
                  <c:v>3.6290519883860014E-6</c:v>
                </c:pt>
                <c:pt idx="136">
                  <c:v>3.5835413191549966E-6</c:v>
                </c:pt>
                <c:pt idx="137">
                  <c:v>3.5384100689753254E-6</c:v>
                </c:pt>
                <c:pt idx="138">
                  <c:v>3.4936610562396505E-6</c:v>
                </c:pt>
                <c:pt idx="139">
                  <c:v>3.4492968389574305E-6</c:v>
                </c:pt>
                <c:pt idx="140">
                  <c:v>3.4053197239617088E-6</c:v>
                </c:pt>
                <c:pt idx="141">
                  <c:v>3.3617317758533968E-6</c:v>
                </c:pt>
                <c:pt idx="142">
                  <c:v>3.3185348256898076E-6</c:v>
                </c:pt>
                <c:pt idx="143">
                  <c:v>3.2757304794241E-6</c:v>
                </c:pt>
                <c:pt idx="144">
                  <c:v>3.2333201261020471E-6</c:v>
                </c:pt>
                <c:pt idx="145">
                  <c:v>3.1913049458224621E-6</c:v>
                </c:pt>
                <c:pt idx="146">
                  <c:v>3.1496859174674222E-6</c:v>
                </c:pt>
                <c:pt idx="147">
                  <c:v>3.1084638262082768E-6</c:v>
                </c:pt>
                <c:pt idx="148">
                  <c:v>3.0676392707932921E-6</c:v>
                </c:pt>
                <c:pt idx="149">
                  <c:v>3.0272126706226387E-6</c:v>
                </c:pt>
                <c:pt idx="150">
                  <c:v>2.9871842726162928E-6</c:v>
                </c:pt>
                <c:pt idx="151">
                  <c:v>2.9475541578802561E-6</c:v>
                </c:pt>
                <c:pt idx="152">
                  <c:v>2.9083222481764289E-6</c:v>
                </c:pt>
                <c:pt idx="153">
                  <c:v>2.8694883122012391E-6</c:v>
                </c:pt>
                <c:pt idx="154">
                  <c:v>2.8310519716781353E-6</c:v>
                </c:pt>
                <c:pt idx="155">
                  <c:v>2.79301270726879E-6</c:v>
                </c:pt>
                <c:pt idx="156">
                  <c:v>2.75536986430784E-6</c:v>
                </c:pt>
                <c:pt idx="157">
                  <c:v>2.7181226583658252E-6</c:v>
                </c:pt>
                <c:pt idx="158">
                  <c:v>2.6812701806448812E-6</c:v>
                </c:pt>
                <c:pt idx="159">
                  <c:v>2.6448114032116325E-6</c:v>
                </c:pt>
                <c:pt idx="160">
                  <c:v>2.6087451840715956E-6</c:v>
                </c:pt>
                <c:pt idx="161">
                  <c:v>2.5730702720893575E-6</c:v>
                </c:pt>
                <c:pt idx="162">
                  <c:v>2.5377853117586072E-6</c:v>
                </c:pt>
                <c:pt idx="163">
                  <c:v>2.5028888478260647E-6</c:v>
                </c:pt>
                <c:pt idx="164">
                  <c:v>2.4683793297732075E-6</c:v>
                </c:pt>
                <c:pt idx="165">
                  <c:v>2.4342551161596229E-6</c:v>
                </c:pt>
                <c:pt idx="166">
                  <c:v>2.400514478831702E-6</c:v>
                </c:pt>
                <c:pt idx="167">
                  <c:v>2.3671556070003036E-6</c:v>
                </c:pt>
                <c:pt idx="168">
                  <c:v>2.3341766111909471E-6</c:v>
                </c:pt>
                <c:pt idx="169">
                  <c:v>2.3015755270699496E-6</c:v>
                </c:pt>
                <c:pt idx="170">
                  <c:v>2.2693503191499012E-6</c:v>
                </c:pt>
                <c:pt idx="171">
                  <c:v>2.2374988843777411E-6</c:v>
                </c:pt>
                <c:pt idx="172">
                  <c:v>2.2060190556086346E-6</c:v>
                </c:pt>
                <c:pt idx="173">
                  <c:v>2.1749086049687685E-6</c:v>
                </c:pt>
                <c:pt idx="174">
                  <c:v>2.1441652471101113E-6</c:v>
                </c:pt>
                <c:pt idx="175">
                  <c:v>2.1137866423600585E-6</c:v>
                </c:pt>
                <c:pt idx="176">
                  <c:v>2.0837703997689129E-6</c:v>
                </c:pt>
                <c:pt idx="177">
                  <c:v>2.0541140800579589E-6</c:v>
                </c:pt>
                <c:pt idx="178">
                  <c:v>2.0248151984708872E-6</c:v>
                </c:pt>
                <c:pt idx="179">
                  <c:v>1.9958712275312618E-6</c:v>
                </c:pt>
                <c:pt idx="180">
                  <c:v>1.9672795997085913E-6</c:v>
                </c:pt>
                <c:pt idx="181">
                  <c:v>1.9390377099955918E-6</c:v>
                </c:pt>
                <c:pt idx="182">
                  <c:v>1.9111429183990709E-6</c:v>
                </c:pt>
                <c:pt idx="183">
                  <c:v>1.8835925523468705E-6</c:v>
                </c:pt>
                <c:pt idx="184">
                  <c:v>1.8563839090131984E-6</c:v>
                </c:pt>
                <c:pt idx="185">
                  <c:v>1.8295142575646463E-6</c:v>
                </c:pt>
                <c:pt idx="186">
                  <c:v>1.8029808413291326E-6</c:v>
                </c:pt>
                <c:pt idx="187">
                  <c:v>1.7767808798899107E-6</c:v>
                </c:pt>
                <c:pt idx="188">
                  <c:v>1.7509115711067986E-6</c:v>
                </c:pt>
                <c:pt idx="189">
                  <c:v>1.7253700930666611E-6</c:v>
                </c:pt>
                <c:pt idx="190">
                  <c:v>1.7001536059651758E-6</c:v>
                </c:pt>
                <c:pt idx="191">
                  <c:v>1.675259253921813E-6</c:v>
                </c:pt>
                <c:pt idx="192">
                  <c:v>1.6506841667299703E-6</c:v>
                </c:pt>
                <c:pt idx="193">
                  <c:v>1.6264254615440899E-6</c:v>
                </c:pt>
                <c:pt idx="194">
                  <c:v>1.6024802445055798E-6</c:v>
                </c:pt>
                <c:pt idx="195">
                  <c:v>1.5788456123093029E-6</c:v>
                </c:pt>
                <c:pt idx="196">
                  <c:v>1.5555186537123483E-6</c:v>
                </c:pt>
                <c:pt idx="197">
                  <c:v>1.5324964509867461E-6</c:v>
                </c:pt>
                <c:pt idx="198">
                  <c:v>1.5097760813177745E-6</c:v>
                </c:pt>
                <c:pt idx="199">
                  <c:v>1.4873546181494279E-6</c:v>
                </c:pt>
                <c:pt idx="200">
                  <c:v>1.4652291324785926E-6</c:v>
                </c:pt>
                <c:pt idx="201">
                  <c:v>1.4433966940994416E-6</c:v>
                </c:pt>
                <c:pt idx="202">
                  <c:v>1.421854372799508E-6</c:v>
                </c:pt>
                <c:pt idx="203">
                  <c:v>1.4005992395088515E-6</c:v>
                </c:pt>
                <c:pt idx="204">
                  <c:v>1.3796283674037363E-6</c:v>
                </c:pt>
                <c:pt idx="205">
                  <c:v>1.3589388329661341E-6</c:v>
                </c:pt>
                <c:pt idx="206">
                  <c:v>1.3385277170003992E-6</c:v>
                </c:pt>
                <c:pt idx="207">
                  <c:v>1.3183921056083776E-6</c:v>
                </c:pt>
                <c:pt idx="208">
                  <c:v>1.2985290911242099E-6</c:v>
                </c:pt>
                <c:pt idx="209">
                  <c:v>1.2789357730100304E-6</c:v>
                </c:pt>
                <c:pt idx="210">
                  <c:v>1.2596092587137577E-6</c:v>
                </c:pt>
                <c:pt idx="211">
                  <c:v>1.2405466644901112E-6</c:v>
                </c:pt>
                <c:pt idx="212">
                  <c:v>1.2217451161859905E-6</c:v>
                </c:pt>
                <c:pt idx="213">
                  <c:v>1.2032017499912923E-6</c:v>
                </c:pt>
                <c:pt idx="214">
                  <c:v>1.1849137131562331E-6</c:v>
                </c:pt>
                <c:pt idx="215">
                  <c:v>1.1668781646762152E-6</c:v>
                </c:pt>
                <c:pt idx="216">
                  <c:v>1.1490922759452201E-6</c:v>
                </c:pt>
                <c:pt idx="217">
                  <c:v>1.1315532313787378E-6</c:v>
                </c:pt>
                <c:pt idx="218">
                  <c:v>1.1142582290071456E-6</c:v>
                </c:pt>
                <c:pt idx="219">
                  <c:v>1.0972044810405018E-6</c:v>
                </c:pt>
                <c:pt idx="220">
                  <c:v>1.0803892144056165E-6</c:v>
                </c:pt>
                <c:pt idx="221">
                  <c:v>1.0638096712563074E-6</c:v>
                </c:pt>
                <c:pt idx="222">
                  <c:v>1.0474631094576638E-6</c:v>
                </c:pt>
                <c:pt idx="223">
                  <c:v>1.0313468030451767E-6</c:v>
                </c:pt>
                <c:pt idx="224">
                  <c:v>1.0154580426595139E-6</c:v>
                </c:pt>
                <c:pt idx="225">
                  <c:v>9.9979413595774391E-7</c:v>
                </c:pt>
                <c:pt idx="226">
                  <c:v>9.8435240800175738E-7</c:v>
                </c:pt>
                <c:pt idx="227">
                  <c:v>9.6913020162464353E-7</c:v>
                </c:pt>
                <c:pt idx="228">
                  <c:v>9.5412487777571958E-7</c:v>
                </c:pt>
                <c:pt idx="229">
                  <c:v>9.3933381584494247E-7</c:v>
                </c:pt>
                <c:pt idx="230">
                  <c:v>9.2475441396735571E-7</c:v>
                </c:pt>
                <c:pt idx="231">
                  <c:v>9.1038408930826333E-7</c:v>
                </c:pt>
                <c:pt idx="232">
                  <c:v>8.962202783297446E-7</c:v>
                </c:pt>
                <c:pt idx="233">
                  <c:v>8.822604370391692E-7</c:v>
                </c:pt>
                <c:pt idx="234">
                  <c:v>8.6850204122028851E-7</c:v>
                </c:pt>
                <c:pt idx="235">
                  <c:v>8.5494258664752499E-7</c:v>
                </c:pt>
                <c:pt idx="236">
                  <c:v>8.4157958928401013E-7</c:v>
                </c:pt>
                <c:pt idx="237">
                  <c:v>8.2841058546394985E-7</c:v>
                </c:pt>
                <c:pt idx="238">
                  <c:v>8.1543313205984496E-7</c:v>
                </c:pt>
                <c:pt idx="239">
                  <c:v>8.0264480663510918E-7</c:v>
                </c:pt>
                <c:pt idx="240">
                  <c:v>7.9004320758258131E-7</c:v>
                </c:pt>
                <c:pt idx="241">
                  <c:v>7.7762595424944771E-7</c:v>
                </c:pt>
                <c:pt idx="242">
                  <c:v>7.6539068704904575E-7</c:v>
                </c:pt>
                <c:pt idx="243">
                  <c:v>7.5333506756002409E-7</c:v>
                </c:pt>
                <c:pt idx="244">
                  <c:v>7.4145677861331743E-7</c:v>
                </c:pt>
                <c:pt idx="245">
                  <c:v>7.2975352436737466E-7</c:v>
                </c:pt>
                <c:pt idx="246">
                  <c:v>7.1822303037208258E-7</c:v>
                </c:pt>
                <c:pt idx="247">
                  <c:v>7.0686304362178353E-7</c:v>
                </c:pt>
                <c:pt idx="248">
                  <c:v>6.9567133259782034E-7</c:v>
                </c:pt>
                <c:pt idx="249">
                  <c:v>6.8464568730097357E-7</c:v>
                </c:pt>
                <c:pt idx="250">
                  <c:v>6.7378391927420353E-7</c:v>
                </c:pt>
                <c:pt idx="251">
                  <c:v>6.6308386161604024E-7</c:v>
                </c:pt>
                <c:pt idx="252">
                  <c:v>6.5254336898501025E-7</c:v>
                </c:pt>
                <c:pt idx="253">
                  <c:v>6.4216031759542278E-7</c:v>
                </c:pt>
                <c:pt idx="254">
                  <c:v>6.3193260520488048E-7</c:v>
                </c:pt>
                <c:pt idx="255">
                  <c:v>6.2185815109382674E-7</c:v>
                </c:pt>
                <c:pt idx="256">
                  <c:v>6.1193489603745831E-7</c:v>
                </c:pt>
                <c:pt idx="257">
                  <c:v>6.021608022703089E-7</c:v>
                </c:pt>
                <c:pt idx="258">
                  <c:v>5.9253385344381173E-7</c:v>
                </c:pt>
                <c:pt idx="259">
                  <c:v>5.83052054577124E-7</c:v>
                </c:pt>
                <c:pt idx="260">
                  <c:v>5.737134320015051E-7</c:v>
                </c:pt>
                <c:pt idx="261">
                  <c:v>5.6451603329851652E-7</c:v>
                </c:pt>
                <c:pt idx="262">
                  <c:v>5.554579272323158E-7</c:v>
                </c:pt>
                <c:pt idx="263">
                  <c:v>5.4653720367629592E-7</c:v>
                </c:pt>
                <c:pt idx="264">
                  <c:v>5.3775197353433011E-7</c:v>
                </c:pt>
                <c:pt idx="265">
                  <c:v>5.2910036865685182E-7</c:v>
                </c:pt>
                <c:pt idx="266">
                  <c:v>5.2058054175201869E-7</c:v>
                </c:pt>
                <c:pt idx="267">
                  <c:v>5.1219066629217688E-7</c:v>
                </c:pt>
                <c:pt idx="268">
                  <c:v>5.0392893641585579E-7</c:v>
                </c:pt>
                <c:pt idx="269">
                  <c:v>4.9579356682549622E-7</c:v>
                </c:pt>
                <c:pt idx="270">
                  <c:v>4.877827926811343E-7</c:v>
                </c:pt>
                <c:pt idx="271">
                  <c:v>4.798948694902259E-7</c:v>
                </c:pt>
                <c:pt idx="272">
                  <c:v>4.7212807299381415E-7</c:v>
                </c:pt>
                <c:pt idx="273">
                  <c:v>4.6448069904923203E-7</c:v>
                </c:pt>
                <c:pt idx="274">
                  <c:v>4.5695106350950886E-7</c:v>
                </c:pt>
                <c:pt idx="275">
                  <c:v>4.4953750209967289E-7</c:v>
                </c:pt>
                <c:pt idx="276">
                  <c:v>4.4223837029010501E-7</c:v>
                </c:pt>
                <c:pt idx="277">
                  <c:v>4.3505204316712428E-7</c:v>
                </c:pt>
                <c:pt idx="278">
                  <c:v>4.279769153009493E-7</c:v>
                </c:pt>
                <c:pt idx="279">
                  <c:v>4.210114006112027E-7</c:v>
                </c:pt>
                <c:pt idx="280">
                  <c:v>4.1415393223009884E-7</c:v>
                </c:pt>
                <c:pt idx="281">
                  <c:v>4.074029623634664E-7</c:v>
                </c:pt>
                <c:pt idx="282">
                  <c:v>4.0075696214973699E-7</c:v>
                </c:pt>
                <c:pt idx="283">
                  <c:v>3.9421442151704604E-7</c:v>
                </c:pt>
                <c:pt idx="284">
                  <c:v>3.8777384903856205E-7</c:v>
                </c:pt>
                <c:pt idx="285">
                  <c:v>3.8143377178618529E-7</c:v>
                </c:pt>
                <c:pt idx="286">
                  <c:v>3.7519273518272288E-7</c:v>
                </c:pt>
                <c:pt idx="287">
                  <c:v>3.6904930285267159E-7</c:v>
                </c:pt>
                <c:pt idx="288">
                  <c:v>3.6300205647170857E-7</c:v>
                </c:pt>
                <c:pt idx="289">
                  <c:v>3.5704959561501124E-7</c:v>
                </c:pt>
                <c:pt idx="290">
                  <c:v>3.511905376045019E-7</c:v>
                </c:pt>
                <c:pt idx="291">
                  <c:v>3.4542351735512759E-7</c:v>
                </c:pt>
                <c:pt idx="292">
                  <c:v>3.3974718722026575E-7</c:v>
                </c:pt>
                <c:pt idx="293">
                  <c:v>3.3416021683635685E-7</c:v>
                </c:pt>
                <c:pt idx="294">
                  <c:v>3.2866129296685058E-7</c:v>
                </c:pt>
                <c:pt idx="295">
                  <c:v>3.2324911934555791E-7</c:v>
                </c:pt>
                <c:pt idx="296">
                  <c:v>3.1792241651948791E-7</c:v>
                </c:pt>
                <c:pt idx="297">
                  <c:v>3.1267992169125824E-7</c:v>
                </c:pt>
                <c:pt idx="298">
                  <c:v>3.0752038856115305E-7</c:v>
                </c:pt>
                <c:pt idx="299">
                  <c:v>3.0244258716890363E-7</c:v>
                </c:pt>
                <c:pt idx="300">
                  <c:v>2.9744530373526961E-7</c:v>
                </c:pt>
                <c:pt idx="301">
                  <c:v>2.925273405034834E-7</c:v>
                </c:pt>
                <c:pt idx="302">
                  <c:v>2.8768751558063403E-7</c:v>
                </c:pt>
                <c:pt idx="303">
                  <c:v>2.8292466277904518E-7</c:v>
                </c:pt>
                <c:pt idx="304">
                  <c:v>2.7823763145772E-7</c:v>
                </c:pt>
                <c:pt idx="305">
                  <c:v>2.7362528636390293E-7</c:v>
                </c:pt>
                <c:pt idx="306">
                  <c:v>2.6908650747482392E-7</c:v>
                </c:pt>
                <c:pt idx="307">
                  <c:v>2.6462018983967323E-7</c:v>
                </c:pt>
                <c:pt idx="308">
                  <c:v>2.6022524342186529E-7</c:v>
                </c:pt>
                <c:pt idx="309">
                  <c:v>2.5590059294163862E-7</c:v>
                </c:pt>
                <c:pt idx="310">
                  <c:v>2.5164517771904186E-7</c:v>
                </c:pt>
                <c:pt idx="311">
                  <c:v>2.4745795151735089E-7</c:v>
                </c:pt>
                <c:pt idx="312">
                  <c:v>2.4333788238696462E-7</c:v>
                </c:pt>
                <c:pt idx="313">
                  <c:v>2.3928395250981748E-7</c:v>
                </c:pt>
                <c:pt idx="314">
                  <c:v>2.3529515804435391E-7</c:v>
                </c:pt>
                <c:pt idx="315">
                  <c:v>2.3137050897109916E-7</c:v>
                </c:pt>
                <c:pt idx="316">
                  <c:v>2.2750902893886836E-7</c:v>
                </c:pt>
                <c:pt idx="317">
                  <c:v>2.2370975511164399E-7</c:v>
                </c:pt>
                <c:pt idx="318">
                  <c:v>2.199717380161601E-7</c:v>
                </c:pt>
                <c:pt idx="319">
                  <c:v>2.1629404139022242E-7</c:v>
                </c:pt>
                <c:pt idx="320">
                  <c:v>2.1267574203179683E-7</c:v>
                </c:pt>
                <c:pt idx="321">
                  <c:v>2.091159296488926E-7</c:v>
                </c:pt>
                <c:pt idx="322">
                  <c:v>2.0561370671027262E-7</c:v>
                </c:pt>
                <c:pt idx="323">
                  <c:v>2.0216818829701076E-7</c:v>
                </c:pt>
                <c:pt idx="324">
                  <c:v>1.9877850195492721E-7</c:v>
                </c:pt>
                <c:pt idx="325">
                  <c:v>1.9544378754792175E-7</c:v>
                </c:pt>
                <c:pt idx="326">
                  <c:v>1.9216319711222681E-7</c:v>
                </c:pt>
                <c:pt idx="327">
                  <c:v>1.8893589471160509E-7</c:v>
                </c:pt>
                <c:pt idx="328">
                  <c:v>1.8576105629350632E-7</c:v>
                </c:pt>
                <c:pt idx="329">
                  <c:v>1.8263786954620747E-7</c:v>
                </c:pt>
                <c:pt idx="330">
                  <c:v>1.7956553375694841E-7</c:v>
                </c:pt>
                <c:pt idx="331">
                  <c:v>1.7654325967108478E-7</c:v>
                </c:pt>
                <c:pt idx="332">
                  <c:v>1.7357026935226836E-7</c:v>
                </c:pt>
                <c:pt idx="333">
                  <c:v>1.7064579604367496E-7</c:v>
                </c:pt>
                <c:pt idx="334">
                  <c:v>1.6776908403028684E-7</c:v>
                </c:pt>
                <c:pt idx="335">
                  <c:v>1.649393885022494E-7</c:v>
                </c:pt>
                <c:pt idx="336">
                  <c:v>1.6215597541930632E-7</c:v>
                </c:pt>
                <c:pt idx="337">
                  <c:v>1.5941812137633057E-7</c:v>
                </c:pt>
                <c:pt idx="338">
                  <c:v>1.5672511346995565E-7</c:v>
                </c:pt>
                <c:pt idx="339">
                  <c:v>1.5407624916632086E-7</c:v>
                </c:pt>
                <c:pt idx="340">
                  <c:v>1.5147083616993456E-7</c:v>
                </c:pt>
                <c:pt idx="341">
                  <c:v>1.4890819229366654E-7</c:v>
                </c:pt>
                <c:pt idx="342">
                  <c:v>1.4638764532987334E-7</c:v>
                </c:pt>
                <c:pt idx="343">
                  <c:v>1.439085329226653E-7</c:v>
                </c:pt>
                <c:pt idx="344">
                  <c:v>1.414702024413178E-7</c:v>
                </c:pt>
                <c:pt idx="345">
                  <c:v>1.3907201085483446E-7</c:v>
                </c:pt>
                <c:pt idx="346">
                  <c:v>1.3671332460766331E-7</c:v>
                </c:pt>
                <c:pt idx="347">
                  <c:v>1.3439351949657268E-7</c:v>
                </c:pt>
                <c:pt idx="348">
                  <c:v>1.321119805486857E-7</c:v>
                </c:pt>
                <c:pt idx="349">
                  <c:v>1.2986810190068045E-7</c:v>
                </c:pt>
                <c:pt idx="350">
                  <c:v>1.2766128667915255E-7</c:v>
                </c:pt>
                <c:pt idx="351">
                  <c:v>1.2549094688214573E-7</c:v>
                </c:pt>
                <c:pt idx="352">
                  <c:v>1.2335650326184865E-7</c:v>
                </c:pt>
                <c:pt idx="353">
                  <c:v>1.2125738520845812E-7</c:v>
                </c:pt>
                <c:pt idx="354">
                  <c:v>1.1919303063521046E-7</c:v>
                </c:pt>
                <c:pt idx="355">
                  <c:v>1.1716288586457768E-7</c:v>
                </c:pt>
                <c:pt idx="356">
                  <c:v>1.151664055156302E-7</c:v>
                </c:pt>
                <c:pt idx="357">
                  <c:v>1.1320305239256175E-7</c:v>
                </c:pt>
                <c:pt idx="358">
                  <c:v>1.1127229737437694E-7</c:v>
                </c:pt>
                <c:pt idx="359">
                  <c:v>1.0937361930573746E-7</c:v>
                </c:pt>
                <c:pt idx="360">
                  <c:v>1.0750650488896596E-7</c:v>
                </c:pt>
                <c:pt idx="361">
                  <c:v>1.0567044857720198E-7</c:v>
                </c:pt>
                <c:pt idx="362">
                  <c:v>1.0386495246871022E-7</c:v>
                </c:pt>
                <c:pt idx="363">
                  <c:v>1.0208952620233342E-7</c:v>
                </c:pt>
                <c:pt idx="364">
                  <c:v>1.0034368685409023E-7</c:v>
                </c:pt>
                <c:pt idx="365">
                  <c:v>9.8626958834909107E-8</c:v>
                </c:pt>
                <c:pt idx="366">
                  <c:v>9.6938873789498097E-8</c:v>
                </c:pt>
                <c:pt idx="367">
                  <c:v>9.5278970496342394E-8</c:v>
                </c:pt>
                <c:pt idx="368">
                  <c:v>9.3646794768826976E-8</c:v>
                </c:pt>
                <c:pt idx="369">
                  <c:v>9.2041899357476745E-8</c:v>
                </c:pt>
                <c:pt idx="370">
                  <c:v>9.0463843853311217E-8</c:v>
                </c:pt>
                <c:pt idx="371">
                  <c:v>8.8912194592305574E-8</c:v>
                </c:pt>
                <c:pt idx="372">
                  <c:v>8.738652456095381E-8</c:v>
                </c:pt>
                <c:pt idx="373">
                  <c:v>8.5886413302926691E-8</c:v>
                </c:pt>
                <c:pt idx="374">
                  <c:v>8.4411446826819344E-8</c:v>
                </c:pt>
                <c:pt idx="375">
                  <c:v>8.2961217514980405E-8</c:v>
                </c:pt>
                <c:pt idx="376">
                  <c:v>8.1535324033418076E-8</c:v>
                </c:pt>
                <c:pt idx="377">
                  <c:v>8.0133371242773582E-8</c:v>
                </c:pt>
                <c:pt idx="378">
                  <c:v>7.8754970110358139E-8</c:v>
                </c:pt>
                <c:pt idx="379">
                  <c:v>7.7399737623243088E-8</c:v>
                </c:pt>
                <c:pt idx="380">
                  <c:v>7.6067296702398595E-8</c:v>
                </c:pt>
                <c:pt idx="381">
                  <c:v>7.4757276117872226E-8</c:v>
                </c:pt>
                <c:pt idx="382">
                  <c:v>7.3469310404999295E-8</c:v>
                </c:pt>
                <c:pt idx="383">
                  <c:v>7.2203039781639261E-8</c:v>
                </c:pt>
                <c:pt idx="384">
                  <c:v>7.0958110066428077E-8</c:v>
                </c:pt>
                <c:pt idx="385">
                  <c:v>6.9734172598041031E-8</c:v>
                </c:pt>
                <c:pt idx="386">
                  <c:v>6.8530884155455913E-8</c:v>
                </c:pt>
                <c:pt idx="387">
                  <c:v>6.7347906879210543E-8</c:v>
                </c:pt>
                <c:pt idx="388">
                  <c:v>6.6184908193644772E-8</c:v>
                </c:pt>
                <c:pt idx="389">
                  <c:v>6.504156073012047E-8</c:v>
                </c:pt>
                <c:pt idx="390">
                  <c:v>6.391754225120968E-8</c:v>
                </c:pt>
                <c:pt idx="391">
                  <c:v>6.2812535575844247E-8</c:v>
                </c:pt>
                <c:pt idx="392">
                  <c:v>6.1726228505417068E-8</c:v>
                </c:pt>
                <c:pt idx="393">
                  <c:v>6.0658313750828173E-8</c:v>
                </c:pt>
                <c:pt idx="394">
                  <c:v>5.9608488860465523E-8</c:v>
                </c:pt>
                <c:pt idx="395">
                  <c:v>5.8576456149113799E-8</c:v>
                </c:pt>
                <c:pt idx="396">
                  <c:v>5.7561922627781134E-8</c:v>
                </c:pt>
                <c:pt idx="397">
                  <c:v>5.6564599934436687E-8</c:v>
                </c:pt>
                <c:pt idx="398">
                  <c:v>5.5584204265649096E-8</c:v>
                </c:pt>
                <c:pt idx="399">
                  <c:v>5.4620456309118972E-8</c:v>
                </c:pt>
                <c:pt idx="400">
                  <c:v>5.3673081177094806E-8</c:v>
                </c:pt>
                <c:pt idx="401">
                  <c:v>5.2741808340665853E-8</c:v>
                </c:pt>
                <c:pt idx="402">
                  <c:v>5.1826371564921655E-8</c:v>
                </c:pt>
                <c:pt idx="403">
                  <c:v>5.092650884497054E-8</c:v>
                </c:pt>
                <c:pt idx="404">
                  <c:v>5.0041962342808825E-8</c:v>
                </c:pt>
                <c:pt idx="405">
                  <c:v>4.9172478325030575E-8</c:v>
                </c:pt>
                <c:pt idx="406">
                  <c:v>4.8317807101371319E-8</c:v>
                </c:pt>
                <c:pt idx="407">
                  <c:v>4.7477702964075868E-8</c:v>
                </c:pt>
                <c:pt idx="408">
                  <c:v>4.6651924128081991E-8</c:v>
                </c:pt>
                <c:pt idx="409">
                  <c:v>4.5840232672011773E-8</c:v>
                </c:pt>
                <c:pt idx="410">
                  <c:v>4.5042394479961208E-8</c:v>
                </c:pt>
                <c:pt idx="411">
                  <c:v>4.4258179184080779E-8</c:v>
                </c:pt>
                <c:pt idx="412">
                  <c:v>4.3487360107937587E-8</c:v>
                </c:pt>
                <c:pt idx="413">
                  <c:v>4.2729714210651146E-8</c:v>
                </c:pt>
                <c:pt idx="414">
                  <c:v>4.1985022031793642E-8</c:v>
                </c:pt>
                <c:pt idx="415">
                  <c:v>4.1253067637047495E-8</c:v>
                </c:pt>
                <c:pt idx="416">
                  <c:v>4.0533638564610571E-8</c:v>
                </c:pt>
                <c:pt idx="417">
                  <c:v>3.9826525772341966E-8</c:v>
                </c:pt>
                <c:pt idx="418">
                  <c:v>3.9131523585638625E-8</c:v>
                </c:pt>
                <c:pt idx="419">
                  <c:v>3.8448429646035982E-8</c:v>
                </c:pt>
                <c:pt idx="420">
                  <c:v>3.7777044860523491E-8</c:v>
                </c:pt>
                <c:pt idx="421">
                  <c:v>3.7117173351567384E-8</c:v>
                </c:pt>
                <c:pt idx="422">
                  <c:v>3.6468622407831884E-8</c:v>
                </c:pt>
                <c:pt idx="423">
                  <c:v>3.5831202435591673E-8</c:v>
                </c:pt>
                <c:pt idx="424">
                  <c:v>3.5204726910826759E-8</c:v>
                </c:pt>
                <c:pt idx="425">
                  <c:v>3.4589012331992608E-8</c:v>
                </c:pt>
                <c:pt idx="426">
                  <c:v>3.3983878173456369E-8</c:v>
                </c:pt>
                <c:pt idx="427">
                  <c:v>3.3389146839592692E-8</c:v>
                </c:pt>
                <c:pt idx="428">
                  <c:v>3.280464361953033E-8</c:v>
                </c:pt>
                <c:pt idx="429">
                  <c:v>3.2230196642542294E-8</c:v>
                </c:pt>
                <c:pt idx="430">
                  <c:v>3.1665636834071223E-8</c:v>
                </c:pt>
                <c:pt idx="431">
                  <c:v>3.1110797872382967E-8</c:v>
                </c:pt>
                <c:pt idx="432">
                  <c:v>3.0565516145840335E-8</c:v>
                </c:pt>
                <c:pt idx="433">
                  <c:v>3.0029630710789729E-8</c:v>
                </c:pt>
                <c:pt idx="434">
                  <c:v>2.9502983250052557E-8</c:v>
                </c:pt>
                <c:pt idx="435">
                  <c:v>2.8985418032014856E-8</c:v>
                </c:pt>
                <c:pt idx="436">
                  <c:v>2.8476781870306925E-8</c:v>
                </c:pt>
                <c:pt idx="437">
                  <c:v>2.7976924084066205E-8</c:v>
                </c:pt>
                <c:pt idx="438">
                  <c:v>2.7485696458775809E-8</c:v>
                </c:pt>
                <c:pt idx="439">
                  <c:v>2.7002953207671354E-8</c:v>
                </c:pt>
                <c:pt idx="440">
                  <c:v>2.6528550933709509E-8</c:v>
                </c:pt>
                <c:pt idx="441">
                  <c:v>2.606234859209047E-8</c:v>
                </c:pt>
                <c:pt idx="442">
                  <c:v>2.5604207453327969E-8</c:v>
                </c:pt>
                <c:pt idx="443">
                  <c:v>2.5153991066859062E-8</c:v>
                </c:pt>
                <c:pt idx="444">
                  <c:v>2.4711565225187739E-8</c:v>
                </c:pt>
                <c:pt idx="445">
                  <c:v>2.4276797928554655E-8</c:v>
                </c:pt>
                <c:pt idx="446">
                  <c:v>2.3849559350126757E-8</c:v>
                </c:pt>
                <c:pt idx="447">
                  <c:v>2.3429721801699637E-8</c:v>
                </c:pt>
                <c:pt idx="448">
                  <c:v>2.3017159699906353E-8</c:v>
                </c:pt>
                <c:pt idx="449">
                  <c:v>2.2611749532925864E-8</c:v>
                </c:pt>
                <c:pt idx="450">
                  <c:v>2.2213369827684693E-8</c:v>
                </c:pt>
                <c:pt idx="451">
                  <c:v>2.1821901117545042E-8</c:v>
                </c:pt>
                <c:pt idx="452">
                  <c:v>2.14372259104734E-8</c:v>
                </c:pt>
                <c:pt idx="453">
                  <c:v>2.1059228657682838E-8</c:v>
                </c:pt>
                <c:pt idx="454">
                  <c:v>2.06877957227433E-8</c:v>
                </c:pt>
                <c:pt idx="455">
                  <c:v>2.0322815351152656E-8</c:v>
                </c:pt>
                <c:pt idx="456">
                  <c:v>1.9964177640363644E-8</c:v>
                </c:pt>
                <c:pt idx="457">
                  <c:v>1.9611774510259438E-8</c:v>
                </c:pt>
                <c:pt idx="458">
                  <c:v>1.9265499674072778E-8</c:v>
                </c:pt>
                <c:pt idx="459">
                  <c:v>1.8925248609741728E-8</c:v>
                </c:pt>
                <c:pt idx="460">
                  <c:v>1.8590918531697071E-8</c:v>
                </c:pt>
                <c:pt idx="461">
                  <c:v>1.8262408363074846E-8</c:v>
                </c:pt>
                <c:pt idx="462">
                  <c:v>1.7939618708348515E-8</c:v>
                </c:pt>
                <c:pt idx="463">
                  <c:v>1.7622451826375179E-8</c:v>
                </c:pt>
                <c:pt idx="464">
                  <c:v>1.7310811603849614E-8</c:v>
                </c:pt>
                <c:pt idx="465">
                  <c:v>1.7004603529161316E-8</c:v>
                </c:pt>
                <c:pt idx="466">
                  <c:v>1.6703734666648357E-8</c:v>
                </c:pt>
                <c:pt idx="467">
                  <c:v>1.6408113631243055E-8</c:v>
                </c:pt>
                <c:pt idx="468">
                  <c:v>1.6117650563503571E-8</c:v>
                </c:pt>
                <c:pt idx="469">
                  <c:v>1.5832257105026545E-8</c:v>
                </c:pt>
                <c:pt idx="470">
                  <c:v>1.5551846374235203E-8</c:v>
                </c:pt>
                <c:pt idx="471">
                  <c:v>1.5276332942537815E-8</c:v>
                </c:pt>
                <c:pt idx="472">
                  <c:v>1.5005632810851165E-8</c:v>
                </c:pt>
                <c:pt idx="473">
                  <c:v>1.4739663386484193E-8</c:v>
                </c:pt>
                <c:pt idx="474">
                  <c:v>1.4478343460376509E-8</c:v>
                </c:pt>
                <c:pt idx="475">
                  <c:v>1.4221593184687032E-8</c:v>
                </c:pt>
                <c:pt idx="476">
                  <c:v>1.3969334050727384E-8</c:v>
                </c:pt>
                <c:pt idx="477">
                  <c:v>1.3721488867235778E-8</c:v>
                </c:pt>
                <c:pt idx="478">
                  <c:v>1.3477981738985999E-8</c:v>
                </c:pt>
                <c:pt idx="479">
                  <c:v>1.3238738045727217E-8</c:v>
                </c:pt>
                <c:pt idx="480">
                  <c:v>1.3003684421449355E-8</c:v>
                </c:pt>
                <c:pt idx="481">
                  <c:v>1.2772748733969984E-8</c:v>
                </c:pt>
                <c:pt idx="482">
                  <c:v>1.2545860064837692E-8</c:v>
                </c:pt>
                <c:pt idx="483">
                  <c:v>1.2322948689547662E-8</c:v>
                </c:pt>
                <c:pt idx="484">
                  <c:v>1.2103946058064737E-8</c:v>
                </c:pt>
                <c:pt idx="485">
                  <c:v>1.1888784775649823E-8</c:v>
                </c:pt>
                <c:pt idx="486">
                  <c:v>1.1677398583985E-8</c:v>
                </c:pt>
                <c:pt idx="487">
                  <c:v>1.1469722342593312E-8</c:v>
                </c:pt>
                <c:pt idx="488">
                  <c:v>1.1265692010548541E-8</c:v>
                </c:pt>
                <c:pt idx="489">
                  <c:v>1.1065244628471286E-8</c:v>
                </c:pt>
                <c:pt idx="490">
                  <c:v>1.0868318300806775E-8</c:v>
                </c:pt>
                <c:pt idx="491">
                  <c:v>1.0674852178380449E-8</c:v>
                </c:pt>
                <c:pt idx="492">
                  <c:v>1.0484786441227443E-8</c:v>
                </c:pt>
                <c:pt idx="493">
                  <c:v>1.0298062281691471E-8</c:v>
                </c:pt>
                <c:pt idx="494">
                  <c:v>1.0114621887789845E-8</c:v>
                </c:pt>
                <c:pt idx="495">
                  <c:v>9.9344084268400928E-9</c:v>
                </c:pt>
                <c:pt idx="496">
                  <c:v>9.7573660293448131E-9</c:v>
                </c:pt>
                <c:pt idx="497">
                  <c:v>9.5834397731305748E-9</c:v>
                </c:pt>
                <c:pt idx="498">
                  <c:v>9.412575667737425E-9</c:v>
                </c:pt>
                <c:pt idx="499">
                  <c:v>9.2447206390551305E-9</c:v>
                </c:pt>
                <c:pt idx="500">
                  <c:v>9.0798225142026139E-9</c:v>
                </c:pt>
              </c:numCache>
            </c:numRef>
          </c:yVal>
          <c:smooth val="0"/>
          <c:extLst>
            <c:ext xmlns:c16="http://schemas.microsoft.com/office/drawing/2014/chart" uri="{C3380CC4-5D6E-409C-BE32-E72D297353CC}">
              <c16:uniqueId val="{00000001-8369-4E42-B304-EEBECB714840}"/>
            </c:ext>
          </c:extLst>
        </c:ser>
        <c:dLbls>
          <c:showLegendKey val="0"/>
          <c:showVal val="0"/>
          <c:showCatName val="0"/>
          <c:showSerName val="0"/>
          <c:showPercent val="0"/>
          <c:showBubbleSize val="0"/>
        </c:dLbls>
        <c:axId val="837120472"/>
        <c:axId val="837120080"/>
      </c:scatterChart>
      <c:valAx>
        <c:axId val="837120472"/>
        <c:scaling>
          <c:orientation val="minMax"/>
          <c:max val="250000"/>
        </c:scaling>
        <c:delete val="0"/>
        <c:axPos val="b"/>
        <c:title>
          <c:tx>
            <c:rich>
              <a:bodyPr/>
              <a:lstStyle/>
              <a:p>
                <a:pPr>
                  <a:defRPr sz="1600"/>
                </a:pPr>
                <a:r>
                  <a:rPr lang="en-US" sz="1600"/>
                  <a:t>Household Income</a:t>
                </a:r>
              </a:p>
            </c:rich>
          </c:tx>
          <c:overlay val="0"/>
        </c:title>
        <c:numFmt formatCode="General" sourceLinked="1"/>
        <c:majorTickMark val="out"/>
        <c:minorTickMark val="none"/>
        <c:tickLblPos val="nextTo"/>
        <c:crossAx val="837120080"/>
        <c:crosses val="autoZero"/>
        <c:crossBetween val="midCat"/>
      </c:valAx>
      <c:valAx>
        <c:axId val="837120080"/>
        <c:scaling>
          <c:orientation val="minMax"/>
        </c:scaling>
        <c:delete val="0"/>
        <c:axPos val="l"/>
        <c:majorGridlines/>
        <c:title>
          <c:tx>
            <c:rich>
              <a:bodyPr rot="-5400000" vert="horz"/>
              <a:lstStyle/>
              <a:p>
                <a:pPr>
                  <a:defRPr sz="1600"/>
                </a:pPr>
                <a:r>
                  <a:rPr lang="en-US" sz="1600"/>
                  <a:t>Share of Households</a:t>
                </a:r>
              </a:p>
            </c:rich>
          </c:tx>
          <c:overlay val="0"/>
        </c:title>
        <c:numFmt formatCode="General" sourceLinked="1"/>
        <c:majorTickMark val="out"/>
        <c:minorTickMark val="none"/>
        <c:tickLblPos val="nextTo"/>
        <c:crossAx val="837120472"/>
        <c:crosses val="autoZero"/>
        <c:crossBetween val="midCat"/>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rgbClr val="000000"/>
                </a:solidFill>
                <a:latin typeface="Calibri"/>
                <a:ea typeface="Calibri"/>
                <a:cs typeface="Calibri"/>
              </a:defRPr>
            </a:pPr>
            <a:r>
              <a:rPr lang="en-US"/>
              <a:t>Poverty Rates, 1973-2014</a:t>
            </a:r>
          </a:p>
        </c:rich>
      </c:tx>
      <c:overlay val="0"/>
    </c:title>
    <c:autoTitleDeleted val="0"/>
    <c:plotArea>
      <c:layout/>
      <c:scatterChart>
        <c:scatterStyle val="lineMarker"/>
        <c:varyColors val="0"/>
        <c:ser>
          <c:idx val="0"/>
          <c:order val="0"/>
          <c:tx>
            <c:strRef>
              <c:f>Sheet1!$B$7</c:f>
              <c:strCache>
                <c:ptCount val="1"/>
                <c:pt idx="0">
                  <c:v>White</c:v>
                </c:pt>
              </c:strCache>
            </c:strRef>
          </c:tx>
          <c:marker>
            <c:symbol val="none"/>
          </c:marker>
          <c:xVal>
            <c:numRef>
              <c:f>Sheet1!$A$8:$A$49</c:f>
              <c:numCache>
                <c:formatCode>General</c:formatCode>
                <c:ptCount val="42"/>
                <c:pt idx="0">
                  <c:v>2014</c:v>
                </c:pt>
                <c:pt idx="1">
                  <c:v>2013</c:v>
                </c:pt>
                <c:pt idx="2">
                  <c:v>2012</c:v>
                </c:pt>
                <c:pt idx="3">
                  <c:v>2011</c:v>
                </c:pt>
                <c:pt idx="4">
                  <c:v>2010</c:v>
                </c:pt>
                <c:pt idx="5">
                  <c:v>2009</c:v>
                </c:pt>
                <c:pt idx="6">
                  <c:v>2008</c:v>
                </c:pt>
                <c:pt idx="7">
                  <c:v>2007</c:v>
                </c:pt>
                <c:pt idx="8">
                  <c:v>2006</c:v>
                </c:pt>
                <c:pt idx="9">
                  <c:v>2005</c:v>
                </c:pt>
                <c:pt idx="10">
                  <c:v>2004</c:v>
                </c:pt>
                <c:pt idx="11">
                  <c:v>2003</c:v>
                </c:pt>
                <c:pt idx="12">
                  <c:v>2002</c:v>
                </c:pt>
                <c:pt idx="13">
                  <c:v>2001</c:v>
                </c:pt>
                <c:pt idx="14">
                  <c:v>2000</c:v>
                </c:pt>
                <c:pt idx="15">
                  <c:v>1999</c:v>
                </c:pt>
                <c:pt idx="16">
                  <c:v>1998</c:v>
                </c:pt>
                <c:pt idx="17">
                  <c:v>1997</c:v>
                </c:pt>
                <c:pt idx="18">
                  <c:v>1996</c:v>
                </c:pt>
                <c:pt idx="19">
                  <c:v>1995</c:v>
                </c:pt>
                <c:pt idx="20">
                  <c:v>1994</c:v>
                </c:pt>
                <c:pt idx="21">
                  <c:v>1993</c:v>
                </c:pt>
                <c:pt idx="22">
                  <c:v>1992</c:v>
                </c:pt>
                <c:pt idx="23">
                  <c:v>1991</c:v>
                </c:pt>
                <c:pt idx="24">
                  <c:v>1990</c:v>
                </c:pt>
                <c:pt idx="25">
                  <c:v>1989</c:v>
                </c:pt>
                <c:pt idx="26">
                  <c:v>1988</c:v>
                </c:pt>
                <c:pt idx="27">
                  <c:v>1987</c:v>
                </c:pt>
                <c:pt idx="28">
                  <c:v>1986</c:v>
                </c:pt>
                <c:pt idx="29">
                  <c:v>1985</c:v>
                </c:pt>
                <c:pt idx="30">
                  <c:v>1984</c:v>
                </c:pt>
                <c:pt idx="31">
                  <c:v>1983</c:v>
                </c:pt>
                <c:pt idx="32">
                  <c:v>1982</c:v>
                </c:pt>
                <c:pt idx="33">
                  <c:v>1981</c:v>
                </c:pt>
                <c:pt idx="34">
                  <c:v>1980</c:v>
                </c:pt>
                <c:pt idx="35">
                  <c:v>1979</c:v>
                </c:pt>
                <c:pt idx="36">
                  <c:v>1978</c:v>
                </c:pt>
                <c:pt idx="37">
                  <c:v>1977</c:v>
                </c:pt>
                <c:pt idx="38">
                  <c:v>1976</c:v>
                </c:pt>
                <c:pt idx="39">
                  <c:v>1975</c:v>
                </c:pt>
                <c:pt idx="40">
                  <c:v>1974</c:v>
                </c:pt>
                <c:pt idx="41">
                  <c:v>1973</c:v>
                </c:pt>
              </c:numCache>
            </c:numRef>
          </c:xVal>
          <c:yVal>
            <c:numRef>
              <c:f>Sheet1!$B$8:$B$49</c:f>
              <c:numCache>
                <c:formatCode>General</c:formatCode>
                <c:ptCount val="42"/>
                <c:pt idx="0">
                  <c:v>10.1</c:v>
                </c:pt>
                <c:pt idx="1">
                  <c:v>10</c:v>
                </c:pt>
                <c:pt idx="2">
                  <c:v>9.6999999999999993</c:v>
                </c:pt>
                <c:pt idx="3">
                  <c:v>9.8000000000000007</c:v>
                </c:pt>
                <c:pt idx="4">
                  <c:v>9.9</c:v>
                </c:pt>
                <c:pt idx="5">
                  <c:v>9.4</c:v>
                </c:pt>
                <c:pt idx="6">
                  <c:v>8.6</c:v>
                </c:pt>
                <c:pt idx="7">
                  <c:v>8.1999999999999993</c:v>
                </c:pt>
                <c:pt idx="8">
                  <c:v>8.1999999999999993</c:v>
                </c:pt>
                <c:pt idx="9">
                  <c:v>8.3000000000000007</c:v>
                </c:pt>
                <c:pt idx="10">
                  <c:v>8.6999999999999993</c:v>
                </c:pt>
                <c:pt idx="11">
                  <c:v>8.1999999999999993</c:v>
                </c:pt>
                <c:pt idx="12">
                  <c:v>8</c:v>
                </c:pt>
                <c:pt idx="13">
                  <c:v>7.8</c:v>
                </c:pt>
                <c:pt idx="14">
                  <c:v>7.4</c:v>
                </c:pt>
                <c:pt idx="15">
                  <c:v>7.7</c:v>
                </c:pt>
                <c:pt idx="16">
                  <c:v>8.1999999999999993</c:v>
                </c:pt>
                <c:pt idx="17">
                  <c:v>8.6</c:v>
                </c:pt>
                <c:pt idx="18">
                  <c:v>8.6</c:v>
                </c:pt>
                <c:pt idx="19">
                  <c:v>8.5</c:v>
                </c:pt>
                <c:pt idx="20">
                  <c:v>9.4</c:v>
                </c:pt>
                <c:pt idx="21">
                  <c:v>9.9</c:v>
                </c:pt>
                <c:pt idx="22">
                  <c:v>9.6</c:v>
                </c:pt>
                <c:pt idx="23">
                  <c:v>9.4</c:v>
                </c:pt>
                <c:pt idx="24">
                  <c:v>8.8000000000000007</c:v>
                </c:pt>
                <c:pt idx="25">
                  <c:v>8.3000000000000007</c:v>
                </c:pt>
                <c:pt idx="26">
                  <c:v>8.4</c:v>
                </c:pt>
                <c:pt idx="27">
                  <c:v>8.6999999999999993</c:v>
                </c:pt>
                <c:pt idx="28">
                  <c:v>9.4</c:v>
                </c:pt>
                <c:pt idx="29">
                  <c:v>9.6999999999999993</c:v>
                </c:pt>
                <c:pt idx="30">
                  <c:v>10</c:v>
                </c:pt>
                <c:pt idx="31">
                  <c:v>10.8</c:v>
                </c:pt>
                <c:pt idx="32">
                  <c:v>10.6</c:v>
                </c:pt>
                <c:pt idx="33">
                  <c:v>9.9</c:v>
                </c:pt>
                <c:pt idx="34">
                  <c:v>9.1</c:v>
                </c:pt>
                <c:pt idx="35">
                  <c:v>8.1</c:v>
                </c:pt>
                <c:pt idx="36">
                  <c:v>7.9</c:v>
                </c:pt>
                <c:pt idx="37">
                  <c:v>8</c:v>
                </c:pt>
                <c:pt idx="38">
                  <c:v>8.1</c:v>
                </c:pt>
                <c:pt idx="39">
                  <c:v>8.6</c:v>
                </c:pt>
                <c:pt idx="40">
                  <c:v>7.7</c:v>
                </c:pt>
                <c:pt idx="41">
                  <c:v>7.5</c:v>
                </c:pt>
              </c:numCache>
            </c:numRef>
          </c:yVal>
          <c:smooth val="0"/>
          <c:extLst>
            <c:ext xmlns:c16="http://schemas.microsoft.com/office/drawing/2014/chart" uri="{C3380CC4-5D6E-409C-BE32-E72D297353CC}">
              <c16:uniqueId val="{00000000-955F-490D-8EF9-EC0999964953}"/>
            </c:ext>
          </c:extLst>
        </c:ser>
        <c:ser>
          <c:idx val="1"/>
          <c:order val="1"/>
          <c:tx>
            <c:strRef>
              <c:f>Sheet1!$C$7</c:f>
              <c:strCache>
                <c:ptCount val="1"/>
                <c:pt idx="0">
                  <c:v>Black</c:v>
                </c:pt>
              </c:strCache>
            </c:strRef>
          </c:tx>
          <c:marker>
            <c:symbol val="none"/>
          </c:marker>
          <c:xVal>
            <c:numRef>
              <c:f>Sheet1!$A$8:$A$49</c:f>
              <c:numCache>
                <c:formatCode>General</c:formatCode>
                <c:ptCount val="42"/>
                <c:pt idx="0">
                  <c:v>2014</c:v>
                </c:pt>
                <c:pt idx="1">
                  <c:v>2013</c:v>
                </c:pt>
                <c:pt idx="2">
                  <c:v>2012</c:v>
                </c:pt>
                <c:pt idx="3">
                  <c:v>2011</c:v>
                </c:pt>
                <c:pt idx="4">
                  <c:v>2010</c:v>
                </c:pt>
                <c:pt idx="5">
                  <c:v>2009</c:v>
                </c:pt>
                <c:pt idx="6">
                  <c:v>2008</c:v>
                </c:pt>
                <c:pt idx="7">
                  <c:v>2007</c:v>
                </c:pt>
                <c:pt idx="8">
                  <c:v>2006</c:v>
                </c:pt>
                <c:pt idx="9">
                  <c:v>2005</c:v>
                </c:pt>
                <c:pt idx="10">
                  <c:v>2004</c:v>
                </c:pt>
                <c:pt idx="11">
                  <c:v>2003</c:v>
                </c:pt>
                <c:pt idx="12">
                  <c:v>2002</c:v>
                </c:pt>
                <c:pt idx="13">
                  <c:v>2001</c:v>
                </c:pt>
                <c:pt idx="14">
                  <c:v>2000</c:v>
                </c:pt>
                <c:pt idx="15">
                  <c:v>1999</c:v>
                </c:pt>
                <c:pt idx="16">
                  <c:v>1998</c:v>
                </c:pt>
                <c:pt idx="17">
                  <c:v>1997</c:v>
                </c:pt>
                <c:pt idx="18">
                  <c:v>1996</c:v>
                </c:pt>
                <c:pt idx="19">
                  <c:v>1995</c:v>
                </c:pt>
                <c:pt idx="20">
                  <c:v>1994</c:v>
                </c:pt>
                <c:pt idx="21">
                  <c:v>1993</c:v>
                </c:pt>
                <c:pt idx="22">
                  <c:v>1992</c:v>
                </c:pt>
                <c:pt idx="23">
                  <c:v>1991</c:v>
                </c:pt>
                <c:pt idx="24">
                  <c:v>1990</c:v>
                </c:pt>
                <c:pt idx="25">
                  <c:v>1989</c:v>
                </c:pt>
                <c:pt idx="26">
                  <c:v>1988</c:v>
                </c:pt>
                <c:pt idx="27">
                  <c:v>1987</c:v>
                </c:pt>
                <c:pt idx="28">
                  <c:v>1986</c:v>
                </c:pt>
                <c:pt idx="29">
                  <c:v>1985</c:v>
                </c:pt>
                <c:pt idx="30">
                  <c:v>1984</c:v>
                </c:pt>
                <c:pt idx="31">
                  <c:v>1983</c:v>
                </c:pt>
                <c:pt idx="32">
                  <c:v>1982</c:v>
                </c:pt>
                <c:pt idx="33">
                  <c:v>1981</c:v>
                </c:pt>
                <c:pt idx="34">
                  <c:v>1980</c:v>
                </c:pt>
                <c:pt idx="35">
                  <c:v>1979</c:v>
                </c:pt>
                <c:pt idx="36">
                  <c:v>1978</c:v>
                </c:pt>
                <c:pt idx="37">
                  <c:v>1977</c:v>
                </c:pt>
                <c:pt idx="38">
                  <c:v>1976</c:v>
                </c:pt>
                <c:pt idx="39">
                  <c:v>1975</c:v>
                </c:pt>
                <c:pt idx="40">
                  <c:v>1974</c:v>
                </c:pt>
                <c:pt idx="41">
                  <c:v>1973</c:v>
                </c:pt>
              </c:numCache>
            </c:numRef>
          </c:xVal>
          <c:yVal>
            <c:numRef>
              <c:f>Sheet1!$C$8:$C$49</c:f>
              <c:numCache>
                <c:formatCode>General</c:formatCode>
                <c:ptCount val="42"/>
                <c:pt idx="0">
                  <c:v>26.2</c:v>
                </c:pt>
                <c:pt idx="1">
                  <c:v>25.2</c:v>
                </c:pt>
                <c:pt idx="2">
                  <c:v>27.2</c:v>
                </c:pt>
                <c:pt idx="3">
                  <c:v>27.6</c:v>
                </c:pt>
                <c:pt idx="4">
                  <c:v>27.4</c:v>
                </c:pt>
                <c:pt idx="5">
                  <c:v>25.8</c:v>
                </c:pt>
                <c:pt idx="6">
                  <c:v>24.7</c:v>
                </c:pt>
                <c:pt idx="7">
                  <c:v>24.5</c:v>
                </c:pt>
                <c:pt idx="8">
                  <c:v>24.3</c:v>
                </c:pt>
                <c:pt idx="9">
                  <c:v>24.9</c:v>
                </c:pt>
                <c:pt idx="10">
                  <c:v>24.7</c:v>
                </c:pt>
                <c:pt idx="11">
                  <c:v>24.4</c:v>
                </c:pt>
                <c:pt idx="12">
                  <c:v>24.1</c:v>
                </c:pt>
                <c:pt idx="13">
                  <c:v>22.7</c:v>
                </c:pt>
                <c:pt idx="14">
                  <c:v>22.5</c:v>
                </c:pt>
                <c:pt idx="15">
                  <c:v>23.6</c:v>
                </c:pt>
                <c:pt idx="16">
                  <c:v>26.1</c:v>
                </c:pt>
                <c:pt idx="17">
                  <c:v>26.5</c:v>
                </c:pt>
                <c:pt idx="18">
                  <c:v>28.4</c:v>
                </c:pt>
                <c:pt idx="19">
                  <c:v>29.3</c:v>
                </c:pt>
                <c:pt idx="20">
                  <c:v>30.6</c:v>
                </c:pt>
                <c:pt idx="21">
                  <c:v>33.1</c:v>
                </c:pt>
                <c:pt idx="22">
                  <c:v>33.4</c:v>
                </c:pt>
                <c:pt idx="23">
                  <c:v>32.700000000000003</c:v>
                </c:pt>
                <c:pt idx="24">
                  <c:v>31.9</c:v>
                </c:pt>
                <c:pt idx="25">
                  <c:v>30.7</c:v>
                </c:pt>
                <c:pt idx="26">
                  <c:v>31.3</c:v>
                </c:pt>
                <c:pt idx="27">
                  <c:v>32.4</c:v>
                </c:pt>
                <c:pt idx="28">
                  <c:v>31.1</c:v>
                </c:pt>
                <c:pt idx="29">
                  <c:v>31.3</c:v>
                </c:pt>
                <c:pt idx="30">
                  <c:v>33.799999999999997</c:v>
                </c:pt>
                <c:pt idx="31">
                  <c:v>35.700000000000003</c:v>
                </c:pt>
                <c:pt idx="32">
                  <c:v>35.6</c:v>
                </c:pt>
                <c:pt idx="33">
                  <c:v>34.200000000000003</c:v>
                </c:pt>
                <c:pt idx="34">
                  <c:v>32.5</c:v>
                </c:pt>
                <c:pt idx="35">
                  <c:v>31</c:v>
                </c:pt>
                <c:pt idx="36">
                  <c:v>30.6</c:v>
                </c:pt>
                <c:pt idx="37">
                  <c:v>31.3</c:v>
                </c:pt>
                <c:pt idx="38">
                  <c:v>31.1</c:v>
                </c:pt>
                <c:pt idx="39">
                  <c:v>31.3</c:v>
                </c:pt>
                <c:pt idx="40">
                  <c:v>30.3</c:v>
                </c:pt>
                <c:pt idx="41">
                  <c:v>31.4</c:v>
                </c:pt>
              </c:numCache>
            </c:numRef>
          </c:yVal>
          <c:smooth val="0"/>
          <c:extLst>
            <c:ext xmlns:c16="http://schemas.microsoft.com/office/drawing/2014/chart" uri="{C3380CC4-5D6E-409C-BE32-E72D297353CC}">
              <c16:uniqueId val="{00000001-955F-490D-8EF9-EC0999964953}"/>
            </c:ext>
          </c:extLst>
        </c:ser>
        <c:ser>
          <c:idx val="2"/>
          <c:order val="2"/>
          <c:tx>
            <c:strRef>
              <c:f>Sheet1!$D$7</c:f>
              <c:strCache>
                <c:ptCount val="1"/>
                <c:pt idx="0">
                  <c:v>Hispanic</c:v>
                </c:pt>
              </c:strCache>
            </c:strRef>
          </c:tx>
          <c:marker>
            <c:symbol val="none"/>
          </c:marker>
          <c:xVal>
            <c:numRef>
              <c:f>Sheet1!$A$8:$A$49</c:f>
              <c:numCache>
                <c:formatCode>General</c:formatCode>
                <c:ptCount val="42"/>
                <c:pt idx="0">
                  <c:v>2014</c:v>
                </c:pt>
                <c:pt idx="1">
                  <c:v>2013</c:v>
                </c:pt>
                <c:pt idx="2">
                  <c:v>2012</c:v>
                </c:pt>
                <c:pt idx="3">
                  <c:v>2011</c:v>
                </c:pt>
                <c:pt idx="4">
                  <c:v>2010</c:v>
                </c:pt>
                <c:pt idx="5">
                  <c:v>2009</c:v>
                </c:pt>
                <c:pt idx="6">
                  <c:v>2008</c:v>
                </c:pt>
                <c:pt idx="7">
                  <c:v>2007</c:v>
                </c:pt>
                <c:pt idx="8">
                  <c:v>2006</c:v>
                </c:pt>
                <c:pt idx="9">
                  <c:v>2005</c:v>
                </c:pt>
                <c:pt idx="10">
                  <c:v>2004</c:v>
                </c:pt>
                <c:pt idx="11">
                  <c:v>2003</c:v>
                </c:pt>
                <c:pt idx="12">
                  <c:v>2002</c:v>
                </c:pt>
                <c:pt idx="13">
                  <c:v>2001</c:v>
                </c:pt>
                <c:pt idx="14">
                  <c:v>2000</c:v>
                </c:pt>
                <c:pt idx="15">
                  <c:v>1999</c:v>
                </c:pt>
                <c:pt idx="16">
                  <c:v>1998</c:v>
                </c:pt>
                <c:pt idx="17">
                  <c:v>1997</c:v>
                </c:pt>
                <c:pt idx="18">
                  <c:v>1996</c:v>
                </c:pt>
                <c:pt idx="19">
                  <c:v>1995</c:v>
                </c:pt>
                <c:pt idx="20">
                  <c:v>1994</c:v>
                </c:pt>
                <c:pt idx="21">
                  <c:v>1993</c:v>
                </c:pt>
                <c:pt idx="22">
                  <c:v>1992</c:v>
                </c:pt>
                <c:pt idx="23">
                  <c:v>1991</c:v>
                </c:pt>
                <c:pt idx="24">
                  <c:v>1990</c:v>
                </c:pt>
                <c:pt idx="25">
                  <c:v>1989</c:v>
                </c:pt>
                <c:pt idx="26">
                  <c:v>1988</c:v>
                </c:pt>
                <c:pt idx="27">
                  <c:v>1987</c:v>
                </c:pt>
                <c:pt idx="28">
                  <c:v>1986</c:v>
                </c:pt>
                <c:pt idx="29">
                  <c:v>1985</c:v>
                </c:pt>
                <c:pt idx="30">
                  <c:v>1984</c:v>
                </c:pt>
                <c:pt idx="31">
                  <c:v>1983</c:v>
                </c:pt>
                <c:pt idx="32">
                  <c:v>1982</c:v>
                </c:pt>
                <c:pt idx="33">
                  <c:v>1981</c:v>
                </c:pt>
                <c:pt idx="34">
                  <c:v>1980</c:v>
                </c:pt>
                <c:pt idx="35">
                  <c:v>1979</c:v>
                </c:pt>
                <c:pt idx="36">
                  <c:v>1978</c:v>
                </c:pt>
                <c:pt idx="37">
                  <c:v>1977</c:v>
                </c:pt>
                <c:pt idx="38">
                  <c:v>1976</c:v>
                </c:pt>
                <c:pt idx="39">
                  <c:v>1975</c:v>
                </c:pt>
                <c:pt idx="40">
                  <c:v>1974</c:v>
                </c:pt>
                <c:pt idx="41">
                  <c:v>1973</c:v>
                </c:pt>
              </c:numCache>
            </c:numRef>
          </c:xVal>
          <c:yVal>
            <c:numRef>
              <c:f>Sheet1!$D$8:$D$49</c:f>
              <c:numCache>
                <c:formatCode>General</c:formatCode>
                <c:ptCount val="42"/>
                <c:pt idx="0">
                  <c:v>23.6</c:v>
                </c:pt>
                <c:pt idx="1">
                  <c:v>24.7</c:v>
                </c:pt>
                <c:pt idx="2">
                  <c:v>25.6</c:v>
                </c:pt>
                <c:pt idx="3">
                  <c:v>25.3</c:v>
                </c:pt>
                <c:pt idx="4">
                  <c:v>26.6</c:v>
                </c:pt>
                <c:pt idx="5">
                  <c:v>25.3</c:v>
                </c:pt>
                <c:pt idx="6">
                  <c:v>23.2</c:v>
                </c:pt>
                <c:pt idx="7">
                  <c:v>21.5</c:v>
                </c:pt>
                <c:pt idx="8">
                  <c:v>20.6</c:v>
                </c:pt>
                <c:pt idx="9">
                  <c:v>21.8</c:v>
                </c:pt>
                <c:pt idx="10">
                  <c:v>21.9</c:v>
                </c:pt>
                <c:pt idx="11">
                  <c:v>22.5</c:v>
                </c:pt>
                <c:pt idx="12">
                  <c:v>21.8</c:v>
                </c:pt>
                <c:pt idx="13">
                  <c:v>21.4</c:v>
                </c:pt>
                <c:pt idx="14">
                  <c:v>21.5</c:v>
                </c:pt>
                <c:pt idx="15">
                  <c:v>22.7</c:v>
                </c:pt>
                <c:pt idx="16">
                  <c:v>25.6</c:v>
                </c:pt>
                <c:pt idx="17">
                  <c:v>27.1</c:v>
                </c:pt>
                <c:pt idx="18">
                  <c:v>29.4</c:v>
                </c:pt>
                <c:pt idx="19">
                  <c:v>30.3</c:v>
                </c:pt>
                <c:pt idx="20">
                  <c:v>30.7</c:v>
                </c:pt>
                <c:pt idx="21">
                  <c:v>30.6</c:v>
                </c:pt>
                <c:pt idx="22">
                  <c:v>29.6</c:v>
                </c:pt>
                <c:pt idx="23">
                  <c:v>28.7</c:v>
                </c:pt>
                <c:pt idx="24">
                  <c:v>28.1</c:v>
                </c:pt>
                <c:pt idx="25">
                  <c:v>26.2</c:v>
                </c:pt>
                <c:pt idx="26">
                  <c:v>26.7</c:v>
                </c:pt>
                <c:pt idx="27">
                  <c:v>28</c:v>
                </c:pt>
                <c:pt idx="28">
                  <c:v>27.3</c:v>
                </c:pt>
                <c:pt idx="29">
                  <c:v>29</c:v>
                </c:pt>
                <c:pt idx="30">
                  <c:v>28.4</c:v>
                </c:pt>
                <c:pt idx="31">
                  <c:v>28</c:v>
                </c:pt>
                <c:pt idx="32">
                  <c:v>29.9</c:v>
                </c:pt>
                <c:pt idx="33">
                  <c:v>26.5</c:v>
                </c:pt>
                <c:pt idx="34">
                  <c:v>25.7</c:v>
                </c:pt>
                <c:pt idx="35">
                  <c:v>21.8</c:v>
                </c:pt>
                <c:pt idx="36">
                  <c:v>21.6</c:v>
                </c:pt>
                <c:pt idx="37">
                  <c:v>22.4</c:v>
                </c:pt>
                <c:pt idx="38">
                  <c:v>24.7</c:v>
                </c:pt>
                <c:pt idx="39">
                  <c:v>26.9</c:v>
                </c:pt>
                <c:pt idx="40">
                  <c:v>23</c:v>
                </c:pt>
                <c:pt idx="41">
                  <c:v>21.9</c:v>
                </c:pt>
              </c:numCache>
            </c:numRef>
          </c:yVal>
          <c:smooth val="0"/>
          <c:extLst>
            <c:ext xmlns:c16="http://schemas.microsoft.com/office/drawing/2014/chart" uri="{C3380CC4-5D6E-409C-BE32-E72D297353CC}">
              <c16:uniqueId val="{00000002-955F-490D-8EF9-EC0999964953}"/>
            </c:ext>
          </c:extLst>
        </c:ser>
        <c:dLbls>
          <c:showLegendKey val="0"/>
          <c:showVal val="0"/>
          <c:showCatName val="0"/>
          <c:showSerName val="0"/>
          <c:showPercent val="0"/>
          <c:showBubbleSize val="0"/>
        </c:dLbls>
        <c:axId val="837121256"/>
        <c:axId val="837118904"/>
      </c:scatterChart>
      <c:valAx>
        <c:axId val="837121256"/>
        <c:scaling>
          <c:orientation val="minMax"/>
          <c:max val="2014"/>
          <c:min val="1972"/>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837118904"/>
        <c:crosses val="autoZero"/>
        <c:crossBetween val="midCat"/>
        <c:majorUnit val="4"/>
      </c:valAx>
      <c:valAx>
        <c:axId val="837118904"/>
        <c:scaling>
          <c:orientation val="minMax"/>
        </c:scaling>
        <c:delete val="0"/>
        <c:axPos val="l"/>
        <c:majorGridlines/>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837121256"/>
        <c:crosses val="autoZero"/>
        <c:crossBetween val="midCat"/>
      </c:valAx>
    </c:plotArea>
    <c:legend>
      <c:legendPos val="b"/>
      <c:overlay val="0"/>
      <c:txPr>
        <a:bodyPr/>
        <a:lstStyle/>
        <a:p>
          <a:pPr>
            <a:defRPr sz="1400" b="0" i="0" u="none" strike="noStrike" baseline="0">
              <a:solidFill>
                <a:srgbClr val="000000"/>
              </a:solidFill>
              <a:latin typeface="Calibri"/>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0.19611</cdr:x>
      <cdr:y>0.09962</cdr:y>
    </cdr:from>
    <cdr:to>
      <cdr:x>0.20445</cdr:x>
      <cdr:y>0.87548</cdr:y>
    </cdr:to>
    <cdr:sp macro="" textlink="">
      <cdr:nvSpPr>
        <cdr:cNvPr id="9" name="Straight Connector 8"/>
        <cdr:cNvSpPr/>
      </cdr:nvSpPr>
      <cdr:spPr>
        <a:xfrm xmlns:a="http://schemas.openxmlformats.org/drawingml/2006/main" rot="5400000" flipH="1" flipV="1">
          <a:off x="1700031" y="626962"/>
          <a:ext cx="72342" cy="4883071"/>
        </a:xfrm>
        <a:prstGeom xmlns:a="http://schemas.openxmlformats.org/drawingml/2006/main" prst="line">
          <a:avLst/>
        </a:prstGeom>
        <a:ln xmlns:a="http://schemas.openxmlformats.org/drawingml/2006/main" w="254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0.26008</cdr:x>
      <cdr:y>0.10345</cdr:y>
    </cdr:from>
    <cdr:to>
      <cdr:x>0.26287</cdr:x>
      <cdr:y>0.87739</cdr:y>
    </cdr:to>
    <cdr:sp macro="" textlink="">
      <cdr:nvSpPr>
        <cdr:cNvPr id="11" name="Straight Connector 10"/>
        <cdr:cNvSpPr/>
      </cdr:nvSpPr>
      <cdr:spPr>
        <a:xfrm xmlns:a="http://schemas.openxmlformats.org/drawingml/2006/main" rot="16200000" flipV="1">
          <a:off x="-168798" y="3074525"/>
          <a:ext cx="4871014" cy="24115"/>
        </a:xfrm>
        <a:prstGeom xmlns:a="http://schemas.openxmlformats.org/drawingml/2006/main" prst="line">
          <a:avLst/>
        </a:prstGeom>
        <a:ln xmlns:a="http://schemas.openxmlformats.org/drawingml/2006/main" w="25400">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0.32545</cdr:x>
      <cdr:y>0.09962</cdr:y>
    </cdr:from>
    <cdr:to>
      <cdr:x>0.33241</cdr:x>
      <cdr:y>0.87548</cdr:y>
    </cdr:to>
    <cdr:sp macro="" textlink="">
      <cdr:nvSpPr>
        <cdr:cNvPr id="13" name="Straight Connector 12"/>
        <cdr:cNvSpPr/>
      </cdr:nvSpPr>
      <cdr:spPr>
        <a:xfrm xmlns:a="http://schemas.openxmlformats.org/drawingml/2006/main" rot="16200000" flipV="1">
          <a:off x="409936" y="3038354"/>
          <a:ext cx="4883071" cy="60286"/>
        </a:xfrm>
        <a:prstGeom xmlns:a="http://schemas.openxmlformats.org/drawingml/2006/main" prst="line">
          <a:avLst/>
        </a:prstGeom>
        <a:ln xmlns:a="http://schemas.openxmlformats.org/drawingml/2006/main" w="2540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0.363</cdr:x>
      <cdr:y>0.68582</cdr:y>
    </cdr:from>
    <cdr:to>
      <cdr:x>0.50487</cdr:x>
      <cdr:y>0.77395</cdr:y>
    </cdr:to>
    <cdr:sp macro="" textlink="">
      <cdr:nvSpPr>
        <cdr:cNvPr id="14" name="TextBox 13"/>
        <cdr:cNvSpPr txBox="1"/>
      </cdr:nvSpPr>
      <cdr:spPr>
        <a:xfrm xmlns:a="http://schemas.openxmlformats.org/drawingml/2006/main">
          <a:off x="3146867" y="4316392"/>
          <a:ext cx="1229810" cy="554620"/>
        </a:xfrm>
        <a:prstGeom xmlns:a="http://schemas.openxmlformats.org/drawingml/2006/main" prst="rect">
          <a:avLst/>
        </a:prstGeom>
        <a:ln xmlns:a="http://schemas.openxmlformats.org/drawingml/2006/main" w="6350">
          <a:solidFill>
            <a:schemeClr val="tx1"/>
          </a:solidFill>
        </a:ln>
      </cdr:spPr>
      <cdr:txBody>
        <a:bodyPr xmlns:a="http://schemas.openxmlformats.org/drawingml/2006/main" wrap="square" rtlCol="0"/>
        <a:lstStyle xmlns:a="http://schemas.openxmlformats.org/drawingml/2006/main"/>
        <a:p xmlns:a="http://schemas.openxmlformats.org/drawingml/2006/main">
          <a:r>
            <a:rPr lang="en-US" sz="1400"/>
            <a:t>Absolute Poverty Line</a:t>
          </a:r>
        </a:p>
      </cdr:txBody>
    </cdr:sp>
  </cdr:relSizeAnchor>
  <cdr:relSizeAnchor xmlns:cdr="http://schemas.openxmlformats.org/drawingml/2006/chartDrawing">
    <cdr:from>
      <cdr:x>0.36439</cdr:x>
      <cdr:y>0.58812</cdr:y>
    </cdr:from>
    <cdr:to>
      <cdr:x>0.50626</cdr:x>
      <cdr:y>0.67625</cdr:y>
    </cdr:to>
    <cdr:sp macro="" textlink="">
      <cdr:nvSpPr>
        <cdr:cNvPr id="15" name="TextBox 14"/>
        <cdr:cNvSpPr txBox="1"/>
      </cdr:nvSpPr>
      <cdr:spPr>
        <a:xfrm xmlns:a="http://schemas.openxmlformats.org/drawingml/2006/main">
          <a:off x="3158924" y="3701487"/>
          <a:ext cx="1229810" cy="554620"/>
        </a:xfrm>
        <a:prstGeom xmlns:a="http://schemas.openxmlformats.org/drawingml/2006/main" prst="rect">
          <a:avLst/>
        </a:prstGeom>
        <a:ln xmlns:a="http://schemas.openxmlformats.org/drawingml/2006/main" w="6350">
          <a:solidFill>
            <a:schemeClr val="tx1"/>
          </a:solidFill>
        </a:ln>
      </cdr:spPr>
      <cdr:txBody>
        <a:bodyPr xmlns:a="http://schemas.openxmlformats.org/drawingml/2006/main" wrap="square" rtlCol="0"/>
        <a:lstStyle xmlns:a="http://schemas.openxmlformats.org/drawingml/2006/main"/>
        <a:p xmlns:a="http://schemas.openxmlformats.org/drawingml/2006/main">
          <a:r>
            <a:rPr lang="en-US" sz="1400" dirty="0"/>
            <a:t>Half of </a:t>
          </a:r>
          <a:r>
            <a:rPr lang="en-US" sz="1400" dirty="0" smtClean="0"/>
            <a:t>Teal </a:t>
          </a:r>
          <a:r>
            <a:rPr lang="en-US" sz="1400" dirty="0"/>
            <a:t>Median</a:t>
          </a:r>
        </a:p>
      </cdr:txBody>
    </cdr:sp>
  </cdr:relSizeAnchor>
  <cdr:relSizeAnchor xmlns:cdr="http://schemas.openxmlformats.org/drawingml/2006/chartDrawing">
    <cdr:from>
      <cdr:x>0.36439</cdr:x>
      <cdr:y>0.49234</cdr:y>
    </cdr:from>
    <cdr:to>
      <cdr:x>0.50626</cdr:x>
      <cdr:y>0.58046</cdr:y>
    </cdr:to>
    <cdr:sp macro="" textlink="">
      <cdr:nvSpPr>
        <cdr:cNvPr id="16" name="TextBox 15"/>
        <cdr:cNvSpPr txBox="1"/>
      </cdr:nvSpPr>
      <cdr:spPr>
        <a:xfrm xmlns:a="http://schemas.openxmlformats.org/drawingml/2006/main">
          <a:off x="3158924" y="3098639"/>
          <a:ext cx="1229810" cy="554620"/>
        </a:xfrm>
        <a:prstGeom xmlns:a="http://schemas.openxmlformats.org/drawingml/2006/main" prst="rect">
          <a:avLst/>
        </a:prstGeom>
        <a:ln xmlns:a="http://schemas.openxmlformats.org/drawingml/2006/main" w="6350">
          <a:solidFill>
            <a:schemeClr val="tx1"/>
          </a:solidFill>
        </a:ln>
      </cdr:spPr>
      <cdr:txBody>
        <a:bodyPr xmlns:a="http://schemas.openxmlformats.org/drawingml/2006/main" wrap="square" rtlCol="0"/>
        <a:lstStyle xmlns:a="http://schemas.openxmlformats.org/drawingml/2006/main"/>
        <a:p xmlns:a="http://schemas.openxmlformats.org/drawingml/2006/main">
          <a:r>
            <a:rPr lang="en-US" sz="1400"/>
            <a:t>Half of Blue Median</a:t>
          </a:r>
        </a:p>
      </cdr:txBody>
    </cdr:sp>
  </cdr:relSizeAnchor>
  <cdr:relSizeAnchor xmlns:cdr="http://schemas.openxmlformats.org/drawingml/2006/chartDrawing">
    <cdr:from>
      <cdr:x>0.32823</cdr:x>
      <cdr:y>0.5364</cdr:y>
    </cdr:from>
    <cdr:to>
      <cdr:x>0.3644</cdr:x>
      <cdr:y>0.53665</cdr:y>
    </cdr:to>
    <cdr:sp macro="" textlink="">
      <cdr:nvSpPr>
        <cdr:cNvPr id="18" name="Straight Arrow Connector 17"/>
        <cdr:cNvSpPr/>
      </cdr:nvSpPr>
      <cdr:spPr>
        <a:xfrm xmlns:a="http://schemas.openxmlformats.org/drawingml/2006/main" rot="10800000">
          <a:off x="2845443" y="3375949"/>
          <a:ext cx="313482" cy="1589"/>
        </a:xfrm>
        <a:prstGeom xmlns:a="http://schemas.openxmlformats.org/drawingml/2006/main" prst="straightConnector1">
          <a:avLst/>
        </a:prstGeom>
        <a:ln xmlns:a="http://schemas.openxmlformats.org/drawingml/2006/main" w="2540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0.26147</cdr:x>
      <cdr:y>0.63218</cdr:y>
    </cdr:from>
    <cdr:to>
      <cdr:x>0.3644</cdr:x>
      <cdr:y>0.63244</cdr:y>
    </cdr:to>
    <cdr:sp macro="" textlink="">
      <cdr:nvSpPr>
        <cdr:cNvPr id="24" name="Straight Arrow Connector 23"/>
        <cdr:cNvSpPr/>
      </cdr:nvSpPr>
      <cdr:spPr>
        <a:xfrm xmlns:a="http://schemas.openxmlformats.org/drawingml/2006/main" rot="10800000">
          <a:off x="2266709" y="3978797"/>
          <a:ext cx="892216" cy="1589"/>
        </a:xfrm>
        <a:prstGeom xmlns:a="http://schemas.openxmlformats.org/drawingml/2006/main" prst="straightConnector1">
          <a:avLst/>
        </a:prstGeom>
        <a:ln xmlns:a="http://schemas.openxmlformats.org/drawingml/2006/main" w="2540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0.1975</cdr:x>
      <cdr:y>0.72988</cdr:y>
    </cdr:from>
    <cdr:to>
      <cdr:x>0.363</cdr:x>
      <cdr:y>0.72988</cdr:y>
    </cdr:to>
    <cdr:sp macro="" textlink="">
      <cdr:nvSpPr>
        <cdr:cNvPr id="26" name="Straight Arrow Connector 25"/>
        <cdr:cNvSpPr/>
      </cdr:nvSpPr>
      <cdr:spPr>
        <a:xfrm xmlns:a="http://schemas.openxmlformats.org/drawingml/2006/main" rot="10800000" flipV="1">
          <a:off x="1712088" y="4593701"/>
          <a:ext cx="1434779" cy="1"/>
        </a:xfrm>
        <a:prstGeom xmlns:a="http://schemas.openxmlformats.org/drawingml/2006/main" prst="straightConnector1">
          <a:avLst/>
        </a:prstGeom>
        <a:ln xmlns:a="http://schemas.openxmlformats.org/drawingml/2006/main" w="2540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E6C7C5-E41C-4939-9A59-77CD4587A1A8}" type="datetimeFigureOut">
              <a:rPr lang="en-US" smtClean="0"/>
              <a:t>2/12/2018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723CC6-7A22-4D5B-8C32-E7B1F4456950}" type="slidenum">
              <a:rPr lang="en-US" smtClean="0"/>
              <a:t>‹#›</a:t>
            </a:fld>
            <a:endParaRPr lang="en-US"/>
          </a:p>
        </p:txBody>
      </p:sp>
    </p:spTree>
    <p:extLst>
      <p:ext uri="{BB962C8B-B14F-4D97-AF65-F5344CB8AC3E}">
        <p14:creationId xmlns:p14="http://schemas.microsoft.com/office/powerpoint/2010/main" val="3567367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723CC6-7A22-4D5B-8C32-E7B1F4456950}" type="slidenum">
              <a:rPr lang="en-US" smtClean="0"/>
              <a:t>19</a:t>
            </a:fld>
            <a:endParaRPr lang="en-US"/>
          </a:p>
        </p:txBody>
      </p:sp>
    </p:spTree>
    <p:extLst>
      <p:ext uri="{BB962C8B-B14F-4D97-AF65-F5344CB8AC3E}">
        <p14:creationId xmlns:p14="http://schemas.microsoft.com/office/powerpoint/2010/main" val="2724272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FA9A13D1-E279-42DD-BB3C-1752E55AB318}" type="datetimeFigureOut">
              <a:rPr lang="en-US" smtClean="0"/>
              <a:pPr/>
              <a:t>2/12/2018</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54137C6D-94B2-4F08-ACBF-0D8EF6D4C21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9A13D1-E279-42DD-BB3C-1752E55AB318}" type="datetimeFigureOut">
              <a:rPr lang="en-US" smtClean="0"/>
              <a:pPr/>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37C6D-94B2-4F08-ACBF-0D8EF6D4C21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9A13D1-E279-42DD-BB3C-1752E55AB318}" type="datetimeFigureOut">
              <a:rPr lang="en-US" smtClean="0"/>
              <a:pPr/>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37C6D-94B2-4F08-ACBF-0D8EF6D4C21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9A13D1-E279-42DD-BB3C-1752E55AB318}" type="datetimeFigureOut">
              <a:rPr lang="en-US" smtClean="0"/>
              <a:pPr/>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37C6D-94B2-4F08-ACBF-0D8EF6D4C21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A9A13D1-E279-42DD-BB3C-1752E55AB318}" type="datetimeFigureOut">
              <a:rPr lang="en-US" smtClean="0"/>
              <a:pPr/>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37C6D-94B2-4F08-ACBF-0D8EF6D4C21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A9A13D1-E279-42DD-BB3C-1752E55AB318}" type="datetimeFigureOut">
              <a:rPr lang="en-US" smtClean="0"/>
              <a:pPr/>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37C6D-94B2-4F08-ACBF-0D8EF6D4C21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FA9A13D1-E279-42DD-BB3C-1752E55AB318}" type="datetimeFigureOut">
              <a:rPr lang="en-US" smtClean="0"/>
              <a:pPr/>
              <a:t>2/12/2018</a:t>
            </a:fld>
            <a:endParaRPr lang="en-US"/>
          </a:p>
        </p:txBody>
      </p:sp>
      <p:sp>
        <p:nvSpPr>
          <p:cNvPr id="27" name="Slide Number Placeholder 26"/>
          <p:cNvSpPr>
            <a:spLocks noGrp="1"/>
          </p:cNvSpPr>
          <p:nvPr>
            <p:ph type="sldNum" sz="quarter" idx="11"/>
          </p:nvPr>
        </p:nvSpPr>
        <p:spPr/>
        <p:txBody>
          <a:bodyPr rtlCol="0"/>
          <a:lstStyle/>
          <a:p>
            <a:fld id="{54137C6D-94B2-4F08-ACBF-0D8EF6D4C21D}"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FA9A13D1-E279-42DD-BB3C-1752E55AB318}" type="datetimeFigureOut">
              <a:rPr lang="en-US" smtClean="0"/>
              <a:pPr/>
              <a:t>2/12/2018</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54137C6D-94B2-4F08-ACBF-0D8EF6D4C21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9A13D1-E279-42DD-BB3C-1752E55AB318}" type="datetimeFigureOut">
              <a:rPr lang="en-US" smtClean="0"/>
              <a:pPr/>
              <a:t>2/12/2018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137C6D-94B2-4F08-ACBF-0D8EF6D4C21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A9A13D1-E279-42DD-BB3C-1752E55AB318}" type="datetimeFigureOut">
              <a:rPr lang="en-US" smtClean="0"/>
              <a:pPr/>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37C6D-94B2-4F08-ACBF-0D8EF6D4C21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A9A13D1-E279-42DD-BB3C-1752E55AB318}" type="datetimeFigureOut">
              <a:rPr lang="en-US" smtClean="0"/>
              <a:pPr/>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37C6D-94B2-4F08-ACBF-0D8EF6D4C21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FA9A13D1-E279-42DD-BB3C-1752E55AB318}" type="datetimeFigureOut">
              <a:rPr lang="en-US" smtClean="0"/>
              <a:pPr/>
              <a:t>2/12/2018</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54137C6D-94B2-4F08-ACBF-0D8EF6D4C21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census.gov/hhes/www/poverty/publications/dynamics09_12/index.html" TargetMode="External"/><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hyperlink" Target="http://citeseerx.ist.psu.edu/viewdoc/download?doi=10.1.1.671.8269&amp;rep=rep1&amp;type=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hyperlink" Target="http://www.nytimes.com/2015/09/06/books/review/2-00-a-day-by-kathryn-j-edin-and-h-luke-shaefer.html?_r=0"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wmf"/><Relationship Id="rId1" Type="http://schemas.openxmlformats.org/officeDocument/2006/relationships/slideLayout" Target="../slideLayouts/slideLayout2.xml"/><Relationship Id="rId4" Type="http://schemas.openxmlformats.org/officeDocument/2006/relationships/hyperlink" Target="http://www.motherjones.com/blo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hyperlink" Target="http://eml.berkeley.edu/~saez/lecture_saez_arrow.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PAI786:  Urban Policy</a:t>
            </a:r>
            <a:endParaRPr lang="en-US" dirty="0"/>
          </a:p>
        </p:txBody>
      </p:sp>
      <p:sp>
        <p:nvSpPr>
          <p:cNvPr id="3" name="Subtitle 2"/>
          <p:cNvSpPr>
            <a:spLocks noGrp="1"/>
          </p:cNvSpPr>
          <p:nvPr>
            <p:ph type="subTitle" idx="1"/>
          </p:nvPr>
        </p:nvSpPr>
        <p:spPr>
          <a:xfrm>
            <a:off x="457200" y="3899938"/>
            <a:ext cx="7239000" cy="1752600"/>
          </a:xfrm>
        </p:spPr>
        <p:txBody>
          <a:bodyPr>
            <a:normAutofit fontScale="92500"/>
          </a:bodyPr>
          <a:lstStyle/>
          <a:p>
            <a:r>
              <a:rPr lang="en-US" sz="4000" dirty="0" smtClean="0"/>
              <a:t>Class 14:</a:t>
            </a:r>
          </a:p>
          <a:p>
            <a:r>
              <a:rPr lang="en-US" sz="4000" dirty="0" smtClean="0"/>
              <a:t>Poverty:  Concepts and Evidence</a:t>
            </a:r>
            <a:endParaRPr lang="en-US" sz="4000" dirty="0"/>
          </a:p>
        </p:txBody>
      </p:sp>
      <p:pic>
        <p:nvPicPr>
          <p:cNvPr id="1026"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6629400" y="762000"/>
            <a:ext cx="1818742" cy="180959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PAI786, Class 14: Poverty  </a:t>
            </a:r>
            <a:endParaRPr lang="en-US" sz="2400" dirty="0"/>
          </a:p>
        </p:txBody>
      </p:sp>
      <p:sp>
        <p:nvSpPr>
          <p:cNvPr id="3" name="Content Placeholder 2"/>
          <p:cNvSpPr>
            <a:spLocks noGrp="1"/>
          </p:cNvSpPr>
          <p:nvPr>
            <p:ph idx="1"/>
          </p:nvPr>
        </p:nvSpPr>
        <p:spPr>
          <a:xfrm>
            <a:off x="457200" y="1371600"/>
            <a:ext cx="8229600" cy="5355336"/>
          </a:xfrm>
        </p:spPr>
        <p:txBody>
          <a:bodyPr>
            <a:normAutofit fontScale="77500" lnSpcReduction="20000"/>
          </a:bodyPr>
          <a:lstStyle/>
          <a:p>
            <a:r>
              <a:rPr lang="en-US" sz="3300" dirty="0" smtClean="0"/>
              <a:t>Poverty Guidelines and Program Eligibility</a:t>
            </a:r>
          </a:p>
          <a:p>
            <a:endParaRPr lang="en-US" dirty="0" smtClean="0"/>
          </a:p>
          <a:p>
            <a:pPr lvl="1"/>
            <a:r>
              <a:rPr lang="en-US" b="1" dirty="0" smtClean="0"/>
              <a:t>HHS</a:t>
            </a:r>
            <a:r>
              <a:rPr lang="en-US" dirty="0" smtClean="0"/>
              <a:t>: Community Services Block Grant, </a:t>
            </a:r>
            <a:r>
              <a:rPr lang="en-US" u="sng" dirty="0" smtClean="0"/>
              <a:t>Head Start</a:t>
            </a:r>
            <a:r>
              <a:rPr lang="en-US" dirty="0" smtClean="0"/>
              <a:t>, Low-Income Home Energy Assistance, Children's Health Insurance Program</a:t>
            </a:r>
          </a:p>
          <a:p>
            <a:pPr lvl="1"/>
            <a:endParaRPr lang="en-US" dirty="0" smtClean="0"/>
          </a:p>
          <a:p>
            <a:pPr lvl="1"/>
            <a:r>
              <a:rPr lang="en-US" b="1" dirty="0" smtClean="0"/>
              <a:t>Department of Agriculture</a:t>
            </a:r>
            <a:r>
              <a:rPr lang="en-US" dirty="0" smtClean="0"/>
              <a:t>: Supplemental Nutritional Assistance Program (formerly Food Stamps), Special Supplemental Nutrition Program for Women, Infants, and Children (WIC), the National School Lunch and School Breakfast programs</a:t>
            </a:r>
            <a:br>
              <a:rPr lang="en-US" dirty="0" smtClean="0"/>
            </a:br>
            <a:endParaRPr lang="en-US" dirty="0" smtClean="0"/>
          </a:p>
          <a:p>
            <a:pPr lvl="1"/>
            <a:r>
              <a:rPr lang="en-US" b="1" dirty="0" smtClean="0"/>
              <a:t>Department of Energy</a:t>
            </a:r>
            <a:r>
              <a:rPr lang="en-US" dirty="0" smtClean="0"/>
              <a:t>: Weatherization Assistance</a:t>
            </a:r>
            <a:br>
              <a:rPr lang="en-US" dirty="0" smtClean="0"/>
            </a:br>
            <a:endParaRPr lang="en-US" dirty="0" smtClean="0"/>
          </a:p>
          <a:p>
            <a:pPr lvl="1"/>
            <a:r>
              <a:rPr lang="en-US" b="1" dirty="0" smtClean="0"/>
              <a:t>Department of Labor</a:t>
            </a:r>
            <a:r>
              <a:rPr lang="en-US" dirty="0" smtClean="0"/>
              <a:t>: Job Corps, Senior Community Service Employment Program, National </a:t>
            </a:r>
            <a:r>
              <a:rPr lang="en-US" dirty="0" err="1" smtClean="0"/>
              <a:t>Farmworker</a:t>
            </a:r>
            <a:r>
              <a:rPr lang="en-US" dirty="0" smtClean="0"/>
              <a:t> Jobs Program</a:t>
            </a:r>
            <a:br>
              <a:rPr lang="en-US" dirty="0" smtClean="0"/>
            </a:br>
            <a:endParaRPr lang="en-US" dirty="0" smtClean="0"/>
          </a:p>
          <a:p>
            <a:pPr lvl="1"/>
            <a:r>
              <a:rPr lang="en-US" b="1" dirty="0" smtClean="0"/>
              <a:t>Legal Services Corporation</a:t>
            </a:r>
            <a:r>
              <a:rPr lang="en-US" dirty="0" smtClean="0"/>
              <a:t>: Legal services for the poor </a:t>
            </a:r>
          </a:p>
          <a:p>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PAI786, Class 14: Poverty  </a:t>
            </a:r>
            <a:endParaRPr lang="en-US" sz="2400" dirty="0"/>
          </a:p>
        </p:txBody>
      </p:sp>
      <p:sp>
        <p:nvSpPr>
          <p:cNvPr id="3" name="Content Placeholder 2"/>
          <p:cNvSpPr>
            <a:spLocks noGrp="1"/>
          </p:cNvSpPr>
          <p:nvPr>
            <p:ph idx="1"/>
          </p:nvPr>
        </p:nvSpPr>
        <p:spPr>
          <a:xfrm>
            <a:off x="457200" y="1350264"/>
            <a:ext cx="8229600" cy="5355336"/>
          </a:xfrm>
        </p:spPr>
        <p:txBody>
          <a:bodyPr>
            <a:normAutofit fontScale="85000" lnSpcReduction="10000"/>
          </a:bodyPr>
          <a:lstStyle/>
          <a:p>
            <a:r>
              <a:rPr lang="en-US" sz="3300" dirty="0" smtClean="0"/>
              <a:t>Poverty Guidelines and Program Eligibility, 2</a:t>
            </a:r>
          </a:p>
          <a:p>
            <a:pPr>
              <a:lnSpc>
                <a:spcPct val="70000"/>
              </a:lnSpc>
            </a:pPr>
            <a:endParaRPr lang="en-US" dirty="0" smtClean="0"/>
          </a:p>
          <a:p>
            <a:pPr lvl="1"/>
            <a:r>
              <a:rPr lang="en-US" dirty="0" smtClean="0"/>
              <a:t>Certain recent provisions of </a:t>
            </a:r>
            <a:r>
              <a:rPr lang="en-US" u="sng" dirty="0" smtClean="0"/>
              <a:t>Medicaid</a:t>
            </a:r>
            <a:r>
              <a:rPr lang="en-US" dirty="0" smtClean="0"/>
              <a:t> use the poverty guidelines, but most of the program does not.</a:t>
            </a:r>
          </a:p>
          <a:p>
            <a:pPr>
              <a:lnSpc>
                <a:spcPct val="70000"/>
              </a:lnSpc>
            </a:pPr>
            <a:endParaRPr lang="en-US" dirty="0" smtClean="0"/>
          </a:p>
          <a:p>
            <a:pPr lvl="1"/>
            <a:r>
              <a:rPr lang="en-US" dirty="0" smtClean="0"/>
              <a:t>Major means-tested programs that do NOT use the poverty guidelines for eligibility include </a:t>
            </a:r>
            <a:r>
              <a:rPr lang="en-US" u="sng" dirty="0" smtClean="0"/>
              <a:t>Temporary Assistance for Needy Families, Supplemental Security Income, the Earned Income Tax Credit, HUD’s means-tested housing assistance programs</a:t>
            </a:r>
            <a:r>
              <a:rPr lang="en-US" dirty="0" smtClean="0"/>
              <a:t>, and the Social Services Block Grant.</a:t>
            </a:r>
          </a:p>
          <a:p>
            <a:pPr>
              <a:lnSpc>
                <a:spcPct val="70000"/>
              </a:lnSpc>
              <a:buNone/>
            </a:pPr>
            <a:r>
              <a:rPr lang="en-US" dirty="0" smtClean="0"/>
              <a:t> </a:t>
            </a:r>
          </a:p>
          <a:p>
            <a:pPr lvl="1"/>
            <a:r>
              <a:rPr lang="en-US" dirty="0" smtClean="0"/>
              <a:t>Some state and local governments use the federal poverty guidelines in some of their own programs.</a:t>
            </a:r>
          </a:p>
          <a:p>
            <a:pPr>
              <a:lnSpc>
                <a:spcPct val="70000"/>
              </a:lnSpc>
            </a:pPr>
            <a:endParaRPr lang="en-US" dirty="0" smtClean="0"/>
          </a:p>
          <a:p>
            <a:pPr lvl="2"/>
            <a:r>
              <a:rPr lang="en-US" dirty="0" smtClean="0"/>
              <a:t>Examples include state health insurance programs, financial guidelines for child support enforcement, and determination of legal indigence for court purposes.</a:t>
            </a: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PAI786, Class 14: Poverty  </a:t>
            </a:r>
            <a:endParaRPr lang="en-US" sz="2400" dirty="0"/>
          </a:p>
        </p:txBody>
      </p:sp>
      <p:sp>
        <p:nvSpPr>
          <p:cNvPr id="3" name="Content Placeholder 2"/>
          <p:cNvSpPr>
            <a:spLocks noGrp="1"/>
          </p:cNvSpPr>
          <p:nvPr>
            <p:ph idx="1"/>
          </p:nvPr>
        </p:nvSpPr>
        <p:spPr>
          <a:xfrm>
            <a:off x="457200" y="1350264"/>
            <a:ext cx="8229600" cy="5355336"/>
          </a:xfrm>
        </p:spPr>
        <p:txBody>
          <a:bodyPr>
            <a:normAutofit/>
          </a:bodyPr>
          <a:lstStyle/>
          <a:p>
            <a:r>
              <a:rPr lang="en-US" sz="3300" dirty="0" smtClean="0"/>
              <a:t>Extent of Poverty in the U.S. (Census)</a:t>
            </a:r>
          </a:p>
          <a:p>
            <a:pPr>
              <a:lnSpc>
                <a:spcPct val="70000"/>
              </a:lnSpc>
            </a:pPr>
            <a:endParaRPr lang="en-US" dirty="0" smtClean="0"/>
          </a:p>
          <a:p>
            <a:pPr lvl="1"/>
            <a:r>
              <a:rPr lang="en-US" dirty="0" smtClean="0"/>
              <a:t>The official poverty rate in 2014 was </a:t>
            </a:r>
            <a:r>
              <a:rPr lang="en-US" b="1" dirty="0" smtClean="0">
                <a:solidFill>
                  <a:schemeClr val="accent3"/>
                </a:solidFill>
              </a:rPr>
              <a:t>14.8% </a:t>
            </a:r>
            <a:r>
              <a:rPr lang="en-US" dirty="0" smtClean="0"/>
              <a:t>(versus 15.1 in 2010), and 46.7 million people were in poverty.</a:t>
            </a:r>
          </a:p>
          <a:p>
            <a:pPr>
              <a:lnSpc>
                <a:spcPct val="70000"/>
              </a:lnSpc>
            </a:pPr>
            <a:endParaRPr lang="en-US" dirty="0" smtClean="0"/>
          </a:p>
          <a:p>
            <a:pPr lvl="1"/>
            <a:r>
              <a:rPr lang="en-US" dirty="0" smtClean="0"/>
              <a:t>Poverty rates in 2014 were 10.1% for non-Hispanic Whites, 26.2% for Blacks, 23.6% for Hispanics, and 112.0% for Asians. </a:t>
            </a:r>
          </a:p>
          <a:p>
            <a:pPr>
              <a:lnSpc>
                <a:spcPct val="70000"/>
              </a:lnSpc>
            </a:pPr>
            <a:endParaRPr lang="en-US" dirty="0" smtClean="0"/>
          </a:p>
          <a:p>
            <a:pPr lvl="1"/>
            <a:r>
              <a:rPr lang="en-US" dirty="0" smtClean="0"/>
              <a:t>The poverty rate for children under 18 years old was 21.1% and the rate for the elderly was 10.0%. </a:t>
            </a:r>
          </a:p>
          <a:p>
            <a:pPr>
              <a:lnSpc>
                <a:spcPct val="70000"/>
              </a:lnSpc>
            </a:pPr>
            <a:endParaRPr lang="en-US" dirty="0" smtClean="0"/>
          </a:p>
          <a:p>
            <a:endParaRPr lang="en-US" dirty="0" smtClean="0"/>
          </a:p>
          <a:p>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PAI786, Class 14: Poverty  </a:t>
            </a:r>
            <a:endParaRPr lang="en-US" sz="2400" dirty="0"/>
          </a:p>
        </p:txBody>
      </p:sp>
      <p:sp>
        <p:nvSpPr>
          <p:cNvPr id="3" name="Content Placeholder 2"/>
          <p:cNvSpPr>
            <a:spLocks noGrp="1"/>
          </p:cNvSpPr>
          <p:nvPr>
            <p:ph idx="1"/>
          </p:nvPr>
        </p:nvSpPr>
        <p:spPr>
          <a:xfrm>
            <a:off x="457200" y="1219200"/>
            <a:ext cx="8229600" cy="5355336"/>
          </a:xfrm>
        </p:spPr>
        <p:txBody>
          <a:bodyPr/>
          <a:lstStyle/>
          <a:p>
            <a:pPr>
              <a:buNone/>
            </a:pPr>
            <a:r>
              <a:rPr lang="en-US" dirty="0" smtClean="0"/>
              <a:t> </a:t>
            </a: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pic>
        <p:nvPicPr>
          <p:cNvPr id="5" name="Picture 4"/>
          <p:cNvPicPr>
            <a:picLocks noChangeAspect="1"/>
          </p:cNvPicPr>
          <p:nvPr/>
        </p:nvPicPr>
        <p:blipFill>
          <a:blip r:embed="rId3"/>
          <a:stretch>
            <a:fillRect/>
          </a:stretch>
        </p:blipFill>
        <p:spPr>
          <a:xfrm>
            <a:off x="457201" y="1441014"/>
            <a:ext cx="8229600" cy="539354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PAI786, Class 14: Poverty  </a:t>
            </a:r>
            <a:endParaRPr lang="en-US" sz="2400" dirty="0"/>
          </a:p>
        </p:txBody>
      </p:sp>
      <p:sp>
        <p:nvSpPr>
          <p:cNvPr id="3" name="Content Placeholder 2"/>
          <p:cNvSpPr>
            <a:spLocks noGrp="1"/>
          </p:cNvSpPr>
          <p:nvPr>
            <p:ph idx="1"/>
          </p:nvPr>
        </p:nvSpPr>
        <p:spPr>
          <a:xfrm>
            <a:off x="457200" y="1219200"/>
            <a:ext cx="8229600" cy="5355336"/>
          </a:xfrm>
        </p:spPr>
        <p:txBody>
          <a:bodyPr/>
          <a:lstStyle/>
          <a:p>
            <a:pPr>
              <a:buNone/>
            </a:pPr>
            <a:r>
              <a:rPr lang="en-US" dirty="0" smtClean="0"/>
              <a:t> </a:t>
            </a: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pic>
        <p:nvPicPr>
          <p:cNvPr id="5" name="Picture 4"/>
          <p:cNvPicPr>
            <a:picLocks noChangeAspect="1"/>
          </p:cNvPicPr>
          <p:nvPr/>
        </p:nvPicPr>
        <p:blipFill>
          <a:blip r:embed="rId3"/>
          <a:stretch>
            <a:fillRect/>
          </a:stretch>
        </p:blipFill>
        <p:spPr>
          <a:xfrm>
            <a:off x="151799" y="1221502"/>
            <a:ext cx="8652898" cy="540162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PAI786, Class 14: Poverty  </a:t>
            </a:r>
            <a:endParaRPr lang="en-US" sz="2400" dirty="0"/>
          </a:p>
        </p:txBody>
      </p:sp>
      <p:sp>
        <p:nvSpPr>
          <p:cNvPr id="3" name="Content Placeholder 2"/>
          <p:cNvSpPr>
            <a:spLocks noGrp="1"/>
          </p:cNvSpPr>
          <p:nvPr>
            <p:ph idx="1"/>
          </p:nvPr>
        </p:nvSpPr>
        <p:spPr>
          <a:xfrm>
            <a:off x="457200" y="1219200"/>
            <a:ext cx="8229600" cy="5355336"/>
          </a:xfrm>
        </p:spPr>
        <p:txBody>
          <a:bodyPr/>
          <a:lstStyle/>
          <a:p>
            <a:pPr>
              <a:buNone/>
            </a:pPr>
            <a:r>
              <a:rPr lang="en-US" dirty="0" smtClean="0"/>
              <a:t> </a:t>
            </a: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graphicFrame>
        <p:nvGraphicFramePr>
          <p:cNvPr id="6" name="Chart 5"/>
          <p:cNvGraphicFramePr>
            <a:graphicFrameLocks noGrp="1"/>
          </p:cNvGraphicFramePr>
          <p:nvPr>
            <p:extLst>
              <p:ext uri="{D42A27DB-BD31-4B8C-83A1-F6EECF244321}">
                <p14:modId xmlns:p14="http://schemas.microsoft.com/office/powerpoint/2010/main" val="4036439397"/>
              </p:ext>
            </p:extLst>
          </p:nvPr>
        </p:nvGraphicFramePr>
        <p:xfrm>
          <a:off x="498896" y="1213399"/>
          <a:ext cx="8146207" cy="550944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PAI786, Class 14: Poverty  </a:t>
            </a:r>
            <a:endParaRPr lang="en-US" sz="2400" dirty="0"/>
          </a:p>
        </p:txBody>
      </p:sp>
      <p:sp>
        <p:nvSpPr>
          <p:cNvPr id="3" name="Content Placeholder 2"/>
          <p:cNvSpPr>
            <a:spLocks noGrp="1"/>
          </p:cNvSpPr>
          <p:nvPr>
            <p:ph idx="1"/>
          </p:nvPr>
        </p:nvSpPr>
        <p:spPr>
          <a:xfrm>
            <a:off x="457200" y="1309839"/>
            <a:ext cx="8229600" cy="5355336"/>
          </a:xfrm>
        </p:spPr>
        <p:txBody>
          <a:bodyPr>
            <a:normAutofit/>
          </a:bodyPr>
          <a:lstStyle/>
          <a:p>
            <a:pPr marL="109728" indent="0">
              <a:buNone/>
            </a:pPr>
            <a:r>
              <a:rPr lang="en-US" dirty="0" smtClean="0"/>
              <a:t> </a:t>
            </a:r>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6" name="Content Placeholder 2"/>
          <p:cNvSpPr txBox="1">
            <a:spLocks/>
          </p:cNvSpPr>
          <p:nvPr/>
        </p:nvSpPr>
        <p:spPr>
          <a:xfrm>
            <a:off x="457200" y="1350264"/>
            <a:ext cx="8229600" cy="5355336"/>
          </a:xfrm>
          <a:prstGeom prst="rect">
            <a:avLst/>
          </a:prstGeom>
        </p:spPr>
        <p:txBody>
          <a:bodyPr vert="horz">
            <a:normAutofit fontScale="85000" lnSpcReduction="20000"/>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smtClean="0"/>
              <a:t>Dynamics of  Poverty, 2009 to 2012 (Census) </a:t>
            </a:r>
          </a:p>
          <a:p>
            <a:pPr lvl="1">
              <a:lnSpc>
                <a:spcPct val="70000"/>
              </a:lnSpc>
              <a:buFont typeface="Georgia"/>
              <a:buNone/>
            </a:pPr>
            <a:endParaRPr lang="en-US" smtClean="0"/>
          </a:p>
          <a:p>
            <a:pPr lvl="1"/>
            <a:r>
              <a:rPr lang="en-US" smtClean="0"/>
              <a:t>About 34.5% of people were poor for at least 2 months between 2009 and 2012, but only 3.5% were poor every month of the 3-year period.</a:t>
            </a:r>
          </a:p>
          <a:p>
            <a:pPr lvl="1">
              <a:lnSpc>
                <a:spcPct val="70000"/>
              </a:lnSpc>
            </a:pPr>
            <a:endParaRPr lang="en-US" smtClean="0"/>
          </a:p>
          <a:p>
            <a:pPr lvl="1"/>
            <a:r>
              <a:rPr lang="en-US" smtClean="0"/>
              <a:t>Of those who were poor in 2010, 26.1% were not poor in 2010, 35.4% were not poor in 2011, and 41.9% were not poor in 2012. Of those who were not poor in 2009, 4.1% were poor in 2010, 5.4% were poor in 2011, and 6.3% were poor in 2006.</a:t>
            </a:r>
          </a:p>
          <a:p>
            <a:pPr lvl="1">
              <a:lnSpc>
                <a:spcPct val="70000"/>
              </a:lnSpc>
            </a:pPr>
            <a:endParaRPr lang="en-US" smtClean="0"/>
          </a:p>
          <a:p>
            <a:pPr lvl="1"/>
            <a:r>
              <a:rPr lang="en-US" smtClean="0"/>
              <a:t>Based on a monthly poverty measure, the median spell length in the 2009-2012 period was 6.2 months.</a:t>
            </a:r>
          </a:p>
          <a:p>
            <a:pPr lvl="1"/>
            <a:endParaRPr lang="en-US" smtClean="0"/>
          </a:p>
          <a:p>
            <a:pPr lvl="1"/>
            <a:r>
              <a:rPr lang="en-US" smtClean="0"/>
              <a:t>See: </a:t>
            </a:r>
            <a:r>
              <a:rPr lang="en-US" smtClean="0">
                <a:hlinkClick r:id="rId3"/>
              </a:rPr>
              <a:t>https://www.census.gov/hhes/www/poverty/publications/dynamics09_12/index.html</a:t>
            </a:r>
            <a:r>
              <a:rPr lang="en-US" smtClean="0"/>
              <a:t> </a:t>
            </a:r>
            <a:endParaRPr lang="en-US" dirty="0" smtClean="0"/>
          </a:p>
        </p:txBody>
      </p:sp>
    </p:spTree>
    <p:extLst>
      <p:ext uri="{BB962C8B-B14F-4D97-AF65-F5344CB8AC3E}">
        <p14:creationId xmlns:p14="http://schemas.microsoft.com/office/powerpoint/2010/main" val="1532460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PAI786, Class 14: Poverty  </a:t>
            </a:r>
            <a:endParaRPr lang="en-US" sz="2400" dirty="0"/>
          </a:p>
        </p:txBody>
      </p:sp>
      <p:sp>
        <p:nvSpPr>
          <p:cNvPr id="3" name="Content Placeholder 2"/>
          <p:cNvSpPr>
            <a:spLocks noGrp="1"/>
          </p:cNvSpPr>
          <p:nvPr>
            <p:ph idx="1"/>
          </p:nvPr>
        </p:nvSpPr>
        <p:spPr>
          <a:xfrm>
            <a:off x="457200" y="1309839"/>
            <a:ext cx="8229600" cy="5355336"/>
          </a:xfrm>
        </p:spPr>
        <p:txBody>
          <a:bodyPr>
            <a:normAutofit/>
          </a:bodyPr>
          <a:lstStyle/>
          <a:p>
            <a:pPr marL="109728" indent="0">
              <a:buNone/>
            </a:pPr>
            <a:r>
              <a:rPr lang="en-US" dirty="0" smtClean="0"/>
              <a:t> </a:t>
            </a:r>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graphicFrame>
        <p:nvGraphicFramePr>
          <p:cNvPr id="5" name="Table 4"/>
          <p:cNvGraphicFramePr>
            <a:graphicFrameLocks noGrp="1"/>
          </p:cNvGraphicFramePr>
          <p:nvPr>
            <p:extLst>
              <p:ext uri="{D42A27DB-BD31-4B8C-83A1-F6EECF244321}">
                <p14:modId xmlns:p14="http://schemas.microsoft.com/office/powerpoint/2010/main" val="3878837472"/>
              </p:ext>
            </p:extLst>
          </p:nvPr>
        </p:nvGraphicFramePr>
        <p:xfrm>
          <a:off x="1524000" y="1447800"/>
          <a:ext cx="5943600" cy="4770892"/>
        </p:xfrm>
        <a:graphic>
          <a:graphicData uri="http://schemas.openxmlformats.org/drawingml/2006/table">
            <a:tbl>
              <a:tblPr/>
              <a:tblGrid>
                <a:gridCol w="32766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tblGrid>
              <a:tr h="378192">
                <a:tc gridSpan="2">
                  <a:txBody>
                    <a:bodyPr/>
                    <a:lstStyle/>
                    <a:p>
                      <a:pPr algn="ctr" fontAlgn="b"/>
                      <a:r>
                        <a:rPr lang="en-US" sz="1600" b="1" i="0" u="none" strike="noStrike" dirty="0">
                          <a:solidFill>
                            <a:srgbClr val="0000FF"/>
                          </a:solidFill>
                          <a:effectLst/>
                          <a:latin typeface="Arial" panose="020B0604020202020204" pitchFamily="34" charset="0"/>
                        </a:rPr>
                        <a:t>The Duration of Poverty Spells Across 2009 to 2012</a:t>
                      </a:r>
                    </a:p>
                  </a:txBody>
                  <a:tcPr marL="9525" marR="9525" marT="9525"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00"/>
                  </a:ext>
                </a:extLst>
              </a:tr>
              <a:tr h="252031">
                <a:tc>
                  <a:txBody>
                    <a:bodyPr/>
                    <a:lstStyle/>
                    <a:p>
                      <a:pPr algn="l" fontAlgn="b"/>
                      <a:endParaRPr lang="en-US" sz="16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28287">
                <a:tc rowSpan="2">
                  <a:txBody>
                    <a:bodyPr/>
                    <a:lstStyle/>
                    <a:p>
                      <a:pPr algn="ctr" fontAlgn="ctr"/>
                      <a:r>
                        <a:rPr lang="en-US" sz="1600" b="0" i="0" u="none" strike="noStrike" dirty="0">
                          <a:solidFill>
                            <a:srgbClr val="000000"/>
                          </a:solidFill>
                          <a:effectLst/>
                          <a:latin typeface="Arial" panose="020B0604020202020204" pitchFamily="34" charset="0"/>
                        </a:rPr>
                        <a:t>Spell characteristics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panose="020B0604020202020204" pitchFamily="34" charset="0"/>
                        </a:rPr>
                        <a:t>2009 to 2012</a:t>
                      </a:r>
                      <a:br>
                        <a:rPr lang="en-US" sz="1600" b="0" i="0" u="none" strike="noStrike">
                          <a:solidFill>
                            <a:srgbClr val="000000"/>
                          </a:solidFill>
                          <a:effectLst/>
                          <a:latin typeface="Arial" panose="020B0604020202020204" pitchFamily="34" charset="0"/>
                        </a:rPr>
                      </a:br>
                      <a:r>
                        <a:rPr lang="en-US" sz="1600" b="0" i="0" u="none" strike="noStrike">
                          <a:solidFill>
                            <a:srgbClr val="000000"/>
                          </a:solidFill>
                          <a:effectLst/>
                          <a:latin typeface="Arial" panose="020B0604020202020204" pitchFamily="34" charset="0"/>
                        </a:rPr>
                        <a:t>(Excludes spells underway in January 2009)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24033">
                <a:tc vMerge="1">
                  <a:txBody>
                    <a:bodyPr/>
                    <a:lstStyle/>
                    <a:p>
                      <a:endParaRPr lang="en-US"/>
                    </a:p>
                  </a:txBody>
                  <a:tcPr/>
                </a:tc>
                <a:tc>
                  <a:txBody>
                    <a:bodyPr/>
                    <a:lstStyle/>
                    <a:p>
                      <a:pPr algn="ctr" fontAlgn="b"/>
                      <a:r>
                        <a:rPr lang="en-US" sz="1600" b="0" i="0" u="none" strike="noStrike" dirty="0">
                          <a:solidFill>
                            <a:srgbClr val="000000"/>
                          </a:solidFill>
                          <a:effectLst/>
                          <a:latin typeface="Arial" panose="020B0604020202020204" pitchFamily="34" charset="0"/>
                        </a:rPr>
                        <a:t>Estimate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2031">
                <a:tc>
                  <a:txBody>
                    <a:bodyPr/>
                    <a:lstStyle/>
                    <a:p>
                      <a:pPr algn="l" fontAlgn="b"/>
                      <a:r>
                        <a:rPr lang="en-US" sz="1600" b="1" i="0" u="none" strike="noStrike" dirty="0">
                          <a:solidFill>
                            <a:srgbClr val="0000FF"/>
                          </a:solidFill>
                          <a:effectLst/>
                          <a:latin typeface="Arial" panose="020B0604020202020204" pitchFamily="34" charset="0"/>
                        </a:rPr>
                        <a:t>Percent of spells in interval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dirty="0">
                          <a:solidFill>
                            <a:srgbClr val="FF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4"/>
                  </a:ext>
                </a:extLst>
              </a:tr>
              <a:tr h="252031">
                <a:tc>
                  <a:txBody>
                    <a:bodyPr/>
                    <a:lstStyle/>
                    <a:p>
                      <a:pPr algn="l" fontAlgn="b"/>
                      <a:r>
                        <a:rPr lang="en-US" sz="1600" b="0" i="0" u="none" strike="noStrike" dirty="0">
                          <a:solidFill>
                            <a:srgbClr val="000000"/>
                          </a:solidFill>
                          <a:effectLst/>
                          <a:latin typeface="Ari"/>
                        </a:rPr>
                        <a:t>2 to 6 months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dirty="0">
                          <a:solidFill>
                            <a:srgbClr val="000000"/>
                          </a:solidFill>
                          <a:effectLst/>
                          <a:latin typeface="Arial" panose="020B0604020202020204" pitchFamily="34" charset="0"/>
                        </a:rPr>
                        <a:t>52.9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252031">
                <a:tc>
                  <a:txBody>
                    <a:bodyPr/>
                    <a:lstStyle/>
                    <a:p>
                      <a:pPr algn="l" fontAlgn="b"/>
                      <a:r>
                        <a:rPr lang="en-US" sz="1600" b="0" i="0" u="none" strike="noStrike" dirty="0">
                          <a:solidFill>
                            <a:srgbClr val="000000"/>
                          </a:solidFill>
                          <a:effectLst/>
                          <a:latin typeface="Ari"/>
                        </a:rPr>
                        <a:t>7 to 12 months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dirty="0">
                          <a:solidFill>
                            <a:srgbClr val="000000"/>
                          </a:solidFill>
                          <a:effectLst/>
                          <a:latin typeface="Arial" panose="020B0604020202020204" pitchFamily="34" charset="0"/>
                        </a:rPr>
                        <a:t>19.6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252031">
                <a:tc>
                  <a:txBody>
                    <a:bodyPr/>
                    <a:lstStyle/>
                    <a:p>
                      <a:pPr algn="l" fontAlgn="b"/>
                      <a:r>
                        <a:rPr lang="en-US" sz="1600" b="0" i="0" u="none" strike="noStrike" dirty="0">
                          <a:solidFill>
                            <a:srgbClr val="000000"/>
                          </a:solidFill>
                          <a:effectLst/>
                          <a:latin typeface="Ari"/>
                        </a:rPr>
                        <a:t>13 to 18 months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dirty="0" smtClean="0">
                          <a:solidFill>
                            <a:srgbClr val="000000"/>
                          </a:solidFill>
                          <a:effectLst/>
                          <a:latin typeface="Arial" panose="020B0604020202020204" pitchFamily="34" charset="0"/>
                        </a:rPr>
                        <a:t>  7.3</a:t>
                      </a:r>
                      <a:endParaRPr lang="en-US" sz="1600" b="0"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252031">
                <a:tc>
                  <a:txBody>
                    <a:bodyPr/>
                    <a:lstStyle/>
                    <a:p>
                      <a:pPr algn="l" fontAlgn="b"/>
                      <a:r>
                        <a:rPr lang="en-US" sz="1600" b="0" i="0" u="none" strike="noStrike" dirty="0">
                          <a:solidFill>
                            <a:srgbClr val="000000"/>
                          </a:solidFill>
                          <a:effectLst/>
                          <a:latin typeface="Ari"/>
                        </a:rPr>
                        <a:t>19 to 24 months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dirty="0" smtClean="0">
                          <a:solidFill>
                            <a:srgbClr val="000000"/>
                          </a:solidFill>
                          <a:effectLst/>
                          <a:latin typeface="Arial" panose="020B0604020202020204" pitchFamily="34" charset="0"/>
                        </a:rPr>
                        <a:t>  5.0</a:t>
                      </a:r>
                      <a:endParaRPr lang="en-US" sz="1600" b="0"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252031">
                <a:tc>
                  <a:txBody>
                    <a:bodyPr/>
                    <a:lstStyle/>
                    <a:p>
                      <a:pPr algn="l" fontAlgn="b"/>
                      <a:r>
                        <a:rPr lang="en-US" sz="1600" b="0" i="0" u="none" strike="noStrike" dirty="0">
                          <a:solidFill>
                            <a:srgbClr val="000000"/>
                          </a:solidFill>
                          <a:effectLst/>
                          <a:latin typeface="Ari"/>
                        </a:rPr>
                        <a:t>25 to 30 months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dirty="0" smtClean="0">
                          <a:solidFill>
                            <a:srgbClr val="000000"/>
                          </a:solidFill>
                          <a:effectLst/>
                          <a:latin typeface="Arial" panose="020B0604020202020204" pitchFamily="34" charset="0"/>
                        </a:rPr>
                        <a:t>  3.2</a:t>
                      </a:r>
                      <a:endParaRPr lang="en-US" sz="1600" b="0"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252031">
                <a:tc>
                  <a:txBody>
                    <a:bodyPr/>
                    <a:lstStyle/>
                    <a:p>
                      <a:pPr algn="l" fontAlgn="b"/>
                      <a:r>
                        <a:rPr lang="en-US" sz="1600" b="0" i="0" u="none" strike="noStrike" dirty="0">
                          <a:solidFill>
                            <a:srgbClr val="000000"/>
                          </a:solidFill>
                          <a:effectLst/>
                          <a:latin typeface="Ari"/>
                        </a:rPr>
                        <a:t>31 to 36 months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dirty="0" smtClean="0">
                          <a:solidFill>
                            <a:srgbClr val="000000"/>
                          </a:solidFill>
                          <a:effectLst/>
                          <a:latin typeface="Arial" panose="020B0604020202020204" pitchFamily="34" charset="0"/>
                        </a:rPr>
                        <a:t>  2.3</a:t>
                      </a:r>
                      <a:endParaRPr lang="en-US" sz="1600" b="0"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252031">
                <a:tc>
                  <a:txBody>
                    <a:bodyPr/>
                    <a:lstStyle/>
                    <a:p>
                      <a:pPr algn="l" fontAlgn="b"/>
                      <a:r>
                        <a:rPr lang="en-US" sz="1600" b="0" i="0" u="none" strike="noStrike" dirty="0">
                          <a:solidFill>
                            <a:srgbClr val="000000"/>
                          </a:solidFill>
                          <a:effectLst/>
                          <a:latin typeface="Ari"/>
                        </a:rPr>
                        <a:t>37 to 42 months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dirty="0" smtClean="0">
                          <a:solidFill>
                            <a:srgbClr val="000000"/>
                          </a:solidFill>
                          <a:effectLst/>
                          <a:latin typeface="Arial" panose="020B0604020202020204" pitchFamily="34" charset="0"/>
                        </a:rPr>
                        <a:t>  1.3</a:t>
                      </a:r>
                      <a:endParaRPr lang="en-US" sz="1600" b="0"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1"/>
                  </a:ext>
                </a:extLst>
              </a:tr>
              <a:tr h="252031">
                <a:tc>
                  <a:txBody>
                    <a:bodyPr/>
                    <a:lstStyle/>
                    <a:p>
                      <a:pPr algn="l" fontAlgn="b"/>
                      <a:r>
                        <a:rPr lang="en-US" sz="1600" b="0" i="0" u="none" strike="noStrike">
                          <a:solidFill>
                            <a:srgbClr val="000000"/>
                          </a:solidFill>
                          <a:effectLst/>
                          <a:latin typeface="Ari"/>
                        </a:rPr>
                        <a:t>43 or more months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dirty="0" smtClean="0">
                          <a:solidFill>
                            <a:srgbClr val="000000"/>
                          </a:solidFill>
                          <a:effectLst/>
                          <a:latin typeface="Arial" panose="020B0604020202020204" pitchFamily="34" charset="0"/>
                        </a:rPr>
                        <a:t>  8.4</a:t>
                      </a:r>
                      <a:endParaRPr lang="en-US" sz="1600" b="0"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2"/>
                  </a:ext>
                </a:extLst>
              </a:tr>
              <a:tr h="252031">
                <a:tc>
                  <a:txBody>
                    <a:bodyPr/>
                    <a:lstStyle/>
                    <a:p>
                      <a:pPr algn="l" fontAlgn="b"/>
                      <a:r>
                        <a:rPr lang="en-US" sz="1600" b="0" i="0" u="none" strike="noStrike">
                          <a:solidFill>
                            <a:srgbClr val="000000"/>
                          </a:solidFill>
                          <a:effectLst/>
                          <a:latin typeface="A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dirty="0">
                          <a:solidFill>
                            <a:srgbClr val="FF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3"/>
                  </a:ext>
                </a:extLst>
              </a:tr>
              <a:tr h="252031">
                <a:tc>
                  <a:txBody>
                    <a:bodyPr/>
                    <a:lstStyle/>
                    <a:p>
                      <a:pPr algn="l" fontAlgn="b"/>
                      <a:r>
                        <a:rPr lang="en-US" sz="1600" b="1" i="0" u="none" strike="noStrike" dirty="0">
                          <a:solidFill>
                            <a:srgbClr val="0000FF"/>
                          </a:solidFill>
                          <a:effectLst/>
                          <a:latin typeface="Arial" panose="020B0604020202020204" pitchFamily="34" charset="0"/>
                        </a:rPr>
                        <a:t>Median spell length (in months</a:t>
                      </a:r>
                      <a:r>
                        <a:rPr lang="en-US" sz="1600" b="1" i="0" u="none" strike="noStrike" dirty="0" smtClean="0">
                          <a:solidFill>
                            <a:srgbClr val="0000FF"/>
                          </a:solidFill>
                          <a:effectLst/>
                          <a:latin typeface="Arial" panose="020B0604020202020204" pitchFamily="34" charset="0"/>
                        </a:rPr>
                        <a:t>) </a:t>
                      </a:r>
                      <a:endParaRPr lang="en-US" sz="1600" b="1" i="0" u="none" strike="noStrike" dirty="0">
                        <a:solidFill>
                          <a:srgbClr val="0000FF"/>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rgbClr val="0000FF"/>
                          </a:solidFill>
                          <a:effectLst/>
                          <a:latin typeface="Arial" panose="020B0604020202020204" pitchFamily="34" charset="0"/>
                        </a:rPr>
                        <a:t>  6.2</a:t>
                      </a:r>
                      <a:endParaRPr lang="en-US" sz="1600" b="1" i="0" u="none" strike="noStrike" dirty="0">
                        <a:solidFill>
                          <a:srgbClr val="0000FF"/>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241080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PAI786, Class 14: Poverty  </a:t>
            </a:r>
            <a:endParaRPr lang="en-US" sz="2400"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6" name="Content Placeholder 2"/>
          <p:cNvSpPr>
            <a:spLocks noGrp="1"/>
          </p:cNvSpPr>
          <p:nvPr>
            <p:ph idx="1"/>
          </p:nvPr>
        </p:nvSpPr>
        <p:spPr>
          <a:xfrm>
            <a:off x="457200" y="1447800"/>
            <a:ext cx="8229600" cy="5126736"/>
          </a:xfrm>
        </p:spPr>
        <p:txBody>
          <a:bodyPr>
            <a:normAutofit/>
          </a:bodyPr>
          <a:lstStyle/>
          <a:p>
            <a:r>
              <a:rPr lang="en-US" dirty="0" smtClean="0"/>
              <a:t>Some Perspective </a:t>
            </a:r>
          </a:p>
          <a:p>
            <a:pPr lvl="1">
              <a:lnSpc>
                <a:spcPct val="70000"/>
              </a:lnSpc>
              <a:buNone/>
            </a:pPr>
            <a:endParaRPr lang="en-US" dirty="0" smtClean="0"/>
          </a:p>
          <a:p>
            <a:pPr lvl="1"/>
            <a:r>
              <a:rPr lang="en-US" dirty="0" smtClean="0"/>
              <a:t>The U.S. is a very rich country</a:t>
            </a:r>
          </a:p>
          <a:p>
            <a:pPr lvl="1"/>
            <a:endParaRPr lang="en-US" dirty="0"/>
          </a:p>
          <a:p>
            <a:pPr lvl="1"/>
            <a:r>
              <a:rPr lang="en-US" dirty="0" smtClean="0"/>
              <a:t>But it also has a relatively unequal distribution of income compared to other rich countries (and some poor ones).</a:t>
            </a:r>
          </a:p>
          <a:p>
            <a:pPr lvl="1"/>
            <a:endParaRPr lang="en-US" dirty="0"/>
          </a:p>
          <a:p>
            <a:pPr lvl="1"/>
            <a:r>
              <a:rPr lang="en-US" dirty="0" smtClean="0"/>
              <a:t>The poverty rate in the U.S. is much higher, for example, than it is in any European country (at least before the recent crisis).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PAI786, Class 14: Poverty  </a:t>
            </a:r>
            <a:endParaRPr lang="en-US" sz="2400" dirty="0"/>
          </a:p>
        </p:txBody>
      </p:sp>
      <p:sp>
        <p:nvSpPr>
          <p:cNvPr id="3" name="Content Placeholder 2"/>
          <p:cNvSpPr>
            <a:spLocks noGrp="1"/>
          </p:cNvSpPr>
          <p:nvPr>
            <p:ph idx="1"/>
          </p:nvPr>
        </p:nvSpPr>
        <p:spPr>
          <a:xfrm>
            <a:off x="457200" y="1350264"/>
            <a:ext cx="8229600" cy="5355336"/>
          </a:xfrm>
        </p:spPr>
        <p:txBody>
          <a:bodyPr>
            <a:normAutofit fontScale="70000" lnSpcReduction="20000"/>
          </a:bodyPr>
          <a:lstStyle/>
          <a:p>
            <a:pPr>
              <a:buNone/>
            </a:pPr>
            <a:endParaRPr lang="en-US" dirty="0" smtClean="0"/>
          </a:p>
          <a:p>
            <a:pPr>
              <a:buNone/>
            </a:pPr>
            <a:endParaRPr lang="en-US" sz="1200" dirty="0"/>
          </a:p>
          <a:p>
            <a:pPr>
              <a:buNone/>
            </a:pPr>
            <a:endParaRPr lang="en-US" sz="1200" dirty="0" smtClean="0"/>
          </a:p>
          <a:p>
            <a:pPr>
              <a:buNone/>
            </a:pPr>
            <a:endParaRPr lang="en-US" sz="1200" dirty="0"/>
          </a:p>
          <a:p>
            <a:pPr>
              <a:buNone/>
            </a:pPr>
            <a:endParaRPr lang="en-US" sz="1200" dirty="0" smtClean="0"/>
          </a:p>
          <a:p>
            <a:pPr>
              <a:buNone/>
            </a:pPr>
            <a:endParaRPr lang="en-US" sz="1200" dirty="0"/>
          </a:p>
          <a:p>
            <a:pPr>
              <a:buNone/>
            </a:pPr>
            <a:endParaRPr lang="en-US" sz="1200" dirty="0" smtClean="0"/>
          </a:p>
          <a:p>
            <a:pPr>
              <a:buNone/>
            </a:pPr>
            <a:endParaRPr lang="en-US" sz="1200" dirty="0"/>
          </a:p>
          <a:p>
            <a:pPr>
              <a:buNone/>
            </a:pPr>
            <a:endParaRPr lang="en-US" sz="1200" dirty="0" smtClean="0"/>
          </a:p>
          <a:p>
            <a:pPr>
              <a:buNone/>
            </a:pPr>
            <a:endParaRPr lang="en-US" sz="1200" dirty="0"/>
          </a:p>
          <a:p>
            <a:pPr>
              <a:buNone/>
            </a:pPr>
            <a:endParaRPr lang="en-US" sz="1200" dirty="0" smtClean="0"/>
          </a:p>
          <a:p>
            <a:pPr>
              <a:buNone/>
            </a:pPr>
            <a:endParaRPr lang="en-US" sz="1200" dirty="0"/>
          </a:p>
          <a:p>
            <a:pPr>
              <a:buNone/>
            </a:pPr>
            <a:endParaRPr lang="en-US" sz="1200" dirty="0" smtClean="0"/>
          </a:p>
          <a:p>
            <a:pPr>
              <a:buNone/>
            </a:pPr>
            <a:endParaRPr lang="en-US" sz="1200" dirty="0"/>
          </a:p>
          <a:p>
            <a:pPr>
              <a:buNone/>
            </a:pPr>
            <a:endParaRPr lang="en-US" sz="1200" dirty="0" smtClean="0"/>
          </a:p>
          <a:p>
            <a:pPr>
              <a:buNone/>
            </a:pPr>
            <a:endParaRPr lang="en-US" sz="1200" dirty="0"/>
          </a:p>
          <a:p>
            <a:pPr>
              <a:buNone/>
            </a:pPr>
            <a:endParaRPr lang="en-US" sz="1200" dirty="0" smtClean="0"/>
          </a:p>
          <a:p>
            <a:pPr>
              <a:buNone/>
            </a:pPr>
            <a:endParaRPr lang="en-US" sz="1200" dirty="0"/>
          </a:p>
          <a:p>
            <a:pPr>
              <a:buNone/>
            </a:pPr>
            <a:endParaRPr lang="en-US" sz="1200" dirty="0" smtClean="0"/>
          </a:p>
          <a:p>
            <a:pPr>
              <a:buNone/>
            </a:pPr>
            <a:endParaRPr lang="en-US" sz="1200" dirty="0"/>
          </a:p>
          <a:p>
            <a:pPr>
              <a:buNone/>
            </a:pPr>
            <a:endParaRPr lang="en-US" sz="1200" dirty="0" smtClean="0"/>
          </a:p>
          <a:p>
            <a:pPr>
              <a:buNone/>
            </a:pPr>
            <a:endParaRPr lang="en-US" sz="1200" dirty="0"/>
          </a:p>
          <a:p>
            <a:pPr>
              <a:buNone/>
            </a:pPr>
            <a:endParaRPr lang="en-US" sz="1200" dirty="0" smtClean="0"/>
          </a:p>
          <a:p>
            <a:pPr>
              <a:buNone/>
            </a:pPr>
            <a:endParaRPr lang="en-US" sz="1200" dirty="0"/>
          </a:p>
          <a:p>
            <a:pPr>
              <a:buNone/>
            </a:pPr>
            <a:endParaRPr lang="en-US" sz="1200" dirty="0" smtClean="0"/>
          </a:p>
          <a:p>
            <a:pPr>
              <a:buNone/>
            </a:pPr>
            <a:endParaRPr lang="en-US" sz="1200" dirty="0"/>
          </a:p>
          <a:p>
            <a:pPr>
              <a:buNone/>
            </a:pPr>
            <a:endParaRPr lang="en-US" sz="1200" dirty="0" smtClean="0"/>
          </a:p>
          <a:p>
            <a:pPr>
              <a:buNone/>
            </a:pPr>
            <a:endParaRPr lang="en-US" sz="1200" dirty="0"/>
          </a:p>
          <a:p>
            <a:pPr>
              <a:buNone/>
            </a:pPr>
            <a:endParaRPr lang="en-US" sz="1200" dirty="0" smtClean="0"/>
          </a:p>
          <a:p>
            <a:pPr>
              <a:buNone/>
            </a:pPr>
            <a:endParaRPr lang="en-US" sz="1200" dirty="0"/>
          </a:p>
          <a:p>
            <a:pPr>
              <a:buNone/>
            </a:pPr>
            <a:endParaRPr lang="en-US" sz="1200" dirty="0" smtClean="0"/>
          </a:p>
          <a:p>
            <a:pPr>
              <a:buNone/>
            </a:pPr>
            <a:endParaRPr lang="en-US" sz="1200" dirty="0"/>
          </a:p>
          <a:p>
            <a:pPr>
              <a:buNone/>
            </a:pPr>
            <a:endParaRPr lang="en-US" sz="1200" dirty="0" smtClean="0"/>
          </a:p>
          <a:p>
            <a:pPr>
              <a:buNone/>
            </a:pPr>
            <a:endParaRPr lang="en-US" sz="1200" dirty="0"/>
          </a:p>
          <a:p>
            <a:pPr>
              <a:buNone/>
            </a:pPr>
            <a:endParaRPr lang="en-US" sz="1200" dirty="0" smtClean="0"/>
          </a:p>
          <a:p>
            <a:pPr>
              <a:buNone/>
            </a:pPr>
            <a:endParaRPr lang="en-US" sz="1200" dirty="0"/>
          </a:p>
          <a:p>
            <a:pPr>
              <a:buNone/>
            </a:pPr>
            <a:endParaRPr lang="en-US" sz="1200" dirty="0" smtClean="0"/>
          </a:p>
          <a:p>
            <a:pPr>
              <a:buNone/>
            </a:pPr>
            <a:r>
              <a:rPr lang="en-US" sz="1200" dirty="0" smtClean="0"/>
              <a:t>Source:  Smeeding (2008)</a:t>
            </a:r>
          </a:p>
        </p:txBody>
      </p:sp>
      <p:pic>
        <p:nvPicPr>
          <p:cNvPr id="4" name="Picture 2" descr="C:\Program Files\Microsoft Office\MEDIA\CAGCAT10\j0205462.wmf"/>
          <p:cNvPicPr>
            <a:picLocks noChangeAspect="1" noChangeArrowheads="1"/>
          </p:cNvPicPr>
          <p:nvPr/>
        </p:nvPicPr>
        <p:blipFill>
          <a:blip r:embed="rId3">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pic>
        <p:nvPicPr>
          <p:cNvPr id="1229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783" t="20522" r="36696" b="22087"/>
          <a:stretch/>
        </p:blipFill>
        <p:spPr bwMode="auto">
          <a:xfrm>
            <a:off x="542302" y="1143000"/>
            <a:ext cx="8072674"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1150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PAI786, Class 14: Poverty  </a:t>
            </a:r>
            <a:endParaRPr lang="en-US" sz="2400" dirty="0"/>
          </a:p>
        </p:txBody>
      </p:sp>
      <p:sp>
        <p:nvSpPr>
          <p:cNvPr id="3" name="Content Placeholder 2"/>
          <p:cNvSpPr>
            <a:spLocks noGrp="1"/>
          </p:cNvSpPr>
          <p:nvPr>
            <p:ph idx="1"/>
          </p:nvPr>
        </p:nvSpPr>
        <p:spPr>
          <a:xfrm>
            <a:off x="457200" y="1426464"/>
            <a:ext cx="8229600" cy="5355336"/>
          </a:xfrm>
        </p:spPr>
        <p:txBody>
          <a:bodyPr/>
          <a:lstStyle/>
          <a:p>
            <a:r>
              <a:rPr lang="en-US" dirty="0" smtClean="0"/>
              <a:t>Class Outline</a:t>
            </a:r>
          </a:p>
          <a:p>
            <a:endParaRPr lang="en-US" dirty="0" smtClean="0"/>
          </a:p>
          <a:p>
            <a:pPr lvl="1"/>
            <a:r>
              <a:rPr lang="en-US" dirty="0" smtClean="0"/>
              <a:t>Poverty Concepts</a:t>
            </a:r>
          </a:p>
          <a:p>
            <a:pPr lvl="1"/>
            <a:endParaRPr lang="en-US" dirty="0" smtClean="0"/>
          </a:p>
          <a:p>
            <a:pPr lvl="1"/>
            <a:r>
              <a:rPr lang="en-US" dirty="0" smtClean="0"/>
              <a:t>The Extent of Poverty</a:t>
            </a:r>
          </a:p>
          <a:p>
            <a:pPr lvl="1"/>
            <a:endParaRPr lang="en-US" dirty="0" smtClean="0"/>
          </a:p>
          <a:p>
            <a:pPr lvl="1"/>
            <a:r>
              <a:rPr lang="en-US" dirty="0" smtClean="0"/>
              <a:t>Weaknesses in Current Poverty Measures</a:t>
            </a:r>
          </a:p>
          <a:p>
            <a:pPr lvl="1"/>
            <a:endParaRPr lang="en-US" dirty="0" smtClean="0"/>
          </a:p>
          <a:p>
            <a:pPr lvl="2"/>
            <a:r>
              <a:rPr lang="en-US" dirty="0" smtClean="0"/>
              <a:t>Note:  Much of the material for this lecture comes from Census and HHS websites.</a:t>
            </a:r>
          </a:p>
          <a:p>
            <a:pPr lvl="2"/>
            <a:endParaRPr lang="en-US" dirty="0"/>
          </a:p>
          <a:p>
            <a:pPr lvl="1"/>
            <a:r>
              <a:rPr lang="en-US" dirty="0" smtClean="0"/>
              <a:t>Poverty and Inequality</a:t>
            </a: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36753896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PAI786, Class 14: Poverty  </a:t>
            </a:r>
            <a:endParaRPr lang="en-US" sz="2400" dirty="0"/>
          </a:p>
        </p:txBody>
      </p:sp>
      <p:sp>
        <p:nvSpPr>
          <p:cNvPr id="3" name="Content Placeholder 2"/>
          <p:cNvSpPr>
            <a:spLocks noGrp="1"/>
          </p:cNvSpPr>
          <p:nvPr>
            <p:ph idx="1"/>
          </p:nvPr>
        </p:nvSpPr>
        <p:spPr>
          <a:xfrm>
            <a:off x="457200" y="1350264"/>
            <a:ext cx="8229600" cy="5355336"/>
          </a:xfrm>
        </p:spPr>
        <p:txBody>
          <a:bodyPr>
            <a:normAutofit fontScale="92500" lnSpcReduction="10000"/>
          </a:bodyPr>
          <a:lstStyle/>
          <a:p>
            <a:r>
              <a:rPr lang="en-US" sz="3300" dirty="0" smtClean="0"/>
              <a:t>Problems With The Official Poverty Measure</a:t>
            </a:r>
          </a:p>
          <a:p>
            <a:pPr>
              <a:lnSpc>
                <a:spcPct val="70000"/>
              </a:lnSpc>
            </a:pPr>
            <a:endParaRPr lang="en-US" dirty="0" smtClean="0"/>
          </a:p>
          <a:p>
            <a:pPr lvl="1"/>
            <a:r>
              <a:rPr lang="en-US" dirty="0" smtClean="0"/>
              <a:t>Many observers have pointed out serious limitations of the official poverty measure, including:</a:t>
            </a:r>
          </a:p>
          <a:p>
            <a:pPr lvl="1"/>
            <a:endParaRPr lang="en-US" dirty="0"/>
          </a:p>
          <a:p>
            <a:pPr lvl="2"/>
            <a:r>
              <a:rPr lang="en-US" dirty="0" smtClean="0"/>
              <a:t>It does not reflect work expenses, taxes, or out-of-pocket medical expenses (MOOP). </a:t>
            </a:r>
          </a:p>
          <a:p>
            <a:pPr lvl="2"/>
            <a:endParaRPr lang="en-US" dirty="0"/>
          </a:p>
          <a:p>
            <a:pPr lvl="2"/>
            <a:r>
              <a:rPr lang="en-US" dirty="0" smtClean="0"/>
              <a:t>It excludes in-kind benefits, such as SNAP.</a:t>
            </a:r>
          </a:p>
          <a:p>
            <a:pPr lvl="2"/>
            <a:endParaRPr lang="en-US" dirty="0"/>
          </a:p>
          <a:p>
            <a:pPr lvl="2"/>
            <a:r>
              <a:rPr lang="en-US" dirty="0" smtClean="0"/>
              <a:t>It does not account for geographic differences in the cost of living.</a:t>
            </a:r>
          </a:p>
          <a:p>
            <a:pPr lvl="2"/>
            <a:endParaRPr lang="en-US" dirty="0"/>
          </a:p>
          <a:p>
            <a:pPr lvl="2"/>
            <a:r>
              <a:rPr lang="en-US" dirty="0" smtClean="0"/>
              <a:t>It is based on an out-of-date household budget.</a:t>
            </a:r>
          </a:p>
          <a:p>
            <a:pPr lvl="2"/>
            <a:endParaRPr lang="en-US" dirty="0"/>
          </a:p>
          <a:p>
            <a:pPr>
              <a:lnSpc>
                <a:spcPct val="70000"/>
              </a:lnSpc>
            </a:pPr>
            <a:endParaRPr lang="en-US" dirty="0" smtClean="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PAI786, Class 14: Poverty  </a:t>
            </a:r>
            <a:endParaRPr lang="en-US" sz="2400" dirty="0"/>
          </a:p>
        </p:txBody>
      </p:sp>
      <p:sp>
        <p:nvSpPr>
          <p:cNvPr id="3" name="Content Placeholder 2"/>
          <p:cNvSpPr>
            <a:spLocks noGrp="1"/>
          </p:cNvSpPr>
          <p:nvPr>
            <p:ph idx="1"/>
          </p:nvPr>
        </p:nvSpPr>
        <p:spPr>
          <a:xfrm>
            <a:off x="457200" y="1426464"/>
            <a:ext cx="8229600" cy="5355336"/>
          </a:xfrm>
        </p:spPr>
        <p:txBody>
          <a:bodyPr>
            <a:normAutofit/>
          </a:bodyPr>
          <a:lstStyle/>
          <a:p>
            <a:r>
              <a:rPr lang="en-US" sz="3200" dirty="0" smtClean="0"/>
              <a:t>Supplemental Poverty Measure (Census)</a:t>
            </a:r>
          </a:p>
          <a:p>
            <a:endParaRPr lang="en-US" dirty="0" smtClean="0"/>
          </a:p>
          <a:p>
            <a:pPr lvl="1"/>
            <a:r>
              <a:rPr lang="en-US" dirty="0" smtClean="0"/>
              <a:t>In response to these problems, the Census now calculates a Supplemental Poverty Measure that accounts for some of them.</a:t>
            </a:r>
          </a:p>
          <a:p>
            <a:pPr lvl="1">
              <a:lnSpc>
                <a:spcPct val="70000"/>
              </a:lnSpc>
            </a:pPr>
            <a:endParaRPr lang="en-US" dirty="0" smtClean="0"/>
          </a:p>
          <a:p>
            <a:pPr lvl="1"/>
            <a:r>
              <a:rPr lang="en-US" dirty="0" smtClean="0"/>
              <a:t>The Census also continues to work on alternative measures that deal with even more of these problems.</a:t>
            </a:r>
          </a:p>
          <a:p>
            <a:pPr lvl="1"/>
            <a:endParaRPr lang="en-US" dirty="0"/>
          </a:p>
          <a:p>
            <a:pPr lvl="1"/>
            <a:r>
              <a:rPr lang="en-US" dirty="0" smtClean="0"/>
              <a:t>The features of the new measure are outlined on the following slide.</a:t>
            </a: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497577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PAI786, Class 14: Poverty  </a:t>
            </a:r>
            <a:endParaRPr lang="en-US" sz="2400" dirty="0"/>
          </a:p>
        </p:txBody>
      </p:sp>
      <p:sp>
        <p:nvSpPr>
          <p:cNvPr id="3" name="Content Placeholder 2"/>
          <p:cNvSpPr>
            <a:spLocks noGrp="1"/>
          </p:cNvSpPr>
          <p:nvPr>
            <p:ph idx="1"/>
          </p:nvPr>
        </p:nvSpPr>
        <p:spPr>
          <a:xfrm>
            <a:off x="457200" y="1426464"/>
            <a:ext cx="8229600" cy="5355336"/>
          </a:xfrm>
        </p:spPr>
        <p:txBody>
          <a:bodyPr>
            <a:normAutofit/>
          </a:bodyPr>
          <a:lstStyle/>
          <a:p>
            <a:pPr marL="109728" indent="0">
              <a:buNone/>
            </a:pPr>
            <a:r>
              <a:rPr lang="en-US" dirty="0" smtClean="0"/>
              <a:t> </a:t>
            </a: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pic>
        <p:nvPicPr>
          <p:cNvPr id="6" name="Picture 5"/>
          <p:cNvPicPr>
            <a:picLocks noChangeAspect="1"/>
          </p:cNvPicPr>
          <p:nvPr/>
        </p:nvPicPr>
        <p:blipFill>
          <a:blip r:embed="rId3"/>
          <a:stretch>
            <a:fillRect/>
          </a:stretch>
        </p:blipFill>
        <p:spPr>
          <a:xfrm>
            <a:off x="182773" y="1447800"/>
            <a:ext cx="8778454" cy="4614600"/>
          </a:xfrm>
          <a:prstGeom prst="rect">
            <a:avLst/>
          </a:prstGeom>
        </p:spPr>
      </p:pic>
    </p:spTree>
    <p:extLst>
      <p:ext uri="{BB962C8B-B14F-4D97-AF65-F5344CB8AC3E}">
        <p14:creationId xmlns:p14="http://schemas.microsoft.com/office/powerpoint/2010/main" val="2275419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PAI786, Class 14: Poverty  </a:t>
            </a:r>
            <a:endParaRPr lang="en-US" sz="2400" dirty="0"/>
          </a:p>
        </p:txBody>
      </p:sp>
      <p:sp>
        <p:nvSpPr>
          <p:cNvPr id="3" name="Content Placeholder 2"/>
          <p:cNvSpPr>
            <a:spLocks noGrp="1"/>
          </p:cNvSpPr>
          <p:nvPr>
            <p:ph idx="1"/>
          </p:nvPr>
        </p:nvSpPr>
        <p:spPr>
          <a:xfrm>
            <a:off x="457200" y="1426464"/>
            <a:ext cx="8229600" cy="5355336"/>
          </a:xfrm>
        </p:spPr>
        <p:txBody>
          <a:bodyPr>
            <a:normAutofit fontScale="77500" lnSpcReduction="20000"/>
          </a:bodyPr>
          <a:lstStyle/>
          <a:p>
            <a:r>
              <a:rPr lang="en-US" sz="3600" dirty="0" smtClean="0"/>
              <a:t>SPM Cost of Living Adjustment</a:t>
            </a:r>
          </a:p>
          <a:p>
            <a:endParaRPr lang="en-US" dirty="0" smtClean="0"/>
          </a:p>
          <a:p>
            <a:pPr lvl="1"/>
            <a:r>
              <a:rPr lang="en-US" dirty="0" smtClean="0"/>
              <a:t>Using the American Community Survey, the Census calculates the 5-year median gross rent (i.e. with utilities) for a 2-bedroom apartment with a complete kitchen and complete plumbing in each reasonably large MSA.</a:t>
            </a:r>
          </a:p>
          <a:p>
            <a:pPr lvl="1"/>
            <a:endParaRPr lang="en-US" dirty="0"/>
          </a:p>
          <a:p>
            <a:pPr lvl="1"/>
            <a:r>
              <a:rPr lang="en-US" dirty="0" smtClean="0"/>
              <a:t>The same rent is calculated for non-MSA locations combined with small MSAs.</a:t>
            </a:r>
          </a:p>
          <a:p>
            <a:pPr lvl="1"/>
            <a:endParaRPr lang="en-US" dirty="0"/>
          </a:p>
          <a:p>
            <a:pPr lvl="1"/>
            <a:r>
              <a:rPr lang="en-US" dirty="0" smtClean="0"/>
              <a:t>These rent calculations go into the mean expenditure (FCSU) calculations.</a:t>
            </a:r>
          </a:p>
          <a:p>
            <a:pPr lvl="1"/>
            <a:endParaRPr lang="en-US" dirty="0"/>
          </a:p>
          <a:p>
            <a:pPr lvl="1"/>
            <a:r>
              <a:rPr lang="en-US" dirty="0" smtClean="0"/>
              <a:t>Not surprisingly, SPM poverty rates are higher in cities and lower outside MSAs than the official rates.</a:t>
            </a:r>
          </a:p>
          <a:p>
            <a:pPr lvl="1"/>
            <a:endParaRPr lang="en-US" dirty="0"/>
          </a:p>
          <a:p>
            <a:pPr lvl="1"/>
            <a:r>
              <a:rPr lang="en-US" dirty="0" smtClean="0"/>
              <a:t>SPM does not account for housing price variation within an MSA.</a:t>
            </a:r>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804667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PAI786, Class 14: Poverty  </a:t>
            </a:r>
            <a:endParaRPr lang="en-US" sz="2400" dirty="0"/>
          </a:p>
        </p:txBody>
      </p:sp>
      <p:sp>
        <p:nvSpPr>
          <p:cNvPr id="3" name="Content Placeholder 2"/>
          <p:cNvSpPr>
            <a:spLocks noGrp="1"/>
          </p:cNvSpPr>
          <p:nvPr>
            <p:ph idx="1"/>
          </p:nvPr>
        </p:nvSpPr>
        <p:spPr>
          <a:xfrm>
            <a:off x="457200" y="1426464"/>
            <a:ext cx="8229600" cy="5355336"/>
          </a:xfrm>
        </p:spPr>
        <p:txBody>
          <a:bodyPr>
            <a:normAutofit/>
          </a:bodyPr>
          <a:lstStyle/>
          <a:p>
            <a:pPr marL="109728" indent="0">
              <a:buNone/>
            </a:pPr>
            <a:r>
              <a:rPr lang="en-US" dirty="0" smtClean="0"/>
              <a:t> </a:t>
            </a: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graphicFrame>
        <p:nvGraphicFramePr>
          <p:cNvPr id="5" name="Table 4"/>
          <p:cNvGraphicFramePr>
            <a:graphicFrameLocks noGrp="1"/>
          </p:cNvGraphicFramePr>
          <p:nvPr>
            <p:extLst>
              <p:ext uri="{D42A27DB-BD31-4B8C-83A1-F6EECF244321}">
                <p14:modId xmlns:p14="http://schemas.microsoft.com/office/powerpoint/2010/main" val="1393388956"/>
              </p:ext>
            </p:extLst>
          </p:nvPr>
        </p:nvGraphicFramePr>
        <p:xfrm>
          <a:off x="1143000" y="1676398"/>
          <a:ext cx="6934200" cy="4419600"/>
        </p:xfrm>
        <a:graphic>
          <a:graphicData uri="http://schemas.openxmlformats.org/drawingml/2006/table">
            <a:tbl>
              <a:tblPr>
                <a:tableStyleId>{5C22544A-7EE6-4342-B048-85BDC9FD1C3A}</a:tableStyleId>
              </a:tblPr>
              <a:tblGrid>
                <a:gridCol w="5013036">
                  <a:extLst>
                    <a:ext uri="{9D8B030D-6E8A-4147-A177-3AD203B41FA5}">
                      <a16:colId xmlns:a16="http://schemas.microsoft.com/office/drawing/2014/main" val="20000"/>
                    </a:ext>
                  </a:extLst>
                </a:gridCol>
                <a:gridCol w="960582">
                  <a:extLst>
                    <a:ext uri="{9D8B030D-6E8A-4147-A177-3AD203B41FA5}">
                      <a16:colId xmlns:a16="http://schemas.microsoft.com/office/drawing/2014/main" val="20001"/>
                    </a:ext>
                  </a:extLst>
                </a:gridCol>
                <a:gridCol w="960582">
                  <a:extLst>
                    <a:ext uri="{9D8B030D-6E8A-4147-A177-3AD203B41FA5}">
                      <a16:colId xmlns:a16="http://schemas.microsoft.com/office/drawing/2014/main" val="20002"/>
                    </a:ext>
                  </a:extLst>
                </a:gridCol>
              </a:tblGrid>
              <a:tr h="356740">
                <a:tc gridSpan="3">
                  <a:txBody>
                    <a:bodyPr/>
                    <a:lstStyle/>
                    <a:p>
                      <a:pPr algn="ctr" fontAlgn="b"/>
                      <a:r>
                        <a:rPr lang="en-US" sz="2000" u="none" strike="noStrike" dirty="0">
                          <a:effectLst/>
                        </a:rPr>
                        <a:t>Poverty Rates by Location</a:t>
                      </a:r>
                      <a:endParaRPr lang="en-US" sz="2000" b="0" i="0" u="none" strike="noStrike" dirty="0">
                        <a:effectLst/>
                        <a:latin typeface="Arial" panose="020B0604020202020204" pitchFamily="34" charset="0"/>
                      </a:endParaRPr>
                    </a:p>
                  </a:txBody>
                  <a:tcPr marL="9525" marR="9525" marT="9525"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6920">
                <a:tc>
                  <a:txBody>
                    <a:bodyPr/>
                    <a:lstStyle/>
                    <a:p>
                      <a:pPr algn="l" fontAlgn="b"/>
                      <a:endParaRPr lang="en-US" sz="2000" b="0" i="0" u="none" strike="noStrike" dirty="0">
                        <a:effectLst/>
                        <a:latin typeface="Arial" panose="020B0604020202020204" pitchFamily="34" charset="0"/>
                      </a:endParaRPr>
                    </a:p>
                  </a:txBody>
                  <a:tcPr marL="9525" marR="9525" marT="9525" marB="0" anchor="b"/>
                </a:tc>
                <a:tc>
                  <a:txBody>
                    <a:bodyPr/>
                    <a:lstStyle/>
                    <a:p>
                      <a:pPr algn="r" fontAlgn="b"/>
                      <a:r>
                        <a:rPr lang="en-US" sz="2000" u="none" strike="noStrike">
                          <a:effectLst/>
                        </a:rPr>
                        <a:t>2013</a:t>
                      </a:r>
                      <a:endParaRPr lang="en-US" sz="2000" b="0" i="0" u="none" strike="noStrike">
                        <a:effectLst/>
                        <a:latin typeface="Arial" panose="020B0604020202020204" pitchFamily="34" charset="0"/>
                      </a:endParaRPr>
                    </a:p>
                  </a:txBody>
                  <a:tcPr marL="9525" marR="9525" marT="9525" marB="0" anchor="b"/>
                </a:tc>
                <a:tc>
                  <a:txBody>
                    <a:bodyPr/>
                    <a:lstStyle/>
                    <a:p>
                      <a:pPr algn="r" fontAlgn="b"/>
                      <a:r>
                        <a:rPr lang="en-US" sz="2000" u="none" strike="noStrike">
                          <a:effectLst/>
                        </a:rPr>
                        <a:t>2014</a:t>
                      </a:r>
                      <a:endParaRPr lang="en-US" sz="2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0001"/>
                  </a:ext>
                </a:extLst>
              </a:tr>
              <a:tr h="336920">
                <a:tc>
                  <a:txBody>
                    <a:bodyPr/>
                    <a:lstStyle/>
                    <a:p>
                      <a:pPr algn="l" fontAlgn="b"/>
                      <a:r>
                        <a:rPr lang="en-US" sz="2000" u="none" strike="noStrike" dirty="0">
                          <a:effectLst/>
                        </a:rPr>
                        <a:t>Official Poverty Measure</a:t>
                      </a:r>
                      <a:endParaRPr lang="en-US" sz="2000" b="0" i="0" u="none" strike="noStrike" dirty="0">
                        <a:effectLst/>
                        <a:latin typeface="Arial" panose="020B0604020202020204" pitchFamily="34" charset="0"/>
                      </a:endParaRPr>
                    </a:p>
                  </a:txBody>
                  <a:tcPr marL="9525" marR="9525" marT="9525" marB="0" anchor="b"/>
                </a:tc>
                <a:tc>
                  <a:txBody>
                    <a:bodyPr/>
                    <a:lstStyle/>
                    <a:p>
                      <a:pPr algn="l" fontAlgn="b"/>
                      <a:endParaRPr lang="en-US" sz="2000" b="0" i="0" u="none" strike="noStrike">
                        <a:effectLst/>
                        <a:latin typeface="Arial" panose="020B0604020202020204" pitchFamily="34" charset="0"/>
                      </a:endParaRPr>
                    </a:p>
                  </a:txBody>
                  <a:tcPr marL="9525" marR="9525" marT="9525" marB="0" anchor="b"/>
                </a:tc>
                <a:tc>
                  <a:txBody>
                    <a:bodyPr/>
                    <a:lstStyle/>
                    <a:p>
                      <a:pPr algn="l" fontAlgn="b"/>
                      <a:endParaRPr lang="en-US" sz="2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0002"/>
                  </a:ext>
                </a:extLst>
              </a:tr>
              <a:tr h="336920">
                <a:tc>
                  <a:txBody>
                    <a:bodyPr/>
                    <a:lstStyle/>
                    <a:p>
                      <a:pPr algn="l" fontAlgn="b"/>
                      <a:r>
                        <a:rPr lang="en-US" sz="2000" u="none" strike="noStrike" dirty="0">
                          <a:effectLst/>
                        </a:rPr>
                        <a:t>  Inside MSAs</a:t>
                      </a:r>
                      <a:endParaRPr lang="en-US" sz="2000" b="0" i="0" u="none" strike="noStrike" dirty="0">
                        <a:effectLst/>
                        <a:latin typeface="Arial" panose="020B0604020202020204" pitchFamily="34" charset="0"/>
                      </a:endParaRPr>
                    </a:p>
                  </a:txBody>
                  <a:tcPr marL="9525" marR="9525" marT="9525" marB="0" anchor="b"/>
                </a:tc>
                <a:tc>
                  <a:txBody>
                    <a:bodyPr/>
                    <a:lstStyle/>
                    <a:p>
                      <a:pPr algn="r" fontAlgn="b"/>
                      <a:r>
                        <a:rPr lang="en-US" sz="2000" u="none" strike="noStrike">
                          <a:effectLst/>
                        </a:rPr>
                        <a:t>14.3</a:t>
                      </a:r>
                      <a:endParaRPr lang="en-US" sz="2000" b="0" i="0" u="none" strike="noStrike">
                        <a:effectLst/>
                        <a:latin typeface="Arial" panose="020B0604020202020204" pitchFamily="34" charset="0"/>
                      </a:endParaRPr>
                    </a:p>
                  </a:txBody>
                  <a:tcPr marL="9525" marR="9525" marT="9525" marB="0" anchor="b"/>
                </a:tc>
                <a:tc>
                  <a:txBody>
                    <a:bodyPr/>
                    <a:lstStyle/>
                    <a:p>
                      <a:pPr algn="r" fontAlgn="b"/>
                      <a:r>
                        <a:rPr lang="en-US" sz="2000" u="none" strike="noStrike">
                          <a:effectLst/>
                        </a:rPr>
                        <a:t>14.5</a:t>
                      </a:r>
                      <a:endParaRPr lang="en-US" sz="2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0003"/>
                  </a:ext>
                </a:extLst>
              </a:tr>
              <a:tr h="336920">
                <a:tc>
                  <a:txBody>
                    <a:bodyPr/>
                    <a:lstStyle/>
                    <a:p>
                      <a:pPr algn="l" fontAlgn="b"/>
                      <a:r>
                        <a:rPr lang="en-US" sz="2000" u="none" strike="noStrike" dirty="0">
                          <a:effectLst/>
                        </a:rPr>
                        <a:t>    Inside principal cities</a:t>
                      </a:r>
                      <a:endParaRPr lang="en-US" sz="2000" b="0" i="0" u="none" strike="noStrike" dirty="0">
                        <a:effectLst/>
                        <a:latin typeface="Arial" panose="020B0604020202020204" pitchFamily="34" charset="0"/>
                      </a:endParaRPr>
                    </a:p>
                  </a:txBody>
                  <a:tcPr marL="9525" marR="9525" marT="9525" marB="0" anchor="b"/>
                </a:tc>
                <a:tc>
                  <a:txBody>
                    <a:bodyPr/>
                    <a:lstStyle/>
                    <a:p>
                      <a:pPr algn="r" fontAlgn="b"/>
                      <a:r>
                        <a:rPr lang="en-US" sz="2000" u="none" strike="noStrike">
                          <a:effectLst/>
                        </a:rPr>
                        <a:t>18.4</a:t>
                      </a:r>
                      <a:endParaRPr lang="en-US" sz="2000" b="0" i="0" u="none" strike="noStrike">
                        <a:effectLst/>
                        <a:latin typeface="Arial" panose="020B0604020202020204" pitchFamily="34" charset="0"/>
                      </a:endParaRPr>
                    </a:p>
                  </a:txBody>
                  <a:tcPr marL="9525" marR="9525" marT="9525" marB="0" anchor="b"/>
                </a:tc>
                <a:tc>
                  <a:txBody>
                    <a:bodyPr/>
                    <a:lstStyle/>
                    <a:p>
                      <a:pPr algn="r" fontAlgn="b"/>
                      <a:r>
                        <a:rPr lang="en-US" sz="2000" u="none" strike="noStrike">
                          <a:effectLst/>
                        </a:rPr>
                        <a:t>18.9</a:t>
                      </a:r>
                      <a:endParaRPr lang="en-US" sz="2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0004"/>
                  </a:ext>
                </a:extLst>
              </a:tr>
              <a:tr h="336920">
                <a:tc>
                  <a:txBody>
                    <a:bodyPr/>
                    <a:lstStyle/>
                    <a:p>
                      <a:pPr algn="l" fontAlgn="b"/>
                      <a:r>
                        <a:rPr lang="en-US" sz="2000" u="none" strike="noStrike" dirty="0">
                          <a:effectLst/>
                        </a:rPr>
                        <a:t>    Outside principal cities</a:t>
                      </a:r>
                      <a:endParaRPr lang="en-US" sz="2000" b="0" i="0" u="none" strike="noStrike" dirty="0">
                        <a:effectLst/>
                        <a:latin typeface="Arial" panose="020B0604020202020204" pitchFamily="34" charset="0"/>
                      </a:endParaRPr>
                    </a:p>
                  </a:txBody>
                  <a:tcPr marL="9525" marR="9525" marT="9525" marB="0" anchor="b"/>
                </a:tc>
                <a:tc>
                  <a:txBody>
                    <a:bodyPr/>
                    <a:lstStyle/>
                    <a:p>
                      <a:pPr algn="r" fontAlgn="b"/>
                      <a:r>
                        <a:rPr lang="en-US" sz="2000" u="none" strike="noStrike">
                          <a:effectLst/>
                        </a:rPr>
                        <a:t>11.8</a:t>
                      </a:r>
                      <a:endParaRPr lang="en-US" sz="2000" b="0" i="0" u="none" strike="noStrike">
                        <a:effectLst/>
                        <a:latin typeface="Arial" panose="020B0604020202020204" pitchFamily="34" charset="0"/>
                      </a:endParaRPr>
                    </a:p>
                  </a:txBody>
                  <a:tcPr marL="9525" marR="9525" marT="9525" marB="0" anchor="b"/>
                </a:tc>
                <a:tc>
                  <a:txBody>
                    <a:bodyPr/>
                    <a:lstStyle/>
                    <a:p>
                      <a:pPr algn="r" fontAlgn="b"/>
                      <a:r>
                        <a:rPr lang="en-US" sz="2000" u="none" strike="noStrike">
                          <a:effectLst/>
                        </a:rPr>
                        <a:t>11.8</a:t>
                      </a:r>
                      <a:endParaRPr lang="en-US" sz="2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0005"/>
                  </a:ext>
                </a:extLst>
              </a:tr>
              <a:tr h="336920">
                <a:tc>
                  <a:txBody>
                    <a:bodyPr/>
                    <a:lstStyle/>
                    <a:p>
                      <a:pPr algn="l" fontAlgn="b"/>
                      <a:r>
                        <a:rPr lang="en-US" sz="2000" u="none" strike="noStrike" dirty="0">
                          <a:effectLst/>
                        </a:rPr>
                        <a:t>  Outside MSAs</a:t>
                      </a:r>
                      <a:endParaRPr lang="en-US" sz="2000" b="0" i="0" u="none" strike="noStrike" dirty="0">
                        <a:effectLst/>
                        <a:latin typeface="Arial" panose="020B0604020202020204" pitchFamily="34" charset="0"/>
                      </a:endParaRPr>
                    </a:p>
                  </a:txBody>
                  <a:tcPr marL="9525" marR="9525" marT="9525" marB="0" anchor="b"/>
                </a:tc>
                <a:tc>
                  <a:txBody>
                    <a:bodyPr/>
                    <a:lstStyle/>
                    <a:p>
                      <a:pPr algn="r" fontAlgn="b"/>
                      <a:r>
                        <a:rPr lang="en-US" sz="2000" u="none" strike="noStrike">
                          <a:effectLst/>
                        </a:rPr>
                        <a:t>17.3</a:t>
                      </a:r>
                      <a:endParaRPr lang="en-US" sz="2000" b="0" i="0" u="none" strike="noStrike">
                        <a:effectLst/>
                        <a:latin typeface="Arial" panose="020B0604020202020204" pitchFamily="34" charset="0"/>
                      </a:endParaRPr>
                    </a:p>
                  </a:txBody>
                  <a:tcPr marL="9525" marR="9525" marT="9525" marB="0" anchor="b"/>
                </a:tc>
                <a:tc>
                  <a:txBody>
                    <a:bodyPr/>
                    <a:lstStyle/>
                    <a:p>
                      <a:pPr algn="r" fontAlgn="b"/>
                      <a:r>
                        <a:rPr lang="en-US" sz="2000" u="none" strike="noStrike">
                          <a:effectLst/>
                        </a:rPr>
                        <a:t>16.5</a:t>
                      </a:r>
                      <a:endParaRPr lang="en-US" sz="2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0006"/>
                  </a:ext>
                </a:extLst>
              </a:tr>
              <a:tr h="336920">
                <a:tc>
                  <a:txBody>
                    <a:bodyPr/>
                    <a:lstStyle/>
                    <a:p>
                      <a:pPr algn="l" fontAlgn="b"/>
                      <a:endParaRPr lang="en-US" sz="2000" b="0" i="0" u="none" strike="noStrike">
                        <a:effectLst/>
                        <a:latin typeface="Arial" panose="020B0604020202020204" pitchFamily="34" charset="0"/>
                      </a:endParaRPr>
                    </a:p>
                  </a:txBody>
                  <a:tcPr marL="9525" marR="9525" marT="9525" marB="0" anchor="b"/>
                </a:tc>
                <a:tc>
                  <a:txBody>
                    <a:bodyPr/>
                    <a:lstStyle/>
                    <a:p>
                      <a:pPr algn="l" fontAlgn="b"/>
                      <a:endParaRPr lang="en-US" sz="2000" b="0" i="0" u="none" strike="noStrike" dirty="0">
                        <a:effectLst/>
                        <a:latin typeface="Arial" panose="020B0604020202020204" pitchFamily="34" charset="0"/>
                      </a:endParaRPr>
                    </a:p>
                  </a:txBody>
                  <a:tcPr marL="9525" marR="9525" marT="9525" marB="0" anchor="b"/>
                </a:tc>
                <a:tc>
                  <a:txBody>
                    <a:bodyPr/>
                    <a:lstStyle/>
                    <a:p>
                      <a:pPr algn="l" fontAlgn="b"/>
                      <a:endParaRPr lang="en-US" sz="2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0007"/>
                  </a:ext>
                </a:extLst>
              </a:tr>
              <a:tr h="336920">
                <a:tc>
                  <a:txBody>
                    <a:bodyPr/>
                    <a:lstStyle/>
                    <a:p>
                      <a:pPr algn="l" fontAlgn="b"/>
                      <a:r>
                        <a:rPr lang="en-US" sz="2000" u="none" strike="noStrike">
                          <a:effectLst/>
                        </a:rPr>
                        <a:t>Supplemental Poverty Measure</a:t>
                      </a:r>
                      <a:endParaRPr lang="en-US" sz="2000" b="0" i="0" u="none" strike="noStrike">
                        <a:effectLst/>
                        <a:latin typeface="Arial" panose="020B0604020202020204" pitchFamily="34" charset="0"/>
                      </a:endParaRPr>
                    </a:p>
                  </a:txBody>
                  <a:tcPr marL="9525" marR="9525" marT="9525" marB="0" anchor="b"/>
                </a:tc>
                <a:tc>
                  <a:txBody>
                    <a:bodyPr/>
                    <a:lstStyle/>
                    <a:p>
                      <a:pPr algn="l" fontAlgn="b"/>
                      <a:endParaRPr lang="en-US" sz="2000" b="0" i="0" u="none" strike="noStrike" dirty="0">
                        <a:effectLst/>
                        <a:latin typeface="Arial" panose="020B0604020202020204" pitchFamily="34" charset="0"/>
                      </a:endParaRPr>
                    </a:p>
                  </a:txBody>
                  <a:tcPr marL="9525" marR="9525" marT="9525" marB="0" anchor="b"/>
                </a:tc>
                <a:tc>
                  <a:txBody>
                    <a:bodyPr/>
                    <a:lstStyle/>
                    <a:p>
                      <a:pPr algn="l" fontAlgn="b"/>
                      <a:endParaRPr lang="en-US" sz="2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0008"/>
                  </a:ext>
                </a:extLst>
              </a:tr>
              <a:tr h="336920">
                <a:tc>
                  <a:txBody>
                    <a:bodyPr/>
                    <a:lstStyle/>
                    <a:p>
                      <a:pPr algn="l" fontAlgn="b"/>
                      <a:r>
                        <a:rPr lang="en-US" sz="2000" u="none" strike="noStrike">
                          <a:effectLst/>
                        </a:rPr>
                        <a:t>  Inside MSAs</a:t>
                      </a:r>
                      <a:endParaRPr lang="en-US" sz="2000" b="0" i="0" u="none" strike="noStrike">
                        <a:effectLst/>
                        <a:latin typeface="Arial" panose="020B0604020202020204" pitchFamily="34" charset="0"/>
                      </a:endParaRPr>
                    </a:p>
                  </a:txBody>
                  <a:tcPr marL="9525" marR="9525" marT="9525" marB="0" anchor="b"/>
                </a:tc>
                <a:tc>
                  <a:txBody>
                    <a:bodyPr/>
                    <a:lstStyle/>
                    <a:p>
                      <a:pPr algn="r" fontAlgn="b"/>
                      <a:r>
                        <a:rPr lang="en-US" sz="2000" u="none" strike="noStrike" dirty="0">
                          <a:effectLst/>
                        </a:rPr>
                        <a:t>16.1</a:t>
                      </a:r>
                      <a:endParaRPr lang="en-US" sz="2000" b="0" i="0" u="none" strike="noStrike" dirty="0">
                        <a:effectLst/>
                        <a:latin typeface="Arial" panose="020B0604020202020204" pitchFamily="34" charset="0"/>
                      </a:endParaRPr>
                    </a:p>
                  </a:txBody>
                  <a:tcPr marL="9525" marR="9525" marT="9525" marB="0" anchor="b"/>
                </a:tc>
                <a:tc>
                  <a:txBody>
                    <a:bodyPr/>
                    <a:lstStyle/>
                    <a:p>
                      <a:pPr algn="r" fontAlgn="b"/>
                      <a:r>
                        <a:rPr lang="en-US" sz="2000" u="none" strike="noStrike">
                          <a:effectLst/>
                        </a:rPr>
                        <a:t>15.8</a:t>
                      </a:r>
                      <a:endParaRPr lang="en-US" sz="2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0009"/>
                  </a:ext>
                </a:extLst>
              </a:tr>
              <a:tr h="336920">
                <a:tc>
                  <a:txBody>
                    <a:bodyPr/>
                    <a:lstStyle/>
                    <a:p>
                      <a:pPr algn="l" fontAlgn="b"/>
                      <a:r>
                        <a:rPr lang="en-US" sz="2000" u="none" strike="noStrike">
                          <a:effectLst/>
                        </a:rPr>
                        <a:t>    Inside principal cities</a:t>
                      </a:r>
                      <a:endParaRPr lang="en-US" sz="2000" b="0" i="0" u="none" strike="noStrike">
                        <a:effectLst/>
                        <a:latin typeface="Arial" panose="020B0604020202020204" pitchFamily="34" charset="0"/>
                      </a:endParaRPr>
                    </a:p>
                  </a:txBody>
                  <a:tcPr marL="9525" marR="9525" marT="9525" marB="0" anchor="b"/>
                </a:tc>
                <a:tc>
                  <a:txBody>
                    <a:bodyPr/>
                    <a:lstStyle/>
                    <a:p>
                      <a:pPr algn="r" fontAlgn="b"/>
                      <a:r>
                        <a:rPr lang="en-US" sz="2000" u="none" strike="noStrike" dirty="0">
                          <a:effectLst/>
                        </a:rPr>
                        <a:t>20.0</a:t>
                      </a:r>
                      <a:endParaRPr lang="en-US" sz="2000" b="0" i="0" u="none" strike="noStrike" dirty="0">
                        <a:effectLst/>
                        <a:latin typeface="Arial" panose="020B0604020202020204" pitchFamily="34" charset="0"/>
                      </a:endParaRPr>
                    </a:p>
                  </a:txBody>
                  <a:tcPr marL="9525" marR="9525" marT="9525" marB="0" anchor="b"/>
                </a:tc>
                <a:tc>
                  <a:txBody>
                    <a:bodyPr/>
                    <a:lstStyle/>
                    <a:p>
                      <a:pPr algn="r" fontAlgn="b"/>
                      <a:r>
                        <a:rPr lang="en-US" sz="2000" u="none" strike="noStrike" dirty="0">
                          <a:effectLst/>
                        </a:rPr>
                        <a:t>20.2</a:t>
                      </a:r>
                      <a:endParaRPr lang="en-US" sz="20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10010"/>
                  </a:ext>
                </a:extLst>
              </a:tr>
              <a:tr h="336920">
                <a:tc>
                  <a:txBody>
                    <a:bodyPr/>
                    <a:lstStyle/>
                    <a:p>
                      <a:pPr algn="l" fontAlgn="b"/>
                      <a:r>
                        <a:rPr lang="en-US" sz="2000" u="none" strike="noStrike">
                          <a:effectLst/>
                        </a:rPr>
                        <a:t>    Outside principal cities</a:t>
                      </a:r>
                      <a:endParaRPr lang="en-US" sz="2000" b="0" i="0" u="none" strike="noStrike">
                        <a:effectLst/>
                        <a:latin typeface="Arial" panose="020B0604020202020204" pitchFamily="34" charset="0"/>
                      </a:endParaRPr>
                    </a:p>
                  </a:txBody>
                  <a:tcPr marL="9525" marR="9525" marT="9525" marB="0" anchor="b"/>
                </a:tc>
                <a:tc>
                  <a:txBody>
                    <a:bodyPr/>
                    <a:lstStyle/>
                    <a:p>
                      <a:pPr algn="r" fontAlgn="b"/>
                      <a:r>
                        <a:rPr lang="en-US" sz="2000" u="none" strike="noStrike">
                          <a:effectLst/>
                        </a:rPr>
                        <a:t>13.7</a:t>
                      </a:r>
                      <a:endParaRPr lang="en-US" sz="2000" b="0" i="0" u="none" strike="noStrike">
                        <a:effectLst/>
                        <a:latin typeface="Arial" panose="020B0604020202020204" pitchFamily="34" charset="0"/>
                      </a:endParaRPr>
                    </a:p>
                  </a:txBody>
                  <a:tcPr marL="9525" marR="9525" marT="9525" marB="0" anchor="b"/>
                </a:tc>
                <a:tc>
                  <a:txBody>
                    <a:bodyPr/>
                    <a:lstStyle/>
                    <a:p>
                      <a:pPr algn="r" fontAlgn="b"/>
                      <a:r>
                        <a:rPr lang="en-US" sz="2000" u="none" strike="noStrike" dirty="0">
                          <a:effectLst/>
                        </a:rPr>
                        <a:t>13.1</a:t>
                      </a:r>
                      <a:endParaRPr lang="en-US" sz="20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10011"/>
                  </a:ext>
                </a:extLst>
              </a:tr>
              <a:tr h="356740">
                <a:tc>
                  <a:txBody>
                    <a:bodyPr/>
                    <a:lstStyle/>
                    <a:p>
                      <a:pPr algn="l" fontAlgn="b"/>
                      <a:r>
                        <a:rPr lang="en-US" sz="2000" u="none" strike="noStrike">
                          <a:effectLst/>
                        </a:rPr>
                        <a:t>  Outside MSAs</a:t>
                      </a:r>
                      <a:endParaRPr lang="en-US" sz="2000" b="0" i="0" u="none" strike="noStrike">
                        <a:effectLst/>
                        <a:latin typeface="Arial" panose="020B0604020202020204" pitchFamily="34" charset="0"/>
                      </a:endParaRPr>
                    </a:p>
                  </a:txBody>
                  <a:tcPr marL="9525" marR="9525" marT="9525" marB="0" anchor="b"/>
                </a:tc>
                <a:tc>
                  <a:txBody>
                    <a:bodyPr/>
                    <a:lstStyle/>
                    <a:p>
                      <a:pPr algn="r" fontAlgn="b"/>
                      <a:r>
                        <a:rPr lang="en-US" sz="2000" u="none" strike="noStrike">
                          <a:effectLst/>
                        </a:rPr>
                        <a:t>13.9</a:t>
                      </a:r>
                      <a:endParaRPr lang="en-US" sz="2000" b="0" i="0" u="none" strike="noStrike">
                        <a:effectLst/>
                        <a:latin typeface="Arial" panose="020B0604020202020204" pitchFamily="34" charset="0"/>
                      </a:endParaRPr>
                    </a:p>
                  </a:txBody>
                  <a:tcPr marL="9525" marR="9525" marT="9525" marB="0" anchor="b"/>
                </a:tc>
                <a:tc>
                  <a:txBody>
                    <a:bodyPr/>
                    <a:lstStyle/>
                    <a:p>
                      <a:pPr algn="r" fontAlgn="b"/>
                      <a:r>
                        <a:rPr lang="en-US" sz="2000" u="none" strike="noStrike" dirty="0">
                          <a:effectLst/>
                        </a:rPr>
                        <a:t>12.8</a:t>
                      </a:r>
                      <a:endParaRPr lang="en-US" sz="20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10012"/>
                  </a:ext>
                </a:extLst>
              </a:tr>
            </a:tbl>
          </a:graphicData>
        </a:graphic>
      </p:graphicFrame>
      <p:sp>
        <p:nvSpPr>
          <p:cNvPr id="7" name="Oval 6"/>
          <p:cNvSpPr/>
          <p:nvPr/>
        </p:nvSpPr>
        <p:spPr>
          <a:xfrm>
            <a:off x="7391400" y="5105400"/>
            <a:ext cx="762000" cy="304800"/>
          </a:xfrm>
          <a:prstGeom prst="ellipse">
            <a:avLst/>
          </a:prstGeom>
          <a:solidFill>
            <a:schemeClr val="accent1">
              <a:alpha val="0"/>
            </a:scheme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391400" y="3100038"/>
            <a:ext cx="762000" cy="304800"/>
          </a:xfrm>
          <a:prstGeom prst="ellipse">
            <a:avLst/>
          </a:prstGeom>
          <a:solidFill>
            <a:schemeClr val="accent1">
              <a:alpha val="0"/>
            </a:scheme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0244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PAI786, Class 14: Poverty  </a:t>
            </a:r>
            <a:endParaRPr lang="en-US" sz="2400" dirty="0"/>
          </a:p>
        </p:txBody>
      </p:sp>
      <p:sp>
        <p:nvSpPr>
          <p:cNvPr id="3" name="Content Placeholder 2"/>
          <p:cNvSpPr>
            <a:spLocks noGrp="1"/>
          </p:cNvSpPr>
          <p:nvPr>
            <p:ph idx="1"/>
          </p:nvPr>
        </p:nvSpPr>
        <p:spPr>
          <a:xfrm>
            <a:off x="457200" y="1350264"/>
            <a:ext cx="8229600" cy="5355336"/>
          </a:xfrm>
        </p:spPr>
        <p:txBody>
          <a:bodyPr>
            <a:normAutofit fontScale="92500" lnSpcReduction="20000"/>
          </a:bodyPr>
          <a:lstStyle/>
          <a:p>
            <a:r>
              <a:rPr lang="en-US" dirty="0" smtClean="0"/>
              <a:t>Does the Federal Government Reduce Poverty?</a:t>
            </a:r>
          </a:p>
          <a:p>
            <a:pPr>
              <a:lnSpc>
                <a:spcPct val="70000"/>
              </a:lnSpc>
            </a:pPr>
            <a:endParaRPr lang="en-US" dirty="0" smtClean="0"/>
          </a:p>
          <a:p>
            <a:pPr lvl="1"/>
            <a:r>
              <a:rPr lang="en-US" dirty="0" smtClean="0"/>
              <a:t>One important question is about the extent to which poverty is lowered by government programs.</a:t>
            </a:r>
          </a:p>
          <a:p>
            <a:pPr lvl="1"/>
            <a:endParaRPr lang="en-US" dirty="0"/>
          </a:p>
          <a:p>
            <a:pPr lvl="1"/>
            <a:r>
              <a:rPr lang="en-US" dirty="0" smtClean="0"/>
              <a:t>One recent estimate comes from a paper by </a:t>
            </a:r>
            <a:r>
              <a:rPr lang="en-US" dirty="0" err="1" smtClean="0"/>
              <a:t>Wimer</a:t>
            </a:r>
            <a:r>
              <a:rPr lang="en-US" dirty="0" smtClean="0"/>
              <a:t> et al. (2013); they find a big effect (13 percentage points in 2012) using the SPM concepts (with a different adjustment over time due to data limitations).</a:t>
            </a:r>
          </a:p>
          <a:p>
            <a:pPr lvl="1"/>
            <a:endParaRPr lang="en-US" dirty="0"/>
          </a:p>
          <a:p>
            <a:pPr lvl="1"/>
            <a:r>
              <a:rPr lang="en-US" dirty="0" smtClean="0"/>
              <a:t>They also find a larger effect in recent years with the SPM than with the OPM.</a:t>
            </a:r>
          </a:p>
          <a:p>
            <a:pPr lvl="1"/>
            <a:endParaRPr lang="en-US" dirty="0"/>
          </a:p>
          <a:p>
            <a:pPr lvl="1"/>
            <a:r>
              <a:rPr lang="en-US" dirty="0"/>
              <a:t>See: </a:t>
            </a:r>
            <a:r>
              <a:rPr lang="en-US" sz="1500" dirty="0" smtClean="0">
                <a:hlinkClick r:id="rId2"/>
              </a:rPr>
              <a:t>http://citeseerx.ist.psu.edu/viewdoc/download?doi=10.1.1.671.8269&amp;rep=rep1&amp;type=pdf</a:t>
            </a:r>
            <a:r>
              <a:rPr lang="en-US" sz="1500" dirty="0" smtClean="0"/>
              <a:t> ,</a:t>
            </a:r>
          </a:p>
          <a:p>
            <a:pPr marL="411480" lvl="1" indent="0">
              <a:buNone/>
            </a:pPr>
            <a:r>
              <a:rPr lang="en-US" sz="1500" dirty="0"/>
              <a:t> </a:t>
            </a:r>
            <a:r>
              <a:rPr lang="en-US" sz="1500" dirty="0" smtClean="0"/>
              <a:t>     which is the source of the following two charts.</a:t>
            </a:r>
          </a:p>
        </p:txBody>
      </p:sp>
      <p:pic>
        <p:nvPicPr>
          <p:cNvPr id="4" name="Picture 2" descr="C:\Program Files\Microsoft Office\MEDIA\CAGCAT10\j0205462.wmf"/>
          <p:cNvPicPr>
            <a:picLocks noChangeAspect="1" noChangeArrowheads="1"/>
          </p:cNvPicPr>
          <p:nvPr/>
        </p:nvPicPr>
        <p:blipFill>
          <a:blip r:embed="rId3">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4177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PAI786, Class 14: Poverty  </a:t>
            </a:r>
            <a:endParaRPr lang="en-US" sz="2400" dirty="0"/>
          </a:p>
        </p:txBody>
      </p:sp>
      <p:sp>
        <p:nvSpPr>
          <p:cNvPr id="3" name="Content Placeholder 2"/>
          <p:cNvSpPr>
            <a:spLocks noGrp="1"/>
          </p:cNvSpPr>
          <p:nvPr>
            <p:ph idx="1"/>
          </p:nvPr>
        </p:nvSpPr>
        <p:spPr>
          <a:xfrm>
            <a:off x="457200" y="1350264"/>
            <a:ext cx="8229600" cy="5355336"/>
          </a:xfrm>
        </p:spPr>
        <p:txBody>
          <a:bodyPr>
            <a:normAutofit/>
          </a:bodyPr>
          <a:lstStyle/>
          <a:p>
            <a:pPr marL="109728" indent="0">
              <a:buNone/>
            </a:pPr>
            <a:r>
              <a:rPr lang="en-US" dirty="0" smtClean="0"/>
              <a:t>  </a:t>
            </a:r>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pic>
        <p:nvPicPr>
          <p:cNvPr id="5" name="Picture 4"/>
          <p:cNvPicPr>
            <a:picLocks noChangeAspect="1"/>
          </p:cNvPicPr>
          <p:nvPr/>
        </p:nvPicPr>
        <p:blipFill>
          <a:blip r:embed="rId3"/>
          <a:stretch>
            <a:fillRect/>
          </a:stretch>
        </p:blipFill>
        <p:spPr>
          <a:xfrm>
            <a:off x="895124" y="1401172"/>
            <a:ext cx="7353751" cy="5040000"/>
          </a:xfrm>
          <a:prstGeom prst="rect">
            <a:avLst/>
          </a:prstGeom>
        </p:spPr>
      </p:pic>
    </p:spTree>
    <p:extLst>
      <p:ext uri="{BB962C8B-B14F-4D97-AF65-F5344CB8AC3E}">
        <p14:creationId xmlns:p14="http://schemas.microsoft.com/office/powerpoint/2010/main" val="3804783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PAI786, Class 14: Poverty  </a:t>
            </a:r>
            <a:endParaRPr lang="en-US" sz="2400" dirty="0"/>
          </a:p>
        </p:txBody>
      </p:sp>
      <p:sp>
        <p:nvSpPr>
          <p:cNvPr id="3" name="Content Placeholder 2"/>
          <p:cNvSpPr>
            <a:spLocks noGrp="1"/>
          </p:cNvSpPr>
          <p:nvPr>
            <p:ph idx="1"/>
          </p:nvPr>
        </p:nvSpPr>
        <p:spPr>
          <a:xfrm>
            <a:off x="457200" y="1350264"/>
            <a:ext cx="8229600" cy="5355336"/>
          </a:xfrm>
        </p:spPr>
        <p:txBody>
          <a:bodyPr>
            <a:normAutofit/>
          </a:bodyPr>
          <a:lstStyle/>
          <a:p>
            <a:pPr marL="109728" indent="0">
              <a:buNone/>
            </a:pPr>
            <a:r>
              <a:rPr lang="en-US" dirty="0" smtClean="0"/>
              <a:t>  </a:t>
            </a:r>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pic>
        <p:nvPicPr>
          <p:cNvPr id="6" name="Picture 5"/>
          <p:cNvPicPr>
            <a:picLocks noChangeAspect="1"/>
          </p:cNvPicPr>
          <p:nvPr/>
        </p:nvPicPr>
        <p:blipFill>
          <a:blip r:embed="rId3"/>
          <a:stretch>
            <a:fillRect/>
          </a:stretch>
        </p:blipFill>
        <p:spPr>
          <a:xfrm>
            <a:off x="762000" y="1492932"/>
            <a:ext cx="7433251" cy="5070000"/>
          </a:xfrm>
          <a:prstGeom prst="rect">
            <a:avLst/>
          </a:prstGeom>
        </p:spPr>
      </p:pic>
    </p:spTree>
    <p:extLst>
      <p:ext uri="{BB962C8B-B14F-4D97-AF65-F5344CB8AC3E}">
        <p14:creationId xmlns:p14="http://schemas.microsoft.com/office/powerpoint/2010/main" val="7294903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PAI786, Class 14: Poverty  </a:t>
            </a:r>
            <a:endParaRPr lang="en-US" sz="2400" dirty="0"/>
          </a:p>
        </p:txBody>
      </p:sp>
      <p:sp>
        <p:nvSpPr>
          <p:cNvPr id="3" name="Content Placeholder 2"/>
          <p:cNvSpPr>
            <a:spLocks noGrp="1"/>
          </p:cNvSpPr>
          <p:nvPr>
            <p:ph idx="1"/>
          </p:nvPr>
        </p:nvSpPr>
        <p:spPr>
          <a:xfrm>
            <a:off x="457199" y="1350264"/>
            <a:ext cx="8347497" cy="5355336"/>
          </a:xfrm>
        </p:spPr>
        <p:txBody>
          <a:bodyPr>
            <a:normAutofit fontScale="92500" lnSpcReduction="20000"/>
          </a:bodyPr>
          <a:lstStyle/>
          <a:p>
            <a:r>
              <a:rPr lang="en-US" dirty="0" smtClean="0"/>
              <a:t>Does the Federal Government Reduce Poverty?, 2</a:t>
            </a:r>
          </a:p>
          <a:p>
            <a:pPr>
              <a:lnSpc>
                <a:spcPct val="70000"/>
              </a:lnSpc>
            </a:pPr>
            <a:endParaRPr lang="en-US" dirty="0" smtClean="0"/>
          </a:p>
          <a:p>
            <a:pPr lvl="1"/>
            <a:r>
              <a:rPr lang="en-US" dirty="0" smtClean="0"/>
              <a:t>A recent book (</a:t>
            </a:r>
            <a:r>
              <a:rPr lang="en-US" i="1" dirty="0" smtClean="0"/>
              <a:t>$2 a Day</a:t>
            </a:r>
            <a:r>
              <a:rPr lang="en-US" dirty="0" smtClean="0"/>
              <a:t> by </a:t>
            </a:r>
            <a:r>
              <a:rPr lang="en-US" dirty="0" err="1" smtClean="0"/>
              <a:t>Edin</a:t>
            </a:r>
            <a:r>
              <a:rPr lang="en-US" dirty="0" smtClean="0"/>
              <a:t> and Schaefer) defines extreme poverty as living on less than $2 per day.</a:t>
            </a:r>
          </a:p>
          <a:p>
            <a:pPr lvl="1"/>
            <a:endParaRPr lang="en-US" dirty="0"/>
          </a:p>
          <a:p>
            <a:pPr lvl="1"/>
            <a:r>
              <a:rPr lang="en-US" dirty="0" smtClean="0"/>
              <a:t>This study addresses another limitation of the official (and SPM) poverty lines, namely that they do not look at the distribution of income among the poor.</a:t>
            </a:r>
          </a:p>
          <a:p>
            <a:pPr lvl="1"/>
            <a:endParaRPr lang="en-US" dirty="0"/>
          </a:p>
          <a:p>
            <a:pPr lvl="1"/>
            <a:r>
              <a:rPr lang="en-US" dirty="0" smtClean="0"/>
              <a:t>This study finds that federal programs make a big difference for the poorest of the poor.</a:t>
            </a:r>
          </a:p>
          <a:p>
            <a:pPr lvl="1"/>
            <a:endParaRPr lang="en-US" dirty="0"/>
          </a:p>
          <a:p>
            <a:pPr lvl="1"/>
            <a:r>
              <a:rPr lang="en-US" dirty="0"/>
              <a:t>See: </a:t>
            </a:r>
            <a:r>
              <a:rPr lang="en-US" dirty="0">
                <a:hlinkClick r:id="rId2"/>
              </a:rPr>
              <a:t>http://www.nytimes.com/2015/09/06/books/review/2-00-a-day-by-kathryn-j-edin-and-h-luke-shaefer.html?_</a:t>
            </a:r>
            <a:r>
              <a:rPr lang="en-US" dirty="0" smtClean="0">
                <a:hlinkClick r:id="rId2"/>
              </a:rPr>
              <a:t>r=0</a:t>
            </a:r>
            <a:r>
              <a:rPr lang="en-US" dirty="0" smtClean="0"/>
              <a:t> </a:t>
            </a:r>
          </a:p>
        </p:txBody>
      </p:sp>
      <p:pic>
        <p:nvPicPr>
          <p:cNvPr id="4" name="Picture 2" descr="C:\Program Files\Microsoft Office\MEDIA\CAGCAT10\j0205462.wmf"/>
          <p:cNvPicPr>
            <a:picLocks noChangeAspect="1" noChangeArrowheads="1"/>
          </p:cNvPicPr>
          <p:nvPr/>
        </p:nvPicPr>
        <p:blipFill>
          <a:blip r:embed="rId3">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789226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PAI786, Class 14: Poverty  </a:t>
            </a:r>
            <a:endParaRPr lang="en-US" sz="2400" dirty="0"/>
          </a:p>
        </p:txBody>
      </p:sp>
      <p:sp>
        <p:nvSpPr>
          <p:cNvPr id="3" name="Content Placeholder 2"/>
          <p:cNvSpPr>
            <a:spLocks noGrp="1"/>
          </p:cNvSpPr>
          <p:nvPr>
            <p:ph idx="1"/>
          </p:nvPr>
        </p:nvSpPr>
        <p:spPr>
          <a:xfrm>
            <a:off x="457200" y="1426464"/>
            <a:ext cx="8229600" cy="5355336"/>
          </a:xfrm>
        </p:spPr>
        <p:txBody>
          <a:bodyPr/>
          <a:lstStyle/>
          <a:p>
            <a:pPr marL="109728" indent="0">
              <a:buNone/>
            </a:pPr>
            <a:r>
              <a:rPr lang="en-US" dirty="0"/>
              <a:t> </a:t>
            </a:r>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pic>
        <p:nvPicPr>
          <p:cNvPr id="5" name="Picture 4"/>
          <p:cNvPicPr>
            <a:picLocks noChangeAspect="1"/>
          </p:cNvPicPr>
          <p:nvPr/>
        </p:nvPicPr>
        <p:blipFill rotWithShape="1">
          <a:blip r:embed="rId3"/>
          <a:srcRect l="12083" t="38148" r="38750" b="18149"/>
          <a:stretch/>
        </p:blipFill>
        <p:spPr>
          <a:xfrm>
            <a:off x="76200" y="1372459"/>
            <a:ext cx="8991600" cy="4495800"/>
          </a:xfrm>
          <a:prstGeom prst="rect">
            <a:avLst/>
          </a:prstGeom>
        </p:spPr>
      </p:pic>
      <p:sp>
        <p:nvSpPr>
          <p:cNvPr id="6" name="TextBox 5"/>
          <p:cNvSpPr txBox="1"/>
          <p:nvPr/>
        </p:nvSpPr>
        <p:spPr>
          <a:xfrm>
            <a:off x="838200" y="6172200"/>
            <a:ext cx="5791200" cy="646331"/>
          </a:xfrm>
          <a:prstGeom prst="rect">
            <a:avLst/>
          </a:prstGeom>
          <a:noFill/>
        </p:spPr>
        <p:txBody>
          <a:bodyPr wrap="square" rtlCol="0">
            <a:spAutoFit/>
          </a:bodyPr>
          <a:lstStyle/>
          <a:p>
            <a:r>
              <a:rPr lang="en-US" dirty="0" smtClean="0"/>
              <a:t>Source: Eden and </a:t>
            </a:r>
            <a:r>
              <a:rPr lang="en-US" dirty="0" err="1" smtClean="0"/>
              <a:t>Shaefer</a:t>
            </a:r>
            <a:r>
              <a:rPr lang="en-US" dirty="0" smtClean="0"/>
              <a:t> as presented by K. Drum</a:t>
            </a:r>
            <a:r>
              <a:rPr lang="en-US" dirty="0"/>
              <a:t>: </a:t>
            </a:r>
            <a:r>
              <a:rPr lang="en-US" dirty="0">
                <a:hlinkClick r:id="rId4"/>
              </a:rPr>
              <a:t>http://</a:t>
            </a:r>
            <a:r>
              <a:rPr lang="en-US" dirty="0" smtClean="0">
                <a:hlinkClick r:id="rId4"/>
              </a:rPr>
              <a:t>www.motherjones.com/blog</a:t>
            </a:r>
            <a:r>
              <a:rPr lang="en-US" dirty="0" smtClean="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PAI786, Class 14: Poverty  </a:t>
            </a:r>
            <a:endParaRPr lang="en-US" sz="2400" dirty="0"/>
          </a:p>
        </p:txBody>
      </p:sp>
      <p:sp>
        <p:nvSpPr>
          <p:cNvPr id="3" name="Content Placeholder 2"/>
          <p:cNvSpPr>
            <a:spLocks noGrp="1"/>
          </p:cNvSpPr>
          <p:nvPr>
            <p:ph idx="1"/>
          </p:nvPr>
        </p:nvSpPr>
        <p:spPr>
          <a:xfrm>
            <a:off x="457200" y="1350264"/>
            <a:ext cx="8229600" cy="5355336"/>
          </a:xfrm>
        </p:spPr>
        <p:txBody>
          <a:bodyPr>
            <a:normAutofit/>
          </a:bodyPr>
          <a:lstStyle/>
          <a:p>
            <a:r>
              <a:rPr lang="en-US" dirty="0" smtClean="0"/>
              <a:t>Approaches to </a:t>
            </a:r>
            <a:r>
              <a:rPr lang="en-US" smtClean="0"/>
              <a:t>Measuring Family Poverty</a:t>
            </a:r>
            <a:endParaRPr lang="en-US" dirty="0" smtClean="0"/>
          </a:p>
          <a:p>
            <a:pPr>
              <a:lnSpc>
                <a:spcPct val="70000"/>
              </a:lnSpc>
            </a:pPr>
            <a:endParaRPr lang="en-US" dirty="0" smtClean="0"/>
          </a:p>
          <a:p>
            <a:pPr lvl="1"/>
            <a:r>
              <a:rPr lang="en-US" dirty="0" smtClean="0"/>
              <a:t>Absolute poverty</a:t>
            </a:r>
          </a:p>
          <a:p>
            <a:pPr lvl="1">
              <a:lnSpc>
                <a:spcPct val="70000"/>
              </a:lnSpc>
            </a:pPr>
            <a:endParaRPr lang="en-US" dirty="0" smtClean="0"/>
          </a:p>
          <a:p>
            <a:pPr lvl="2"/>
            <a:r>
              <a:rPr lang="en-US" dirty="0" smtClean="0"/>
              <a:t>Not enough income to meet a “reasonable” or “minimally decent” standard of living.</a:t>
            </a:r>
          </a:p>
          <a:p>
            <a:pPr lvl="2">
              <a:lnSpc>
                <a:spcPct val="70000"/>
              </a:lnSpc>
            </a:pPr>
            <a:endParaRPr lang="en-US" dirty="0" smtClean="0"/>
          </a:p>
          <a:p>
            <a:pPr lvl="2"/>
            <a:r>
              <a:rPr lang="en-US" dirty="0" smtClean="0"/>
              <a:t>The approach used in the U.S.</a:t>
            </a:r>
          </a:p>
          <a:p>
            <a:pPr lvl="2">
              <a:lnSpc>
                <a:spcPct val="70000"/>
              </a:lnSpc>
            </a:pPr>
            <a:endParaRPr lang="en-US" dirty="0" smtClean="0"/>
          </a:p>
          <a:p>
            <a:pPr lvl="1"/>
            <a:r>
              <a:rPr lang="en-US" dirty="0" smtClean="0"/>
              <a:t>Relative poverty</a:t>
            </a:r>
          </a:p>
          <a:p>
            <a:pPr lvl="1">
              <a:lnSpc>
                <a:spcPct val="60000"/>
              </a:lnSpc>
            </a:pPr>
            <a:endParaRPr lang="en-US" dirty="0" smtClean="0"/>
          </a:p>
          <a:p>
            <a:pPr lvl="2"/>
            <a:r>
              <a:rPr lang="en-US" dirty="0" smtClean="0"/>
              <a:t>Low income relative to others, usually the median</a:t>
            </a:r>
          </a:p>
          <a:p>
            <a:pPr lvl="2">
              <a:lnSpc>
                <a:spcPct val="60000"/>
              </a:lnSpc>
            </a:pPr>
            <a:endParaRPr lang="en-US" dirty="0" smtClean="0"/>
          </a:p>
          <a:p>
            <a:pPr lvl="2"/>
            <a:r>
              <a:rPr lang="en-US" dirty="0" smtClean="0"/>
              <a:t>Used in most international comparisons</a:t>
            </a:r>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PAI786, Class 14: Poverty  </a:t>
            </a:r>
            <a:endParaRPr lang="en-US" sz="2400" dirty="0"/>
          </a:p>
        </p:txBody>
      </p:sp>
      <p:sp>
        <p:nvSpPr>
          <p:cNvPr id="3" name="Content Placeholder 2"/>
          <p:cNvSpPr>
            <a:spLocks noGrp="1"/>
          </p:cNvSpPr>
          <p:nvPr>
            <p:ph idx="1"/>
          </p:nvPr>
        </p:nvSpPr>
        <p:spPr>
          <a:xfrm>
            <a:off x="457200" y="1350264"/>
            <a:ext cx="8229600" cy="5355336"/>
          </a:xfrm>
        </p:spPr>
        <p:txBody>
          <a:bodyPr>
            <a:normAutofit/>
          </a:bodyPr>
          <a:lstStyle/>
          <a:p>
            <a:r>
              <a:rPr lang="en-US" sz="3000" dirty="0" smtClean="0"/>
              <a:t>Inequality and Poverty</a:t>
            </a:r>
          </a:p>
          <a:p>
            <a:pPr>
              <a:lnSpc>
                <a:spcPct val="70000"/>
              </a:lnSpc>
            </a:pPr>
            <a:endParaRPr lang="en-US" dirty="0" smtClean="0"/>
          </a:p>
          <a:p>
            <a:pPr lvl="1"/>
            <a:r>
              <a:rPr lang="en-US" dirty="0" smtClean="0"/>
              <a:t>Increases in poverty are usually associated with increases in inequality, but these two concepts are not perfectly correlated.</a:t>
            </a:r>
          </a:p>
          <a:p>
            <a:pPr lvl="1"/>
            <a:endParaRPr lang="en-US" dirty="0" smtClean="0"/>
          </a:p>
          <a:p>
            <a:pPr lvl="1"/>
            <a:r>
              <a:rPr lang="en-US" dirty="0" smtClean="0"/>
              <a:t>Inequality is usually measured either by the ratio of incomes in a high percentile of the income distribution to incomes in a low percentile,</a:t>
            </a:r>
          </a:p>
          <a:p>
            <a:pPr lvl="1"/>
            <a:endParaRPr lang="en-US" dirty="0"/>
          </a:p>
          <a:p>
            <a:pPr lvl="1"/>
            <a:r>
              <a:rPr lang="en-US" dirty="0" smtClean="0"/>
              <a:t>Or by a summary statistic called a </a:t>
            </a:r>
            <a:r>
              <a:rPr lang="en-US" dirty="0" err="1" smtClean="0"/>
              <a:t>Gini</a:t>
            </a:r>
            <a:r>
              <a:rPr lang="en-US" dirty="0" smtClean="0"/>
              <a:t> coefficient.</a:t>
            </a:r>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6216748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3400"/>
          </a:xfrm>
        </p:spPr>
        <p:txBody>
          <a:bodyPr>
            <a:normAutofit/>
          </a:bodyPr>
          <a:lstStyle/>
          <a:p>
            <a:r>
              <a:rPr lang="en-US" sz="2400" dirty="0" smtClean="0"/>
              <a:t>PAI786, Class 14: Poverty  </a:t>
            </a:r>
            <a:endParaRPr lang="en-US" sz="2400" dirty="0"/>
          </a:p>
        </p:txBody>
      </p:sp>
      <p:sp>
        <p:nvSpPr>
          <p:cNvPr id="3" name="Content Placeholder 2"/>
          <p:cNvSpPr>
            <a:spLocks noGrp="1"/>
          </p:cNvSpPr>
          <p:nvPr>
            <p:ph idx="1"/>
          </p:nvPr>
        </p:nvSpPr>
        <p:spPr>
          <a:xfrm>
            <a:off x="457200" y="914400"/>
            <a:ext cx="8229600" cy="5355336"/>
          </a:xfrm>
        </p:spPr>
        <p:txBody>
          <a:bodyPr>
            <a:normAutofit/>
          </a:bodyPr>
          <a:lstStyle/>
          <a:p>
            <a:pPr marL="109728" indent="0" algn="ctr">
              <a:buNone/>
            </a:pPr>
            <a:r>
              <a:rPr lang="en-US" sz="2000" dirty="0" smtClean="0"/>
              <a:t>Measuring Inequality:  The </a:t>
            </a:r>
            <a:r>
              <a:rPr lang="en-US" sz="2000" dirty="0" err="1" smtClean="0"/>
              <a:t>Gini</a:t>
            </a:r>
            <a:r>
              <a:rPr lang="en-US" sz="2000" dirty="0" smtClean="0"/>
              <a:t> Coefficient</a:t>
            </a:r>
          </a:p>
          <a:p>
            <a:pPr marL="109728" indent="0">
              <a:lnSpc>
                <a:spcPct val="70000"/>
              </a:lnSpc>
              <a:buNone/>
            </a:pPr>
            <a:endParaRPr lang="en-US" dirty="0" smtClean="0"/>
          </a:p>
          <a:p>
            <a:pPr marL="109728" indent="0">
              <a:lnSpc>
                <a:spcPct val="70000"/>
              </a:lnSpc>
              <a:buNone/>
            </a:pPr>
            <a:endParaRPr lang="en-US" dirty="0" smtClean="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8956" t="28452" r="1870" b="30505"/>
          <a:stretch/>
        </p:blipFill>
        <p:spPr bwMode="auto">
          <a:xfrm>
            <a:off x="2590800" y="1295400"/>
            <a:ext cx="4114800" cy="5505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858000" y="6428601"/>
            <a:ext cx="2057400" cy="276999"/>
          </a:xfrm>
          <a:prstGeom prst="rect">
            <a:avLst/>
          </a:prstGeom>
          <a:noFill/>
        </p:spPr>
        <p:txBody>
          <a:bodyPr wrap="square" rtlCol="0">
            <a:spAutoFit/>
          </a:bodyPr>
          <a:lstStyle/>
          <a:p>
            <a:r>
              <a:rPr lang="en-US" sz="1200" dirty="0" smtClean="0"/>
              <a:t>Source: Wikipedia</a:t>
            </a:r>
            <a:endParaRPr lang="en-US" sz="1200" dirty="0"/>
          </a:p>
        </p:txBody>
      </p:sp>
    </p:spTree>
    <p:extLst>
      <p:ext uri="{BB962C8B-B14F-4D97-AF65-F5344CB8AC3E}">
        <p14:creationId xmlns:p14="http://schemas.microsoft.com/office/powerpoint/2010/main" val="22797350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3400"/>
          </a:xfrm>
        </p:spPr>
        <p:txBody>
          <a:bodyPr>
            <a:normAutofit/>
          </a:bodyPr>
          <a:lstStyle/>
          <a:p>
            <a:r>
              <a:rPr lang="en-US" sz="2400" dirty="0" smtClean="0"/>
              <a:t>PAI786, Class 14: Poverty  </a:t>
            </a:r>
            <a:endParaRPr lang="en-US" sz="2400" dirty="0"/>
          </a:p>
        </p:txBody>
      </p:sp>
      <p:sp>
        <p:nvSpPr>
          <p:cNvPr id="3" name="Content Placeholder 2"/>
          <p:cNvSpPr>
            <a:spLocks noGrp="1"/>
          </p:cNvSpPr>
          <p:nvPr>
            <p:ph idx="1"/>
          </p:nvPr>
        </p:nvSpPr>
        <p:spPr>
          <a:xfrm>
            <a:off x="457200" y="914400"/>
            <a:ext cx="8229600" cy="5355336"/>
          </a:xfrm>
        </p:spPr>
        <p:txBody>
          <a:bodyPr>
            <a:normAutofit/>
          </a:bodyPr>
          <a:lstStyle/>
          <a:p>
            <a:pPr marL="109728" indent="0">
              <a:lnSpc>
                <a:spcPct val="70000"/>
              </a:lnSpc>
              <a:buNone/>
            </a:pPr>
            <a:r>
              <a:rPr lang="en-US" dirty="0" smtClean="0"/>
              <a:t> </a:t>
            </a:r>
          </a:p>
          <a:p>
            <a:pPr marL="109728" indent="0">
              <a:lnSpc>
                <a:spcPct val="70000"/>
              </a:lnSpc>
              <a:buNone/>
            </a:pPr>
            <a:endParaRPr lang="en-US" dirty="0" smtClean="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5" name="TextBox 4"/>
          <p:cNvSpPr txBox="1"/>
          <p:nvPr/>
        </p:nvSpPr>
        <p:spPr>
          <a:xfrm>
            <a:off x="737937" y="6506749"/>
            <a:ext cx="2057400" cy="276999"/>
          </a:xfrm>
          <a:prstGeom prst="rect">
            <a:avLst/>
          </a:prstGeom>
          <a:noFill/>
        </p:spPr>
        <p:txBody>
          <a:bodyPr wrap="square" rtlCol="0">
            <a:spAutoFit/>
          </a:bodyPr>
          <a:lstStyle/>
          <a:p>
            <a:r>
              <a:rPr lang="en-US" sz="1200" dirty="0" smtClean="0"/>
              <a:t>Author: Gorman</a:t>
            </a:r>
            <a:endParaRPr lang="en-US" sz="1200" dirty="0"/>
          </a:p>
        </p:txBody>
      </p:sp>
      <p:pic>
        <p:nvPicPr>
          <p:cNvPr id="6" name="Picture 5"/>
          <p:cNvPicPr>
            <a:picLocks noChangeAspect="1"/>
          </p:cNvPicPr>
          <p:nvPr/>
        </p:nvPicPr>
        <p:blipFill rotWithShape="1">
          <a:blip r:embed="rId3"/>
          <a:srcRect l="5416" t="22001" r="38334" b="11333"/>
          <a:stretch/>
        </p:blipFill>
        <p:spPr>
          <a:xfrm>
            <a:off x="762000" y="914400"/>
            <a:ext cx="7549671" cy="5592349"/>
          </a:xfrm>
          <a:prstGeom prst="rect">
            <a:avLst/>
          </a:prstGeom>
        </p:spPr>
      </p:pic>
    </p:spTree>
    <p:extLst>
      <p:ext uri="{BB962C8B-B14F-4D97-AF65-F5344CB8AC3E}">
        <p14:creationId xmlns:p14="http://schemas.microsoft.com/office/powerpoint/2010/main" val="29133376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PAI786, Class 14: Poverty  </a:t>
            </a:r>
            <a:endParaRPr lang="en-US" sz="2400" dirty="0"/>
          </a:p>
        </p:txBody>
      </p:sp>
      <p:sp>
        <p:nvSpPr>
          <p:cNvPr id="3" name="Content Placeholder 2"/>
          <p:cNvSpPr>
            <a:spLocks noGrp="1"/>
          </p:cNvSpPr>
          <p:nvPr>
            <p:ph idx="1"/>
          </p:nvPr>
        </p:nvSpPr>
        <p:spPr>
          <a:xfrm>
            <a:off x="457200" y="1350264"/>
            <a:ext cx="8229600" cy="5355336"/>
          </a:xfrm>
        </p:spPr>
        <p:txBody>
          <a:bodyPr>
            <a:normAutofit/>
          </a:bodyPr>
          <a:lstStyle/>
          <a:p>
            <a:r>
              <a:rPr lang="en-US" sz="3000" dirty="0" err="1" smtClean="0"/>
              <a:t>Saez</a:t>
            </a:r>
            <a:r>
              <a:rPr lang="en-US" sz="3000" dirty="0" smtClean="0"/>
              <a:t> on Inequality</a:t>
            </a:r>
          </a:p>
          <a:p>
            <a:pPr>
              <a:lnSpc>
                <a:spcPct val="70000"/>
              </a:lnSpc>
            </a:pPr>
            <a:endParaRPr lang="en-US" dirty="0" smtClean="0"/>
          </a:p>
          <a:p>
            <a:pPr lvl="1"/>
            <a:r>
              <a:rPr lang="en-US" dirty="0" smtClean="0"/>
              <a:t>A lecture </a:t>
            </a:r>
            <a:r>
              <a:rPr lang="en-US" dirty="0"/>
              <a:t>by Emmanuel </a:t>
            </a:r>
            <a:r>
              <a:rPr lang="en-US" dirty="0" err="1"/>
              <a:t>Saez</a:t>
            </a:r>
            <a:r>
              <a:rPr lang="en-US" dirty="0" smtClean="0"/>
              <a:t>, a leading scholar on equality, provides evidence on the striking recent  increases in income at the top of the income distribution.</a:t>
            </a:r>
          </a:p>
          <a:p>
            <a:pPr lvl="1"/>
            <a:endParaRPr lang="en-US" dirty="0"/>
          </a:p>
          <a:p>
            <a:pPr lvl="1"/>
            <a:r>
              <a:rPr lang="en-US" dirty="0" smtClean="0"/>
              <a:t>The following charts come from this lecture.</a:t>
            </a:r>
          </a:p>
          <a:p>
            <a:pPr lvl="1"/>
            <a:endParaRPr lang="en-US" dirty="0"/>
          </a:p>
          <a:p>
            <a:pPr lvl="1"/>
            <a:r>
              <a:rPr lang="en-US" dirty="0"/>
              <a:t>See: </a:t>
            </a:r>
            <a:r>
              <a:rPr lang="en-US" sz="2000" dirty="0">
                <a:hlinkClick r:id="rId2"/>
              </a:rPr>
              <a:t>http://eml.berkeley.edu//~</a:t>
            </a:r>
            <a:r>
              <a:rPr lang="en-US" sz="2000" dirty="0" smtClean="0">
                <a:hlinkClick r:id="rId2"/>
              </a:rPr>
              <a:t>saez/lecture_saez_arrow.pdf</a:t>
            </a:r>
            <a:r>
              <a:rPr lang="en-US" sz="2000" dirty="0" smtClean="0"/>
              <a:t> </a:t>
            </a:r>
          </a:p>
        </p:txBody>
      </p:sp>
      <p:pic>
        <p:nvPicPr>
          <p:cNvPr id="4" name="Picture 2" descr="C:\Program Files\Microsoft Office\MEDIA\CAGCAT10\j0205462.wmf"/>
          <p:cNvPicPr>
            <a:picLocks noChangeAspect="1" noChangeArrowheads="1"/>
          </p:cNvPicPr>
          <p:nvPr/>
        </p:nvPicPr>
        <p:blipFill>
          <a:blip r:embed="rId3">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9156525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3400"/>
          </a:xfrm>
        </p:spPr>
        <p:txBody>
          <a:bodyPr>
            <a:normAutofit/>
          </a:bodyPr>
          <a:lstStyle/>
          <a:p>
            <a:r>
              <a:rPr lang="en-US" sz="2400" dirty="0" smtClean="0"/>
              <a:t>PAI786, Class 14: Poverty  </a:t>
            </a:r>
            <a:endParaRPr lang="en-US" sz="2400" dirty="0"/>
          </a:p>
        </p:txBody>
      </p:sp>
      <p:sp>
        <p:nvSpPr>
          <p:cNvPr id="3" name="Content Placeholder 2"/>
          <p:cNvSpPr>
            <a:spLocks noGrp="1"/>
          </p:cNvSpPr>
          <p:nvPr>
            <p:ph idx="1"/>
          </p:nvPr>
        </p:nvSpPr>
        <p:spPr>
          <a:xfrm>
            <a:off x="457200" y="914400"/>
            <a:ext cx="8229600" cy="5355336"/>
          </a:xfrm>
        </p:spPr>
        <p:txBody>
          <a:bodyPr>
            <a:normAutofit/>
          </a:bodyPr>
          <a:lstStyle/>
          <a:p>
            <a:pPr marL="109728" indent="0">
              <a:lnSpc>
                <a:spcPct val="70000"/>
              </a:lnSpc>
              <a:buNone/>
            </a:pPr>
            <a:r>
              <a:rPr lang="en-US" dirty="0" smtClean="0"/>
              <a:t> </a:t>
            </a:r>
          </a:p>
          <a:p>
            <a:pPr marL="109728" indent="0">
              <a:lnSpc>
                <a:spcPct val="70000"/>
              </a:lnSpc>
              <a:buNone/>
            </a:pPr>
            <a:endParaRPr lang="en-US" dirty="0" smtClean="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pic>
        <p:nvPicPr>
          <p:cNvPr id="8" name="Picture 7"/>
          <p:cNvPicPr>
            <a:picLocks noChangeAspect="1"/>
          </p:cNvPicPr>
          <p:nvPr/>
        </p:nvPicPr>
        <p:blipFill rotWithShape="1">
          <a:blip r:embed="rId3"/>
          <a:srcRect l="26667" t="12963" r="14167" b="10741"/>
          <a:stretch/>
        </p:blipFill>
        <p:spPr>
          <a:xfrm>
            <a:off x="753215" y="1110614"/>
            <a:ext cx="7696200" cy="5582455"/>
          </a:xfrm>
          <a:prstGeom prst="rect">
            <a:avLst/>
          </a:prstGeom>
        </p:spPr>
      </p:pic>
    </p:spTree>
    <p:extLst>
      <p:ext uri="{BB962C8B-B14F-4D97-AF65-F5344CB8AC3E}">
        <p14:creationId xmlns:p14="http://schemas.microsoft.com/office/powerpoint/2010/main" val="1786967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3400"/>
          </a:xfrm>
        </p:spPr>
        <p:txBody>
          <a:bodyPr>
            <a:normAutofit/>
          </a:bodyPr>
          <a:lstStyle/>
          <a:p>
            <a:r>
              <a:rPr lang="en-US" sz="2400" dirty="0" smtClean="0"/>
              <a:t>PAI786, Class 14: Poverty  </a:t>
            </a:r>
            <a:endParaRPr lang="en-US" sz="2400" dirty="0"/>
          </a:p>
        </p:txBody>
      </p:sp>
      <p:sp>
        <p:nvSpPr>
          <p:cNvPr id="3" name="Content Placeholder 2"/>
          <p:cNvSpPr>
            <a:spLocks noGrp="1"/>
          </p:cNvSpPr>
          <p:nvPr>
            <p:ph idx="1"/>
          </p:nvPr>
        </p:nvSpPr>
        <p:spPr>
          <a:xfrm>
            <a:off x="457200" y="914400"/>
            <a:ext cx="8229600" cy="5355336"/>
          </a:xfrm>
        </p:spPr>
        <p:txBody>
          <a:bodyPr>
            <a:normAutofit/>
          </a:bodyPr>
          <a:lstStyle/>
          <a:p>
            <a:pPr marL="109728" indent="0">
              <a:lnSpc>
                <a:spcPct val="70000"/>
              </a:lnSpc>
              <a:buNone/>
            </a:pPr>
            <a:r>
              <a:rPr lang="en-US" dirty="0" smtClean="0"/>
              <a:t> </a:t>
            </a:r>
          </a:p>
          <a:p>
            <a:pPr marL="109728" indent="0">
              <a:lnSpc>
                <a:spcPct val="70000"/>
              </a:lnSpc>
              <a:buNone/>
            </a:pPr>
            <a:endParaRPr lang="en-US" dirty="0" smtClean="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pic>
        <p:nvPicPr>
          <p:cNvPr id="5" name="Picture 4"/>
          <p:cNvPicPr>
            <a:picLocks noChangeAspect="1"/>
          </p:cNvPicPr>
          <p:nvPr/>
        </p:nvPicPr>
        <p:blipFill rotWithShape="1">
          <a:blip r:embed="rId3"/>
          <a:srcRect l="27083" t="16666" r="17500" b="10000"/>
          <a:stretch/>
        </p:blipFill>
        <p:spPr>
          <a:xfrm>
            <a:off x="762000" y="1169973"/>
            <a:ext cx="7391400" cy="5501869"/>
          </a:xfrm>
          <a:prstGeom prst="rect">
            <a:avLst/>
          </a:prstGeom>
        </p:spPr>
      </p:pic>
    </p:spTree>
    <p:extLst>
      <p:ext uri="{BB962C8B-B14F-4D97-AF65-F5344CB8AC3E}">
        <p14:creationId xmlns:p14="http://schemas.microsoft.com/office/powerpoint/2010/main" val="12651810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3400"/>
          </a:xfrm>
        </p:spPr>
        <p:txBody>
          <a:bodyPr>
            <a:normAutofit/>
          </a:bodyPr>
          <a:lstStyle/>
          <a:p>
            <a:r>
              <a:rPr lang="en-US" sz="2400" dirty="0" smtClean="0"/>
              <a:t>PAI786, Class 14: Poverty  </a:t>
            </a:r>
            <a:endParaRPr lang="en-US" sz="2400" dirty="0"/>
          </a:p>
        </p:txBody>
      </p:sp>
      <p:sp>
        <p:nvSpPr>
          <p:cNvPr id="3" name="Content Placeholder 2"/>
          <p:cNvSpPr>
            <a:spLocks noGrp="1"/>
          </p:cNvSpPr>
          <p:nvPr>
            <p:ph idx="1"/>
          </p:nvPr>
        </p:nvSpPr>
        <p:spPr>
          <a:xfrm>
            <a:off x="457200" y="914400"/>
            <a:ext cx="8229600" cy="5355336"/>
          </a:xfrm>
        </p:spPr>
        <p:txBody>
          <a:bodyPr>
            <a:normAutofit/>
          </a:bodyPr>
          <a:lstStyle/>
          <a:p>
            <a:pPr marL="109728" indent="0">
              <a:lnSpc>
                <a:spcPct val="70000"/>
              </a:lnSpc>
              <a:buNone/>
            </a:pPr>
            <a:r>
              <a:rPr lang="en-US" dirty="0" smtClean="0"/>
              <a:t> </a:t>
            </a:r>
          </a:p>
          <a:p>
            <a:pPr marL="109728" indent="0">
              <a:lnSpc>
                <a:spcPct val="70000"/>
              </a:lnSpc>
              <a:buNone/>
            </a:pPr>
            <a:endParaRPr lang="en-US" dirty="0" smtClean="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pic>
        <p:nvPicPr>
          <p:cNvPr id="5" name="Picture 4"/>
          <p:cNvPicPr>
            <a:picLocks noChangeAspect="1"/>
          </p:cNvPicPr>
          <p:nvPr/>
        </p:nvPicPr>
        <p:blipFill rotWithShape="1">
          <a:blip r:embed="rId3"/>
          <a:srcRect l="26667" t="15556" r="18333" b="8889"/>
          <a:stretch/>
        </p:blipFill>
        <p:spPr>
          <a:xfrm>
            <a:off x="685800" y="1021911"/>
            <a:ext cx="7552585" cy="5836089"/>
          </a:xfrm>
          <a:prstGeom prst="rect">
            <a:avLst/>
          </a:prstGeom>
        </p:spPr>
      </p:pic>
    </p:spTree>
    <p:extLst>
      <p:ext uri="{BB962C8B-B14F-4D97-AF65-F5344CB8AC3E}">
        <p14:creationId xmlns:p14="http://schemas.microsoft.com/office/powerpoint/2010/main" val="24888059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3400"/>
          </a:xfrm>
        </p:spPr>
        <p:txBody>
          <a:bodyPr>
            <a:normAutofit/>
          </a:bodyPr>
          <a:lstStyle/>
          <a:p>
            <a:r>
              <a:rPr lang="en-US" sz="2400" dirty="0" smtClean="0"/>
              <a:t>PAI786, Class 14: Poverty  </a:t>
            </a:r>
            <a:endParaRPr lang="en-US" sz="2400" dirty="0"/>
          </a:p>
        </p:txBody>
      </p:sp>
      <p:sp>
        <p:nvSpPr>
          <p:cNvPr id="3" name="Content Placeholder 2"/>
          <p:cNvSpPr>
            <a:spLocks noGrp="1"/>
          </p:cNvSpPr>
          <p:nvPr>
            <p:ph idx="1"/>
          </p:nvPr>
        </p:nvSpPr>
        <p:spPr>
          <a:xfrm>
            <a:off x="457200" y="914400"/>
            <a:ext cx="8229600" cy="5355336"/>
          </a:xfrm>
        </p:spPr>
        <p:txBody>
          <a:bodyPr>
            <a:normAutofit/>
          </a:bodyPr>
          <a:lstStyle/>
          <a:p>
            <a:pPr marL="109728" indent="0">
              <a:lnSpc>
                <a:spcPct val="70000"/>
              </a:lnSpc>
              <a:buNone/>
            </a:pPr>
            <a:r>
              <a:rPr lang="en-US" dirty="0" smtClean="0"/>
              <a:t> </a:t>
            </a:r>
          </a:p>
          <a:p>
            <a:pPr marL="109728" indent="0">
              <a:lnSpc>
                <a:spcPct val="70000"/>
              </a:lnSpc>
              <a:buNone/>
            </a:pPr>
            <a:endParaRPr lang="en-US" dirty="0" smtClean="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pic>
        <p:nvPicPr>
          <p:cNvPr id="5" name="Picture 4"/>
          <p:cNvPicPr>
            <a:picLocks noChangeAspect="1"/>
          </p:cNvPicPr>
          <p:nvPr/>
        </p:nvPicPr>
        <p:blipFill rotWithShape="1">
          <a:blip r:embed="rId3"/>
          <a:srcRect l="27501" t="13704" r="15833" b="7037"/>
          <a:stretch/>
        </p:blipFill>
        <p:spPr>
          <a:xfrm>
            <a:off x="762000" y="975305"/>
            <a:ext cx="7408970" cy="5829116"/>
          </a:xfrm>
          <a:prstGeom prst="rect">
            <a:avLst/>
          </a:prstGeom>
        </p:spPr>
      </p:pic>
    </p:spTree>
    <p:extLst>
      <p:ext uri="{BB962C8B-B14F-4D97-AF65-F5344CB8AC3E}">
        <p14:creationId xmlns:p14="http://schemas.microsoft.com/office/powerpoint/2010/main" val="2002810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3400"/>
          </a:xfrm>
        </p:spPr>
        <p:txBody>
          <a:bodyPr>
            <a:normAutofit/>
          </a:bodyPr>
          <a:lstStyle/>
          <a:p>
            <a:r>
              <a:rPr lang="en-US" sz="2400" dirty="0" smtClean="0"/>
              <a:t>PAI786, Class 14: Poverty  </a:t>
            </a:r>
            <a:endParaRPr lang="en-US" sz="2400" dirty="0"/>
          </a:p>
        </p:txBody>
      </p:sp>
      <p:sp>
        <p:nvSpPr>
          <p:cNvPr id="3" name="Content Placeholder 2"/>
          <p:cNvSpPr>
            <a:spLocks noGrp="1"/>
          </p:cNvSpPr>
          <p:nvPr>
            <p:ph idx="1"/>
          </p:nvPr>
        </p:nvSpPr>
        <p:spPr>
          <a:xfrm>
            <a:off x="457200" y="914400"/>
            <a:ext cx="8229600" cy="5355336"/>
          </a:xfrm>
        </p:spPr>
        <p:txBody>
          <a:bodyPr>
            <a:normAutofit/>
          </a:bodyPr>
          <a:lstStyle/>
          <a:p>
            <a:pPr marL="109728" indent="0">
              <a:lnSpc>
                <a:spcPct val="70000"/>
              </a:lnSpc>
              <a:buNone/>
            </a:pPr>
            <a:r>
              <a:rPr lang="en-US" dirty="0" smtClean="0"/>
              <a:t> </a:t>
            </a:r>
          </a:p>
          <a:p>
            <a:pPr marL="109728" indent="0">
              <a:lnSpc>
                <a:spcPct val="70000"/>
              </a:lnSpc>
              <a:buNone/>
            </a:pPr>
            <a:endParaRPr lang="en-US" dirty="0" smtClean="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5" name="Content Placeholder 2"/>
          <p:cNvSpPr txBox="1">
            <a:spLocks/>
          </p:cNvSpPr>
          <p:nvPr/>
        </p:nvSpPr>
        <p:spPr>
          <a:xfrm>
            <a:off x="457200" y="1350264"/>
            <a:ext cx="8229600" cy="5355336"/>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sz="3000" dirty="0" err="1" smtClean="0"/>
              <a:t>Saez</a:t>
            </a:r>
            <a:r>
              <a:rPr lang="en-US" sz="3000" dirty="0" smtClean="0"/>
              <a:t> on the Role of Tax Rates</a:t>
            </a:r>
          </a:p>
          <a:p>
            <a:pPr>
              <a:lnSpc>
                <a:spcPct val="70000"/>
              </a:lnSpc>
            </a:pPr>
            <a:endParaRPr lang="en-US" dirty="0" smtClean="0"/>
          </a:p>
          <a:p>
            <a:pPr lvl="1"/>
            <a:r>
              <a:rPr lang="en-US" dirty="0" err="1" smtClean="0"/>
              <a:t>Saez</a:t>
            </a:r>
            <a:r>
              <a:rPr lang="en-US" dirty="0" smtClean="0"/>
              <a:t> also shows a striking relationship between the </a:t>
            </a:r>
            <a:r>
              <a:rPr lang="en-US" b="1" dirty="0" smtClean="0"/>
              <a:t>pre-tax</a:t>
            </a:r>
            <a:r>
              <a:rPr lang="en-US" dirty="0" smtClean="0"/>
              <a:t> income share of the top 1% and the top marginal tax rate in the income tax.</a:t>
            </a:r>
          </a:p>
          <a:p>
            <a:pPr lvl="1"/>
            <a:endParaRPr lang="en-US" dirty="0"/>
          </a:p>
          <a:p>
            <a:pPr lvl="1"/>
            <a:r>
              <a:rPr lang="en-US" dirty="0" smtClean="0"/>
              <a:t>This relationship is described on the following graph:</a:t>
            </a:r>
          </a:p>
        </p:txBody>
      </p:sp>
    </p:spTree>
    <p:extLst>
      <p:ext uri="{BB962C8B-B14F-4D97-AF65-F5344CB8AC3E}">
        <p14:creationId xmlns:p14="http://schemas.microsoft.com/office/powerpoint/2010/main" val="35565962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3400"/>
          </a:xfrm>
        </p:spPr>
        <p:txBody>
          <a:bodyPr>
            <a:normAutofit/>
          </a:bodyPr>
          <a:lstStyle/>
          <a:p>
            <a:r>
              <a:rPr lang="en-US" sz="2400" dirty="0" smtClean="0"/>
              <a:t>PAI786, Class 14: Poverty  </a:t>
            </a:r>
            <a:endParaRPr lang="en-US" sz="2400" dirty="0"/>
          </a:p>
        </p:txBody>
      </p:sp>
      <p:sp>
        <p:nvSpPr>
          <p:cNvPr id="3" name="Content Placeholder 2"/>
          <p:cNvSpPr>
            <a:spLocks noGrp="1"/>
          </p:cNvSpPr>
          <p:nvPr>
            <p:ph idx="1"/>
          </p:nvPr>
        </p:nvSpPr>
        <p:spPr>
          <a:xfrm>
            <a:off x="457200" y="914400"/>
            <a:ext cx="8229600" cy="5355336"/>
          </a:xfrm>
        </p:spPr>
        <p:txBody>
          <a:bodyPr>
            <a:normAutofit/>
          </a:bodyPr>
          <a:lstStyle/>
          <a:p>
            <a:pPr marL="109728" indent="0">
              <a:lnSpc>
                <a:spcPct val="70000"/>
              </a:lnSpc>
              <a:buNone/>
            </a:pPr>
            <a:r>
              <a:rPr lang="en-US" dirty="0" smtClean="0"/>
              <a:t> </a:t>
            </a:r>
          </a:p>
          <a:p>
            <a:pPr marL="109728" indent="0">
              <a:lnSpc>
                <a:spcPct val="70000"/>
              </a:lnSpc>
              <a:buNone/>
            </a:pPr>
            <a:endParaRPr lang="en-US" dirty="0" smtClean="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pic>
        <p:nvPicPr>
          <p:cNvPr id="6" name="Picture 5"/>
          <p:cNvPicPr>
            <a:picLocks noChangeAspect="1"/>
          </p:cNvPicPr>
          <p:nvPr/>
        </p:nvPicPr>
        <p:blipFill rotWithShape="1">
          <a:blip r:embed="rId3"/>
          <a:srcRect l="32083" t="17407" r="15417" b="17407"/>
          <a:stretch/>
        </p:blipFill>
        <p:spPr>
          <a:xfrm>
            <a:off x="401849" y="1129695"/>
            <a:ext cx="8153400" cy="5694438"/>
          </a:xfrm>
          <a:prstGeom prst="rect">
            <a:avLst/>
          </a:prstGeom>
        </p:spPr>
      </p:pic>
    </p:spTree>
    <p:extLst>
      <p:ext uri="{BB962C8B-B14F-4D97-AF65-F5344CB8AC3E}">
        <p14:creationId xmlns:p14="http://schemas.microsoft.com/office/powerpoint/2010/main" val="1450921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PAI786, Class 14: Poverty  </a:t>
            </a:r>
            <a:endParaRPr lang="en-US" sz="2400" dirty="0"/>
          </a:p>
        </p:txBody>
      </p:sp>
      <p:sp>
        <p:nvSpPr>
          <p:cNvPr id="3" name="Content Placeholder 2"/>
          <p:cNvSpPr>
            <a:spLocks noGrp="1"/>
          </p:cNvSpPr>
          <p:nvPr>
            <p:ph idx="1"/>
          </p:nvPr>
        </p:nvSpPr>
        <p:spPr>
          <a:xfrm>
            <a:off x="457200" y="1219200"/>
            <a:ext cx="8229600" cy="5355336"/>
          </a:xfrm>
        </p:spPr>
        <p:txBody>
          <a:bodyPr>
            <a:normAutofit/>
          </a:bodyPr>
          <a:lstStyle/>
          <a:p>
            <a:pPr>
              <a:buNone/>
            </a:pPr>
            <a:r>
              <a:rPr lang="en-US" dirty="0" smtClean="0"/>
              <a:t> </a:t>
            </a:r>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graphicFrame>
        <p:nvGraphicFramePr>
          <p:cNvPr id="5" name="Chart 4"/>
          <p:cNvGraphicFramePr>
            <a:graphicFrameLocks noGrp="1"/>
          </p:cNvGraphicFramePr>
          <p:nvPr/>
        </p:nvGraphicFramePr>
        <p:xfrm>
          <a:off x="237522" y="1219199"/>
          <a:ext cx="8668956" cy="56388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3400"/>
          </a:xfrm>
        </p:spPr>
        <p:txBody>
          <a:bodyPr>
            <a:normAutofit/>
          </a:bodyPr>
          <a:lstStyle/>
          <a:p>
            <a:r>
              <a:rPr lang="en-US" sz="2400" dirty="0" smtClean="0"/>
              <a:t>PAI786, Class 14: Poverty  </a:t>
            </a:r>
            <a:endParaRPr lang="en-US" sz="2400" dirty="0"/>
          </a:p>
        </p:txBody>
      </p:sp>
      <p:sp>
        <p:nvSpPr>
          <p:cNvPr id="3" name="Content Placeholder 2"/>
          <p:cNvSpPr>
            <a:spLocks noGrp="1"/>
          </p:cNvSpPr>
          <p:nvPr>
            <p:ph idx="1"/>
          </p:nvPr>
        </p:nvSpPr>
        <p:spPr>
          <a:xfrm>
            <a:off x="457200" y="914400"/>
            <a:ext cx="8229600" cy="5355336"/>
          </a:xfrm>
        </p:spPr>
        <p:txBody>
          <a:bodyPr>
            <a:normAutofit/>
          </a:bodyPr>
          <a:lstStyle/>
          <a:p>
            <a:pPr marL="109728" indent="0">
              <a:lnSpc>
                <a:spcPct val="70000"/>
              </a:lnSpc>
              <a:buNone/>
            </a:pPr>
            <a:r>
              <a:rPr lang="en-US" dirty="0" smtClean="0"/>
              <a:t> </a:t>
            </a:r>
          </a:p>
          <a:p>
            <a:pPr marL="109728" indent="0">
              <a:lnSpc>
                <a:spcPct val="70000"/>
              </a:lnSpc>
              <a:buNone/>
            </a:pPr>
            <a:endParaRPr lang="en-US" dirty="0" smtClean="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5" name="Content Placeholder 2"/>
          <p:cNvSpPr txBox="1">
            <a:spLocks/>
          </p:cNvSpPr>
          <p:nvPr/>
        </p:nvSpPr>
        <p:spPr>
          <a:xfrm>
            <a:off x="457200" y="1350264"/>
            <a:ext cx="8229600" cy="5355336"/>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sz="3000" dirty="0" err="1" smtClean="0"/>
              <a:t>Saez</a:t>
            </a:r>
            <a:r>
              <a:rPr lang="en-US" sz="3000" dirty="0" smtClean="0"/>
              <a:t> Lists 3 Possible Explanations</a:t>
            </a:r>
          </a:p>
          <a:p>
            <a:pPr>
              <a:lnSpc>
                <a:spcPct val="70000"/>
              </a:lnSpc>
            </a:pPr>
            <a:endParaRPr lang="en-US" dirty="0" smtClean="0"/>
          </a:p>
          <a:p>
            <a:pPr lvl="1"/>
            <a:r>
              <a:rPr lang="en-US" dirty="0" smtClean="0"/>
              <a:t>Supply: Top earners cut back work effort when top tax rates are high.</a:t>
            </a:r>
          </a:p>
          <a:p>
            <a:pPr lvl="1"/>
            <a:endParaRPr lang="en-US" dirty="0"/>
          </a:p>
          <a:p>
            <a:pPr lvl="1"/>
            <a:r>
              <a:rPr lang="en-US" dirty="0" smtClean="0"/>
              <a:t>Tax Avoidance/Evasion: Top earners work harder to avoid/evade taxes when top tax rates are high.</a:t>
            </a:r>
          </a:p>
          <a:p>
            <a:pPr lvl="1"/>
            <a:endParaRPr lang="en-US" dirty="0"/>
          </a:p>
          <a:p>
            <a:pPr lvl="1"/>
            <a:r>
              <a:rPr lang="en-US" dirty="0" smtClean="0"/>
              <a:t>Rent Seeking: Top earners are able to influence regulations and other policies so as to extract more pay (at the expense of the 99%) when top tax rates are high.  </a:t>
            </a:r>
          </a:p>
        </p:txBody>
      </p:sp>
    </p:spTree>
    <p:extLst>
      <p:ext uri="{BB962C8B-B14F-4D97-AF65-F5344CB8AC3E}">
        <p14:creationId xmlns:p14="http://schemas.microsoft.com/office/powerpoint/2010/main" val="3650753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3400"/>
          </a:xfrm>
        </p:spPr>
        <p:txBody>
          <a:bodyPr>
            <a:normAutofit/>
          </a:bodyPr>
          <a:lstStyle/>
          <a:p>
            <a:r>
              <a:rPr lang="en-US" sz="2400" dirty="0" smtClean="0"/>
              <a:t>PAI786, Class 14: Poverty  </a:t>
            </a:r>
            <a:endParaRPr lang="en-US" sz="2400" dirty="0"/>
          </a:p>
        </p:txBody>
      </p:sp>
      <p:sp>
        <p:nvSpPr>
          <p:cNvPr id="3" name="Content Placeholder 2"/>
          <p:cNvSpPr>
            <a:spLocks noGrp="1"/>
          </p:cNvSpPr>
          <p:nvPr>
            <p:ph idx="1"/>
          </p:nvPr>
        </p:nvSpPr>
        <p:spPr>
          <a:xfrm>
            <a:off x="457200" y="914400"/>
            <a:ext cx="8229600" cy="5355336"/>
          </a:xfrm>
        </p:spPr>
        <p:txBody>
          <a:bodyPr>
            <a:normAutofit/>
          </a:bodyPr>
          <a:lstStyle/>
          <a:p>
            <a:pPr marL="109728" indent="0">
              <a:lnSpc>
                <a:spcPct val="70000"/>
              </a:lnSpc>
              <a:buNone/>
            </a:pPr>
            <a:r>
              <a:rPr lang="en-US" dirty="0" smtClean="0"/>
              <a:t> </a:t>
            </a:r>
          </a:p>
          <a:p>
            <a:pPr marL="109728" indent="0">
              <a:lnSpc>
                <a:spcPct val="70000"/>
              </a:lnSpc>
              <a:buNone/>
            </a:pPr>
            <a:endParaRPr lang="en-US" dirty="0" smtClean="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5" name="Content Placeholder 2"/>
          <p:cNvSpPr txBox="1">
            <a:spLocks/>
          </p:cNvSpPr>
          <p:nvPr/>
        </p:nvSpPr>
        <p:spPr>
          <a:xfrm>
            <a:off x="457200" y="1350264"/>
            <a:ext cx="8229600" cy="5355336"/>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sz="3000" dirty="0" err="1" smtClean="0"/>
              <a:t>Saez</a:t>
            </a:r>
            <a:r>
              <a:rPr lang="en-US" sz="3000" dirty="0" smtClean="0"/>
              <a:t> Finds Evidence of Rent Seeking</a:t>
            </a:r>
          </a:p>
          <a:p>
            <a:pPr>
              <a:lnSpc>
                <a:spcPct val="70000"/>
              </a:lnSpc>
            </a:pPr>
            <a:endParaRPr lang="en-US" dirty="0" smtClean="0"/>
          </a:p>
          <a:p>
            <a:pPr lvl="1"/>
            <a:r>
              <a:rPr lang="en-US" dirty="0" smtClean="0"/>
              <a:t>Periods in which the income is growing for the top 1% are periods when income is not growing for the bottom 99% is low,</a:t>
            </a:r>
          </a:p>
          <a:p>
            <a:pPr lvl="1"/>
            <a:endParaRPr lang="en-US" dirty="0"/>
          </a:p>
          <a:p>
            <a:pPr lvl="1"/>
            <a:r>
              <a:rPr lang="en-US" dirty="0" smtClean="0"/>
              <a:t>And vice versa.</a:t>
            </a:r>
          </a:p>
          <a:p>
            <a:pPr lvl="1"/>
            <a:endParaRPr lang="en-US" dirty="0"/>
          </a:p>
          <a:p>
            <a:pPr lvl="1"/>
            <a:r>
              <a:rPr lang="en-US" dirty="0" smtClean="0"/>
              <a:t>See the following chart (and other evidence discussed by </a:t>
            </a:r>
            <a:r>
              <a:rPr lang="en-US" dirty="0" err="1" smtClean="0"/>
              <a:t>Saez</a:t>
            </a:r>
            <a:r>
              <a:rPr lang="en-US" dirty="0" smtClean="0"/>
              <a:t>).</a:t>
            </a:r>
          </a:p>
        </p:txBody>
      </p:sp>
    </p:spTree>
    <p:extLst>
      <p:ext uri="{BB962C8B-B14F-4D97-AF65-F5344CB8AC3E}">
        <p14:creationId xmlns:p14="http://schemas.microsoft.com/office/powerpoint/2010/main" val="32580208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3400"/>
          </a:xfrm>
        </p:spPr>
        <p:txBody>
          <a:bodyPr>
            <a:normAutofit/>
          </a:bodyPr>
          <a:lstStyle/>
          <a:p>
            <a:r>
              <a:rPr lang="en-US" sz="2400" dirty="0" smtClean="0"/>
              <a:t>PAI786, Class 14: Poverty  </a:t>
            </a:r>
            <a:endParaRPr lang="en-US" sz="2400" dirty="0"/>
          </a:p>
        </p:txBody>
      </p:sp>
      <p:sp>
        <p:nvSpPr>
          <p:cNvPr id="3" name="Content Placeholder 2"/>
          <p:cNvSpPr>
            <a:spLocks noGrp="1"/>
          </p:cNvSpPr>
          <p:nvPr>
            <p:ph idx="1"/>
          </p:nvPr>
        </p:nvSpPr>
        <p:spPr>
          <a:xfrm>
            <a:off x="457200" y="914400"/>
            <a:ext cx="8229600" cy="5355336"/>
          </a:xfrm>
        </p:spPr>
        <p:txBody>
          <a:bodyPr>
            <a:normAutofit/>
          </a:bodyPr>
          <a:lstStyle/>
          <a:p>
            <a:pPr marL="109728" indent="0">
              <a:lnSpc>
                <a:spcPct val="70000"/>
              </a:lnSpc>
              <a:buNone/>
            </a:pPr>
            <a:r>
              <a:rPr lang="en-US" dirty="0" smtClean="0"/>
              <a:t> </a:t>
            </a:r>
          </a:p>
          <a:p>
            <a:pPr marL="109728" indent="0">
              <a:lnSpc>
                <a:spcPct val="70000"/>
              </a:lnSpc>
              <a:buNone/>
            </a:pPr>
            <a:endParaRPr lang="en-US" dirty="0" smtClean="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pic>
        <p:nvPicPr>
          <p:cNvPr id="6" name="Picture 5"/>
          <p:cNvPicPr>
            <a:picLocks noChangeAspect="1"/>
          </p:cNvPicPr>
          <p:nvPr/>
        </p:nvPicPr>
        <p:blipFill rotWithShape="1">
          <a:blip r:embed="rId3"/>
          <a:srcRect l="32083" t="17778" r="15417" b="16296"/>
          <a:stretch/>
        </p:blipFill>
        <p:spPr>
          <a:xfrm>
            <a:off x="609600" y="1181038"/>
            <a:ext cx="7713410" cy="5448361"/>
          </a:xfrm>
          <a:prstGeom prst="rect">
            <a:avLst/>
          </a:prstGeom>
        </p:spPr>
      </p:pic>
      <p:cxnSp>
        <p:nvCxnSpPr>
          <p:cNvPr id="8" name="Straight Arrow Connector 7"/>
          <p:cNvCxnSpPr/>
          <p:nvPr/>
        </p:nvCxnSpPr>
        <p:spPr>
          <a:xfrm flipV="1">
            <a:off x="3657600" y="3935698"/>
            <a:ext cx="808705" cy="636302"/>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657600" y="4876800"/>
            <a:ext cx="808705" cy="7620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811295" y="2819400"/>
            <a:ext cx="656305"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6811295" y="1752600"/>
            <a:ext cx="580105" cy="748651"/>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257800" y="3352800"/>
            <a:ext cx="838200"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5410200" y="4114800"/>
            <a:ext cx="518652" cy="53340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6504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PAI786, Class 14: Poverty  </a:t>
            </a:r>
            <a:endParaRPr lang="en-US" sz="2400" dirty="0"/>
          </a:p>
        </p:txBody>
      </p:sp>
      <p:sp>
        <p:nvSpPr>
          <p:cNvPr id="3" name="Content Placeholder 2"/>
          <p:cNvSpPr>
            <a:spLocks noGrp="1"/>
          </p:cNvSpPr>
          <p:nvPr>
            <p:ph idx="1"/>
          </p:nvPr>
        </p:nvSpPr>
        <p:spPr>
          <a:xfrm>
            <a:off x="457200" y="1350264"/>
            <a:ext cx="8229600" cy="5355336"/>
          </a:xfrm>
        </p:spPr>
        <p:txBody>
          <a:bodyPr>
            <a:normAutofit lnSpcReduction="10000"/>
          </a:bodyPr>
          <a:lstStyle/>
          <a:p>
            <a:r>
              <a:rPr lang="en-US" dirty="0" smtClean="0"/>
              <a:t>Other Dimensions of Poverty</a:t>
            </a:r>
          </a:p>
          <a:p>
            <a:pPr>
              <a:lnSpc>
                <a:spcPct val="60000"/>
              </a:lnSpc>
            </a:pPr>
            <a:endParaRPr lang="en-US" dirty="0" smtClean="0"/>
          </a:p>
          <a:p>
            <a:pPr lvl="1"/>
            <a:r>
              <a:rPr lang="en-US" dirty="0" smtClean="0"/>
              <a:t>Poverty and Inequality</a:t>
            </a:r>
          </a:p>
          <a:p>
            <a:pPr lvl="1">
              <a:lnSpc>
                <a:spcPct val="60000"/>
              </a:lnSpc>
            </a:pPr>
            <a:endParaRPr lang="en-US" dirty="0" smtClean="0"/>
          </a:p>
          <a:p>
            <a:pPr lvl="2"/>
            <a:r>
              <a:rPr lang="en-US" dirty="0" smtClean="0"/>
              <a:t>Poverty measures focus on the bottom of the income distribution</a:t>
            </a:r>
          </a:p>
          <a:p>
            <a:pPr lvl="2">
              <a:lnSpc>
                <a:spcPct val="60000"/>
              </a:lnSpc>
            </a:pPr>
            <a:endParaRPr lang="en-US" dirty="0" smtClean="0"/>
          </a:p>
          <a:p>
            <a:pPr lvl="2"/>
            <a:r>
              <a:rPr lang="en-US" dirty="0" smtClean="0"/>
              <a:t>Measures of inequality summarize the entire distribution and need not be correlated with poverty</a:t>
            </a:r>
          </a:p>
          <a:p>
            <a:pPr lvl="2">
              <a:lnSpc>
                <a:spcPct val="50000"/>
              </a:lnSpc>
            </a:pPr>
            <a:endParaRPr lang="en-US" dirty="0" smtClean="0"/>
          </a:p>
          <a:p>
            <a:pPr lvl="1"/>
            <a:r>
              <a:rPr lang="en-US" dirty="0" smtClean="0"/>
              <a:t>Poverty Spells</a:t>
            </a:r>
          </a:p>
          <a:p>
            <a:pPr lvl="1">
              <a:lnSpc>
                <a:spcPct val="50000"/>
              </a:lnSpc>
            </a:pPr>
            <a:endParaRPr lang="en-US" dirty="0" smtClean="0"/>
          </a:p>
          <a:p>
            <a:pPr lvl="2"/>
            <a:r>
              <a:rPr lang="en-US" dirty="0" smtClean="0"/>
              <a:t>Like many other social phenomena, poverty can be measured with a snapshot or as a flow</a:t>
            </a:r>
          </a:p>
          <a:p>
            <a:pPr lvl="2">
              <a:lnSpc>
                <a:spcPct val="50000"/>
              </a:lnSpc>
            </a:pPr>
            <a:endParaRPr lang="en-US" dirty="0" smtClean="0"/>
          </a:p>
          <a:p>
            <a:pPr lvl="2"/>
            <a:r>
              <a:rPr lang="en-US" dirty="0" smtClean="0"/>
              <a:t>Poverty lines are snapshots; we will also look at flows</a:t>
            </a:r>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PAI786, Class 14: Poverty  </a:t>
            </a:r>
            <a:endParaRPr lang="en-US" sz="2400" dirty="0"/>
          </a:p>
        </p:txBody>
      </p:sp>
      <p:sp>
        <p:nvSpPr>
          <p:cNvPr id="3" name="Content Placeholder 2"/>
          <p:cNvSpPr>
            <a:spLocks noGrp="1"/>
          </p:cNvSpPr>
          <p:nvPr>
            <p:ph idx="1"/>
          </p:nvPr>
        </p:nvSpPr>
        <p:spPr>
          <a:xfrm>
            <a:off x="457200" y="1350264"/>
            <a:ext cx="8229600" cy="5355336"/>
          </a:xfrm>
        </p:spPr>
        <p:txBody>
          <a:bodyPr>
            <a:normAutofit fontScale="85000" lnSpcReduction="20000"/>
          </a:bodyPr>
          <a:lstStyle/>
          <a:p>
            <a:r>
              <a:rPr lang="en-US" sz="3600" dirty="0" smtClean="0"/>
              <a:t>History of the U.S. Poverty Thresholds</a:t>
            </a:r>
          </a:p>
          <a:p>
            <a:pPr>
              <a:lnSpc>
                <a:spcPct val="70000"/>
              </a:lnSpc>
            </a:pPr>
            <a:endParaRPr lang="en-US" dirty="0" smtClean="0"/>
          </a:p>
          <a:p>
            <a:pPr lvl="1"/>
            <a:r>
              <a:rPr lang="en-US" dirty="0" smtClean="0"/>
              <a:t>The poverty thresholds were  devised by Mollie </a:t>
            </a:r>
            <a:r>
              <a:rPr lang="en-US" dirty="0" err="1" smtClean="0"/>
              <a:t>Orshansky</a:t>
            </a:r>
            <a:r>
              <a:rPr lang="en-US" dirty="0" smtClean="0"/>
              <a:t> and first published in 1965.</a:t>
            </a:r>
          </a:p>
          <a:p>
            <a:pPr>
              <a:lnSpc>
                <a:spcPct val="70000"/>
              </a:lnSpc>
            </a:pPr>
            <a:endParaRPr lang="en-US" dirty="0" smtClean="0"/>
          </a:p>
          <a:p>
            <a:pPr lvl="2"/>
            <a:r>
              <a:rPr lang="en-US" dirty="0" smtClean="0"/>
              <a:t>She started with the Department of Agriculture’s “economy food plan,” which provided a nutritionally adequate diet  “for temporary or emergency use when funds are low.”</a:t>
            </a:r>
          </a:p>
          <a:p>
            <a:pPr>
              <a:lnSpc>
                <a:spcPct val="70000"/>
              </a:lnSpc>
            </a:pPr>
            <a:endParaRPr lang="en-US" dirty="0" smtClean="0"/>
          </a:p>
          <a:p>
            <a:pPr lvl="2"/>
            <a:r>
              <a:rPr lang="en-US" dirty="0" smtClean="0"/>
              <a:t>She combined this with a finding from the </a:t>
            </a:r>
            <a:r>
              <a:rPr lang="en-US" dirty="0" err="1" smtClean="0"/>
              <a:t>DoA’s</a:t>
            </a:r>
            <a:r>
              <a:rPr lang="en-US" dirty="0" smtClean="0"/>
              <a:t> 1955 Household Food Consumption Survey that families of 3 or more people spent about 1/3 of their after-tax money income on food.</a:t>
            </a:r>
          </a:p>
          <a:p>
            <a:pPr>
              <a:lnSpc>
                <a:spcPct val="70000"/>
              </a:lnSpc>
            </a:pPr>
            <a:endParaRPr lang="en-US" dirty="0" smtClean="0"/>
          </a:p>
          <a:p>
            <a:pPr lvl="2"/>
            <a:r>
              <a:rPr lang="en-US" dirty="0" smtClean="0"/>
              <a:t>So:  poverty threshold = 3 </a:t>
            </a:r>
            <a:r>
              <a:rPr lang="en-US" dirty="0" smtClean="0">
                <a:latin typeface="Times New Roman"/>
                <a:cs typeface="Times New Roman"/>
              </a:rPr>
              <a:t>×</a:t>
            </a:r>
            <a:r>
              <a:rPr lang="en-US" dirty="0" smtClean="0"/>
              <a:t> cost of the economy food plan.</a:t>
            </a:r>
          </a:p>
          <a:p>
            <a:pPr>
              <a:lnSpc>
                <a:spcPct val="70000"/>
              </a:lnSpc>
              <a:buNone/>
            </a:pPr>
            <a:endParaRPr lang="en-US" dirty="0" smtClean="0"/>
          </a:p>
          <a:p>
            <a:pPr lvl="1"/>
            <a:r>
              <a:rPr lang="en-US" dirty="0" err="1" smtClean="0"/>
              <a:t>Orshansky</a:t>
            </a:r>
            <a:r>
              <a:rPr lang="en-US" dirty="0" smtClean="0"/>
              <a:t> differentiated her thresholds by family size, by farm/nonfarm status, by the sex of the family head, by the number of family members who were children, and (for one- and two-person units only) by aged/non-aged status. </a:t>
            </a:r>
          </a:p>
          <a:p>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PAI786, Class 14: Poverty  </a:t>
            </a:r>
            <a:endParaRPr lang="en-US" sz="2400" dirty="0"/>
          </a:p>
        </p:txBody>
      </p:sp>
      <p:sp>
        <p:nvSpPr>
          <p:cNvPr id="3" name="Content Placeholder 2"/>
          <p:cNvSpPr>
            <a:spLocks noGrp="1"/>
          </p:cNvSpPr>
          <p:nvPr>
            <p:ph idx="1"/>
          </p:nvPr>
        </p:nvSpPr>
        <p:spPr>
          <a:xfrm>
            <a:off x="457200" y="1350264"/>
            <a:ext cx="8229600" cy="5355336"/>
          </a:xfrm>
        </p:spPr>
        <p:txBody>
          <a:bodyPr>
            <a:normAutofit fontScale="92500"/>
          </a:bodyPr>
          <a:lstStyle/>
          <a:p>
            <a:r>
              <a:rPr lang="en-US" sz="3000" dirty="0" smtClean="0"/>
              <a:t>History of the U.S. Poverty Line, Continued</a:t>
            </a:r>
          </a:p>
          <a:p>
            <a:pPr>
              <a:lnSpc>
                <a:spcPct val="60000"/>
              </a:lnSpc>
            </a:pPr>
            <a:endParaRPr lang="en-US" dirty="0" smtClean="0"/>
          </a:p>
          <a:p>
            <a:pPr lvl="1"/>
            <a:r>
              <a:rPr lang="en-US" dirty="0" smtClean="0"/>
              <a:t>In 1969, Bureau of the Budget (the predecessor of the Office of Management and Budget) decided to index the thresholds by the Consumer Price Index and to set the farm poverty thresholds at 85 percent rather than 70 percent of corresponding nonfarm thresholds. </a:t>
            </a:r>
          </a:p>
          <a:p>
            <a:pPr>
              <a:lnSpc>
                <a:spcPct val="60000"/>
              </a:lnSpc>
            </a:pPr>
            <a:endParaRPr lang="en-US" dirty="0" smtClean="0"/>
          </a:p>
          <a:p>
            <a:pPr lvl="1"/>
            <a:r>
              <a:rPr lang="en-US" dirty="0" smtClean="0"/>
              <a:t>In 1981, the distinctions between farm and nonfarm thresholds and between “female-headed” and “male-headed” thresholds were eliminated.</a:t>
            </a:r>
          </a:p>
          <a:p>
            <a:pPr lvl="1">
              <a:lnSpc>
                <a:spcPct val="50000"/>
              </a:lnSpc>
              <a:buNone/>
            </a:pPr>
            <a:endParaRPr lang="en-US" dirty="0" smtClean="0"/>
          </a:p>
          <a:p>
            <a:pPr lvl="1"/>
            <a:r>
              <a:rPr lang="en-US" dirty="0" smtClean="0"/>
              <a:t>The poverty thresholds are simplified by HHS into </a:t>
            </a:r>
            <a:r>
              <a:rPr lang="en-US" u="sng" dirty="0" smtClean="0">
                <a:solidFill>
                  <a:schemeClr val="accent3"/>
                </a:solidFill>
              </a:rPr>
              <a:t>poverty guidelines </a:t>
            </a:r>
            <a:r>
              <a:rPr lang="en-US" dirty="0" smtClean="0"/>
              <a:t>for determining program eligibility.</a:t>
            </a:r>
          </a:p>
          <a:p>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PAI786, Class 14: Poverty  </a:t>
            </a:r>
            <a:endParaRPr lang="en-US" sz="2400" dirty="0"/>
          </a:p>
        </p:txBody>
      </p:sp>
      <p:sp>
        <p:nvSpPr>
          <p:cNvPr id="3" name="Content Placeholder 2"/>
          <p:cNvSpPr>
            <a:spLocks noGrp="1"/>
          </p:cNvSpPr>
          <p:nvPr>
            <p:ph idx="1"/>
          </p:nvPr>
        </p:nvSpPr>
        <p:spPr>
          <a:xfrm>
            <a:off x="486508" y="1181039"/>
            <a:ext cx="8229600" cy="5355336"/>
          </a:xfrm>
        </p:spPr>
        <p:txBody>
          <a:bodyPr/>
          <a:lstStyle/>
          <a:p>
            <a:pPr>
              <a:buNone/>
            </a:pPr>
            <a:r>
              <a:rPr lang="en-US" dirty="0" smtClean="0"/>
              <a:t> </a:t>
            </a: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graphicFrame>
        <p:nvGraphicFramePr>
          <p:cNvPr id="13" name="Table 12"/>
          <p:cNvGraphicFramePr>
            <a:graphicFrameLocks noGrp="1"/>
          </p:cNvGraphicFramePr>
          <p:nvPr>
            <p:extLst>
              <p:ext uri="{D42A27DB-BD31-4B8C-83A1-F6EECF244321}">
                <p14:modId xmlns:p14="http://schemas.microsoft.com/office/powerpoint/2010/main" val="2313065510"/>
              </p:ext>
            </p:extLst>
          </p:nvPr>
        </p:nvGraphicFramePr>
        <p:xfrm>
          <a:off x="76202" y="1409643"/>
          <a:ext cx="8839197" cy="4646523"/>
        </p:xfrm>
        <a:graphic>
          <a:graphicData uri="http://schemas.openxmlformats.org/drawingml/2006/table">
            <a:tbl>
              <a:tblPr>
                <a:tableStyleId>{5C22544A-7EE6-4342-B048-85BDC9FD1C3A}</a:tableStyleId>
              </a:tblPr>
              <a:tblGrid>
                <a:gridCol w="3280704">
                  <a:extLst>
                    <a:ext uri="{9D8B030D-6E8A-4147-A177-3AD203B41FA5}">
                      <a16:colId xmlns:a16="http://schemas.microsoft.com/office/drawing/2014/main" val="20000"/>
                    </a:ext>
                  </a:extLst>
                </a:gridCol>
                <a:gridCol w="620443">
                  <a:extLst>
                    <a:ext uri="{9D8B030D-6E8A-4147-A177-3AD203B41FA5}">
                      <a16:colId xmlns:a16="http://schemas.microsoft.com/office/drawing/2014/main" val="20001"/>
                    </a:ext>
                  </a:extLst>
                </a:gridCol>
                <a:gridCol w="611944">
                  <a:extLst>
                    <a:ext uri="{9D8B030D-6E8A-4147-A177-3AD203B41FA5}">
                      <a16:colId xmlns:a16="http://schemas.microsoft.com/office/drawing/2014/main" val="20002"/>
                    </a:ext>
                  </a:extLst>
                </a:gridCol>
                <a:gridCol w="620443">
                  <a:extLst>
                    <a:ext uri="{9D8B030D-6E8A-4147-A177-3AD203B41FA5}">
                      <a16:colId xmlns:a16="http://schemas.microsoft.com/office/drawing/2014/main" val="20003"/>
                    </a:ext>
                  </a:extLst>
                </a:gridCol>
                <a:gridCol w="611944">
                  <a:extLst>
                    <a:ext uri="{9D8B030D-6E8A-4147-A177-3AD203B41FA5}">
                      <a16:colId xmlns:a16="http://schemas.microsoft.com/office/drawing/2014/main" val="20004"/>
                    </a:ext>
                  </a:extLst>
                </a:gridCol>
                <a:gridCol w="623277">
                  <a:extLst>
                    <a:ext uri="{9D8B030D-6E8A-4147-A177-3AD203B41FA5}">
                      <a16:colId xmlns:a16="http://schemas.microsoft.com/office/drawing/2014/main" val="20005"/>
                    </a:ext>
                  </a:extLst>
                </a:gridCol>
                <a:gridCol w="611944">
                  <a:extLst>
                    <a:ext uri="{9D8B030D-6E8A-4147-A177-3AD203B41FA5}">
                      <a16:colId xmlns:a16="http://schemas.microsoft.com/office/drawing/2014/main" val="20006"/>
                    </a:ext>
                  </a:extLst>
                </a:gridCol>
                <a:gridCol w="623277">
                  <a:extLst>
                    <a:ext uri="{9D8B030D-6E8A-4147-A177-3AD203B41FA5}">
                      <a16:colId xmlns:a16="http://schemas.microsoft.com/office/drawing/2014/main" val="20007"/>
                    </a:ext>
                  </a:extLst>
                </a:gridCol>
                <a:gridCol w="611944">
                  <a:extLst>
                    <a:ext uri="{9D8B030D-6E8A-4147-A177-3AD203B41FA5}">
                      <a16:colId xmlns:a16="http://schemas.microsoft.com/office/drawing/2014/main" val="20008"/>
                    </a:ext>
                  </a:extLst>
                </a:gridCol>
                <a:gridCol w="623277">
                  <a:extLst>
                    <a:ext uri="{9D8B030D-6E8A-4147-A177-3AD203B41FA5}">
                      <a16:colId xmlns:a16="http://schemas.microsoft.com/office/drawing/2014/main" val="20009"/>
                    </a:ext>
                  </a:extLst>
                </a:gridCol>
              </a:tblGrid>
              <a:tr h="217714">
                <a:tc gridSpan="10">
                  <a:txBody>
                    <a:bodyPr/>
                    <a:lstStyle/>
                    <a:p>
                      <a:pPr algn="ctr" fontAlgn="b"/>
                      <a:r>
                        <a:rPr lang="en-US" sz="1400" u="none" strike="noStrike" dirty="0">
                          <a:effectLst/>
                        </a:rPr>
                        <a:t>Poverty Thresholds for 2015 by Size of Family and Number of Related Children Under 18 Years</a:t>
                      </a:r>
                      <a:endParaRPr lang="en-US" sz="1400" b="0" i="0" u="none" strike="noStrike" dirty="0">
                        <a:effectLst/>
                        <a:latin typeface="Arial" panose="020B0604020202020204" pitchFamily="34" charset="0"/>
                      </a:endParaRPr>
                    </a:p>
                  </a:txBody>
                  <a:tcPr marL="7903" marR="7903" marT="7903" marB="0" anchor="b">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17714">
                <a:tc>
                  <a:txBody>
                    <a:bodyPr/>
                    <a:lstStyle/>
                    <a:p>
                      <a:pPr algn="l" fontAlgn="b"/>
                      <a:r>
                        <a:rPr lang="en-US" sz="1400" u="none" strike="noStrike" dirty="0">
                          <a:effectLst/>
                        </a:rPr>
                        <a:t> </a:t>
                      </a:r>
                      <a:endParaRPr lang="en-US" sz="1400" b="0" i="0" u="none" strike="noStrike" dirty="0">
                        <a:effectLst/>
                        <a:latin typeface="Arial" panose="020B0604020202020204" pitchFamily="34" charset="0"/>
                      </a:endParaRPr>
                    </a:p>
                  </a:txBody>
                  <a:tcPr marL="7903" marR="7903" marT="7903" marB="0" anchor="b">
                    <a:lnT w="12700" cap="flat" cmpd="sng" algn="ctr">
                      <a:solidFill>
                        <a:schemeClr val="tx1"/>
                      </a:solidFill>
                      <a:prstDash val="solid"/>
                      <a:round/>
                      <a:headEnd type="none" w="med" len="med"/>
                      <a:tailEnd type="none" w="med" len="med"/>
                    </a:lnT>
                  </a:tcPr>
                </a:tc>
                <a:tc rowSpan="2" gridSpan="9">
                  <a:txBody>
                    <a:bodyPr/>
                    <a:lstStyle/>
                    <a:p>
                      <a:pPr algn="ctr" fontAlgn="ctr"/>
                      <a:r>
                        <a:rPr lang="en-US" sz="1400" u="none" strike="noStrike" dirty="0">
                          <a:effectLst/>
                        </a:rPr>
                        <a:t>Related children under 18 years</a:t>
                      </a:r>
                      <a:endParaRPr lang="en-US" sz="1400" b="0" i="0" u="none" strike="noStrike" dirty="0">
                        <a:effectLst/>
                        <a:latin typeface="Arial" panose="020B0604020202020204" pitchFamily="34" charset="0"/>
                      </a:endParaRPr>
                    </a:p>
                  </a:txBody>
                  <a:tcPr marL="7903" marR="7903" marT="790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10001"/>
                  </a:ext>
                </a:extLst>
              </a:tr>
              <a:tr h="217714">
                <a:tc>
                  <a:txBody>
                    <a:bodyPr/>
                    <a:lstStyle/>
                    <a:p>
                      <a:pPr algn="l" fontAlgn="b"/>
                      <a:r>
                        <a:rPr lang="en-US" sz="1400" u="none" strike="noStrike" dirty="0">
                          <a:effectLst/>
                        </a:rPr>
                        <a:t>    </a:t>
                      </a:r>
                      <a:endParaRPr lang="en-US" sz="1400" b="0" i="0" u="none" strike="noStrike" dirty="0">
                        <a:effectLst/>
                        <a:latin typeface="Arial" panose="020B0604020202020204" pitchFamily="34" charset="0"/>
                      </a:endParaRPr>
                    </a:p>
                  </a:txBody>
                  <a:tcPr marL="7903" marR="7903" marT="7903" marB="0" anchor="b"/>
                </a:tc>
                <a:tc gridSpan="9"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2"/>
                  </a:ext>
                </a:extLst>
              </a:tr>
              <a:tr h="217714">
                <a:tc>
                  <a:txBody>
                    <a:bodyPr/>
                    <a:lstStyle/>
                    <a:p>
                      <a:pPr algn="ctr" fontAlgn="b"/>
                      <a:r>
                        <a:rPr lang="en-US" sz="1400" u="none" strike="noStrike" dirty="0">
                          <a:effectLst/>
                        </a:rPr>
                        <a:t>Size of family unit</a:t>
                      </a:r>
                      <a:endParaRPr lang="en-US" sz="1400" b="0" i="0" u="none" strike="noStrike" dirty="0">
                        <a:effectLst/>
                        <a:latin typeface="Arial" panose="020B0604020202020204" pitchFamily="34" charset="0"/>
                      </a:endParaRPr>
                    </a:p>
                  </a:txBody>
                  <a:tcPr marL="7903" marR="7903" marT="7903" marB="0" anchor="b"/>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lnT w="12700" cap="flat" cmpd="sng" algn="ctr">
                      <a:solidFill>
                        <a:schemeClr val="tx1"/>
                      </a:solidFill>
                      <a:prstDash val="solid"/>
                      <a:round/>
                      <a:headEnd type="none" w="med" len="med"/>
                      <a:tailEnd type="none" w="med" len="med"/>
                    </a:lnT>
                  </a:tcPr>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lnT w="12700" cap="flat" cmpd="sng" algn="ctr">
                      <a:solidFill>
                        <a:schemeClr val="tx1"/>
                      </a:solidFill>
                      <a:prstDash val="solid"/>
                      <a:round/>
                      <a:headEnd type="none" w="med" len="med"/>
                      <a:tailEnd type="none" w="med" len="med"/>
                    </a:lnT>
                  </a:tcPr>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lnT w="12700" cap="flat" cmpd="sng" algn="ctr">
                      <a:solidFill>
                        <a:schemeClr val="tx1"/>
                      </a:solidFill>
                      <a:prstDash val="solid"/>
                      <a:round/>
                      <a:headEnd type="none" w="med" len="med"/>
                      <a:tailEnd type="none" w="med" len="med"/>
                    </a:lnT>
                  </a:tcPr>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lnT w="12700" cap="flat" cmpd="sng" algn="ctr">
                      <a:solidFill>
                        <a:schemeClr val="tx1"/>
                      </a:solidFill>
                      <a:prstDash val="solid"/>
                      <a:round/>
                      <a:headEnd type="none" w="med" len="med"/>
                      <a:tailEnd type="none" w="med" len="med"/>
                    </a:lnT>
                  </a:tcPr>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lnT w="12700" cap="flat" cmpd="sng" algn="ctr">
                      <a:solidFill>
                        <a:schemeClr val="tx1"/>
                      </a:solidFill>
                      <a:prstDash val="solid"/>
                      <a:round/>
                      <a:headEnd type="none" w="med" len="med"/>
                      <a:tailEnd type="none" w="med" len="med"/>
                    </a:lnT>
                  </a:tcPr>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lnT w="12700" cap="flat" cmpd="sng" algn="ctr">
                      <a:solidFill>
                        <a:schemeClr val="tx1"/>
                      </a:solidFill>
                      <a:prstDash val="solid"/>
                      <a:round/>
                      <a:headEnd type="none" w="med" len="med"/>
                      <a:tailEnd type="none" w="med" len="med"/>
                    </a:lnT>
                  </a:tcPr>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lnT w="12700" cap="flat" cmpd="sng" algn="ctr">
                      <a:solidFill>
                        <a:schemeClr val="tx1"/>
                      </a:solidFill>
                      <a:prstDash val="solid"/>
                      <a:round/>
                      <a:headEnd type="none" w="med" len="med"/>
                      <a:tailEnd type="none" w="med" len="med"/>
                    </a:lnT>
                  </a:tcPr>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lnT w="12700" cap="flat" cmpd="sng" algn="ctr">
                      <a:solidFill>
                        <a:schemeClr val="tx1"/>
                      </a:solidFill>
                      <a:prstDash val="solid"/>
                      <a:round/>
                      <a:headEnd type="none" w="med" len="med"/>
                      <a:tailEnd type="none" w="med" len="med"/>
                    </a:lnT>
                  </a:tcPr>
                </a:tc>
                <a:tc>
                  <a:txBody>
                    <a:bodyPr/>
                    <a:lstStyle/>
                    <a:p>
                      <a:pPr algn="l" fontAlgn="b"/>
                      <a:r>
                        <a:rPr lang="en-US" sz="1200" u="none" strike="noStrike" dirty="0">
                          <a:effectLst/>
                        </a:rPr>
                        <a:t>  Eight</a:t>
                      </a:r>
                      <a:endParaRPr lang="en-US" sz="1200" b="0" i="0" u="none" strike="noStrike" dirty="0">
                        <a:effectLst/>
                        <a:latin typeface="Arial" panose="020B0604020202020204" pitchFamily="34" charset="0"/>
                      </a:endParaRPr>
                    </a:p>
                  </a:txBody>
                  <a:tcPr marL="7903" marR="7903" marT="7903"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3"/>
                  </a:ext>
                </a:extLst>
              </a:tr>
              <a:tr h="217714">
                <a:tc>
                  <a:txBody>
                    <a:bodyPr/>
                    <a:lstStyle/>
                    <a:p>
                      <a:pPr algn="l" fontAlgn="b"/>
                      <a:r>
                        <a:rPr lang="en-US" sz="1400" u="none" strike="noStrike" dirty="0">
                          <a:effectLst/>
                        </a:rPr>
                        <a:t> </a:t>
                      </a:r>
                      <a:endParaRPr lang="en-US" sz="1400" b="0" i="0" u="none" strike="noStrike" dirty="0">
                        <a:effectLst/>
                        <a:latin typeface="Arial" panose="020B0604020202020204" pitchFamily="34" charset="0"/>
                      </a:endParaRPr>
                    </a:p>
                  </a:txBody>
                  <a:tcPr marL="7903" marR="7903" marT="7903" marB="0" anchor="b">
                    <a:lnB w="12700" cap="flat" cmpd="sng" algn="ctr">
                      <a:solidFill>
                        <a:schemeClr val="tx1"/>
                      </a:solidFill>
                      <a:prstDash val="solid"/>
                      <a:round/>
                      <a:headEnd type="none" w="med" len="med"/>
                      <a:tailEnd type="none" w="med" len="med"/>
                    </a:lnB>
                  </a:tcPr>
                </a:tc>
                <a:tc>
                  <a:txBody>
                    <a:bodyPr/>
                    <a:lstStyle/>
                    <a:p>
                      <a:pPr algn="l" fontAlgn="b"/>
                      <a:r>
                        <a:rPr lang="en-US" sz="1400" u="none" strike="noStrike" dirty="0">
                          <a:effectLst/>
                        </a:rPr>
                        <a:t>  None</a:t>
                      </a:r>
                      <a:endParaRPr lang="en-US" sz="1400" b="0" i="0" u="none" strike="noStrike" dirty="0">
                        <a:effectLst/>
                        <a:latin typeface="Arial" panose="020B0604020202020204" pitchFamily="34" charset="0"/>
                      </a:endParaRPr>
                    </a:p>
                  </a:txBody>
                  <a:tcPr marL="7903" marR="7903" marT="7903" marB="0" anchor="b">
                    <a:lnB w="12700" cap="flat" cmpd="sng" algn="ctr">
                      <a:solidFill>
                        <a:schemeClr val="tx1"/>
                      </a:solidFill>
                      <a:prstDash val="solid"/>
                      <a:round/>
                      <a:headEnd type="none" w="med" len="med"/>
                      <a:tailEnd type="none" w="med" len="med"/>
                    </a:lnB>
                  </a:tcPr>
                </a:tc>
                <a:tc>
                  <a:txBody>
                    <a:bodyPr/>
                    <a:lstStyle/>
                    <a:p>
                      <a:pPr algn="l" fontAlgn="b"/>
                      <a:r>
                        <a:rPr lang="en-US" sz="1400" u="none" strike="noStrike" dirty="0">
                          <a:effectLst/>
                        </a:rPr>
                        <a:t>   One</a:t>
                      </a:r>
                      <a:endParaRPr lang="en-US" sz="1400" b="0" i="0" u="none" strike="noStrike" dirty="0">
                        <a:effectLst/>
                        <a:latin typeface="Arial" panose="020B0604020202020204" pitchFamily="34" charset="0"/>
                      </a:endParaRPr>
                    </a:p>
                  </a:txBody>
                  <a:tcPr marL="7903" marR="7903" marT="7903" marB="0" anchor="b">
                    <a:lnB w="12700" cap="flat" cmpd="sng" algn="ctr">
                      <a:solidFill>
                        <a:schemeClr val="tx1"/>
                      </a:solidFill>
                      <a:prstDash val="solid"/>
                      <a:round/>
                      <a:headEnd type="none" w="med" len="med"/>
                      <a:tailEnd type="none" w="med" len="med"/>
                    </a:lnB>
                  </a:tcPr>
                </a:tc>
                <a:tc>
                  <a:txBody>
                    <a:bodyPr/>
                    <a:lstStyle/>
                    <a:p>
                      <a:pPr algn="l" fontAlgn="b"/>
                      <a:r>
                        <a:rPr lang="en-US" sz="1400" u="none" strike="noStrike" dirty="0">
                          <a:effectLst/>
                        </a:rPr>
                        <a:t>   Two</a:t>
                      </a:r>
                      <a:endParaRPr lang="en-US" sz="1400" b="0" i="0" u="none" strike="noStrike" dirty="0">
                        <a:effectLst/>
                        <a:latin typeface="Arial" panose="020B0604020202020204" pitchFamily="34" charset="0"/>
                      </a:endParaRPr>
                    </a:p>
                  </a:txBody>
                  <a:tcPr marL="7903" marR="7903" marT="7903" marB="0" anchor="b">
                    <a:lnB w="12700" cap="flat" cmpd="sng" algn="ctr">
                      <a:solidFill>
                        <a:schemeClr val="tx1"/>
                      </a:solidFill>
                      <a:prstDash val="solid"/>
                      <a:round/>
                      <a:headEnd type="none" w="med" len="med"/>
                      <a:tailEnd type="none" w="med" len="med"/>
                    </a:lnB>
                  </a:tcPr>
                </a:tc>
                <a:tc>
                  <a:txBody>
                    <a:bodyPr/>
                    <a:lstStyle/>
                    <a:p>
                      <a:pPr algn="l" fontAlgn="b"/>
                      <a:r>
                        <a:rPr lang="en-US" sz="1400" u="none" strike="noStrike" dirty="0">
                          <a:effectLst/>
                        </a:rPr>
                        <a:t>  Three</a:t>
                      </a:r>
                      <a:endParaRPr lang="en-US" sz="1400" b="0" i="0" u="none" strike="noStrike" dirty="0">
                        <a:effectLst/>
                        <a:latin typeface="Arial" panose="020B0604020202020204" pitchFamily="34" charset="0"/>
                      </a:endParaRPr>
                    </a:p>
                  </a:txBody>
                  <a:tcPr marL="7903" marR="7903" marT="7903" marB="0" anchor="b">
                    <a:lnB w="12700" cap="flat" cmpd="sng" algn="ctr">
                      <a:solidFill>
                        <a:schemeClr val="tx1"/>
                      </a:solidFill>
                      <a:prstDash val="solid"/>
                      <a:round/>
                      <a:headEnd type="none" w="med" len="med"/>
                      <a:tailEnd type="none" w="med" len="med"/>
                    </a:lnB>
                  </a:tcPr>
                </a:tc>
                <a:tc>
                  <a:txBody>
                    <a:bodyPr/>
                    <a:lstStyle/>
                    <a:p>
                      <a:pPr algn="l" fontAlgn="b"/>
                      <a:r>
                        <a:rPr lang="en-US" sz="1400" u="none" strike="noStrike" dirty="0">
                          <a:effectLst/>
                        </a:rPr>
                        <a:t>  Four</a:t>
                      </a:r>
                      <a:endParaRPr lang="en-US" sz="1400" b="0" i="0" u="none" strike="noStrike" dirty="0">
                        <a:effectLst/>
                        <a:latin typeface="Arial" panose="020B0604020202020204" pitchFamily="34" charset="0"/>
                      </a:endParaRPr>
                    </a:p>
                  </a:txBody>
                  <a:tcPr marL="7903" marR="7903" marT="7903" marB="0" anchor="b">
                    <a:lnB w="12700" cap="flat" cmpd="sng" algn="ctr">
                      <a:solidFill>
                        <a:schemeClr val="tx1"/>
                      </a:solidFill>
                      <a:prstDash val="solid"/>
                      <a:round/>
                      <a:headEnd type="none" w="med" len="med"/>
                      <a:tailEnd type="none" w="med" len="med"/>
                    </a:lnB>
                  </a:tcPr>
                </a:tc>
                <a:tc>
                  <a:txBody>
                    <a:bodyPr/>
                    <a:lstStyle/>
                    <a:p>
                      <a:pPr algn="l" fontAlgn="b"/>
                      <a:r>
                        <a:rPr lang="en-US" sz="1400" u="none" strike="noStrike" dirty="0">
                          <a:effectLst/>
                        </a:rPr>
                        <a:t>  Five</a:t>
                      </a:r>
                      <a:endParaRPr lang="en-US" sz="1400" b="0" i="0" u="none" strike="noStrike" dirty="0">
                        <a:effectLst/>
                        <a:latin typeface="Arial" panose="020B0604020202020204" pitchFamily="34" charset="0"/>
                      </a:endParaRPr>
                    </a:p>
                  </a:txBody>
                  <a:tcPr marL="7903" marR="7903" marT="7903" marB="0" anchor="b">
                    <a:lnB w="12700" cap="flat" cmpd="sng" algn="ctr">
                      <a:solidFill>
                        <a:schemeClr val="tx1"/>
                      </a:solidFill>
                      <a:prstDash val="solid"/>
                      <a:round/>
                      <a:headEnd type="none" w="med" len="med"/>
                      <a:tailEnd type="none" w="med" len="med"/>
                    </a:lnB>
                  </a:tcPr>
                </a:tc>
                <a:tc>
                  <a:txBody>
                    <a:bodyPr/>
                    <a:lstStyle/>
                    <a:p>
                      <a:pPr algn="l" fontAlgn="b"/>
                      <a:r>
                        <a:rPr lang="en-US" sz="1400" u="none" strike="noStrike" dirty="0">
                          <a:effectLst/>
                        </a:rPr>
                        <a:t>  Six</a:t>
                      </a:r>
                      <a:endParaRPr lang="en-US" sz="1400" b="0" i="0" u="none" strike="noStrike" dirty="0">
                        <a:effectLst/>
                        <a:latin typeface="Arial" panose="020B0604020202020204" pitchFamily="34" charset="0"/>
                      </a:endParaRPr>
                    </a:p>
                  </a:txBody>
                  <a:tcPr marL="7903" marR="7903" marT="7903" marB="0" anchor="b">
                    <a:lnB w="12700" cap="flat" cmpd="sng" algn="ctr">
                      <a:solidFill>
                        <a:schemeClr val="tx1"/>
                      </a:solidFill>
                      <a:prstDash val="solid"/>
                      <a:round/>
                      <a:headEnd type="none" w="med" len="med"/>
                      <a:tailEnd type="none" w="med" len="med"/>
                    </a:lnB>
                  </a:tcPr>
                </a:tc>
                <a:tc>
                  <a:txBody>
                    <a:bodyPr/>
                    <a:lstStyle/>
                    <a:p>
                      <a:pPr algn="l" fontAlgn="b"/>
                      <a:r>
                        <a:rPr lang="en-US" sz="1400" u="none" strike="noStrike" dirty="0">
                          <a:effectLst/>
                        </a:rPr>
                        <a:t>  Seven</a:t>
                      </a:r>
                      <a:endParaRPr lang="en-US" sz="1400" b="0" i="0" u="none" strike="noStrike" dirty="0">
                        <a:effectLst/>
                        <a:latin typeface="Arial" panose="020B0604020202020204" pitchFamily="34" charset="0"/>
                      </a:endParaRPr>
                    </a:p>
                  </a:txBody>
                  <a:tcPr marL="7903" marR="7903" marT="7903" marB="0" anchor="b">
                    <a:lnB w="12700" cap="flat" cmpd="sng" algn="ctr">
                      <a:solidFill>
                        <a:schemeClr val="tx1"/>
                      </a:solidFill>
                      <a:prstDash val="solid"/>
                      <a:round/>
                      <a:headEnd type="none" w="med" len="med"/>
                      <a:tailEnd type="none" w="med" len="med"/>
                    </a:lnB>
                  </a:tcPr>
                </a:tc>
                <a:tc>
                  <a:txBody>
                    <a:bodyPr/>
                    <a:lstStyle/>
                    <a:p>
                      <a:pPr algn="l" fontAlgn="b"/>
                      <a:r>
                        <a:rPr lang="en-US" sz="1200" u="none" strike="noStrike" dirty="0">
                          <a:effectLst/>
                        </a:rPr>
                        <a:t> or more</a:t>
                      </a:r>
                      <a:endParaRPr lang="en-US" sz="1200" b="0" i="0" u="none" strike="noStrike" dirty="0">
                        <a:effectLst/>
                        <a:latin typeface="Arial" panose="020B0604020202020204" pitchFamily="34" charset="0"/>
                      </a:endParaRPr>
                    </a:p>
                  </a:txBody>
                  <a:tcPr marL="7903" marR="7903" marT="7903"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17714">
                <a:tc>
                  <a:txBody>
                    <a:bodyPr/>
                    <a:lstStyle/>
                    <a:p>
                      <a:pPr algn="l" fontAlgn="b"/>
                      <a:r>
                        <a:rPr lang="en-US" sz="1400" u="none" strike="noStrike" dirty="0">
                          <a:effectLst/>
                        </a:rPr>
                        <a:t>One person (unrelated individual</a:t>
                      </a:r>
                      <a:r>
                        <a:rPr lang="en-US" sz="1400" u="none" strike="noStrike" dirty="0" smtClean="0">
                          <a:effectLst/>
                        </a:rPr>
                        <a:t>)..</a:t>
                      </a:r>
                      <a:endParaRPr lang="en-US" sz="1400" b="0" i="0" u="none" strike="noStrike" dirty="0">
                        <a:effectLst/>
                        <a:latin typeface="Arial" panose="020B0604020202020204" pitchFamily="34" charset="0"/>
                      </a:endParaRPr>
                    </a:p>
                  </a:txBody>
                  <a:tcPr marL="7903" marR="7903" marT="7903" marB="0" anchor="b">
                    <a:lnT w="12700" cap="flat" cmpd="sng" algn="ctr">
                      <a:solidFill>
                        <a:schemeClr val="tx1"/>
                      </a:solidFill>
                      <a:prstDash val="solid"/>
                      <a:round/>
                      <a:headEnd type="none" w="med" len="med"/>
                      <a:tailEnd type="none" w="med" len="med"/>
                    </a:lnT>
                  </a:tcPr>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lnT w="12700" cap="flat" cmpd="sng" algn="ctr">
                      <a:solidFill>
                        <a:schemeClr val="tx1"/>
                      </a:solidFill>
                      <a:prstDash val="solid"/>
                      <a:round/>
                      <a:headEnd type="none" w="med" len="med"/>
                      <a:tailEnd type="none" w="med" len="med"/>
                    </a:lnT>
                  </a:tcPr>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lnT w="12700" cap="flat" cmpd="sng" algn="ctr">
                      <a:solidFill>
                        <a:schemeClr val="tx1"/>
                      </a:solidFill>
                      <a:prstDash val="solid"/>
                      <a:round/>
                      <a:headEnd type="none" w="med" len="med"/>
                      <a:tailEnd type="none" w="med" len="med"/>
                    </a:lnT>
                  </a:tcPr>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lnT w="12700" cap="flat" cmpd="sng" algn="ctr">
                      <a:solidFill>
                        <a:schemeClr val="tx1"/>
                      </a:solidFill>
                      <a:prstDash val="solid"/>
                      <a:round/>
                      <a:headEnd type="none" w="med" len="med"/>
                      <a:tailEnd type="none" w="med" len="med"/>
                    </a:lnT>
                  </a:tcPr>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lnT w="12700" cap="flat" cmpd="sng" algn="ctr">
                      <a:solidFill>
                        <a:schemeClr val="tx1"/>
                      </a:solidFill>
                      <a:prstDash val="solid"/>
                      <a:round/>
                      <a:headEnd type="none" w="med" len="med"/>
                      <a:tailEnd type="none" w="med" len="med"/>
                    </a:lnT>
                  </a:tcPr>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lnT w="12700" cap="flat" cmpd="sng" algn="ctr">
                      <a:solidFill>
                        <a:schemeClr val="tx1"/>
                      </a:solidFill>
                      <a:prstDash val="solid"/>
                      <a:round/>
                      <a:headEnd type="none" w="med" len="med"/>
                      <a:tailEnd type="none" w="med" len="med"/>
                    </a:lnT>
                  </a:tcPr>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lnT w="12700" cap="flat" cmpd="sng" algn="ctr">
                      <a:solidFill>
                        <a:schemeClr val="tx1"/>
                      </a:solidFill>
                      <a:prstDash val="solid"/>
                      <a:round/>
                      <a:headEnd type="none" w="med" len="med"/>
                      <a:tailEnd type="none" w="med" len="med"/>
                    </a:lnT>
                  </a:tcPr>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lnT w="12700" cap="flat" cmpd="sng" algn="ctr">
                      <a:solidFill>
                        <a:schemeClr val="tx1"/>
                      </a:solidFill>
                      <a:prstDash val="solid"/>
                      <a:round/>
                      <a:headEnd type="none" w="med" len="med"/>
                      <a:tailEnd type="none" w="med" len="med"/>
                    </a:lnT>
                  </a:tcPr>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lnT w="12700" cap="flat" cmpd="sng" algn="ctr">
                      <a:solidFill>
                        <a:schemeClr val="tx1"/>
                      </a:solidFill>
                      <a:prstDash val="solid"/>
                      <a:round/>
                      <a:headEnd type="none" w="med" len="med"/>
                      <a:tailEnd type="none" w="med" len="med"/>
                    </a:lnT>
                  </a:tcPr>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5"/>
                  </a:ext>
                </a:extLst>
              </a:tr>
              <a:tr h="217714">
                <a:tc>
                  <a:txBody>
                    <a:bodyPr/>
                    <a:lstStyle/>
                    <a:p>
                      <a:pPr algn="l" fontAlgn="b"/>
                      <a:r>
                        <a:rPr lang="en-US" sz="1400" u="none" strike="noStrike" dirty="0">
                          <a:effectLst/>
                        </a:rPr>
                        <a:t>  Under 65 years....................………</a:t>
                      </a:r>
                      <a:endParaRPr lang="en-US" sz="1400" b="0" i="0" u="none" strike="noStrike" dirty="0">
                        <a:effectLst/>
                        <a:latin typeface="Arial" panose="020B0604020202020204" pitchFamily="34" charset="0"/>
                      </a:endParaRPr>
                    </a:p>
                  </a:txBody>
                  <a:tcPr marL="7903" marR="7903" marT="7903" marB="0" anchor="b"/>
                </a:tc>
                <a:tc>
                  <a:txBody>
                    <a:bodyPr/>
                    <a:lstStyle/>
                    <a:p>
                      <a:pPr algn="r" fontAlgn="b"/>
                      <a:r>
                        <a:rPr lang="en-US" sz="1400" u="none" strike="noStrike">
                          <a:effectLst/>
                        </a:rPr>
                        <a:t>12,331</a:t>
                      </a:r>
                      <a:endParaRPr lang="en-US" sz="1400" b="0" i="0" u="none" strike="noStrike">
                        <a:effectLst/>
                        <a:latin typeface="Arial" panose="020B0604020202020204" pitchFamily="34" charset="0"/>
                      </a:endParaRPr>
                    </a:p>
                  </a:txBody>
                  <a:tcPr marL="7903" marR="7903" marT="7903" marB="0" anchor="b"/>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tc>
                <a:extLst>
                  <a:ext uri="{0D108BD9-81ED-4DB2-BD59-A6C34878D82A}">
                    <a16:rowId xmlns:a16="http://schemas.microsoft.com/office/drawing/2014/main" val="10006"/>
                  </a:ext>
                </a:extLst>
              </a:tr>
              <a:tr h="217714">
                <a:tc>
                  <a:txBody>
                    <a:bodyPr/>
                    <a:lstStyle/>
                    <a:p>
                      <a:pPr algn="l" fontAlgn="b"/>
                      <a:r>
                        <a:rPr lang="en-US" sz="1400" u="none" strike="noStrike" dirty="0">
                          <a:effectLst/>
                        </a:rPr>
                        <a:t>  65 years and over.................………</a:t>
                      </a:r>
                      <a:endParaRPr lang="en-US" sz="1400" b="0" i="0" u="none" strike="noStrike" dirty="0">
                        <a:effectLst/>
                        <a:latin typeface="Arial" panose="020B0604020202020204" pitchFamily="34" charset="0"/>
                      </a:endParaRPr>
                    </a:p>
                  </a:txBody>
                  <a:tcPr marL="7903" marR="7903" marT="7903" marB="0" anchor="b"/>
                </a:tc>
                <a:tc>
                  <a:txBody>
                    <a:bodyPr/>
                    <a:lstStyle/>
                    <a:p>
                      <a:pPr algn="r" fontAlgn="b"/>
                      <a:r>
                        <a:rPr lang="en-US" sz="1400" u="none" strike="noStrike" dirty="0">
                          <a:effectLst/>
                        </a:rPr>
                        <a:t>11,367</a:t>
                      </a:r>
                      <a:endParaRPr lang="en-US" sz="1400" b="0" i="0" u="none" strike="noStrike" dirty="0">
                        <a:effectLst/>
                        <a:latin typeface="Arial" panose="020B0604020202020204" pitchFamily="34" charset="0"/>
                      </a:endParaRPr>
                    </a:p>
                  </a:txBody>
                  <a:tcPr marL="7903" marR="7903" marT="7903" marB="0" anchor="b"/>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tc>
                <a:extLst>
                  <a:ext uri="{0D108BD9-81ED-4DB2-BD59-A6C34878D82A}">
                    <a16:rowId xmlns:a16="http://schemas.microsoft.com/office/drawing/2014/main" val="10007"/>
                  </a:ext>
                </a:extLst>
              </a:tr>
              <a:tr h="217714">
                <a:tc>
                  <a:txBody>
                    <a:bodyPr/>
                    <a:lstStyle/>
                    <a:p>
                      <a:pPr algn="l" fontAlgn="b"/>
                      <a:r>
                        <a:rPr lang="en-US" sz="1400" u="none" strike="noStrike" dirty="0">
                          <a:effectLst/>
                        </a:rPr>
                        <a:t> </a:t>
                      </a:r>
                      <a:endParaRPr lang="en-US" sz="1400" b="0" i="0" u="none" strike="noStrike" dirty="0">
                        <a:effectLst/>
                        <a:latin typeface="Arial" panose="020B0604020202020204" pitchFamily="34" charset="0"/>
                      </a:endParaRPr>
                    </a:p>
                  </a:txBody>
                  <a:tcPr marL="7903" marR="7903" marT="7903" marB="0" anchor="b"/>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tc>
                <a:tc>
                  <a:txBody>
                    <a:bodyPr/>
                    <a:lstStyle/>
                    <a:p>
                      <a:pPr algn="l" fontAlgn="b"/>
                      <a:r>
                        <a:rPr lang="en-US" sz="1400" u="none" strike="noStrike" dirty="0">
                          <a:effectLst/>
                        </a:rPr>
                        <a:t> </a:t>
                      </a:r>
                      <a:endParaRPr lang="en-US" sz="1400" b="0" i="0" u="none" strike="noStrike" dirty="0">
                        <a:effectLst/>
                        <a:latin typeface="Arial" panose="020B0604020202020204" pitchFamily="34" charset="0"/>
                      </a:endParaRPr>
                    </a:p>
                  </a:txBody>
                  <a:tcPr marL="7903" marR="7903" marT="7903" marB="0" anchor="b"/>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tc>
                <a:extLst>
                  <a:ext uri="{0D108BD9-81ED-4DB2-BD59-A6C34878D82A}">
                    <a16:rowId xmlns:a16="http://schemas.microsoft.com/office/drawing/2014/main" val="10008"/>
                  </a:ext>
                </a:extLst>
              </a:tr>
              <a:tr h="217714">
                <a:tc>
                  <a:txBody>
                    <a:bodyPr/>
                    <a:lstStyle/>
                    <a:p>
                      <a:pPr algn="l" fontAlgn="b"/>
                      <a:r>
                        <a:rPr lang="en-US" sz="1400" u="none" strike="noStrike" dirty="0">
                          <a:effectLst/>
                        </a:rPr>
                        <a:t>Two people.........................………..</a:t>
                      </a:r>
                      <a:endParaRPr lang="en-US" sz="1400" b="0" i="0" u="none" strike="noStrike" dirty="0">
                        <a:effectLst/>
                        <a:latin typeface="Arial" panose="020B0604020202020204" pitchFamily="34" charset="0"/>
                      </a:endParaRPr>
                    </a:p>
                  </a:txBody>
                  <a:tcPr marL="7903" marR="7903" marT="7903" marB="0" anchor="b"/>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tc>
                <a:tc>
                  <a:txBody>
                    <a:bodyPr/>
                    <a:lstStyle/>
                    <a:p>
                      <a:pPr algn="l" fontAlgn="b"/>
                      <a:r>
                        <a:rPr lang="en-US" sz="1400" u="none" strike="noStrike" dirty="0">
                          <a:effectLst/>
                        </a:rPr>
                        <a:t> </a:t>
                      </a:r>
                      <a:endParaRPr lang="en-US" sz="1400" b="0" i="0" u="none" strike="noStrike" dirty="0">
                        <a:effectLst/>
                        <a:latin typeface="Arial" panose="020B0604020202020204" pitchFamily="34" charset="0"/>
                      </a:endParaRPr>
                    </a:p>
                  </a:txBody>
                  <a:tcPr marL="7903" marR="7903" marT="7903" marB="0" anchor="b"/>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tc>
                <a:extLst>
                  <a:ext uri="{0D108BD9-81ED-4DB2-BD59-A6C34878D82A}">
                    <a16:rowId xmlns:a16="http://schemas.microsoft.com/office/drawing/2014/main" val="10009"/>
                  </a:ext>
                </a:extLst>
              </a:tr>
              <a:tr h="217714">
                <a:tc>
                  <a:txBody>
                    <a:bodyPr/>
                    <a:lstStyle/>
                    <a:p>
                      <a:pPr algn="l" fontAlgn="b"/>
                      <a:r>
                        <a:rPr lang="en-US" sz="1400" u="none" strike="noStrike" dirty="0">
                          <a:effectLst/>
                        </a:rPr>
                        <a:t>  Householder under 65 years</a:t>
                      </a:r>
                      <a:r>
                        <a:rPr lang="en-US" sz="1400" u="none" strike="noStrike" dirty="0" smtClean="0">
                          <a:effectLst/>
                        </a:rPr>
                        <a:t>........</a:t>
                      </a:r>
                      <a:endParaRPr lang="en-US" sz="1400" b="0" i="0" u="none" strike="noStrike" dirty="0">
                        <a:effectLst/>
                        <a:latin typeface="Arial" panose="020B0604020202020204" pitchFamily="34" charset="0"/>
                      </a:endParaRPr>
                    </a:p>
                  </a:txBody>
                  <a:tcPr marL="7903" marR="7903" marT="7903" marB="0" anchor="b"/>
                </a:tc>
                <a:tc>
                  <a:txBody>
                    <a:bodyPr/>
                    <a:lstStyle/>
                    <a:p>
                      <a:pPr algn="r" fontAlgn="b"/>
                      <a:r>
                        <a:rPr lang="en-US" sz="1400" u="none" strike="noStrike">
                          <a:effectLst/>
                        </a:rPr>
                        <a:t>15,871</a:t>
                      </a:r>
                      <a:endParaRPr lang="en-US" sz="1400" b="0" i="0" u="none" strike="noStrike">
                        <a:effectLst/>
                        <a:latin typeface="Arial" panose="020B0604020202020204" pitchFamily="34" charset="0"/>
                      </a:endParaRPr>
                    </a:p>
                  </a:txBody>
                  <a:tcPr marL="7903" marR="7903" marT="7903" marB="0" anchor="b"/>
                </a:tc>
                <a:tc>
                  <a:txBody>
                    <a:bodyPr/>
                    <a:lstStyle/>
                    <a:p>
                      <a:pPr algn="r" fontAlgn="b"/>
                      <a:r>
                        <a:rPr lang="en-US" sz="1400" u="none" strike="noStrike">
                          <a:effectLst/>
                        </a:rPr>
                        <a:t>16,337</a:t>
                      </a:r>
                      <a:endParaRPr lang="en-US" sz="1400" b="0" i="0" u="none" strike="noStrike">
                        <a:effectLst/>
                        <a:latin typeface="Arial" panose="020B0604020202020204" pitchFamily="34" charset="0"/>
                      </a:endParaRPr>
                    </a:p>
                  </a:txBody>
                  <a:tcPr marL="7903" marR="7903" marT="7903" marB="0" anchor="b"/>
                </a:tc>
                <a:tc>
                  <a:txBody>
                    <a:bodyPr/>
                    <a:lstStyle/>
                    <a:p>
                      <a:pPr algn="l" fontAlgn="b"/>
                      <a:r>
                        <a:rPr lang="en-US" sz="1400" u="none" strike="noStrike" dirty="0">
                          <a:effectLst/>
                        </a:rPr>
                        <a:t> </a:t>
                      </a:r>
                      <a:endParaRPr lang="en-US" sz="1400" b="0" i="0" u="none" strike="noStrike" dirty="0">
                        <a:effectLst/>
                        <a:latin typeface="Arial" panose="020B0604020202020204" pitchFamily="34" charset="0"/>
                      </a:endParaRPr>
                    </a:p>
                  </a:txBody>
                  <a:tcPr marL="7903" marR="7903" marT="7903" marB="0" anchor="b"/>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tc>
                <a:extLst>
                  <a:ext uri="{0D108BD9-81ED-4DB2-BD59-A6C34878D82A}">
                    <a16:rowId xmlns:a16="http://schemas.microsoft.com/office/drawing/2014/main" val="10010"/>
                  </a:ext>
                </a:extLst>
              </a:tr>
              <a:tr h="217714">
                <a:tc>
                  <a:txBody>
                    <a:bodyPr/>
                    <a:lstStyle/>
                    <a:p>
                      <a:pPr algn="l" fontAlgn="b"/>
                      <a:r>
                        <a:rPr lang="en-US" sz="1400" u="none" strike="noStrike" dirty="0">
                          <a:effectLst/>
                        </a:rPr>
                        <a:t>  Householder 65 years and </a:t>
                      </a:r>
                      <a:r>
                        <a:rPr lang="en-US" sz="1400" u="none" strike="noStrike" dirty="0" smtClean="0">
                          <a:effectLst/>
                        </a:rPr>
                        <a:t>over…</a:t>
                      </a:r>
                      <a:endParaRPr lang="en-US" sz="1400" b="0" i="0" u="none" strike="noStrike" dirty="0">
                        <a:effectLst/>
                        <a:latin typeface="Arial" panose="020B0604020202020204" pitchFamily="34" charset="0"/>
                      </a:endParaRPr>
                    </a:p>
                  </a:txBody>
                  <a:tcPr marL="7903" marR="7903" marT="7903" marB="0" anchor="b"/>
                </a:tc>
                <a:tc>
                  <a:txBody>
                    <a:bodyPr/>
                    <a:lstStyle/>
                    <a:p>
                      <a:pPr algn="r" fontAlgn="b"/>
                      <a:r>
                        <a:rPr lang="en-US" sz="1400" u="none" strike="noStrike">
                          <a:effectLst/>
                        </a:rPr>
                        <a:t>14,326</a:t>
                      </a:r>
                      <a:endParaRPr lang="en-US" sz="1400" b="0" i="0" u="none" strike="noStrike">
                        <a:effectLst/>
                        <a:latin typeface="Arial" panose="020B0604020202020204" pitchFamily="34" charset="0"/>
                      </a:endParaRPr>
                    </a:p>
                  </a:txBody>
                  <a:tcPr marL="7903" marR="7903" marT="7903" marB="0" anchor="b"/>
                </a:tc>
                <a:tc>
                  <a:txBody>
                    <a:bodyPr/>
                    <a:lstStyle/>
                    <a:p>
                      <a:pPr algn="r" fontAlgn="b"/>
                      <a:r>
                        <a:rPr lang="en-US" sz="1400" u="none" strike="noStrike">
                          <a:effectLst/>
                        </a:rPr>
                        <a:t>16,275</a:t>
                      </a:r>
                      <a:endParaRPr lang="en-US" sz="1400" b="0" i="0" u="none" strike="noStrike">
                        <a:effectLst/>
                        <a:latin typeface="Arial" panose="020B0604020202020204" pitchFamily="34" charset="0"/>
                      </a:endParaRPr>
                    </a:p>
                  </a:txBody>
                  <a:tcPr marL="7903" marR="7903" marT="7903" marB="0" anchor="b"/>
                </a:tc>
                <a:tc>
                  <a:txBody>
                    <a:bodyPr/>
                    <a:lstStyle/>
                    <a:p>
                      <a:pPr algn="l" fontAlgn="b"/>
                      <a:r>
                        <a:rPr lang="en-US" sz="1400" u="none" strike="noStrike" dirty="0">
                          <a:effectLst/>
                        </a:rPr>
                        <a:t> </a:t>
                      </a:r>
                      <a:endParaRPr lang="en-US" sz="1400" b="0" i="0" u="none" strike="noStrike" dirty="0">
                        <a:effectLst/>
                        <a:latin typeface="Arial" panose="020B0604020202020204" pitchFamily="34" charset="0"/>
                      </a:endParaRPr>
                    </a:p>
                  </a:txBody>
                  <a:tcPr marL="7903" marR="7903" marT="7903" marB="0" anchor="b"/>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tc>
                <a:extLst>
                  <a:ext uri="{0D108BD9-81ED-4DB2-BD59-A6C34878D82A}">
                    <a16:rowId xmlns:a16="http://schemas.microsoft.com/office/drawing/2014/main" val="10011"/>
                  </a:ext>
                </a:extLst>
              </a:tr>
              <a:tr h="217714">
                <a:tc>
                  <a:txBody>
                    <a:bodyPr/>
                    <a:lstStyle/>
                    <a:p>
                      <a:pPr algn="l" fontAlgn="b"/>
                      <a:r>
                        <a:rPr lang="en-US" sz="1400" u="none" strike="noStrike" dirty="0">
                          <a:effectLst/>
                        </a:rPr>
                        <a:t> </a:t>
                      </a:r>
                      <a:endParaRPr lang="en-US" sz="1400" b="0" i="0" u="none" strike="noStrike" dirty="0">
                        <a:effectLst/>
                        <a:latin typeface="Arial" panose="020B0604020202020204" pitchFamily="34" charset="0"/>
                      </a:endParaRPr>
                    </a:p>
                  </a:txBody>
                  <a:tcPr marL="7903" marR="7903" marT="7903" marB="0" anchor="b"/>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tc>
                <a:tc>
                  <a:txBody>
                    <a:bodyPr/>
                    <a:lstStyle/>
                    <a:p>
                      <a:pPr algn="l" fontAlgn="b"/>
                      <a:r>
                        <a:rPr lang="en-US" sz="1400" u="none" strike="noStrike" dirty="0">
                          <a:effectLst/>
                        </a:rPr>
                        <a:t> </a:t>
                      </a:r>
                      <a:endParaRPr lang="en-US" sz="1400" b="0" i="0" u="none" strike="noStrike" dirty="0">
                        <a:effectLst/>
                        <a:latin typeface="Arial" panose="020B0604020202020204" pitchFamily="34" charset="0"/>
                      </a:endParaRPr>
                    </a:p>
                  </a:txBody>
                  <a:tcPr marL="7903" marR="7903" marT="7903" marB="0" anchor="b"/>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tc>
                <a:extLst>
                  <a:ext uri="{0D108BD9-81ED-4DB2-BD59-A6C34878D82A}">
                    <a16:rowId xmlns:a16="http://schemas.microsoft.com/office/drawing/2014/main" val="10012"/>
                  </a:ext>
                </a:extLst>
              </a:tr>
              <a:tr h="217714">
                <a:tc>
                  <a:txBody>
                    <a:bodyPr/>
                    <a:lstStyle/>
                    <a:p>
                      <a:pPr algn="l" fontAlgn="b"/>
                      <a:r>
                        <a:rPr lang="en-US" sz="1400" u="none" strike="noStrike" dirty="0">
                          <a:effectLst/>
                        </a:rPr>
                        <a:t>Three people</a:t>
                      </a:r>
                      <a:r>
                        <a:rPr lang="en-US" sz="1400" u="none" strike="noStrike" dirty="0" smtClean="0">
                          <a:effectLst/>
                        </a:rPr>
                        <a:t>.......................…………</a:t>
                      </a:r>
                      <a:endParaRPr lang="en-US" sz="1400" b="0" i="0" u="none" strike="noStrike" dirty="0">
                        <a:effectLst/>
                        <a:latin typeface="Arial" panose="020B0604020202020204" pitchFamily="34" charset="0"/>
                      </a:endParaRPr>
                    </a:p>
                  </a:txBody>
                  <a:tcPr marL="7903" marR="7903" marT="7903" marB="0" anchor="b"/>
                </a:tc>
                <a:tc>
                  <a:txBody>
                    <a:bodyPr/>
                    <a:lstStyle/>
                    <a:p>
                      <a:pPr algn="r" fontAlgn="b"/>
                      <a:r>
                        <a:rPr lang="en-US" sz="1400" u="none" strike="noStrike">
                          <a:effectLst/>
                        </a:rPr>
                        <a:t>18,540</a:t>
                      </a:r>
                      <a:endParaRPr lang="en-US" sz="1400" b="0" i="0" u="none" strike="noStrike">
                        <a:effectLst/>
                        <a:latin typeface="Arial" panose="020B0604020202020204" pitchFamily="34" charset="0"/>
                      </a:endParaRPr>
                    </a:p>
                  </a:txBody>
                  <a:tcPr marL="7903" marR="7903" marT="7903" marB="0" anchor="b"/>
                </a:tc>
                <a:tc>
                  <a:txBody>
                    <a:bodyPr/>
                    <a:lstStyle/>
                    <a:p>
                      <a:pPr algn="r" fontAlgn="b"/>
                      <a:r>
                        <a:rPr lang="en-US" sz="1400" u="none" strike="noStrike">
                          <a:effectLst/>
                        </a:rPr>
                        <a:t>19,078</a:t>
                      </a:r>
                      <a:endParaRPr lang="en-US" sz="1400" b="0" i="0" u="none" strike="noStrike">
                        <a:effectLst/>
                        <a:latin typeface="Arial" panose="020B0604020202020204" pitchFamily="34" charset="0"/>
                      </a:endParaRPr>
                    </a:p>
                  </a:txBody>
                  <a:tcPr marL="7903" marR="7903" marT="7903" marB="0" anchor="b"/>
                </a:tc>
                <a:tc>
                  <a:txBody>
                    <a:bodyPr/>
                    <a:lstStyle/>
                    <a:p>
                      <a:pPr algn="r" fontAlgn="b"/>
                      <a:r>
                        <a:rPr lang="en-US" sz="1400" u="none" strike="noStrike">
                          <a:effectLst/>
                        </a:rPr>
                        <a:t>19,096</a:t>
                      </a:r>
                      <a:endParaRPr lang="en-US" sz="1400" b="0" i="0" u="none" strike="noStrike">
                        <a:effectLst/>
                        <a:latin typeface="Arial" panose="020B0604020202020204" pitchFamily="34" charset="0"/>
                      </a:endParaRPr>
                    </a:p>
                  </a:txBody>
                  <a:tcPr marL="7903" marR="7903" marT="7903" marB="0" anchor="b"/>
                </a:tc>
                <a:tc>
                  <a:txBody>
                    <a:bodyPr/>
                    <a:lstStyle/>
                    <a:p>
                      <a:pPr algn="l" fontAlgn="b"/>
                      <a:r>
                        <a:rPr lang="en-US" sz="1400" u="none" strike="noStrike" dirty="0">
                          <a:effectLst/>
                        </a:rPr>
                        <a:t> </a:t>
                      </a:r>
                      <a:endParaRPr lang="en-US" sz="1400" b="0" i="0" u="none" strike="noStrike" dirty="0">
                        <a:effectLst/>
                        <a:latin typeface="Arial" panose="020B0604020202020204" pitchFamily="34" charset="0"/>
                      </a:endParaRPr>
                    </a:p>
                  </a:txBody>
                  <a:tcPr marL="7903" marR="7903" marT="7903" marB="0" anchor="b"/>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tc>
                <a:extLst>
                  <a:ext uri="{0D108BD9-81ED-4DB2-BD59-A6C34878D82A}">
                    <a16:rowId xmlns:a16="http://schemas.microsoft.com/office/drawing/2014/main" val="10013"/>
                  </a:ext>
                </a:extLst>
              </a:tr>
              <a:tr h="217714">
                <a:tc>
                  <a:txBody>
                    <a:bodyPr/>
                    <a:lstStyle/>
                    <a:p>
                      <a:pPr algn="l" fontAlgn="b"/>
                      <a:r>
                        <a:rPr lang="en-US" sz="1400" u="none" strike="noStrike" dirty="0">
                          <a:effectLst/>
                        </a:rPr>
                        <a:t>Four people</a:t>
                      </a:r>
                      <a:r>
                        <a:rPr lang="en-US" sz="1400" u="none" strike="noStrike" dirty="0" smtClean="0">
                          <a:effectLst/>
                        </a:rPr>
                        <a:t>........................……………</a:t>
                      </a:r>
                      <a:endParaRPr lang="en-US" sz="1400" b="0" i="0" u="none" strike="noStrike" dirty="0">
                        <a:effectLst/>
                        <a:latin typeface="Arial" panose="020B0604020202020204" pitchFamily="34" charset="0"/>
                      </a:endParaRPr>
                    </a:p>
                  </a:txBody>
                  <a:tcPr marL="7903" marR="7903" marT="7903" marB="0" anchor="b"/>
                </a:tc>
                <a:tc>
                  <a:txBody>
                    <a:bodyPr/>
                    <a:lstStyle/>
                    <a:p>
                      <a:pPr algn="r" fontAlgn="b"/>
                      <a:r>
                        <a:rPr lang="en-US" sz="1400" u="none" strike="noStrike">
                          <a:effectLst/>
                        </a:rPr>
                        <a:t>24,447</a:t>
                      </a:r>
                      <a:endParaRPr lang="en-US" sz="1400" b="0" i="0" u="none" strike="noStrike">
                        <a:effectLst/>
                        <a:latin typeface="Arial" panose="020B0604020202020204" pitchFamily="34" charset="0"/>
                      </a:endParaRPr>
                    </a:p>
                  </a:txBody>
                  <a:tcPr marL="7903" marR="7903" marT="7903" marB="0" anchor="b"/>
                </a:tc>
                <a:tc>
                  <a:txBody>
                    <a:bodyPr/>
                    <a:lstStyle/>
                    <a:p>
                      <a:pPr algn="r" fontAlgn="b"/>
                      <a:r>
                        <a:rPr lang="en-US" sz="1400" u="none" strike="noStrike">
                          <a:effectLst/>
                        </a:rPr>
                        <a:t>24,847</a:t>
                      </a:r>
                      <a:endParaRPr lang="en-US" sz="1400" b="0" i="0" u="none" strike="noStrike">
                        <a:effectLst/>
                        <a:latin typeface="Arial" panose="020B0604020202020204" pitchFamily="34" charset="0"/>
                      </a:endParaRPr>
                    </a:p>
                  </a:txBody>
                  <a:tcPr marL="7903" marR="7903" marT="7903" marB="0" anchor="b"/>
                </a:tc>
                <a:tc>
                  <a:txBody>
                    <a:bodyPr/>
                    <a:lstStyle/>
                    <a:p>
                      <a:pPr algn="r" fontAlgn="b"/>
                      <a:r>
                        <a:rPr lang="en-US" sz="1400" u="none" strike="noStrike">
                          <a:effectLst/>
                        </a:rPr>
                        <a:t>24,036</a:t>
                      </a:r>
                      <a:endParaRPr lang="en-US" sz="1400" b="0" i="0" u="none" strike="noStrike">
                        <a:effectLst/>
                        <a:latin typeface="Arial" panose="020B0604020202020204" pitchFamily="34" charset="0"/>
                      </a:endParaRPr>
                    </a:p>
                  </a:txBody>
                  <a:tcPr marL="7903" marR="7903" marT="7903" marB="0" anchor="b"/>
                </a:tc>
                <a:tc>
                  <a:txBody>
                    <a:bodyPr/>
                    <a:lstStyle/>
                    <a:p>
                      <a:pPr algn="r" fontAlgn="b"/>
                      <a:r>
                        <a:rPr lang="en-US" sz="1400" u="none" strike="noStrike">
                          <a:effectLst/>
                        </a:rPr>
                        <a:t>24,120</a:t>
                      </a:r>
                      <a:endParaRPr lang="en-US" sz="1400" b="0" i="0" u="none" strike="noStrike">
                        <a:effectLst/>
                        <a:latin typeface="Arial" panose="020B0604020202020204" pitchFamily="34" charset="0"/>
                      </a:endParaRPr>
                    </a:p>
                  </a:txBody>
                  <a:tcPr marL="7903" marR="7903" marT="7903" marB="0" anchor="b"/>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tc>
                <a:extLst>
                  <a:ext uri="{0D108BD9-81ED-4DB2-BD59-A6C34878D82A}">
                    <a16:rowId xmlns:a16="http://schemas.microsoft.com/office/drawing/2014/main" val="10014"/>
                  </a:ext>
                </a:extLst>
              </a:tr>
              <a:tr h="217714">
                <a:tc>
                  <a:txBody>
                    <a:bodyPr/>
                    <a:lstStyle/>
                    <a:p>
                      <a:pPr algn="l" fontAlgn="b"/>
                      <a:r>
                        <a:rPr lang="en-US" sz="1400" u="none" strike="noStrike" dirty="0">
                          <a:effectLst/>
                        </a:rPr>
                        <a:t>Five people</a:t>
                      </a:r>
                      <a:r>
                        <a:rPr lang="en-US" sz="1400" u="none" strike="noStrike" dirty="0" smtClean="0">
                          <a:effectLst/>
                        </a:rPr>
                        <a:t>........................…………</a:t>
                      </a:r>
                      <a:endParaRPr lang="en-US" sz="1400" b="0" i="0" u="none" strike="noStrike" dirty="0">
                        <a:effectLst/>
                        <a:latin typeface="Arial" panose="020B0604020202020204" pitchFamily="34" charset="0"/>
                      </a:endParaRPr>
                    </a:p>
                  </a:txBody>
                  <a:tcPr marL="7903" marR="7903" marT="7903" marB="0" anchor="b"/>
                </a:tc>
                <a:tc>
                  <a:txBody>
                    <a:bodyPr/>
                    <a:lstStyle/>
                    <a:p>
                      <a:pPr algn="r" fontAlgn="b"/>
                      <a:r>
                        <a:rPr lang="en-US" sz="1400" u="none" strike="noStrike">
                          <a:effectLst/>
                        </a:rPr>
                        <a:t>29,482</a:t>
                      </a:r>
                      <a:endParaRPr lang="en-US" sz="1400" b="0" i="0" u="none" strike="noStrike">
                        <a:effectLst/>
                        <a:latin typeface="Arial" panose="020B0604020202020204" pitchFamily="34" charset="0"/>
                      </a:endParaRPr>
                    </a:p>
                  </a:txBody>
                  <a:tcPr marL="7903" marR="7903" marT="7903" marB="0" anchor="b"/>
                </a:tc>
                <a:tc>
                  <a:txBody>
                    <a:bodyPr/>
                    <a:lstStyle/>
                    <a:p>
                      <a:pPr algn="r" fontAlgn="b"/>
                      <a:r>
                        <a:rPr lang="en-US" sz="1400" u="none" strike="noStrike">
                          <a:effectLst/>
                        </a:rPr>
                        <a:t>29,911</a:t>
                      </a:r>
                      <a:endParaRPr lang="en-US" sz="1400" b="0" i="0" u="none" strike="noStrike">
                        <a:effectLst/>
                        <a:latin typeface="Arial" panose="020B0604020202020204" pitchFamily="34" charset="0"/>
                      </a:endParaRPr>
                    </a:p>
                  </a:txBody>
                  <a:tcPr marL="7903" marR="7903" marT="7903" marB="0" anchor="b"/>
                </a:tc>
                <a:tc>
                  <a:txBody>
                    <a:bodyPr/>
                    <a:lstStyle/>
                    <a:p>
                      <a:pPr algn="r" fontAlgn="b"/>
                      <a:r>
                        <a:rPr lang="en-US" sz="1400" u="none" strike="noStrike">
                          <a:effectLst/>
                        </a:rPr>
                        <a:t>28,995</a:t>
                      </a:r>
                      <a:endParaRPr lang="en-US" sz="1400" b="0" i="0" u="none" strike="noStrike">
                        <a:effectLst/>
                        <a:latin typeface="Arial" panose="020B0604020202020204" pitchFamily="34" charset="0"/>
                      </a:endParaRPr>
                    </a:p>
                  </a:txBody>
                  <a:tcPr marL="7903" marR="7903" marT="7903" marB="0" anchor="b"/>
                </a:tc>
                <a:tc>
                  <a:txBody>
                    <a:bodyPr/>
                    <a:lstStyle/>
                    <a:p>
                      <a:pPr algn="r" fontAlgn="b"/>
                      <a:r>
                        <a:rPr lang="en-US" sz="1400" u="none" strike="noStrike" dirty="0">
                          <a:effectLst/>
                        </a:rPr>
                        <a:t>28,286</a:t>
                      </a:r>
                      <a:endParaRPr lang="en-US" sz="1400" b="0" i="0" u="none" strike="noStrike" dirty="0">
                        <a:effectLst/>
                        <a:latin typeface="Arial" panose="020B0604020202020204" pitchFamily="34" charset="0"/>
                      </a:endParaRPr>
                    </a:p>
                  </a:txBody>
                  <a:tcPr marL="7903" marR="7903" marT="7903" marB="0" anchor="b"/>
                </a:tc>
                <a:tc>
                  <a:txBody>
                    <a:bodyPr/>
                    <a:lstStyle/>
                    <a:p>
                      <a:pPr algn="r" fontAlgn="b"/>
                      <a:r>
                        <a:rPr lang="en-US" sz="1400" u="none" strike="noStrike">
                          <a:effectLst/>
                        </a:rPr>
                        <a:t>27,853</a:t>
                      </a:r>
                      <a:endParaRPr lang="en-US" sz="1400" b="0" i="0" u="none" strike="noStrike">
                        <a:effectLst/>
                        <a:latin typeface="Arial" panose="020B0604020202020204" pitchFamily="34" charset="0"/>
                      </a:endParaRPr>
                    </a:p>
                  </a:txBody>
                  <a:tcPr marL="7903" marR="7903" marT="7903" marB="0" anchor="b"/>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tc>
                <a:extLst>
                  <a:ext uri="{0D108BD9-81ED-4DB2-BD59-A6C34878D82A}">
                    <a16:rowId xmlns:a16="http://schemas.microsoft.com/office/drawing/2014/main" val="10015"/>
                  </a:ext>
                </a:extLst>
              </a:tr>
              <a:tr h="217714">
                <a:tc>
                  <a:txBody>
                    <a:bodyPr/>
                    <a:lstStyle/>
                    <a:p>
                      <a:pPr algn="l" fontAlgn="b"/>
                      <a:r>
                        <a:rPr lang="en-US" sz="1400" u="none" strike="noStrike" dirty="0">
                          <a:effectLst/>
                        </a:rPr>
                        <a:t>Six people</a:t>
                      </a:r>
                      <a:r>
                        <a:rPr lang="en-US" sz="1400" u="none" strike="noStrike" dirty="0" smtClean="0">
                          <a:effectLst/>
                        </a:rPr>
                        <a:t>.........................………………</a:t>
                      </a:r>
                      <a:endParaRPr lang="en-US" sz="1400" b="0" i="0" u="none" strike="noStrike" dirty="0">
                        <a:effectLst/>
                        <a:latin typeface="Arial" panose="020B0604020202020204" pitchFamily="34" charset="0"/>
                      </a:endParaRPr>
                    </a:p>
                  </a:txBody>
                  <a:tcPr marL="7903" marR="7903" marT="7903" marB="0" anchor="b"/>
                </a:tc>
                <a:tc>
                  <a:txBody>
                    <a:bodyPr/>
                    <a:lstStyle/>
                    <a:p>
                      <a:pPr algn="r" fontAlgn="b"/>
                      <a:r>
                        <a:rPr lang="en-US" sz="1400" u="none" strike="noStrike">
                          <a:effectLst/>
                        </a:rPr>
                        <a:t>33,909</a:t>
                      </a:r>
                      <a:endParaRPr lang="en-US" sz="1400" b="0" i="0" u="none" strike="noStrike">
                        <a:effectLst/>
                        <a:latin typeface="Arial" panose="020B0604020202020204" pitchFamily="34" charset="0"/>
                      </a:endParaRPr>
                    </a:p>
                  </a:txBody>
                  <a:tcPr marL="7903" marR="7903" marT="7903" marB="0" anchor="b"/>
                </a:tc>
                <a:tc>
                  <a:txBody>
                    <a:bodyPr/>
                    <a:lstStyle/>
                    <a:p>
                      <a:pPr algn="r" fontAlgn="b"/>
                      <a:r>
                        <a:rPr lang="en-US" sz="1400" u="none" strike="noStrike">
                          <a:effectLst/>
                        </a:rPr>
                        <a:t>34,044</a:t>
                      </a:r>
                      <a:endParaRPr lang="en-US" sz="1400" b="0" i="0" u="none" strike="noStrike">
                        <a:effectLst/>
                        <a:latin typeface="Arial" panose="020B0604020202020204" pitchFamily="34" charset="0"/>
                      </a:endParaRPr>
                    </a:p>
                  </a:txBody>
                  <a:tcPr marL="7903" marR="7903" marT="7903" marB="0" anchor="b"/>
                </a:tc>
                <a:tc>
                  <a:txBody>
                    <a:bodyPr/>
                    <a:lstStyle/>
                    <a:p>
                      <a:pPr algn="r" fontAlgn="b"/>
                      <a:r>
                        <a:rPr lang="en-US" sz="1400" u="none" strike="noStrike">
                          <a:effectLst/>
                        </a:rPr>
                        <a:t>33,342</a:t>
                      </a:r>
                      <a:endParaRPr lang="en-US" sz="1400" b="0" i="0" u="none" strike="noStrike">
                        <a:effectLst/>
                        <a:latin typeface="Arial" panose="020B0604020202020204" pitchFamily="34" charset="0"/>
                      </a:endParaRPr>
                    </a:p>
                  </a:txBody>
                  <a:tcPr marL="7903" marR="7903" marT="7903" marB="0" anchor="b"/>
                </a:tc>
                <a:tc>
                  <a:txBody>
                    <a:bodyPr/>
                    <a:lstStyle/>
                    <a:p>
                      <a:pPr algn="r" fontAlgn="b"/>
                      <a:r>
                        <a:rPr lang="en-US" sz="1400" u="none" strike="noStrike">
                          <a:effectLst/>
                        </a:rPr>
                        <a:t>32,670</a:t>
                      </a:r>
                      <a:endParaRPr lang="en-US" sz="1400" b="0" i="0" u="none" strike="noStrike">
                        <a:effectLst/>
                        <a:latin typeface="Arial" panose="020B0604020202020204" pitchFamily="34" charset="0"/>
                      </a:endParaRPr>
                    </a:p>
                  </a:txBody>
                  <a:tcPr marL="7903" marR="7903" marT="7903" marB="0" anchor="b"/>
                </a:tc>
                <a:tc>
                  <a:txBody>
                    <a:bodyPr/>
                    <a:lstStyle/>
                    <a:p>
                      <a:pPr algn="r" fontAlgn="b"/>
                      <a:r>
                        <a:rPr lang="en-US" sz="1400" u="none" strike="noStrike" dirty="0">
                          <a:effectLst/>
                        </a:rPr>
                        <a:t>31,670</a:t>
                      </a:r>
                      <a:endParaRPr lang="en-US" sz="1400" b="0" i="0" u="none" strike="noStrike" dirty="0">
                        <a:effectLst/>
                        <a:latin typeface="Arial" panose="020B0604020202020204" pitchFamily="34" charset="0"/>
                      </a:endParaRPr>
                    </a:p>
                  </a:txBody>
                  <a:tcPr marL="7903" marR="7903" marT="7903" marB="0" anchor="b"/>
                </a:tc>
                <a:tc>
                  <a:txBody>
                    <a:bodyPr/>
                    <a:lstStyle/>
                    <a:p>
                      <a:pPr algn="r" fontAlgn="b"/>
                      <a:r>
                        <a:rPr lang="en-US" sz="1400" u="none" strike="noStrike">
                          <a:effectLst/>
                        </a:rPr>
                        <a:t>31,078</a:t>
                      </a:r>
                      <a:endParaRPr lang="en-US" sz="1400" b="0" i="0" u="none" strike="noStrike">
                        <a:effectLst/>
                        <a:latin typeface="Arial" panose="020B0604020202020204" pitchFamily="34" charset="0"/>
                      </a:endParaRPr>
                    </a:p>
                  </a:txBody>
                  <a:tcPr marL="7903" marR="7903" marT="7903" marB="0" anchor="b"/>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tc>
                <a:extLst>
                  <a:ext uri="{0D108BD9-81ED-4DB2-BD59-A6C34878D82A}">
                    <a16:rowId xmlns:a16="http://schemas.microsoft.com/office/drawing/2014/main" val="10016"/>
                  </a:ext>
                </a:extLst>
              </a:tr>
              <a:tr h="217714">
                <a:tc>
                  <a:txBody>
                    <a:bodyPr/>
                    <a:lstStyle/>
                    <a:p>
                      <a:pPr algn="l" fontAlgn="b"/>
                      <a:r>
                        <a:rPr lang="en-US" sz="1400" u="none" strike="noStrike" dirty="0">
                          <a:effectLst/>
                        </a:rPr>
                        <a:t>Seven people</a:t>
                      </a:r>
                      <a:r>
                        <a:rPr lang="en-US" sz="1400" u="none" strike="noStrike" dirty="0" smtClean="0">
                          <a:effectLst/>
                        </a:rPr>
                        <a:t>.......................……………</a:t>
                      </a:r>
                      <a:endParaRPr lang="en-US" sz="1400" b="0" i="0" u="none" strike="noStrike" dirty="0">
                        <a:effectLst/>
                        <a:latin typeface="Arial" panose="020B0604020202020204" pitchFamily="34" charset="0"/>
                      </a:endParaRPr>
                    </a:p>
                  </a:txBody>
                  <a:tcPr marL="7903" marR="7903" marT="7903" marB="0" anchor="b"/>
                </a:tc>
                <a:tc>
                  <a:txBody>
                    <a:bodyPr/>
                    <a:lstStyle/>
                    <a:p>
                      <a:pPr algn="r" fontAlgn="b"/>
                      <a:r>
                        <a:rPr lang="en-US" sz="1400" u="none" strike="noStrike">
                          <a:effectLst/>
                        </a:rPr>
                        <a:t>39,017</a:t>
                      </a:r>
                      <a:endParaRPr lang="en-US" sz="1400" b="0" i="0" u="none" strike="noStrike">
                        <a:effectLst/>
                        <a:latin typeface="Arial" panose="020B0604020202020204" pitchFamily="34" charset="0"/>
                      </a:endParaRPr>
                    </a:p>
                  </a:txBody>
                  <a:tcPr marL="7903" marR="7903" marT="7903" marB="0" anchor="b"/>
                </a:tc>
                <a:tc>
                  <a:txBody>
                    <a:bodyPr/>
                    <a:lstStyle/>
                    <a:p>
                      <a:pPr algn="r" fontAlgn="b"/>
                      <a:r>
                        <a:rPr lang="en-US" sz="1400" u="none" strike="noStrike">
                          <a:effectLst/>
                        </a:rPr>
                        <a:t>39,260</a:t>
                      </a:r>
                      <a:endParaRPr lang="en-US" sz="1400" b="0" i="0" u="none" strike="noStrike">
                        <a:effectLst/>
                        <a:latin typeface="Arial" panose="020B0604020202020204" pitchFamily="34" charset="0"/>
                      </a:endParaRPr>
                    </a:p>
                  </a:txBody>
                  <a:tcPr marL="7903" marR="7903" marT="7903" marB="0" anchor="b"/>
                </a:tc>
                <a:tc>
                  <a:txBody>
                    <a:bodyPr/>
                    <a:lstStyle/>
                    <a:p>
                      <a:pPr algn="r" fontAlgn="b"/>
                      <a:r>
                        <a:rPr lang="en-US" sz="1400" u="none" strike="noStrike">
                          <a:effectLst/>
                        </a:rPr>
                        <a:t>38,421</a:t>
                      </a:r>
                      <a:endParaRPr lang="en-US" sz="1400" b="0" i="0" u="none" strike="noStrike">
                        <a:effectLst/>
                        <a:latin typeface="Arial" panose="020B0604020202020204" pitchFamily="34" charset="0"/>
                      </a:endParaRPr>
                    </a:p>
                  </a:txBody>
                  <a:tcPr marL="7903" marR="7903" marT="7903" marB="0" anchor="b"/>
                </a:tc>
                <a:tc>
                  <a:txBody>
                    <a:bodyPr/>
                    <a:lstStyle/>
                    <a:p>
                      <a:pPr algn="r" fontAlgn="b"/>
                      <a:r>
                        <a:rPr lang="en-US" sz="1400" u="none" strike="noStrike">
                          <a:effectLst/>
                        </a:rPr>
                        <a:t>37,835</a:t>
                      </a:r>
                      <a:endParaRPr lang="en-US" sz="1400" b="0" i="0" u="none" strike="noStrike">
                        <a:effectLst/>
                        <a:latin typeface="Arial" panose="020B0604020202020204" pitchFamily="34" charset="0"/>
                      </a:endParaRPr>
                    </a:p>
                  </a:txBody>
                  <a:tcPr marL="7903" marR="7903" marT="7903" marB="0" anchor="b"/>
                </a:tc>
                <a:tc>
                  <a:txBody>
                    <a:bodyPr/>
                    <a:lstStyle/>
                    <a:p>
                      <a:pPr algn="r" fontAlgn="b"/>
                      <a:r>
                        <a:rPr lang="en-US" sz="1400" u="none" strike="noStrike" dirty="0">
                          <a:effectLst/>
                        </a:rPr>
                        <a:t>36,745</a:t>
                      </a:r>
                      <a:endParaRPr lang="en-US" sz="1400" b="0" i="0" u="none" strike="noStrike" dirty="0">
                        <a:effectLst/>
                        <a:latin typeface="Arial" panose="020B0604020202020204" pitchFamily="34" charset="0"/>
                      </a:endParaRPr>
                    </a:p>
                  </a:txBody>
                  <a:tcPr marL="7903" marR="7903" marT="7903" marB="0" anchor="b"/>
                </a:tc>
                <a:tc>
                  <a:txBody>
                    <a:bodyPr/>
                    <a:lstStyle/>
                    <a:p>
                      <a:pPr algn="r" fontAlgn="b"/>
                      <a:r>
                        <a:rPr lang="en-US" sz="1400" u="none" strike="noStrike" dirty="0">
                          <a:effectLst/>
                        </a:rPr>
                        <a:t>35,473</a:t>
                      </a:r>
                      <a:endParaRPr lang="en-US" sz="1400" b="0" i="0" u="none" strike="noStrike" dirty="0">
                        <a:effectLst/>
                        <a:latin typeface="Arial" panose="020B0604020202020204" pitchFamily="34" charset="0"/>
                      </a:endParaRPr>
                    </a:p>
                  </a:txBody>
                  <a:tcPr marL="7903" marR="7903" marT="7903" marB="0" anchor="b"/>
                </a:tc>
                <a:tc>
                  <a:txBody>
                    <a:bodyPr/>
                    <a:lstStyle/>
                    <a:p>
                      <a:pPr algn="r" fontAlgn="b"/>
                      <a:r>
                        <a:rPr lang="en-US" sz="1400" u="none" strike="noStrike">
                          <a:effectLst/>
                        </a:rPr>
                        <a:t>34,077</a:t>
                      </a:r>
                      <a:endParaRPr lang="en-US" sz="1400" b="0" i="0" u="none" strike="noStrike">
                        <a:effectLst/>
                        <a:latin typeface="Arial" panose="020B0604020202020204" pitchFamily="34" charset="0"/>
                      </a:endParaRPr>
                    </a:p>
                  </a:txBody>
                  <a:tcPr marL="7903" marR="7903" marT="7903" marB="0" anchor="b"/>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tc>
                <a:extLst>
                  <a:ext uri="{0D108BD9-81ED-4DB2-BD59-A6C34878D82A}">
                    <a16:rowId xmlns:a16="http://schemas.microsoft.com/office/drawing/2014/main" val="10017"/>
                  </a:ext>
                </a:extLst>
              </a:tr>
              <a:tr h="217714">
                <a:tc>
                  <a:txBody>
                    <a:bodyPr/>
                    <a:lstStyle/>
                    <a:p>
                      <a:pPr algn="l" fontAlgn="b"/>
                      <a:r>
                        <a:rPr lang="en-US" sz="1400" u="none" strike="noStrike" dirty="0">
                          <a:effectLst/>
                        </a:rPr>
                        <a:t>Eight people</a:t>
                      </a:r>
                      <a:r>
                        <a:rPr lang="en-US" sz="1400" u="none" strike="noStrike" dirty="0" smtClean="0">
                          <a:effectLst/>
                        </a:rPr>
                        <a:t>.......................…………</a:t>
                      </a:r>
                      <a:endParaRPr lang="en-US" sz="1400" b="0" i="0" u="none" strike="noStrike" dirty="0">
                        <a:effectLst/>
                        <a:latin typeface="Arial" panose="020B0604020202020204" pitchFamily="34" charset="0"/>
                      </a:endParaRPr>
                    </a:p>
                  </a:txBody>
                  <a:tcPr marL="7903" marR="7903" marT="7903" marB="0" anchor="b"/>
                </a:tc>
                <a:tc>
                  <a:txBody>
                    <a:bodyPr/>
                    <a:lstStyle/>
                    <a:p>
                      <a:pPr algn="r" fontAlgn="b"/>
                      <a:r>
                        <a:rPr lang="en-US" sz="1400" u="none" strike="noStrike">
                          <a:effectLst/>
                        </a:rPr>
                        <a:t>43,637</a:t>
                      </a:r>
                      <a:endParaRPr lang="en-US" sz="1400" b="0" i="0" u="none" strike="noStrike">
                        <a:effectLst/>
                        <a:latin typeface="Arial" panose="020B0604020202020204" pitchFamily="34" charset="0"/>
                      </a:endParaRPr>
                    </a:p>
                  </a:txBody>
                  <a:tcPr marL="7903" marR="7903" marT="7903" marB="0" anchor="b"/>
                </a:tc>
                <a:tc>
                  <a:txBody>
                    <a:bodyPr/>
                    <a:lstStyle/>
                    <a:p>
                      <a:pPr algn="r" fontAlgn="b"/>
                      <a:r>
                        <a:rPr lang="en-US" sz="1400" u="none" strike="noStrike">
                          <a:effectLst/>
                        </a:rPr>
                        <a:t>44,023</a:t>
                      </a:r>
                      <a:endParaRPr lang="en-US" sz="1400" b="0" i="0" u="none" strike="noStrike">
                        <a:effectLst/>
                        <a:latin typeface="Arial" panose="020B0604020202020204" pitchFamily="34" charset="0"/>
                      </a:endParaRPr>
                    </a:p>
                  </a:txBody>
                  <a:tcPr marL="7903" marR="7903" marT="7903" marB="0" anchor="b"/>
                </a:tc>
                <a:tc>
                  <a:txBody>
                    <a:bodyPr/>
                    <a:lstStyle/>
                    <a:p>
                      <a:pPr algn="r" fontAlgn="b"/>
                      <a:r>
                        <a:rPr lang="en-US" sz="1400" u="none" strike="noStrike">
                          <a:effectLst/>
                        </a:rPr>
                        <a:t>43,230</a:t>
                      </a:r>
                      <a:endParaRPr lang="en-US" sz="1400" b="0" i="0" u="none" strike="noStrike">
                        <a:effectLst/>
                        <a:latin typeface="Arial" panose="020B0604020202020204" pitchFamily="34" charset="0"/>
                      </a:endParaRPr>
                    </a:p>
                  </a:txBody>
                  <a:tcPr marL="7903" marR="7903" marT="7903" marB="0" anchor="b"/>
                </a:tc>
                <a:tc>
                  <a:txBody>
                    <a:bodyPr/>
                    <a:lstStyle/>
                    <a:p>
                      <a:pPr algn="r" fontAlgn="b"/>
                      <a:r>
                        <a:rPr lang="en-US" sz="1400" u="none" strike="noStrike">
                          <a:effectLst/>
                        </a:rPr>
                        <a:t>42,536</a:t>
                      </a:r>
                      <a:endParaRPr lang="en-US" sz="1400" b="0" i="0" u="none" strike="noStrike">
                        <a:effectLst/>
                        <a:latin typeface="Arial" panose="020B0604020202020204" pitchFamily="34" charset="0"/>
                      </a:endParaRPr>
                    </a:p>
                  </a:txBody>
                  <a:tcPr marL="7903" marR="7903" marT="7903" marB="0" anchor="b"/>
                </a:tc>
                <a:tc>
                  <a:txBody>
                    <a:bodyPr/>
                    <a:lstStyle/>
                    <a:p>
                      <a:pPr algn="r" fontAlgn="b"/>
                      <a:r>
                        <a:rPr lang="en-US" sz="1400" u="none" strike="noStrike">
                          <a:effectLst/>
                        </a:rPr>
                        <a:t>41,551</a:t>
                      </a:r>
                      <a:endParaRPr lang="en-US" sz="1400" b="0" i="0" u="none" strike="noStrike">
                        <a:effectLst/>
                        <a:latin typeface="Arial" panose="020B0604020202020204" pitchFamily="34" charset="0"/>
                      </a:endParaRPr>
                    </a:p>
                  </a:txBody>
                  <a:tcPr marL="7903" marR="7903" marT="7903" marB="0" anchor="b"/>
                </a:tc>
                <a:tc>
                  <a:txBody>
                    <a:bodyPr/>
                    <a:lstStyle/>
                    <a:p>
                      <a:pPr algn="r" fontAlgn="b"/>
                      <a:r>
                        <a:rPr lang="en-US" sz="1400" u="none" strike="noStrike" dirty="0">
                          <a:effectLst/>
                        </a:rPr>
                        <a:t>40,300</a:t>
                      </a:r>
                      <a:endParaRPr lang="en-US" sz="1400" b="0" i="0" u="none" strike="noStrike" dirty="0">
                        <a:effectLst/>
                        <a:latin typeface="Arial" panose="020B0604020202020204" pitchFamily="34" charset="0"/>
                      </a:endParaRPr>
                    </a:p>
                  </a:txBody>
                  <a:tcPr marL="7903" marR="7903" marT="7903" marB="0" anchor="b"/>
                </a:tc>
                <a:tc>
                  <a:txBody>
                    <a:bodyPr/>
                    <a:lstStyle/>
                    <a:p>
                      <a:pPr algn="r" fontAlgn="b"/>
                      <a:r>
                        <a:rPr lang="en-US" sz="1400" u="none" strike="noStrike" dirty="0">
                          <a:effectLst/>
                        </a:rPr>
                        <a:t>38,999</a:t>
                      </a:r>
                      <a:endParaRPr lang="en-US" sz="1400" b="0" i="0" u="none" strike="noStrike" dirty="0">
                        <a:effectLst/>
                        <a:latin typeface="Arial" panose="020B0604020202020204" pitchFamily="34" charset="0"/>
                      </a:endParaRPr>
                    </a:p>
                  </a:txBody>
                  <a:tcPr marL="7903" marR="7903" marT="7903" marB="0" anchor="b"/>
                </a:tc>
                <a:tc>
                  <a:txBody>
                    <a:bodyPr/>
                    <a:lstStyle/>
                    <a:p>
                      <a:pPr algn="r" fontAlgn="b"/>
                      <a:r>
                        <a:rPr lang="en-US" sz="1400" u="none" strike="noStrike">
                          <a:effectLst/>
                        </a:rPr>
                        <a:t>38,668</a:t>
                      </a:r>
                      <a:endParaRPr lang="en-US" sz="1400" b="0" i="0" u="none" strike="noStrike">
                        <a:effectLst/>
                        <a:latin typeface="Arial" panose="020B0604020202020204" pitchFamily="34" charset="0"/>
                      </a:endParaRPr>
                    </a:p>
                  </a:txBody>
                  <a:tcPr marL="7903" marR="7903" marT="7903" marB="0" anchor="b"/>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tc>
                <a:extLst>
                  <a:ext uri="{0D108BD9-81ED-4DB2-BD59-A6C34878D82A}">
                    <a16:rowId xmlns:a16="http://schemas.microsoft.com/office/drawing/2014/main" val="10018"/>
                  </a:ext>
                </a:extLst>
              </a:tr>
              <a:tr h="217714">
                <a:tc>
                  <a:txBody>
                    <a:bodyPr/>
                    <a:lstStyle/>
                    <a:p>
                      <a:pPr algn="l" fontAlgn="b"/>
                      <a:r>
                        <a:rPr lang="en-US" sz="1400" u="none" strike="noStrike" dirty="0">
                          <a:effectLst/>
                        </a:rPr>
                        <a:t>Nine people or more</a:t>
                      </a:r>
                      <a:r>
                        <a:rPr lang="en-US" sz="1400" u="none" strike="noStrike" dirty="0" smtClean="0">
                          <a:effectLst/>
                        </a:rPr>
                        <a:t>................………</a:t>
                      </a:r>
                      <a:endParaRPr lang="en-US" sz="1400" b="0" i="0" u="none" strike="noStrike" dirty="0">
                        <a:effectLst/>
                        <a:latin typeface="Arial" panose="020B0604020202020204" pitchFamily="34" charset="0"/>
                      </a:endParaRPr>
                    </a:p>
                  </a:txBody>
                  <a:tcPr marL="7903" marR="7903" marT="7903" marB="0" anchor="b">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52,493</a:t>
                      </a:r>
                      <a:endParaRPr lang="en-US" sz="1400" b="0" i="0" u="none" strike="noStrike" dirty="0">
                        <a:effectLst/>
                        <a:latin typeface="Arial" panose="020B0604020202020204" pitchFamily="34" charset="0"/>
                      </a:endParaRPr>
                    </a:p>
                  </a:txBody>
                  <a:tcPr marL="7903" marR="7903" marT="7903" marB="0" anchor="b">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52,747</a:t>
                      </a:r>
                      <a:endParaRPr lang="en-US" sz="1400" b="0" i="0" u="none" strike="noStrike" dirty="0">
                        <a:effectLst/>
                        <a:latin typeface="Arial" panose="020B0604020202020204" pitchFamily="34" charset="0"/>
                      </a:endParaRPr>
                    </a:p>
                  </a:txBody>
                  <a:tcPr marL="7903" marR="7903" marT="7903" marB="0" anchor="b">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52,046</a:t>
                      </a:r>
                      <a:endParaRPr lang="en-US" sz="1400" b="0" i="0" u="none" strike="noStrike" dirty="0">
                        <a:effectLst/>
                        <a:latin typeface="Arial" panose="020B0604020202020204" pitchFamily="34" charset="0"/>
                      </a:endParaRPr>
                    </a:p>
                  </a:txBody>
                  <a:tcPr marL="7903" marR="7903" marT="7903" marB="0" anchor="b">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51,457</a:t>
                      </a:r>
                      <a:endParaRPr lang="en-US" sz="1400" b="0" i="0" u="none" strike="noStrike" dirty="0">
                        <a:effectLst/>
                        <a:latin typeface="Arial" panose="020B0604020202020204" pitchFamily="34" charset="0"/>
                      </a:endParaRPr>
                    </a:p>
                  </a:txBody>
                  <a:tcPr marL="7903" marR="7903" marT="7903" marB="0" anchor="b">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50,490</a:t>
                      </a:r>
                      <a:endParaRPr lang="en-US" sz="1400" b="0" i="0" u="none" strike="noStrike" dirty="0">
                        <a:effectLst/>
                        <a:latin typeface="Arial" panose="020B0604020202020204" pitchFamily="34" charset="0"/>
                      </a:endParaRPr>
                    </a:p>
                  </a:txBody>
                  <a:tcPr marL="7903" marR="7903" marT="7903" marB="0" anchor="b">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49,159</a:t>
                      </a:r>
                      <a:endParaRPr lang="en-US" sz="1400" b="0" i="0" u="none" strike="noStrike" dirty="0">
                        <a:effectLst/>
                        <a:latin typeface="Arial" panose="020B0604020202020204" pitchFamily="34" charset="0"/>
                      </a:endParaRPr>
                    </a:p>
                  </a:txBody>
                  <a:tcPr marL="7903" marR="7903" marT="7903" marB="0" anchor="b">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47,956</a:t>
                      </a:r>
                      <a:endParaRPr lang="en-US" sz="1400" b="0" i="0" u="none" strike="noStrike" dirty="0">
                        <a:effectLst/>
                        <a:latin typeface="Arial" panose="020B0604020202020204" pitchFamily="34" charset="0"/>
                      </a:endParaRPr>
                    </a:p>
                  </a:txBody>
                  <a:tcPr marL="7903" marR="7903" marT="7903" marB="0" anchor="b">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47,658</a:t>
                      </a:r>
                      <a:endParaRPr lang="en-US" sz="1400" b="0" i="0" u="none" strike="noStrike" dirty="0">
                        <a:effectLst/>
                        <a:latin typeface="Arial" panose="020B0604020202020204" pitchFamily="34" charset="0"/>
                      </a:endParaRPr>
                    </a:p>
                  </a:txBody>
                  <a:tcPr marL="7903" marR="7903" marT="7903" marB="0" anchor="b">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45,822</a:t>
                      </a:r>
                      <a:endParaRPr lang="en-US" sz="1400" b="0" i="0" u="none" strike="noStrike" dirty="0">
                        <a:effectLst/>
                        <a:latin typeface="Arial" panose="020B0604020202020204" pitchFamily="34" charset="0"/>
                      </a:endParaRPr>
                    </a:p>
                  </a:txBody>
                  <a:tcPr marL="7903" marR="7903" marT="7903"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9"/>
                  </a:ext>
                </a:extLst>
              </a:tr>
              <a:tr h="217714">
                <a:tc>
                  <a:txBody>
                    <a:bodyPr/>
                    <a:lstStyle/>
                    <a:p>
                      <a:pPr algn="l" fontAlgn="b"/>
                      <a:r>
                        <a:rPr lang="en-US" sz="1400" u="none" strike="noStrike" dirty="0">
                          <a:effectLst/>
                        </a:rPr>
                        <a:t>Source:  U.S. Census Bureau.</a:t>
                      </a:r>
                      <a:endParaRPr lang="en-US" sz="1400" b="0" i="0" u="none" strike="noStrike" dirty="0">
                        <a:effectLst/>
                        <a:latin typeface="Arial" panose="020B0604020202020204" pitchFamily="34" charset="0"/>
                      </a:endParaRPr>
                    </a:p>
                  </a:txBody>
                  <a:tcPr marL="7903" marR="7903" marT="7903" marB="0" anchor="b">
                    <a:lnT w="12700" cap="flat" cmpd="sng" algn="ctr">
                      <a:solidFill>
                        <a:schemeClr val="tx1"/>
                      </a:solidFill>
                      <a:prstDash val="solid"/>
                      <a:round/>
                      <a:headEnd type="none" w="med" len="med"/>
                      <a:tailEnd type="none" w="med" len="med"/>
                    </a:lnT>
                  </a:tcPr>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lnT w="12700" cap="flat" cmpd="sng" algn="ctr">
                      <a:solidFill>
                        <a:schemeClr val="tx1"/>
                      </a:solidFill>
                      <a:prstDash val="solid"/>
                      <a:round/>
                      <a:headEnd type="none" w="med" len="med"/>
                      <a:tailEnd type="none" w="med" len="med"/>
                    </a:lnT>
                  </a:tcPr>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lnT w="12700" cap="flat" cmpd="sng" algn="ctr">
                      <a:solidFill>
                        <a:schemeClr val="tx1"/>
                      </a:solidFill>
                      <a:prstDash val="solid"/>
                      <a:round/>
                      <a:headEnd type="none" w="med" len="med"/>
                      <a:tailEnd type="none" w="med" len="med"/>
                    </a:lnT>
                  </a:tcPr>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lnT w="12700" cap="flat" cmpd="sng" algn="ctr">
                      <a:solidFill>
                        <a:schemeClr val="tx1"/>
                      </a:solidFill>
                      <a:prstDash val="solid"/>
                      <a:round/>
                      <a:headEnd type="none" w="med" len="med"/>
                      <a:tailEnd type="none" w="med" len="med"/>
                    </a:lnT>
                  </a:tcPr>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lnT w="12700" cap="flat" cmpd="sng" algn="ctr">
                      <a:solidFill>
                        <a:schemeClr val="tx1"/>
                      </a:solidFill>
                      <a:prstDash val="solid"/>
                      <a:round/>
                      <a:headEnd type="none" w="med" len="med"/>
                      <a:tailEnd type="none" w="med" len="med"/>
                    </a:lnT>
                  </a:tcPr>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lnT w="12700" cap="flat" cmpd="sng" algn="ctr">
                      <a:solidFill>
                        <a:schemeClr val="tx1"/>
                      </a:solidFill>
                      <a:prstDash val="solid"/>
                      <a:round/>
                      <a:headEnd type="none" w="med" len="med"/>
                      <a:tailEnd type="none" w="med" len="med"/>
                    </a:lnT>
                  </a:tcPr>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lnT w="12700" cap="flat" cmpd="sng" algn="ctr">
                      <a:solidFill>
                        <a:schemeClr val="tx1"/>
                      </a:solidFill>
                      <a:prstDash val="solid"/>
                      <a:round/>
                      <a:headEnd type="none" w="med" len="med"/>
                      <a:tailEnd type="none" w="med" len="med"/>
                    </a:lnT>
                  </a:tcPr>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lnT w="12700" cap="flat" cmpd="sng" algn="ctr">
                      <a:solidFill>
                        <a:schemeClr val="tx1"/>
                      </a:solidFill>
                      <a:prstDash val="solid"/>
                      <a:round/>
                      <a:headEnd type="none" w="med" len="med"/>
                      <a:tailEnd type="none" w="med" len="med"/>
                    </a:lnT>
                  </a:tcPr>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7903" marR="7903" marT="7903" marB="0" anchor="b">
                    <a:lnT w="12700" cap="flat" cmpd="sng" algn="ctr">
                      <a:solidFill>
                        <a:schemeClr val="tx1"/>
                      </a:solidFill>
                      <a:prstDash val="solid"/>
                      <a:round/>
                      <a:headEnd type="none" w="med" len="med"/>
                      <a:tailEnd type="none" w="med" len="med"/>
                    </a:lnT>
                  </a:tcPr>
                </a:tc>
                <a:tc>
                  <a:txBody>
                    <a:bodyPr/>
                    <a:lstStyle/>
                    <a:p>
                      <a:pPr algn="l" fontAlgn="b"/>
                      <a:r>
                        <a:rPr lang="en-US" sz="1400" u="none" strike="noStrike" dirty="0">
                          <a:effectLst/>
                        </a:rPr>
                        <a:t> </a:t>
                      </a:r>
                      <a:endParaRPr lang="en-US" sz="1400" b="0" i="0" u="none" strike="noStrike" dirty="0">
                        <a:effectLst/>
                        <a:latin typeface="Arial" panose="020B0604020202020204" pitchFamily="34" charset="0"/>
                      </a:endParaRPr>
                    </a:p>
                  </a:txBody>
                  <a:tcPr marL="7903" marR="7903" marT="7903"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20"/>
                  </a:ext>
                </a:extLst>
              </a:tr>
            </a:tbl>
          </a:graphicData>
        </a:graphic>
      </p:graphicFrame>
      <p:sp>
        <p:nvSpPr>
          <p:cNvPr id="14" name="Oval 13"/>
          <p:cNvSpPr/>
          <p:nvPr/>
        </p:nvSpPr>
        <p:spPr>
          <a:xfrm>
            <a:off x="4606123" y="4210375"/>
            <a:ext cx="645812" cy="367489"/>
          </a:xfrm>
          <a:prstGeom prst="ellipse">
            <a:avLst/>
          </a:prstGeom>
          <a:solidFill>
            <a:schemeClr val="accent1">
              <a:alpha val="0"/>
            </a:scheme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H="1">
            <a:off x="5181783" y="4082560"/>
            <a:ext cx="299794" cy="20124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42502" y="3918229"/>
            <a:ext cx="2133600" cy="307777"/>
          </a:xfrm>
          <a:prstGeom prst="rect">
            <a:avLst/>
          </a:prstGeom>
          <a:noFill/>
        </p:spPr>
        <p:txBody>
          <a:bodyPr wrap="square" rtlCol="0">
            <a:spAutoFit/>
          </a:bodyPr>
          <a:lstStyle/>
          <a:p>
            <a:r>
              <a:rPr lang="en-US" sz="1400" b="1" dirty="0" smtClean="0">
                <a:solidFill>
                  <a:srgbClr val="FF0000"/>
                </a:solidFill>
              </a:rPr>
              <a:t>Single parent, 2 kids</a:t>
            </a:r>
            <a:endParaRPr lang="en-US" sz="1400" b="1"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PAI786, Class 14: Poverty  </a:t>
            </a:r>
            <a:endParaRPr lang="en-US" sz="2400" dirty="0"/>
          </a:p>
        </p:txBody>
      </p:sp>
      <p:sp>
        <p:nvSpPr>
          <p:cNvPr id="3" name="Content Placeholder 2"/>
          <p:cNvSpPr>
            <a:spLocks noGrp="1"/>
          </p:cNvSpPr>
          <p:nvPr>
            <p:ph idx="1"/>
          </p:nvPr>
        </p:nvSpPr>
        <p:spPr>
          <a:xfrm>
            <a:off x="457200" y="1219200"/>
            <a:ext cx="8229600" cy="5355336"/>
          </a:xfrm>
        </p:spPr>
        <p:txBody>
          <a:bodyPr/>
          <a:lstStyle/>
          <a:p>
            <a:pPr>
              <a:buNone/>
            </a:pPr>
            <a:r>
              <a:rPr lang="en-US" dirty="0" smtClean="0"/>
              <a:t> </a:t>
            </a: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graphicFrame>
        <p:nvGraphicFramePr>
          <p:cNvPr id="7" name="Table 6"/>
          <p:cNvGraphicFramePr>
            <a:graphicFrameLocks noGrp="1"/>
          </p:cNvGraphicFramePr>
          <p:nvPr>
            <p:extLst>
              <p:ext uri="{D42A27DB-BD31-4B8C-83A1-F6EECF244321}">
                <p14:modId xmlns:p14="http://schemas.microsoft.com/office/powerpoint/2010/main" val="1473711223"/>
              </p:ext>
            </p:extLst>
          </p:nvPr>
        </p:nvGraphicFramePr>
        <p:xfrm>
          <a:off x="304800" y="1523996"/>
          <a:ext cx="8077200" cy="4419609"/>
        </p:xfrm>
        <a:graphic>
          <a:graphicData uri="http://schemas.openxmlformats.org/drawingml/2006/table">
            <a:tbl>
              <a:tblPr/>
              <a:tblGrid>
                <a:gridCol w="3801036">
                  <a:extLst>
                    <a:ext uri="{9D8B030D-6E8A-4147-A177-3AD203B41FA5}">
                      <a16:colId xmlns:a16="http://schemas.microsoft.com/office/drawing/2014/main" val="20000"/>
                    </a:ext>
                  </a:extLst>
                </a:gridCol>
                <a:gridCol w="1425388">
                  <a:extLst>
                    <a:ext uri="{9D8B030D-6E8A-4147-A177-3AD203B41FA5}">
                      <a16:colId xmlns:a16="http://schemas.microsoft.com/office/drawing/2014/main" val="20001"/>
                    </a:ext>
                  </a:extLst>
                </a:gridCol>
                <a:gridCol w="1425388">
                  <a:extLst>
                    <a:ext uri="{9D8B030D-6E8A-4147-A177-3AD203B41FA5}">
                      <a16:colId xmlns:a16="http://schemas.microsoft.com/office/drawing/2014/main" val="20002"/>
                    </a:ext>
                  </a:extLst>
                </a:gridCol>
                <a:gridCol w="1425388">
                  <a:extLst>
                    <a:ext uri="{9D8B030D-6E8A-4147-A177-3AD203B41FA5}">
                      <a16:colId xmlns:a16="http://schemas.microsoft.com/office/drawing/2014/main" val="20003"/>
                    </a:ext>
                  </a:extLst>
                </a:gridCol>
              </a:tblGrid>
              <a:tr h="372963">
                <a:tc gridSpan="4">
                  <a:txBody>
                    <a:bodyPr/>
                    <a:lstStyle/>
                    <a:p>
                      <a:pPr algn="ctr" fontAlgn="b"/>
                      <a:r>
                        <a:rPr lang="en-US" sz="2000" b="1" i="0" u="none" strike="noStrike" dirty="0" smtClean="0">
                          <a:solidFill>
                            <a:schemeClr val="accent2"/>
                          </a:solidFill>
                          <a:latin typeface="Verdana"/>
                        </a:rPr>
                        <a:t>2015 </a:t>
                      </a:r>
                      <a:r>
                        <a:rPr lang="en-US" sz="2000" b="1" i="0" u="none" strike="noStrike" dirty="0">
                          <a:solidFill>
                            <a:schemeClr val="accent2"/>
                          </a:solidFill>
                          <a:latin typeface="Verdana"/>
                        </a:rPr>
                        <a:t>HHS Poverty Guidelines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08628">
                <a:tc>
                  <a:txBody>
                    <a:bodyPr/>
                    <a:lstStyle/>
                    <a:p>
                      <a:pPr algn="ctr" fontAlgn="ctr"/>
                      <a:r>
                        <a:rPr lang="en-US" sz="1600" b="1" i="0" u="none" strike="noStrike" dirty="0">
                          <a:solidFill>
                            <a:srgbClr val="000000"/>
                          </a:solidFill>
                          <a:latin typeface="Verdana"/>
                        </a:rPr>
                        <a:t>Persons in Family or Household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latin typeface="Verdana"/>
                        </a:rPr>
                        <a:t>Mainland U.S.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latin typeface="Verdana"/>
                        </a:rPr>
                        <a:t>Alaska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latin typeface="Verdana"/>
                        </a:rPr>
                        <a:t>Hawaii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2963">
                <a:tc>
                  <a:txBody>
                    <a:bodyPr/>
                    <a:lstStyle/>
                    <a:p>
                      <a:pPr algn="ctr"/>
                      <a:r>
                        <a:rPr lang="en-US" sz="1800" dirty="0">
                          <a:latin typeface="Verdana" panose="020B0604030504040204" pitchFamily="34" charset="0"/>
                          <a:ea typeface="Verdana" panose="020B0604030504040204" pitchFamily="34" charset="0"/>
                          <a:cs typeface="Verdana" panose="020B0604030504040204" pitchFamily="34" charset="0"/>
                        </a:rPr>
                        <a:t>1</a:t>
                      </a:r>
                    </a:p>
                  </a:txBody>
                  <a:tcPr marL="19050" marR="19050" marT="19050" marB="190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dirty="0">
                          <a:solidFill>
                            <a:srgbClr val="333333"/>
                          </a:solidFill>
                          <a:effectLst/>
                          <a:latin typeface="Verdana" panose="020B0604030504040204" pitchFamily="34" charset="0"/>
                          <a:ea typeface="Verdana" panose="020B0604030504040204" pitchFamily="34" charset="0"/>
                          <a:cs typeface="Verdana" panose="020B0604030504040204" pitchFamily="34" charset="0"/>
                        </a:rPr>
                        <a:t>$11,770 </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dirty="0">
                          <a:solidFill>
                            <a:srgbClr val="333333"/>
                          </a:solidFill>
                          <a:effectLst/>
                          <a:latin typeface="Verdana" panose="020B0604030504040204" pitchFamily="34" charset="0"/>
                          <a:ea typeface="Verdana" panose="020B0604030504040204" pitchFamily="34" charset="0"/>
                          <a:cs typeface="Verdana" panose="020B0604030504040204" pitchFamily="34" charset="0"/>
                        </a:rPr>
                        <a:t>$14,720 </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dirty="0">
                          <a:solidFill>
                            <a:srgbClr val="333333"/>
                          </a:solidFill>
                          <a:effectLst/>
                          <a:latin typeface="Verdana" panose="020B0604030504040204" pitchFamily="34" charset="0"/>
                          <a:ea typeface="Verdana" panose="020B0604030504040204" pitchFamily="34" charset="0"/>
                          <a:cs typeface="Verdana" panose="020B0604030504040204" pitchFamily="34" charset="0"/>
                        </a:rPr>
                        <a:t>$13,550 </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372963">
                <a:tc>
                  <a:txBody>
                    <a:bodyPr/>
                    <a:lstStyle/>
                    <a:p>
                      <a:pPr algn="ctr"/>
                      <a:r>
                        <a:rPr lang="en-US" sz="1800">
                          <a:latin typeface="Verdana" panose="020B0604030504040204" pitchFamily="34" charset="0"/>
                          <a:ea typeface="Verdana" panose="020B0604030504040204" pitchFamily="34" charset="0"/>
                          <a:cs typeface="Verdana" panose="020B0604030504040204" pitchFamily="34" charset="0"/>
                        </a:rPr>
                        <a:t>2</a:t>
                      </a:r>
                    </a:p>
                  </a:txBody>
                  <a:tcPr marL="19050" marR="19050" marT="19050" marB="190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333333"/>
                          </a:solidFill>
                          <a:effectLst/>
                          <a:latin typeface="Verdana" panose="020B0604030504040204" pitchFamily="34" charset="0"/>
                          <a:ea typeface="Verdana" panose="020B0604030504040204" pitchFamily="34" charset="0"/>
                          <a:cs typeface="Verdana" panose="020B0604030504040204" pitchFamily="34" charset="0"/>
                        </a:rPr>
                        <a:t>$15,930 </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333333"/>
                          </a:solidFill>
                          <a:effectLst/>
                          <a:latin typeface="Verdana" panose="020B0604030504040204" pitchFamily="34" charset="0"/>
                          <a:ea typeface="Verdana" panose="020B0604030504040204" pitchFamily="34" charset="0"/>
                          <a:cs typeface="Verdana" panose="020B0604030504040204" pitchFamily="34" charset="0"/>
                        </a:rPr>
                        <a:t>$19,920 </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333333"/>
                          </a:solidFill>
                          <a:effectLst/>
                          <a:latin typeface="Verdana" panose="020B0604030504040204" pitchFamily="34" charset="0"/>
                          <a:ea typeface="Verdana" panose="020B0604030504040204" pitchFamily="34" charset="0"/>
                          <a:cs typeface="Verdana" panose="020B0604030504040204" pitchFamily="34" charset="0"/>
                        </a:rPr>
                        <a:t>$18,330 </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372963">
                <a:tc>
                  <a:txBody>
                    <a:bodyPr/>
                    <a:lstStyle/>
                    <a:p>
                      <a:pPr algn="ctr"/>
                      <a:r>
                        <a:rPr lang="en-US" sz="1800">
                          <a:latin typeface="Verdana" panose="020B0604030504040204" pitchFamily="34" charset="0"/>
                          <a:ea typeface="Verdana" panose="020B0604030504040204" pitchFamily="34" charset="0"/>
                          <a:cs typeface="Verdana" panose="020B0604030504040204" pitchFamily="34" charset="0"/>
                        </a:rPr>
                        <a:t>3</a:t>
                      </a:r>
                    </a:p>
                  </a:txBody>
                  <a:tcPr marL="19050" marR="19050" marT="19050" marB="190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333333"/>
                          </a:solidFill>
                          <a:effectLst/>
                          <a:latin typeface="Verdana" panose="020B0604030504040204" pitchFamily="34" charset="0"/>
                          <a:ea typeface="Verdana" panose="020B0604030504040204" pitchFamily="34" charset="0"/>
                          <a:cs typeface="Verdana" panose="020B0604030504040204" pitchFamily="34" charset="0"/>
                        </a:rPr>
                        <a:t>$20,090 </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333333"/>
                          </a:solidFill>
                          <a:effectLst/>
                          <a:latin typeface="Verdana" panose="020B0604030504040204" pitchFamily="34" charset="0"/>
                          <a:ea typeface="Verdana" panose="020B0604030504040204" pitchFamily="34" charset="0"/>
                          <a:cs typeface="Verdana" panose="020B0604030504040204" pitchFamily="34" charset="0"/>
                        </a:rPr>
                        <a:t>$25,120 </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333333"/>
                          </a:solidFill>
                          <a:effectLst/>
                          <a:latin typeface="Verdana" panose="020B0604030504040204" pitchFamily="34" charset="0"/>
                          <a:ea typeface="Verdana" panose="020B0604030504040204" pitchFamily="34" charset="0"/>
                          <a:cs typeface="Verdana" panose="020B0604030504040204" pitchFamily="34" charset="0"/>
                        </a:rPr>
                        <a:t>$23,110 </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372963">
                <a:tc>
                  <a:txBody>
                    <a:bodyPr/>
                    <a:lstStyle/>
                    <a:p>
                      <a:pPr algn="ctr"/>
                      <a:r>
                        <a:rPr lang="en-US" sz="1800" dirty="0" smtClean="0">
                          <a:latin typeface="Verdana" panose="020B0604030504040204" pitchFamily="34" charset="0"/>
                          <a:ea typeface="Verdana" panose="020B0604030504040204" pitchFamily="34" charset="0"/>
                          <a:cs typeface="Verdana" panose="020B0604030504040204" pitchFamily="34" charset="0"/>
                        </a:rPr>
                        <a:t>4</a:t>
                      </a:r>
                      <a:endParaRPr lang="en-US" sz="1800" dirty="0">
                        <a:latin typeface="Verdana" panose="020B0604030504040204" pitchFamily="34" charset="0"/>
                        <a:ea typeface="Verdana" panose="020B0604030504040204" pitchFamily="34" charset="0"/>
                        <a:cs typeface="Verdana" panose="020B0604030504040204" pitchFamily="34" charset="0"/>
                      </a:endParaRPr>
                    </a:p>
                  </a:txBody>
                  <a:tcPr marL="19050" marR="19050" marT="19050" marB="190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333333"/>
                          </a:solidFill>
                          <a:effectLst/>
                          <a:latin typeface="Verdana" panose="020B0604030504040204" pitchFamily="34" charset="0"/>
                          <a:ea typeface="Verdana" panose="020B0604030504040204" pitchFamily="34" charset="0"/>
                          <a:cs typeface="Verdana" panose="020B0604030504040204" pitchFamily="34" charset="0"/>
                        </a:rPr>
                        <a:t>$24,250 </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333333"/>
                          </a:solidFill>
                          <a:effectLst/>
                          <a:latin typeface="Verdana" panose="020B0604030504040204" pitchFamily="34" charset="0"/>
                          <a:ea typeface="Verdana" panose="020B0604030504040204" pitchFamily="34" charset="0"/>
                          <a:cs typeface="Verdana" panose="020B0604030504040204" pitchFamily="34" charset="0"/>
                        </a:rPr>
                        <a:t>$30,320 </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333333"/>
                          </a:solidFill>
                          <a:effectLst/>
                          <a:latin typeface="Verdana" panose="020B0604030504040204" pitchFamily="34" charset="0"/>
                          <a:ea typeface="Verdana" panose="020B0604030504040204" pitchFamily="34" charset="0"/>
                          <a:cs typeface="Verdana" panose="020B0604030504040204" pitchFamily="34" charset="0"/>
                        </a:rPr>
                        <a:t>$27,890 </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372963">
                <a:tc>
                  <a:txBody>
                    <a:bodyPr/>
                    <a:lstStyle/>
                    <a:p>
                      <a:pPr algn="ctr"/>
                      <a:r>
                        <a:rPr lang="en-US" sz="1800" dirty="0" smtClean="0">
                          <a:latin typeface="Verdana" panose="020B0604030504040204" pitchFamily="34" charset="0"/>
                          <a:ea typeface="Verdana" panose="020B0604030504040204" pitchFamily="34" charset="0"/>
                          <a:cs typeface="Verdana" panose="020B0604030504040204" pitchFamily="34" charset="0"/>
                        </a:rPr>
                        <a:t>5</a:t>
                      </a:r>
                      <a:endParaRPr lang="en-US" sz="1800" dirty="0">
                        <a:latin typeface="Verdana" panose="020B0604030504040204" pitchFamily="34" charset="0"/>
                        <a:ea typeface="Verdana" panose="020B0604030504040204" pitchFamily="34" charset="0"/>
                        <a:cs typeface="Verdana" panose="020B0604030504040204" pitchFamily="34" charset="0"/>
                      </a:endParaRPr>
                    </a:p>
                  </a:txBody>
                  <a:tcPr marL="19050" marR="19050" marT="19050" marB="190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333333"/>
                          </a:solidFill>
                          <a:effectLst/>
                          <a:latin typeface="Verdana" panose="020B0604030504040204" pitchFamily="34" charset="0"/>
                          <a:ea typeface="Verdana" panose="020B0604030504040204" pitchFamily="34" charset="0"/>
                          <a:cs typeface="Verdana" panose="020B0604030504040204" pitchFamily="34" charset="0"/>
                        </a:rPr>
                        <a:t>$28,410 </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333333"/>
                          </a:solidFill>
                          <a:effectLst/>
                          <a:latin typeface="Verdana" panose="020B0604030504040204" pitchFamily="34" charset="0"/>
                          <a:ea typeface="Verdana" panose="020B0604030504040204" pitchFamily="34" charset="0"/>
                          <a:cs typeface="Verdana" panose="020B0604030504040204" pitchFamily="34" charset="0"/>
                        </a:rPr>
                        <a:t>$35,520 </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333333"/>
                          </a:solidFill>
                          <a:effectLst/>
                          <a:latin typeface="Verdana" panose="020B0604030504040204" pitchFamily="34" charset="0"/>
                          <a:ea typeface="Verdana" panose="020B0604030504040204" pitchFamily="34" charset="0"/>
                          <a:cs typeface="Verdana" panose="020B0604030504040204" pitchFamily="34" charset="0"/>
                        </a:rPr>
                        <a:t>$32,670 </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372963">
                <a:tc>
                  <a:txBody>
                    <a:bodyPr/>
                    <a:lstStyle/>
                    <a:p>
                      <a:pPr algn="ctr"/>
                      <a:r>
                        <a:rPr lang="en-US" sz="1800">
                          <a:latin typeface="Verdana" panose="020B0604030504040204" pitchFamily="34" charset="0"/>
                          <a:ea typeface="Verdana" panose="020B0604030504040204" pitchFamily="34" charset="0"/>
                          <a:cs typeface="Verdana" panose="020B0604030504040204" pitchFamily="34" charset="0"/>
                        </a:rPr>
                        <a:t>6</a:t>
                      </a:r>
                    </a:p>
                  </a:txBody>
                  <a:tcPr marL="19050" marR="19050" marT="19050" marB="190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333333"/>
                          </a:solidFill>
                          <a:effectLst/>
                          <a:latin typeface="Verdana" panose="020B0604030504040204" pitchFamily="34" charset="0"/>
                          <a:ea typeface="Verdana" panose="020B0604030504040204" pitchFamily="34" charset="0"/>
                          <a:cs typeface="Verdana" panose="020B0604030504040204" pitchFamily="34" charset="0"/>
                        </a:rPr>
                        <a:t>$32,570 </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333333"/>
                          </a:solidFill>
                          <a:effectLst/>
                          <a:latin typeface="Verdana" panose="020B0604030504040204" pitchFamily="34" charset="0"/>
                          <a:ea typeface="Verdana" panose="020B0604030504040204" pitchFamily="34" charset="0"/>
                          <a:cs typeface="Verdana" panose="020B0604030504040204" pitchFamily="34" charset="0"/>
                        </a:rPr>
                        <a:t>$40,720 </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333333"/>
                          </a:solidFill>
                          <a:effectLst/>
                          <a:latin typeface="Verdana" panose="020B0604030504040204" pitchFamily="34" charset="0"/>
                          <a:ea typeface="Verdana" panose="020B0604030504040204" pitchFamily="34" charset="0"/>
                          <a:cs typeface="Verdana" panose="020B0604030504040204" pitchFamily="34" charset="0"/>
                        </a:rPr>
                        <a:t>$37,450 </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372963">
                <a:tc>
                  <a:txBody>
                    <a:bodyPr/>
                    <a:lstStyle/>
                    <a:p>
                      <a:pPr algn="ctr"/>
                      <a:r>
                        <a:rPr lang="en-US" sz="1800">
                          <a:latin typeface="Verdana" panose="020B0604030504040204" pitchFamily="34" charset="0"/>
                          <a:ea typeface="Verdana" panose="020B0604030504040204" pitchFamily="34" charset="0"/>
                          <a:cs typeface="Verdana" panose="020B0604030504040204" pitchFamily="34" charset="0"/>
                        </a:rPr>
                        <a:t>7</a:t>
                      </a:r>
                    </a:p>
                  </a:txBody>
                  <a:tcPr marL="19050" marR="19050" marT="19050" marB="190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333333"/>
                          </a:solidFill>
                          <a:effectLst/>
                          <a:latin typeface="Verdana" panose="020B0604030504040204" pitchFamily="34" charset="0"/>
                          <a:ea typeface="Verdana" panose="020B0604030504040204" pitchFamily="34" charset="0"/>
                          <a:cs typeface="Verdana" panose="020B0604030504040204" pitchFamily="34" charset="0"/>
                        </a:rPr>
                        <a:t>$36,730 </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333333"/>
                          </a:solidFill>
                          <a:effectLst/>
                          <a:latin typeface="Verdana" panose="020B0604030504040204" pitchFamily="34" charset="0"/>
                          <a:ea typeface="Verdana" panose="020B0604030504040204" pitchFamily="34" charset="0"/>
                          <a:cs typeface="Verdana" panose="020B0604030504040204" pitchFamily="34" charset="0"/>
                        </a:rPr>
                        <a:t>$45,920 </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333333"/>
                          </a:solidFill>
                          <a:effectLst/>
                          <a:latin typeface="Verdana" panose="020B0604030504040204" pitchFamily="34" charset="0"/>
                          <a:ea typeface="Verdana" panose="020B0604030504040204" pitchFamily="34" charset="0"/>
                          <a:cs typeface="Verdana" panose="020B0604030504040204" pitchFamily="34" charset="0"/>
                        </a:rPr>
                        <a:t>$42,230 </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372963">
                <a:tc>
                  <a:txBody>
                    <a:bodyPr/>
                    <a:lstStyle/>
                    <a:p>
                      <a:pPr algn="ctr"/>
                      <a:r>
                        <a:rPr lang="en-US" sz="1800">
                          <a:latin typeface="Verdana" panose="020B0604030504040204" pitchFamily="34" charset="0"/>
                          <a:ea typeface="Verdana" panose="020B0604030504040204" pitchFamily="34" charset="0"/>
                          <a:cs typeface="Verdana" panose="020B0604030504040204" pitchFamily="34" charset="0"/>
                        </a:rPr>
                        <a:t>8</a:t>
                      </a:r>
                    </a:p>
                  </a:txBody>
                  <a:tcPr marL="19050" marR="19050" marT="19050" marB="190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333333"/>
                          </a:solidFill>
                          <a:effectLst/>
                          <a:latin typeface="Verdana" panose="020B0604030504040204" pitchFamily="34" charset="0"/>
                          <a:ea typeface="Verdana" panose="020B0604030504040204" pitchFamily="34" charset="0"/>
                          <a:cs typeface="Verdana" panose="020B0604030504040204" pitchFamily="34" charset="0"/>
                        </a:rPr>
                        <a:t>$40,890 </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333333"/>
                          </a:solidFill>
                          <a:effectLst/>
                          <a:latin typeface="Verdana" panose="020B0604030504040204" pitchFamily="34" charset="0"/>
                          <a:ea typeface="Verdana" panose="020B0604030504040204" pitchFamily="34" charset="0"/>
                          <a:cs typeface="Verdana" panose="020B0604030504040204" pitchFamily="34" charset="0"/>
                        </a:rPr>
                        <a:t>$51,120 </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333333"/>
                          </a:solidFill>
                          <a:effectLst/>
                          <a:latin typeface="Verdana" panose="020B0604030504040204" pitchFamily="34" charset="0"/>
                          <a:ea typeface="Verdana" panose="020B0604030504040204" pitchFamily="34" charset="0"/>
                          <a:cs typeface="Verdana" panose="020B0604030504040204" pitchFamily="34" charset="0"/>
                        </a:rPr>
                        <a:t>$47,010 </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354314">
                <a:tc>
                  <a:txBody>
                    <a:bodyPr/>
                    <a:lstStyle/>
                    <a:p>
                      <a:pPr algn="l" fontAlgn="b"/>
                      <a:r>
                        <a:rPr lang="en-US" sz="1800" b="0" i="0" u="none" strike="noStrike" dirty="0">
                          <a:solidFill>
                            <a:srgbClr val="000000"/>
                          </a:solidFill>
                          <a:latin typeface="Verdana"/>
                        </a:rPr>
                        <a:t>For </a:t>
                      </a:r>
                      <a:r>
                        <a:rPr lang="en-US" sz="1800" b="0" i="0" u="none" strike="noStrike" dirty="0" smtClean="0">
                          <a:solidFill>
                            <a:srgbClr val="000000"/>
                          </a:solidFill>
                          <a:latin typeface="Verdana"/>
                        </a:rPr>
                        <a:t>each additional </a:t>
                      </a:r>
                      <a:r>
                        <a:rPr lang="en-US" sz="1800" b="0" i="0" u="none" strike="noStrike" dirty="0">
                          <a:solidFill>
                            <a:srgbClr val="000000"/>
                          </a:solidFill>
                          <a:latin typeface="Verdana"/>
                        </a:rPr>
                        <a:t>person, </a:t>
                      </a:r>
                      <a:r>
                        <a:rPr lang="en-US" sz="1800" b="0" i="0" u="none" strike="noStrike" dirty="0" smtClean="0">
                          <a:solidFill>
                            <a:srgbClr val="000000"/>
                          </a:solidFill>
                          <a:latin typeface="Verdana"/>
                        </a:rPr>
                        <a:t>add:</a:t>
                      </a:r>
                      <a:endParaRPr lang="en-US" sz="1800" b="0" i="0" u="none" strike="noStrike" dirty="0">
                        <a:solidFill>
                          <a:srgbClr val="000000"/>
                        </a:solidFill>
                        <a:latin typeface="Verdan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Verdana"/>
                        </a:rPr>
                        <a:t>    $4,160</a:t>
                      </a:r>
                      <a:endParaRPr lang="en-US" sz="1600" b="0" i="0" u="none" strike="noStrike" dirty="0">
                        <a:solidFill>
                          <a:srgbClr val="000000"/>
                        </a:solidFill>
                        <a:latin typeface="Verdan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Verdana"/>
                        </a:rPr>
                        <a:t>    $5,200</a:t>
                      </a:r>
                      <a:endParaRPr lang="en-US" sz="1600" b="0" i="0" u="none" strike="noStrike" dirty="0">
                        <a:solidFill>
                          <a:srgbClr val="000000"/>
                        </a:solidFill>
                        <a:latin typeface="Verdan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Verdana"/>
                        </a:rPr>
                        <a:t>    $4,780</a:t>
                      </a:r>
                      <a:endParaRPr lang="en-US" sz="1600" b="0" i="0" u="none" strike="noStrike" dirty="0">
                        <a:solidFill>
                          <a:srgbClr val="000000"/>
                        </a:solidFill>
                        <a:latin typeface="Verdan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6" name="Oval 5"/>
          <p:cNvSpPr/>
          <p:nvPr/>
        </p:nvSpPr>
        <p:spPr>
          <a:xfrm>
            <a:off x="4351020" y="3366311"/>
            <a:ext cx="1059180" cy="367489"/>
          </a:xfrm>
          <a:prstGeom prst="ellipse">
            <a:avLst/>
          </a:prstGeom>
          <a:solidFill>
            <a:schemeClr val="accent1">
              <a:alpha val="0"/>
            </a:scheme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37192</TotalTime>
  <Words>2171</Words>
  <Application>Microsoft Office PowerPoint</Application>
  <PresentationFormat>On-screen Show (4:3)</PresentationFormat>
  <Paragraphs>575</Paragraphs>
  <Slides>42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Ari</vt:lpstr>
      <vt:lpstr>Arial</vt:lpstr>
      <vt:lpstr>Calibri</vt:lpstr>
      <vt:lpstr>Georgia</vt:lpstr>
      <vt:lpstr>Times New Roman</vt:lpstr>
      <vt:lpstr>Trebuchet MS</vt:lpstr>
      <vt:lpstr>Verdana</vt:lpstr>
      <vt:lpstr>Wingdings 2</vt:lpstr>
      <vt:lpstr>Urban</vt:lpstr>
      <vt:lpstr>PAI786:  Urban Policy</vt:lpstr>
      <vt:lpstr>PAI786, Class 14: Poverty  </vt:lpstr>
      <vt:lpstr>PAI786, Class 14: Poverty  </vt:lpstr>
      <vt:lpstr>PAI786, Class 14: Poverty  </vt:lpstr>
      <vt:lpstr>PAI786, Class 14: Poverty  </vt:lpstr>
      <vt:lpstr>PAI786, Class 14: Poverty  </vt:lpstr>
      <vt:lpstr>PAI786, Class 14: Poverty  </vt:lpstr>
      <vt:lpstr>PAI786, Class 14: Poverty  </vt:lpstr>
      <vt:lpstr>PAI786, Class 14: Poverty  </vt:lpstr>
      <vt:lpstr>PAI786, Class 14: Poverty  </vt:lpstr>
      <vt:lpstr>PAI786, Class 14: Poverty  </vt:lpstr>
      <vt:lpstr>PAI786, Class 14: Poverty  </vt:lpstr>
      <vt:lpstr>PAI786, Class 14: Poverty  </vt:lpstr>
      <vt:lpstr>PAI786, Class 14: Poverty  </vt:lpstr>
      <vt:lpstr>PAI786, Class 14: Poverty  </vt:lpstr>
      <vt:lpstr>PAI786, Class 14: Poverty  </vt:lpstr>
      <vt:lpstr>PAI786, Class 14: Poverty  </vt:lpstr>
      <vt:lpstr>PAI786, Class 14: Poverty  </vt:lpstr>
      <vt:lpstr>PAI786, Class 14: Poverty  </vt:lpstr>
      <vt:lpstr>PAI786, Class 14: Poverty  </vt:lpstr>
      <vt:lpstr>PAI786, Class 14: Poverty  </vt:lpstr>
      <vt:lpstr>PAI786, Class 14: Poverty  </vt:lpstr>
      <vt:lpstr>PAI786, Class 14: Poverty  </vt:lpstr>
      <vt:lpstr>PAI786, Class 14: Poverty  </vt:lpstr>
      <vt:lpstr>PAI786, Class 14: Poverty  </vt:lpstr>
      <vt:lpstr>PAI786, Class 14: Poverty  </vt:lpstr>
      <vt:lpstr>PAI786, Class 14: Poverty  </vt:lpstr>
      <vt:lpstr>PAI786, Class 14: Poverty  </vt:lpstr>
      <vt:lpstr>PAI786, Class 14: Poverty  </vt:lpstr>
      <vt:lpstr>PAI786, Class 14: Poverty  </vt:lpstr>
      <vt:lpstr>PAI786, Class 14: Poverty  </vt:lpstr>
      <vt:lpstr>PAI786, Class 14: Poverty  </vt:lpstr>
      <vt:lpstr>PAI786, Class 14: Poverty  </vt:lpstr>
      <vt:lpstr>PAI786, Class 14: Poverty  </vt:lpstr>
      <vt:lpstr>PAI786, Class 14: Poverty  </vt:lpstr>
      <vt:lpstr>PAI786, Class 14: Poverty  </vt:lpstr>
      <vt:lpstr>PAI786, Class 14: Poverty  </vt:lpstr>
      <vt:lpstr>PAI786, Class 14: Poverty  </vt:lpstr>
      <vt:lpstr>PAI786, Class 14: Poverty  </vt:lpstr>
      <vt:lpstr>PAI786, Class 14: Poverty  </vt:lpstr>
      <vt:lpstr>PAI786, Class 14: Poverty  </vt:lpstr>
      <vt:lpstr>PAI786, Class 14: Poverty  </vt:lpstr>
    </vt:vector>
  </TitlesOfParts>
  <Company>Syracuse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PPA786:  Urban Policy</dc:title>
  <dc:creator>joyinger</dc:creator>
  <cp:lastModifiedBy>Kathleen M Nasto</cp:lastModifiedBy>
  <cp:revision>291</cp:revision>
  <dcterms:created xsi:type="dcterms:W3CDTF">2008-01-08T18:11:56Z</dcterms:created>
  <dcterms:modified xsi:type="dcterms:W3CDTF">2018-02-12T17:15:49Z</dcterms:modified>
</cp:coreProperties>
</file>