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4" r:id="rId3"/>
    <p:sldId id="257" r:id="rId4"/>
    <p:sldId id="285" r:id="rId5"/>
    <p:sldId id="258" r:id="rId6"/>
    <p:sldId id="261" r:id="rId7"/>
    <p:sldId id="259" r:id="rId8"/>
    <p:sldId id="288" r:id="rId9"/>
    <p:sldId id="289" r:id="rId10"/>
    <p:sldId id="291" r:id="rId11"/>
    <p:sldId id="290" r:id="rId12"/>
    <p:sldId id="292" r:id="rId13"/>
    <p:sldId id="298" r:id="rId14"/>
    <p:sldId id="278" r:id="rId15"/>
    <p:sldId id="277" r:id="rId16"/>
    <p:sldId id="293" r:id="rId17"/>
    <p:sldId id="263" r:id="rId18"/>
    <p:sldId id="295" r:id="rId19"/>
    <p:sldId id="296" r:id="rId20"/>
    <p:sldId id="286" r:id="rId21"/>
    <p:sldId id="284" r:id="rId22"/>
    <p:sldId id="280" r:id="rId23"/>
    <p:sldId id="297" r:id="rId24"/>
    <p:sldId id="281" r:id="rId25"/>
    <p:sldId id="264" r:id="rId26"/>
    <p:sldId id="282" r:id="rId27"/>
    <p:sldId id="283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PAI786:  Urban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010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Class 11:</a:t>
            </a:r>
          </a:p>
          <a:p>
            <a:r>
              <a:rPr lang="en-US" sz="4000" dirty="0" smtClean="0"/>
              <a:t>Residential Segregation:</a:t>
            </a:r>
          </a:p>
          <a:p>
            <a:r>
              <a:rPr lang="en-US" sz="4000" dirty="0" smtClean="0"/>
              <a:t>Measurement, Causes, Consequences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1500" dirty="0" smtClean="0"/>
              <a:t>	</a:t>
            </a:r>
            <a:r>
              <a:rPr lang="en-US" sz="1500" dirty="0" err="1" smtClean="0"/>
              <a:t>Glaeser</a:t>
            </a:r>
            <a:r>
              <a:rPr lang="en-US" sz="1500" dirty="0" smtClean="0"/>
              <a:t>/Vigdor based on census tracts; Frey based on census block-groups.</a:t>
            </a:r>
            <a:endParaRPr lang="en-US" sz="1500" dirty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52753"/>
              </p:ext>
            </p:extLst>
          </p:nvPr>
        </p:nvGraphicFramePr>
        <p:xfrm>
          <a:off x="990599" y="1371605"/>
          <a:ext cx="6934201" cy="457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33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Black-White Dissimilarity Indexes for Nation's Largest </a:t>
                      </a:r>
                      <a:r>
                        <a:rPr lang="en-US" sz="1600" u="none" strike="noStrike" dirty="0" smtClean="0">
                          <a:effectLst/>
                        </a:rPr>
                        <a:t>Metro Areas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42875" marB="142875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Glaeser</a:t>
                      </a: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/Vigdor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Frey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York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Los Angeles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Chicago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Dallas-Ft. Worth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Philadelphia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Houston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Washington, D.C.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Miami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69.2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Atlanta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Boston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57.5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69.3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65.9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3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Segregated Areas for </a:t>
            </a:r>
            <a:r>
              <a:rPr lang="en-US" dirty="0"/>
              <a:t>Blacks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500" dirty="0"/>
              <a:t>Source:  </a:t>
            </a:r>
            <a:r>
              <a:rPr lang="en-US" sz="1500" dirty="0" smtClean="0"/>
              <a:t>Frey, Population Studies Center, University of Michigan</a:t>
            </a:r>
          </a:p>
          <a:p>
            <a:pPr marL="109728" indent="0">
              <a:buNone/>
            </a:pPr>
            <a:r>
              <a:rPr lang="en-US" sz="1500" dirty="0" smtClean="0"/>
              <a:t>	Note: Only 1 in the West (LA) and 1 in the South (Birmingham).</a:t>
            </a:r>
            <a:endParaRPr lang="en-US" sz="1500" dirty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06991"/>
              </p:ext>
            </p:extLst>
          </p:nvPr>
        </p:nvGraphicFramePr>
        <p:xfrm>
          <a:off x="914399" y="1905000"/>
          <a:ext cx="6594515" cy="4223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Rank (2010)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Milwaukee-Waukesha-West Allis, WI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 York-Northern New Jersey-Long Island, NY-NJ-PA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Chicago-Naperville-Joliet, IL-IN-WI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Detroit-Warren-Livonia, 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Cleveland-Elyria-Mentor, OH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Buffalo-Niagara Falls, 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St. Louis, MO-IL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Cincinnati-Middletown, OH-KY-IN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Philadelphia-Camden-Wilmington, PA-NJ-DE-MD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Los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Angeles</a:t>
                      </a:r>
                      <a:r>
                        <a:rPr lang="es-ES" sz="1200" u="none" strike="noStrike" dirty="0" smtClean="0">
                          <a:effectLst/>
                        </a:rPr>
                        <a:t>-Long </a:t>
                      </a:r>
                      <a:r>
                        <a:rPr lang="es-ES" sz="1200" u="none" strike="noStrike" dirty="0">
                          <a:effectLst/>
                        </a:rPr>
                        <a:t>Beach-Santa Ana, CA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Syracuse, NY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73.0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accent3"/>
                          </a:solidFill>
                          <a:effectLst/>
                        </a:rPr>
                        <a:t>71.4</a:t>
                      </a:r>
                      <a:endParaRPr lang="en-US" sz="1200" b="1" i="0" u="none" strike="noStrike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67.8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Bridgeport-Stamford-Norwalk, 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Youngstown-Warren-Boardman, OH-PA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Dayton, OH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Indianapolis-Carmel, 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Birmingham-Hoover, 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Pittsburgh, 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Harrisburg-Carlisle, 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Baltimore-Towson, 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Toledo, OH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9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Perspective on Black-White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Comparisons with 1900 are misleading; social segregation did not require residential segregation back then.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As late as the 1960s, many southern cities had low segregation indexes because black workers in white homes lived close by.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Cities with large black populations have seen relatively little decline in segregation.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Black-white segregation is still much greater than Hispanic/non-Hispanic or Asian-white segregation.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556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Perspective on Black-White Segregation, 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Nevertheless, the widespread decline in the dissimilarity and exposure indexes is an important phenomenon.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Before the Fair Housing Act, many blacks were denied entry into suburban neighborhoods.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Now a black family that is persistent enough to overcome discrimination at the levels observed in audits can obtain housing almost anywhere,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And the number of all-white suburbs has declined substantially.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130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Hispanic/Non-Hispanic-White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case of Hispanic-white segregation, the decades preceding 2000 saw </a:t>
            </a:r>
            <a:r>
              <a:rPr lang="en-US" b="1" dirty="0" smtClean="0">
                <a:solidFill>
                  <a:schemeClr val="accent3"/>
                </a:solidFill>
              </a:rPr>
              <a:t>increases</a:t>
            </a:r>
            <a:r>
              <a:rPr lang="en-US" dirty="0" smtClean="0"/>
              <a:t> in segregation measured by</a:t>
            </a:r>
          </a:p>
          <a:p>
            <a:pPr lvl="1"/>
            <a:endParaRPr lang="en-US" dirty="0" smtClean="0"/>
          </a:p>
          <a:p>
            <a:pPr lvl="2"/>
            <a:r>
              <a:rPr lang="en-US" dirty="0"/>
              <a:t>Dissimilarity Index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Isolation Index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little change in segregation using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Delta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Centralization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Proximity Index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Dissimilarity Index for Hispanics (Frey)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29727"/>
              </p:ext>
            </p:extLst>
          </p:nvPr>
        </p:nvGraphicFramePr>
        <p:xfrm>
          <a:off x="914400" y="2057400"/>
          <a:ext cx="7308851" cy="4220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5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Hispanic/Non-Hispanic-White </a:t>
                      </a:r>
                      <a:r>
                        <a:rPr lang="en-US" sz="1400" b="1" u="none" strike="noStrike" dirty="0">
                          <a:effectLst/>
                        </a:rPr>
                        <a:t>Dissimilarity </a:t>
                      </a:r>
                      <a:r>
                        <a:rPr lang="en-US" sz="1400" b="1" u="none" strike="noStrike" dirty="0" smtClean="0">
                          <a:effectLst/>
                        </a:rPr>
                        <a:t>Indexes, 10 </a:t>
                      </a:r>
                      <a:r>
                        <a:rPr lang="en-US" sz="1400" b="1" u="none" strike="noStrike" dirty="0">
                          <a:effectLst/>
                        </a:rPr>
                        <a:t>Largest Metropolitan Areas, 1990-2010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York-Northern New Jersey-Long Island, NY-NJ-PA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Los </a:t>
                      </a:r>
                      <a:r>
                        <a:rPr lang="es-ES" sz="1400" u="none" strike="noStrike" dirty="0" err="1">
                          <a:effectLst/>
                        </a:rPr>
                        <a:t>Angeles</a:t>
                      </a:r>
                      <a:r>
                        <a:rPr lang="es-ES" sz="1400" u="none" strike="noStrike" dirty="0">
                          <a:effectLst/>
                        </a:rPr>
                        <a:t>-Long Beach-Santa Ana, 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Chicago-Naperville-Joliet, IL-IN-WI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Dallas-Fort Worth-Arlington, TX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Philadelphia-Camden-Wilmington, PA-NJ-DE-MD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Houston-Sugar Land-Baytown,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Washington-Arlington-Alexandria, DC-VA-MD-WV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Miami-Fort Lauderdale-Pompano Beach, FL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Atlanta-Sandy Springs-Marietta, 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Boston-Cambridge-Quincy, MA-NH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Syracuse, NY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39.6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44.4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42.2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 (102 Areas with Population &gt; 500,000)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43.5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Dissimilarity Index for Asians (Frey)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26351"/>
              </p:ext>
            </p:extLst>
          </p:nvPr>
        </p:nvGraphicFramePr>
        <p:xfrm>
          <a:off x="914399" y="2036445"/>
          <a:ext cx="7162801" cy="4256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0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1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Asian-White Dissimilarity Indexes for the 10 Largest Metropolitan Areas, 1990-2010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York-Northern New Jersey-Long Island, NY-NJ-PA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Los Angeles-Long Beach-Santa Ana, CA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Chicago-Naperville-Joliet, IL-IN-WI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Dallas-Fort Worth-Arlington,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Philadelphia-Camden-Wilmington, PA-NJ-DE-MD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Houston-Sugar Land-Baytown, TX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Washington-Arlington-Alexandria, DC-VA-MD-WV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Miami-Fort Lauderdale-Pompano Beach, FL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Atlanta-Sandy Springs-Marietta, 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Boston-Cambridge-Quincy, MA-NH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Syracuse, NY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48.1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51.5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 (102 Areas with Population &gt; 500,000)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39.7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048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Hypersegregation</a:t>
            </a:r>
            <a:endParaRPr lang="en-US" dirty="0" smtClean="0"/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err="1" smtClean="0"/>
              <a:t>Hypersegregation</a:t>
            </a:r>
            <a:r>
              <a:rPr lang="en-US" dirty="0" smtClean="0"/>
              <a:t> exists when an area ranks highly (e.g. above 60 for </a:t>
            </a:r>
            <a:r>
              <a:rPr lang="en-US" i="1" dirty="0" smtClean="0"/>
              <a:t>D</a:t>
            </a:r>
            <a:r>
              <a:rPr lang="en-US" dirty="0" smtClean="0"/>
              <a:t>) on four of the five dimensions of segregation (Massey and Denton, </a:t>
            </a:r>
            <a:r>
              <a:rPr lang="en-US" i="1" dirty="0" smtClean="0"/>
              <a:t>Social Forces </a:t>
            </a:r>
            <a:r>
              <a:rPr lang="en-US" dirty="0" smtClean="0"/>
              <a:t>1989).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Massey and Tannen (</a:t>
            </a:r>
            <a:r>
              <a:rPr lang="en-US" i="1" dirty="0" smtClean="0"/>
              <a:t>Demography</a:t>
            </a:r>
            <a:r>
              <a:rPr lang="en-US" dirty="0" smtClean="0"/>
              <a:t> 2015) find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Blacks were </a:t>
            </a:r>
            <a:r>
              <a:rPr lang="en-US" dirty="0" err="1" smtClean="0"/>
              <a:t>hypersegregated</a:t>
            </a:r>
            <a:r>
              <a:rPr lang="en-US" dirty="0" smtClean="0"/>
              <a:t> in 21 urban areas in 2010.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err="1" smtClean="0"/>
              <a:t>Hypersegregation</a:t>
            </a:r>
            <a:r>
              <a:rPr lang="en-US" dirty="0" smtClean="0"/>
              <a:t> is rare for Hispanics (LA and NYC in 2000) and nonexistent for Asians.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Hypersegregation</a:t>
            </a:r>
            <a:r>
              <a:rPr lang="en-US" sz="2400" dirty="0"/>
              <a:t> Trends </a:t>
            </a:r>
            <a:r>
              <a:rPr lang="en-US" sz="2400" dirty="0" smtClean="0"/>
              <a:t>(Massey/Tannen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20158"/>
            <a:ext cx="6172200" cy="481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96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Black-White </a:t>
            </a:r>
            <a:r>
              <a:rPr lang="en-US" sz="2400" dirty="0" err="1" smtClean="0"/>
              <a:t>Hypersegregation</a:t>
            </a:r>
            <a:r>
              <a:rPr lang="en-US" sz="2400" dirty="0" smtClean="0"/>
              <a:t> (</a:t>
            </a:r>
            <a:r>
              <a:rPr lang="en-US" sz="2400" dirty="0"/>
              <a:t>M</a:t>
            </a:r>
            <a:r>
              <a:rPr lang="en-US" sz="2400" dirty="0" smtClean="0"/>
              <a:t>assey/Tannen)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866269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PAI786, Class 11: </a:t>
            </a:r>
            <a:r>
              <a:rPr lang="en-US" sz="2400" dirty="0"/>
              <a:t>Residential Segregation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Journals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r>
              <a:rPr lang="en-US" dirty="0" smtClean="0"/>
              <a:t>Journal due date: Wednesday, March 9; 2 entries are required.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1. A descriptive entry on an urban area of your choice.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lvl="1"/>
            <a:r>
              <a:rPr lang="en-US" dirty="0" smtClean="0"/>
              <a:t>Search for basic data.</a:t>
            </a:r>
          </a:p>
          <a:p>
            <a:pPr lvl="1"/>
            <a:r>
              <a:rPr lang="en-US" dirty="0" smtClean="0"/>
              <a:t>Tell me what you think is interesting about the area.</a:t>
            </a:r>
          </a:p>
          <a:p>
            <a:pPr lvl="1"/>
            <a:r>
              <a:rPr lang="en-US" dirty="0" smtClean="0"/>
              <a:t>Say something about sorting.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2.  An analytical entry on either (</a:t>
            </a:r>
            <a:r>
              <a:rPr lang="en-US" dirty="0"/>
              <a:t>1) housing problems and housing </a:t>
            </a:r>
            <a:r>
              <a:rPr lang="en-US" dirty="0" smtClean="0"/>
              <a:t>policy or (</a:t>
            </a:r>
            <a:r>
              <a:rPr lang="en-US" dirty="0"/>
              <a:t>2) discrimination, segregation, racial </a:t>
            </a:r>
            <a:r>
              <a:rPr lang="en-US" dirty="0" smtClean="0"/>
              <a:t>transition.  This is analogous to a take-home exam question, except you get to pick the question.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lvl="1"/>
            <a:r>
              <a:rPr lang="en-US" dirty="0" smtClean="0"/>
              <a:t>Identify a policy problem.</a:t>
            </a:r>
          </a:p>
          <a:p>
            <a:pPr lvl="1"/>
            <a:r>
              <a:rPr lang="en-US" dirty="0" smtClean="0"/>
              <a:t>Think about the behavior involved.</a:t>
            </a:r>
          </a:p>
          <a:p>
            <a:pPr lvl="1"/>
            <a:r>
              <a:rPr lang="en-US" dirty="0" smtClean="0"/>
              <a:t>Find some evidence that you find compelling.  </a:t>
            </a:r>
          </a:p>
          <a:p>
            <a:pPr lvl="1"/>
            <a:r>
              <a:rPr lang="en-US" dirty="0" smtClean="0"/>
              <a:t>Evaluate alternative policy responses.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A second analytical entry on one of these two broad topics is optional.  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48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Causes of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Discrimination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Preferences (</a:t>
            </a:r>
            <a:r>
              <a:rPr lang="en-US" dirty="0" smtClean="0">
                <a:solidFill>
                  <a:schemeClr val="accent3"/>
                </a:solidFill>
              </a:rPr>
              <a:t>which are based on experiences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Income differences (</a:t>
            </a:r>
            <a:r>
              <a:rPr lang="en-US" dirty="0" smtClean="0">
                <a:solidFill>
                  <a:schemeClr val="accent3"/>
                </a:solidFill>
              </a:rPr>
              <a:t>which reflect past and current discrimination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Discrimination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Discrimination in housing obviously can contribute to segregation.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Specifically, segregation is reinforced by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Denial of information about available housing,</a:t>
            </a:r>
          </a:p>
          <a:p>
            <a:pPr lvl="2"/>
            <a:r>
              <a:rPr lang="en-US" dirty="0" smtClean="0"/>
              <a:t>Racial/ethnic steering,</a:t>
            </a:r>
          </a:p>
          <a:p>
            <a:pPr lvl="2"/>
            <a:r>
              <a:rPr lang="en-US" dirty="0" smtClean="0"/>
              <a:t>Lack of cooperation in completing transactions.</a:t>
            </a:r>
          </a:p>
          <a:p>
            <a:endParaRPr lang="en-US" dirty="0"/>
          </a:p>
          <a:p>
            <a:pPr lvl="1"/>
            <a:r>
              <a:rPr lang="en-US" dirty="0" smtClean="0"/>
              <a:t>Audit studies show that discrimination persists.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Attitudes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Using data from Atlanta, Boston, and </a:t>
            </a:r>
            <a:r>
              <a:rPr lang="en-US" dirty="0"/>
              <a:t>LA, </a:t>
            </a:r>
            <a:r>
              <a:rPr lang="en-US" dirty="0" err="1"/>
              <a:t>Ihlanfeldt</a:t>
            </a:r>
            <a:r>
              <a:rPr lang="en-US" dirty="0"/>
              <a:t> and </a:t>
            </a:r>
            <a:r>
              <a:rPr lang="en-US" dirty="0" err="1"/>
              <a:t>Scafidi</a:t>
            </a:r>
            <a:r>
              <a:rPr lang="en-US" dirty="0"/>
              <a:t> </a:t>
            </a:r>
            <a:r>
              <a:rPr lang="en-US" dirty="0" smtClean="0"/>
              <a:t>examine the simultaneity between racial attitudes and racial segregation (</a:t>
            </a:r>
            <a:r>
              <a:rPr lang="en-US" i="1" dirty="0" smtClean="0"/>
              <a:t>Housing Studies </a:t>
            </a:r>
            <a:r>
              <a:rPr lang="en-US" dirty="0" smtClean="0"/>
              <a:t>2004).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Whites’ neighborhood racial preferences play an important role in explaining the racial composition of their neighborhoods.</a:t>
            </a:r>
          </a:p>
          <a:p>
            <a:pPr lvl="2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Inter-racial contact in neighborhoods and workplaces leads to a greater willingness among whites to live with blacks.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Attitudes, 2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study (</a:t>
            </a:r>
            <a:r>
              <a:rPr lang="en-US" dirty="0" err="1" smtClean="0"/>
              <a:t>Boustan</a:t>
            </a:r>
            <a:r>
              <a:rPr lang="en-US" dirty="0" smtClean="0"/>
              <a:t>, </a:t>
            </a:r>
            <a:r>
              <a:rPr lang="en-US" i="1" dirty="0" smtClean="0"/>
              <a:t>QJE</a:t>
            </a:r>
            <a:r>
              <a:rPr lang="en-US" dirty="0" smtClean="0"/>
              <a:t> </a:t>
            </a:r>
            <a:r>
              <a:rPr lang="en-US" dirty="0"/>
              <a:t>2010) finds that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“The distinctive American pattern—in which blacks live in cities and whites in suburbs—was enhanced by a large black migration from the rural South. I show that whites responded to this black influx by leaving </a:t>
            </a:r>
            <a:r>
              <a:rPr lang="en-US" dirty="0" smtClean="0"/>
              <a:t>cities…. </a:t>
            </a:r>
            <a:r>
              <a:rPr lang="en-US" dirty="0"/>
              <a:t>The best causal estimates imply that each black arrival led to 2.7 white departures.”</a:t>
            </a:r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9959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Causes of Segregation: Income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Income sorting and segregation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The basic logic of income-taste sorting suggests that socio-economic differences between groups will contribute to residential segregation.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 recent study of the San Francisco area (Bayer, MacMillan, Rueben, </a:t>
            </a:r>
            <a:r>
              <a:rPr lang="en-US" i="1" dirty="0" smtClean="0"/>
              <a:t>JUE</a:t>
            </a:r>
            <a:r>
              <a:rPr lang="en-US" dirty="0" smtClean="0"/>
              <a:t> 2004) finds that education, income, language, and immigration status, explain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Almost 95% of segregation for Hispanic households</a:t>
            </a:r>
          </a:p>
          <a:p>
            <a:pPr lvl="2"/>
            <a:r>
              <a:rPr lang="en-US" dirty="0" smtClean="0"/>
              <a:t>Over 50% of segregation Asian households, and</a:t>
            </a:r>
          </a:p>
          <a:p>
            <a:pPr lvl="2"/>
            <a:r>
              <a:rPr lang="en-US" dirty="0" smtClean="0"/>
              <a:t>Only 30% of segregation for Black households.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Consequences of Segregation: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Differences in opportunities.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Persistence of stereotypes and prejudice.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Segregation is an outcome that becomes a cause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Segregation and Opportunities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Spatial Mismatch Hypothesis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err="1" smtClean="0"/>
              <a:t>Kain</a:t>
            </a:r>
            <a:r>
              <a:rPr lang="en-US" dirty="0" smtClean="0"/>
              <a:t> (</a:t>
            </a:r>
            <a:r>
              <a:rPr lang="en-US" i="1" dirty="0" smtClean="0"/>
              <a:t>QJE</a:t>
            </a:r>
            <a:r>
              <a:rPr lang="en-US" dirty="0" smtClean="0"/>
              <a:t> 1968): High unemployment among blacks is due to mismatch between their residences and location of jobs—and to factors maintaining segregation.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Some evidence to support this (more jobs nearby = lower unemployment for blacks).</a:t>
            </a:r>
          </a:p>
          <a:p>
            <a:pPr lvl="2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But recent evidence indicates that having more jobs </a:t>
            </a:r>
            <a:r>
              <a:rPr lang="en-US" b="1" dirty="0" smtClean="0"/>
              <a:t>held by whites</a:t>
            </a:r>
            <a:r>
              <a:rPr lang="en-US" dirty="0" smtClean="0"/>
              <a:t> nearby does not lower black unemployment (</a:t>
            </a:r>
            <a:r>
              <a:rPr lang="en-US" dirty="0" err="1" smtClean="0"/>
              <a:t>Hellerstein</a:t>
            </a:r>
            <a:r>
              <a:rPr lang="en-US" dirty="0" smtClean="0"/>
              <a:t>, </a:t>
            </a:r>
            <a:r>
              <a:rPr lang="en-US" dirty="0" err="1" smtClean="0"/>
              <a:t>Neumark</a:t>
            </a:r>
            <a:r>
              <a:rPr lang="en-US" dirty="0" smtClean="0"/>
              <a:t>, and </a:t>
            </a:r>
            <a:r>
              <a:rPr lang="en-US" dirty="0" err="1" smtClean="0"/>
              <a:t>McInerney</a:t>
            </a:r>
            <a:r>
              <a:rPr lang="en-US" dirty="0" smtClean="0"/>
              <a:t>, </a:t>
            </a:r>
            <a:r>
              <a:rPr lang="en-US" i="1" dirty="0" smtClean="0"/>
              <a:t>JUE</a:t>
            </a:r>
            <a:r>
              <a:rPr lang="en-US" dirty="0" smtClean="0"/>
              <a:t> 2008)—a sign of discrimination in labor markets.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Segregation and Opportunities, Cont.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Another approach is to determine whether blacks have poorer socio-economic outcomes in urban areas with higher levels of segregation (Cutler and </a:t>
            </a:r>
            <a:r>
              <a:rPr lang="en-US" dirty="0" err="1" smtClean="0"/>
              <a:t>Glaeser</a:t>
            </a:r>
            <a:r>
              <a:rPr lang="en-US" dirty="0" smtClean="0"/>
              <a:t>, </a:t>
            </a:r>
            <a:r>
              <a:rPr lang="en-US" i="1" dirty="0" smtClean="0"/>
              <a:t>QJE</a:t>
            </a:r>
            <a:r>
              <a:rPr lang="en-US" dirty="0" smtClean="0"/>
              <a:t> 1997).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Higher segregation leads to larger white-black gaps in employment, earnings, not being a single mother, and high-school graduation. 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 one-standard deviation decrease in segregation would cut the black-white gap on most outcomes by one-third.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Segregation and Prejudice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Remember the evidence from </a:t>
            </a:r>
            <a:r>
              <a:rPr lang="en-US" dirty="0" err="1" smtClean="0"/>
              <a:t>Ihlanfeldt</a:t>
            </a:r>
            <a:r>
              <a:rPr lang="en-US" dirty="0" smtClean="0"/>
              <a:t> and </a:t>
            </a:r>
            <a:r>
              <a:rPr lang="en-US" dirty="0" err="1" smtClean="0"/>
              <a:t>Scafidi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Inter-racial contact in neighborhoods and workplaces leads to a greater willingness among whites to live with blacks.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It follows that a lack of contact undermines the willingness of whites to live with blacks.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Class Outline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Measurement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Causes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Consequences of Segregation 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Definition of Segregation</a:t>
            </a:r>
          </a:p>
          <a:p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Segregation</a:t>
            </a:r>
            <a:r>
              <a:rPr lang="en-US" dirty="0" smtClean="0"/>
              <a:t> is the physical separation of different groups = a synonym for </a:t>
            </a:r>
            <a:r>
              <a:rPr lang="en-US" b="1" dirty="0" smtClean="0">
                <a:solidFill>
                  <a:schemeClr val="accent3"/>
                </a:solidFill>
              </a:rPr>
              <a:t>sorting.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focus on </a:t>
            </a:r>
            <a:r>
              <a:rPr lang="en-US" b="1" dirty="0" smtClean="0">
                <a:solidFill>
                  <a:schemeClr val="accent3"/>
                </a:solidFill>
              </a:rPr>
              <a:t>racial and ethnic residential segregation</a:t>
            </a:r>
            <a:r>
              <a:rPr lang="en-US" dirty="0" smtClean="0"/>
              <a:t>, but many other kinds of segregation exist (in schools, firms, occupations, etc.).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Segregation is a complex social phenomenon, with many different dimensions.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Measures of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Dissimilarity Index:  Evenness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Isolation Index:  Potential contact between groups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Delta Index:  Relative physical space occupied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Centralization Index: Degree to which a group lives near the CBD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Proximity Index:  Degree to which a group lives in contiguous areas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The Dissimilarity Index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The dissimilarity index, </a:t>
            </a:r>
            <a:r>
              <a:rPr lang="en-US" i="1" dirty="0" smtClean="0"/>
              <a:t>D</a:t>
            </a:r>
            <a:r>
              <a:rPr lang="en-US" dirty="0" smtClean="0"/>
              <a:t>, is the most common measure of discrimination.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It indicates the share of either group that would have to move to reach an even distribution.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Its formula is: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601192" y="5181600"/>
          <a:ext cx="364720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4" imgW="1117600" imgH="419100" progId="Equation.DSMT4">
                  <p:embed/>
                </p:oleObj>
              </mc:Choice>
              <mc:Fallback>
                <p:oleObj name="Equation" r:id="rId4" imgW="1117600" imgH="419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192" y="5181600"/>
                        <a:ext cx="364720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Black-White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case of black-white segregation, over the last 40 years we have seen </a:t>
            </a:r>
            <a:r>
              <a:rPr lang="en-US" b="1" dirty="0" smtClean="0">
                <a:solidFill>
                  <a:schemeClr val="accent3"/>
                </a:solidFill>
              </a:rPr>
              <a:t>declines</a:t>
            </a:r>
            <a:r>
              <a:rPr lang="en-US" dirty="0" smtClean="0"/>
              <a:t> in segregation measured by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Dissimilarity Index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Isolation Index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little change in segregation (up to 2000) using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Delta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Centralization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Proximity Index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Segregation Indexes for Blacks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sz="1400" dirty="0" smtClean="0"/>
          </a:p>
          <a:p>
            <a:pPr marL="109728" indent="0">
              <a:buNone/>
            </a:pPr>
            <a:r>
              <a:rPr lang="en-US" sz="1400" dirty="0" smtClean="0"/>
              <a:t>	Source:  </a:t>
            </a:r>
            <a:r>
              <a:rPr lang="en-US" sz="1400" dirty="0" err="1" smtClean="0"/>
              <a:t>Glaeser</a:t>
            </a:r>
            <a:r>
              <a:rPr lang="en-US" sz="1400" dirty="0" smtClean="0"/>
              <a:t>/Vigdor</a:t>
            </a:r>
            <a:endParaRPr lang="en-US" sz="1400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3" t="20922" r="37206" b="48682"/>
          <a:stretch/>
        </p:blipFill>
        <p:spPr bwMode="auto">
          <a:xfrm>
            <a:off x="995688" y="1981200"/>
            <a:ext cx="708151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25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Segregation Indexes for </a:t>
            </a:r>
            <a:r>
              <a:rPr lang="en-US" dirty="0"/>
              <a:t>Blacks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500" dirty="0"/>
              <a:t>Source:  </a:t>
            </a:r>
            <a:r>
              <a:rPr lang="en-US" sz="1500" dirty="0" err="1"/>
              <a:t>Glaeser</a:t>
            </a:r>
            <a:r>
              <a:rPr lang="en-US" sz="1500" dirty="0"/>
              <a:t>/Vigdor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7" t="65561" r="34913" b="12988"/>
          <a:stretch/>
        </p:blipFill>
        <p:spPr bwMode="auto">
          <a:xfrm>
            <a:off x="762000" y="2327082"/>
            <a:ext cx="7890881" cy="277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346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14529</TotalTime>
  <Words>1762</Words>
  <Application>Microsoft Office PowerPoint</Application>
  <PresentationFormat>On-screen Show (4:3)</PresentationFormat>
  <Paragraphs>546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Georgia</vt:lpstr>
      <vt:lpstr>Trebuchet MS</vt:lpstr>
      <vt:lpstr>Wingdings 2</vt:lpstr>
      <vt:lpstr>Urban</vt:lpstr>
      <vt:lpstr>Equation</vt:lpstr>
      <vt:lpstr>PAI786:  Urban Policy</vt:lpstr>
      <vt:lpstr> PAI786, Class 11: Residential Segregation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376</cp:revision>
  <dcterms:created xsi:type="dcterms:W3CDTF">2008-01-08T18:11:56Z</dcterms:created>
  <dcterms:modified xsi:type="dcterms:W3CDTF">2018-02-12T17:12:02Z</dcterms:modified>
</cp:coreProperties>
</file>