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 id="2147483901" r:id="rId2"/>
  </p:sldMasterIdLst>
  <p:sldIdLst>
    <p:sldId id="278" r:id="rId3"/>
    <p:sldId id="258" r:id="rId4"/>
    <p:sldId id="274" r:id="rId5"/>
    <p:sldId id="259" r:id="rId6"/>
    <p:sldId id="279" r:id="rId7"/>
    <p:sldId id="257" r:id="rId8"/>
    <p:sldId id="261" r:id="rId9"/>
    <p:sldId id="262" r:id="rId10"/>
    <p:sldId id="264" r:id="rId11"/>
    <p:sldId id="265" r:id="rId12"/>
    <p:sldId id="266" r:id="rId13"/>
    <p:sldId id="275" r:id="rId14"/>
    <p:sldId id="284" r:id="rId15"/>
    <p:sldId id="267" r:id="rId16"/>
    <p:sldId id="268" r:id="rId17"/>
    <p:sldId id="269" r:id="rId18"/>
    <p:sldId id="281" r:id="rId19"/>
    <p:sldId id="273" r:id="rId20"/>
    <p:sldId id="276" r:id="rId21"/>
    <p:sldId id="282" r:id="rId22"/>
    <p:sldId id="283" r:id="rId23"/>
    <p:sldId id="280" r:id="rId24"/>
    <p:sldId id="272" r:id="rId25"/>
  </p:sldIdLst>
  <p:sldSz cx="9144000" cy="6858000" type="screen4x3"/>
  <p:notesSz cx="9144000" cy="6858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BE6CE"/>
    <a:srgbClr val="637052"/>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94660"/>
  </p:normalViewPr>
  <p:slideViewPr>
    <p:cSldViewPr>
      <p:cViewPr varScale="1">
        <p:scale>
          <a:sx n="95" d="100"/>
          <a:sy n="95" d="100"/>
        </p:scale>
        <p:origin x="11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089F6E9-FF56-466E-AEDC-79093426EA78}"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8066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D8004062-5AA2-44B6-B69D-5CE6BF39015F}" type="slidenum">
              <a:rPr lang="en-US" altLang="en-US" smtClean="0"/>
              <a:pPr>
                <a:defRPr/>
              </a:pPr>
              <a:t>‹#›</a:t>
            </a:fld>
            <a:endParaRPr lang="en-US" altLang="en-US"/>
          </a:p>
        </p:txBody>
      </p:sp>
    </p:spTree>
    <p:extLst>
      <p:ext uri="{BB962C8B-B14F-4D97-AF65-F5344CB8AC3E}">
        <p14:creationId xmlns:p14="http://schemas.microsoft.com/office/powerpoint/2010/main" val="4220811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DAF0E54C-860D-4598-805C-9BE0ECBF036B}" type="slidenum">
              <a:rPr lang="en-US" altLang="en-US" smtClean="0"/>
              <a:pPr>
                <a:defRPr/>
              </a:pPr>
              <a:t>‹#›</a:t>
            </a:fld>
            <a:endParaRPr lang="en-US" altLang="en-US"/>
          </a:p>
        </p:txBody>
      </p:sp>
    </p:spTree>
    <p:extLst>
      <p:ext uri="{BB962C8B-B14F-4D97-AF65-F5344CB8AC3E}">
        <p14:creationId xmlns:p14="http://schemas.microsoft.com/office/powerpoint/2010/main" val="3293471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7500" spc="-47"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250" cap="all" spc="188" baseline="0">
                <a:solidFill>
                  <a:schemeClr val="tx2"/>
                </a:solidFill>
                <a:latin typeface="+mj-lt"/>
              </a:defRPr>
            </a:lvl1pPr>
            <a:lvl2pPr marL="428625" indent="0" algn="ctr">
              <a:buNone/>
              <a:defRPr sz="2250"/>
            </a:lvl2pPr>
            <a:lvl3pPr marL="857250" indent="0" algn="ctr">
              <a:buNone/>
              <a:defRPr sz="2250"/>
            </a:lvl3pPr>
            <a:lvl4pPr marL="1285875" indent="0" algn="ctr">
              <a:buNone/>
              <a:defRPr sz="1875"/>
            </a:lvl4pPr>
            <a:lvl5pPr marL="1714500" indent="0" algn="ctr">
              <a:buNone/>
              <a:defRPr sz="1875"/>
            </a:lvl5pPr>
            <a:lvl6pPr marL="2143125" indent="0" algn="ctr">
              <a:buNone/>
              <a:defRPr sz="1875"/>
            </a:lvl6pPr>
            <a:lvl7pPr marL="2571750" indent="0" algn="ctr">
              <a:buNone/>
              <a:defRPr sz="1875"/>
            </a:lvl7pPr>
            <a:lvl8pPr marL="3000375" indent="0" algn="ctr">
              <a:buNone/>
              <a:defRPr sz="1875"/>
            </a:lvl8pPr>
            <a:lvl9pPr marL="3429000" indent="0" algn="ctr">
              <a:buNone/>
              <a:defRPr sz="1875"/>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D706704F-C9B3-45C2-8C0E-73F1DE099403}"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3817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D93C80BC-A432-457E-A29A-2A414C22CDB8}" type="slidenum">
              <a:rPr lang="en-US" altLang="en-US" smtClean="0"/>
              <a:pPr>
                <a:defRPr/>
              </a:pPr>
              <a:t>‹#›</a:t>
            </a:fld>
            <a:endParaRPr lang="en-US" altLang="en-US"/>
          </a:p>
        </p:txBody>
      </p:sp>
    </p:spTree>
    <p:extLst>
      <p:ext uri="{BB962C8B-B14F-4D97-AF65-F5344CB8AC3E}">
        <p14:creationId xmlns:p14="http://schemas.microsoft.com/office/powerpoint/2010/main" val="3518151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75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250" cap="all" spc="188" baseline="0">
                <a:solidFill>
                  <a:schemeClr val="tx2"/>
                </a:solidFill>
                <a:latin typeface="+mj-lt"/>
              </a:defRPr>
            </a:lvl1pPr>
            <a:lvl2pPr marL="428625" indent="0">
              <a:buNone/>
              <a:defRPr sz="1688">
                <a:solidFill>
                  <a:schemeClr val="tx1">
                    <a:tint val="75000"/>
                  </a:schemeClr>
                </a:solidFill>
              </a:defRPr>
            </a:lvl2pPr>
            <a:lvl3pPr marL="857250" indent="0">
              <a:buNone/>
              <a:defRPr sz="1500">
                <a:solidFill>
                  <a:schemeClr val="tx1">
                    <a:tint val="75000"/>
                  </a:schemeClr>
                </a:solidFill>
              </a:defRPr>
            </a:lvl3pPr>
            <a:lvl4pPr marL="1285875" indent="0">
              <a:buNone/>
              <a:defRPr sz="1313">
                <a:solidFill>
                  <a:schemeClr val="tx1">
                    <a:tint val="75000"/>
                  </a:schemeClr>
                </a:solidFill>
              </a:defRPr>
            </a:lvl4pPr>
            <a:lvl5pPr marL="1714500" indent="0">
              <a:buNone/>
              <a:defRPr sz="1313">
                <a:solidFill>
                  <a:schemeClr val="tx1">
                    <a:tint val="75000"/>
                  </a:schemeClr>
                </a:solidFill>
              </a:defRPr>
            </a:lvl5pPr>
            <a:lvl6pPr marL="2143125" indent="0">
              <a:buNone/>
              <a:defRPr sz="1313">
                <a:solidFill>
                  <a:schemeClr val="tx1">
                    <a:tint val="75000"/>
                  </a:schemeClr>
                </a:solidFill>
              </a:defRPr>
            </a:lvl6pPr>
            <a:lvl7pPr marL="2571750" indent="0">
              <a:buNone/>
              <a:defRPr sz="1313">
                <a:solidFill>
                  <a:schemeClr val="tx1">
                    <a:tint val="75000"/>
                  </a:schemeClr>
                </a:solidFill>
              </a:defRPr>
            </a:lvl7pPr>
            <a:lvl8pPr marL="3000375" indent="0">
              <a:buNone/>
              <a:defRPr sz="1313">
                <a:solidFill>
                  <a:schemeClr val="tx1">
                    <a:tint val="75000"/>
                  </a:schemeClr>
                </a:solidFill>
              </a:defRPr>
            </a:lvl8pPr>
            <a:lvl9pPr marL="3429000" indent="0">
              <a:buNone/>
              <a:defRPr sz="131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FD2EFF37-1F7A-46EA-A522-9669C5EBB9A7}"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1040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5"/>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7"/>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C2FBF44D-050A-4923-BF1B-62D6C62E5994}" type="slidenum">
              <a:rPr lang="en-US" altLang="en-US" smtClean="0"/>
              <a:pPr>
                <a:defRPr/>
              </a:pPr>
              <a:t>‹#›</a:t>
            </a:fld>
            <a:endParaRPr lang="en-US" altLang="en-US"/>
          </a:p>
        </p:txBody>
      </p:sp>
    </p:spTree>
    <p:extLst>
      <p:ext uri="{BB962C8B-B14F-4D97-AF65-F5344CB8AC3E}">
        <p14:creationId xmlns:p14="http://schemas.microsoft.com/office/powerpoint/2010/main" val="1638980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5"/>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875" b="0" cap="all" baseline="0">
                <a:solidFill>
                  <a:schemeClr val="tx2"/>
                </a:solidFill>
              </a:defRPr>
            </a:lvl1pPr>
            <a:lvl2pPr marL="428625" indent="0">
              <a:buNone/>
              <a:defRPr sz="1875" b="1"/>
            </a:lvl2pPr>
            <a:lvl3pPr marL="857250" indent="0">
              <a:buNone/>
              <a:defRPr sz="1688" b="1"/>
            </a:lvl3pPr>
            <a:lvl4pPr marL="1285875" indent="0">
              <a:buNone/>
              <a:defRPr sz="1500" b="1"/>
            </a:lvl4pPr>
            <a:lvl5pPr marL="1714500" indent="0">
              <a:buNone/>
              <a:defRPr sz="1500" b="1"/>
            </a:lvl5pPr>
            <a:lvl6pPr marL="2143125" indent="0">
              <a:buNone/>
              <a:defRPr sz="1500" b="1"/>
            </a:lvl6pPr>
            <a:lvl7pPr marL="2571750" indent="0">
              <a:buNone/>
              <a:defRPr sz="1500" b="1"/>
            </a:lvl7pPr>
            <a:lvl8pPr marL="3000375" indent="0">
              <a:buNone/>
              <a:defRPr sz="1500" b="1"/>
            </a:lvl8pPr>
            <a:lvl9pPr marL="3429000"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875" b="0" cap="all" baseline="0">
                <a:solidFill>
                  <a:schemeClr val="tx2"/>
                </a:solidFill>
              </a:defRPr>
            </a:lvl1pPr>
            <a:lvl2pPr marL="428625" indent="0">
              <a:buNone/>
              <a:defRPr sz="1875" b="1"/>
            </a:lvl2pPr>
            <a:lvl3pPr marL="857250" indent="0">
              <a:buNone/>
              <a:defRPr sz="1688" b="1"/>
            </a:lvl3pPr>
            <a:lvl4pPr marL="1285875" indent="0">
              <a:buNone/>
              <a:defRPr sz="1500" b="1"/>
            </a:lvl4pPr>
            <a:lvl5pPr marL="1714500" indent="0">
              <a:buNone/>
              <a:defRPr sz="1500" b="1"/>
            </a:lvl5pPr>
            <a:lvl6pPr marL="2143125" indent="0">
              <a:buNone/>
              <a:defRPr sz="1500" b="1"/>
            </a:lvl6pPr>
            <a:lvl7pPr marL="2571750" indent="0">
              <a:buNone/>
              <a:defRPr sz="1500" b="1"/>
            </a:lvl7pPr>
            <a:lvl8pPr marL="3000375" indent="0">
              <a:buNone/>
              <a:defRPr sz="1500" b="1"/>
            </a:lvl8pPr>
            <a:lvl9pPr marL="3429000"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466344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843C6E25-3903-4297-9419-3DD52AAFE132}" type="slidenum">
              <a:rPr lang="en-US" altLang="en-US" smtClean="0"/>
              <a:pPr>
                <a:defRPr/>
              </a:pPr>
              <a:t>‹#›</a:t>
            </a:fld>
            <a:endParaRPr lang="en-US" altLang="en-US"/>
          </a:p>
        </p:txBody>
      </p:sp>
    </p:spTree>
    <p:extLst>
      <p:ext uri="{BB962C8B-B14F-4D97-AF65-F5344CB8AC3E}">
        <p14:creationId xmlns:p14="http://schemas.microsoft.com/office/powerpoint/2010/main" val="4052423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9E8B075E-2C51-4A39-8EDA-0D5BC84B9703}" type="slidenum">
              <a:rPr lang="en-US" altLang="en-US" smtClean="0"/>
              <a:pPr>
                <a:defRPr/>
              </a:pPr>
              <a:t>‹#›</a:t>
            </a:fld>
            <a:endParaRPr lang="en-US" altLang="en-US"/>
          </a:p>
        </p:txBody>
      </p:sp>
    </p:spTree>
    <p:extLst>
      <p:ext uri="{BB962C8B-B14F-4D97-AF65-F5344CB8AC3E}">
        <p14:creationId xmlns:p14="http://schemas.microsoft.com/office/powerpoint/2010/main" val="20910705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4"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DE3D2DA3-9CF1-4B7B-BF50-DFDDAAB6BB86}" type="slidenum">
              <a:rPr lang="en-US" altLang="en-US" smtClean="0"/>
              <a:pPr>
                <a:defRPr/>
              </a:pPr>
              <a:t>‹#›</a:t>
            </a:fld>
            <a:endParaRPr lang="en-US" altLang="en-US"/>
          </a:p>
        </p:txBody>
      </p:sp>
    </p:spTree>
    <p:extLst>
      <p:ext uri="{BB962C8B-B14F-4D97-AF65-F5344CB8AC3E}">
        <p14:creationId xmlns:p14="http://schemas.microsoft.com/office/powerpoint/2010/main" val="6995329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375"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9"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1"/>
            <a:ext cx="2400300" cy="3379124"/>
          </a:xfrm>
        </p:spPr>
        <p:txBody>
          <a:bodyPr lIns="91440" rIns="91440">
            <a:normAutofit/>
          </a:bodyPr>
          <a:lstStyle>
            <a:lvl1pPr marL="0" indent="0">
              <a:buNone/>
              <a:defRPr sz="1406">
                <a:solidFill>
                  <a:srgbClr val="FFFFFF"/>
                </a:solidFill>
              </a:defRPr>
            </a:lvl1pPr>
            <a:lvl2pPr marL="428625" indent="0">
              <a:buNone/>
              <a:defRPr sz="1125"/>
            </a:lvl2pPr>
            <a:lvl3pPr marL="857250" indent="0">
              <a:buNone/>
              <a:defRPr sz="938"/>
            </a:lvl3pPr>
            <a:lvl4pPr marL="1285875" indent="0">
              <a:buNone/>
              <a:defRPr sz="844"/>
            </a:lvl4pPr>
            <a:lvl5pPr marL="1714500" indent="0">
              <a:buNone/>
              <a:defRPr sz="844"/>
            </a:lvl5pPr>
            <a:lvl6pPr marL="2143125" indent="0">
              <a:buNone/>
              <a:defRPr sz="844"/>
            </a:lvl6pPr>
            <a:lvl7pPr marL="2571750" indent="0">
              <a:buNone/>
              <a:defRPr sz="844"/>
            </a:lvl7pPr>
            <a:lvl8pPr marL="3000375" indent="0">
              <a:buNone/>
              <a:defRPr sz="844"/>
            </a:lvl8pPr>
            <a:lvl9pPr marL="3429000" indent="0">
              <a:buNone/>
              <a:defRPr sz="844"/>
            </a:lvl9pPr>
          </a:lstStyle>
          <a:p>
            <a:pPr lvl="0"/>
            <a:r>
              <a:rPr lang="en-US" smtClean="0"/>
              <a:t>Click to edit Master text styles</a:t>
            </a:r>
          </a:p>
        </p:txBody>
      </p:sp>
      <p:sp>
        <p:nvSpPr>
          <p:cNvPr id="5" name="Date Placeholder 4"/>
          <p:cNvSpPr>
            <a:spLocks noGrp="1"/>
          </p:cNvSpPr>
          <p:nvPr>
            <p:ph type="dt" sz="half" idx="10"/>
          </p:nvPr>
        </p:nvSpPr>
        <p:spPr>
          <a:xfrm>
            <a:off x="349136" y="6459787"/>
            <a:ext cx="1963883" cy="365125"/>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7"/>
            <a:ext cx="3486150" cy="365125"/>
          </a:xfrm>
        </p:spPr>
        <p:txBody>
          <a:bodyPr/>
          <a:lstStyle>
            <a:lvl1pPr algn="l">
              <a:defRPr>
                <a:solidFill>
                  <a:schemeClr val="tx2"/>
                </a:solidFill>
              </a:defRPr>
            </a:lvl1pPr>
          </a:lstStyle>
          <a:p>
            <a:pPr>
              <a:defRPr/>
            </a:pPr>
            <a:endParaRPr lang="en-US" alt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B16F167B-02CD-4D8D-BD12-6B6DC7B13918}" type="slidenum">
              <a:rPr lang="en-US" altLang="en-US" smtClean="0">
                <a:solidFill>
                  <a:srgbClr val="637052"/>
                </a:solidFill>
              </a:rPr>
              <a:pPr>
                <a:defRPr/>
              </a:pPr>
              <a:t>‹#›</a:t>
            </a:fld>
            <a:endParaRPr lang="en-US" altLang="en-US">
              <a:solidFill>
                <a:srgbClr val="637052"/>
              </a:solidFill>
            </a:endParaRPr>
          </a:p>
        </p:txBody>
      </p:sp>
    </p:spTree>
    <p:extLst>
      <p:ext uri="{BB962C8B-B14F-4D97-AF65-F5344CB8AC3E}">
        <p14:creationId xmlns:p14="http://schemas.microsoft.com/office/powerpoint/2010/main" val="369624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9F6CBA91-C7D3-4D80-B6C0-0B801386370D}" type="slidenum">
              <a:rPr lang="en-US" altLang="en-US" smtClean="0"/>
              <a:pPr>
                <a:defRPr/>
              </a:pPr>
              <a:t>‹#›</a:t>
            </a:fld>
            <a:endParaRPr lang="en-US" altLang="en-US"/>
          </a:p>
        </p:txBody>
      </p:sp>
    </p:spTree>
    <p:extLst>
      <p:ext uri="{BB962C8B-B14F-4D97-AF65-F5344CB8AC3E}">
        <p14:creationId xmlns:p14="http://schemas.microsoft.com/office/powerpoint/2010/main" val="25968738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2"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 y="491507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375"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 y="0"/>
            <a:ext cx="9143989" cy="4915076"/>
          </a:xfrm>
          <a:blipFill>
            <a:blip r:embed="rId2"/>
            <a:stretch>
              <a:fillRect/>
            </a:stretch>
          </a:blipFill>
        </p:spPr>
        <p:txBody>
          <a:bodyPr lIns="457200" tIns="457200" anchor="t"/>
          <a:lstStyle>
            <a:lvl1pPr marL="0" indent="0">
              <a:buNone/>
              <a:defRPr sz="3000">
                <a:solidFill>
                  <a:schemeClr val="bg1"/>
                </a:solidFill>
              </a:defRPr>
            </a:lvl1pPr>
            <a:lvl2pPr marL="428625" indent="0">
              <a:buNone/>
              <a:defRPr sz="2625"/>
            </a:lvl2pPr>
            <a:lvl3pPr marL="857250" indent="0">
              <a:buNone/>
              <a:defRPr sz="2250"/>
            </a:lvl3pPr>
            <a:lvl4pPr marL="1285875" indent="0">
              <a:buNone/>
              <a:defRPr sz="1875"/>
            </a:lvl4pPr>
            <a:lvl5pPr marL="1714500" indent="0">
              <a:buNone/>
              <a:defRPr sz="1875"/>
            </a:lvl5pPr>
            <a:lvl6pPr marL="2143125" indent="0">
              <a:buNone/>
              <a:defRPr sz="1875"/>
            </a:lvl6pPr>
            <a:lvl7pPr marL="2571750" indent="0">
              <a:buNone/>
              <a:defRPr sz="1875"/>
            </a:lvl7pPr>
            <a:lvl8pPr marL="3000375" indent="0">
              <a:buNone/>
              <a:defRPr sz="1875"/>
            </a:lvl8pPr>
            <a:lvl9pPr marL="3429000" indent="0">
              <a:buNone/>
              <a:defRPr sz="1875"/>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563"/>
              </a:spcAft>
              <a:buNone/>
              <a:defRPr sz="1406">
                <a:solidFill>
                  <a:srgbClr val="FFFFFF"/>
                </a:solidFill>
              </a:defRPr>
            </a:lvl1pPr>
            <a:lvl2pPr marL="428625" indent="0">
              <a:buNone/>
              <a:defRPr sz="1125"/>
            </a:lvl2pPr>
            <a:lvl3pPr marL="857250" indent="0">
              <a:buNone/>
              <a:defRPr sz="938"/>
            </a:lvl3pPr>
            <a:lvl4pPr marL="1285875" indent="0">
              <a:buNone/>
              <a:defRPr sz="844"/>
            </a:lvl4pPr>
            <a:lvl5pPr marL="1714500" indent="0">
              <a:buNone/>
              <a:defRPr sz="844"/>
            </a:lvl5pPr>
            <a:lvl6pPr marL="2143125" indent="0">
              <a:buNone/>
              <a:defRPr sz="844"/>
            </a:lvl6pPr>
            <a:lvl7pPr marL="2571750" indent="0">
              <a:buNone/>
              <a:defRPr sz="844"/>
            </a:lvl7pPr>
            <a:lvl8pPr marL="3000375" indent="0">
              <a:buNone/>
              <a:defRPr sz="844"/>
            </a:lvl8pPr>
            <a:lvl9pPr marL="3429000" indent="0">
              <a:buNone/>
              <a:defRPr sz="844"/>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5A1BF118-CE82-4A42-9F60-530DA4E5D2A0}" type="slidenum">
              <a:rPr lang="en-US" altLang="en-US" smtClean="0"/>
              <a:pPr>
                <a:defRPr/>
              </a:pPr>
              <a:t>‹#›</a:t>
            </a:fld>
            <a:endParaRPr lang="en-US" altLang="en-US"/>
          </a:p>
        </p:txBody>
      </p:sp>
    </p:spTree>
    <p:extLst>
      <p:ext uri="{BB962C8B-B14F-4D97-AF65-F5344CB8AC3E}">
        <p14:creationId xmlns:p14="http://schemas.microsoft.com/office/powerpoint/2010/main" val="1746142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C466924C-3B13-4618-8B14-6371C074C5FC}" type="slidenum">
              <a:rPr lang="en-US" altLang="en-US" smtClean="0"/>
              <a:pPr>
                <a:defRPr/>
              </a:pPr>
              <a:t>‹#›</a:t>
            </a:fld>
            <a:endParaRPr lang="en-US" altLang="en-US"/>
          </a:p>
        </p:txBody>
      </p:sp>
    </p:spTree>
    <p:extLst>
      <p:ext uri="{BB962C8B-B14F-4D97-AF65-F5344CB8AC3E}">
        <p14:creationId xmlns:p14="http://schemas.microsoft.com/office/powerpoint/2010/main" val="10827600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6" y="414780"/>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9E108FC6-6A8F-4113-84B8-FABD3D3FD337}" type="slidenum">
              <a:rPr lang="en-US" altLang="en-US" smtClean="0"/>
              <a:pPr>
                <a:defRPr/>
              </a:pPr>
              <a:t>‹#›</a:t>
            </a:fld>
            <a:endParaRPr lang="en-US" altLang="en-US"/>
          </a:p>
        </p:txBody>
      </p:sp>
    </p:spTree>
    <p:extLst>
      <p:ext uri="{BB962C8B-B14F-4D97-AF65-F5344CB8AC3E}">
        <p14:creationId xmlns:p14="http://schemas.microsoft.com/office/powerpoint/2010/main" val="2995662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417"/>
            <a:ext cx="8229600" cy="114061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13200" cy="45303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3601" y="1600200"/>
            <a:ext cx="4013200" cy="45303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FD02D10-51B1-45AB-B597-71E94130CB6B}" type="slidenum">
              <a:rPr lang="en-US" altLang="en-US"/>
              <a:pPr>
                <a:defRPr/>
              </a:pPr>
              <a:t>‹#›</a:t>
            </a:fld>
            <a:endParaRPr lang="en-US" altLang="en-US"/>
          </a:p>
        </p:txBody>
      </p:sp>
    </p:spTree>
    <p:extLst>
      <p:ext uri="{BB962C8B-B14F-4D97-AF65-F5344CB8AC3E}">
        <p14:creationId xmlns:p14="http://schemas.microsoft.com/office/powerpoint/2010/main" val="1487898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886DD49C-3522-48A0-B961-97B835835E46}"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1970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AEDB240E-695C-449E-83BD-DEE3E13F3980}" type="slidenum">
              <a:rPr lang="en-US" altLang="en-US" smtClean="0"/>
              <a:pPr>
                <a:defRPr/>
              </a:pPr>
              <a:t>‹#›</a:t>
            </a:fld>
            <a:endParaRPr lang="en-US" altLang="en-US"/>
          </a:p>
        </p:txBody>
      </p:sp>
    </p:spTree>
    <p:extLst>
      <p:ext uri="{BB962C8B-B14F-4D97-AF65-F5344CB8AC3E}">
        <p14:creationId xmlns:p14="http://schemas.microsoft.com/office/powerpoint/2010/main" val="2723452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FB20C374-D32A-4D6D-BC12-086D524CA2EF}" type="slidenum">
              <a:rPr lang="en-US" altLang="en-US" smtClean="0"/>
              <a:pPr>
                <a:defRPr/>
              </a:pPr>
              <a:t>‹#›</a:t>
            </a:fld>
            <a:endParaRPr lang="en-US" altLang="en-US"/>
          </a:p>
        </p:txBody>
      </p:sp>
    </p:spTree>
    <p:extLst>
      <p:ext uri="{BB962C8B-B14F-4D97-AF65-F5344CB8AC3E}">
        <p14:creationId xmlns:p14="http://schemas.microsoft.com/office/powerpoint/2010/main" val="127471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19ADD85E-9532-413B-946E-BC5FFCAEAACA}" type="slidenum">
              <a:rPr lang="en-US" altLang="en-US" smtClean="0"/>
              <a:pPr>
                <a:defRPr/>
              </a:pPr>
              <a:t>‹#›</a:t>
            </a:fld>
            <a:endParaRPr lang="en-US" altLang="en-US"/>
          </a:p>
        </p:txBody>
      </p:sp>
    </p:spTree>
    <p:extLst>
      <p:ext uri="{BB962C8B-B14F-4D97-AF65-F5344CB8AC3E}">
        <p14:creationId xmlns:p14="http://schemas.microsoft.com/office/powerpoint/2010/main" val="51265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A88C0D1F-B5B9-45F2-8112-B8452274001D}" type="slidenum">
              <a:rPr lang="en-US" altLang="en-US" smtClean="0"/>
              <a:pPr>
                <a:defRPr/>
              </a:pPr>
              <a:t>‹#›</a:t>
            </a:fld>
            <a:endParaRPr lang="en-US" altLang="en-US"/>
          </a:p>
        </p:txBody>
      </p:sp>
    </p:spTree>
    <p:extLst>
      <p:ext uri="{BB962C8B-B14F-4D97-AF65-F5344CB8AC3E}">
        <p14:creationId xmlns:p14="http://schemas.microsoft.com/office/powerpoint/2010/main" val="2243210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3F21512B-4F28-4951-9591-D9265957F106}" type="slidenum">
              <a:rPr lang="en-US" altLang="en-US" smtClean="0"/>
              <a:pPr>
                <a:defRPr/>
              </a:pPr>
              <a:t>‹#›</a:t>
            </a:fld>
            <a:endParaRPr lang="en-US" altLang="en-US"/>
          </a:p>
        </p:txBody>
      </p:sp>
    </p:spTree>
    <p:extLst>
      <p:ext uri="{BB962C8B-B14F-4D97-AF65-F5344CB8AC3E}">
        <p14:creationId xmlns:p14="http://schemas.microsoft.com/office/powerpoint/2010/main" val="3600557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7066089C-94FC-4BA2-8FFB-F3ECB5577097}" type="slidenum">
              <a:rPr lang="en-US" altLang="en-US" smtClean="0"/>
              <a:pPr>
                <a:defRPr/>
              </a:pPr>
              <a:t>‹#›</a:t>
            </a:fld>
            <a:endParaRPr lang="en-US" altLang="en-US"/>
          </a:p>
        </p:txBody>
      </p:sp>
    </p:spTree>
    <p:extLst>
      <p:ext uri="{BB962C8B-B14F-4D97-AF65-F5344CB8AC3E}">
        <p14:creationId xmlns:p14="http://schemas.microsoft.com/office/powerpoint/2010/main" val="3911406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2D24D2D3-1C72-437C-9B69-611946E8AEBD}" type="slidenum">
              <a:rPr lang="en-US" altLang="en-US" smtClean="0"/>
              <a:pPr>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0486676"/>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6"/>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5"/>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3" y="6459787"/>
            <a:ext cx="1854203" cy="365125"/>
          </a:xfrm>
          <a:prstGeom prst="rect">
            <a:avLst/>
          </a:prstGeom>
        </p:spPr>
        <p:txBody>
          <a:bodyPr vert="horz" lIns="91440" tIns="45720" rIns="91440" bIns="45720" rtlCol="0" anchor="ctr"/>
          <a:lstStyle>
            <a:lvl1pPr algn="l">
              <a:defRPr sz="844">
                <a:solidFill>
                  <a:srgbClr val="FFFFFF"/>
                </a:solidFill>
              </a:defRPr>
            </a:lvl1pPr>
          </a:lstStyle>
          <a:p>
            <a:pPr eaLnBrk="1" hangingPunct="1">
              <a:defRPr/>
            </a:pPr>
            <a:endParaRPr lang="en-US" altLang="en-US"/>
          </a:p>
        </p:txBody>
      </p:sp>
      <p:sp>
        <p:nvSpPr>
          <p:cNvPr id="5" name="Footer Placeholder 4"/>
          <p:cNvSpPr>
            <a:spLocks noGrp="1"/>
          </p:cNvSpPr>
          <p:nvPr>
            <p:ph type="ftr" sz="quarter" idx="3"/>
          </p:nvPr>
        </p:nvSpPr>
        <p:spPr>
          <a:xfrm>
            <a:off x="2764641" y="6459787"/>
            <a:ext cx="3617103" cy="365125"/>
          </a:xfrm>
          <a:prstGeom prst="rect">
            <a:avLst/>
          </a:prstGeom>
        </p:spPr>
        <p:txBody>
          <a:bodyPr vert="horz" lIns="91440" tIns="45720" rIns="91440" bIns="45720" rtlCol="0" anchor="ctr"/>
          <a:lstStyle>
            <a:lvl1pPr algn="ctr">
              <a:defRPr sz="844" cap="all" baseline="0">
                <a:solidFill>
                  <a:srgbClr val="FFFFFF"/>
                </a:solidFill>
              </a:defRPr>
            </a:lvl1pPr>
          </a:lstStyle>
          <a:p>
            <a:pPr eaLnBrk="1" hangingPunct="1">
              <a:defRPr/>
            </a:pPr>
            <a:endParaRPr lang="en-US" altLang="en-US"/>
          </a:p>
        </p:txBody>
      </p:sp>
      <p:sp>
        <p:nvSpPr>
          <p:cNvPr id="6" name="Slide Number Placeholder 5"/>
          <p:cNvSpPr>
            <a:spLocks noGrp="1"/>
          </p:cNvSpPr>
          <p:nvPr>
            <p:ph type="sldNum" sz="quarter" idx="4"/>
          </p:nvPr>
        </p:nvSpPr>
        <p:spPr>
          <a:xfrm>
            <a:off x="7425346" y="6459787"/>
            <a:ext cx="984019" cy="365125"/>
          </a:xfrm>
          <a:prstGeom prst="rect">
            <a:avLst/>
          </a:prstGeom>
        </p:spPr>
        <p:txBody>
          <a:bodyPr vert="horz" lIns="91440" tIns="45720" rIns="91440" bIns="45720" rtlCol="0" anchor="ctr"/>
          <a:lstStyle>
            <a:lvl1pPr algn="r">
              <a:defRPr sz="984">
                <a:solidFill>
                  <a:srgbClr val="FFFFFF"/>
                </a:solidFill>
              </a:defRPr>
            </a:lvl1pPr>
          </a:lstStyle>
          <a:p>
            <a:pPr eaLnBrk="1" hangingPunct="1">
              <a:defRPr/>
            </a:pPr>
            <a:fld id="{8258FF80-00CC-4163-B1AC-C4F91D299615}" type="slidenum">
              <a:rPr lang="en-US" altLang="en-US" smtClean="0"/>
              <a:pPr eaLnBrk="1" hangingPunct="1">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827721"/>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 id="2147483913" r:id="rId12"/>
  </p:sldLayoutIdLst>
  <p:txStyles>
    <p:titleStyle>
      <a:lvl1pPr algn="l" defTabSz="857250" rtl="0" eaLnBrk="1" latinLnBrk="0" hangingPunct="1">
        <a:lnSpc>
          <a:spcPct val="85000"/>
        </a:lnSpc>
        <a:spcBef>
          <a:spcPct val="0"/>
        </a:spcBef>
        <a:buNone/>
        <a:defRPr sz="4500" kern="1200" spc="-47" baseline="0">
          <a:solidFill>
            <a:schemeClr val="tx1">
              <a:lumMod val="75000"/>
              <a:lumOff val="25000"/>
            </a:schemeClr>
          </a:solidFill>
          <a:latin typeface="+mj-lt"/>
          <a:ea typeface="+mj-ea"/>
          <a:cs typeface="+mj-cs"/>
        </a:defRPr>
      </a:lvl1pPr>
    </p:titleStyle>
    <p:bodyStyle>
      <a:lvl1pPr marL="85725" indent="-85725" algn="l" defTabSz="857250" rtl="0" eaLnBrk="1" latinLnBrk="0" hangingPunct="1">
        <a:lnSpc>
          <a:spcPct val="90000"/>
        </a:lnSpc>
        <a:spcBef>
          <a:spcPts val="1125"/>
        </a:spcBef>
        <a:spcAft>
          <a:spcPts val="188"/>
        </a:spcAft>
        <a:buClr>
          <a:schemeClr val="accent1"/>
        </a:buClr>
        <a:buSzPct val="100000"/>
        <a:buFont typeface="Calibri" panose="020F0502020204030204" pitchFamily="34" charset="0"/>
        <a:buChar char=" "/>
        <a:defRPr sz="1875" kern="1200">
          <a:solidFill>
            <a:schemeClr val="tx1">
              <a:lumMod val="75000"/>
              <a:lumOff val="25000"/>
            </a:schemeClr>
          </a:solidFill>
          <a:latin typeface="+mn-lt"/>
          <a:ea typeface="+mn-ea"/>
          <a:cs typeface="+mn-cs"/>
        </a:defRPr>
      </a:lvl1pPr>
      <a:lvl2pPr marL="360045" indent="-171450" algn="l" defTabSz="857250" rtl="0" eaLnBrk="1" latinLnBrk="0" hangingPunct="1">
        <a:lnSpc>
          <a:spcPct val="90000"/>
        </a:lnSpc>
        <a:spcBef>
          <a:spcPts val="188"/>
        </a:spcBef>
        <a:spcAft>
          <a:spcPts val="375"/>
        </a:spcAft>
        <a:buClr>
          <a:schemeClr val="accent1"/>
        </a:buClr>
        <a:buFont typeface="Calibri" pitchFamily="34" charset="0"/>
        <a:buChar char="◦"/>
        <a:defRPr sz="1688" kern="1200">
          <a:solidFill>
            <a:schemeClr val="tx1">
              <a:lumMod val="75000"/>
              <a:lumOff val="25000"/>
            </a:schemeClr>
          </a:solidFill>
          <a:latin typeface="+mn-lt"/>
          <a:ea typeface="+mn-ea"/>
          <a:cs typeface="+mn-cs"/>
        </a:defRPr>
      </a:lvl2pPr>
      <a:lvl3pPr marL="531495" indent="-171450" algn="l" defTabSz="857250" rtl="0" eaLnBrk="1" latinLnBrk="0" hangingPunct="1">
        <a:lnSpc>
          <a:spcPct val="90000"/>
        </a:lnSpc>
        <a:spcBef>
          <a:spcPts val="188"/>
        </a:spcBef>
        <a:spcAft>
          <a:spcPts val="375"/>
        </a:spcAft>
        <a:buClr>
          <a:schemeClr val="accent1"/>
        </a:buClr>
        <a:buFont typeface="Calibri" pitchFamily="34" charset="0"/>
        <a:buChar char="◦"/>
        <a:defRPr sz="1313" kern="1200">
          <a:solidFill>
            <a:schemeClr val="tx1">
              <a:lumMod val="75000"/>
              <a:lumOff val="25000"/>
            </a:schemeClr>
          </a:solidFill>
          <a:latin typeface="+mn-lt"/>
          <a:ea typeface="+mn-ea"/>
          <a:cs typeface="+mn-cs"/>
        </a:defRPr>
      </a:lvl3pPr>
      <a:lvl4pPr marL="702945" indent="-171450" algn="l" defTabSz="857250" rtl="0" eaLnBrk="1" latinLnBrk="0" hangingPunct="1">
        <a:lnSpc>
          <a:spcPct val="90000"/>
        </a:lnSpc>
        <a:spcBef>
          <a:spcPts val="188"/>
        </a:spcBef>
        <a:spcAft>
          <a:spcPts val="375"/>
        </a:spcAft>
        <a:buClr>
          <a:schemeClr val="accent1"/>
        </a:buClr>
        <a:buFont typeface="Calibri" pitchFamily="34" charset="0"/>
        <a:buChar char="◦"/>
        <a:defRPr sz="1313" kern="1200">
          <a:solidFill>
            <a:schemeClr val="tx1">
              <a:lumMod val="75000"/>
              <a:lumOff val="25000"/>
            </a:schemeClr>
          </a:solidFill>
          <a:latin typeface="+mn-lt"/>
          <a:ea typeface="+mn-ea"/>
          <a:cs typeface="+mn-cs"/>
        </a:defRPr>
      </a:lvl4pPr>
      <a:lvl5pPr marL="874395" indent="-171450" algn="l" defTabSz="857250" rtl="0" eaLnBrk="1" latinLnBrk="0" hangingPunct="1">
        <a:lnSpc>
          <a:spcPct val="90000"/>
        </a:lnSpc>
        <a:spcBef>
          <a:spcPts val="188"/>
        </a:spcBef>
        <a:spcAft>
          <a:spcPts val="375"/>
        </a:spcAft>
        <a:buClr>
          <a:schemeClr val="accent1"/>
        </a:buClr>
        <a:buFont typeface="Calibri" pitchFamily="34" charset="0"/>
        <a:buChar char="◦"/>
        <a:defRPr sz="1313" kern="1200">
          <a:solidFill>
            <a:schemeClr val="tx1">
              <a:lumMod val="75000"/>
              <a:lumOff val="25000"/>
            </a:schemeClr>
          </a:solidFill>
          <a:latin typeface="+mn-lt"/>
          <a:ea typeface="+mn-ea"/>
          <a:cs typeface="+mn-cs"/>
        </a:defRPr>
      </a:lvl5pPr>
      <a:lvl6pPr marL="1031250" indent="-214313" algn="l" defTabSz="857250" rtl="0" eaLnBrk="1" latinLnBrk="0" hangingPunct="1">
        <a:lnSpc>
          <a:spcPct val="90000"/>
        </a:lnSpc>
        <a:spcBef>
          <a:spcPts val="188"/>
        </a:spcBef>
        <a:spcAft>
          <a:spcPts val="375"/>
        </a:spcAft>
        <a:buClr>
          <a:schemeClr val="accent1"/>
        </a:buClr>
        <a:buFont typeface="Calibri" pitchFamily="34" charset="0"/>
        <a:buChar char="◦"/>
        <a:defRPr sz="1313" kern="1200">
          <a:solidFill>
            <a:schemeClr val="tx1">
              <a:lumMod val="75000"/>
              <a:lumOff val="25000"/>
            </a:schemeClr>
          </a:solidFill>
          <a:latin typeface="+mn-lt"/>
          <a:ea typeface="+mn-ea"/>
          <a:cs typeface="+mn-cs"/>
        </a:defRPr>
      </a:lvl6pPr>
      <a:lvl7pPr marL="1218750" indent="-214313" algn="l" defTabSz="857250" rtl="0" eaLnBrk="1" latinLnBrk="0" hangingPunct="1">
        <a:lnSpc>
          <a:spcPct val="90000"/>
        </a:lnSpc>
        <a:spcBef>
          <a:spcPts val="188"/>
        </a:spcBef>
        <a:spcAft>
          <a:spcPts val="375"/>
        </a:spcAft>
        <a:buClr>
          <a:schemeClr val="accent1"/>
        </a:buClr>
        <a:buFont typeface="Calibri" pitchFamily="34" charset="0"/>
        <a:buChar char="◦"/>
        <a:defRPr sz="1313" kern="1200">
          <a:solidFill>
            <a:schemeClr val="tx1">
              <a:lumMod val="75000"/>
              <a:lumOff val="25000"/>
            </a:schemeClr>
          </a:solidFill>
          <a:latin typeface="+mn-lt"/>
          <a:ea typeface="+mn-ea"/>
          <a:cs typeface="+mn-cs"/>
        </a:defRPr>
      </a:lvl7pPr>
      <a:lvl8pPr marL="1406250" indent="-214313" algn="l" defTabSz="857250" rtl="0" eaLnBrk="1" latinLnBrk="0" hangingPunct="1">
        <a:lnSpc>
          <a:spcPct val="90000"/>
        </a:lnSpc>
        <a:spcBef>
          <a:spcPts val="188"/>
        </a:spcBef>
        <a:spcAft>
          <a:spcPts val="375"/>
        </a:spcAft>
        <a:buClr>
          <a:schemeClr val="accent1"/>
        </a:buClr>
        <a:buFont typeface="Calibri" pitchFamily="34" charset="0"/>
        <a:buChar char="◦"/>
        <a:defRPr sz="1313" kern="1200">
          <a:solidFill>
            <a:schemeClr val="tx1">
              <a:lumMod val="75000"/>
              <a:lumOff val="25000"/>
            </a:schemeClr>
          </a:solidFill>
          <a:latin typeface="+mn-lt"/>
          <a:ea typeface="+mn-ea"/>
          <a:cs typeface="+mn-cs"/>
        </a:defRPr>
      </a:lvl8pPr>
      <a:lvl9pPr marL="1593750" indent="-214313" algn="l" defTabSz="857250" rtl="0" eaLnBrk="1" latinLnBrk="0" hangingPunct="1">
        <a:lnSpc>
          <a:spcPct val="90000"/>
        </a:lnSpc>
        <a:spcBef>
          <a:spcPts val="188"/>
        </a:spcBef>
        <a:spcAft>
          <a:spcPts val="375"/>
        </a:spcAft>
        <a:buClr>
          <a:schemeClr val="accent1"/>
        </a:buClr>
        <a:buFont typeface="Calibri" pitchFamily="34" charset="0"/>
        <a:buChar char="◦"/>
        <a:defRPr sz="1313" kern="1200">
          <a:solidFill>
            <a:schemeClr val="tx1">
              <a:lumMod val="75000"/>
              <a:lumOff val="25000"/>
            </a:schemeClr>
          </a:solidFill>
          <a:latin typeface="+mn-lt"/>
          <a:ea typeface="+mn-ea"/>
          <a:cs typeface="+mn-cs"/>
        </a:defRPr>
      </a:lvl9pPr>
    </p:bodyStyle>
    <p:otherStyle>
      <a:defPPr>
        <a:defRPr lang="en-US"/>
      </a:defPPr>
      <a:lvl1pPr marL="0" algn="l" defTabSz="857250" rtl="0" eaLnBrk="1" latinLnBrk="0" hangingPunct="1">
        <a:defRPr sz="1688" kern="1200">
          <a:solidFill>
            <a:schemeClr val="tx1"/>
          </a:solidFill>
          <a:latin typeface="+mn-lt"/>
          <a:ea typeface="+mn-ea"/>
          <a:cs typeface="+mn-cs"/>
        </a:defRPr>
      </a:lvl1pPr>
      <a:lvl2pPr marL="428625" algn="l" defTabSz="857250" rtl="0" eaLnBrk="1" latinLnBrk="0" hangingPunct="1">
        <a:defRPr sz="1688" kern="1200">
          <a:solidFill>
            <a:schemeClr val="tx1"/>
          </a:solidFill>
          <a:latin typeface="+mn-lt"/>
          <a:ea typeface="+mn-ea"/>
          <a:cs typeface="+mn-cs"/>
        </a:defRPr>
      </a:lvl2pPr>
      <a:lvl3pPr marL="857250" algn="l" defTabSz="857250" rtl="0" eaLnBrk="1" latinLnBrk="0" hangingPunct="1">
        <a:defRPr sz="1688" kern="1200">
          <a:solidFill>
            <a:schemeClr val="tx1"/>
          </a:solidFill>
          <a:latin typeface="+mn-lt"/>
          <a:ea typeface="+mn-ea"/>
          <a:cs typeface="+mn-cs"/>
        </a:defRPr>
      </a:lvl3pPr>
      <a:lvl4pPr marL="1285875" algn="l" defTabSz="857250" rtl="0" eaLnBrk="1" latinLnBrk="0" hangingPunct="1">
        <a:defRPr sz="1688" kern="1200">
          <a:solidFill>
            <a:schemeClr val="tx1"/>
          </a:solidFill>
          <a:latin typeface="+mn-lt"/>
          <a:ea typeface="+mn-ea"/>
          <a:cs typeface="+mn-cs"/>
        </a:defRPr>
      </a:lvl4pPr>
      <a:lvl5pPr marL="1714500" algn="l" defTabSz="857250" rtl="0" eaLnBrk="1" latinLnBrk="0" hangingPunct="1">
        <a:defRPr sz="1688" kern="1200">
          <a:solidFill>
            <a:schemeClr val="tx1"/>
          </a:solidFill>
          <a:latin typeface="+mn-lt"/>
          <a:ea typeface="+mn-ea"/>
          <a:cs typeface="+mn-cs"/>
        </a:defRPr>
      </a:lvl5pPr>
      <a:lvl6pPr marL="2143125" algn="l" defTabSz="857250" rtl="0" eaLnBrk="1" latinLnBrk="0" hangingPunct="1">
        <a:defRPr sz="1688" kern="1200">
          <a:solidFill>
            <a:schemeClr val="tx1"/>
          </a:solidFill>
          <a:latin typeface="+mn-lt"/>
          <a:ea typeface="+mn-ea"/>
          <a:cs typeface="+mn-cs"/>
        </a:defRPr>
      </a:lvl6pPr>
      <a:lvl7pPr marL="2571750" algn="l" defTabSz="857250" rtl="0" eaLnBrk="1" latinLnBrk="0" hangingPunct="1">
        <a:defRPr sz="1688" kern="1200">
          <a:solidFill>
            <a:schemeClr val="tx1"/>
          </a:solidFill>
          <a:latin typeface="+mn-lt"/>
          <a:ea typeface="+mn-ea"/>
          <a:cs typeface="+mn-cs"/>
        </a:defRPr>
      </a:lvl7pPr>
      <a:lvl8pPr marL="3000375" algn="l" defTabSz="857250" rtl="0" eaLnBrk="1" latinLnBrk="0" hangingPunct="1">
        <a:defRPr sz="1688" kern="1200">
          <a:solidFill>
            <a:schemeClr val="tx1"/>
          </a:solidFill>
          <a:latin typeface="+mn-lt"/>
          <a:ea typeface="+mn-ea"/>
          <a:cs typeface="+mn-cs"/>
        </a:defRPr>
      </a:lvl8pPr>
      <a:lvl9pPr marL="3429000" algn="l" defTabSz="857250" rtl="0" eaLnBrk="1" latinLnBrk="0" hangingPunct="1">
        <a:defRPr sz="16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 Id="rId9"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1.bin"/><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05628" y="699796"/>
            <a:ext cx="7785230" cy="944724"/>
          </a:xfrm>
          <a:solidFill>
            <a:srgbClr val="FBE6CE"/>
          </a:solidFill>
        </p:spPr>
        <p:txBody>
          <a:bodyPr>
            <a:normAutofit fontScale="90000"/>
          </a:bodyPr>
          <a:lstStyle/>
          <a:p>
            <a:pPr algn="ctr"/>
            <a:r>
              <a:rPr lang="en-US" sz="2625" b="1" dirty="0">
                <a:solidFill>
                  <a:srgbClr val="637052"/>
                </a:solidFill>
              </a:rPr>
              <a:t>State and Local Public Finance</a:t>
            </a:r>
            <a:r>
              <a:rPr lang="en-US" sz="2250" b="1" dirty="0">
                <a:solidFill>
                  <a:srgbClr val="637052"/>
                </a:solidFill>
              </a:rPr>
              <a:t/>
            </a:r>
            <a:br>
              <a:rPr lang="en-US" sz="2250" b="1" dirty="0">
                <a:solidFill>
                  <a:srgbClr val="637052"/>
                </a:solidFill>
              </a:rPr>
            </a:br>
            <a:r>
              <a:rPr lang="en-US" sz="2063" b="1" dirty="0">
                <a:solidFill>
                  <a:srgbClr val="637052"/>
                </a:solidFill>
              </a:rPr>
              <a:t>Professor Yinger</a:t>
            </a:r>
            <a:br>
              <a:rPr lang="en-US" sz="2063" b="1" dirty="0">
                <a:solidFill>
                  <a:srgbClr val="637052"/>
                </a:solidFill>
              </a:rPr>
            </a:br>
            <a:r>
              <a:rPr lang="en-US" sz="2063" b="1">
                <a:solidFill>
                  <a:srgbClr val="637052"/>
                </a:solidFill>
              </a:rPr>
              <a:t>Spring </a:t>
            </a:r>
            <a:r>
              <a:rPr lang="en-US" sz="2063" b="1" smtClean="0">
                <a:solidFill>
                  <a:srgbClr val="637052"/>
                </a:solidFill>
              </a:rPr>
              <a:t>2019</a:t>
            </a:r>
            <a:endParaRPr lang="en-US" sz="2063" b="1" dirty="0">
              <a:solidFill>
                <a:srgbClr val="637052"/>
              </a:solidFill>
            </a:endParaRPr>
          </a:p>
        </p:txBody>
      </p:sp>
      <p:sp>
        <p:nvSpPr>
          <p:cNvPr id="3075" name="Rectangle 3"/>
          <p:cNvSpPr>
            <a:spLocks noGrp="1" noChangeArrowheads="1"/>
          </p:cNvSpPr>
          <p:nvPr>
            <p:ph type="subTitle" idx="1"/>
          </p:nvPr>
        </p:nvSpPr>
        <p:spPr>
          <a:xfrm>
            <a:off x="2827280" y="3886200"/>
            <a:ext cx="6011920" cy="1643063"/>
          </a:xfrm>
        </p:spPr>
        <p:txBody>
          <a:bodyPr/>
          <a:lstStyle/>
          <a:p>
            <a:pPr eaLnBrk="1" hangingPunct="1"/>
            <a:r>
              <a:rPr lang="en-US" dirty="0" smtClean="0">
                <a:solidFill>
                  <a:schemeClr val="tx2"/>
                </a:solidFill>
              </a:rPr>
              <a:t>Lecture 2</a:t>
            </a:r>
          </a:p>
          <a:p>
            <a:pPr eaLnBrk="1" hangingPunct="1"/>
            <a:r>
              <a:rPr lang="en-US" dirty="0" smtClean="0"/>
              <a:t>The Demand for Local Public services</a:t>
            </a:r>
            <a:endParaRPr lang="en-US" dirty="0" smtClean="0">
              <a:solidFill>
                <a:schemeClr val="tx2"/>
              </a:solidFill>
            </a:endParaRPr>
          </a:p>
        </p:txBody>
      </p:sp>
    </p:spTree>
    <p:extLst>
      <p:ext uri="{BB962C8B-B14F-4D97-AF65-F5344CB8AC3E}">
        <p14:creationId xmlns:p14="http://schemas.microsoft.com/office/powerpoint/2010/main" val="19596478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822960" y="1244648"/>
            <a:ext cx="7543801" cy="4775151"/>
          </a:xfrm>
        </p:spPr>
        <p:txBody>
          <a:bodyPr>
            <a:noAutofit/>
          </a:bodyPr>
          <a:lstStyle/>
          <a:p>
            <a:pPr eaLnBrk="1" hangingPunct="1">
              <a:lnSpc>
                <a:spcPct val="90000"/>
              </a:lnSpc>
            </a:pPr>
            <a:r>
              <a:rPr lang="en-US" sz="2400" dirty="0" smtClean="0">
                <a:solidFill>
                  <a:schemeClr val="accent2"/>
                </a:solidFill>
              </a:rPr>
              <a:t>Solving for Tax Price</a:t>
            </a:r>
          </a:p>
          <a:p>
            <a:pPr marL="171450" indent="-171450" eaLnBrk="1" hangingPunct="1">
              <a:lnSpc>
                <a:spcPct val="90000"/>
              </a:lnSpc>
              <a:buFont typeface="Wingdings" panose="05000000000000000000" pitchFamily="2" charset="2"/>
              <a:buChar char="§"/>
            </a:pPr>
            <a:r>
              <a:rPr lang="en-US" dirty="0" smtClean="0"/>
              <a:t>Put these 2 equations together:</a:t>
            </a:r>
          </a:p>
          <a:p>
            <a:pPr marL="171450" indent="-171450" eaLnBrk="1" hangingPunct="1">
              <a:lnSpc>
                <a:spcPct val="90000"/>
              </a:lnSpc>
              <a:buFont typeface="Wingdings" panose="05000000000000000000" pitchFamily="2" charset="2"/>
              <a:buChar char="§"/>
            </a:pPr>
            <a:endParaRPr lang="en-US" dirty="0" smtClean="0"/>
          </a:p>
          <a:p>
            <a:pPr marL="171450" indent="-171450" algn="ctr" eaLnBrk="1" hangingPunct="1">
              <a:lnSpc>
                <a:spcPct val="90000"/>
              </a:lnSpc>
              <a:buFont typeface="Wingdings" panose="05000000000000000000" pitchFamily="2" charset="2"/>
              <a:buChar char="§"/>
            </a:pPr>
            <a:endParaRPr lang="en-US" dirty="0" smtClean="0"/>
          </a:p>
          <a:p>
            <a:pPr marL="171450" indent="-171450" algn="ctr" eaLnBrk="1" hangingPunct="1">
              <a:lnSpc>
                <a:spcPct val="90000"/>
              </a:lnSpc>
              <a:buFont typeface="Wingdings" panose="05000000000000000000" pitchFamily="2" charset="2"/>
              <a:buChar char="§"/>
            </a:pPr>
            <a:endParaRPr lang="en-US" dirty="0" smtClean="0"/>
          </a:p>
          <a:p>
            <a:pPr marL="171450" indent="-171450" eaLnBrk="1" hangingPunct="1">
              <a:lnSpc>
                <a:spcPct val="90000"/>
              </a:lnSpc>
              <a:buFont typeface="Wingdings" panose="05000000000000000000" pitchFamily="2" charset="2"/>
              <a:buChar char="§"/>
            </a:pPr>
            <a:r>
              <a:rPr lang="en-US" dirty="0" smtClean="0"/>
              <a:t>Note that </a:t>
            </a:r>
            <a:r>
              <a:rPr lang="en-US" i="1" dirty="0" err="1" smtClean="0">
                <a:latin typeface="Times New Roman" panose="02020603050405020304" pitchFamily="18" charset="0"/>
                <a:cs typeface="Times New Roman" panose="02020603050405020304" pitchFamily="18" charset="0"/>
              </a:rPr>
              <a:t>T</a:t>
            </a:r>
            <a:r>
              <a:rPr lang="en-US" i="1" baseline="-25000" dirty="0" err="1"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/S</a:t>
            </a:r>
            <a:r>
              <a:rPr lang="en-US" dirty="0" smtClean="0">
                <a:solidFill>
                  <a:srgbClr val="006699"/>
                </a:solidFill>
              </a:rPr>
              <a:t> </a:t>
            </a:r>
            <a:r>
              <a:rPr lang="en-US" dirty="0" smtClean="0"/>
              <a:t>equals taxes paid per unit of </a:t>
            </a:r>
            <a:r>
              <a:rPr lang="en-US" i="1" dirty="0" smtClean="0">
                <a:latin typeface="Times New Roman" panose="02020603050405020304" pitchFamily="18" charset="0"/>
                <a:cs typeface="Times New Roman" panose="02020603050405020304" pitchFamily="18" charset="0"/>
              </a:rPr>
              <a:t>S</a:t>
            </a:r>
            <a:r>
              <a:rPr lang="en-US" dirty="0" smtClean="0"/>
              <a:t>—the “price” of </a:t>
            </a:r>
            <a:r>
              <a:rPr lang="en-US" i="1" dirty="0" smtClean="0">
                <a:latin typeface="Times New Roman" panose="02020603050405020304" pitchFamily="18" charset="0"/>
                <a:cs typeface="Times New Roman" panose="02020603050405020304" pitchFamily="18" charset="0"/>
              </a:rPr>
              <a:t>S</a:t>
            </a:r>
            <a:r>
              <a:rPr lang="en-US" dirty="0" smtClean="0"/>
              <a:t>.</a:t>
            </a:r>
          </a:p>
          <a:p>
            <a:pPr marL="171450" indent="-171450" eaLnBrk="1" hangingPunct="1">
              <a:lnSpc>
                <a:spcPct val="90000"/>
              </a:lnSpc>
              <a:buFont typeface="Wingdings" panose="05000000000000000000" pitchFamily="2" charset="2"/>
              <a:buChar char="§"/>
            </a:pPr>
            <a:endParaRPr lang="en-US" dirty="0" smtClean="0"/>
          </a:p>
          <a:p>
            <a:pPr marL="171450" indent="-171450" eaLnBrk="1" hangingPunct="1">
              <a:lnSpc>
                <a:spcPct val="90000"/>
              </a:lnSpc>
              <a:buFont typeface="Wingdings" panose="05000000000000000000" pitchFamily="2" charset="2"/>
              <a:buChar char="§"/>
            </a:pPr>
            <a:endParaRPr lang="en-US" dirty="0" smtClean="0"/>
          </a:p>
          <a:p>
            <a:pPr marL="171450" indent="-171450" eaLnBrk="1" hangingPunct="1">
              <a:lnSpc>
                <a:spcPct val="90000"/>
              </a:lnSpc>
              <a:buFont typeface="Wingdings" panose="05000000000000000000" pitchFamily="2" charset="2"/>
              <a:buChar char="§"/>
            </a:pPr>
            <a:endParaRPr lang="en-US" dirty="0" smtClean="0"/>
          </a:p>
          <a:p>
            <a:pPr marL="171450" indent="-171450" eaLnBrk="1" hangingPunct="1">
              <a:lnSpc>
                <a:spcPct val="90000"/>
              </a:lnSpc>
              <a:buFont typeface="Wingdings" panose="05000000000000000000" pitchFamily="2" charset="2"/>
              <a:buChar char="§"/>
            </a:pPr>
            <a:r>
              <a:rPr lang="en-US" dirty="0" smtClean="0"/>
              <a:t>So for every unit of </a:t>
            </a:r>
            <a:r>
              <a:rPr lang="en-US" i="1" dirty="0" smtClean="0">
                <a:latin typeface="Times New Roman" panose="02020603050405020304" pitchFamily="18" charset="0"/>
                <a:cs typeface="Times New Roman" panose="02020603050405020304" pitchFamily="18" charset="0"/>
              </a:rPr>
              <a:t>S</a:t>
            </a:r>
            <a:r>
              <a:rPr lang="en-US" dirty="0" smtClean="0"/>
              <a:t>, homeowner </a:t>
            </a:r>
            <a:r>
              <a:rPr lang="en-US" i="1" dirty="0" smtClean="0">
                <a:latin typeface="Times New Roman" panose="02020603050405020304" pitchFamily="18" charset="0"/>
                <a:cs typeface="Times New Roman" panose="02020603050405020304" pitchFamily="18" charset="0"/>
              </a:rPr>
              <a:t>i</a:t>
            </a:r>
            <a:r>
              <a:rPr lang="en-US" dirty="0" smtClean="0"/>
              <a:t> pays (        ); that is, (</a:t>
            </a:r>
            <a:r>
              <a:rPr lang="en-US" dirty="0" smtClean="0">
                <a:solidFill>
                  <a:srgbClr val="CC3300"/>
                </a:solidFill>
              </a:rPr>
              <a:t>        </a:t>
            </a:r>
            <a:r>
              <a:rPr lang="en-US" dirty="0" smtClean="0"/>
              <a:t>)</a:t>
            </a:r>
            <a:r>
              <a:rPr lang="en-US" dirty="0" smtClean="0">
                <a:solidFill>
                  <a:srgbClr val="CC3300"/>
                </a:solidFill>
              </a:rPr>
              <a:t> </a:t>
            </a:r>
            <a:r>
              <a:rPr lang="en-US" dirty="0" smtClean="0">
                <a:solidFill>
                  <a:schemeClr val="tx1">
                    <a:lumMod val="85000"/>
                    <a:lumOff val="15000"/>
                  </a:schemeClr>
                </a:solidFill>
              </a:rPr>
              <a:t>is her tax price.</a:t>
            </a:r>
          </a:p>
          <a:p>
            <a:pPr eaLnBrk="1" hangingPunct="1">
              <a:lnSpc>
                <a:spcPct val="90000"/>
              </a:lnSpc>
            </a:pPr>
            <a:endParaRPr lang="en-US" dirty="0" smtClean="0"/>
          </a:p>
        </p:txBody>
      </p:sp>
      <p:sp>
        <p:nvSpPr>
          <p:cNvPr id="12292" name="Rectangle 5"/>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graphicFrame>
        <p:nvGraphicFramePr>
          <p:cNvPr id="12293" name="Object 2"/>
          <p:cNvGraphicFramePr>
            <a:graphicFrameLocks noChangeAspect="1"/>
          </p:cNvGraphicFramePr>
          <p:nvPr>
            <p:extLst>
              <p:ext uri="{D42A27DB-BD31-4B8C-83A1-F6EECF244321}">
                <p14:modId xmlns:p14="http://schemas.microsoft.com/office/powerpoint/2010/main" val="1741246650"/>
              </p:ext>
            </p:extLst>
          </p:nvPr>
        </p:nvGraphicFramePr>
        <p:xfrm>
          <a:off x="1600200" y="2305107"/>
          <a:ext cx="3515303" cy="941544"/>
        </p:xfrm>
        <a:graphic>
          <a:graphicData uri="http://schemas.openxmlformats.org/presentationml/2006/ole">
            <mc:AlternateContent xmlns:mc="http://schemas.openxmlformats.org/markup-compatibility/2006">
              <mc:Choice xmlns:v="urn:schemas-microsoft-com:vml" Requires="v">
                <p:oleObj spid="_x0000_s12793" name="Equation" r:id="rId3" imgW="1600200" imgH="431800" progId="Equation.DSMT4">
                  <p:embed/>
                </p:oleObj>
              </mc:Choice>
              <mc:Fallback>
                <p:oleObj name="Equation" r:id="rId3" imgW="1600200" imgH="4318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2305107"/>
                        <a:ext cx="3515303" cy="941544"/>
                      </a:xfrm>
                      <a:prstGeom prst="rect">
                        <a:avLst/>
                      </a:prstGeom>
                      <a:noFill/>
                      <a:ln>
                        <a:noFill/>
                      </a:ln>
                      <a:extLst/>
                    </p:spPr>
                  </p:pic>
                </p:oleObj>
              </mc:Fallback>
            </mc:AlternateContent>
          </a:graphicData>
        </a:graphic>
      </p:graphicFrame>
      <p:sp>
        <p:nvSpPr>
          <p:cNvPr id="12294" name="Rectangle 7"/>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sp>
        <p:nvSpPr>
          <p:cNvPr id="12296" name="Rectangle 9"/>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graphicFrame>
        <p:nvGraphicFramePr>
          <p:cNvPr id="12297" name="Object 6"/>
          <p:cNvGraphicFramePr>
            <a:graphicFrameLocks noChangeAspect="1"/>
          </p:cNvGraphicFramePr>
          <p:nvPr>
            <p:extLst>
              <p:ext uri="{D42A27DB-BD31-4B8C-83A1-F6EECF244321}">
                <p14:modId xmlns:p14="http://schemas.microsoft.com/office/powerpoint/2010/main" val="2765791583"/>
              </p:ext>
            </p:extLst>
          </p:nvPr>
        </p:nvGraphicFramePr>
        <p:xfrm>
          <a:off x="2743200" y="4196646"/>
          <a:ext cx="2715947" cy="954444"/>
        </p:xfrm>
        <a:graphic>
          <a:graphicData uri="http://schemas.openxmlformats.org/presentationml/2006/ole">
            <mc:AlternateContent xmlns:mc="http://schemas.openxmlformats.org/markup-compatibility/2006">
              <mc:Choice xmlns:v="urn:schemas-microsoft-com:vml" Requires="v">
                <p:oleObj spid="_x0000_s12794" name="Equation" r:id="rId5" imgW="1218671" imgH="431613" progId="Equation.DSMT4">
                  <p:embed/>
                </p:oleObj>
              </mc:Choice>
              <mc:Fallback>
                <p:oleObj name="Equation" r:id="rId5" imgW="1218671" imgH="431613"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4196646"/>
                        <a:ext cx="2715947" cy="954444"/>
                      </a:xfrm>
                      <a:prstGeom prst="rect">
                        <a:avLst/>
                      </a:prstGeom>
                      <a:noFill/>
                      <a:ln>
                        <a:noFill/>
                      </a:ln>
                      <a:extLst/>
                    </p:spPr>
                  </p:pic>
                </p:oleObj>
              </mc:Fallback>
            </mc:AlternateContent>
          </a:graphicData>
        </a:graphic>
      </p:graphicFrame>
      <p:sp>
        <p:nvSpPr>
          <p:cNvPr id="12298" name="Rectangle 11"/>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graphicFrame>
        <p:nvGraphicFramePr>
          <p:cNvPr id="12300" name="Object 9"/>
          <p:cNvGraphicFramePr>
            <a:graphicFrameLocks noChangeAspect="1"/>
          </p:cNvGraphicFramePr>
          <p:nvPr>
            <p:extLst>
              <p:ext uri="{D42A27DB-BD31-4B8C-83A1-F6EECF244321}">
                <p14:modId xmlns:p14="http://schemas.microsoft.com/office/powerpoint/2010/main" val="3211255134"/>
              </p:ext>
            </p:extLst>
          </p:nvPr>
        </p:nvGraphicFramePr>
        <p:xfrm>
          <a:off x="5294729" y="5377764"/>
          <a:ext cx="420271" cy="350490"/>
        </p:xfrm>
        <a:graphic>
          <a:graphicData uri="http://schemas.openxmlformats.org/presentationml/2006/ole">
            <mc:AlternateContent xmlns:mc="http://schemas.openxmlformats.org/markup-compatibility/2006">
              <mc:Choice xmlns:v="urn:schemas-microsoft-com:vml" Requires="v">
                <p:oleObj spid="_x0000_s12795" name="Equation" r:id="rId7" imgW="368300" imgH="241300" progId="Equation.DSMT4">
                  <p:embed/>
                </p:oleObj>
              </mc:Choice>
              <mc:Fallback>
                <p:oleObj name="Equation" r:id="rId7" imgW="368300" imgH="241300"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94729" y="5377764"/>
                        <a:ext cx="420271" cy="350490"/>
                      </a:xfrm>
                      <a:prstGeom prst="rect">
                        <a:avLst/>
                      </a:prstGeom>
                      <a:noFill/>
                      <a:ln>
                        <a:noFill/>
                      </a:ln>
                      <a:extLst/>
                    </p:spPr>
                  </p:pic>
                </p:oleObj>
              </mc:Fallback>
            </mc:AlternateContent>
          </a:graphicData>
        </a:graphic>
      </p:graphicFrame>
      <p:sp>
        <p:nvSpPr>
          <p:cNvPr id="14"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graphicFrame>
        <p:nvGraphicFramePr>
          <p:cNvPr id="13" name="Object 9"/>
          <p:cNvGraphicFramePr>
            <a:graphicFrameLocks noChangeAspect="1"/>
          </p:cNvGraphicFramePr>
          <p:nvPr>
            <p:extLst>
              <p:ext uri="{D42A27DB-BD31-4B8C-83A1-F6EECF244321}">
                <p14:modId xmlns:p14="http://schemas.microsoft.com/office/powerpoint/2010/main" val="2548386026"/>
              </p:ext>
            </p:extLst>
          </p:nvPr>
        </p:nvGraphicFramePr>
        <p:xfrm>
          <a:off x="6818729" y="5395870"/>
          <a:ext cx="420271" cy="350490"/>
        </p:xfrm>
        <a:graphic>
          <a:graphicData uri="http://schemas.openxmlformats.org/presentationml/2006/ole">
            <mc:AlternateContent xmlns:mc="http://schemas.openxmlformats.org/markup-compatibility/2006">
              <mc:Choice xmlns:v="urn:schemas-microsoft-com:vml" Requires="v">
                <p:oleObj spid="_x0000_s12796" name="Equation" r:id="rId9" imgW="368300" imgH="241300" progId="Equation.DSMT4">
                  <p:embed/>
                </p:oleObj>
              </mc:Choice>
              <mc:Fallback>
                <p:oleObj name="Equation" r:id="rId9" imgW="368300" imgH="2413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18729" y="5395870"/>
                        <a:ext cx="420271" cy="350490"/>
                      </a:xfrm>
                      <a:prstGeom prst="rect">
                        <a:avLst/>
                      </a:prstGeom>
                      <a:noFill/>
                      <a:ln>
                        <a:noFill/>
                      </a:ln>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822960" y="1371600"/>
            <a:ext cx="7543800" cy="4495800"/>
          </a:xfrm>
        </p:spPr>
        <p:txBody>
          <a:bodyPr>
            <a:normAutofit/>
          </a:bodyPr>
          <a:lstStyle/>
          <a:p>
            <a:pPr eaLnBrk="1" hangingPunct="1"/>
            <a:r>
              <a:rPr lang="en-US" sz="2400" dirty="0" smtClean="0">
                <a:solidFill>
                  <a:schemeClr val="accent2"/>
                </a:solidFill>
              </a:rPr>
              <a:t>Examples of Tax Price (=         )</a:t>
            </a:r>
          </a:p>
          <a:p>
            <a:pPr eaLnBrk="1" hangingPunct="1"/>
            <a:endParaRPr lang="en-US" dirty="0" smtClean="0"/>
          </a:p>
          <a:p>
            <a:pPr marL="227013" lvl="1" indent="-227013" eaLnBrk="1" hangingPunct="1">
              <a:buFont typeface="Wingdings" panose="05000000000000000000" pitchFamily="2" charset="2"/>
              <a:buChar char="§"/>
            </a:pPr>
            <a:r>
              <a:rPr lang="en-US" sz="2000" dirty="0" smtClean="0"/>
              <a:t>A house with the average </a:t>
            </a:r>
            <a:r>
              <a:rPr lang="en-US" sz="2000" i="1" dirty="0">
                <a:latin typeface="Times New Roman" panose="02020603050405020304" pitchFamily="18" charset="0"/>
                <a:cs typeface="Times New Roman" panose="02020603050405020304" pitchFamily="18" charset="0"/>
              </a:rPr>
              <a:t>V</a:t>
            </a:r>
            <a:r>
              <a:rPr lang="en-US" sz="2000" dirty="0" smtClean="0"/>
              <a:t>  in its community has a tax price of 1.0.</a:t>
            </a:r>
          </a:p>
          <a:p>
            <a:pPr marL="227013" lvl="1" indent="-227013" eaLnBrk="1" hangingPunct="1">
              <a:buNone/>
            </a:pPr>
            <a:endParaRPr lang="en-US" sz="2000" dirty="0" smtClean="0"/>
          </a:p>
          <a:p>
            <a:pPr marL="227013" lvl="1" indent="-227013" eaLnBrk="1" hangingPunct="1">
              <a:buFont typeface="Wingdings" panose="05000000000000000000" pitchFamily="2" charset="2"/>
              <a:buChar char="§"/>
            </a:pPr>
            <a:r>
              <a:rPr lang="en-US" sz="2000" dirty="0" smtClean="0"/>
              <a:t>A house worth twice the average in its community has a tax price of 2.0.</a:t>
            </a:r>
          </a:p>
          <a:p>
            <a:pPr marL="227013" lvl="1" indent="-227013" eaLnBrk="1" hangingPunct="1">
              <a:buFont typeface="Wingdings" panose="05000000000000000000" pitchFamily="2" charset="2"/>
              <a:buChar char="§"/>
            </a:pPr>
            <a:endParaRPr lang="en-US" sz="2000" dirty="0" smtClean="0"/>
          </a:p>
          <a:p>
            <a:pPr marL="227013" lvl="1" indent="-227013" eaLnBrk="1" hangingPunct="1">
              <a:buFont typeface="Wingdings" panose="05000000000000000000" pitchFamily="2" charset="2"/>
              <a:buChar char="§"/>
            </a:pPr>
            <a:r>
              <a:rPr lang="en-US" sz="2000" dirty="0" smtClean="0"/>
              <a:t>A house worth half the average in its community has a tax price of 0.5.</a:t>
            </a:r>
          </a:p>
        </p:txBody>
      </p:sp>
      <p:graphicFrame>
        <p:nvGraphicFramePr>
          <p:cNvPr id="13316" name="Object 1"/>
          <p:cNvGraphicFramePr>
            <a:graphicFrameLocks noChangeAspect="1"/>
          </p:cNvGraphicFramePr>
          <p:nvPr>
            <p:extLst>
              <p:ext uri="{D42A27DB-BD31-4B8C-83A1-F6EECF244321}">
                <p14:modId xmlns:p14="http://schemas.microsoft.com/office/powerpoint/2010/main" val="3699005424"/>
              </p:ext>
            </p:extLst>
          </p:nvPr>
        </p:nvGraphicFramePr>
        <p:xfrm>
          <a:off x="3886200" y="1364456"/>
          <a:ext cx="521494" cy="464344"/>
        </p:xfrm>
        <a:graphic>
          <a:graphicData uri="http://schemas.openxmlformats.org/presentationml/2006/ole">
            <mc:AlternateContent xmlns:mc="http://schemas.openxmlformats.org/markup-compatibility/2006">
              <mc:Choice xmlns:v="urn:schemas-microsoft-com:vml" Requires="v">
                <p:oleObj spid="_x0000_s13420" name="Equation" r:id="rId3" imgW="368300" imgH="241300" progId="Equation.DSMT4">
                  <p:embed/>
                </p:oleObj>
              </mc:Choice>
              <mc:Fallback>
                <p:oleObj name="Equation" r:id="rId3" imgW="368300" imgH="2413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1364456"/>
                        <a:ext cx="521494" cy="46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914400" y="1219200"/>
            <a:ext cx="7543799" cy="4301729"/>
          </a:xfrm>
        </p:spPr>
        <p:txBody>
          <a:bodyPr>
            <a:normAutofit/>
          </a:bodyPr>
          <a:lstStyle/>
          <a:p>
            <a:pPr marL="0" indent="0" eaLnBrk="1" hangingPunct="1">
              <a:lnSpc>
                <a:spcPct val="150000"/>
              </a:lnSpc>
              <a:spcAft>
                <a:spcPts val="1200"/>
              </a:spcAft>
              <a:buNone/>
            </a:pPr>
            <a:r>
              <a:rPr lang="en-US" sz="2400" dirty="0" smtClean="0">
                <a:solidFill>
                  <a:schemeClr val="accent2"/>
                </a:solidFill>
              </a:rPr>
              <a:t>Tax Price and Demand</a:t>
            </a:r>
          </a:p>
          <a:p>
            <a:pPr marL="227013" indent="-227013" eaLnBrk="1" hangingPunct="1">
              <a:lnSpc>
                <a:spcPct val="150000"/>
              </a:lnSpc>
              <a:spcAft>
                <a:spcPts val="1200"/>
              </a:spcAft>
              <a:buFont typeface="Wingdings" panose="05000000000000000000" pitchFamily="2" charset="2"/>
              <a:buChar char="§"/>
            </a:pPr>
            <a:r>
              <a:rPr lang="en-US" dirty="0" smtClean="0"/>
              <a:t>Compare 2 owners of $100,000 houses, one in a city where       is $50,000 and the other in a city where       is $200,000.</a:t>
            </a:r>
          </a:p>
          <a:p>
            <a:pPr eaLnBrk="1" hangingPunct="1"/>
            <a:endParaRPr lang="en-US" dirty="0" smtClean="0"/>
          </a:p>
          <a:p>
            <a:pPr lvl="3">
              <a:buFont typeface="Courier New" panose="02070309020205020404" pitchFamily="49" charset="0"/>
              <a:buChar char="o"/>
            </a:pPr>
            <a:r>
              <a:rPr lang="en-US" sz="2000" dirty="0" smtClean="0"/>
              <a:t>The first owner has a tax price of 2.0; the second a tax price of 0.5.</a:t>
            </a:r>
          </a:p>
          <a:p>
            <a:pPr lvl="3">
              <a:buFont typeface="Courier New" panose="02070309020205020404" pitchFamily="49" charset="0"/>
              <a:buChar char="o"/>
            </a:pPr>
            <a:endParaRPr lang="en-US" sz="2000" dirty="0" smtClean="0"/>
          </a:p>
          <a:p>
            <a:pPr lvl="3">
              <a:buFont typeface="Courier New" panose="02070309020205020404" pitchFamily="49" charset="0"/>
              <a:buChar char="o"/>
            </a:pPr>
            <a:r>
              <a:rPr lang="en-US" sz="2000" dirty="0" smtClean="0"/>
              <a:t>All else equal, the second owner faces a lower tax price and demands more public services as a result!</a:t>
            </a:r>
          </a:p>
          <a:p>
            <a:pPr eaLnBrk="1" hangingPunct="1"/>
            <a:endParaRPr lang="en-US" b="1" dirty="0">
              <a:solidFill>
                <a:srgbClr val="CC3300"/>
              </a:solidFill>
            </a:endParaRPr>
          </a:p>
        </p:txBody>
      </p:sp>
      <p:sp>
        <p:nvSpPr>
          <p:cNvPr id="14340" name="Rectangle 6"/>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graphicFrame>
        <p:nvGraphicFramePr>
          <p:cNvPr id="14341" name="Object 3"/>
          <p:cNvGraphicFramePr>
            <a:graphicFrameLocks noChangeAspect="1"/>
          </p:cNvGraphicFramePr>
          <p:nvPr>
            <p:extLst>
              <p:ext uri="{D42A27DB-BD31-4B8C-83A1-F6EECF244321}">
                <p14:modId xmlns:p14="http://schemas.microsoft.com/office/powerpoint/2010/main" val="405903044"/>
              </p:ext>
            </p:extLst>
          </p:nvPr>
        </p:nvGraphicFramePr>
        <p:xfrm>
          <a:off x="5137530" y="2635740"/>
          <a:ext cx="311859" cy="351201"/>
        </p:xfrm>
        <a:graphic>
          <a:graphicData uri="http://schemas.openxmlformats.org/presentationml/2006/ole">
            <mc:AlternateContent xmlns:mc="http://schemas.openxmlformats.org/markup-compatibility/2006">
              <mc:Choice xmlns:v="urn:schemas-microsoft-com:vml" Requires="v">
                <p:oleObj spid="_x0000_s14549" name="Equation" r:id="rId3" imgW="152268" imgH="203024" progId="Equation.DSMT4">
                  <p:embed/>
                </p:oleObj>
              </mc:Choice>
              <mc:Fallback>
                <p:oleObj name="Equation" r:id="rId3" imgW="152268" imgH="203024" progId="Equation.DSMT4">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37530" y="2635740"/>
                        <a:ext cx="311859" cy="351201"/>
                      </a:xfrm>
                      <a:prstGeom prst="rect">
                        <a:avLst/>
                      </a:prstGeom>
                      <a:noFill/>
                      <a:ln>
                        <a:noFill/>
                      </a:ln>
                      <a:extLst/>
                    </p:spPr>
                  </p:pic>
                </p:oleObj>
              </mc:Fallback>
            </mc:AlternateContent>
          </a:graphicData>
        </a:graphic>
      </p:graphicFrame>
      <p:graphicFrame>
        <p:nvGraphicFramePr>
          <p:cNvPr id="14342" name="Object 6"/>
          <p:cNvGraphicFramePr>
            <a:graphicFrameLocks noChangeAspect="1"/>
          </p:cNvGraphicFramePr>
          <p:nvPr>
            <p:extLst>
              <p:ext uri="{D42A27DB-BD31-4B8C-83A1-F6EECF244321}">
                <p14:modId xmlns:p14="http://schemas.microsoft.com/office/powerpoint/2010/main" val="652961837"/>
              </p:ext>
            </p:extLst>
          </p:nvPr>
        </p:nvGraphicFramePr>
        <p:xfrm>
          <a:off x="7293406" y="2183674"/>
          <a:ext cx="263457" cy="359569"/>
        </p:xfrm>
        <a:graphic>
          <a:graphicData uri="http://schemas.openxmlformats.org/presentationml/2006/ole">
            <mc:AlternateContent xmlns:mc="http://schemas.openxmlformats.org/markup-compatibility/2006">
              <mc:Choice xmlns:v="urn:schemas-microsoft-com:vml" Requires="v">
                <p:oleObj spid="_x0000_s14550" name="Equation" r:id="rId5" imgW="152268" imgH="203024" progId="Equation.DSMT4">
                  <p:embed/>
                </p:oleObj>
              </mc:Choice>
              <mc:Fallback>
                <p:oleObj name="Equation" r:id="rId5" imgW="152268" imgH="203024"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93406" y="2183674"/>
                        <a:ext cx="263457" cy="359569"/>
                      </a:xfrm>
                      <a:prstGeom prst="rect">
                        <a:avLst/>
                      </a:prstGeom>
                      <a:noFill/>
                      <a:ln>
                        <a:noFill/>
                      </a:ln>
                      <a:extLst/>
                    </p:spPr>
                  </p:pic>
                </p:oleObj>
              </mc:Fallback>
            </mc:AlternateContent>
          </a:graphicData>
        </a:graphic>
      </p:graphicFrame>
      <p:sp>
        <p:nvSpPr>
          <p:cNvPr id="8"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914400" y="1219200"/>
            <a:ext cx="7543799" cy="5105400"/>
          </a:xfrm>
        </p:spPr>
        <p:txBody>
          <a:bodyPr>
            <a:normAutofit/>
          </a:bodyPr>
          <a:lstStyle/>
          <a:p>
            <a:pPr marL="0" indent="0" eaLnBrk="1" hangingPunct="1">
              <a:lnSpc>
                <a:spcPct val="150000"/>
              </a:lnSpc>
              <a:spcAft>
                <a:spcPts val="0"/>
              </a:spcAft>
              <a:buNone/>
            </a:pPr>
            <a:r>
              <a:rPr lang="en-US" sz="2400" dirty="0" smtClean="0">
                <a:solidFill>
                  <a:schemeClr val="accent2"/>
                </a:solidFill>
              </a:rPr>
              <a:t>The Salience of Tax Price Differences</a:t>
            </a:r>
          </a:p>
          <a:p>
            <a:pPr marL="227013" indent="-227013" eaLnBrk="1" hangingPunct="1">
              <a:lnSpc>
                <a:spcPct val="100000"/>
              </a:lnSpc>
              <a:spcAft>
                <a:spcPts val="1200"/>
              </a:spcAft>
              <a:buFont typeface="Wingdings" panose="05000000000000000000" pitchFamily="2" charset="2"/>
              <a:buChar char="§"/>
            </a:pPr>
            <a:r>
              <a:rPr lang="en-US" dirty="0" smtClean="0"/>
              <a:t>Homeowners are not trained in public finance, so how do they figure out about tax price?</a:t>
            </a:r>
          </a:p>
          <a:p>
            <a:pPr marL="460375" lvl="1" indent="-233363">
              <a:lnSpc>
                <a:spcPct val="100000"/>
              </a:lnSpc>
              <a:spcAft>
                <a:spcPts val="1200"/>
              </a:spcAft>
              <a:buFont typeface="Courier New" panose="02070309020205020404" pitchFamily="49" charset="0"/>
              <a:buChar char="o"/>
            </a:pPr>
            <a:r>
              <a:rPr lang="en-US" dirty="0" smtClean="0"/>
              <a:t>They observe what happens to their property taxes when a large shopping center in their town goes out of business, lowering     and raising their tax price.</a:t>
            </a:r>
          </a:p>
          <a:p>
            <a:pPr marL="460375" lvl="1" indent="-233363">
              <a:lnSpc>
                <a:spcPct val="100000"/>
              </a:lnSpc>
              <a:spcAft>
                <a:spcPts val="1200"/>
              </a:spcAft>
              <a:buFont typeface="Courier New" panose="02070309020205020404" pitchFamily="49" charset="0"/>
              <a:buChar char="o"/>
            </a:pPr>
            <a:r>
              <a:rPr lang="en-US" dirty="0" smtClean="0"/>
              <a:t>Owners of relatively small houses may recognize that any property tax increase will be largely born by people with much more expensive houses.</a:t>
            </a:r>
          </a:p>
          <a:p>
            <a:pPr marL="460375" lvl="1" indent="-233363">
              <a:lnSpc>
                <a:spcPct val="100000"/>
              </a:lnSpc>
              <a:spcAft>
                <a:spcPts val="1200"/>
              </a:spcAft>
              <a:buFont typeface="Courier New" panose="02070309020205020404" pitchFamily="49" charset="0"/>
              <a:buChar char="o"/>
            </a:pPr>
            <a:r>
              <a:rPr lang="en-US" dirty="0" smtClean="0"/>
              <a:t>These and other sources of information are not exact, but as we will see they are sufficient to cause significant behavioral responses—but perhaps smaller responses than those to private market prices</a:t>
            </a:r>
            <a:endParaRPr lang="en-US" b="1" dirty="0">
              <a:solidFill>
                <a:srgbClr val="CC3300"/>
              </a:solidFill>
            </a:endParaRPr>
          </a:p>
        </p:txBody>
      </p:sp>
      <p:sp>
        <p:nvSpPr>
          <p:cNvPr id="14340" name="Rectangle 6"/>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sp>
        <p:nvSpPr>
          <p:cNvPr id="8"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810576569"/>
              </p:ext>
            </p:extLst>
          </p:nvPr>
        </p:nvGraphicFramePr>
        <p:xfrm>
          <a:off x="6154616" y="3030416"/>
          <a:ext cx="197939" cy="270150"/>
        </p:xfrm>
        <a:graphic>
          <a:graphicData uri="http://schemas.openxmlformats.org/presentationml/2006/ole">
            <mc:AlternateContent xmlns:mc="http://schemas.openxmlformats.org/markup-compatibility/2006">
              <mc:Choice xmlns:v="urn:schemas-microsoft-com:vml" Requires="v">
                <p:oleObj spid="_x0000_s15377" name="Equation" r:id="rId3" imgW="152268" imgH="203024" progId="Equation.DSMT4">
                  <p:embed/>
                </p:oleObj>
              </mc:Choice>
              <mc:Fallback>
                <p:oleObj name="Equation" r:id="rId3" imgW="152268" imgH="203024"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54616" y="3030416"/>
                        <a:ext cx="197939" cy="27015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112123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815145" y="1371600"/>
            <a:ext cx="7543800" cy="4343400"/>
          </a:xfrm>
        </p:spPr>
        <p:txBody>
          <a:bodyPr>
            <a:noAutofit/>
          </a:bodyPr>
          <a:lstStyle/>
          <a:p>
            <a:pPr eaLnBrk="1" hangingPunct="1">
              <a:lnSpc>
                <a:spcPct val="90000"/>
              </a:lnSpc>
            </a:pPr>
            <a:r>
              <a:rPr lang="en-US" sz="2400" dirty="0" smtClean="0">
                <a:solidFill>
                  <a:schemeClr val="accent2"/>
                </a:solidFill>
              </a:rPr>
              <a:t>How is Demand </a:t>
            </a:r>
            <a:r>
              <a:rPr lang="en-US" sz="2400" dirty="0">
                <a:solidFill>
                  <a:schemeClr val="accent2"/>
                </a:solidFill>
              </a:rPr>
              <a:t>R</a:t>
            </a:r>
            <a:r>
              <a:rPr lang="en-US" sz="2400" dirty="0" smtClean="0">
                <a:solidFill>
                  <a:schemeClr val="accent2"/>
                </a:solidFill>
              </a:rPr>
              <a:t>evealed?</a:t>
            </a:r>
          </a:p>
          <a:p>
            <a:pPr marL="227013" indent="-227013" eaLnBrk="1" hangingPunct="1">
              <a:lnSpc>
                <a:spcPct val="90000"/>
              </a:lnSpc>
              <a:buFont typeface="Wingdings" panose="05000000000000000000" pitchFamily="2" charset="2"/>
              <a:buChar char="§"/>
            </a:pPr>
            <a:r>
              <a:rPr lang="en-US" dirty="0" smtClean="0"/>
              <a:t>The demand for local public services is revealed in three ways:</a:t>
            </a:r>
          </a:p>
          <a:p>
            <a:pPr marL="227013" indent="-227013" eaLnBrk="1" hangingPunct="1">
              <a:lnSpc>
                <a:spcPct val="50000"/>
              </a:lnSpc>
              <a:spcBef>
                <a:spcPts val="0"/>
              </a:spcBef>
              <a:buFont typeface="Wingdings" panose="05000000000000000000" pitchFamily="2" charset="2"/>
              <a:buChar char="§"/>
            </a:pPr>
            <a:endParaRPr lang="en-US" dirty="0" smtClean="0"/>
          </a:p>
          <a:p>
            <a:pPr marL="525780" lvl="4" indent="-342900">
              <a:spcAft>
                <a:spcPts val="1200"/>
              </a:spcAft>
              <a:buFont typeface="Courier New" panose="02070309020205020404" pitchFamily="49" charset="0"/>
              <a:buChar char="o"/>
            </a:pPr>
            <a:r>
              <a:rPr lang="en-US" sz="2000" dirty="0" smtClean="0"/>
              <a:t>Voting.</a:t>
            </a:r>
          </a:p>
          <a:p>
            <a:pPr marL="525780" lvl="4" indent="-342900">
              <a:spcAft>
                <a:spcPts val="1200"/>
              </a:spcAft>
              <a:buFont typeface="Courier New" panose="02070309020205020404" pitchFamily="49" charset="0"/>
              <a:buChar char="o"/>
            </a:pPr>
            <a:r>
              <a:rPr lang="en-US" sz="2000" dirty="0" smtClean="0"/>
              <a:t>Choice of a community in which to live.</a:t>
            </a:r>
          </a:p>
          <a:p>
            <a:pPr marL="525780" lvl="4" indent="-342900">
              <a:buFont typeface="Courier New" panose="02070309020205020404" pitchFamily="49" charset="0"/>
              <a:buChar char="o"/>
            </a:pPr>
            <a:r>
              <a:rPr lang="en-US" sz="2000" dirty="0" smtClean="0"/>
              <a:t>The purchase of related private goods (such as private schools or private security).</a:t>
            </a:r>
          </a:p>
          <a:p>
            <a:pPr marL="227013" lvl="1" indent="-227013" eaLnBrk="1" hangingPunct="1">
              <a:lnSpc>
                <a:spcPct val="90000"/>
              </a:lnSpc>
              <a:buFont typeface="Wingdings" panose="05000000000000000000" pitchFamily="2" charset="2"/>
              <a:buChar char="§"/>
            </a:pPr>
            <a:endParaRPr lang="en-US" sz="2000" dirty="0" smtClean="0"/>
          </a:p>
          <a:p>
            <a:pPr marL="227013" indent="-227013" eaLnBrk="1" hangingPunct="1">
              <a:lnSpc>
                <a:spcPct val="90000"/>
              </a:lnSpc>
              <a:buFont typeface="Wingdings" panose="05000000000000000000" pitchFamily="2" charset="2"/>
              <a:buChar char="§"/>
            </a:pPr>
            <a:r>
              <a:rPr lang="en-US" dirty="0" smtClean="0"/>
              <a:t>The next class examines voting.</a:t>
            </a:r>
          </a:p>
          <a:p>
            <a:pPr marL="227013" indent="-227013" eaLnBrk="1" hangingPunct="1">
              <a:lnSpc>
                <a:spcPct val="90000"/>
              </a:lnSpc>
              <a:spcBef>
                <a:spcPts val="0"/>
              </a:spcBef>
              <a:buFont typeface="Wingdings" panose="05000000000000000000" pitchFamily="2" charset="2"/>
              <a:buChar char="§"/>
            </a:pPr>
            <a:endParaRPr lang="en-US" dirty="0" smtClean="0"/>
          </a:p>
          <a:p>
            <a:pPr marL="227013" indent="-227013" eaLnBrk="1" hangingPunct="1">
              <a:lnSpc>
                <a:spcPct val="90000"/>
              </a:lnSpc>
              <a:buFont typeface="Wingdings" panose="05000000000000000000" pitchFamily="2" charset="2"/>
              <a:buChar char="§"/>
            </a:pPr>
            <a:r>
              <a:rPr lang="en-US" dirty="0" smtClean="0"/>
              <a:t>This class ends with a brief analysis of community choice; for more see Yinger, </a:t>
            </a:r>
            <a:r>
              <a:rPr lang="en-US" i="1" dirty="0" smtClean="0"/>
              <a:t>Housing and Commuting</a:t>
            </a:r>
            <a:r>
              <a:rPr lang="en-US" dirty="0" smtClean="0"/>
              <a:t>, Chapter 13, “Bidding and Sorting” (World Scientific, 2018).</a:t>
            </a: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795606" y="1295400"/>
            <a:ext cx="7543800" cy="4267200"/>
          </a:xfrm>
        </p:spPr>
        <p:txBody>
          <a:bodyPr>
            <a:normAutofit/>
          </a:bodyPr>
          <a:lstStyle/>
          <a:p>
            <a:pPr eaLnBrk="1" hangingPunct="1"/>
            <a:r>
              <a:rPr lang="en-US" sz="2400" dirty="0" smtClean="0">
                <a:solidFill>
                  <a:schemeClr val="accent2"/>
                </a:solidFill>
              </a:rPr>
              <a:t>The Tiebout Hypothesis</a:t>
            </a:r>
          </a:p>
          <a:p>
            <a:pPr marL="227013" indent="-227013" eaLnBrk="1" hangingPunct="1">
              <a:spcBef>
                <a:spcPts val="1800"/>
              </a:spcBef>
              <a:buFont typeface="Wingdings" panose="05000000000000000000" pitchFamily="2" charset="2"/>
              <a:buChar char="§"/>
            </a:pPr>
            <a:r>
              <a:rPr lang="en-US" dirty="0" smtClean="0"/>
              <a:t>A famous 1956 article by an economist named </a:t>
            </a:r>
            <a:r>
              <a:rPr lang="en-US" b="1" dirty="0" smtClean="0">
                <a:solidFill>
                  <a:schemeClr val="tx1"/>
                </a:solidFill>
              </a:rPr>
              <a:t>Tiebout</a:t>
            </a:r>
            <a:r>
              <a:rPr lang="en-US" dirty="0" smtClean="0"/>
              <a:t> made two points:</a:t>
            </a:r>
          </a:p>
          <a:p>
            <a:pPr eaLnBrk="1" hangingPunct="1">
              <a:lnSpc>
                <a:spcPct val="50000"/>
              </a:lnSpc>
              <a:spcBef>
                <a:spcPts val="0"/>
              </a:spcBef>
            </a:pPr>
            <a:endParaRPr lang="en-US" dirty="0" smtClean="0"/>
          </a:p>
          <a:p>
            <a:pPr lvl="2">
              <a:lnSpc>
                <a:spcPct val="150000"/>
              </a:lnSpc>
              <a:spcAft>
                <a:spcPts val="1200"/>
              </a:spcAft>
              <a:buFont typeface="Courier New" panose="02070309020205020404" pitchFamily="49" charset="0"/>
              <a:buChar char="o"/>
            </a:pPr>
            <a:r>
              <a:rPr lang="en-US" sz="2000" dirty="0" smtClean="0"/>
              <a:t>People consider the public service-tax package when they decide where to live (a </a:t>
            </a:r>
            <a:r>
              <a:rPr lang="en-US" sz="2000" b="1" dirty="0" smtClean="0">
                <a:solidFill>
                  <a:schemeClr val="tx1"/>
                </a:solidFill>
              </a:rPr>
              <a:t>positive</a:t>
            </a:r>
            <a:r>
              <a:rPr lang="en-US" sz="2000" dirty="0" smtClean="0"/>
              <a:t> statement).</a:t>
            </a:r>
          </a:p>
          <a:p>
            <a:pPr lvl="2">
              <a:lnSpc>
                <a:spcPct val="150000"/>
              </a:lnSpc>
              <a:buFont typeface="Courier New" panose="02070309020205020404" pitchFamily="49" charset="0"/>
              <a:buChar char="o"/>
            </a:pPr>
            <a:r>
              <a:rPr lang="en-US" sz="2000" dirty="0" smtClean="0"/>
              <a:t>The choice of a community is like the choice of a private good, so this process allocates resources in an efficient manner (a </a:t>
            </a:r>
            <a:r>
              <a:rPr lang="en-US" sz="2000" b="1" dirty="0" smtClean="0">
                <a:solidFill>
                  <a:schemeClr val="tx1"/>
                </a:solidFill>
              </a:rPr>
              <a:t>normative</a:t>
            </a:r>
            <a:r>
              <a:rPr lang="en-US" sz="2000" dirty="0" smtClean="0"/>
              <a:t> statement). </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822960" y="1295400"/>
            <a:ext cx="7543800" cy="4324350"/>
          </a:xfrm>
        </p:spPr>
        <p:txBody>
          <a:bodyPr>
            <a:normAutofit/>
          </a:bodyPr>
          <a:lstStyle/>
          <a:p>
            <a:pPr eaLnBrk="1" hangingPunct="1">
              <a:lnSpc>
                <a:spcPct val="100000"/>
              </a:lnSpc>
              <a:spcAft>
                <a:spcPts val="1200"/>
              </a:spcAft>
            </a:pPr>
            <a:r>
              <a:rPr lang="en-US" sz="2400" dirty="0" smtClean="0">
                <a:solidFill>
                  <a:schemeClr val="accent2"/>
                </a:solidFill>
              </a:rPr>
              <a:t>Developments Since Tiebout</a:t>
            </a:r>
          </a:p>
          <a:p>
            <a:pPr marL="227013" indent="-227013" eaLnBrk="1" hangingPunct="1">
              <a:lnSpc>
                <a:spcPct val="100000"/>
              </a:lnSpc>
              <a:spcAft>
                <a:spcPts val="1200"/>
              </a:spcAft>
              <a:buFont typeface="Wingdings" panose="05000000000000000000" pitchFamily="2" charset="2"/>
              <a:buChar char="§"/>
            </a:pPr>
            <a:r>
              <a:rPr lang="en-US" dirty="0" smtClean="0"/>
              <a:t>The literature since Tiebout has identified two key implications of his positive analysis:</a:t>
            </a:r>
          </a:p>
          <a:p>
            <a:pPr marL="227013" indent="-227013" eaLnBrk="1" hangingPunct="1">
              <a:lnSpc>
                <a:spcPct val="100000"/>
              </a:lnSpc>
              <a:buFont typeface="Wingdings" panose="05000000000000000000" pitchFamily="2" charset="2"/>
              <a:buChar char="§"/>
            </a:pPr>
            <a:r>
              <a:rPr lang="en-US" dirty="0" smtClean="0"/>
              <a:t>First, better public services or lower property taxes lead to higher house values, all else equal. </a:t>
            </a:r>
          </a:p>
          <a:p>
            <a:pPr eaLnBrk="1" hangingPunct="1">
              <a:lnSpc>
                <a:spcPct val="90000"/>
              </a:lnSpc>
            </a:pPr>
            <a:endParaRPr lang="en-US" dirty="0" smtClean="0"/>
          </a:p>
          <a:p>
            <a:pPr lvl="3">
              <a:spcAft>
                <a:spcPts val="1200"/>
              </a:spcAft>
              <a:buFont typeface="Courier New" panose="02070309020205020404" pitchFamily="49" charset="0"/>
              <a:buChar char="o"/>
            </a:pPr>
            <a:r>
              <a:rPr lang="en-US" sz="2000" dirty="0" smtClean="0"/>
              <a:t>This phenomenon is known as </a:t>
            </a:r>
            <a:r>
              <a:rPr lang="en-US" sz="2000" b="1" dirty="0" smtClean="0">
                <a:solidFill>
                  <a:schemeClr val="tx1"/>
                </a:solidFill>
              </a:rPr>
              <a:t>capitalization</a:t>
            </a:r>
            <a:r>
              <a:rPr lang="en-US" sz="2000" dirty="0" smtClean="0"/>
              <a:t>.</a:t>
            </a:r>
          </a:p>
          <a:p>
            <a:pPr lvl="3">
              <a:buFont typeface="Courier New" panose="02070309020205020404" pitchFamily="49" charset="0"/>
              <a:buChar char="o"/>
            </a:pPr>
            <a:r>
              <a:rPr lang="en-US" sz="2000" dirty="0" smtClean="0"/>
              <a:t>We study property tax capitalization in a later class.</a:t>
            </a:r>
          </a:p>
          <a:p>
            <a:pPr marL="384048" lvl="2" indent="0">
              <a:buNone/>
            </a:pPr>
            <a:endParaRPr lang="en-US" sz="2000" dirty="0" smtClean="0"/>
          </a:p>
          <a:p>
            <a:pPr lvl="1" eaLnBrk="1" hangingPunct="1">
              <a:lnSpc>
                <a:spcPct val="90000"/>
              </a:lnSpc>
              <a:buFont typeface="Wingdings" panose="05000000000000000000" pitchFamily="2" charset="2"/>
              <a:buNone/>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822960" y="1295400"/>
            <a:ext cx="7543800" cy="4324350"/>
          </a:xfrm>
        </p:spPr>
        <p:txBody>
          <a:bodyPr>
            <a:normAutofit fontScale="92500" lnSpcReduction="10000"/>
          </a:bodyPr>
          <a:lstStyle/>
          <a:p>
            <a:pPr eaLnBrk="1" hangingPunct="1">
              <a:lnSpc>
                <a:spcPct val="100000"/>
              </a:lnSpc>
              <a:spcAft>
                <a:spcPts val="1200"/>
              </a:spcAft>
            </a:pPr>
            <a:r>
              <a:rPr lang="en-US" sz="2400" dirty="0" smtClean="0">
                <a:solidFill>
                  <a:schemeClr val="accent2"/>
                </a:solidFill>
              </a:rPr>
              <a:t>Public Service Capitalization</a:t>
            </a:r>
          </a:p>
          <a:p>
            <a:pPr marL="227013" indent="-227013" eaLnBrk="1" hangingPunct="1">
              <a:lnSpc>
                <a:spcPct val="100000"/>
              </a:lnSpc>
              <a:spcAft>
                <a:spcPts val="1200"/>
              </a:spcAft>
              <a:buFont typeface="Wingdings" panose="05000000000000000000" pitchFamily="2" charset="2"/>
              <a:buChar char="§"/>
            </a:pPr>
            <a:r>
              <a:rPr lang="en-US" dirty="0" smtClean="0"/>
              <a:t>Dozens of studies establish that, all else equal, the price of housing is higher in a community with better schools or better police protection.</a:t>
            </a:r>
          </a:p>
          <a:p>
            <a:pPr marL="227013" indent="-227013" eaLnBrk="1" hangingPunct="1">
              <a:lnSpc>
                <a:spcPct val="100000"/>
              </a:lnSpc>
              <a:spcAft>
                <a:spcPts val="1200"/>
              </a:spcAft>
              <a:buFont typeface="Wingdings" panose="05000000000000000000" pitchFamily="2" charset="2"/>
              <a:buChar char="§"/>
            </a:pPr>
            <a:r>
              <a:rPr lang="en-US" dirty="0" smtClean="0"/>
              <a:t>A recent review finds, for example, that all 50 studies of school quality capitalization published since 1999 find evidence of capitalization (Nguyen-Hoang and Yinger, </a:t>
            </a:r>
            <a:r>
              <a:rPr lang="en-US" i="1" dirty="0" smtClean="0"/>
              <a:t>Journal of Housing Economics</a:t>
            </a:r>
            <a:r>
              <a:rPr lang="en-US" dirty="0" smtClean="0"/>
              <a:t>, 2011).</a:t>
            </a:r>
          </a:p>
          <a:p>
            <a:pPr marL="227013" indent="-227013" eaLnBrk="1" hangingPunct="1">
              <a:lnSpc>
                <a:spcPct val="100000"/>
              </a:lnSpc>
              <a:spcAft>
                <a:spcPts val="1200"/>
              </a:spcAft>
              <a:buFont typeface="Wingdings" panose="05000000000000000000" pitchFamily="2" charset="2"/>
              <a:buChar char="§"/>
            </a:pPr>
            <a:r>
              <a:rPr lang="en-US" dirty="0" smtClean="0"/>
              <a:t>Several studies also find that lower crime leads to significantly higher house values, controlling for other things.</a:t>
            </a:r>
          </a:p>
          <a:p>
            <a:pPr marL="227013" indent="-227013" eaLnBrk="1" hangingPunct="1">
              <a:lnSpc>
                <a:spcPct val="100000"/>
              </a:lnSpc>
              <a:spcAft>
                <a:spcPts val="1200"/>
              </a:spcAft>
              <a:buFont typeface="Wingdings" panose="05000000000000000000" pitchFamily="2" charset="2"/>
              <a:buChar char="§"/>
            </a:pPr>
            <a:r>
              <a:rPr lang="en-US" dirty="0" smtClean="0"/>
              <a:t>If a policy changes the distribution of local public services, it will alter house values and therefore affect current homeowners!</a:t>
            </a:r>
          </a:p>
          <a:p>
            <a:pPr marL="384048" lvl="2" indent="0">
              <a:buNone/>
            </a:pPr>
            <a:endParaRPr lang="en-US" sz="2000" dirty="0" smtClean="0"/>
          </a:p>
          <a:p>
            <a:pPr lvl="1" eaLnBrk="1" hangingPunct="1">
              <a:lnSpc>
                <a:spcPct val="90000"/>
              </a:lnSpc>
              <a:buFont typeface="Wingdings" panose="05000000000000000000" pitchFamily="2" charset="2"/>
              <a:buNone/>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extLst>
      <p:ext uri="{BB962C8B-B14F-4D97-AF65-F5344CB8AC3E}">
        <p14:creationId xmlns:p14="http://schemas.microsoft.com/office/powerpoint/2010/main" val="2836352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811237" y="1371600"/>
            <a:ext cx="7532914" cy="4419600"/>
          </a:xfrm>
        </p:spPr>
        <p:txBody>
          <a:bodyPr>
            <a:normAutofit/>
          </a:bodyPr>
          <a:lstStyle/>
          <a:p>
            <a:pPr eaLnBrk="1" hangingPunct="1"/>
            <a:r>
              <a:rPr lang="en-US" sz="2400" dirty="0" smtClean="0">
                <a:solidFill>
                  <a:schemeClr val="accent2"/>
                </a:solidFill>
              </a:rPr>
              <a:t>Income Sorting</a:t>
            </a:r>
          </a:p>
          <a:p>
            <a:pPr marL="227013" indent="-227013" eaLnBrk="1" hangingPunct="1">
              <a:spcBef>
                <a:spcPts val="1800"/>
              </a:spcBef>
              <a:buFont typeface="Wingdings" panose="05000000000000000000" pitchFamily="2" charset="2"/>
              <a:buChar char="§"/>
            </a:pPr>
            <a:r>
              <a:rPr lang="en-US" dirty="0"/>
              <a:t>S</a:t>
            </a:r>
            <a:r>
              <a:rPr lang="en-US" dirty="0" smtClean="0"/>
              <a:t>econd, people compete for entry into communities with desirable service tax packages.</a:t>
            </a:r>
          </a:p>
          <a:p>
            <a:pPr eaLnBrk="1" hangingPunct="1">
              <a:lnSpc>
                <a:spcPct val="50000"/>
              </a:lnSpc>
              <a:spcBef>
                <a:spcPts val="0"/>
              </a:spcBef>
            </a:pPr>
            <a:endParaRPr lang="en-US" dirty="0" smtClean="0"/>
          </a:p>
          <a:p>
            <a:pPr lvl="3">
              <a:lnSpc>
                <a:spcPct val="150000"/>
              </a:lnSpc>
              <a:spcAft>
                <a:spcPts val="1800"/>
              </a:spcAft>
              <a:buFont typeface="Courier New" panose="02070309020205020404" pitchFamily="49" charset="0"/>
              <a:buChar char="o"/>
            </a:pPr>
            <a:r>
              <a:rPr lang="en-US" sz="2000" dirty="0" smtClean="0"/>
              <a:t>High-income people win this competition.</a:t>
            </a:r>
          </a:p>
          <a:p>
            <a:pPr lvl="3">
              <a:lnSpc>
                <a:spcPct val="100000"/>
              </a:lnSpc>
              <a:buFont typeface="Courier New" panose="02070309020205020404" pitchFamily="49" charset="0"/>
              <a:buChar char="o"/>
            </a:pPr>
            <a:r>
              <a:rPr lang="en-US" sz="2000" dirty="0" smtClean="0"/>
              <a:t>This leads to </a:t>
            </a:r>
            <a:r>
              <a:rPr lang="en-US" sz="2000" b="1" dirty="0" smtClean="0">
                <a:solidFill>
                  <a:schemeClr val="tx1"/>
                </a:solidFill>
              </a:rPr>
              <a:t>sorting</a:t>
            </a:r>
            <a:r>
              <a:rPr lang="en-US" sz="2000" dirty="0" smtClean="0"/>
              <a:t>:  high- and low-income people tend to live in different places, with richer people in places with better public services and, often, lower property tax rates. </a:t>
            </a:r>
          </a:p>
          <a:p>
            <a:pPr lvl="3">
              <a:lnSpc>
                <a:spcPct val="50000"/>
              </a:lnSpc>
              <a:buFont typeface="Courier New" panose="02070309020205020404" pitchFamily="49" charset="0"/>
              <a:buChar char="o"/>
            </a:pPr>
            <a:endParaRPr lang="en-US" sz="2000" dirty="0" smtClean="0"/>
          </a:p>
          <a:p>
            <a:pPr lvl="3">
              <a:lnSpc>
                <a:spcPct val="100000"/>
              </a:lnSpc>
              <a:buFont typeface="Courier New" panose="02070309020205020404" pitchFamily="49" charset="0"/>
              <a:buChar char="o"/>
            </a:pPr>
            <a:r>
              <a:rPr lang="en-US" sz="2000" dirty="0" smtClean="0"/>
              <a:t>Income sorting is a key feature of the U.S. federal system—and a key cause of continuing inequality. This inequality is passed from one generation to the next. </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789745" y="1371600"/>
            <a:ext cx="7543800" cy="4876800"/>
          </a:xfrm>
        </p:spPr>
        <p:txBody>
          <a:bodyPr>
            <a:normAutofit fontScale="92500" lnSpcReduction="10000"/>
          </a:bodyPr>
          <a:lstStyle/>
          <a:p>
            <a:pPr eaLnBrk="1" hangingPunct="1">
              <a:defRPr/>
            </a:pPr>
            <a:r>
              <a:rPr lang="en-US" sz="2800" dirty="0" smtClean="0">
                <a:solidFill>
                  <a:schemeClr val="accent2"/>
                </a:solidFill>
              </a:rPr>
              <a:t>Sorting in Cleveland </a:t>
            </a:r>
          </a:p>
          <a:p>
            <a:pPr marL="227013" indent="-227013" eaLnBrk="1" hangingPunct="1">
              <a:lnSpc>
                <a:spcPct val="110000"/>
              </a:lnSpc>
              <a:buFont typeface="Wingdings" panose="05000000000000000000" pitchFamily="2" charset="2"/>
              <a:buChar char="§"/>
              <a:defRPr/>
            </a:pPr>
            <a:r>
              <a:rPr lang="en-US" sz="2400" dirty="0" smtClean="0"/>
              <a:t>My recent research (</a:t>
            </a:r>
            <a:r>
              <a:rPr lang="en-US" sz="2400" i="1" dirty="0" smtClean="0"/>
              <a:t>Journal of Urban Economics</a:t>
            </a:r>
            <a:r>
              <a:rPr lang="en-US" sz="2400" dirty="0" smtClean="0"/>
              <a:t>, 2015), based on all house sales in the Cleveland area in 2000, focuses on these two points.</a:t>
            </a:r>
          </a:p>
          <a:p>
            <a:pPr marL="227013" indent="-227013">
              <a:lnSpc>
                <a:spcPct val="60000"/>
              </a:lnSpc>
              <a:spcBef>
                <a:spcPts val="0"/>
              </a:spcBef>
              <a:buFont typeface="Wingdings" panose="05000000000000000000" pitchFamily="2" charset="2"/>
              <a:buChar char="§"/>
              <a:defRPr/>
            </a:pPr>
            <a:endParaRPr lang="en-US" sz="2100" dirty="0" smtClean="0"/>
          </a:p>
          <a:p>
            <a:pPr lvl="3">
              <a:lnSpc>
                <a:spcPct val="110000"/>
              </a:lnSpc>
              <a:spcAft>
                <a:spcPts val="1200"/>
              </a:spcAft>
              <a:buFont typeface="Courier New" panose="02070309020205020404" pitchFamily="49" charset="0"/>
              <a:buChar char="o"/>
              <a:defRPr/>
            </a:pPr>
            <a:r>
              <a:rPr lang="en-US" sz="2100" dirty="0" smtClean="0"/>
              <a:t>I find that housing prices are up to 30% higher in school districts where more entering 12</a:t>
            </a:r>
            <a:r>
              <a:rPr lang="en-US" sz="2100" baseline="30000" dirty="0" smtClean="0"/>
              <a:t>th</a:t>
            </a:r>
            <a:r>
              <a:rPr lang="en-US" sz="2100" dirty="0" smtClean="0"/>
              <a:t> graders pass state tests.</a:t>
            </a:r>
          </a:p>
          <a:p>
            <a:pPr lvl="3">
              <a:lnSpc>
                <a:spcPct val="110000"/>
              </a:lnSpc>
              <a:spcAft>
                <a:spcPts val="1200"/>
              </a:spcAft>
              <a:buFont typeface="Courier New" panose="02070309020205020404" pitchFamily="49" charset="0"/>
              <a:buChar char="o"/>
              <a:defRPr/>
            </a:pPr>
            <a:r>
              <a:rPr lang="en-US" sz="2100" dirty="0" smtClean="0"/>
              <a:t>I find (with a new method) that higher-income people do, indeed, sort into school districts with higher-quality schools—a key source of inequality.</a:t>
            </a:r>
          </a:p>
          <a:p>
            <a:pPr lvl="4">
              <a:lnSpc>
                <a:spcPct val="110000"/>
              </a:lnSpc>
              <a:buFont typeface="Arial" panose="020B0604020202020204" pitchFamily="34" charset="0"/>
              <a:buChar char="•"/>
              <a:defRPr/>
            </a:pPr>
            <a:r>
              <a:rPr lang="en-US" sz="2100" dirty="0" smtClean="0"/>
              <a:t>A </a:t>
            </a:r>
            <a:r>
              <a:rPr lang="en-US" sz="2100" dirty="0"/>
              <a:t>one standard deviation increase in homeowner income leads, purely because of income sorting, to a 1.30 standard deviation increase in </a:t>
            </a:r>
            <a:r>
              <a:rPr lang="en-US" sz="2100" dirty="0" smtClean="0"/>
              <a:t>the rate at which entering 12</a:t>
            </a:r>
            <a:r>
              <a:rPr lang="en-US" sz="2100" baseline="30000" dirty="0" smtClean="0"/>
              <a:t>th</a:t>
            </a:r>
            <a:r>
              <a:rPr lang="en-US" sz="2100" dirty="0" smtClean="0"/>
              <a:t> graders pass state tests. </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822960" y="1371600"/>
            <a:ext cx="7543800" cy="4758929"/>
          </a:xfrm>
        </p:spPr>
        <p:txBody>
          <a:bodyPr>
            <a:normAutofit/>
          </a:bodyPr>
          <a:lstStyle/>
          <a:p>
            <a:pPr eaLnBrk="1" hangingPunct="1"/>
            <a:r>
              <a:rPr lang="en-US" sz="2400" dirty="0" smtClean="0">
                <a:solidFill>
                  <a:schemeClr val="accent2"/>
                </a:solidFill>
              </a:rPr>
              <a:t>Section Outline: The </a:t>
            </a:r>
            <a:r>
              <a:rPr lang="en-US" sz="2400" dirty="0">
                <a:solidFill>
                  <a:schemeClr val="accent2"/>
                </a:solidFill>
              </a:rPr>
              <a:t>D</a:t>
            </a:r>
            <a:r>
              <a:rPr lang="en-US" sz="2400" dirty="0" smtClean="0">
                <a:solidFill>
                  <a:schemeClr val="accent2"/>
                </a:solidFill>
              </a:rPr>
              <a:t>emand for Local </a:t>
            </a:r>
            <a:r>
              <a:rPr lang="en-US" sz="2400" dirty="0">
                <a:solidFill>
                  <a:schemeClr val="accent2"/>
                </a:solidFill>
              </a:rPr>
              <a:t>P</a:t>
            </a:r>
            <a:r>
              <a:rPr lang="en-US" sz="2400" dirty="0" smtClean="0">
                <a:solidFill>
                  <a:schemeClr val="accent2"/>
                </a:solidFill>
              </a:rPr>
              <a:t>ublic </a:t>
            </a:r>
            <a:r>
              <a:rPr lang="en-US" sz="2400" dirty="0">
                <a:solidFill>
                  <a:schemeClr val="accent2"/>
                </a:solidFill>
              </a:rPr>
              <a:t>S</a:t>
            </a:r>
            <a:r>
              <a:rPr lang="en-US" sz="2400" dirty="0" smtClean="0">
                <a:solidFill>
                  <a:schemeClr val="accent2"/>
                </a:solidFill>
              </a:rPr>
              <a:t>ervices</a:t>
            </a:r>
          </a:p>
          <a:p>
            <a:pPr marL="227013" indent="-227013">
              <a:buFont typeface="Wingdings" panose="05000000000000000000" pitchFamily="2" charset="2"/>
              <a:buChar char="§"/>
            </a:pPr>
            <a:r>
              <a:rPr lang="en-US" dirty="0" smtClean="0"/>
              <a:t>This section consists of three </a:t>
            </a:r>
            <a:r>
              <a:rPr lang="en-US" dirty="0"/>
              <a:t>classes are about the </a:t>
            </a:r>
            <a:r>
              <a:rPr lang="en-US" b="1" dirty="0">
                <a:solidFill>
                  <a:schemeClr val="tx1"/>
                </a:solidFill>
              </a:rPr>
              <a:t>behavior</a:t>
            </a:r>
            <a:r>
              <a:rPr lang="en-US" dirty="0">
                <a:solidFill>
                  <a:srgbClr val="CC3300"/>
                </a:solidFill>
              </a:rPr>
              <a:t> </a:t>
            </a:r>
            <a:r>
              <a:rPr lang="en-US" dirty="0"/>
              <a:t>of citizen/voters</a:t>
            </a:r>
          </a:p>
          <a:p>
            <a:pPr eaLnBrk="1" hangingPunct="1"/>
            <a:endParaRPr lang="en-US" dirty="0" smtClean="0"/>
          </a:p>
          <a:p>
            <a:pPr marL="687388" lvl="1" indent="-227013" eaLnBrk="1" hangingPunct="1">
              <a:lnSpc>
                <a:spcPct val="150000"/>
              </a:lnSpc>
              <a:buFont typeface="Courier New" panose="02070309020205020404" pitchFamily="49" charset="0"/>
              <a:buChar char="o"/>
            </a:pPr>
            <a:r>
              <a:rPr lang="en-US" sz="2000" dirty="0" smtClean="0"/>
              <a:t>1.  Individual Demand</a:t>
            </a:r>
          </a:p>
          <a:p>
            <a:pPr marL="687388" lvl="1" indent="-227013" eaLnBrk="1" hangingPunct="1">
              <a:lnSpc>
                <a:spcPct val="150000"/>
              </a:lnSpc>
              <a:buFont typeface="Courier New" panose="02070309020205020404" pitchFamily="49" charset="0"/>
              <a:buChar char="o"/>
            </a:pPr>
            <a:r>
              <a:rPr lang="en-US" sz="2000" dirty="0" smtClean="0"/>
              <a:t>2.  Demand Expression</a:t>
            </a:r>
          </a:p>
          <a:p>
            <a:pPr marL="687388" lvl="1" indent="-227013" eaLnBrk="1" hangingPunct="1">
              <a:lnSpc>
                <a:spcPct val="150000"/>
              </a:lnSpc>
              <a:buFont typeface="Courier New" panose="02070309020205020404" pitchFamily="49" charset="0"/>
              <a:buChar char="o"/>
            </a:pPr>
            <a:r>
              <a:rPr lang="en-US" sz="2000" dirty="0" smtClean="0"/>
              <a:t>3.  Case:  How New York’s School Tax Relief Program (STAR) affects the demand for education</a:t>
            </a:r>
          </a:p>
          <a:p>
            <a:pPr lvl="1" eaLnBrk="1" hangingPunct="1"/>
            <a:endParaRPr lang="en-US" sz="2000" b="1" dirty="0" smtClean="0">
              <a:solidFill>
                <a:srgbClr val="006699"/>
              </a:solidFill>
            </a:endParaRPr>
          </a:p>
          <a:p>
            <a:pPr lvl="1" eaLnBrk="1" hangingPunct="1"/>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789745" y="1371600"/>
            <a:ext cx="7543800" cy="4419600"/>
          </a:xfrm>
        </p:spPr>
        <p:txBody>
          <a:bodyPr>
            <a:normAutofit lnSpcReduction="10000"/>
          </a:bodyPr>
          <a:lstStyle/>
          <a:p>
            <a:pPr eaLnBrk="1" hangingPunct="1">
              <a:defRPr/>
            </a:pPr>
            <a:r>
              <a:rPr lang="en-US" sz="2400" dirty="0" smtClean="0">
                <a:solidFill>
                  <a:schemeClr val="accent2"/>
                </a:solidFill>
              </a:rPr>
              <a:t>Sorting in Cleveland, 2 </a:t>
            </a:r>
          </a:p>
          <a:p>
            <a:pPr marL="227013" indent="-227013">
              <a:spcAft>
                <a:spcPts val="1200"/>
              </a:spcAft>
              <a:buFont typeface="Wingdings" panose="05000000000000000000" pitchFamily="2" charset="2"/>
              <a:buChar char="§"/>
              <a:defRPr/>
            </a:pPr>
            <a:r>
              <a:rPr lang="en-US" dirty="0"/>
              <a:t>It is also possible to </a:t>
            </a:r>
            <a:r>
              <a:rPr lang="en-US" dirty="0" smtClean="0"/>
              <a:t>estimate </a:t>
            </a:r>
            <a:r>
              <a:rPr lang="en-US" dirty="0"/>
              <a:t>the overall value in </a:t>
            </a:r>
            <a:r>
              <a:rPr lang="en-US" dirty="0" smtClean="0"/>
              <a:t>the housing market of a house’s neighborhood traits, including school quality and safety and other traits that cannot be observed. This </a:t>
            </a:r>
            <a:r>
              <a:rPr lang="en-US" dirty="0"/>
              <a:t>value can be called “neighborhood quality” or “neighborhood housing value</a:t>
            </a:r>
            <a:r>
              <a:rPr lang="en-US" dirty="0" smtClean="0"/>
              <a:t>.”</a:t>
            </a:r>
          </a:p>
          <a:p>
            <a:pPr marL="227013" indent="-227013">
              <a:spcAft>
                <a:spcPts val="1200"/>
              </a:spcAft>
              <a:buFont typeface="Wingdings" panose="05000000000000000000" pitchFamily="2" charset="2"/>
              <a:buChar char="§"/>
              <a:defRPr/>
            </a:pPr>
            <a:r>
              <a:rPr lang="en-US" dirty="0" smtClean="0"/>
              <a:t>The following figure shows the relationship </a:t>
            </a:r>
            <a:r>
              <a:rPr lang="en-US" dirty="0"/>
              <a:t>between neighborhood quality and </a:t>
            </a:r>
            <a:r>
              <a:rPr lang="en-US" dirty="0" smtClean="0"/>
              <a:t>income in the Cleveland area. </a:t>
            </a:r>
          </a:p>
          <a:p>
            <a:pPr marL="227013" indent="-227013">
              <a:spcAft>
                <a:spcPts val="1200"/>
              </a:spcAft>
              <a:buFont typeface="Wingdings" panose="05000000000000000000" pitchFamily="2" charset="2"/>
              <a:buChar char="§"/>
              <a:defRPr/>
            </a:pPr>
            <a:r>
              <a:rPr lang="en-US" dirty="0" smtClean="0"/>
              <a:t>The </a:t>
            </a:r>
            <a:r>
              <a:rPr lang="en-US" dirty="0"/>
              <a:t>horizontal axis is the median income of a homeowner in a </a:t>
            </a:r>
            <a:r>
              <a:rPr lang="en-US" dirty="0" smtClean="0"/>
              <a:t>neighborhood (in log form); the </a:t>
            </a:r>
            <a:r>
              <a:rPr lang="en-US" dirty="0"/>
              <a:t>vertical axis is neighborhood </a:t>
            </a:r>
            <a:r>
              <a:rPr lang="en-US" dirty="0" smtClean="0"/>
              <a:t>quality (also in </a:t>
            </a:r>
            <a:r>
              <a:rPr lang="en-US" dirty="0"/>
              <a:t>log </a:t>
            </a:r>
            <a:r>
              <a:rPr lang="en-US" dirty="0" smtClean="0"/>
              <a:t>form); on </a:t>
            </a:r>
            <a:r>
              <a:rPr lang="en-US" dirty="0"/>
              <a:t>average, a one percent increase in homeowner income leads to a 0.524 percent increase in neighborhood quality</a:t>
            </a:r>
            <a:r>
              <a:rPr lang="en-US" dirty="0" smtClean="0"/>
              <a:t>.</a:t>
            </a:r>
          </a:p>
          <a:p>
            <a:pPr marL="227013" indent="-227013">
              <a:buFont typeface="Wingdings" panose="05000000000000000000" pitchFamily="2" charset="2"/>
              <a:buChar char="§"/>
              <a:defRPr/>
            </a:pPr>
            <a:r>
              <a:rPr lang="en-US" dirty="0"/>
              <a:t>This income sorting is a central cause of inequality in local public service </a:t>
            </a:r>
            <a:r>
              <a:rPr lang="en-US" dirty="0" smtClean="0"/>
              <a:t>outcomes.</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extLst>
      <p:ext uri="{BB962C8B-B14F-4D97-AF65-F5344CB8AC3E}">
        <p14:creationId xmlns:p14="http://schemas.microsoft.com/office/powerpoint/2010/main" val="2449194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789745" y="1371600"/>
            <a:ext cx="7543800" cy="4419600"/>
          </a:xfrm>
        </p:spPr>
        <p:txBody>
          <a:bodyPr>
            <a:normAutofit/>
          </a:bodyPr>
          <a:lstStyle/>
          <a:p>
            <a:r>
              <a:rPr lang="en-US" sz="2400" dirty="0" smtClean="0">
                <a:solidFill>
                  <a:schemeClr val="accent2"/>
                </a:solidFill>
              </a:rPr>
              <a:t>Income </a:t>
            </a:r>
            <a:r>
              <a:rPr lang="en-US" sz="2400" dirty="0">
                <a:solidFill>
                  <a:schemeClr val="accent2"/>
                </a:solidFill>
              </a:rPr>
              <a:t>Sorting in the Cleveland Area, 2000</a:t>
            </a:r>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828800"/>
            <a:ext cx="6019800" cy="4267200"/>
          </a:xfrm>
          <a:prstGeom prst="rect">
            <a:avLst/>
          </a:prstGeom>
          <a:noFill/>
          <a:ln>
            <a:noFill/>
          </a:ln>
        </p:spPr>
      </p:pic>
    </p:spTree>
    <p:extLst>
      <p:ext uri="{BB962C8B-B14F-4D97-AF65-F5344CB8AC3E}">
        <p14:creationId xmlns:p14="http://schemas.microsoft.com/office/powerpoint/2010/main" val="1365729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789745" y="1371600"/>
            <a:ext cx="7543800" cy="4419600"/>
          </a:xfrm>
        </p:spPr>
        <p:txBody>
          <a:bodyPr>
            <a:normAutofit/>
          </a:bodyPr>
          <a:lstStyle/>
          <a:p>
            <a:pPr eaLnBrk="1" hangingPunct="1">
              <a:defRPr/>
            </a:pPr>
            <a:r>
              <a:rPr lang="en-US" sz="2400" dirty="0" smtClean="0">
                <a:solidFill>
                  <a:schemeClr val="accent2"/>
                </a:solidFill>
              </a:rPr>
              <a:t>Housing Conversion and Zoning </a:t>
            </a:r>
          </a:p>
          <a:p>
            <a:pPr marL="227013" indent="-227013" eaLnBrk="1" hangingPunct="1">
              <a:buFont typeface="Wingdings" panose="05000000000000000000" pitchFamily="2" charset="2"/>
              <a:buChar char="§"/>
              <a:defRPr/>
            </a:pPr>
            <a:r>
              <a:rPr lang="en-US" dirty="0" smtClean="0"/>
              <a:t>Two further points about sorting are helpful for understanding community change:</a:t>
            </a:r>
          </a:p>
          <a:p>
            <a:pPr marL="227013" indent="-227013" eaLnBrk="1" hangingPunct="1">
              <a:lnSpc>
                <a:spcPct val="50000"/>
              </a:lnSpc>
              <a:spcBef>
                <a:spcPts val="0"/>
              </a:spcBef>
              <a:spcAft>
                <a:spcPts val="0"/>
              </a:spcAft>
              <a:buFont typeface="Wingdings" panose="05000000000000000000" pitchFamily="2" charset="2"/>
              <a:buChar char="§"/>
              <a:defRPr/>
            </a:pPr>
            <a:endParaRPr lang="en-US" dirty="0" smtClean="0"/>
          </a:p>
          <a:p>
            <a:pPr lvl="3">
              <a:lnSpc>
                <a:spcPct val="110000"/>
              </a:lnSpc>
              <a:spcAft>
                <a:spcPts val="1800"/>
              </a:spcAft>
              <a:buFont typeface="Courier New" panose="02070309020205020404" pitchFamily="49" charset="0"/>
              <a:buChar char="o"/>
              <a:defRPr/>
            </a:pPr>
            <a:r>
              <a:rPr lang="en-US" sz="2000" dirty="0" smtClean="0"/>
              <a:t>Some communities experience housing conversion (houses split into apartment or small apartments combined into large condos) when the type of household moving into a community changes.</a:t>
            </a:r>
          </a:p>
          <a:p>
            <a:pPr lvl="3">
              <a:lnSpc>
                <a:spcPct val="110000"/>
              </a:lnSpc>
              <a:spcAft>
                <a:spcPts val="1800"/>
              </a:spcAft>
              <a:buFont typeface="Courier New" panose="02070309020205020404" pitchFamily="49" charset="0"/>
              <a:buChar char="o"/>
              <a:defRPr/>
            </a:pPr>
            <a:r>
              <a:rPr lang="en-US" sz="2000" dirty="0" smtClean="0"/>
              <a:t>Some </a:t>
            </a:r>
            <a:r>
              <a:rPr lang="en-US" sz="2000" dirty="0"/>
              <a:t>communities use large-lot zoning or some other restriction to prevent lower-income household from moving </a:t>
            </a:r>
            <a:r>
              <a:rPr lang="en-US" sz="2000" dirty="0" smtClean="0"/>
              <a:t>in, but sorting happens even without zoning. </a:t>
            </a:r>
            <a:endParaRPr lang="en-US" sz="2000" dirty="0"/>
          </a:p>
          <a:p>
            <a:pPr lvl="3">
              <a:lnSpc>
                <a:spcPct val="150000"/>
              </a:lnSpc>
              <a:spcAft>
                <a:spcPts val="1800"/>
              </a:spcAft>
              <a:buFont typeface="Wingdings" panose="05000000000000000000" pitchFamily="2" charset="2"/>
              <a:buChar char="§"/>
              <a:defRPr/>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extLst>
      <p:ext uri="{BB962C8B-B14F-4D97-AF65-F5344CB8AC3E}">
        <p14:creationId xmlns:p14="http://schemas.microsoft.com/office/powerpoint/2010/main" val="3426560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914400" y="1295400"/>
            <a:ext cx="7543800" cy="4419600"/>
          </a:xfrm>
        </p:spPr>
        <p:txBody>
          <a:bodyPr>
            <a:normAutofit/>
          </a:bodyPr>
          <a:lstStyle/>
          <a:p>
            <a:pPr marL="0" indent="0" eaLnBrk="1" hangingPunct="1">
              <a:lnSpc>
                <a:spcPct val="90000"/>
              </a:lnSpc>
              <a:spcAft>
                <a:spcPts val="1200"/>
              </a:spcAft>
              <a:buNone/>
            </a:pPr>
            <a:r>
              <a:rPr lang="en-US" sz="2400" dirty="0" smtClean="0">
                <a:solidFill>
                  <a:schemeClr val="accent2"/>
                </a:solidFill>
              </a:rPr>
              <a:t>Sorting and Allocative Efficiency</a:t>
            </a:r>
          </a:p>
          <a:p>
            <a:pPr marL="288925" indent="-288925" eaLnBrk="1" hangingPunct="1">
              <a:lnSpc>
                <a:spcPct val="90000"/>
              </a:lnSpc>
              <a:spcAft>
                <a:spcPts val="1200"/>
              </a:spcAft>
              <a:buFont typeface="Wingdings" panose="05000000000000000000" pitchFamily="2" charset="2"/>
              <a:buChar char="§"/>
            </a:pPr>
            <a:r>
              <a:rPr lang="en-US" dirty="0" smtClean="0"/>
              <a:t>On </a:t>
            </a:r>
            <a:r>
              <a:rPr lang="en-US" dirty="0" err="1" smtClean="0"/>
              <a:t>Tiebout’s</a:t>
            </a:r>
            <a:r>
              <a:rPr lang="en-US" dirty="0" smtClean="0"/>
              <a:t> normative point, most scholars believe that having many local governments is more efficient than having just one.</a:t>
            </a:r>
          </a:p>
          <a:p>
            <a:pPr marL="288925" indent="-288925" eaLnBrk="1" hangingPunct="1">
              <a:lnSpc>
                <a:spcPct val="90000"/>
              </a:lnSpc>
              <a:buFont typeface="Wingdings" panose="05000000000000000000" pitchFamily="2" charset="2"/>
              <a:buChar char="§"/>
            </a:pPr>
            <a:r>
              <a:rPr lang="en-US" dirty="0" smtClean="0"/>
              <a:t>But, they disagree about:</a:t>
            </a:r>
          </a:p>
          <a:p>
            <a:pPr marL="525780" lvl="4" indent="-342900">
              <a:lnSpc>
                <a:spcPct val="150000"/>
              </a:lnSpc>
              <a:buFont typeface="Courier New" panose="02070309020205020404" pitchFamily="49" charset="0"/>
              <a:buChar char="o"/>
            </a:pPr>
            <a:r>
              <a:rPr lang="en-US" sz="2000" dirty="0" smtClean="0"/>
              <a:t>whether the current federal system could be made more efficient;</a:t>
            </a:r>
          </a:p>
          <a:p>
            <a:pPr marL="525780" lvl="4" indent="-342900">
              <a:lnSpc>
                <a:spcPct val="100000"/>
              </a:lnSpc>
              <a:spcAft>
                <a:spcPts val="0"/>
              </a:spcAft>
              <a:buFont typeface="Courier New" panose="02070309020205020404" pitchFamily="49" charset="0"/>
              <a:buChar char="o"/>
            </a:pPr>
            <a:r>
              <a:rPr lang="en-US" sz="2000" dirty="0" smtClean="0"/>
              <a:t>whether the efficiency advantages of choice outweigh the equity costs of sorting.</a:t>
            </a:r>
          </a:p>
          <a:p>
            <a:pPr marL="288925" lvl="1" indent="-288925" eaLnBrk="1" hangingPunct="1">
              <a:lnSpc>
                <a:spcPct val="90000"/>
              </a:lnSpc>
              <a:buFont typeface="Wingdings" panose="05000000000000000000" pitchFamily="2" charset="2"/>
              <a:buChar char="§"/>
            </a:pPr>
            <a:endParaRPr lang="en-US" sz="2000" dirty="0" smtClean="0"/>
          </a:p>
          <a:p>
            <a:pPr marL="288925" indent="-288925" eaLnBrk="1" hangingPunct="1">
              <a:lnSpc>
                <a:spcPct val="90000"/>
              </a:lnSpc>
              <a:buFont typeface="Wingdings" panose="05000000000000000000" pitchFamily="2" charset="2"/>
              <a:buChar char="§"/>
            </a:pPr>
            <a:r>
              <a:rPr lang="en-US" b="1" dirty="0" smtClean="0">
                <a:solidFill>
                  <a:schemeClr val="accent2"/>
                </a:solidFill>
              </a:rPr>
              <a:t>These are key issues in the design of any federal system.</a:t>
            </a:r>
          </a:p>
          <a:p>
            <a:pPr lvl="1" eaLnBrk="1" hangingPunct="1">
              <a:lnSpc>
                <a:spcPct val="90000"/>
              </a:lnSpc>
              <a:buFont typeface="Wingdings" panose="05000000000000000000" pitchFamily="2" charset="2"/>
              <a:buNone/>
            </a:pPr>
            <a:endParaRPr lang="en-US" sz="2000"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858129" y="1371600"/>
            <a:ext cx="7543801" cy="4023360"/>
          </a:xfrm>
        </p:spPr>
        <p:txBody>
          <a:bodyPr>
            <a:normAutofit/>
          </a:bodyPr>
          <a:lstStyle/>
          <a:p>
            <a:pPr eaLnBrk="1" hangingPunct="1">
              <a:buFont typeface="Wingdings" panose="05000000000000000000" pitchFamily="2" charset="2"/>
              <a:buNone/>
            </a:pPr>
            <a:r>
              <a:rPr lang="en-US" sz="2400" dirty="0" smtClean="0">
                <a:solidFill>
                  <a:schemeClr val="accent2"/>
                </a:solidFill>
              </a:rPr>
              <a:t>Class Outline</a:t>
            </a:r>
          </a:p>
          <a:p>
            <a:pPr eaLnBrk="1" hangingPunct="1"/>
            <a:endParaRPr lang="en-US" dirty="0" smtClean="0"/>
          </a:p>
          <a:p>
            <a:pPr marL="227013" indent="-227013" eaLnBrk="1" hangingPunct="1">
              <a:spcAft>
                <a:spcPts val="2400"/>
              </a:spcAft>
              <a:buFont typeface="Wingdings" panose="05000000000000000000" pitchFamily="2" charset="2"/>
              <a:buChar char="§"/>
            </a:pPr>
            <a:r>
              <a:rPr lang="en-US" dirty="0" smtClean="0"/>
              <a:t>The Determinants of Demand for Public Services</a:t>
            </a:r>
          </a:p>
          <a:p>
            <a:pPr marL="468630" lvl="2" indent="-285750">
              <a:spcAft>
                <a:spcPts val="1800"/>
              </a:spcAft>
              <a:buFont typeface="Courier New" panose="02070309020205020404" pitchFamily="49" charset="0"/>
              <a:buChar char="o"/>
            </a:pPr>
            <a:r>
              <a:rPr lang="en-US" sz="2000" dirty="0" smtClean="0"/>
              <a:t>The Key New Concept:  Tax Price</a:t>
            </a:r>
          </a:p>
          <a:p>
            <a:pPr marL="409893" lvl="2" indent="-227013">
              <a:spcAft>
                <a:spcPts val="1800"/>
              </a:spcAft>
              <a:buFont typeface="Wingdings" panose="05000000000000000000" pitchFamily="2" charset="2"/>
              <a:buChar char="§"/>
            </a:pPr>
            <a:endParaRPr lang="en-US" sz="1600" dirty="0" smtClean="0"/>
          </a:p>
          <a:p>
            <a:pPr marL="227013" lvl="1" indent="-227013" eaLnBrk="1" hangingPunct="1">
              <a:buFont typeface="Wingdings" panose="05000000000000000000" pitchFamily="2" charset="2"/>
              <a:buChar char="§"/>
            </a:pPr>
            <a:r>
              <a:rPr lang="en-US" sz="2000" dirty="0" smtClean="0"/>
              <a:t>How Demand is Revealed Through the Choice of a Community</a:t>
            </a:r>
          </a:p>
          <a:p>
            <a:pPr eaLnBrk="1" hangingPunct="1"/>
            <a:endParaRPr lang="en-US" dirty="0" smtClean="0"/>
          </a:p>
          <a:p>
            <a:pPr eaLnBrk="1" hangingPunct="1"/>
            <a:endParaRPr lang="en-US" dirty="0" smtClean="0"/>
          </a:p>
        </p:txBody>
      </p:sp>
      <p:sp>
        <p:nvSpPr>
          <p:cNvPr id="6"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827314" y="1219200"/>
            <a:ext cx="7539446" cy="4343400"/>
          </a:xfrm>
        </p:spPr>
        <p:txBody>
          <a:bodyPr>
            <a:normAutofit fontScale="92500" lnSpcReduction="20000"/>
          </a:bodyPr>
          <a:lstStyle/>
          <a:p>
            <a:pPr>
              <a:lnSpc>
                <a:spcPct val="150000"/>
              </a:lnSpc>
              <a:spcAft>
                <a:spcPts val="1200"/>
              </a:spcAft>
            </a:pPr>
            <a:r>
              <a:rPr lang="en-US" sz="2600" spc="100" dirty="0">
                <a:solidFill>
                  <a:schemeClr val="accent2"/>
                </a:solidFill>
              </a:rPr>
              <a:t>The Demand for Local Public Services </a:t>
            </a:r>
            <a:endParaRPr lang="en-US" sz="2600" spc="100" dirty="0" smtClean="0">
              <a:solidFill>
                <a:schemeClr val="accent2"/>
              </a:solidFill>
            </a:endParaRPr>
          </a:p>
          <a:p>
            <a:pPr marL="227013" indent="-227013">
              <a:lnSpc>
                <a:spcPct val="150000"/>
              </a:lnSpc>
              <a:spcAft>
                <a:spcPts val="1200"/>
              </a:spcAft>
              <a:buFont typeface="Wingdings" panose="05000000000000000000" pitchFamily="2" charset="2"/>
              <a:buChar char="§"/>
            </a:pPr>
            <a:r>
              <a:rPr lang="en-US" dirty="0" smtClean="0">
                <a:solidFill>
                  <a:schemeClr val="tx1">
                    <a:lumMod val="65000"/>
                    <a:lumOff val="35000"/>
                  </a:schemeClr>
                </a:solidFill>
              </a:rPr>
              <a:t>The demand for local public services (police, fire, education, and so on) is similar to the demand for a private good.</a:t>
            </a:r>
          </a:p>
          <a:p>
            <a:pPr marL="227013" indent="-227013" eaLnBrk="1" hangingPunct="1">
              <a:lnSpc>
                <a:spcPct val="150000"/>
              </a:lnSpc>
              <a:spcAft>
                <a:spcPts val="1200"/>
              </a:spcAft>
              <a:buFont typeface="Wingdings" panose="05000000000000000000" pitchFamily="2" charset="2"/>
              <a:buChar char="§"/>
            </a:pPr>
            <a:r>
              <a:rPr lang="en-US" dirty="0" smtClean="0"/>
              <a:t>Let</a:t>
            </a:r>
            <a:r>
              <a:rPr lang="en-US" i="1" dirty="0" smtClean="0">
                <a:latin typeface="Times New Roman" panose="02020603050405020304" pitchFamily="18" charset="0"/>
                <a:cs typeface="Times New Roman" panose="02020603050405020304" pitchFamily="18" charset="0"/>
              </a:rPr>
              <a:t> </a:t>
            </a:r>
            <a:r>
              <a:rPr lang="en-US" b="1" dirty="0" smtClean="0">
                <a:solidFill>
                  <a:schemeClr val="tx1"/>
                </a:solidFill>
                <a:latin typeface="Times New Roman" panose="02020603050405020304" pitchFamily="18" charset="0"/>
                <a:cs typeface="Times New Roman" panose="02020603050405020304" pitchFamily="18" charset="0"/>
              </a:rPr>
              <a:t>S</a:t>
            </a:r>
            <a:r>
              <a:rPr lang="en-US" b="1" i="1" dirty="0" smtClean="0">
                <a:solidFill>
                  <a:schemeClr val="tx1"/>
                </a:solidFill>
                <a:latin typeface="Times New Roman" panose="02020603050405020304" pitchFamily="18" charset="0"/>
                <a:cs typeface="Times New Roman" panose="02020603050405020304" pitchFamily="18" charset="0"/>
              </a:rPr>
              <a:t> </a:t>
            </a:r>
            <a:r>
              <a:rPr lang="en-US" dirty="0" smtClean="0"/>
              <a:t>measure the quality of a local public service.</a:t>
            </a:r>
          </a:p>
          <a:p>
            <a:pPr marL="409893" lvl="2" indent="-227013">
              <a:lnSpc>
                <a:spcPct val="150000"/>
              </a:lnSpc>
              <a:spcAft>
                <a:spcPts val="1200"/>
              </a:spcAft>
              <a:buFont typeface="Wingdings" panose="05000000000000000000" pitchFamily="2" charset="2"/>
              <a:buChar char="§"/>
            </a:pPr>
            <a:r>
              <a:rPr lang="en-US" sz="2000" b="1" dirty="0" smtClean="0">
                <a:solidFill>
                  <a:schemeClr val="tx1"/>
                </a:solidFill>
                <a:latin typeface="Times New Roman" panose="02020603050405020304" pitchFamily="18" charset="0"/>
                <a:cs typeface="Times New Roman" panose="02020603050405020304" pitchFamily="18" charset="0"/>
              </a:rPr>
              <a:t>S</a:t>
            </a:r>
            <a:r>
              <a:rPr lang="en-US" sz="2000" dirty="0" smtClean="0"/>
              <a:t> is a function of </a:t>
            </a:r>
            <a:r>
              <a:rPr lang="en-US" sz="2000" b="1" dirty="0" smtClean="0">
                <a:solidFill>
                  <a:schemeClr val="tx1"/>
                </a:solidFill>
              </a:rPr>
              <a:t>income, price</a:t>
            </a:r>
            <a:r>
              <a:rPr lang="en-US" sz="2000" dirty="0" smtClean="0"/>
              <a:t>, the </a:t>
            </a:r>
            <a:r>
              <a:rPr lang="en-US" sz="2000" b="1" dirty="0" smtClean="0">
                <a:solidFill>
                  <a:schemeClr val="tx1"/>
                </a:solidFill>
              </a:rPr>
              <a:t>prices of related goods</a:t>
            </a:r>
            <a:r>
              <a:rPr lang="en-US" sz="2000" dirty="0" smtClean="0"/>
              <a:t>, and </a:t>
            </a:r>
            <a:r>
              <a:rPr lang="en-US" sz="2000" b="1" dirty="0" smtClean="0">
                <a:solidFill>
                  <a:schemeClr val="tx1"/>
                </a:solidFill>
              </a:rPr>
              <a:t>preferences</a:t>
            </a:r>
            <a:r>
              <a:rPr lang="en-US" sz="2000" dirty="0" smtClean="0"/>
              <a:t>.</a:t>
            </a:r>
          </a:p>
          <a:p>
            <a:pPr marL="409893" lvl="2" indent="-227013">
              <a:lnSpc>
                <a:spcPct val="150000"/>
              </a:lnSpc>
              <a:buFont typeface="Wingdings" panose="05000000000000000000" pitchFamily="2" charset="2"/>
              <a:buChar char="§"/>
            </a:pPr>
            <a:r>
              <a:rPr lang="en-US" sz="2000" dirty="0" smtClean="0"/>
              <a:t>The </a:t>
            </a:r>
            <a:r>
              <a:rPr lang="en-US" sz="2000" b="1" dirty="0" smtClean="0">
                <a:solidFill>
                  <a:schemeClr val="tx1"/>
                </a:solidFill>
              </a:rPr>
              <a:t>demand curve for </a:t>
            </a:r>
            <a:r>
              <a:rPr lang="en-US" sz="2000" b="1" dirty="0" smtClean="0">
                <a:solidFill>
                  <a:schemeClr val="tx1"/>
                </a:solidFill>
                <a:latin typeface="Times New Roman" panose="02020603050405020304" pitchFamily="18" charset="0"/>
                <a:cs typeface="Times New Roman" panose="02020603050405020304" pitchFamily="18" charset="0"/>
              </a:rPr>
              <a:t>S</a:t>
            </a:r>
            <a:r>
              <a:rPr lang="en-US" sz="2000" b="1" dirty="0" smtClean="0">
                <a:solidFill>
                  <a:schemeClr val="tx1"/>
                </a:solidFill>
              </a:rPr>
              <a:t> </a:t>
            </a:r>
            <a:r>
              <a:rPr lang="en-US" sz="2000" dirty="0" smtClean="0"/>
              <a:t>can be drawn as follows, where </a:t>
            </a:r>
            <a:r>
              <a:rPr lang="en-US" sz="2000" b="1" dirty="0" smtClean="0">
                <a:solidFill>
                  <a:schemeClr val="tx1"/>
                </a:solidFill>
              </a:rPr>
              <a:t>MB</a:t>
            </a:r>
            <a:r>
              <a:rPr lang="en-US" sz="2000" dirty="0" smtClean="0"/>
              <a:t> stands for marginal benefit:</a:t>
            </a:r>
          </a:p>
          <a:p>
            <a:pPr eaLnBrk="1" hangingPunct="1">
              <a:lnSpc>
                <a:spcPct val="150000"/>
              </a:lnSpc>
              <a:buFont typeface="Wingdings" panose="05000000000000000000" pitchFamily="2" charset="2"/>
              <a:buChar char="§"/>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827314" y="1219200"/>
            <a:ext cx="7539446" cy="4343400"/>
          </a:xfrm>
        </p:spPr>
        <p:txBody>
          <a:bodyPr>
            <a:normAutofit/>
          </a:bodyPr>
          <a:lstStyle/>
          <a:p>
            <a:pPr>
              <a:lnSpc>
                <a:spcPct val="150000"/>
              </a:lnSpc>
              <a:spcAft>
                <a:spcPts val="1200"/>
              </a:spcAft>
            </a:pPr>
            <a:r>
              <a:rPr lang="en-US" sz="2400" spc="100" dirty="0">
                <a:solidFill>
                  <a:schemeClr val="accent2"/>
                </a:solidFill>
              </a:rPr>
              <a:t>The Demand </a:t>
            </a:r>
            <a:r>
              <a:rPr lang="en-US" sz="2400" spc="100" dirty="0" smtClean="0">
                <a:solidFill>
                  <a:schemeClr val="accent2"/>
                </a:solidFill>
              </a:rPr>
              <a:t>Curve for </a:t>
            </a:r>
            <a:r>
              <a:rPr lang="en-US" sz="2400" spc="100" dirty="0">
                <a:solidFill>
                  <a:schemeClr val="accent2"/>
                </a:solidFill>
              </a:rPr>
              <a:t>Local Public Services </a:t>
            </a:r>
            <a:endParaRPr lang="en-US" sz="2400" spc="100" dirty="0" smtClean="0">
              <a:solidFill>
                <a:schemeClr val="accent2"/>
              </a:solidFill>
            </a:endParaRPr>
          </a:p>
          <a:p>
            <a:pPr marL="0" indent="0" eaLnBrk="1" hangingPunct="1">
              <a:lnSpc>
                <a:spcPct val="150000"/>
              </a:lnSpc>
              <a:buNone/>
            </a:pPr>
            <a:endParaRPr lang="en-US" dirty="0" smtClean="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pic>
        <p:nvPicPr>
          <p:cNvPr id="6" name="Picture 5"/>
          <p:cNvPicPr>
            <a:picLocks noChangeAspect="1"/>
          </p:cNvPicPr>
          <p:nvPr/>
        </p:nvPicPr>
        <p:blipFill>
          <a:blip r:embed="rId2"/>
          <a:stretch>
            <a:fillRect/>
          </a:stretch>
        </p:blipFill>
        <p:spPr>
          <a:xfrm>
            <a:off x="1904999" y="1795618"/>
            <a:ext cx="4800601" cy="4477591"/>
          </a:xfrm>
          <a:prstGeom prst="rect">
            <a:avLst/>
          </a:prstGeom>
        </p:spPr>
      </p:pic>
      <p:sp>
        <p:nvSpPr>
          <p:cNvPr id="7" name="TextBox 6"/>
          <p:cNvSpPr txBox="1"/>
          <p:nvPr/>
        </p:nvSpPr>
        <p:spPr>
          <a:xfrm>
            <a:off x="4724400" y="2362200"/>
            <a:ext cx="4267200" cy="923330"/>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S = Local public service quality</a:t>
            </a:r>
          </a:p>
          <a:p>
            <a:r>
              <a:rPr lang="en-US" dirty="0" smtClean="0">
                <a:latin typeface="Times New Roman" panose="02020603050405020304" pitchFamily="18" charset="0"/>
                <a:cs typeface="Times New Roman" panose="02020603050405020304" pitchFamily="18" charset="0"/>
              </a:rPr>
              <a:t>D = Demand</a:t>
            </a:r>
          </a:p>
          <a:p>
            <a:r>
              <a:rPr lang="en-US" dirty="0" smtClean="0">
                <a:latin typeface="Times New Roman" panose="02020603050405020304" pitchFamily="18" charset="0"/>
                <a:cs typeface="Times New Roman" panose="02020603050405020304" pitchFamily="18" charset="0"/>
              </a:rPr>
              <a:t>MB = Marginal benefit from 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6892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914400" y="1371600"/>
            <a:ext cx="7543800" cy="4495800"/>
          </a:xfrm>
        </p:spPr>
        <p:txBody>
          <a:bodyPr>
            <a:normAutofit fontScale="70000" lnSpcReduction="20000"/>
          </a:bodyPr>
          <a:lstStyle/>
          <a:p>
            <a:pPr marL="0" indent="0" eaLnBrk="1" hangingPunct="1">
              <a:spcAft>
                <a:spcPts val="1200"/>
              </a:spcAft>
              <a:buNone/>
            </a:pPr>
            <a:r>
              <a:rPr lang="en-US" sz="3400" dirty="0" smtClean="0">
                <a:solidFill>
                  <a:schemeClr val="accent2"/>
                </a:solidFill>
              </a:rPr>
              <a:t>Features of Public Demand</a:t>
            </a:r>
          </a:p>
          <a:p>
            <a:pPr marL="227013" indent="-227013" eaLnBrk="1" hangingPunct="1">
              <a:lnSpc>
                <a:spcPct val="120000"/>
              </a:lnSpc>
              <a:spcBef>
                <a:spcPts val="0"/>
              </a:spcBef>
              <a:spcAft>
                <a:spcPts val="1200"/>
              </a:spcAft>
              <a:buFont typeface="Wingdings" panose="05000000000000000000" pitchFamily="2" charset="2"/>
              <a:buChar char="§"/>
            </a:pPr>
            <a:r>
              <a:rPr lang="en-US" sz="2900" dirty="0" smtClean="0">
                <a:solidFill>
                  <a:schemeClr val="tx1">
                    <a:lumMod val="65000"/>
                    <a:lumOff val="35000"/>
                  </a:schemeClr>
                </a:solidFill>
              </a:rPr>
              <a:t>Three </a:t>
            </a:r>
            <a:r>
              <a:rPr lang="en-US" sz="2900" dirty="0">
                <a:solidFill>
                  <a:schemeClr val="tx1">
                    <a:lumMod val="65000"/>
                    <a:lumOff val="35000"/>
                  </a:schemeClr>
                </a:solidFill>
              </a:rPr>
              <a:t>twists arise in studying the demand for local public </a:t>
            </a:r>
            <a:r>
              <a:rPr lang="en-US" sz="2900" dirty="0" smtClean="0">
                <a:solidFill>
                  <a:schemeClr val="tx1">
                    <a:lumMod val="65000"/>
                    <a:lumOff val="35000"/>
                  </a:schemeClr>
                </a:solidFill>
              </a:rPr>
              <a:t>services:</a:t>
            </a:r>
            <a:endParaRPr lang="en-US" sz="2900" dirty="0">
              <a:solidFill>
                <a:schemeClr val="tx1">
                  <a:lumMod val="65000"/>
                  <a:lumOff val="35000"/>
                </a:schemeClr>
              </a:solidFill>
            </a:endParaRPr>
          </a:p>
          <a:p>
            <a:pPr marL="227013" indent="-227013" eaLnBrk="1" hangingPunct="1">
              <a:lnSpc>
                <a:spcPct val="120000"/>
              </a:lnSpc>
              <a:spcBef>
                <a:spcPts val="0"/>
              </a:spcBef>
              <a:spcAft>
                <a:spcPts val="1200"/>
              </a:spcAft>
              <a:buFont typeface="Wingdings" panose="05000000000000000000" pitchFamily="2" charset="2"/>
              <a:buChar char="§"/>
            </a:pPr>
            <a:r>
              <a:rPr lang="en-US" sz="2900" dirty="0" smtClean="0">
                <a:solidFill>
                  <a:schemeClr val="tx1">
                    <a:lumMod val="65000"/>
                    <a:lumOff val="35000"/>
                  </a:schemeClr>
                </a:solidFill>
              </a:rPr>
              <a:t>First</a:t>
            </a:r>
            <a:r>
              <a:rPr lang="en-US" sz="2900" dirty="0">
                <a:solidFill>
                  <a:schemeClr val="tx1">
                    <a:lumMod val="65000"/>
                    <a:lumOff val="35000"/>
                  </a:schemeClr>
                </a:solidFill>
              </a:rPr>
              <a:t>, the </a:t>
            </a:r>
            <a:r>
              <a:rPr lang="en-US" sz="2900" b="1" dirty="0">
                <a:solidFill>
                  <a:schemeClr val="tx1"/>
                </a:solidFill>
              </a:rPr>
              <a:t>output</a:t>
            </a:r>
            <a:r>
              <a:rPr lang="en-US" sz="2900" dirty="0">
                <a:solidFill>
                  <a:srgbClr val="CC3300"/>
                </a:solidFill>
              </a:rPr>
              <a:t> </a:t>
            </a:r>
            <a:r>
              <a:rPr lang="en-US" sz="2900" dirty="0">
                <a:solidFill>
                  <a:schemeClr val="tx1">
                    <a:lumMod val="65000"/>
                    <a:lumOff val="35000"/>
                  </a:schemeClr>
                </a:solidFill>
              </a:rPr>
              <a:t>must be </a:t>
            </a:r>
            <a:r>
              <a:rPr lang="en-US" sz="2900" dirty="0" smtClean="0">
                <a:solidFill>
                  <a:schemeClr val="tx1">
                    <a:lumMod val="65000"/>
                    <a:lumOff val="35000"/>
                  </a:schemeClr>
                </a:solidFill>
              </a:rPr>
              <a:t>defined.</a:t>
            </a:r>
            <a:endParaRPr lang="en-US" sz="2900" dirty="0">
              <a:solidFill>
                <a:schemeClr val="tx1">
                  <a:lumMod val="65000"/>
                  <a:lumOff val="35000"/>
                </a:schemeClr>
              </a:solidFill>
            </a:endParaRPr>
          </a:p>
          <a:p>
            <a:pPr marL="525780" lvl="2" indent="-342900">
              <a:lnSpc>
                <a:spcPct val="120000"/>
              </a:lnSpc>
              <a:spcBef>
                <a:spcPts val="0"/>
              </a:spcBef>
              <a:spcAft>
                <a:spcPts val="1200"/>
              </a:spcAft>
              <a:buFont typeface="Courier New" panose="02070309020205020404" pitchFamily="49" charset="0"/>
              <a:buChar char="o"/>
            </a:pPr>
            <a:r>
              <a:rPr lang="en-US" sz="2600" dirty="0">
                <a:solidFill>
                  <a:schemeClr val="tx1">
                    <a:lumMod val="65000"/>
                    <a:lumOff val="35000"/>
                  </a:schemeClr>
                </a:solidFill>
              </a:rPr>
              <a:t>Ultimately, we want to measure the quality of local public </a:t>
            </a:r>
            <a:r>
              <a:rPr lang="en-US" sz="2600" dirty="0" smtClean="0">
                <a:solidFill>
                  <a:schemeClr val="tx1">
                    <a:lumMod val="65000"/>
                    <a:lumOff val="35000"/>
                  </a:schemeClr>
                </a:solidFill>
              </a:rPr>
              <a:t>services.</a:t>
            </a:r>
          </a:p>
          <a:p>
            <a:pPr marL="525780" lvl="2" indent="-342900">
              <a:lnSpc>
                <a:spcPct val="120000"/>
              </a:lnSpc>
              <a:spcBef>
                <a:spcPts val="0"/>
              </a:spcBef>
              <a:spcAft>
                <a:spcPts val="1200"/>
              </a:spcAft>
              <a:buFont typeface="Courier New" panose="02070309020205020404" pitchFamily="49" charset="0"/>
              <a:buChar char="o"/>
            </a:pPr>
            <a:r>
              <a:rPr lang="en-US" sz="2600" dirty="0" smtClean="0">
                <a:solidFill>
                  <a:schemeClr val="tx1">
                    <a:lumMod val="65000"/>
                    <a:lumOff val="35000"/>
                  </a:schemeClr>
                </a:solidFill>
              </a:rPr>
              <a:t>For </a:t>
            </a:r>
            <a:r>
              <a:rPr lang="en-US" sz="2600" dirty="0">
                <a:solidFill>
                  <a:schemeClr val="tx1">
                    <a:lumMod val="65000"/>
                    <a:lumOff val="35000"/>
                  </a:schemeClr>
                </a:solidFill>
              </a:rPr>
              <a:t>today, we will define output as spending per </a:t>
            </a:r>
            <a:r>
              <a:rPr lang="en-US" sz="2600" dirty="0" smtClean="0">
                <a:solidFill>
                  <a:schemeClr val="tx1">
                    <a:lumMod val="65000"/>
                    <a:lumOff val="35000"/>
                  </a:schemeClr>
                </a:solidFill>
              </a:rPr>
              <a:t>household.</a:t>
            </a:r>
            <a:endParaRPr lang="en-US" sz="2600" dirty="0">
              <a:solidFill>
                <a:schemeClr val="tx1">
                  <a:lumMod val="65000"/>
                  <a:lumOff val="35000"/>
                </a:schemeClr>
              </a:solidFill>
            </a:endParaRPr>
          </a:p>
          <a:p>
            <a:pPr marL="227013" indent="-227013" eaLnBrk="1" hangingPunct="1">
              <a:lnSpc>
                <a:spcPct val="120000"/>
              </a:lnSpc>
              <a:spcBef>
                <a:spcPts val="0"/>
              </a:spcBef>
              <a:spcAft>
                <a:spcPts val="1200"/>
              </a:spcAft>
              <a:buFont typeface="Wingdings" panose="05000000000000000000" pitchFamily="2" charset="2"/>
              <a:buChar char="§"/>
            </a:pPr>
            <a:r>
              <a:rPr lang="en-US" sz="2900" dirty="0" smtClean="0">
                <a:solidFill>
                  <a:schemeClr val="tx1">
                    <a:lumMod val="65000"/>
                    <a:lumOff val="35000"/>
                  </a:schemeClr>
                </a:solidFill>
              </a:rPr>
              <a:t>Second</a:t>
            </a:r>
            <a:r>
              <a:rPr lang="en-US" sz="2900" dirty="0">
                <a:solidFill>
                  <a:schemeClr val="tx1">
                    <a:lumMod val="65000"/>
                    <a:lumOff val="35000"/>
                  </a:schemeClr>
                </a:solidFill>
              </a:rPr>
              <a:t>, the </a:t>
            </a:r>
            <a:r>
              <a:rPr lang="en-US" sz="2900" b="1" dirty="0">
                <a:solidFill>
                  <a:schemeClr val="tx1"/>
                </a:solidFill>
              </a:rPr>
              <a:t>price</a:t>
            </a:r>
            <a:r>
              <a:rPr lang="en-US" sz="2900" dirty="0">
                <a:solidFill>
                  <a:srgbClr val="CC3300"/>
                </a:solidFill>
              </a:rPr>
              <a:t> </a:t>
            </a:r>
            <a:r>
              <a:rPr lang="en-US" sz="2900" dirty="0">
                <a:solidFill>
                  <a:schemeClr val="tx1">
                    <a:lumMod val="65000"/>
                    <a:lumOff val="35000"/>
                  </a:schemeClr>
                </a:solidFill>
              </a:rPr>
              <a:t>must be </a:t>
            </a:r>
            <a:r>
              <a:rPr lang="en-US" sz="2900" dirty="0" smtClean="0">
                <a:solidFill>
                  <a:schemeClr val="tx1">
                    <a:lumMod val="65000"/>
                    <a:lumOff val="35000"/>
                  </a:schemeClr>
                </a:solidFill>
              </a:rPr>
              <a:t>defined.</a:t>
            </a:r>
            <a:endParaRPr lang="en-US" sz="2900" dirty="0">
              <a:solidFill>
                <a:schemeClr val="tx1">
                  <a:lumMod val="65000"/>
                  <a:lumOff val="35000"/>
                </a:schemeClr>
              </a:solidFill>
            </a:endParaRPr>
          </a:p>
          <a:p>
            <a:pPr marL="525780" lvl="2" indent="-342900">
              <a:lnSpc>
                <a:spcPct val="120000"/>
              </a:lnSpc>
              <a:spcBef>
                <a:spcPts val="0"/>
              </a:spcBef>
              <a:spcAft>
                <a:spcPts val="1200"/>
              </a:spcAft>
              <a:buFont typeface="Courier New" panose="02070309020205020404" pitchFamily="49" charset="0"/>
              <a:buChar char="o"/>
            </a:pPr>
            <a:r>
              <a:rPr lang="en-US" sz="2600" dirty="0">
                <a:solidFill>
                  <a:schemeClr val="tx1">
                    <a:lumMod val="65000"/>
                    <a:lumOff val="35000"/>
                  </a:schemeClr>
                </a:solidFill>
              </a:rPr>
              <a:t>Public services are not usually sold directly to </a:t>
            </a:r>
            <a:r>
              <a:rPr lang="en-US" sz="2600" dirty="0" smtClean="0">
                <a:solidFill>
                  <a:schemeClr val="tx1">
                    <a:lumMod val="65000"/>
                    <a:lumOff val="35000"/>
                  </a:schemeClr>
                </a:solidFill>
              </a:rPr>
              <a:t>individuals.</a:t>
            </a:r>
            <a:endParaRPr lang="en-US" sz="2600" dirty="0">
              <a:solidFill>
                <a:schemeClr val="tx1">
                  <a:lumMod val="65000"/>
                  <a:lumOff val="35000"/>
                </a:schemeClr>
              </a:solidFill>
            </a:endParaRPr>
          </a:p>
          <a:p>
            <a:pPr marL="525780" lvl="2" indent="-342900">
              <a:lnSpc>
                <a:spcPct val="120000"/>
              </a:lnSpc>
              <a:spcBef>
                <a:spcPts val="0"/>
              </a:spcBef>
              <a:spcAft>
                <a:spcPts val="1200"/>
              </a:spcAft>
              <a:buFont typeface="Courier New" panose="02070309020205020404" pitchFamily="49" charset="0"/>
              <a:buChar char="o"/>
            </a:pPr>
            <a:r>
              <a:rPr lang="en-US" sz="2600" dirty="0">
                <a:solidFill>
                  <a:schemeClr val="tx1">
                    <a:lumMod val="65000"/>
                    <a:lumOff val="35000"/>
                  </a:schemeClr>
                </a:solidFill>
              </a:rPr>
              <a:t>The price arises through the tax </a:t>
            </a:r>
            <a:r>
              <a:rPr lang="en-US" sz="2600" dirty="0" smtClean="0">
                <a:solidFill>
                  <a:schemeClr val="tx1">
                    <a:lumMod val="65000"/>
                    <a:lumOff val="35000"/>
                  </a:schemeClr>
                </a:solidFill>
              </a:rPr>
              <a:t>system.</a:t>
            </a:r>
            <a:endParaRPr lang="en-US" sz="2600" dirty="0">
              <a:solidFill>
                <a:schemeClr val="tx1">
                  <a:lumMod val="65000"/>
                  <a:lumOff val="35000"/>
                </a:schemeClr>
              </a:solidFill>
            </a:endParaRPr>
          </a:p>
          <a:p>
            <a:pPr marL="227013" indent="-227013">
              <a:lnSpc>
                <a:spcPct val="120000"/>
              </a:lnSpc>
              <a:spcBef>
                <a:spcPts val="0"/>
              </a:spcBef>
              <a:spcAft>
                <a:spcPts val="1200"/>
              </a:spcAft>
              <a:buFont typeface="Wingdings" panose="05000000000000000000" pitchFamily="2" charset="2"/>
              <a:buChar char="§"/>
            </a:pPr>
            <a:r>
              <a:rPr lang="en-US" sz="2900" dirty="0" smtClean="0">
                <a:solidFill>
                  <a:schemeClr val="tx1">
                    <a:lumMod val="65000"/>
                    <a:lumOff val="35000"/>
                  </a:schemeClr>
                </a:solidFill>
              </a:rPr>
              <a:t>Third, the </a:t>
            </a:r>
            <a:r>
              <a:rPr lang="en-US" sz="2900" b="1" dirty="0" smtClean="0">
                <a:solidFill>
                  <a:schemeClr val="tx1"/>
                </a:solidFill>
              </a:rPr>
              <a:t>salience</a:t>
            </a:r>
            <a:r>
              <a:rPr lang="en-US" sz="2900" dirty="0" smtClean="0">
                <a:solidFill>
                  <a:schemeClr val="tx1">
                    <a:lumMod val="65000"/>
                    <a:lumOff val="35000"/>
                  </a:schemeClr>
                </a:solidFill>
              </a:rPr>
              <a:t> of the price must be determined.</a:t>
            </a:r>
          </a:p>
          <a:p>
            <a:pPr marL="525780" lvl="2" indent="-342900">
              <a:lnSpc>
                <a:spcPct val="120000"/>
              </a:lnSpc>
              <a:spcAft>
                <a:spcPts val="1200"/>
              </a:spcAft>
              <a:buFont typeface="Courier New" panose="02070309020205020404" pitchFamily="49" charset="0"/>
              <a:buChar char="o"/>
            </a:pPr>
            <a:r>
              <a:rPr lang="en-US" sz="2600" dirty="0" smtClean="0">
                <a:solidFill>
                  <a:schemeClr val="tx1">
                    <a:lumMod val="65000"/>
                    <a:lumOff val="35000"/>
                  </a:schemeClr>
                </a:solidFill>
              </a:rPr>
              <a:t>People do not respond to price differences they cannot observe.</a:t>
            </a:r>
            <a:endParaRPr lang="en-US" sz="2600" dirty="0">
              <a:solidFill>
                <a:schemeClr val="tx1">
                  <a:lumMod val="65000"/>
                  <a:lumOff val="35000"/>
                </a:schemeClr>
              </a:solidFill>
            </a:endParaRPr>
          </a:p>
        </p:txBody>
      </p:sp>
      <p:sp>
        <p:nvSpPr>
          <p:cNvPr id="5" name="Rectangle 2"/>
          <p:cNvSpPr txBox="1">
            <a:spLocks noChangeArrowheads="1"/>
          </p:cNvSpPr>
          <p:nvPr/>
        </p:nvSpPr>
        <p:spPr>
          <a:xfrm>
            <a:off x="82296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822960" y="1295400"/>
            <a:ext cx="7482840" cy="3749279"/>
          </a:xfrm>
        </p:spPr>
        <p:txBody>
          <a:bodyPr>
            <a:normAutofit/>
          </a:bodyPr>
          <a:lstStyle/>
          <a:p>
            <a:pPr eaLnBrk="1" hangingPunct="1">
              <a:lnSpc>
                <a:spcPct val="100000"/>
              </a:lnSpc>
              <a:spcAft>
                <a:spcPts val="1800"/>
              </a:spcAft>
            </a:pPr>
            <a:r>
              <a:rPr lang="en-US" sz="2400" dirty="0" smtClean="0">
                <a:solidFill>
                  <a:schemeClr val="accent2"/>
                </a:solidFill>
              </a:rPr>
              <a:t>Tax Price</a:t>
            </a:r>
          </a:p>
          <a:p>
            <a:pPr marL="227013" indent="-227013" eaLnBrk="1" hangingPunct="1">
              <a:lnSpc>
                <a:spcPct val="100000"/>
              </a:lnSpc>
              <a:spcAft>
                <a:spcPts val="1800"/>
              </a:spcAft>
              <a:buFont typeface="Wingdings" panose="05000000000000000000" pitchFamily="2" charset="2"/>
              <a:buChar char="§"/>
            </a:pPr>
            <a:r>
              <a:rPr lang="en-US" dirty="0" smtClean="0"/>
              <a:t>Because it operates through the tax system, the price for a local public service is called a </a:t>
            </a:r>
            <a:r>
              <a:rPr lang="en-US" b="1" dirty="0" smtClean="0">
                <a:solidFill>
                  <a:schemeClr val="tx1"/>
                </a:solidFill>
              </a:rPr>
              <a:t>tax price</a:t>
            </a:r>
            <a:r>
              <a:rPr lang="en-US" dirty="0" smtClean="0"/>
              <a:t>.</a:t>
            </a:r>
          </a:p>
          <a:p>
            <a:pPr marL="227013" indent="-227013" eaLnBrk="1" hangingPunct="1">
              <a:lnSpc>
                <a:spcPct val="100000"/>
              </a:lnSpc>
              <a:spcAft>
                <a:spcPts val="1800"/>
              </a:spcAft>
              <a:buFont typeface="Wingdings" panose="05000000000000000000" pitchFamily="2" charset="2"/>
              <a:buChar char="§"/>
            </a:pPr>
            <a:r>
              <a:rPr lang="en-US" dirty="0" smtClean="0"/>
              <a:t>A tax price varies with the tax used; we examine a tax price with a </a:t>
            </a:r>
            <a:r>
              <a:rPr lang="en-US" b="1" dirty="0" smtClean="0">
                <a:solidFill>
                  <a:schemeClr val="tx1"/>
                </a:solidFill>
              </a:rPr>
              <a:t>property tax</a:t>
            </a:r>
            <a:r>
              <a:rPr lang="en-US" dirty="0" smtClean="0"/>
              <a:t>, which is the main local tax in the U.S.</a:t>
            </a:r>
          </a:p>
          <a:p>
            <a:pPr marL="227013" indent="-227013" eaLnBrk="1" hangingPunct="1">
              <a:lnSpc>
                <a:spcPct val="100000"/>
              </a:lnSpc>
              <a:buFont typeface="Wingdings" panose="05000000000000000000" pitchFamily="2" charset="2"/>
              <a:buChar char="§"/>
            </a:pPr>
            <a:r>
              <a:rPr lang="en-US" dirty="0" smtClean="0">
                <a:solidFill>
                  <a:schemeClr val="tx1">
                    <a:lumMod val="85000"/>
                    <a:lumOff val="15000"/>
                  </a:schemeClr>
                </a:solidFill>
              </a:rPr>
              <a:t>A tax price </a:t>
            </a:r>
            <a:r>
              <a:rPr lang="en-US" dirty="0" smtClean="0"/>
              <a:t>is defined as the amount a taxpayer would have to pay for another unit of services if the property tax rate were raised to pay for it.</a:t>
            </a:r>
            <a:endParaRPr lang="en-US" dirty="0"/>
          </a:p>
        </p:txBody>
      </p:sp>
      <p:sp>
        <p:nvSpPr>
          <p:cNvPr id="5"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914400" y="1295400"/>
            <a:ext cx="7620000" cy="4267200"/>
          </a:xfrm>
        </p:spPr>
        <p:txBody>
          <a:bodyPr>
            <a:normAutofit fontScale="92500" lnSpcReduction="10000"/>
          </a:bodyPr>
          <a:lstStyle/>
          <a:p>
            <a:pPr eaLnBrk="1" hangingPunct="1">
              <a:lnSpc>
                <a:spcPct val="100000"/>
              </a:lnSpc>
            </a:pPr>
            <a:r>
              <a:rPr lang="en-US" sz="2600" dirty="0" smtClean="0">
                <a:solidFill>
                  <a:schemeClr val="accent2"/>
                </a:solidFill>
              </a:rPr>
              <a:t>Property Taxes</a:t>
            </a:r>
          </a:p>
          <a:p>
            <a:pPr marL="227013" indent="-227013" eaLnBrk="1" hangingPunct="1">
              <a:lnSpc>
                <a:spcPct val="100000"/>
              </a:lnSpc>
              <a:spcBef>
                <a:spcPts val="1800"/>
              </a:spcBef>
              <a:buFont typeface="Wingdings" panose="05000000000000000000" pitchFamily="2" charset="2"/>
              <a:buChar char="§"/>
            </a:pPr>
            <a:r>
              <a:rPr lang="en-US" dirty="0" smtClean="0"/>
              <a:t>A property tax </a:t>
            </a:r>
            <a:r>
              <a:rPr lang="en-US" b="1" dirty="0" smtClean="0">
                <a:solidFill>
                  <a:schemeClr val="tx1"/>
                </a:solidFill>
              </a:rPr>
              <a:t>payment</a:t>
            </a:r>
            <a:r>
              <a:rPr lang="en-US" dirty="0" smtClean="0"/>
              <a:t> equals a </a:t>
            </a:r>
            <a:r>
              <a:rPr lang="en-US" b="1" dirty="0" smtClean="0">
                <a:solidFill>
                  <a:schemeClr val="tx1"/>
                </a:solidFill>
              </a:rPr>
              <a:t>tax rate</a:t>
            </a:r>
            <a:r>
              <a:rPr lang="en-US" dirty="0" smtClean="0"/>
              <a:t> multiplied by a property’s </a:t>
            </a:r>
            <a:r>
              <a:rPr lang="en-US" b="1" dirty="0" smtClean="0">
                <a:solidFill>
                  <a:schemeClr val="tx1"/>
                </a:solidFill>
              </a:rPr>
              <a:t>assessed value</a:t>
            </a:r>
            <a:r>
              <a:rPr lang="en-US" dirty="0" smtClean="0">
                <a:solidFill>
                  <a:schemeClr val="tx1"/>
                </a:solidFill>
              </a:rPr>
              <a:t>.</a:t>
            </a:r>
          </a:p>
          <a:p>
            <a:pPr marL="227013" indent="-227013" eaLnBrk="1" hangingPunct="1">
              <a:lnSpc>
                <a:spcPct val="100000"/>
              </a:lnSpc>
              <a:spcBef>
                <a:spcPts val="0"/>
              </a:spcBef>
              <a:buFont typeface="Wingdings" panose="05000000000000000000" pitchFamily="2" charset="2"/>
              <a:buChar char="§"/>
            </a:pPr>
            <a:endParaRPr lang="en-US" dirty="0" smtClean="0">
              <a:solidFill>
                <a:schemeClr val="tx1"/>
              </a:solidFill>
            </a:endParaRPr>
          </a:p>
          <a:p>
            <a:pPr marL="635508" lvl="1" indent="-342900">
              <a:lnSpc>
                <a:spcPct val="100000"/>
              </a:lnSpc>
              <a:buFont typeface="Courier New" panose="02070309020205020404" pitchFamily="49" charset="0"/>
              <a:buChar char="o"/>
            </a:pPr>
            <a:r>
              <a:rPr lang="en-US" sz="2000" dirty="0" smtClean="0">
                <a:solidFill>
                  <a:schemeClr val="tx1"/>
                </a:solidFill>
              </a:rPr>
              <a:t>The tax rate is selected by elected officials. </a:t>
            </a:r>
          </a:p>
          <a:p>
            <a:pPr marL="635508" lvl="1" indent="-342900">
              <a:lnSpc>
                <a:spcPct val="70000"/>
              </a:lnSpc>
              <a:buFont typeface="Courier New" panose="02070309020205020404" pitchFamily="49" charset="0"/>
              <a:buChar char="o"/>
            </a:pPr>
            <a:endParaRPr lang="en-US" sz="2000" dirty="0" smtClean="0">
              <a:solidFill>
                <a:schemeClr val="tx1"/>
              </a:solidFill>
            </a:endParaRPr>
          </a:p>
          <a:p>
            <a:pPr marL="635508" lvl="1" indent="-342900">
              <a:lnSpc>
                <a:spcPct val="100000"/>
              </a:lnSpc>
              <a:buFont typeface="Courier New" panose="02070309020205020404" pitchFamily="49" charset="0"/>
              <a:buChar char="o"/>
            </a:pPr>
            <a:r>
              <a:rPr lang="en-US" sz="2000" dirty="0" smtClean="0">
                <a:solidFill>
                  <a:schemeClr val="tx1"/>
                </a:solidFill>
              </a:rPr>
              <a:t>The assessed value is determined by an assessor, who may be elected or appointed.</a:t>
            </a:r>
          </a:p>
          <a:p>
            <a:pPr marL="227013" indent="-227013" eaLnBrk="1" hangingPunct="1">
              <a:lnSpc>
                <a:spcPct val="100000"/>
              </a:lnSpc>
              <a:buFont typeface="Wingdings" panose="05000000000000000000" pitchFamily="2" charset="2"/>
              <a:buChar char="§"/>
            </a:pPr>
            <a:r>
              <a:rPr lang="en-US" dirty="0" smtClean="0"/>
              <a:t>In symbols, homeowner </a:t>
            </a:r>
            <a:r>
              <a:rPr lang="en-US" i="1" dirty="0" smtClean="0">
                <a:latin typeface="Times New Roman" panose="02020603050405020304" pitchFamily="18" charset="0"/>
                <a:cs typeface="Times New Roman" panose="02020603050405020304" pitchFamily="18" charset="0"/>
              </a:rPr>
              <a:t>i</a:t>
            </a:r>
            <a:r>
              <a:rPr lang="en-US" dirty="0" smtClean="0"/>
              <a:t>’s property tax payment (</a:t>
            </a:r>
            <a:r>
              <a:rPr lang="en-US" i="1" dirty="0" err="1" smtClean="0">
                <a:latin typeface="Times New Roman" panose="02020603050405020304" pitchFamily="18" charset="0"/>
                <a:cs typeface="Times New Roman" panose="02020603050405020304" pitchFamily="18" charset="0"/>
              </a:rPr>
              <a:t>T</a:t>
            </a:r>
            <a:r>
              <a:rPr lang="en-US" i="1" baseline="-25000" dirty="0" err="1" smtClean="0">
                <a:latin typeface="Times New Roman" panose="02020603050405020304" pitchFamily="18" charset="0"/>
                <a:cs typeface="Times New Roman" panose="02020603050405020304" pitchFamily="18" charset="0"/>
              </a:rPr>
              <a:t>i</a:t>
            </a:r>
            <a:r>
              <a:rPr lang="en-US" dirty="0" smtClean="0"/>
              <a:t>) equals the property tax rate (</a:t>
            </a:r>
            <a:r>
              <a:rPr lang="en-US" i="1" dirty="0" smtClean="0">
                <a:latin typeface="Times New Roman" panose="02020603050405020304" pitchFamily="18" charset="0"/>
                <a:cs typeface="Times New Roman" panose="02020603050405020304" pitchFamily="18" charset="0"/>
              </a:rPr>
              <a:t>t</a:t>
            </a:r>
            <a:r>
              <a:rPr lang="en-US" dirty="0" smtClean="0"/>
              <a:t>) multiplied by the assessed value of her house (</a:t>
            </a:r>
            <a:r>
              <a:rPr lang="en-US" i="1" dirty="0" smtClean="0">
                <a:latin typeface="Times New Roman" panose="02020603050405020304" pitchFamily="18" charset="0"/>
                <a:cs typeface="Times New Roman" panose="02020603050405020304" pitchFamily="18" charset="0"/>
              </a:rPr>
              <a:t>V</a:t>
            </a:r>
            <a:r>
              <a:rPr lang="en-US" i="1" baseline="-25000" dirty="0" smtClean="0">
                <a:latin typeface="Times New Roman" panose="02020603050405020304" pitchFamily="18" charset="0"/>
                <a:cs typeface="Times New Roman" panose="02020603050405020304" pitchFamily="18" charset="0"/>
              </a:rPr>
              <a:t>i</a:t>
            </a:r>
            <a:r>
              <a:rPr lang="en-US" dirty="0" smtClean="0"/>
              <a:t>):</a:t>
            </a:r>
          </a:p>
          <a:p>
            <a:pPr eaLnBrk="1" hangingPunct="1">
              <a:lnSpc>
                <a:spcPct val="90000"/>
              </a:lnSpc>
              <a:buFont typeface="Wingdings" panose="05000000000000000000" pitchFamily="2" charset="2"/>
              <a:buNone/>
            </a:pPr>
            <a:endParaRPr lang="en-US" dirty="0" smtClean="0"/>
          </a:p>
          <a:p>
            <a:pPr algn="ctr" eaLnBrk="1" hangingPunct="1">
              <a:lnSpc>
                <a:spcPct val="90000"/>
              </a:lnSpc>
              <a:buFont typeface="Wingdings" panose="05000000000000000000" pitchFamily="2" charset="2"/>
              <a:buNone/>
            </a:pPr>
            <a:r>
              <a:rPr lang="en-US" dirty="0" smtClean="0"/>
              <a:t>	</a:t>
            </a:r>
          </a:p>
        </p:txBody>
      </p:sp>
      <p:graphicFrame>
        <p:nvGraphicFramePr>
          <p:cNvPr id="10244" name="Object 1"/>
          <p:cNvGraphicFramePr>
            <a:graphicFrameLocks noChangeAspect="1"/>
          </p:cNvGraphicFramePr>
          <p:nvPr>
            <p:extLst>
              <p:ext uri="{D42A27DB-BD31-4B8C-83A1-F6EECF244321}">
                <p14:modId xmlns:p14="http://schemas.microsoft.com/office/powerpoint/2010/main" val="2880973219"/>
              </p:ext>
            </p:extLst>
          </p:nvPr>
        </p:nvGraphicFramePr>
        <p:xfrm>
          <a:off x="3505200" y="4648200"/>
          <a:ext cx="1752600" cy="876301"/>
        </p:xfrm>
        <a:graphic>
          <a:graphicData uri="http://schemas.openxmlformats.org/presentationml/2006/ole">
            <mc:AlternateContent xmlns:mc="http://schemas.openxmlformats.org/markup-compatibility/2006">
              <mc:Choice xmlns:v="urn:schemas-microsoft-com:vml" Requires="v">
                <p:oleObj spid="_x0000_s10349" name="Equation" r:id="rId3" imgW="457200" imgH="228600" progId="Equation.DSMT4">
                  <p:embed/>
                </p:oleObj>
              </mc:Choice>
              <mc:Fallback>
                <p:oleObj name="Equation" r:id="rId3" imgW="457200" imgH="2286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4648200"/>
                        <a:ext cx="1752600" cy="876301"/>
                      </a:xfrm>
                      <a:prstGeom prst="rect">
                        <a:avLst/>
                      </a:prstGeom>
                      <a:noFill/>
                      <a:ln>
                        <a:noFill/>
                      </a:ln>
                      <a:extLst/>
                    </p:spPr>
                  </p:pic>
                </p:oleObj>
              </mc:Fallback>
            </mc:AlternateContent>
          </a:graphicData>
        </a:graphic>
      </p:graphicFrame>
      <p:sp>
        <p:nvSpPr>
          <p:cNvPr id="6"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822959" y="1319933"/>
            <a:ext cx="7543801" cy="4402666"/>
          </a:xfrm>
        </p:spPr>
        <p:txBody>
          <a:bodyPr>
            <a:normAutofit/>
          </a:bodyPr>
          <a:lstStyle/>
          <a:p>
            <a:pPr eaLnBrk="1" hangingPunct="1">
              <a:lnSpc>
                <a:spcPct val="100000"/>
              </a:lnSpc>
            </a:pPr>
            <a:r>
              <a:rPr lang="en-US" sz="2400" dirty="0" smtClean="0">
                <a:solidFill>
                  <a:schemeClr val="accent2"/>
                </a:solidFill>
              </a:rPr>
              <a:t>The Community </a:t>
            </a:r>
            <a:r>
              <a:rPr lang="en-US" sz="2400" dirty="0">
                <a:solidFill>
                  <a:schemeClr val="accent2"/>
                </a:solidFill>
              </a:rPr>
              <a:t>B</a:t>
            </a:r>
            <a:r>
              <a:rPr lang="en-US" sz="2400" dirty="0" smtClean="0">
                <a:solidFill>
                  <a:schemeClr val="accent2"/>
                </a:solidFill>
              </a:rPr>
              <a:t>udget </a:t>
            </a:r>
            <a:r>
              <a:rPr lang="en-US" sz="2400" dirty="0">
                <a:solidFill>
                  <a:schemeClr val="accent2"/>
                </a:solidFill>
              </a:rPr>
              <a:t>C</a:t>
            </a:r>
            <a:r>
              <a:rPr lang="en-US" sz="2400" dirty="0" smtClean="0">
                <a:solidFill>
                  <a:schemeClr val="accent2"/>
                </a:solidFill>
              </a:rPr>
              <a:t>onstraint</a:t>
            </a:r>
          </a:p>
          <a:p>
            <a:pPr marL="227013" indent="-227013" eaLnBrk="1" hangingPunct="1">
              <a:lnSpc>
                <a:spcPct val="100000"/>
              </a:lnSpc>
              <a:buFont typeface="Wingdings" panose="05000000000000000000" pitchFamily="2" charset="2"/>
              <a:buChar char="§"/>
            </a:pPr>
            <a:r>
              <a:rPr lang="en-US" dirty="0" smtClean="0">
                <a:solidFill>
                  <a:schemeClr val="tx1">
                    <a:lumMod val="85000"/>
                    <a:lumOff val="15000"/>
                  </a:schemeClr>
                </a:solidFill>
              </a:rPr>
              <a:t>The community must set</a:t>
            </a:r>
            <a:r>
              <a:rPr lang="en-US" dirty="0" smtClean="0">
                <a:solidFill>
                  <a:srgbClr val="CC3300"/>
                </a:solidFill>
              </a:rPr>
              <a:t> </a:t>
            </a:r>
            <a:r>
              <a:rPr lang="en-US" dirty="0" smtClean="0"/>
              <a:t>spending = revenue.</a:t>
            </a:r>
          </a:p>
          <a:p>
            <a:pPr marL="227013" indent="-227013" eaLnBrk="1" hangingPunct="1">
              <a:lnSpc>
                <a:spcPct val="100000"/>
              </a:lnSpc>
              <a:buFont typeface="Wingdings" panose="05000000000000000000" pitchFamily="2" charset="2"/>
              <a:buChar char="§"/>
            </a:pPr>
            <a:r>
              <a:rPr lang="en-US" dirty="0" smtClean="0"/>
              <a:t>Define:</a:t>
            </a:r>
          </a:p>
          <a:p>
            <a:pPr marL="525780" lvl="2" indent="-342900">
              <a:lnSpc>
                <a:spcPct val="100000"/>
              </a:lnSpc>
              <a:buFont typeface="Courier New" panose="02070309020205020404" pitchFamily="49" charset="0"/>
              <a:buChar char="o"/>
            </a:pPr>
            <a:r>
              <a:rPr lang="en-US" sz="2000" i="1" dirty="0">
                <a:latin typeface="Times New Roman" panose="02020603050405020304" pitchFamily="18" charset="0"/>
                <a:cs typeface="Times New Roman" panose="02020603050405020304" pitchFamily="18" charset="0"/>
              </a:rPr>
              <a:t>S</a:t>
            </a:r>
            <a:r>
              <a:rPr lang="en-US" sz="2000" dirty="0"/>
              <a:t> = spending per household</a:t>
            </a:r>
          </a:p>
          <a:p>
            <a:pPr marL="525780" lvl="2" indent="-342900">
              <a:lnSpc>
                <a:spcPct val="100000"/>
              </a:lnSpc>
              <a:buFont typeface="Courier New" panose="02070309020205020404" pitchFamily="49" charset="0"/>
              <a:buChar char="o"/>
            </a:pPr>
            <a:r>
              <a:rPr lang="en-US" sz="2000" i="1" dirty="0">
                <a:latin typeface="Times New Roman" panose="02020603050405020304" pitchFamily="18" charset="0"/>
                <a:cs typeface="Times New Roman" panose="02020603050405020304" pitchFamily="18" charset="0"/>
              </a:rPr>
              <a:t>N</a:t>
            </a:r>
            <a:r>
              <a:rPr lang="en-US" sz="2000" dirty="0">
                <a:latin typeface="Times New Roman" panose="02020603050405020304" pitchFamily="18" charset="0"/>
                <a:cs typeface="Times New Roman" panose="02020603050405020304" pitchFamily="18" charset="0"/>
              </a:rPr>
              <a:t> </a:t>
            </a:r>
            <a:r>
              <a:rPr lang="en-US" sz="2000" dirty="0"/>
              <a:t>= number of households</a:t>
            </a:r>
          </a:p>
          <a:p>
            <a:pPr marL="525780" lvl="2" indent="-342900">
              <a:lnSpc>
                <a:spcPct val="100000"/>
              </a:lnSpc>
              <a:buFont typeface="Courier New" panose="02070309020205020404" pitchFamily="49" charset="0"/>
              <a:buChar char="o"/>
            </a:pPr>
            <a:r>
              <a:rPr lang="en-US" sz="2000" dirty="0"/>
              <a:t>   = average assessed value</a:t>
            </a:r>
          </a:p>
          <a:p>
            <a:pPr marL="227013" lvl="1" indent="-227013" eaLnBrk="1" hangingPunct="1">
              <a:lnSpc>
                <a:spcPct val="50000"/>
              </a:lnSpc>
              <a:buFont typeface="Wingdings" panose="05000000000000000000" pitchFamily="2" charset="2"/>
              <a:buChar char="§"/>
            </a:pPr>
            <a:endParaRPr lang="en-US" sz="2000" dirty="0"/>
          </a:p>
          <a:p>
            <a:pPr marL="227013" indent="-227013" eaLnBrk="1" hangingPunct="1">
              <a:lnSpc>
                <a:spcPct val="80000"/>
              </a:lnSpc>
              <a:buFont typeface="Wingdings" panose="05000000000000000000" pitchFamily="2" charset="2"/>
              <a:buChar char="§"/>
            </a:pPr>
            <a:r>
              <a:rPr lang="en-US" dirty="0" smtClean="0"/>
              <a:t>Then:</a:t>
            </a:r>
          </a:p>
          <a:p>
            <a:pPr eaLnBrk="1" hangingPunct="1">
              <a:lnSpc>
                <a:spcPct val="80000"/>
              </a:lnSpc>
              <a:buFont typeface="Wingdings" panose="05000000000000000000" pitchFamily="2" charset="2"/>
              <a:buNone/>
            </a:pPr>
            <a:r>
              <a:rPr lang="en-US" baseline="-25000" dirty="0"/>
              <a:t>	</a:t>
            </a:r>
          </a:p>
        </p:txBody>
      </p:sp>
      <p:sp>
        <p:nvSpPr>
          <p:cNvPr id="11268" name="Rectangle 5"/>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sp>
        <p:nvSpPr>
          <p:cNvPr id="11269" name="Rectangle 7"/>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graphicFrame>
        <p:nvGraphicFramePr>
          <p:cNvPr id="11270" name="Object 4"/>
          <p:cNvGraphicFramePr>
            <a:graphicFrameLocks noChangeAspect="1"/>
          </p:cNvGraphicFramePr>
          <p:nvPr>
            <p:extLst>
              <p:ext uri="{D42A27DB-BD31-4B8C-83A1-F6EECF244321}">
                <p14:modId xmlns:p14="http://schemas.microsoft.com/office/powerpoint/2010/main" val="486291791"/>
              </p:ext>
            </p:extLst>
          </p:nvPr>
        </p:nvGraphicFramePr>
        <p:xfrm>
          <a:off x="1318260" y="3446648"/>
          <a:ext cx="281940" cy="352425"/>
        </p:xfrm>
        <a:graphic>
          <a:graphicData uri="http://schemas.openxmlformats.org/presentationml/2006/ole">
            <mc:AlternateContent xmlns:mc="http://schemas.openxmlformats.org/markup-compatibility/2006">
              <mc:Choice xmlns:v="urn:schemas-microsoft-com:vml" Requires="v">
                <p:oleObj spid="_x0000_s11587" name="Equation" r:id="rId3" imgW="152268" imgH="203024" progId="Equation.DSMT4">
                  <p:embed/>
                </p:oleObj>
              </mc:Choice>
              <mc:Fallback>
                <p:oleObj name="Equation" r:id="rId3" imgW="152268" imgH="203024"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8260" y="3446648"/>
                        <a:ext cx="281940" cy="352425"/>
                      </a:xfrm>
                      <a:prstGeom prst="rect">
                        <a:avLst/>
                      </a:prstGeom>
                      <a:noFill/>
                      <a:ln>
                        <a:noFill/>
                      </a:ln>
                      <a:extLst/>
                    </p:spPr>
                  </p:pic>
                </p:oleObj>
              </mc:Fallback>
            </mc:AlternateContent>
          </a:graphicData>
        </a:graphic>
      </p:graphicFrame>
      <p:sp>
        <p:nvSpPr>
          <p:cNvPr id="11271" name="Rectangle 9"/>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graphicFrame>
        <p:nvGraphicFramePr>
          <p:cNvPr id="11272" name="Object 6"/>
          <p:cNvGraphicFramePr>
            <a:graphicFrameLocks noChangeAspect="1"/>
          </p:cNvGraphicFramePr>
          <p:nvPr>
            <p:extLst>
              <p:ext uri="{D42A27DB-BD31-4B8C-83A1-F6EECF244321}">
                <p14:modId xmlns:p14="http://schemas.microsoft.com/office/powerpoint/2010/main" val="3875483490"/>
              </p:ext>
            </p:extLst>
          </p:nvPr>
        </p:nvGraphicFramePr>
        <p:xfrm>
          <a:off x="1801415" y="3611797"/>
          <a:ext cx="4931569" cy="1257300"/>
        </p:xfrm>
        <a:graphic>
          <a:graphicData uri="http://schemas.openxmlformats.org/presentationml/2006/ole">
            <mc:AlternateContent xmlns:mc="http://schemas.openxmlformats.org/markup-compatibility/2006">
              <mc:Choice xmlns:v="urn:schemas-microsoft-com:vml" Requires="v">
                <p:oleObj spid="_x0000_s11588" name="Equation" r:id="rId5" imgW="2133600" imgH="546100" progId="Equation.DSMT4">
                  <p:embed/>
                </p:oleObj>
              </mc:Choice>
              <mc:Fallback>
                <p:oleObj name="Equation" r:id="rId5" imgW="2133600" imgH="54610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1415" y="3611797"/>
                        <a:ext cx="4931569" cy="1257300"/>
                      </a:xfrm>
                      <a:prstGeom prst="rect">
                        <a:avLst/>
                      </a:prstGeom>
                      <a:noFill/>
                      <a:ln>
                        <a:noFill/>
                      </a:ln>
                      <a:extLst/>
                    </p:spPr>
                  </p:pic>
                </p:oleObj>
              </mc:Fallback>
            </mc:AlternateContent>
          </a:graphicData>
        </a:graphic>
      </p:graphicFrame>
      <p:sp>
        <p:nvSpPr>
          <p:cNvPr id="11273" name="Rectangle 11"/>
          <p:cNvSpPr>
            <a:spLocks noChangeArrowheads="1"/>
          </p:cNvSpPr>
          <p:nvPr/>
        </p:nvSpPr>
        <p:spPr bwMode="auto">
          <a:xfrm>
            <a:off x="2000251" y="-150041"/>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sz="1350"/>
          </a:p>
        </p:txBody>
      </p:sp>
      <p:graphicFrame>
        <p:nvGraphicFramePr>
          <p:cNvPr id="11274" name="Object 8"/>
          <p:cNvGraphicFramePr>
            <a:graphicFrameLocks noChangeAspect="1"/>
          </p:cNvGraphicFramePr>
          <p:nvPr>
            <p:extLst>
              <p:ext uri="{D42A27DB-BD31-4B8C-83A1-F6EECF244321}">
                <p14:modId xmlns:p14="http://schemas.microsoft.com/office/powerpoint/2010/main" val="1104913304"/>
              </p:ext>
            </p:extLst>
          </p:nvPr>
        </p:nvGraphicFramePr>
        <p:xfrm>
          <a:off x="3292475" y="5011738"/>
          <a:ext cx="1665288" cy="1038225"/>
        </p:xfrm>
        <a:graphic>
          <a:graphicData uri="http://schemas.openxmlformats.org/presentationml/2006/ole">
            <mc:AlternateContent xmlns:mc="http://schemas.openxmlformats.org/markup-compatibility/2006">
              <mc:Choice xmlns:v="urn:schemas-microsoft-com:vml" Requires="v">
                <p:oleObj spid="_x0000_s11589" name="Equation" r:id="rId7" imgW="583920" imgH="393480" progId="Equation.DSMT4">
                  <p:embed/>
                </p:oleObj>
              </mc:Choice>
              <mc:Fallback>
                <p:oleObj name="Equation" r:id="rId7" imgW="583920" imgH="393480" progId="Equation.DSMT4">
                  <p:embed/>
                  <p:pic>
                    <p:nvPicPr>
                      <p:cNvPr id="0" name="Object 8"/>
                      <p:cNvPicPr>
                        <a:picLocks noChangeAspect="1" noChangeArrowheads="1"/>
                      </p:cNvPicPr>
                      <p:nvPr/>
                    </p:nvPicPr>
                    <p:blipFill>
                      <a:blip r:embed="rId8"/>
                      <a:srcRect/>
                      <a:stretch>
                        <a:fillRect/>
                      </a:stretch>
                    </p:blipFill>
                    <p:spPr bwMode="auto">
                      <a:xfrm>
                        <a:off x="3292475" y="5011738"/>
                        <a:ext cx="1665288"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Rectangle 2"/>
          <p:cNvSpPr txBox="1">
            <a:spLocks noChangeArrowheads="1"/>
          </p:cNvSpPr>
          <p:nvPr/>
        </p:nvSpPr>
        <p:spPr>
          <a:xfrm>
            <a:off x="822960" y="305712"/>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2:  The Demand for Local Public Services</a:t>
            </a:r>
            <a:endParaRPr lang="en-US" sz="1800" b="1" spc="100" dirty="0">
              <a:solidFill>
                <a:srgbClr val="637052"/>
              </a:solidFill>
            </a:endParaRPr>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1_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25024</TotalTime>
  <Words>1644</Words>
  <Application>Microsoft Office PowerPoint</Application>
  <PresentationFormat>On-screen Show (4:3)</PresentationFormat>
  <Paragraphs>163</Paragraphs>
  <Slides>23</Slides>
  <Notes>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Calibri Light</vt:lpstr>
      <vt:lpstr>Courier New</vt:lpstr>
      <vt:lpstr>Times New Roman</vt:lpstr>
      <vt:lpstr>Wingdings</vt:lpstr>
      <vt:lpstr>Retrospect</vt:lpstr>
      <vt:lpstr>1_Retrospect</vt:lpstr>
      <vt:lpstr>Equation</vt:lpstr>
      <vt:lpstr>State and Local Public Finance Professor Yinger Spring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Maxwell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and Local Public Finance Spring 2006, Professor Yinger</dc:title>
  <dc:creator>joyinger</dc:creator>
  <cp:lastModifiedBy>Kathleen M Nasto</cp:lastModifiedBy>
  <cp:revision>125</cp:revision>
  <dcterms:created xsi:type="dcterms:W3CDTF">2005-12-18T15:49:22Z</dcterms:created>
  <dcterms:modified xsi:type="dcterms:W3CDTF">2019-02-19T17:47:50Z</dcterms:modified>
</cp:coreProperties>
</file>