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  <p:sldMasterId id="2147483879" r:id="rId2"/>
  </p:sldMasterIdLst>
  <p:sldIdLst>
    <p:sldId id="282" r:id="rId3"/>
    <p:sldId id="271" r:id="rId4"/>
    <p:sldId id="257" r:id="rId5"/>
    <p:sldId id="258" r:id="rId6"/>
    <p:sldId id="259" r:id="rId7"/>
    <p:sldId id="270" r:id="rId8"/>
    <p:sldId id="260" r:id="rId9"/>
    <p:sldId id="261" r:id="rId10"/>
    <p:sldId id="284" r:id="rId11"/>
    <p:sldId id="262" r:id="rId12"/>
    <p:sldId id="263" r:id="rId13"/>
    <p:sldId id="264" r:id="rId14"/>
    <p:sldId id="286" r:id="rId15"/>
    <p:sldId id="272" r:id="rId16"/>
    <p:sldId id="266" r:id="rId17"/>
    <p:sldId id="273" r:id="rId18"/>
    <p:sldId id="278" r:id="rId19"/>
    <p:sldId id="285" r:id="rId20"/>
    <p:sldId id="275" r:id="rId21"/>
    <p:sldId id="283" r:id="rId22"/>
    <p:sldId id="279" r:id="rId23"/>
    <p:sldId id="280" r:id="rId24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6CE"/>
    <a:srgbClr val="63705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500" spc="-47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250" cap="all" spc="188" baseline="0">
                <a:solidFill>
                  <a:schemeClr val="tx2"/>
                </a:solidFill>
                <a:latin typeface="+mj-lt"/>
              </a:defRPr>
            </a:lvl1pPr>
            <a:lvl2pPr marL="428625" indent="0" algn="ctr">
              <a:buNone/>
              <a:defRPr sz="2250"/>
            </a:lvl2pPr>
            <a:lvl3pPr marL="857250" indent="0" algn="ctr">
              <a:buNone/>
              <a:defRPr sz="2250"/>
            </a:lvl3pPr>
            <a:lvl4pPr marL="1285875" indent="0" algn="ctr">
              <a:buNone/>
              <a:defRPr sz="1875"/>
            </a:lvl4pPr>
            <a:lvl5pPr marL="1714500" indent="0" algn="ctr">
              <a:buNone/>
              <a:defRPr sz="1875"/>
            </a:lvl5pPr>
            <a:lvl6pPr marL="2143125" indent="0" algn="ctr">
              <a:buNone/>
              <a:defRPr sz="1875"/>
            </a:lvl6pPr>
            <a:lvl7pPr marL="2571750" indent="0" algn="ctr">
              <a:buNone/>
              <a:defRPr sz="1875"/>
            </a:lvl7pPr>
            <a:lvl8pPr marL="3000375" indent="0" algn="ctr">
              <a:buNone/>
              <a:defRPr sz="1875"/>
            </a:lvl8pPr>
            <a:lvl9pPr marL="3429000" indent="0" algn="ctr">
              <a:buNone/>
              <a:defRPr sz="187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FD646-AED4-4E96-AFF5-2B9A28F9FB1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07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4B662C-6C8D-49A5-AAC5-6B95A5FDB5E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24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4780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143A67-CC84-4B77-93AE-4BE227B567B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705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417"/>
            <a:ext cx="8229600" cy="1140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13200" cy="45303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0"/>
            <a:ext cx="4013200" cy="45303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4B23E-FE2B-4D21-AF45-F9C5E9ADB3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953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500" spc="-47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250" cap="all" spc="188" baseline="0">
                <a:solidFill>
                  <a:schemeClr val="tx2"/>
                </a:solidFill>
                <a:latin typeface="+mj-lt"/>
              </a:defRPr>
            </a:lvl1pPr>
            <a:lvl2pPr marL="428625" indent="0" algn="ctr">
              <a:buNone/>
              <a:defRPr sz="2250"/>
            </a:lvl2pPr>
            <a:lvl3pPr marL="857250" indent="0" algn="ctr">
              <a:buNone/>
              <a:defRPr sz="2250"/>
            </a:lvl3pPr>
            <a:lvl4pPr marL="1285875" indent="0" algn="ctr">
              <a:buNone/>
              <a:defRPr sz="1875"/>
            </a:lvl4pPr>
            <a:lvl5pPr marL="1714500" indent="0" algn="ctr">
              <a:buNone/>
              <a:defRPr sz="1875"/>
            </a:lvl5pPr>
            <a:lvl6pPr marL="2143125" indent="0" algn="ctr">
              <a:buNone/>
              <a:defRPr sz="1875"/>
            </a:lvl6pPr>
            <a:lvl7pPr marL="2571750" indent="0" algn="ctr">
              <a:buNone/>
              <a:defRPr sz="1875"/>
            </a:lvl7pPr>
            <a:lvl8pPr marL="3000375" indent="0" algn="ctr">
              <a:buNone/>
              <a:defRPr sz="1875"/>
            </a:lvl8pPr>
            <a:lvl9pPr marL="3429000" indent="0" algn="ctr">
              <a:buNone/>
              <a:defRPr sz="187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06704F-C9B3-45C2-8C0E-73F1DE0994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363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C80BC-A432-457E-A29A-2A414C22CDB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221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5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250" cap="all" spc="188" baseline="0">
                <a:solidFill>
                  <a:schemeClr val="tx2"/>
                </a:solidFill>
                <a:latin typeface="+mj-lt"/>
              </a:defRPr>
            </a:lvl1pPr>
            <a:lvl2pPr marL="428625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2pPr>
            <a:lvl3pPr marL="8572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85875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4pPr>
            <a:lvl5pPr marL="171450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5pPr>
            <a:lvl6pPr marL="2143125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6pPr>
            <a:lvl7pPr marL="257175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7pPr>
            <a:lvl8pPr marL="3000375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8pPr>
            <a:lvl9pPr marL="342900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EFF37-1F7A-46EA-A522-9669C5EBB9A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707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7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BF44D-050A-4923-BF1B-62D6C62E599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005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875" b="0" cap="all" baseline="0">
                <a:solidFill>
                  <a:schemeClr val="tx2"/>
                </a:solidFill>
              </a:defRPr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875" b="0" cap="all" baseline="0">
                <a:solidFill>
                  <a:schemeClr val="tx2"/>
                </a:solidFill>
              </a:defRPr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C6E25-3903-4297-9419-3DD52AAFE1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4609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8B075E-2C51-4A39-8EDA-0D5BC84B97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465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D2DA3-9CF1-4B7B-BF50-DFDDAAB6BB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21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1462D-7365-41F3-943E-9C52C62BF72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5120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37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9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1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406">
                <a:solidFill>
                  <a:srgbClr val="FFFFFF"/>
                </a:solidFill>
              </a:defRPr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6" y="6459787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7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16F167B-02CD-4D8D-BD12-6B6DC7B13918}" type="slidenum">
              <a:rPr lang="en-US" altLang="en-US" smtClean="0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73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491507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37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63"/>
              </a:spcAft>
              <a:buNone/>
              <a:defRPr sz="1406">
                <a:solidFill>
                  <a:srgbClr val="FFFFFF"/>
                </a:solidFill>
              </a:defRPr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BF118-CE82-4A42-9F60-530DA4E5D2A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69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6924C-3B13-4618-8B14-6371C074C5F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6408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4780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08FC6-6A8F-4113-84B8-FABD3D3FD33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2591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417"/>
            <a:ext cx="8229600" cy="11406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13200" cy="45303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0"/>
            <a:ext cx="4013200" cy="45303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02D10-51B1-45AB-B597-71E94130C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7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4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5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250" cap="all" spc="188" baseline="0">
                <a:solidFill>
                  <a:schemeClr val="tx2"/>
                </a:solidFill>
                <a:latin typeface="+mj-lt"/>
              </a:defRPr>
            </a:lvl1pPr>
            <a:lvl2pPr marL="428625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2pPr>
            <a:lvl3pPr marL="8572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85875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4pPr>
            <a:lvl5pPr marL="171450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5pPr>
            <a:lvl6pPr marL="2143125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6pPr>
            <a:lvl7pPr marL="257175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7pPr>
            <a:lvl8pPr marL="3000375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8pPr>
            <a:lvl9pPr marL="3429000" indent="0">
              <a:buNone/>
              <a:defRPr sz="13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44E6A-1D14-4913-9626-C62931FDC1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10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7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582E1-98A4-479E-825C-1F480AB1E9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7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875" b="0" cap="all" baseline="0">
                <a:solidFill>
                  <a:schemeClr val="tx2"/>
                </a:solidFill>
              </a:defRPr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875" b="0" cap="all" baseline="0">
                <a:solidFill>
                  <a:schemeClr val="tx2"/>
                </a:solidFill>
              </a:defRPr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FA1F6-C910-4F9B-A273-E6C934E0A60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13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3D7B3-7700-41AE-BAC0-B2803635AF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572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4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633431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DCAD6-F2D1-4210-8D8B-CD19DE8F8B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40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37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9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1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406">
                <a:solidFill>
                  <a:srgbClr val="FFFFFF"/>
                </a:solidFill>
              </a:defRPr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6" y="6459787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7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E4CB19-BE08-4DB9-B749-0FB9C07F71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42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" y="4915077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375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000">
                <a:solidFill>
                  <a:schemeClr val="bg1"/>
                </a:solidFill>
              </a:defRPr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63"/>
              </a:spcAft>
              <a:buNone/>
              <a:defRPr sz="1406">
                <a:solidFill>
                  <a:srgbClr val="FFFFFF"/>
                </a:solidFill>
              </a:defRPr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45DBF-A557-4121-9AED-8ADD41A3A0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76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6334316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3" y="6459787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4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1" y="6459787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4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6" y="6459787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4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5F4B23E-FE2B-4D21-AF45-F9C5E9ADB3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0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</p:sldLayoutIdLst>
  <p:txStyles>
    <p:titleStyle>
      <a:lvl1pPr algn="l" defTabSz="857250" rtl="0" eaLnBrk="1" latinLnBrk="0" hangingPunct="1">
        <a:lnSpc>
          <a:spcPct val="85000"/>
        </a:lnSpc>
        <a:spcBef>
          <a:spcPct val="0"/>
        </a:spcBef>
        <a:buNone/>
        <a:defRPr sz="4500" kern="1200" spc="-47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85725" indent="-85725" algn="l" defTabSz="857250" rtl="0" eaLnBrk="1" latinLnBrk="0" hangingPunct="1">
        <a:lnSpc>
          <a:spcPct val="90000"/>
        </a:lnSpc>
        <a:spcBef>
          <a:spcPts val="1125"/>
        </a:spcBef>
        <a:spcAft>
          <a:spcPts val="188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60045" indent="-171450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6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31495" indent="-171450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02945" indent="-171450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74395" indent="-171450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31250" indent="-214313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18750" indent="-214313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06250" indent="-214313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593750" indent="-214313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6334316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3" y="6459787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4">
                <a:solidFill>
                  <a:srgbClr val="FFFFFF"/>
                </a:solidFill>
              </a:defRPr>
            </a:lvl1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1" y="6459787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4" cap="all" baseline="0">
                <a:solidFill>
                  <a:srgbClr val="FFFFFF"/>
                </a:solidFill>
              </a:defRPr>
            </a:lvl1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6" y="6459787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4">
                <a:solidFill>
                  <a:srgbClr val="FFFFFF"/>
                </a:solidFill>
              </a:defRPr>
            </a:lvl1pPr>
          </a:lstStyle>
          <a:p>
            <a:pPr eaLnBrk="1" hangingPunct="1">
              <a:defRPr/>
            </a:pPr>
            <a:fld id="{8258FF80-00CC-4163-B1AC-C4F91D299615}" type="slidenum">
              <a:rPr lang="en-US" altLang="en-US" smtClean="0"/>
              <a:pPr eaLnBrk="1" hangingPunct="1"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97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txStyles>
    <p:titleStyle>
      <a:lvl1pPr algn="l" defTabSz="857250" rtl="0" eaLnBrk="1" latinLnBrk="0" hangingPunct="1">
        <a:lnSpc>
          <a:spcPct val="85000"/>
        </a:lnSpc>
        <a:spcBef>
          <a:spcPct val="0"/>
        </a:spcBef>
        <a:buNone/>
        <a:defRPr sz="4500" kern="1200" spc="-47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85725" indent="-85725" algn="l" defTabSz="857250" rtl="0" eaLnBrk="1" latinLnBrk="0" hangingPunct="1">
        <a:lnSpc>
          <a:spcPct val="90000"/>
        </a:lnSpc>
        <a:spcBef>
          <a:spcPts val="1125"/>
        </a:spcBef>
        <a:spcAft>
          <a:spcPts val="188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60045" indent="-171450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6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31495" indent="-171450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02945" indent="-171450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74395" indent="-171450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31250" indent="-214313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18750" indent="-214313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06250" indent="-214313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593750" indent="-214313" algn="l" defTabSz="857250" rtl="0" eaLnBrk="1" latinLnBrk="0" hangingPunct="1">
        <a:lnSpc>
          <a:spcPct val="90000"/>
        </a:lnSpc>
        <a:spcBef>
          <a:spcPts val="188"/>
        </a:spcBef>
        <a:spcAft>
          <a:spcPts val="375"/>
        </a:spcAft>
        <a:buClr>
          <a:schemeClr val="accent1"/>
        </a:buClr>
        <a:buFont typeface="Calibri" pitchFamily="34" charset="0"/>
        <a:buChar char="◦"/>
        <a:defRPr sz="13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rban.org/policy-centers/cross-center-initiatives/state-local-finance-initiative/state-and-local-backgrounder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ssba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5628" y="699796"/>
            <a:ext cx="7785230" cy="944724"/>
          </a:xfrm>
          <a:solidFill>
            <a:srgbClr val="FBE6CE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625" b="1" dirty="0">
                <a:solidFill>
                  <a:srgbClr val="637052"/>
                </a:solidFill>
              </a:rPr>
              <a:t>State and Local Public Finance</a:t>
            </a:r>
            <a:r>
              <a:rPr lang="en-US" sz="2250" b="1" dirty="0">
                <a:solidFill>
                  <a:srgbClr val="637052"/>
                </a:solidFill>
              </a:rPr>
              <a:t/>
            </a:r>
            <a:br>
              <a:rPr lang="en-US" sz="2250" b="1" dirty="0">
                <a:solidFill>
                  <a:srgbClr val="637052"/>
                </a:solidFill>
              </a:rPr>
            </a:br>
            <a:r>
              <a:rPr lang="en-US" sz="2063" b="1" dirty="0">
                <a:solidFill>
                  <a:srgbClr val="637052"/>
                </a:solidFill>
              </a:rPr>
              <a:t>Professor Yinger</a:t>
            </a:r>
            <a:br>
              <a:rPr lang="en-US" sz="2063" b="1" dirty="0">
                <a:solidFill>
                  <a:srgbClr val="637052"/>
                </a:solidFill>
              </a:rPr>
            </a:br>
            <a:r>
              <a:rPr lang="en-US" sz="2063" b="1">
                <a:solidFill>
                  <a:srgbClr val="637052"/>
                </a:solidFill>
              </a:rPr>
              <a:t>Spring </a:t>
            </a:r>
            <a:r>
              <a:rPr lang="en-US" sz="2063" b="1" smtClean="0">
                <a:solidFill>
                  <a:srgbClr val="637052"/>
                </a:solidFill>
              </a:rPr>
              <a:t>2019</a:t>
            </a:r>
            <a:endParaRPr lang="en-US" sz="2063" b="1" dirty="0">
              <a:solidFill>
                <a:srgbClr val="63705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3886200"/>
            <a:ext cx="4597945" cy="16430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Lecture 3</a:t>
            </a:r>
          </a:p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Voting</a:t>
            </a:r>
          </a:p>
        </p:txBody>
      </p:sp>
    </p:spTree>
    <p:extLst>
      <p:ext uri="{BB962C8B-B14F-4D97-AF65-F5344CB8AC3E}">
        <p14:creationId xmlns:p14="http://schemas.microsoft.com/office/powerpoint/2010/main" val="2332715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11237" y="1219200"/>
            <a:ext cx="75438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Preference Assumptions</a:t>
            </a:r>
          </a:p>
          <a:p>
            <a:pPr marL="227013" indent="-227013" eaLnBrk="1" hangingPunct="1">
              <a:lnSpc>
                <a:spcPct val="15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Median voter models need “single-peaked” preferences.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Consider two communities with a high demand for education, one (City A) with a good private school and the other (City B) without.</a:t>
            </a:r>
          </a:p>
          <a:p>
            <a:pPr marL="188595" lvl="1" indent="0" eaLnBrk="1" hangingPunct="1">
              <a:lnSpc>
                <a:spcPct val="110000"/>
              </a:lnSpc>
              <a:buNone/>
            </a:pPr>
            <a:endParaRPr lang="en-US" sz="2000" dirty="0" smtClean="0"/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City A, the high demand for education may not show up as a high demand for </a:t>
            </a:r>
            <a:r>
              <a:rPr lang="en-US" sz="2000" b="1" dirty="0" smtClean="0">
                <a:solidFill>
                  <a:schemeClr val="tx1"/>
                </a:solidFill>
              </a:rPr>
              <a:t>public</a:t>
            </a:r>
            <a:r>
              <a:rPr lang="en-US" sz="2000" dirty="0" smtClean="0"/>
              <a:t> education.</a:t>
            </a:r>
          </a:p>
          <a:p>
            <a:pPr lvl="1" eaLnBrk="1" hangingPunct="1">
              <a:lnSpc>
                <a:spcPct val="6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this case, which is extreme, the median voter model breaks down.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371600"/>
            <a:ext cx="7543800" cy="4572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The Role of Institutions</a:t>
            </a:r>
          </a:p>
          <a:p>
            <a:pPr marL="227013" indent="-227013" eaLnBrk="1" hangingPunct="1">
              <a:lnSpc>
                <a:spcPct val="9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Scholars disagree about the importance of institutions.</a:t>
            </a:r>
          </a:p>
          <a:p>
            <a:pPr lvl="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Some scholars believe institutions are fairly neutral in most cases, particularly outside large cities.</a:t>
            </a:r>
          </a:p>
          <a:p>
            <a:pPr lvl="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Other scholars believe bureaucrats can have a large impact on spending and service quality—the </a:t>
            </a:r>
            <a:r>
              <a:rPr lang="en-US" sz="2000" b="1" dirty="0" smtClean="0">
                <a:solidFill>
                  <a:schemeClr val="tx1"/>
                </a:solidFill>
              </a:rPr>
              <a:t>leviathan</a:t>
            </a:r>
            <a:r>
              <a:rPr lang="en-US" sz="2000" dirty="0" smtClean="0"/>
              <a:t> view.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some cases, it is possible to control for institutions, such as whether a city as a mayor or a city manager.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89745" y="1371600"/>
            <a:ext cx="7543800" cy="4419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Tax Limits</a:t>
            </a:r>
          </a:p>
          <a:p>
            <a:pPr marL="227013" lvl="3" indent="-22701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Tax limits challenge the median voter model:  Why do voters need to limit taxes if they control spending anyway?</a:t>
            </a:r>
          </a:p>
          <a:p>
            <a:pPr marL="227013" lvl="3" indent="-22701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Some scholars believe that most tax limits make a political point with little impact on spending.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Others believe that tax limits reveal voters’ belief in leviathan—and their desire to reign in bureaucrats.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99514" y="1371600"/>
            <a:ext cx="7543800" cy="4419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2"/>
                </a:solidFill>
              </a:rPr>
              <a:t>Evidence about Tax </a:t>
            </a:r>
            <a:r>
              <a:rPr lang="en-US" sz="2400" dirty="0" smtClean="0">
                <a:solidFill>
                  <a:schemeClr val="accent2"/>
                </a:solidFill>
              </a:rPr>
              <a:t>Limits</a:t>
            </a:r>
            <a:endParaRPr lang="en-US" sz="2400" dirty="0">
              <a:solidFill>
                <a:schemeClr val="accent2"/>
              </a:solidFill>
            </a:endParaRPr>
          </a:p>
          <a:p>
            <a:pPr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  <a:p>
            <a:pPr marL="288925" lvl="3" indent="-288925"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The research on tax </a:t>
            </a:r>
            <a:r>
              <a:rPr lang="en-US" sz="2000" dirty="0"/>
              <a:t>and expenditure limits (TELs) </a:t>
            </a:r>
            <a:r>
              <a:rPr lang="en-US" sz="2000" dirty="0" smtClean="0"/>
              <a:t>leads to five main conclusions.</a:t>
            </a:r>
          </a:p>
          <a:p>
            <a:pPr marL="288925" lvl="3" indent="-288925">
              <a:lnSpc>
                <a:spcPct val="50000"/>
              </a:lnSpc>
              <a:buFont typeface="Wingdings" panose="05000000000000000000" pitchFamily="2" charset="2"/>
              <a:buChar char="§"/>
              <a:defRPr/>
            </a:pPr>
            <a:endParaRPr lang="en-US" sz="2000" b="1" dirty="0" smtClean="0"/>
          </a:p>
          <a:p>
            <a:pPr marL="288925" lvl="3" indent="-288925">
              <a:buFont typeface="Wingdings" panose="05000000000000000000" pitchFamily="2" charset="2"/>
              <a:buChar char="§"/>
              <a:defRPr/>
            </a:pPr>
            <a:r>
              <a:rPr lang="en-US" sz="2000" b="1" dirty="0" smtClean="0"/>
              <a:t>First</a:t>
            </a:r>
            <a:r>
              <a:rPr lang="en-US" sz="2000" dirty="0" smtClean="0"/>
              <a:t>, TELs come in many different forms.</a:t>
            </a:r>
            <a:endParaRPr lang="en-US" sz="2000" dirty="0"/>
          </a:p>
          <a:p>
            <a:pPr eaLnBrk="1" hangingPunct="1">
              <a:lnSpc>
                <a:spcPct val="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4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Some limit property tax rates; some limit property tax levy increases; some limit expenditure increases.</a:t>
            </a:r>
          </a:p>
          <a:p>
            <a:pPr lvl="4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Some include limits on assessment increases, which, over time, lower taxes for long-term residents. (More on this in a later class).</a:t>
            </a:r>
          </a:p>
          <a:p>
            <a:pPr lvl="4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For a thorough catalogue of the various types of limits, see Kioko, </a:t>
            </a:r>
            <a:r>
              <a:rPr lang="en-US" sz="2000" i="1" dirty="0" smtClean="0"/>
              <a:t>Public Budgeting and Finance</a:t>
            </a:r>
            <a:r>
              <a:rPr lang="en-US" sz="2000" dirty="0" smtClean="0"/>
              <a:t>, 2011.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499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19052" y="1371600"/>
            <a:ext cx="7543800" cy="4419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>
                <a:solidFill>
                  <a:schemeClr val="accent2"/>
                </a:solidFill>
              </a:rPr>
              <a:t>Evidence about Tax Limits, 2</a:t>
            </a:r>
          </a:p>
          <a:p>
            <a:pPr eaLnBrk="1" hangingPunct="1">
              <a:lnSpc>
                <a:spcPct val="60000"/>
              </a:lnSpc>
              <a:spcBef>
                <a:spcPts val="0"/>
              </a:spcBef>
              <a:defRPr/>
            </a:pPr>
            <a:endParaRPr lang="en-US" sz="2000" dirty="0"/>
          </a:p>
          <a:p>
            <a:pPr marL="171450" indent="-171450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en-US" sz="2000" b="1" dirty="0" smtClean="0"/>
              <a:t>Second</a:t>
            </a:r>
            <a:r>
              <a:rPr lang="en-US" sz="2000" dirty="0" smtClean="0"/>
              <a:t>, TELS that focus on the property tax shift the tax burden away from property taxes to other revenue sources. 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This shift was very large right after </a:t>
            </a:r>
            <a:r>
              <a:rPr lang="en-US" sz="2000" b="1" dirty="0" smtClean="0">
                <a:solidFill>
                  <a:schemeClr val="tx1"/>
                </a:solidFill>
              </a:rPr>
              <a:t>Proposition 13 </a:t>
            </a:r>
            <a:r>
              <a:rPr lang="en-US" sz="2000" dirty="0" smtClean="0"/>
              <a:t>in CA and </a:t>
            </a:r>
            <a:br>
              <a:rPr lang="en-US" sz="2000" dirty="0" smtClean="0"/>
            </a:br>
            <a:r>
              <a:rPr lang="en-US" sz="2000" b="1" dirty="0" smtClean="0">
                <a:solidFill>
                  <a:schemeClr val="tx1"/>
                </a:solidFill>
              </a:rPr>
              <a:t>Proposition 2 ½ </a:t>
            </a:r>
            <a:r>
              <a:rPr lang="en-US" sz="2000" dirty="0" smtClean="0"/>
              <a:t>in MA but has moderated since then.</a:t>
            </a:r>
          </a:p>
          <a:p>
            <a:pPr lvl="3">
              <a:buFont typeface="Courier New" panose="02070309020205020404" pitchFamily="49" charset="0"/>
              <a:buChar char="o"/>
              <a:defRPr/>
            </a:pPr>
            <a:endParaRPr lang="en-US" sz="2000" dirty="0"/>
          </a:p>
          <a:p>
            <a:pPr lvl="3">
              <a:buFont typeface="Courier New" panose="02070309020205020404" pitchFamily="49" charset="0"/>
              <a:buChar char="o"/>
              <a:defRPr/>
            </a:pPr>
            <a:r>
              <a:rPr lang="en-US" sz="2000" dirty="0" smtClean="0"/>
              <a:t>Some of the new revenue sources, especially fees, are very regressive, but others, such as income taxes in a few cases, are not.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99514" y="1371600"/>
            <a:ext cx="7543800" cy="4419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2"/>
                </a:solidFill>
              </a:rPr>
              <a:t>Evidence about Tax </a:t>
            </a:r>
            <a:r>
              <a:rPr lang="en-US" sz="2400" dirty="0" smtClean="0">
                <a:solidFill>
                  <a:schemeClr val="accent2"/>
                </a:solidFill>
              </a:rPr>
              <a:t>Limits, 3</a:t>
            </a:r>
            <a:endParaRPr lang="en-US" sz="2400" dirty="0">
              <a:solidFill>
                <a:schemeClr val="accent2"/>
              </a:solidFill>
            </a:endParaRPr>
          </a:p>
          <a:p>
            <a:pPr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/>
              <a:t>Third</a:t>
            </a:r>
            <a:r>
              <a:rPr lang="en-US" sz="2000" dirty="0" smtClean="0"/>
              <a:t>, TELs have not stopped the growth in state and local government spending.</a:t>
            </a:r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According to the Urban Institute: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4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“Direct </a:t>
            </a:r>
            <a:r>
              <a:rPr lang="en-US" sz="2000" dirty="0"/>
              <a:t>state and local spending on general government increased from approximately $1.1 billion in 1977 (in inflation-adjusted 2015 dollars) to $2.8 billion in 2015—a 170 percent increase over 38 years. Similarly, per capita expenditures increased from about $4,900 a person to $8,800 a person, an increase of 82 percent</a:t>
            </a:r>
            <a:r>
              <a:rPr lang="en-US" sz="2000" dirty="0" smtClean="0"/>
              <a:t>.”</a:t>
            </a:r>
          </a:p>
          <a:p>
            <a:pPr lvl="4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www.urban.org/policy-centers/cross-center-initiatives/state-local-finance-initiative/state-and-local-backgrounders</a:t>
            </a:r>
            <a:r>
              <a:rPr lang="en-US" sz="1600" dirty="0" smtClean="0"/>
              <a:t>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44452" y="1219200"/>
            <a:ext cx="7543800" cy="4495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US" sz="2400" dirty="0">
                <a:solidFill>
                  <a:schemeClr val="accent2"/>
                </a:solidFill>
              </a:rPr>
              <a:t>Evidence about Tax Limits, 4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b="1" dirty="0" smtClean="0"/>
              <a:t>Fourth</a:t>
            </a:r>
            <a:r>
              <a:rPr lang="en-US" sz="2000" dirty="0" smtClean="0"/>
              <a:t>, there is no compelling evidence that TELs have boosted the efficiency of state and local governments.</a:t>
            </a:r>
          </a:p>
          <a:p>
            <a:pPr lvl="3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States with strong TELs have experienced a decline in the quality of public services.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The performance by California’s students on national tests has dropped significantly, for example, since Proposition 13.</a:t>
            </a:r>
          </a:p>
          <a:p>
            <a:pPr lvl="3">
              <a:lnSpc>
                <a:spcPct val="50000"/>
              </a:lnSpc>
              <a:buFont typeface="Courier New" panose="02070309020205020404" pitchFamily="49" charset="0"/>
              <a:buChar char="o"/>
            </a:pPr>
            <a:endParaRPr lang="en-US" sz="2000" dirty="0"/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For a review of this literature, see Downes and Figlio (</a:t>
            </a:r>
            <a:r>
              <a:rPr lang="en-US" sz="2000" i="1" dirty="0" smtClean="0"/>
              <a:t>Handbook on Education Finance and Policy</a:t>
            </a:r>
            <a:r>
              <a:rPr lang="en-US" sz="2000" dirty="0" smtClean="0"/>
              <a:t>,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Edition 2015).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219200"/>
            <a:ext cx="75438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solidFill>
                  <a:schemeClr val="accent2"/>
                </a:solidFill>
              </a:rPr>
              <a:t>Evidence about Tax Limits, 5</a:t>
            </a:r>
          </a:p>
          <a:p>
            <a:pPr eaLnBrk="1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 smtClean="0"/>
          </a:p>
          <a:p>
            <a:pPr marL="227013" indent="-227013" eaLnBrk="1" hangingPunct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/>
              <a:t>Fifth</a:t>
            </a:r>
            <a:r>
              <a:rPr lang="en-US" sz="2000" dirty="0" smtClean="0"/>
              <a:t>, voter demand factors still matter even with a strong TEL. </a:t>
            </a:r>
          </a:p>
          <a:p>
            <a:pPr marL="227013" indent="-227013" eaLnBrk="1" hangingPunct="1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California has severe limits, for example.</a:t>
            </a:r>
          </a:p>
          <a:p>
            <a:pPr lvl="3">
              <a:lnSpc>
                <a:spcPct val="100000"/>
              </a:lnSpc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But Duncombe and Yinger (</a:t>
            </a:r>
            <a:r>
              <a:rPr lang="en-US" sz="2000" i="1" dirty="0" smtClean="0"/>
              <a:t>ITPF</a:t>
            </a:r>
            <a:r>
              <a:rPr lang="en-US" sz="2000" dirty="0" smtClean="0"/>
              <a:t>, 2011) find that voters with higher incomes or lower tax prices still pick higher school quality—  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Through active monitoring of school officials or the use of secondary revenue sources, such as parcel taxes or private foundations.</a:t>
            </a:r>
          </a:p>
          <a:p>
            <a:pPr eaLnBrk="1" hangingPunct="1"/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219200"/>
            <a:ext cx="7543800" cy="4495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solidFill>
                  <a:schemeClr val="accent2"/>
                </a:solidFill>
              </a:rPr>
              <a:t>Evidence about Tax Limits, </a:t>
            </a:r>
            <a:r>
              <a:rPr lang="en-US" sz="2600" dirty="0" smtClean="0">
                <a:solidFill>
                  <a:schemeClr val="accent2"/>
                </a:solidFill>
              </a:rPr>
              <a:t>6</a:t>
            </a:r>
            <a:endParaRPr lang="en-US" sz="26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 smtClean="0"/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/>
              <a:t>Sixth, </a:t>
            </a:r>
            <a:r>
              <a:rPr lang="en-US" sz="2000" dirty="0" smtClean="0"/>
              <a:t>TELs push governments to use special districts, which are generally not included in tax caps.</a:t>
            </a:r>
          </a:p>
          <a:p>
            <a:pPr marL="227013" indent="-227013" eaLnBrk="1" hangingPunct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For evidence on this point, see the article by P. Zhang, </a:t>
            </a:r>
            <a:r>
              <a:rPr lang="en-US" sz="2000" i="1" dirty="0" smtClean="0"/>
              <a:t>Economics of Governance</a:t>
            </a:r>
            <a:r>
              <a:rPr lang="en-US" sz="2000" dirty="0" smtClean="0"/>
              <a:t>, 2018. </a:t>
            </a:r>
          </a:p>
          <a:p>
            <a:pPr marL="227013" indent="-227013" eaLnBrk="1" hangingPunct="1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This is an unintended consequence and its benefits and costs are not well understood.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140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371600"/>
            <a:ext cx="7543800" cy="4495800"/>
          </a:xfrm>
        </p:spPr>
        <p:txBody>
          <a:bodyPr>
            <a:normAutofit/>
          </a:bodyPr>
          <a:lstStyle/>
          <a:p>
            <a:pPr eaLnBrk="1" hangingPunct="1">
              <a:spcAft>
                <a:spcPts val="18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The New Tax Cap in NY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 couple years ago Governor Cuomo proposed and the legislature passed a cap on tax levy increases for all local governments.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cap is the lesser of 2% and inflation, with technical exceptions.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cap exempts new construction (to preserve incentives for development and growth).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The legislation allows jurisdictions to override the cap with a 60% vote, but few districts try to override (and fewer succeed).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371600"/>
            <a:ext cx="7543801" cy="44196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Class Outline</a:t>
            </a:r>
          </a:p>
          <a:p>
            <a:pPr eaLnBrk="1" hangingPunct="1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000" dirty="0" smtClean="0"/>
              <a:t> The Median Voter Model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 smtClean="0"/>
              <a:t>How does it link voting and demand?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 smtClean="0"/>
              <a:t>Why it is useful?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 smtClean="0"/>
              <a:t>What are its limitations?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 Property Tax Limitations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 smtClean="0"/>
              <a:t>What are they?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000" dirty="0" smtClean="0"/>
              <a:t>How do they shed light on voting?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371600"/>
            <a:ext cx="7940040" cy="381001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spcAft>
                <a:spcPts val="1200"/>
              </a:spcAft>
            </a:pPr>
            <a:r>
              <a:rPr lang="en-US" sz="9600" dirty="0" smtClean="0">
                <a:solidFill>
                  <a:schemeClr val="accent2"/>
                </a:solidFill>
              </a:rPr>
              <a:t>The New Tax Cap in NY, 2</a:t>
            </a:r>
          </a:p>
          <a:p>
            <a:pPr marL="342900" lvl="1" indent="-342900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888180"/>
            <a:ext cx="74523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3" indent="-288925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In 2018, 662 districts proposed budgets within the cap and 98.6%  passed.</a:t>
            </a:r>
          </a:p>
          <a:p>
            <a:pPr marL="288925" lvl="3" indent="-288925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88925" lvl="3" indent="-288925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Also 14 districts proposed budgets that needed an override and only 50% passed.</a:t>
            </a:r>
          </a:p>
          <a:p>
            <a:pPr marL="288925" lvl="3" indent="-288925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88925" lvl="3" indent="-288925"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+mn-lt"/>
              </a:rPr>
              <a:t>Nobody should expect this cap to make local governments more efficient.</a:t>
            </a:r>
          </a:p>
          <a:p>
            <a:pPr marL="288925" lvl="3" indent="-288925">
              <a:buFont typeface="Wingdings" panose="05000000000000000000" pitchFamily="2" charset="2"/>
              <a:buChar char="§"/>
              <a:defRPr/>
            </a:pPr>
            <a:endParaRPr lang="en-US" sz="2000" dirty="0">
              <a:latin typeface="+mn-lt"/>
            </a:endParaRPr>
          </a:p>
          <a:p>
            <a:pPr marL="288925" lvl="3" indent="-288925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+mn-lt"/>
              </a:rPr>
              <a:t>Without more state aid (unlikely) or many overrides </a:t>
            </a:r>
            <a:r>
              <a:rPr lang="en-US" sz="2000" dirty="0" smtClean="0">
                <a:latin typeface="+mn-lt"/>
              </a:rPr>
              <a:t>(also not likely) </a:t>
            </a:r>
            <a:r>
              <a:rPr lang="en-US" sz="2000" dirty="0">
                <a:latin typeface="+mn-lt"/>
              </a:rPr>
              <a:t>this cap will cut local services.</a:t>
            </a:r>
          </a:p>
          <a:p>
            <a:pPr marL="288925" lvl="3" indent="-288925"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88925" lvl="3" indent="-288925"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  <a:p>
            <a:pPr marL="288925" lvl="3" indent="-288925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Source of data: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hlinkClick r:id="rId2"/>
              </a:rPr>
              <a:t>http://www.nyssba.org/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rPr>
              <a:t>  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41389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543800" cy="4419600"/>
          </a:xfrm>
        </p:spPr>
        <p:txBody>
          <a:bodyPr>
            <a:normAutofit/>
          </a:bodyPr>
          <a:lstStyle/>
          <a:p>
            <a:pPr eaLnBrk="1" hangingPunct="1">
              <a:spcAft>
                <a:spcPts val="18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The New Tax Cap in NY, 5</a:t>
            </a:r>
          </a:p>
          <a:p>
            <a:pPr marL="227013" lvl="3" indent="-22701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This cap is likely to increase disparities across jurisdictions in education and other public services. </a:t>
            </a:r>
          </a:p>
          <a:p>
            <a:pPr marL="227013" lvl="3" indent="-22701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Richer school districts are more likely to override the cap.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Because poorer school districts receive more state aid, they have lower property tax levies.</a:t>
            </a:r>
          </a:p>
          <a:p>
            <a:pPr marL="227013" lvl="3" indent="-227013">
              <a:lnSpc>
                <a:spcPct val="50000"/>
              </a:lnSpc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398463" lvl="4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This fact implies that poorer districts need larger percentage increases in revenue just to keep up with richer districts.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07329" y="1371600"/>
            <a:ext cx="7543800" cy="4419600"/>
          </a:xfrm>
        </p:spPr>
        <p:txBody>
          <a:bodyPr>
            <a:normAutofit/>
          </a:bodyPr>
          <a:lstStyle/>
          <a:p>
            <a:pPr eaLnBrk="1" hangingPunct="1">
              <a:spcAft>
                <a:spcPts val="18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The New Tax Cap in NY, 6</a:t>
            </a:r>
          </a:p>
          <a:p>
            <a:pPr marL="227013" lvl="3" indent="-22701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Some wealthy school districts raise about $30,000 in property taxes per pupil; Buffalo, Rochester, and Syracuse (the Upstate Big 3) raise about $3,700.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 20 years, the allowable annual revenue will go up by </a:t>
            </a:r>
            <a:r>
              <a:rPr lang="en-US" sz="2000" dirty="0" smtClean="0">
                <a:cs typeface="Times New Roman" panose="02020603050405020304" pitchFamily="18" charset="0"/>
              </a:rPr>
              <a:t>$30,000×[(1.02)</a:t>
            </a:r>
            <a:r>
              <a:rPr lang="en-US" sz="2000" baseline="30000" dirty="0" smtClean="0">
                <a:cs typeface="Times New Roman" panose="02020603050405020304" pitchFamily="18" charset="0"/>
              </a:rPr>
              <a:t>20</a:t>
            </a:r>
            <a:r>
              <a:rPr lang="en-US" sz="2000" dirty="0" smtClean="0">
                <a:cs typeface="Times New Roman" panose="02020603050405020304" pitchFamily="18" charset="0"/>
              </a:rPr>
              <a:t> – 1] = 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$14,578</a:t>
            </a:r>
            <a:r>
              <a:rPr lang="en-US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smtClean="0"/>
              <a:t>in these rich districts,</a:t>
            </a:r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lvl="3" indent="-22701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But by only </a:t>
            </a:r>
            <a:r>
              <a:rPr lang="en-US" sz="2000" dirty="0" smtClean="0">
                <a:cs typeface="Times New Roman" panose="02020603050405020304" pitchFamily="18" charset="0"/>
              </a:rPr>
              <a:t>$3,700×[(1.02)</a:t>
            </a:r>
            <a:r>
              <a:rPr lang="en-US" sz="2000" baseline="30000" dirty="0" smtClean="0">
                <a:cs typeface="Times New Roman" panose="02020603050405020304" pitchFamily="18" charset="0"/>
              </a:rPr>
              <a:t>20</a:t>
            </a:r>
            <a:r>
              <a:rPr lang="en-US" sz="2000" dirty="0" smtClean="0">
                <a:cs typeface="Times New Roman" panose="02020603050405020304" pitchFamily="18" charset="0"/>
              </a:rPr>
              <a:t> – 1] =</a:t>
            </a:r>
            <a:r>
              <a:rPr lang="en-US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$1,798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/>
              <a:t>in the Upstate Big 3.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543800" cy="4343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Voting and Demand </a:t>
            </a:r>
          </a:p>
          <a:p>
            <a:pPr marL="227013" indent="-227013">
              <a:buFont typeface="Wingdings" panose="05000000000000000000" pitchFamily="2" charset="2"/>
              <a:buChar char="§"/>
            </a:pPr>
            <a:r>
              <a:rPr lang="en-US" sz="2000" dirty="0" smtClean="0"/>
              <a:t>In most cases, citizens cannot directly express their demand for local public services.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So they express their demand through their voting, either for public officials or on referenda.</a:t>
            </a:r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buFont typeface="Wingdings" panose="05000000000000000000" pitchFamily="2" charset="2"/>
              <a:buChar char="§"/>
            </a:pPr>
            <a:r>
              <a:rPr lang="en-US" sz="2000" dirty="0" smtClean="0"/>
              <a:t>In this class, we explore how an understanding of demand helps us understand the choices local governments make.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371600"/>
            <a:ext cx="7482840" cy="43434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Aft>
                <a:spcPts val="18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The Median Voter </a:t>
            </a:r>
          </a:p>
          <a:p>
            <a:pPr marL="227013" indent="-22701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b="1" dirty="0" smtClean="0">
                <a:solidFill>
                  <a:schemeClr val="tx1"/>
                </a:solidFill>
              </a:rPr>
              <a:t>median voter </a:t>
            </a:r>
            <a:r>
              <a:rPr lang="en-US" sz="2000" dirty="0" smtClean="0"/>
              <a:t>always votes on the winning side.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Line voters up by the strength of their preference for public services.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Identify the voter in the middle—the median voter.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A majority vote must include the median voter.</a:t>
            </a:r>
          </a:p>
          <a:p>
            <a:pPr lvl="1" eaLnBrk="1" hangingPunct="1">
              <a:lnSpc>
                <a:spcPct val="100000"/>
              </a:lnSpc>
            </a:pPr>
            <a:endParaRPr lang="en-US" sz="2000" dirty="0" smtClean="0"/>
          </a:p>
          <a:p>
            <a:pPr lvl="1" algn="ctr">
              <a:buNone/>
            </a:pPr>
            <a:r>
              <a:rPr lang="en-US" sz="2000" b="1" dirty="0" smtClean="0">
                <a:solidFill>
                  <a:srgbClr val="CC3300"/>
                </a:solidFill>
              </a:rPr>
              <a:t>--------</a:t>
            </a:r>
            <a:r>
              <a:rPr lang="en-US" sz="2000" b="1" dirty="0">
                <a:solidFill>
                  <a:srgbClr val="CC3300"/>
                </a:solidFill>
              </a:rPr>
              <a:t>-</a:t>
            </a:r>
            <a:r>
              <a:rPr lang="en-US" sz="2000" b="1" dirty="0" smtClean="0">
                <a:solidFill>
                  <a:srgbClr val="CC3300"/>
                </a:solidFill>
              </a:rPr>
              <a:t>----------------M------------------</a:t>
            </a:r>
            <a:r>
              <a:rPr lang="en-US" sz="2000" b="1" dirty="0">
                <a:solidFill>
                  <a:srgbClr val="CC3300"/>
                </a:solidFill>
              </a:rPr>
              <a:t>-</a:t>
            </a:r>
            <a:r>
              <a:rPr lang="en-US" sz="2000" b="1" dirty="0" smtClean="0">
                <a:solidFill>
                  <a:srgbClr val="CC3300"/>
                </a:solidFill>
              </a:rPr>
              <a:t>----------</a:t>
            </a:r>
          </a:p>
          <a:p>
            <a:pPr lvl="1" algn="ctr" eaLnBrk="1" hangingPunct="1"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637052"/>
                </a:solidFill>
              </a:rPr>
              <a:t>weakest  			</a:t>
            </a:r>
            <a:r>
              <a:rPr lang="en-US" sz="2000" b="1" dirty="0" smtClean="0">
                <a:solidFill>
                  <a:srgbClr val="637052"/>
                </a:solidFill>
              </a:rPr>
              <a:t>strongest</a:t>
            </a:r>
            <a:endParaRPr lang="en-US" sz="2000" b="1" dirty="0">
              <a:solidFill>
                <a:srgbClr val="637052"/>
              </a:solidFill>
            </a:endParaRPr>
          </a:p>
          <a:p>
            <a:pPr lvl="1" algn="ctr" eaLnBrk="1" hangingPunct="1"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637052"/>
                </a:solidFill>
              </a:rPr>
              <a:t>preference			  preference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0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2000" b="1" spc="100" dirty="0" smtClean="0">
                <a:solidFill>
                  <a:srgbClr val="637052"/>
                </a:solidFill>
              </a:rPr>
            </a:br>
            <a:r>
              <a:rPr lang="en-US" sz="2000" b="1" spc="100" dirty="0" smtClean="0">
                <a:solidFill>
                  <a:srgbClr val="637052"/>
                </a:solidFill>
              </a:rPr>
              <a:t>Lecture 3:  Voting</a:t>
            </a:r>
            <a:endParaRPr lang="en-US" sz="20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591" y="1371600"/>
            <a:ext cx="75438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Identifying the Median Voter</a:t>
            </a:r>
          </a:p>
          <a:p>
            <a:pPr eaLnBrk="1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L="227013" indent="-227013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But voters do not line up, so the median voter is not identified!</a:t>
            </a:r>
          </a:p>
          <a:p>
            <a:pPr marL="227013" indent="-227013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indent="-227013" eaLnBrk="1" hangingPunct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b="1" dirty="0" smtClean="0">
                <a:solidFill>
                  <a:schemeClr val="tx1"/>
                </a:solidFill>
              </a:rPr>
              <a:t>median voter model </a:t>
            </a:r>
            <a:r>
              <a:rPr lang="en-US" sz="2000" dirty="0" smtClean="0"/>
              <a:t>shows how to identify the median voter assuming preferences are driven by demand factors.</a:t>
            </a:r>
          </a:p>
          <a:p>
            <a:pPr lvl="3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The median voter has the median income and the median tax price.</a:t>
            </a:r>
          </a:p>
          <a:p>
            <a:pPr lvl="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This model places certain restrictions on </a:t>
            </a:r>
            <a:r>
              <a:rPr lang="en-US" sz="2000" b="1" dirty="0" smtClean="0">
                <a:solidFill>
                  <a:schemeClr val="tx1"/>
                </a:solidFill>
              </a:rPr>
              <a:t>preferences</a:t>
            </a:r>
            <a:r>
              <a:rPr lang="en-US" sz="2000" dirty="0" smtClean="0"/>
              <a:t>.</a:t>
            </a:r>
          </a:p>
          <a:p>
            <a:pPr lvl="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This model assumes political </a:t>
            </a:r>
            <a:r>
              <a:rPr lang="en-US" sz="2000" b="1" dirty="0" smtClean="0">
                <a:solidFill>
                  <a:schemeClr val="tx1"/>
                </a:solidFill>
              </a:rPr>
              <a:t>institutions</a:t>
            </a:r>
            <a:r>
              <a:rPr lang="en-US" sz="2000" dirty="0" smtClean="0"/>
              <a:t> are neutral.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6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2958" y="1386557"/>
            <a:ext cx="7543801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solidFill>
                  <a:schemeClr val="accent2"/>
                </a:solidFill>
              </a:rPr>
              <a:t>The Median Voter Model</a:t>
            </a:r>
          </a:p>
        </p:txBody>
      </p:sp>
      <p:grpSp>
        <p:nvGrpSpPr>
          <p:cNvPr id="8196" name="Group 32"/>
          <p:cNvGrpSpPr>
            <a:grpSpLocks noChangeAspect="1"/>
          </p:cNvGrpSpPr>
          <p:nvPr/>
        </p:nvGrpSpPr>
        <p:grpSpPr bwMode="auto">
          <a:xfrm>
            <a:off x="533400" y="2168313"/>
            <a:ext cx="7665859" cy="4461087"/>
            <a:chOff x="2227" y="1425"/>
            <a:chExt cx="8506" cy="5092"/>
          </a:xfrm>
        </p:grpSpPr>
        <p:sp>
          <p:nvSpPr>
            <p:cNvPr id="8197" name="AutoShape 33"/>
            <p:cNvSpPr>
              <a:spLocks noChangeAspect="1" noChangeArrowheads="1"/>
            </p:cNvSpPr>
            <p:nvPr/>
          </p:nvSpPr>
          <p:spPr bwMode="auto">
            <a:xfrm>
              <a:off x="2227" y="1425"/>
              <a:ext cx="8100" cy="5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350"/>
            </a:p>
          </p:txBody>
        </p:sp>
        <p:sp>
          <p:nvSpPr>
            <p:cNvPr id="8198" name="Line 34"/>
            <p:cNvSpPr>
              <a:spLocks noChangeShapeType="1"/>
            </p:cNvSpPr>
            <p:nvPr/>
          </p:nvSpPr>
          <p:spPr bwMode="auto">
            <a:xfrm>
              <a:off x="2977" y="1734"/>
              <a:ext cx="0" cy="37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Line 35"/>
            <p:cNvSpPr>
              <a:spLocks noChangeShapeType="1"/>
            </p:cNvSpPr>
            <p:nvPr/>
          </p:nvSpPr>
          <p:spPr bwMode="auto">
            <a:xfrm>
              <a:off x="2977" y="5436"/>
              <a:ext cx="6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0" name="Line 36"/>
            <p:cNvSpPr>
              <a:spLocks noChangeShapeType="1"/>
            </p:cNvSpPr>
            <p:nvPr/>
          </p:nvSpPr>
          <p:spPr bwMode="auto">
            <a:xfrm>
              <a:off x="2977" y="4356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Line 37"/>
            <p:cNvSpPr>
              <a:spLocks noChangeShapeType="1"/>
            </p:cNvSpPr>
            <p:nvPr/>
          </p:nvSpPr>
          <p:spPr bwMode="auto">
            <a:xfrm>
              <a:off x="2977" y="4356"/>
              <a:ext cx="5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Line 38"/>
            <p:cNvSpPr>
              <a:spLocks noChangeShapeType="1"/>
            </p:cNvSpPr>
            <p:nvPr/>
          </p:nvSpPr>
          <p:spPr bwMode="auto">
            <a:xfrm>
              <a:off x="2977" y="2196"/>
              <a:ext cx="5400" cy="27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Rectangle 39"/>
            <p:cNvSpPr>
              <a:spLocks noChangeArrowheads="1"/>
            </p:cNvSpPr>
            <p:nvPr/>
          </p:nvSpPr>
          <p:spPr bwMode="auto">
            <a:xfrm>
              <a:off x="8527" y="4202"/>
              <a:ext cx="2206" cy="463"/>
            </a:xfrm>
            <a:prstGeom prst="rect">
              <a:avLst/>
            </a:prstGeom>
            <a:solidFill>
              <a:srgbClr val="FBE6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 dirty="0"/>
                <a:t>TP = </a:t>
              </a:r>
              <a:r>
                <a:rPr lang="en-US" sz="1500" dirty="0" smtClean="0"/>
                <a:t>MC(                )</a:t>
              </a:r>
              <a:endParaRPr lang="en-US" sz="1350" dirty="0"/>
            </a:p>
          </p:txBody>
        </p:sp>
        <p:sp>
          <p:nvSpPr>
            <p:cNvPr id="8204" name="Rectangle 40"/>
            <p:cNvSpPr>
              <a:spLocks noChangeArrowheads="1"/>
            </p:cNvSpPr>
            <p:nvPr/>
          </p:nvSpPr>
          <p:spPr bwMode="auto">
            <a:xfrm>
              <a:off x="8527" y="4820"/>
              <a:ext cx="1650" cy="463"/>
            </a:xfrm>
            <a:prstGeom prst="rect">
              <a:avLst/>
            </a:prstGeom>
            <a:solidFill>
              <a:srgbClr val="FBE6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 dirty="0"/>
                <a:t>D = MB</a:t>
              </a:r>
              <a:endParaRPr lang="en-US" sz="1350" dirty="0"/>
            </a:p>
          </p:txBody>
        </p:sp>
        <p:sp>
          <p:nvSpPr>
            <p:cNvPr id="8205" name="Rectangle 41"/>
            <p:cNvSpPr>
              <a:spLocks noChangeArrowheads="1"/>
            </p:cNvSpPr>
            <p:nvPr/>
          </p:nvSpPr>
          <p:spPr bwMode="auto">
            <a:xfrm>
              <a:off x="8527" y="5591"/>
              <a:ext cx="600" cy="617"/>
            </a:xfrm>
            <a:prstGeom prst="rect">
              <a:avLst/>
            </a:prstGeom>
            <a:solidFill>
              <a:srgbClr val="FBE6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S</a:t>
              </a:r>
              <a:endParaRPr lang="en-US" sz="1350" dirty="0"/>
            </a:p>
          </p:txBody>
        </p:sp>
        <p:sp>
          <p:nvSpPr>
            <p:cNvPr id="8206" name="Line 42"/>
            <p:cNvSpPr>
              <a:spLocks noChangeShapeType="1"/>
            </p:cNvSpPr>
            <p:nvPr/>
          </p:nvSpPr>
          <p:spPr bwMode="auto">
            <a:xfrm>
              <a:off x="7177" y="4357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43"/>
            <p:cNvSpPr>
              <a:spLocks noChangeShapeType="1"/>
            </p:cNvSpPr>
            <p:nvPr/>
          </p:nvSpPr>
          <p:spPr bwMode="auto">
            <a:xfrm>
              <a:off x="7177" y="4357"/>
              <a:ext cx="0" cy="10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Rectangle 44"/>
            <p:cNvSpPr>
              <a:spLocks noChangeArrowheads="1"/>
            </p:cNvSpPr>
            <p:nvPr/>
          </p:nvSpPr>
          <p:spPr bwMode="auto">
            <a:xfrm>
              <a:off x="7027" y="5591"/>
              <a:ext cx="750" cy="463"/>
            </a:xfrm>
            <a:prstGeom prst="rect">
              <a:avLst/>
            </a:prstGeom>
            <a:solidFill>
              <a:srgbClr val="FBE6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500"/>
                <a:t>S*</a:t>
              </a:r>
              <a:endParaRPr lang="en-US" sz="1350"/>
            </a:p>
          </p:txBody>
        </p:sp>
        <p:sp>
          <p:nvSpPr>
            <p:cNvPr id="8209" name="Rectangle 45"/>
            <p:cNvSpPr>
              <a:spLocks noChangeArrowheads="1"/>
            </p:cNvSpPr>
            <p:nvPr/>
          </p:nvSpPr>
          <p:spPr bwMode="auto">
            <a:xfrm>
              <a:off x="2377" y="1888"/>
              <a:ext cx="450" cy="617"/>
            </a:xfrm>
            <a:prstGeom prst="rect">
              <a:avLst/>
            </a:prstGeom>
            <a:solidFill>
              <a:srgbClr val="FBE6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dirty="0"/>
                <a:t>$</a:t>
              </a:r>
              <a:endParaRPr lang="en-US" sz="1350" dirty="0"/>
            </a:p>
          </p:txBody>
        </p:sp>
      </p:grp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95800" y="2000492"/>
            <a:ext cx="442496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= Local public service quality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= Median voter’s demand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 = Median voter’s marginal benefit from 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TP = Median voter’s tax price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 = Marginal cost of 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= Median voter’s tax share</a:t>
            </a:r>
          </a:p>
          <a:p>
            <a:pPr>
              <a:lnSpc>
                <a:spcPct val="5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S* = Median voter’s preferred 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486217"/>
              </p:ext>
            </p:extLst>
          </p:nvPr>
        </p:nvGraphicFramePr>
        <p:xfrm>
          <a:off x="4572000" y="3380131"/>
          <a:ext cx="1076430" cy="41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3" imgW="622030" imgH="241195" progId="Equation.DSMT4">
                  <p:embed/>
                </p:oleObj>
              </mc:Choice>
              <mc:Fallback>
                <p:oleObj name="Equation" r:id="rId3" imgW="622030" imgH="24119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380131"/>
                        <a:ext cx="1076430" cy="41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035804"/>
              </p:ext>
            </p:extLst>
          </p:nvPr>
        </p:nvGraphicFramePr>
        <p:xfrm>
          <a:off x="7104706" y="4599912"/>
          <a:ext cx="870953" cy="334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5" imgW="622030" imgH="241195" progId="Equation.DSMT4">
                  <p:embed/>
                </p:oleObj>
              </mc:Choice>
              <mc:Fallback>
                <p:oleObj name="Equation" r:id="rId5" imgW="622030" imgH="241195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706" y="4599912"/>
                        <a:ext cx="870953" cy="3349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371600"/>
            <a:ext cx="7543800" cy="44196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Using the Median Voter Model</a:t>
            </a:r>
          </a:p>
          <a:p>
            <a:pPr eaLnBrk="1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The median voter model is widely used because:</a:t>
            </a:r>
          </a:p>
          <a:p>
            <a:pPr eaLnBrk="1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 lvl="3">
              <a:lnSpc>
                <a:spcPct val="10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sz="2000" dirty="0" smtClean="0"/>
              <a:t>It explains community decisions based the demand function for a single voter—the median voter.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It makes use of widely available data at the community level:  spending (or performance), median income, median tax price (median divided by mean house value).</a:t>
            </a:r>
          </a:p>
          <a:p>
            <a:pPr lvl="3">
              <a:lnSpc>
                <a:spcPct val="150000"/>
              </a:lnSpc>
              <a:spcBef>
                <a:spcPts val="1188"/>
              </a:spcBef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accent1"/>
                </a:solidFill>
              </a:rPr>
              <a:t>It works!</a:t>
            </a:r>
            <a:r>
              <a:rPr lang="en-US" sz="2000" dirty="0" smtClean="0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07194" y="1066800"/>
            <a:ext cx="824484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Example: Eom, Nguyen-Hoang, Duncombe &amp; Yinger,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1" dirty="0" smtClean="0">
                <a:solidFill>
                  <a:schemeClr val="accent2"/>
                </a:solidFill>
              </a:rPr>
              <a:t>Education Finance and Policy</a:t>
            </a:r>
            <a:r>
              <a:rPr lang="en-US" sz="2400" dirty="0" smtClean="0">
                <a:solidFill>
                  <a:schemeClr val="accent2"/>
                </a:solidFill>
              </a:rPr>
              <a:t>, 2014</a:t>
            </a:r>
          </a:p>
          <a:p>
            <a:pPr eaLnBrk="1" hangingPunct="1">
              <a:lnSpc>
                <a:spcPct val="50000"/>
              </a:lnSpc>
              <a:spcBef>
                <a:spcPts val="0"/>
              </a:spcBef>
            </a:pPr>
            <a:endParaRPr lang="en-US" sz="2000" dirty="0" smtClean="0"/>
          </a:p>
          <a:p>
            <a:pPr marL="227013" lvl="3" indent="-2270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1991-2011 data for over 600 school districts in New York State.</a:t>
            </a:r>
          </a:p>
          <a:p>
            <a:pPr marL="227013" lvl="3" indent="-2270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Service quality measured by high school exams and drop-out rates.</a:t>
            </a:r>
          </a:p>
          <a:p>
            <a:pPr marL="227013" lvl="3" indent="-2270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Income elasticity = 0.17 </a:t>
            </a:r>
            <a:r>
              <a:rPr lang="en-US" sz="2000" dirty="0" smtClean="0"/>
              <a:t>(based on income per pupil).</a:t>
            </a:r>
          </a:p>
          <a:p>
            <a:pPr marL="227013" lvl="3" indent="-2270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Price elasticity = -0.22 </a:t>
            </a:r>
            <a:r>
              <a:rPr lang="en-US" sz="2000" dirty="0" smtClean="0">
                <a:solidFill>
                  <a:schemeClr val="tx2"/>
                </a:solidFill>
              </a:rPr>
              <a:t>(</a:t>
            </a:r>
            <a:r>
              <a:rPr lang="en-US" sz="2000" dirty="0" smtClean="0"/>
              <a:t>based on median tax price).</a:t>
            </a:r>
          </a:p>
          <a:p>
            <a:pPr marL="227013" lvl="3" indent="-227013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 smtClean="0"/>
              <a:t>Significant preference variables include share of housing that is owner-occupied and share of population age 65 or older.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371600"/>
            <a:ext cx="75438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Other Examples</a:t>
            </a:r>
          </a:p>
          <a:p>
            <a:pPr eaLnBrk="1" hangingPunct="1">
              <a:lnSpc>
                <a:spcPct val="50000"/>
              </a:lnSpc>
              <a:spcBef>
                <a:spcPts val="0"/>
              </a:spcBef>
            </a:pPr>
            <a:endParaRPr lang="en-US" sz="2000" dirty="0" smtClean="0"/>
          </a:p>
          <a:p>
            <a:pPr marL="227013" lvl="3" indent="-227013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The median voter model works well for local governments, particularly school districts.</a:t>
            </a:r>
          </a:p>
          <a:p>
            <a:pPr marL="227013" lvl="3" indent="-227013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marL="227013" lvl="3" indent="-2270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Recent applications include:</a:t>
            </a:r>
          </a:p>
          <a:p>
            <a:pPr marL="0" lvl="3" indent="0">
              <a:lnSpc>
                <a:spcPct val="110000"/>
              </a:lnSpc>
              <a:buNone/>
            </a:pPr>
            <a:endParaRPr lang="en-US" sz="2000" dirty="0" smtClean="0"/>
          </a:p>
          <a:p>
            <a:pPr marL="514350" lvl="4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Massachusetts (Nguyen-Hoang and Yinger, </a:t>
            </a:r>
            <a:r>
              <a:rPr lang="en-US" sz="2000" i="1" dirty="0" smtClean="0"/>
              <a:t>Journal of Education Finance</a:t>
            </a:r>
            <a:r>
              <a:rPr lang="en-US" sz="2000" dirty="0" smtClean="0"/>
              <a:t>, Spring 2014).</a:t>
            </a:r>
          </a:p>
          <a:p>
            <a:pPr marL="171450" lvl="4" indent="0">
              <a:lnSpc>
                <a:spcPct val="100000"/>
              </a:lnSpc>
              <a:buNone/>
            </a:pPr>
            <a:endParaRPr lang="en-US" sz="2000" dirty="0" smtClean="0"/>
          </a:p>
          <a:p>
            <a:pPr marL="514350" lvl="4" indent="-3429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000" dirty="0" smtClean="0"/>
              <a:t>California </a:t>
            </a:r>
            <a:r>
              <a:rPr lang="en-US" sz="2000" dirty="0"/>
              <a:t>(Duncombe and Yinger, </a:t>
            </a:r>
            <a:r>
              <a:rPr lang="en-US" sz="2000" i="1" dirty="0"/>
              <a:t>International Tax and Public Finance</a:t>
            </a:r>
            <a:r>
              <a:rPr lang="en-US" sz="2000" dirty="0"/>
              <a:t>, </a:t>
            </a:r>
            <a:r>
              <a:rPr lang="en-US" sz="2000" dirty="0" smtClean="0"/>
              <a:t>June 2011).</a:t>
            </a:r>
            <a:endParaRPr lang="en-US" sz="2000" dirty="0"/>
          </a:p>
          <a:p>
            <a:pPr marL="514350" lvl="4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0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2960" y="305712"/>
            <a:ext cx="7543800" cy="5900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800" b="1" spc="100" dirty="0" smtClean="0">
                <a:solidFill>
                  <a:srgbClr val="637052"/>
                </a:solidFill>
              </a:rPr>
              <a:t>State and Local Public Finance</a:t>
            </a:r>
            <a:br>
              <a:rPr lang="en-US" sz="1800" b="1" spc="100" dirty="0" smtClean="0">
                <a:solidFill>
                  <a:srgbClr val="637052"/>
                </a:solidFill>
              </a:rPr>
            </a:br>
            <a:r>
              <a:rPr lang="en-US" sz="1800" b="1" spc="100" dirty="0" smtClean="0">
                <a:solidFill>
                  <a:srgbClr val="637052"/>
                </a:solidFill>
              </a:rPr>
              <a:t>Lecture 3:  Voting</a:t>
            </a:r>
            <a:endParaRPr lang="en-US" sz="1800" b="1" spc="100" dirty="0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0004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0CF888E1-3DEF-4C87-8FF5-623334404736}" vid="{ACB0FA75-0D73-42A8-801E-281AAAF314DB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42420</TotalTime>
  <Words>1540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Times New Roman</vt:lpstr>
      <vt:lpstr>Wingdings</vt:lpstr>
      <vt:lpstr>Theme1</vt:lpstr>
      <vt:lpstr>Retrospect</vt:lpstr>
      <vt:lpstr>Equation</vt:lpstr>
      <vt:lpstr>State and Local Public Finance Professor Yinger Spring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Maxwell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and Local Public Finance Spring 2006, Professor Yinger</dc:title>
  <dc:creator>joyinger</dc:creator>
  <cp:lastModifiedBy>Kathleen M Nasto</cp:lastModifiedBy>
  <cp:revision>123</cp:revision>
  <dcterms:created xsi:type="dcterms:W3CDTF">2005-12-18T15:49:22Z</dcterms:created>
  <dcterms:modified xsi:type="dcterms:W3CDTF">2019-02-19T17:48:35Z</dcterms:modified>
</cp:coreProperties>
</file>