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  <p:sldMasterId id="2147483842" r:id="rId2"/>
    <p:sldMasterId id="2147483854" r:id="rId3"/>
  </p:sldMasterIdLst>
  <p:sldIdLst>
    <p:sldId id="301" r:id="rId4"/>
    <p:sldId id="257" r:id="rId5"/>
    <p:sldId id="258" r:id="rId6"/>
    <p:sldId id="302" r:id="rId7"/>
    <p:sldId id="261" r:id="rId8"/>
    <p:sldId id="260" r:id="rId9"/>
    <p:sldId id="262" r:id="rId10"/>
    <p:sldId id="263" r:id="rId11"/>
    <p:sldId id="264" r:id="rId12"/>
    <p:sldId id="265" r:id="rId13"/>
    <p:sldId id="307" r:id="rId14"/>
    <p:sldId id="306" r:id="rId15"/>
    <p:sldId id="266" r:id="rId16"/>
    <p:sldId id="267" r:id="rId17"/>
    <p:sldId id="279" r:id="rId18"/>
    <p:sldId id="292" r:id="rId19"/>
    <p:sldId id="305" r:id="rId20"/>
    <p:sldId id="280" r:id="rId21"/>
    <p:sldId id="285" r:id="rId22"/>
    <p:sldId id="286" r:id="rId23"/>
    <p:sldId id="287" r:id="rId24"/>
    <p:sldId id="303" r:id="rId25"/>
    <p:sldId id="288" r:id="rId26"/>
    <p:sldId id="281" r:id="rId27"/>
    <p:sldId id="282" r:id="rId28"/>
    <p:sldId id="284" r:id="rId29"/>
    <p:sldId id="299" r:id="rId30"/>
    <p:sldId id="297" r:id="rId31"/>
    <p:sldId id="283" r:id="rId32"/>
    <p:sldId id="293" r:id="rId33"/>
    <p:sldId id="295" r:id="rId34"/>
    <p:sldId id="278" r:id="rId35"/>
    <p:sldId id="308" r:id="rId36"/>
    <p:sldId id="300" r:id="rId37"/>
    <p:sldId id="289" r:id="rId38"/>
    <p:sldId id="298" r:id="rId3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500" spc="-2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9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0483B3-BFA9-4928-BE72-94667981938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56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BAF4D-ED76-4B2F-BE60-032708A6E2F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04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414781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BCA46-88FA-4EF8-B3BC-76083DDA01E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404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418"/>
            <a:ext cx="8229600" cy="1140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530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0"/>
            <a:ext cx="4013200" cy="45303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07757-A294-462B-A9C0-EBE580298F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335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02FB4-4377-45AF-B4BE-F0FF01DE39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999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4C8E5C-21E9-4C8A-A222-F6B1CFF5B0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666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DF7B5-1487-474C-ADB3-39310456C7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63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75809-1611-4E64-9161-A42639FF1E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638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817C9-646C-43C8-A0D8-806B0C9396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716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0FCAA-C324-4026-B6B0-278D9D594F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049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A406C-888E-4FF5-BAFD-1AF0F3B2B0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96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68FB4-073D-4277-B554-99EC8D65AA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980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3342B8E-5F6C-4557-A370-A0AD92B64047}" type="slidenum">
              <a:rPr lang="en-US" altLang="en-US" smtClean="0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93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BA236-C9DF-4A50-B496-98CD4B0518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933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6E908-6557-477D-80E9-988FAB18FC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0672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C85A9-2750-43EE-A972-5515FABDB58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920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02FB4-4377-45AF-B4BE-F0FF01DE39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748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4C8E5C-21E9-4C8A-A222-F6B1CFF5B0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6210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DF7B5-1487-474C-ADB3-39310456C7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05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75809-1611-4E64-9161-A42639FF1E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1059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817C9-646C-43C8-A0D8-806B0C9396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869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0FCAA-C324-4026-B6B0-278D9D594F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01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13" baseline="0">
                <a:solidFill>
                  <a:schemeClr val="tx2"/>
                </a:solidFill>
                <a:latin typeface="+mj-lt"/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F7A8F-2E09-4310-AC6C-C3A1F14F15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669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A406C-888E-4FF5-BAFD-1AF0F3B2B0E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533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3342B8E-5F6C-4557-A370-A0AD92B64047}" type="slidenum">
              <a:rPr lang="en-US" altLang="en-US" smtClean="0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5062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DBA236-C9DF-4A50-B496-98CD4B0518F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9827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6E908-6557-477D-80E9-988FAB18FC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2998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C85A9-2750-43EE-A972-5515FABDB58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2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8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8F0A7-410B-4E7F-95B4-7F128385C0D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16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3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3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125" b="0" cap="all" baseline="0">
                <a:solidFill>
                  <a:schemeClr val="tx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9D62D-379B-4CE5-8EA7-5633AC03D1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24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711F0-3F10-4E03-8D50-1897316F20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67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6033B-210D-4860-960C-0DDE45BBD3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98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4" y="0"/>
            <a:ext cx="480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94359"/>
            <a:ext cx="2400300" cy="2286000"/>
          </a:xfrm>
        </p:spPr>
        <p:txBody>
          <a:bodyPr anchor="b">
            <a:norm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40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926081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6" y="6459787"/>
            <a:ext cx="1963883" cy="365126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1" cy="36512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842A73-6B56-4BEA-B6EC-B383B2BA79C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89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91507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202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1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5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338"/>
              </a:spcAft>
              <a:buNone/>
              <a:defRPr sz="844">
                <a:solidFill>
                  <a:srgbClr val="FFFFFF"/>
                </a:solidFill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809A6-4558-4F65-8CFE-B57BD2686EC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58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6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6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3" y="6459787"/>
            <a:ext cx="1854203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2" y="6459787"/>
            <a:ext cx="3617103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5" y="6459787"/>
            <a:ext cx="984019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907757-A294-462B-A9C0-EBE580298F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50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91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l" defTabSz="514350" rtl="0" eaLnBrk="1" latinLnBrk="0" hangingPunct="1">
        <a:lnSpc>
          <a:spcPct val="85000"/>
        </a:lnSpc>
        <a:spcBef>
          <a:spcPct val="0"/>
        </a:spcBef>
        <a:buNone/>
        <a:defRPr sz="2700" kern="1200" spc="-2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51435" indent="-51435" algn="l" defTabSz="514350" rtl="0" eaLnBrk="1" latinLnBrk="0" hangingPunct="1">
        <a:lnSpc>
          <a:spcPct val="90000"/>
        </a:lnSpc>
        <a:spcBef>
          <a:spcPts val="675"/>
        </a:spcBef>
        <a:spcAft>
          <a:spcPts val="11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1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1602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10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1889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42176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24637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618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731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8437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95625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Font typeface="Calibri" pitchFamily="34" charset="0"/>
        <a:buChar char="◦"/>
        <a:defRPr sz="7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eaLnBrk="0" hangingPunct="0"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eaLnBrk="0" hangingPunct="0"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eaLnBrk="0" hangingPunct="0">
              <a:defRPr/>
            </a:pPr>
            <a:fld id="{91EB2632-30EB-404D-AAF4-83DEB88D2D58}" type="slidenum">
              <a:rPr lang="en-US" altLang="en-US" smtClean="0"/>
              <a:pPr eaLnBrk="0" hangingPunct="0"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15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eaLnBrk="0" hangingPunct="0"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eaLnBrk="0" hangingPunct="0"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eaLnBrk="0" hangingPunct="0">
              <a:defRPr/>
            </a:pPr>
            <a:fld id="{91EB2632-30EB-404D-AAF4-83DEB88D2D58}" type="slidenum">
              <a:rPr lang="en-US" altLang="en-US" smtClean="0"/>
              <a:pPr eaLnBrk="0" hangingPunct="0"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44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ockinst.org/wp-content/uploads/2017/11/2016-04-12-Blinken_Report_Three-min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bes.com/sites/realspin/2015/02/24/where-lottery-privatization-went-wrong/#466a94214f1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ookings.edu/blog/brown-center-chalkboard/2018/05/09/who-wins-and-who-loses-when-states-earmark-lottery-revenue-for-higher-education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taxfoundation.org/article/marijuana-legalization-and-taxes-federal-revenue-impact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5628" y="699796"/>
            <a:ext cx="7785230" cy="944724"/>
          </a:xfrm>
          <a:solidFill>
            <a:srgbClr val="FBE6CE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625" b="1" dirty="0">
                <a:solidFill>
                  <a:srgbClr val="637052"/>
                </a:solidFill>
              </a:rPr>
              <a:t>State and Local Public Finance</a:t>
            </a:r>
            <a:r>
              <a:rPr lang="en-US" sz="2250" b="1" dirty="0">
                <a:solidFill>
                  <a:srgbClr val="637052"/>
                </a:solidFill>
              </a:rPr>
              <a:t/>
            </a:r>
            <a:br>
              <a:rPr lang="en-US" sz="2250" b="1" dirty="0">
                <a:solidFill>
                  <a:srgbClr val="637052"/>
                </a:solidFill>
              </a:rPr>
            </a:br>
            <a:r>
              <a:rPr lang="en-US" sz="2063" b="1" dirty="0">
                <a:solidFill>
                  <a:srgbClr val="637052"/>
                </a:solidFill>
              </a:rPr>
              <a:t>Professor Yinger</a:t>
            </a:r>
            <a:br>
              <a:rPr lang="en-US" sz="2063" b="1" dirty="0">
                <a:solidFill>
                  <a:srgbClr val="637052"/>
                </a:solidFill>
              </a:rPr>
            </a:br>
            <a:r>
              <a:rPr lang="en-US" sz="2063" b="1">
                <a:solidFill>
                  <a:srgbClr val="637052"/>
                </a:solidFill>
              </a:rPr>
              <a:t>Spring </a:t>
            </a:r>
            <a:r>
              <a:rPr lang="en-US" sz="2063" b="1" smtClean="0">
                <a:solidFill>
                  <a:srgbClr val="637052"/>
                </a:solidFill>
              </a:rPr>
              <a:t>2019</a:t>
            </a:r>
            <a:endParaRPr lang="en-US" sz="2063" b="1" dirty="0">
              <a:solidFill>
                <a:srgbClr val="63705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28800" y="3886200"/>
            <a:ext cx="7086600" cy="1809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51435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350" kern="1200" cap="all" spc="113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113"/>
              </a:spcBef>
              <a:spcAft>
                <a:spcPts val="225"/>
              </a:spcAft>
              <a:buClr>
                <a:schemeClr val="accent1"/>
              </a:buClr>
              <a:buFont typeface="Calibri" pitchFamily="34" charset="0"/>
              <a:buNone/>
              <a:defRPr sz="112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2700" smtClean="0"/>
              <a:t>Lecture 10</a:t>
            </a:r>
          </a:p>
          <a:p>
            <a:pPr fontAlgn="auto"/>
            <a:r>
              <a:rPr lang="en-US" sz="2700" smtClean="0"/>
              <a:t>Revenue from Government Monopoly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46619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06780" y="1676400"/>
            <a:ext cx="7376160" cy="443668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States now sponsor many kinds of gambling, including casinos and lotteries. </a:t>
            </a:r>
          </a:p>
          <a:p>
            <a:pPr marL="227013" indent="-227013"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Now </a:t>
            </a:r>
            <a:r>
              <a:rPr lang="en-US" sz="2000" dirty="0"/>
              <a:t>every state except Hawaii and Utah </a:t>
            </a:r>
            <a:r>
              <a:rPr lang="en-US" sz="2000" dirty="0" smtClean="0"/>
              <a:t>has </a:t>
            </a:r>
            <a:r>
              <a:rPr lang="en-US" sz="2000" dirty="0"/>
              <a:t>some form of legal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gambling.</a:t>
            </a:r>
            <a:endParaRPr lang="en-US" sz="2000" dirty="0"/>
          </a:p>
          <a:p>
            <a:pPr marL="227013" indent="-227013" eaLnBrk="1" hangingPunct="1">
              <a:lnSpc>
                <a:spcPct val="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>
              <a:lnSpc>
                <a:spcPct val="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Gambling now provides roughly 5% of state general revenue.</a:t>
            </a:r>
          </a:p>
          <a:p>
            <a:pPr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2638" y="1350052"/>
            <a:ext cx="3509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State-Sponsored Gambling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06780" y="1676400"/>
            <a:ext cx="7376160" cy="443668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50000"/>
              </a:lnSpc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2638" y="1350052"/>
            <a:ext cx="4616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Types of State-Sponsored Gambling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752600"/>
            <a:ext cx="6535888" cy="458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74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06780" y="1676400"/>
            <a:ext cx="7376160" cy="4436683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/>
              <a:t>The first state lottery was in New Hampshire in 1964.</a:t>
            </a:r>
          </a:p>
          <a:p>
            <a:pPr marL="227013" indent="-227013"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/>
              <a:t>Now </a:t>
            </a:r>
            <a:r>
              <a:rPr lang="en-US" sz="2000" dirty="0" smtClean="0"/>
              <a:t>43 states have a lottery.</a:t>
            </a:r>
            <a:endParaRPr lang="en-US" sz="2000" dirty="0"/>
          </a:p>
          <a:p>
            <a:pPr marL="227013" indent="-227013"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Lotteries </a:t>
            </a:r>
            <a:r>
              <a:rPr lang="en-US" sz="2000" dirty="0"/>
              <a:t>raise </a:t>
            </a:r>
            <a:r>
              <a:rPr lang="en-US" sz="2000" dirty="0" smtClean="0"/>
              <a:t>2 to 2 ½% </a:t>
            </a:r>
            <a:r>
              <a:rPr lang="en-US" sz="2000" dirty="0"/>
              <a:t>of general </a:t>
            </a:r>
            <a:r>
              <a:rPr lang="en-US" sz="2000" dirty="0" smtClean="0"/>
              <a:t>revenue in a typical lottery state, and somewhat more in a few states.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Lotteries </a:t>
            </a:r>
            <a:r>
              <a:rPr lang="en-US" sz="2000" dirty="0"/>
              <a:t>probably are a natural monopoly, as customers are </a:t>
            </a:r>
            <a:r>
              <a:rPr lang="en-US" sz="2000" dirty="0" smtClean="0"/>
              <a:t>attracted </a:t>
            </a:r>
            <a:r>
              <a:rPr lang="en-US" sz="2000" dirty="0"/>
              <a:t>to very large prizes</a:t>
            </a:r>
            <a:r>
              <a:rPr lang="en-US" sz="2000" dirty="0" smtClean="0"/>
              <a:t>.</a:t>
            </a:r>
          </a:p>
          <a:p>
            <a:pPr marL="227013" indent="-227013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For more on lotteries, see</a:t>
            </a:r>
          </a:p>
          <a:p>
            <a:pPr marL="228600" indent="0">
              <a:buNone/>
            </a:pP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rockinst.org/wp-content/uploads/2017/11/2016-04-12-Blinken_Report_Three-min.pdf</a:t>
            </a:r>
            <a:r>
              <a:rPr lang="en-US" sz="2000" dirty="0" smtClean="0"/>
              <a:t> 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2638" y="1350052"/>
            <a:ext cx="2571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State-Run Lotteries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4318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543799" cy="43434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50000"/>
              </a:lnSpc>
              <a:buClr>
                <a:srgbClr val="BD582C"/>
              </a:buClr>
              <a:buFont typeface="+mj-lt"/>
              <a:buAutoNum type="arabicPeriod"/>
            </a:pPr>
            <a:r>
              <a:rPr lang="en-US" sz="2000" dirty="0" smtClean="0"/>
              <a:t>Legalization </a:t>
            </a:r>
            <a:r>
              <a:rPr lang="en-US" sz="2000" dirty="0"/>
              <a:t>(Should </a:t>
            </a:r>
            <a:r>
              <a:rPr lang="en-US" sz="2000" dirty="0" smtClean="0"/>
              <a:t>lottery gambling </a:t>
            </a:r>
            <a:r>
              <a:rPr lang="en-US" sz="2000" dirty="0"/>
              <a:t>be allowed</a:t>
            </a:r>
            <a:r>
              <a:rPr lang="en-US" sz="2000" dirty="0" smtClean="0"/>
              <a:t>?)</a:t>
            </a:r>
            <a:endParaRPr lang="en-US" sz="2000" dirty="0"/>
          </a:p>
          <a:p>
            <a:pPr marL="457200" indent="-457200" eaLnBrk="1" hangingPunct="1">
              <a:lnSpc>
                <a:spcPct val="150000"/>
              </a:lnSpc>
              <a:buClr>
                <a:srgbClr val="BD582C"/>
              </a:buClr>
              <a:buFont typeface="+mj-lt"/>
              <a:buAutoNum type="arabicPeriod"/>
            </a:pPr>
            <a:r>
              <a:rPr lang="en-US" sz="2000" dirty="0" smtClean="0"/>
              <a:t>Government </a:t>
            </a:r>
            <a:r>
              <a:rPr lang="en-US" sz="2000" dirty="0"/>
              <a:t>Provision (Should </a:t>
            </a:r>
            <a:r>
              <a:rPr lang="en-US" sz="2000" dirty="0" smtClean="0"/>
              <a:t>lotteries </a:t>
            </a:r>
            <a:r>
              <a:rPr lang="en-US" sz="2000" dirty="0"/>
              <a:t>be a private </a:t>
            </a:r>
            <a:r>
              <a:rPr lang="en-US" sz="2000" dirty="0" smtClean="0"/>
              <a:t>or government </a:t>
            </a:r>
            <a:r>
              <a:rPr lang="en-US" sz="2000" dirty="0"/>
              <a:t>monopoly</a:t>
            </a:r>
            <a:r>
              <a:rPr lang="en-US" sz="2000" dirty="0" smtClean="0"/>
              <a:t>?)</a:t>
            </a:r>
          </a:p>
          <a:p>
            <a:pPr marL="457200" indent="-457200" eaLnBrk="1" hangingPunct="1">
              <a:lnSpc>
                <a:spcPct val="150000"/>
              </a:lnSpc>
              <a:buClr>
                <a:srgbClr val="BD582C"/>
              </a:buClr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Rate of Taxation (How much </a:t>
            </a:r>
            <a:r>
              <a:rPr lang="en-US" sz="2000" dirty="0" smtClean="0"/>
              <a:t>revenue </a:t>
            </a:r>
            <a:r>
              <a:rPr lang="en-US" sz="2000" dirty="0"/>
              <a:t>should the state claim</a:t>
            </a:r>
            <a:r>
              <a:rPr lang="en-US" sz="2000" dirty="0" smtClean="0"/>
              <a:t>?)</a:t>
            </a:r>
          </a:p>
          <a:p>
            <a:pPr marL="457200" indent="-457200" eaLnBrk="1" hangingPunct="1">
              <a:lnSpc>
                <a:spcPct val="150000"/>
              </a:lnSpc>
              <a:buClr>
                <a:srgbClr val="BD582C"/>
              </a:buClr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Earmarking (Should the revenue </a:t>
            </a:r>
            <a:r>
              <a:rPr lang="en-US" sz="2000" dirty="0" smtClean="0"/>
              <a:t>be </a:t>
            </a:r>
            <a:r>
              <a:rPr lang="en-US" sz="2000" dirty="0"/>
              <a:t>earmarked for education</a:t>
            </a:r>
            <a:r>
              <a:rPr lang="en-US" sz="2000" dirty="0" smtClean="0"/>
              <a:t>?)</a:t>
            </a:r>
          </a:p>
          <a:p>
            <a:pPr marL="457200" indent="-457200" eaLnBrk="1" hangingPunct="1">
              <a:lnSpc>
                <a:spcPct val="150000"/>
              </a:lnSpc>
              <a:buClr>
                <a:srgbClr val="BD582C"/>
              </a:buClr>
              <a:buFont typeface="+mj-lt"/>
              <a:buAutoNum type="arabicPeriod"/>
            </a:pPr>
            <a:r>
              <a:rPr lang="en-US" sz="2000" dirty="0" smtClean="0"/>
              <a:t>Promotion </a:t>
            </a:r>
            <a:r>
              <a:rPr lang="en-US" sz="2000" dirty="0"/>
              <a:t>(How should lotteries </a:t>
            </a:r>
            <a:r>
              <a:rPr lang="en-US" sz="2000" dirty="0" smtClean="0"/>
              <a:t>be </a:t>
            </a:r>
            <a:r>
              <a:rPr lang="en-US" sz="2000" dirty="0"/>
              <a:t>designed and advertised?)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404068"/>
            <a:ext cx="60198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Policy Issues Raised By Lotteries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543800" cy="4267200"/>
          </a:xfrm>
        </p:spPr>
        <p:txBody>
          <a:bodyPr>
            <a:normAutofit fontScale="92500"/>
          </a:bodyPr>
          <a:lstStyle/>
          <a:p>
            <a:pPr marL="227013" indent="-227013" eaLnBrk="1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Lotteries generate </a:t>
            </a:r>
            <a:r>
              <a:rPr lang="en-US" sz="2000" u="sng" dirty="0" smtClean="0"/>
              <a:t>consumer surplus</a:t>
            </a:r>
            <a:r>
              <a:rPr lang="en-US" sz="2000" dirty="0" smtClean="0"/>
              <a:t>, that is, many people pay for their</a:t>
            </a:r>
            <a:br>
              <a:rPr lang="en-US" sz="2000" dirty="0" smtClean="0"/>
            </a:br>
            <a:r>
              <a:rPr lang="en-US" sz="2000" dirty="0" smtClean="0"/>
              <a:t>  entertainment value.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Lotteries also generate </a:t>
            </a:r>
            <a:r>
              <a:rPr lang="en-US" sz="2000" u="sng" dirty="0" smtClean="0"/>
              <a:t>social costs: </a:t>
            </a:r>
            <a:r>
              <a:rPr lang="en-US" sz="2000" dirty="0" smtClean="0"/>
              <a:t>gambling addiction for some people, </a:t>
            </a:r>
            <a:br>
              <a:rPr lang="en-US" sz="2000" dirty="0" smtClean="0"/>
            </a:br>
            <a:r>
              <a:rPr lang="en-US" sz="2000" dirty="0" smtClean="0"/>
              <a:t> increased crime, and, perhaps, undermining incentives to earn one’s way.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There is a consensus in this country that the benefits outweigh the costs </a:t>
            </a:r>
            <a:br>
              <a:rPr lang="en-US" sz="2000" dirty="0" smtClean="0"/>
            </a:br>
            <a:r>
              <a:rPr lang="en-US" sz="2000" dirty="0" smtClean="0"/>
              <a:t> (although the costs are high).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0659" y="1359205"/>
            <a:ext cx="1653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Legalization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6160"/>
            <a:ext cx="7376160" cy="426364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227013" indent="-227013" eaLnBrk="1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200" dirty="0" smtClean="0"/>
              <a:t>Lotteries require large scale, so private lotteries would be huge companies that would be:</a:t>
            </a:r>
            <a:br>
              <a:rPr lang="en-US" sz="2200" dirty="0" smtClean="0"/>
            </a:br>
            <a:endParaRPr lang="en-US" sz="2200" dirty="0" smtClean="0"/>
          </a:p>
          <a:p>
            <a:pPr marL="460375" lvl="5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200" dirty="0" smtClean="0"/>
              <a:t>Difficult to regulate and tax (think of their political connections!)</a:t>
            </a:r>
          </a:p>
          <a:p>
            <a:pPr marL="460375" lvl="5" indent="-233363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en-US" sz="2200" dirty="0" smtClean="0"/>
              <a:t>Inviting to criminal elements.</a:t>
            </a:r>
          </a:p>
          <a:p>
            <a:pPr lvl="3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sz="1975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Thus, there is a broad consensus that legalized lotteries should be government monopolies.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But many states are debating private management or even the sale of the lottery to a private company.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414528"/>
            <a:ext cx="297478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Government Provision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83920" y="1822735"/>
            <a:ext cx="7452360" cy="4349465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January 2011, Illinois turned the management of its lottery over to a private firm.  Indiana and New Jersey have also gone this route.</a:t>
            </a:r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Illinois, the firm agreed to large payments to the state if it does not increase lottery revenue, which it apparently has not.</a:t>
            </a:r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Without comprehensive contracts, this approach is a recipe for exploitation (discussed below).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71600"/>
            <a:ext cx="327615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Government Provision, 2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83920" y="1822735"/>
            <a:ext cx="7452360" cy="4349465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A</a:t>
            </a:r>
            <a:r>
              <a:rPr lang="en-US" sz="2000" dirty="0" smtClean="0"/>
              <a:t> former governor of Massachusetts says:</a:t>
            </a:r>
          </a:p>
          <a:p>
            <a:pPr eaLnBrk="1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460375" lvl="1" indent="-2333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Illinois </a:t>
            </a:r>
            <a:r>
              <a:rPr lang="en-US" sz="2000" dirty="0" smtClean="0"/>
              <a:t>… appears </a:t>
            </a:r>
            <a:r>
              <a:rPr lang="en-US" sz="2000" dirty="0"/>
              <a:t>to be ending its experiment nearly half a billion dollars behind the revenue projections promised by the winning bidder and with no truly game-changing innovations in the way the lottery performs. New </a:t>
            </a:r>
            <a:r>
              <a:rPr lang="en-US" sz="2000" dirty="0" smtClean="0"/>
              <a:t>Jersey</a:t>
            </a:r>
            <a:r>
              <a:rPr lang="en-US" sz="2000" dirty="0"/>
              <a:t> </a:t>
            </a:r>
            <a:r>
              <a:rPr lang="en-US" sz="2000" dirty="0" smtClean="0"/>
              <a:t>… </a:t>
            </a:r>
            <a:r>
              <a:rPr lang="en-US" sz="2000" dirty="0"/>
              <a:t>missed on already-lowered revenue projections last year, and is running further behind this year. Indiana was viewed as a relative success </a:t>
            </a:r>
            <a:r>
              <a:rPr lang="en-US" sz="2000" dirty="0" smtClean="0"/>
              <a:t>… , </a:t>
            </a:r>
            <a:r>
              <a:rPr lang="en-US" sz="2000" dirty="0"/>
              <a:t>but the private operator missed its targets last year, too and the Hoosier Lottery is now on track to miss its 2015 targets by $50 million</a:t>
            </a:r>
            <a:r>
              <a:rPr lang="en-US" sz="2000" dirty="0" smtClean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See </a:t>
            </a:r>
            <a:r>
              <a:rPr lang="en-US" sz="2000" dirty="0">
                <a:hlinkClick r:id="rId2"/>
              </a:rPr>
              <a:t>http://www.forbes.com/sites/realspin/2015/02/24/where-lottery-privatization-went-wrong/#</a:t>
            </a:r>
            <a:r>
              <a:rPr lang="en-US" sz="2000" dirty="0" smtClean="0">
                <a:hlinkClick r:id="rId2"/>
              </a:rPr>
              <a:t>466a94214f18</a:t>
            </a:r>
            <a:r>
              <a:rPr lang="en-US" sz="2000" dirty="0" smtClean="0"/>
              <a:t> 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71600"/>
            <a:ext cx="327615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Government Provision, 3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5290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543800" cy="44196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Lotteries provide a classic example of the trade-off between CS and revenue:</a:t>
            </a: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56991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 analytical case for lotteries is based on the CS they generate, which is minimized by </a:t>
            </a:r>
            <a:r>
              <a:rPr lang="en-US" sz="2000" b="1" dirty="0" smtClean="0"/>
              <a:t>low</a:t>
            </a:r>
            <a:r>
              <a:rPr lang="en-US" sz="2000" dirty="0" smtClean="0"/>
              <a:t> implicit tax rates.</a:t>
            </a:r>
          </a:p>
          <a:p>
            <a:pPr marL="56991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marL="569912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 political case for lotteries is based on the money they raise, which is maximized by </a:t>
            </a:r>
            <a:r>
              <a:rPr lang="en-US" sz="2000" b="1" dirty="0" smtClean="0"/>
              <a:t>high </a:t>
            </a:r>
            <a:r>
              <a:rPr lang="en-US" sz="2000" dirty="0" smtClean="0"/>
              <a:t>implicit tax rate.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71600"/>
            <a:ext cx="218367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Rate of Taxation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68680" y="1828800"/>
            <a:ext cx="7452360" cy="304800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this case (as in many others!) politics wins, that is, the implicit tax rates are very high.</a:t>
            </a:r>
          </a:p>
          <a:p>
            <a:pPr marL="227013" indent="-227013"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What is the implicit tax rate?</a:t>
            </a:r>
          </a:p>
          <a:p>
            <a:pPr marL="460375" lvl="6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Answer:  What the state keeps divided by the total costs of running the lottery.</a:t>
            </a:r>
          </a:p>
          <a:p>
            <a:pPr marL="460375" lvl="6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Let </a:t>
            </a:r>
            <a:r>
              <a:rPr lang="en-US" sz="2000" i="1" dirty="0" smtClean="0">
                <a:latin typeface="Times New Roman" pitchFamily="18" charset="0"/>
              </a:rPr>
              <a:t>t</a:t>
            </a:r>
            <a:r>
              <a:rPr lang="en-US" sz="2000" i="1" dirty="0" smtClean="0"/>
              <a:t> </a:t>
            </a:r>
            <a:r>
              <a:rPr lang="en-US" sz="2000" dirty="0" smtClean="0"/>
              <a:t>= implicit tax rate, </a:t>
            </a:r>
            <a:r>
              <a:rPr lang="en-US" sz="2000" i="1" dirty="0" smtClean="0">
                <a:latin typeface="Times New Roman" pitchFamily="18" charset="0"/>
              </a:rPr>
              <a:t>R</a:t>
            </a:r>
            <a:r>
              <a:rPr lang="en-US" sz="2000" dirty="0" smtClean="0"/>
              <a:t> = state revenue, </a:t>
            </a:r>
            <a:r>
              <a:rPr lang="en-US" sz="2000" i="1" dirty="0" smtClean="0">
                <a:latin typeface="Times New Roman" pitchFamily="18" charset="0"/>
              </a:rPr>
              <a:t>P</a:t>
            </a:r>
            <a:r>
              <a:rPr lang="en-US" sz="2000" dirty="0" smtClean="0"/>
              <a:t> = prizes awarded, </a:t>
            </a:r>
            <a:r>
              <a:rPr lang="en-US" sz="2000" i="1" dirty="0" smtClean="0">
                <a:latin typeface="Times New Roman" pitchFamily="18" charset="0"/>
              </a:rPr>
              <a:t>C</a:t>
            </a:r>
            <a:r>
              <a:rPr lang="en-US" sz="2000" dirty="0" smtClean="0"/>
              <a:t> = administrative costs.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Then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060369"/>
              </p:ext>
            </p:extLst>
          </p:nvPr>
        </p:nvGraphicFramePr>
        <p:xfrm>
          <a:off x="4267200" y="4411383"/>
          <a:ext cx="2362200" cy="1489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5" name="Equation" r:id="rId3" imgW="622030" imgH="393529" progId="Equation.DSMT4">
                  <p:embed/>
                </p:oleObj>
              </mc:Choice>
              <mc:Fallback>
                <p:oleObj name="Equation" r:id="rId3" imgW="622030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411383"/>
                        <a:ext cx="2362200" cy="1489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8680" y="1371600"/>
            <a:ext cx="248503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rgbClr val="BD582C"/>
                </a:solidFill>
                <a:latin typeface="+mn-lt"/>
              </a:rPr>
              <a:t>Rate </a:t>
            </a: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of </a:t>
            </a:r>
            <a:r>
              <a:rPr lang="en-US" sz="2400" dirty="0">
                <a:solidFill>
                  <a:srgbClr val="BD582C"/>
                </a:solidFill>
                <a:latin typeface="+mn-lt"/>
              </a:rPr>
              <a:t>Taxation,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05000"/>
            <a:ext cx="7452360" cy="4114800"/>
          </a:xfrm>
        </p:spPr>
        <p:txBody>
          <a:bodyPr>
            <a:normAutofit/>
          </a:bodyPr>
          <a:lstStyle/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Why Have Government Monopolies?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State-Run Liquor Stores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State-Run Lotteries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Application to Legalization of Narcotics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383269"/>
            <a:ext cx="1800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Class Outline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99160" y="1752600"/>
            <a:ext cx="7482840" cy="2819399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According </a:t>
            </a:r>
            <a:r>
              <a:rPr lang="en-US" sz="2000" dirty="0"/>
              <a:t>to </a:t>
            </a:r>
            <a:r>
              <a:rPr lang="en-US" sz="2000" dirty="0" smtClean="0"/>
              <a:t>the Census, </a:t>
            </a:r>
            <a:r>
              <a:rPr lang="en-US" sz="2000" dirty="0"/>
              <a:t>the values of these variables for the U.S. as </a:t>
            </a:r>
            <a:r>
              <a:rPr lang="en-US" sz="2000" dirty="0" smtClean="0"/>
              <a:t>a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/>
              <a:t>whole in </a:t>
            </a:r>
            <a:r>
              <a:rPr lang="en-US" sz="2000" dirty="0" smtClean="0"/>
              <a:t>2016 </a:t>
            </a:r>
            <a:r>
              <a:rPr lang="en-US" sz="2000" dirty="0"/>
              <a:t>(per $1.00 of sales) are:</a:t>
            </a:r>
          </a:p>
          <a:p>
            <a:pPr marL="460375" lvl="7" indent="-2333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i="1" dirty="0"/>
              <a:t>R</a:t>
            </a:r>
            <a:r>
              <a:rPr lang="en-US" sz="2000" dirty="0"/>
              <a:t> = $</a:t>
            </a:r>
            <a:r>
              <a:rPr lang="en-US" sz="2000" dirty="0" smtClean="0"/>
              <a:t>0.315</a:t>
            </a:r>
            <a:endParaRPr lang="en-US" sz="2000" dirty="0"/>
          </a:p>
          <a:p>
            <a:pPr marL="460375" lvl="7" indent="-2333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i="1" dirty="0"/>
              <a:t>P</a:t>
            </a:r>
            <a:r>
              <a:rPr lang="en-US" sz="2000" dirty="0"/>
              <a:t> = $</a:t>
            </a:r>
            <a:r>
              <a:rPr lang="en-US" sz="2000" dirty="0" smtClean="0"/>
              <a:t>0.640</a:t>
            </a:r>
            <a:endParaRPr lang="en-US" sz="2000" dirty="0"/>
          </a:p>
          <a:p>
            <a:pPr marL="460375" lvl="7" indent="-2333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i="1" dirty="0"/>
              <a:t>C</a:t>
            </a:r>
            <a:r>
              <a:rPr lang="en-US" sz="2000" dirty="0"/>
              <a:t> = $</a:t>
            </a:r>
            <a:r>
              <a:rPr lang="en-US" sz="2000" dirty="0" smtClean="0"/>
              <a:t>0.045.</a:t>
            </a: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Thus </a:t>
            </a:r>
            <a:r>
              <a:rPr lang="en-US" sz="2000" dirty="0"/>
              <a:t>the average implicit tax rate in the U.S. in 2003 was</a:t>
            </a:r>
            <a:r>
              <a:rPr lang="en-US" sz="2000" dirty="0" smtClean="0"/>
              <a:t>: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</a:t>
            </a:r>
            <a:r>
              <a:rPr lang="en-US" sz="2000" dirty="0"/>
              <a:t>is analogous to a sales tax rate.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 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2000250" y="309788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783959"/>
              </p:ext>
            </p:extLst>
          </p:nvPr>
        </p:nvGraphicFramePr>
        <p:xfrm>
          <a:off x="1219200" y="4419600"/>
          <a:ext cx="6450013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3" name="Equation" r:id="rId3" imgW="2145960" imgH="393480" progId="Equation.DSMT4">
                  <p:embed/>
                </p:oleObj>
              </mc:Choice>
              <mc:Fallback>
                <p:oleObj name="Equation" r:id="rId3" imgW="21459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419600"/>
                        <a:ext cx="6450013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7098" y="1397358"/>
            <a:ext cx="248503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Rate of Taxation, 3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543800" cy="44958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</a:t>
            </a:r>
            <a:r>
              <a:rPr lang="en-US" sz="2000" dirty="0"/>
              <a:t>is not a typo:  The tax rate in the typical state was </a:t>
            </a:r>
            <a:r>
              <a:rPr lang="en-US" sz="2000" dirty="0" smtClean="0"/>
              <a:t>46.1%!</a:t>
            </a: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In </a:t>
            </a:r>
            <a:r>
              <a:rPr lang="en-US" sz="2000" dirty="0" smtClean="0"/>
              <a:t>2016, </a:t>
            </a:r>
            <a:r>
              <a:rPr lang="en-US" sz="2000" dirty="0"/>
              <a:t>implicit lottery tax rates range from 1</a:t>
            </a:r>
            <a:r>
              <a:rPr lang="en-US" sz="2000" dirty="0" smtClean="0"/>
              <a:t>6% (Idaho) to 288% (South Dakota) </a:t>
            </a:r>
            <a:r>
              <a:rPr lang="en-US" sz="2000" dirty="0"/>
              <a:t>and are all far higher than the rates for any other type </a:t>
            </a:r>
            <a:r>
              <a:rPr lang="en-US" sz="2000" dirty="0" smtClean="0"/>
              <a:t>of sales tax</a:t>
            </a:r>
            <a:r>
              <a:rPr lang="en-US" sz="2000" dirty="0"/>
              <a:t>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These high rates of tax cause enormous distortion between </a:t>
            </a:r>
            <a:r>
              <a:rPr lang="en-US" sz="2000" dirty="0" smtClean="0"/>
              <a:t>lotteries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/>
              <a:t>and other types of commodities.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But they also cut back on the social costs (externalities) of lotteries </a:t>
            </a:r>
            <a:r>
              <a:rPr lang="en-US" sz="2000" dirty="0" smtClean="0"/>
              <a:t>and export </a:t>
            </a:r>
            <a:r>
              <a:rPr lang="en-US" sz="2000" dirty="0"/>
              <a:t>taxes to nonresidents.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000250" y="309788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1573" y="1374071"/>
            <a:ext cx="248503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Rate of Taxation, 4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4668" y="228600"/>
            <a:ext cx="406784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" lvl="0" indent="-51435" algn="ctr" defTabSz="514350" fontAlgn="auto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rgbClr val="E48312"/>
              </a:buClr>
              <a:buSzPct val="100000"/>
            </a:pPr>
            <a:r>
              <a:rPr lang="en-US" sz="2400" dirty="0">
                <a:solidFill>
                  <a:srgbClr val="BD582C"/>
                </a:solidFill>
                <a:latin typeface="Calibri" panose="020F0502020204030204"/>
                <a:cs typeface="+mn-cs"/>
              </a:rPr>
              <a:t>Implicit Lottery Tax Rates, </a:t>
            </a:r>
            <a:r>
              <a:rPr lang="en-US" sz="2400" dirty="0" smtClean="0">
                <a:solidFill>
                  <a:srgbClr val="BD582C"/>
                </a:solidFill>
                <a:latin typeface="Calibri" panose="020F0502020204030204"/>
                <a:cs typeface="+mn-cs"/>
              </a:rPr>
              <a:t>2016</a:t>
            </a:r>
            <a:endParaRPr lang="en-US" sz="2400" dirty="0">
              <a:solidFill>
                <a:srgbClr val="BD582C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5943600"/>
            <a:ext cx="1442896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" lvl="0" indent="-51435" defTabSz="514350" fontAlgn="auto">
              <a:lnSpc>
                <a:spcPct val="90000"/>
              </a:lnSpc>
              <a:spcBef>
                <a:spcPts val="675"/>
              </a:spcBef>
              <a:spcAft>
                <a:spcPts val="113"/>
              </a:spcAft>
              <a:buClr>
                <a:srgbClr val="E48312"/>
              </a:buClr>
              <a:buSzPct val="100000"/>
            </a:pPr>
            <a:r>
              <a:rPr lang="en-US" sz="1200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  <a:cs typeface="+mn-cs"/>
              </a:rPr>
              <a:t>Source:  U.S. Census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20648"/>
              </p:ext>
            </p:extLst>
          </p:nvPr>
        </p:nvGraphicFramePr>
        <p:xfrm>
          <a:off x="1981199" y="653336"/>
          <a:ext cx="5486400" cy="5556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4705">
                  <a:extLst>
                    <a:ext uri="{9D8B030D-6E8A-4147-A177-3AD203B41FA5}">
                      <a16:colId xmlns:a16="http://schemas.microsoft.com/office/drawing/2014/main" val="3830364308"/>
                    </a:ext>
                  </a:extLst>
                </a:gridCol>
                <a:gridCol w="1125846">
                  <a:extLst>
                    <a:ext uri="{9D8B030D-6E8A-4147-A177-3AD203B41FA5}">
                      <a16:colId xmlns:a16="http://schemas.microsoft.com/office/drawing/2014/main" val="2002466274"/>
                    </a:ext>
                  </a:extLst>
                </a:gridCol>
                <a:gridCol w="189042">
                  <a:extLst>
                    <a:ext uri="{9D8B030D-6E8A-4147-A177-3AD203B41FA5}">
                      <a16:colId xmlns:a16="http://schemas.microsoft.com/office/drawing/2014/main" val="199883605"/>
                    </a:ext>
                  </a:extLst>
                </a:gridCol>
                <a:gridCol w="1650961">
                  <a:extLst>
                    <a:ext uri="{9D8B030D-6E8A-4147-A177-3AD203B41FA5}">
                      <a16:colId xmlns:a16="http://schemas.microsoft.com/office/drawing/2014/main" val="1043899785"/>
                    </a:ext>
                  </a:extLst>
                </a:gridCol>
                <a:gridCol w="1125846">
                  <a:extLst>
                    <a:ext uri="{9D8B030D-6E8A-4147-A177-3AD203B41FA5}">
                      <a16:colId xmlns:a16="http://schemas.microsoft.com/office/drawing/2014/main" val="3517827865"/>
                    </a:ext>
                  </a:extLst>
                </a:gridCol>
              </a:tblGrid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Arizona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26.8%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Nebraska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35.1%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510510152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Arkansas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25.6%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New Hampshire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37.6%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719432520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California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46.1%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New Jersey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47.1%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3653612913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Colorado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New Mexico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45.1%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2615470033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Connecticut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44.4%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New York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66.2%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633355040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Delaware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150.6%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North Carolina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39.8%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505546213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Florida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42.0%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North Dakota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40.0%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842550927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Georgia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37.5%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Ohio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42.6%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2070864357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Idaho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Oklahoma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57.6%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4070491357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Illinois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Oregon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192.3%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609664183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Indiana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Pennsylvania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42.2%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4284184016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Iowa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31.8%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Rhode Island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213.8%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949659671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Kansas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South Carolina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36.9%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771751419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Kentucky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38.2%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South Dakota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288.1%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2329294233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Louisiana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59.2%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Tennessee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66.8%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996440335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Maine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49.3%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Texas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41.3%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3576861904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Maryland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43.9%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Vermont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29.5%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3802273041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Massachusetts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32.7%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Virginia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45.3%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626650065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Michigan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42.6%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Washington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37.8%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525437318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Minnesota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West Virginia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85.7%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1170260116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Missouri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37.1%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Wisconsin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49.3%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689499062"/>
                  </a:ext>
                </a:extLst>
              </a:tr>
              <a:tr h="2404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Montana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47.9%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Wyoming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07" marR="8707" marT="87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23.9%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8707" marR="8707" marT="8707" marB="0" anchor="b"/>
                </a:tc>
                <a:extLst>
                  <a:ext uri="{0D108BD9-81ED-4DB2-BD59-A6C34878D82A}">
                    <a16:rowId xmlns:a16="http://schemas.microsoft.com/office/drawing/2014/main" val="3561836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755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813321"/>
            <a:ext cx="7543799" cy="4282679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Moreover</a:t>
            </a:r>
            <a:r>
              <a:rPr lang="en-US" sz="2000" dirty="0"/>
              <a:t>, lottery taxes are very </a:t>
            </a:r>
            <a:r>
              <a:rPr lang="en-US" sz="2000" u="sng" dirty="0"/>
              <a:t>regressive</a:t>
            </a:r>
            <a:r>
              <a:rPr lang="en-US" sz="2000" dirty="0"/>
              <a:t>—far more regressive </a:t>
            </a:r>
            <a:r>
              <a:rPr lang="en-US" sz="2000" dirty="0" smtClean="0"/>
              <a:t>than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/>
              <a:t>any other revenue source.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One study: Low-income individuals earn 11% of total income but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provide </a:t>
            </a:r>
            <a:r>
              <a:rPr lang="en-US" sz="2000" dirty="0"/>
              <a:t>25% of lottery revenue.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Some games, such as instant games and lotto, are particularly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regressive</a:t>
            </a:r>
            <a:r>
              <a:rPr lang="en-US" sz="2000" dirty="0"/>
              <a:t>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Within income classes, the burden of lotteries is concentrated on a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relatively </a:t>
            </a:r>
            <a:r>
              <a:rPr lang="en-US" sz="2000" dirty="0"/>
              <a:t>small share of individuals.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00025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000250" y="309788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8361" y="1404068"/>
            <a:ext cx="248503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Rate of Taxation, 5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452360" cy="43434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227013" indent="-227013" eaLnBrk="1" hangingPunct="1">
              <a:lnSpc>
                <a:spcPct val="9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Almost half of lottery states </a:t>
            </a:r>
            <a:r>
              <a:rPr lang="en-US" sz="2000" u="sng" dirty="0" smtClean="0"/>
              <a:t>earmark</a:t>
            </a:r>
            <a:r>
              <a:rPr lang="en-US" sz="2000" dirty="0" smtClean="0"/>
              <a:t> the funds for education.</a:t>
            </a:r>
          </a:p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This link is part of their political appeal:  “Whatever their bad features, at least lotteries help fund our education system!”</a:t>
            </a:r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It is not clear, however, that lotteries increase net funds for education:</a:t>
            </a:r>
          </a:p>
          <a:p>
            <a:pPr marL="569912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They facilitate cuts in state education aid;</a:t>
            </a:r>
          </a:p>
          <a:p>
            <a:pPr marL="569912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They lower sales tax revenue.</a:t>
            </a:r>
          </a:p>
          <a:p>
            <a:pPr marL="569912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/>
              <a:t>See: </a:t>
            </a:r>
            <a:r>
              <a:rPr lang="en-US" sz="2000" dirty="0">
                <a:hlinkClick r:id="rId2"/>
              </a:rPr>
              <a:t>https://www.brookings.edu/blog/brown-center-chalkboard/2018/05/09/who-wins-and-who-loses-when-states-earmark-lottery-revenue-for-higher-education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Even counting benefits from education, lotteries are still regressive.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424604"/>
            <a:ext cx="1601400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Earmarking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906780" y="1796332"/>
            <a:ext cx="7376160" cy="4572000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The people who run lotteries are paid to raise as much money as possible.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Hence they resort to aggressive advertising:  “All you need is a dollar and a dream.”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Some of this advertising is misleading at best, with no recognition of the low odds of winning.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Moreover, this advertising puts government in the position of undermining the work ethic. 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6543" y="1371600"/>
            <a:ext cx="181318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Promotion, 1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63065" y="1828800"/>
            <a:ext cx="7543800" cy="42672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The people who run lotteries sometimes resort to promoting games that are directed toward low-income communities.</a:t>
            </a:r>
          </a:p>
          <a:p>
            <a:pPr marL="460375" lvl="1" indent="-2333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These games maximize revenue because these people are more vulnerable to the misleading appeal of instant wealth.</a:t>
            </a:r>
            <a:br>
              <a:rPr lang="en-US" sz="2000" dirty="0" smtClean="0"/>
            </a:br>
            <a:endParaRPr lang="en-US" sz="2000" dirty="0" smtClean="0"/>
          </a:p>
          <a:p>
            <a:pPr marL="460375" lvl="1" indent="-23336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But they also maximize both the </a:t>
            </a:r>
            <a:r>
              <a:rPr lang="en-US" sz="2000" dirty="0" err="1" smtClean="0"/>
              <a:t>regressivity</a:t>
            </a:r>
            <a:r>
              <a:rPr lang="en-US" sz="2000" dirty="0" smtClean="0"/>
              <a:t> of the lottery “tax” and the social costs of lottery addiction.</a:t>
            </a:r>
          </a:p>
          <a:p>
            <a:pPr marL="227013" lvl="1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Promotions of this type are, in my view, simply unethical.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404068"/>
            <a:ext cx="181318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Promotion, 2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752601"/>
            <a:ext cx="7406640" cy="44196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Quick Draw is a game played in bars and some stores in NY.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Governor Cuomo has proposed expanding the set of places to play </a:t>
            </a:r>
            <a:br>
              <a:rPr lang="en-US" sz="2000" dirty="0" smtClean="0"/>
            </a:br>
            <a:r>
              <a:rPr lang="en-US" sz="2000" dirty="0" smtClean="0"/>
              <a:t> and lowering age limits.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“The restrictions have proved cumbersome and unnecessary, and have substantially reduced the amount of earnings that would otherwise be generated by the game.”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So let’s get more kids hooked on video gambling to raise a few $s?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71600"/>
            <a:ext cx="181318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Promotion, 3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05301"/>
            <a:ext cx="7452360" cy="42907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Illinois, Indiana, and New Jersey employ private companies to manage their lotteries; other states are considering this step.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Private management is seen as a way to raise revenue.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The easiest way to raise revenue is to exploit vulnerable populations.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I look forward to studies of private management to see if this happens.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9107" y="1380569"/>
            <a:ext cx="1803122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Promotion, 4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899160" y="1828800"/>
            <a:ext cx="7635240" cy="4282679"/>
          </a:xfrm>
        </p:spPr>
        <p:txBody>
          <a:bodyPr>
            <a:noAutofit/>
          </a:bodyPr>
          <a:lstStyle/>
          <a:p>
            <a:pPr marL="171450" indent="-17145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Lotteries are here to stay.</a:t>
            </a:r>
          </a:p>
          <a:p>
            <a:pPr marL="171450" indent="-17145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171450" indent="-17145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States cannot get rid of them without losing revenue to their neighbors.</a:t>
            </a:r>
          </a:p>
          <a:p>
            <a:pPr marL="171450" indent="-17145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171450" indent="-17145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High implicit taxes discourage participation and cut direct CS but also cut the social costs.</a:t>
            </a:r>
          </a:p>
          <a:p>
            <a:pPr marL="171450" indent="-17145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171450" indent="-17145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So keep lotteries with high rates but use honest advertising and do not target vulnerable groups.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371600"/>
            <a:ext cx="3668312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Conclusions About Lotteries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82841"/>
            <a:ext cx="7543800" cy="4465559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sz="2000" b="1" dirty="0" smtClean="0"/>
              <a:t>Reason 1:  Natural Monopoly</a:t>
            </a:r>
          </a:p>
          <a:p>
            <a:pPr marL="227013" indent="-171450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A declining long-run AC curve gives large firms a competitive</a:t>
            </a:r>
            <a:br>
              <a:rPr lang="en-US" sz="2000" dirty="0" smtClean="0"/>
            </a:br>
            <a:r>
              <a:rPr lang="en-US" sz="2000" dirty="0" smtClean="0"/>
              <a:t> advantage—and leads to monopoly.</a:t>
            </a:r>
          </a:p>
          <a:p>
            <a:pPr marL="227013" indent="-171450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Unregulated private monopolies select inefficient levels of output.</a:t>
            </a:r>
          </a:p>
          <a:p>
            <a:pPr marL="227013" indent="-171450" eaLnBrk="1" hangingPunct="1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171450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So governments either:</a:t>
            </a:r>
          </a:p>
          <a:p>
            <a:pPr marL="460375" lvl="4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Regulate private monopoly or</a:t>
            </a:r>
          </a:p>
          <a:p>
            <a:pPr marL="460375" lvl="4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Set up a government monopoly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0853" y="1441209"/>
            <a:ext cx="3892284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Why Government Monopoly?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83643"/>
            <a:ext cx="7452360" cy="4236157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NY has lotteries and “</a:t>
            </a:r>
            <a:r>
              <a:rPr lang="en-US" sz="2000" dirty="0" err="1" smtClean="0"/>
              <a:t>racinos</a:t>
            </a:r>
            <a:r>
              <a:rPr lang="en-US" sz="2000" dirty="0" smtClean="0"/>
              <a:t>” and Native-American casinos.</a:t>
            </a:r>
          </a:p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In November 2014, voters passed a constitutional amendment to permit a limited number of private (but taxed) casinos; projects have been selected, and some built.</a:t>
            </a:r>
          </a:p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Casinos (≈ addictive slot machines) are a growth industry; they exist in 39 states.  </a:t>
            </a:r>
          </a:p>
          <a:p>
            <a:pPr marL="0" indent="0">
              <a:lnSpc>
                <a:spcPct val="50000"/>
              </a:lnSpc>
              <a:buNone/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404068"/>
            <a:ext cx="343170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Latest From New York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99160" y="1868667"/>
            <a:ext cx="7635240" cy="4379733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Casinos </a:t>
            </a:r>
            <a:r>
              <a:rPr lang="en-US" sz="2000" dirty="0"/>
              <a:t>will compete with other forms of gambling and other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entertainment </a:t>
            </a:r>
            <a:r>
              <a:rPr lang="en-US" sz="2000" dirty="0"/>
              <a:t>spending—with an unclear net impact on state revenue.</a:t>
            </a:r>
          </a:p>
          <a:p>
            <a:pPr marL="227013" indent="-227013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Casino taxes and fees are a particularly regressive source of </a:t>
            </a:r>
            <a:r>
              <a:rPr lang="en-US" sz="2000" dirty="0" smtClean="0"/>
              <a:t>state revenue</a:t>
            </a:r>
            <a:r>
              <a:rPr lang="en-US" sz="2000" dirty="0"/>
              <a:t>.</a:t>
            </a:r>
          </a:p>
          <a:p>
            <a:pPr marL="227013" indent="-227013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Unlike lotteries, casinos would give the gambling industry a new </a:t>
            </a:r>
            <a:r>
              <a:rPr lang="en-US" sz="2000" dirty="0" smtClean="0"/>
              <a:t>source of </a:t>
            </a:r>
            <a:r>
              <a:rPr lang="en-US" sz="2000" dirty="0"/>
              <a:t>political power.</a:t>
            </a:r>
          </a:p>
          <a:p>
            <a:pPr marL="227013" indent="-227013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u="sng" dirty="0"/>
          </a:p>
          <a:p>
            <a:pPr marL="227013" indent="-227013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My views in these casinos appear in an op-ed posted on my web site.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100" u="sng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97199"/>
            <a:ext cx="42672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The Latest From New York, 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99160" y="1889521"/>
            <a:ext cx="7406640" cy="4358879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question of legalizing narcotics is conceptually similar to that of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legalizing </a:t>
            </a:r>
            <a:r>
              <a:rPr lang="en-US" sz="2000" dirty="0"/>
              <a:t>gambling.</a:t>
            </a:r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Several states have taken a step in this direction by legalizing recreational marijuana; Colorado </a:t>
            </a:r>
            <a:r>
              <a:rPr lang="en-US" sz="2000" dirty="0"/>
              <a:t>and Washington </a:t>
            </a:r>
            <a:r>
              <a:rPr lang="en-US" sz="2000" dirty="0" smtClean="0"/>
              <a:t>were the first states; Alaska, California, Maine, Massachusetts, and Nevada have now joined them.</a:t>
            </a:r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may all be moot if the Trump Administration decides to enforce federal law, which still prohibits recreational use of marijuana.</a:t>
            </a:r>
            <a:endParaRPr 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9147" y="1367135"/>
            <a:ext cx="3047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Legal Narcotics Stores?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99160" y="1889521"/>
            <a:ext cx="7406640" cy="4816079"/>
          </a:xfrm>
        </p:spPr>
        <p:txBody>
          <a:bodyPr>
            <a:normAutofit fontScale="92500" lnSpcReduction="20000"/>
          </a:bodyPr>
          <a:lstStyle/>
          <a:p>
            <a:pPr marL="227013" indent="-227013" eaLnBrk="1" hangingPunct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The impact of legal recreational marijuana is not yet known.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Colorado and Washington have collected more revenue than expected,* but no one has calculated net revenue after lost sales taxes from purchases of other items that would be made without legal marijuana.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Although the legalization of marijuana is a significant change, it is a  difficult change to evaluate. </a:t>
            </a:r>
          </a:p>
          <a:p>
            <a:pPr marL="391605" lvl="1" indent="-227013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888" dirty="0" smtClean="0"/>
              <a:t>Some studies count the number of traffic accidents in which a driver tested positive for marijuana, but these studies cannot determine whether marijuana was the cause of an accident.</a:t>
            </a:r>
          </a:p>
          <a:p>
            <a:pPr marL="391605" lvl="1" indent="-227013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1888" dirty="0" smtClean="0"/>
              <a:t>Changes in behavior due to marijuana are difficult to determine.</a:t>
            </a:r>
          </a:p>
          <a:p>
            <a:pPr marL="227013" indent="-227013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At this point, legalization of marijuana is popular in several states, but we still do not know the costs and benefits.</a:t>
            </a:r>
          </a:p>
          <a:p>
            <a:pPr marL="227013" indent="-227013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* See: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taxfoundation.org/article/marijuana-legalization-and-taxes-federal-revenue-impact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9147" y="1367135"/>
            <a:ext cx="3271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Legal Narcotics Stores? 2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30281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84013"/>
            <a:ext cx="7467600" cy="4206479"/>
          </a:xfrm>
        </p:spPr>
        <p:txBody>
          <a:bodyPr/>
          <a:lstStyle/>
          <a:p>
            <a:pPr marL="227013" indent="-227013" eaLnBrk="1" hangingPunct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What about “harder” drugs, such as cocaine?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In </a:t>
            </a:r>
            <a:r>
              <a:rPr lang="en-US" sz="2000" dirty="0"/>
              <a:t>this case the </a:t>
            </a:r>
            <a:r>
              <a:rPr lang="en-US" sz="2000" b="1" dirty="0"/>
              <a:t>social costs</a:t>
            </a:r>
            <a:r>
              <a:rPr lang="en-US" sz="2000" dirty="0"/>
              <a:t> may be much higher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  <a:p>
            <a:pPr marL="460375" lvl="4" indent="-233363">
              <a:lnSpc>
                <a:spcPct val="120000"/>
              </a:lnSpc>
              <a:buFont typeface="Courier New" panose="02070309020205020404" pitchFamily="49" charset="0"/>
              <a:buChar char="o"/>
              <a:tabLst>
                <a:tab pos="569913" algn="l"/>
              </a:tabLst>
            </a:pPr>
            <a:r>
              <a:rPr lang="en-US" sz="2000" dirty="0"/>
              <a:t>More people may become addicted.</a:t>
            </a:r>
          </a:p>
          <a:p>
            <a:pPr marL="460375" lvl="4" indent="-233363">
              <a:lnSpc>
                <a:spcPct val="120000"/>
              </a:lnSpc>
              <a:buFont typeface="Courier New" panose="02070309020205020404" pitchFamily="49" charset="0"/>
              <a:buChar char="o"/>
              <a:tabLst>
                <a:tab pos="569913" algn="l"/>
              </a:tabLst>
            </a:pPr>
            <a:r>
              <a:rPr lang="en-US" sz="2000" dirty="0"/>
              <a:t>The consequences of addiction for an individual are more severe.</a:t>
            </a:r>
          </a:p>
          <a:p>
            <a:pPr marL="460375" lvl="4" indent="-233363">
              <a:lnSpc>
                <a:spcPct val="120000"/>
              </a:lnSpc>
              <a:spcAft>
                <a:spcPts val="1800"/>
              </a:spcAft>
              <a:buFont typeface="Courier New" panose="02070309020205020404" pitchFamily="49" charset="0"/>
              <a:buChar char="o"/>
              <a:tabLst>
                <a:tab pos="569913" algn="l"/>
              </a:tabLst>
            </a:pPr>
            <a:r>
              <a:rPr lang="en-US" sz="2000" dirty="0"/>
              <a:t>The consequences of addiction for society are more severe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/>
          </a:p>
          <a:p>
            <a:pPr marL="227013" indent="-223838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In addition, </a:t>
            </a:r>
            <a:r>
              <a:rPr lang="en-US" sz="2000" b="1" dirty="0" smtClean="0"/>
              <a:t>economies of scale</a:t>
            </a:r>
            <a:r>
              <a:rPr lang="en-US" sz="2000" dirty="0" smtClean="0"/>
              <a:t> may not be large, so it may be difficult to keep out private firms.</a:t>
            </a:r>
          </a:p>
          <a:p>
            <a:pPr eaLnBrk="1" hangingPunct="1"/>
            <a:endParaRPr lang="en-US" sz="195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9272" y="1351656"/>
            <a:ext cx="3271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Legal</a:t>
            </a:r>
            <a:r>
              <a:rPr lang="en-US" sz="2400" b="1" dirty="0" smtClean="0">
                <a:solidFill>
                  <a:srgbClr val="BD582C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Narcotics Stores? 3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1410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79634"/>
            <a:ext cx="7441933" cy="4468766"/>
          </a:xfrm>
        </p:spPr>
        <p:txBody>
          <a:bodyPr>
            <a:noAutofit/>
          </a:bodyPr>
          <a:lstStyle/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This </a:t>
            </a:r>
            <a:r>
              <a:rPr lang="en-US" sz="2000" dirty="0"/>
              <a:t>may lead to a Hobson’s choice for governments after legalization:</a:t>
            </a:r>
          </a:p>
          <a:p>
            <a:pPr marL="460375" indent="-234950" eaLnBrk="1" hangingPunct="1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If government (or legal private) stores set high prices to discourage narcotics use and minimize social costs, unregulated private firms could offer narcotics at lower prices.</a:t>
            </a:r>
          </a:p>
          <a:p>
            <a:pPr marL="460375" indent="-234950" eaLnBrk="1" hangingPunct="1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/>
              <a:t>If government stores set low prices to drive out private competition, violence would drop, but addiction might become a major social problem.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With these behavioral responses, the social costs of narcotics might go up either way. </a:t>
            </a:r>
          </a:p>
          <a:p>
            <a:pPr eaLnBrk="1" hangingPunct="1">
              <a:spcAft>
                <a:spcPts val="1800"/>
              </a:spcAft>
            </a:pPr>
            <a:endParaRPr 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08200"/>
            <a:ext cx="3340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Aft>
                <a:spcPts val="180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Legal Narcotics Stores? 4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452360" cy="44196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A </a:t>
            </a:r>
            <a:r>
              <a:rPr lang="en-US" sz="2000" dirty="0"/>
              <a:t>contrary view is that the main social cost issue is the </a:t>
            </a:r>
            <a:r>
              <a:rPr lang="en-US" sz="2000" dirty="0" smtClean="0"/>
              <a:t>violence</a:t>
            </a:r>
            <a:br>
              <a:rPr lang="en-US" sz="2000" dirty="0" smtClean="0"/>
            </a:br>
            <a:r>
              <a:rPr lang="en-US" sz="2000" dirty="0" smtClean="0"/>
              <a:t>  </a:t>
            </a:r>
            <a:r>
              <a:rPr lang="en-US" sz="2000" dirty="0"/>
              <a:t>associated with the drug trade.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If private firms who enforce contracts through violence are driven </a:t>
            </a:r>
            <a:r>
              <a:rPr lang="en-US" sz="2000" dirty="0" smtClean="0"/>
              <a:t>out</a:t>
            </a:r>
            <a:br>
              <a:rPr lang="en-US" sz="2000" dirty="0" smtClean="0"/>
            </a:br>
            <a:r>
              <a:rPr lang="en-US" sz="2000" dirty="0" smtClean="0"/>
              <a:t>of </a:t>
            </a:r>
            <a:r>
              <a:rPr lang="en-US" sz="2000" dirty="0"/>
              <a:t>business by low-cost narcotics in government (or government </a:t>
            </a:r>
            <a:r>
              <a:rPr lang="en-US" sz="2000" dirty="0" smtClean="0"/>
              <a:t> regulated</a:t>
            </a:r>
            <a:r>
              <a:rPr lang="en-US" sz="2000" dirty="0"/>
              <a:t>) stores, the savings to society might be huge.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Those believe the benefits from lower violence exceed the costs from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higher </a:t>
            </a:r>
            <a:r>
              <a:rPr lang="en-US" sz="2000" dirty="0"/>
              <a:t>addiction support legalizing narcotics.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Problems of poisoning also might be eased.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04512" y="1359205"/>
            <a:ext cx="3271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Legal Narcotics Stores? 5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600200" y="893595"/>
            <a:ext cx="6248574" cy="6686098"/>
            <a:chOff x="1800" y="1440"/>
            <a:chExt cx="9633" cy="8280"/>
          </a:xfrm>
        </p:grpSpPr>
        <p:sp>
          <p:nvSpPr>
            <p:cNvPr id="7" name="AutoShape 5"/>
            <p:cNvSpPr>
              <a:spLocks noChangeAspect="1" noChangeArrowheads="1"/>
            </p:cNvSpPr>
            <p:nvPr/>
          </p:nvSpPr>
          <p:spPr bwMode="auto">
            <a:xfrm>
              <a:off x="1800" y="1440"/>
              <a:ext cx="8460" cy="8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3600" y="1980"/>
              <a:ext cx="1" cy="36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3600" y="5580"/>
              <a:ext cx="54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600" y="2520"/>
              <a:ext cx="4320" cy="30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160" y="180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 dirty="0"/>
                <a:t>P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8460" y="576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7680" y="4400"/>
              <a:ext cx="90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AC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860" y="2520"/>
              <a:ext cx="1260" cy="54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MR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5900" y="3160"/>
              <a:ext cx="180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D=MB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2700" y="4860"/>
              <a:ext cx="144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P</a:t>
              </a:r>
              <a:r>
                <a:rPr lang="en-US" sz="1600" baseline="-25000"/>
                <a:t>eff</a:t>
              </a:r>
              <a:endParaRPr lang="en-US" sz="1600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2700" y="4137"/>
              <a:ext cx="1440" cy="54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P</a:t>
              </a:r>
              <a:r>
                <a:rPr lang="en-US" sz="1600" baseline="-25000"/>
                <a:t>even</a:t>
              </a:r>
              <a:endParaRPr lang="en-US" sz="1600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2355" y="6280"/>
              <a:ext cx="9078" cy="17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Government monopoly can raise revenue by setting price anywhere between the break-even price (</a:t>
              </a:r>
              <a:r>
                <a:rPr lang="en-US" sz="2000" dirty="0" err="1">
                  <a:solidFill>
                    <a:srgbClr val="BD582C"/>
                  </a:solidFill>
                  <a:latin typeface="+mn-lt"/>
                </a:rPr>
                <a:t>P</a:t>
              </a:r>
              <a:r>
                <a:rPr lang="en-US" sz="2000" baseline="-25000" dirty="0" err="1">
                  <a:solidFill>
                    <a:srgbClr val="BD582C"/>
                  </a:solidFill>
                  <a:latin typeface="+mn-lt"/>
                </a:rPr>
                <a:t>even</a:t>
              </a:r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) and the private monopoly price (</a:t>
              </a:r>
              <a:r>
                <a:rPr lang="en-US" sz="2000" dirty="0" err="1">
                  <a:solidFill>
                    <a:srgbClr val="BD582C"/>
                  </a:solidFill>
                  <a:latin typeface="+mn-lt"/>
                </a:rPr>
                <a:t>P</a:t>
              </a:r>
              <a:r>
                <a:rPr lang="en-US" sz="2000" baseline="-25000" dirty="0" err="1">
                  <a:solidFill>
                    <a:srgbClr val="BD582C"/>
                  </a:solidFill>
                  <a:latin typeface="+mn-lt"/>
                </a:rPr>
                <a:t>mon</a:t>
              </a:r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).  It loses money at the efficient price (</a:t>
              </a:r>
              <a:r>
                <a:rPr lang="en-US" sz="2000" dirty="0" err="1">
                  <a:solidFill>
                    <a:srgbClr val="BD582C"/>
                  </a:solidFill>
                  <a:latin typeface="+mn-lt"/>
                </a:rPr>
                <a:t>P</a:t>
              </a:r>
              <a:r>
                <a:rPr lang="en-US" sz="2000" baseline="-25000" dirty="0" err="1">
                  <a:solidFill>
                    <a:srgbClr val="BD582C"/>
                  </a:solidFill>
                  <a:latin typeface="+mn-lt"/>
                </a:rPr>
                <a:t>eff</a:t>
              </a:r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).</a:t>
              </a: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3780" y="3420"/>
              <a:ext cx="3780" cy="1260"/>
            </a:xfrm>
            <a:custGeom>
              <a:avLst/>
              <a:gdLst>
                <a:gd name="T0" fmla="*/ 0 w 3600"/>
                <a:gd name="T1" fmla="*/ 0 h 1440"/>
                <a:gd name="T2" fmla="*/ 1696 w 3600"/>
                <a:gd name="T3" fmla="*/ 127 h 1440"/>
                <a:gd name="T4" fmla="*/ 3733 w 3600"/>
                <a:gd name="T5" fmla="*/ 191 h 1440"/>
                <a:gd name="T6" fmla="*/ 6787 w 3600"/>
                <a:gd name="T7" fmla="*/ 254 h 14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1440"/>
                <a:gd name="T14" fmla="*/ 3600 w 3600"/>
                <a:gd name="T15" fmla="*/ 1440 h 14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1440">
                  <a:moveTo>
                    <a:pt x="0" y="0"/>
                  </a:moveTo>
                  <a:cubicBezTo>
                    <a:pt x="285" y="270"/>
                    <a:pt x="570" y="540"/>
                    <a:pt x="900" y="720"/>
                  </a:cubicBezTo>
                  <a:cubicBezTo>
                    <a:pt x="1230" y="900"/>
                    <a:pt x="1530" y="960"/>
                    <a:pt x="1980" y="1080"/>
                  </a:cubicBezTo>
                  <a:cubicBezTo>
                    <a:pt x="2430" y="1200"/>
                    <a:pt x="3015" y="1320"/>
                    <a:pt x="3600" y="144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960" y="4500"/>
              <a:ext cx="3780" cy="720"/>
            </a:xfrm>
            <a:custGeom>
              <a:avLst/>
              <a:gdLst>
                <a:gd name="T0" fmla="*/ 0 w 3780"/>
                <a:gd name="T1" fmla="*/ 0 h 720"/>
                <a:gd name="T2" fmla="*/ 1440 w 3780"/>
                <a:gd name="T3" fmla="*/ 360 h 720"/>
                <a:gd name="T4" fmla="*/ 3780 w 3780"/>
                <a:gd name="T5" fmla="*/ 720 h 720"/>
                <a:gd name="T6" fmla="*/ 0 60000 65536"/>
                <a:gd name="T7" fmla="*/ 0 60000 65536"/>
                <a:gd name="T8" fmla="*/ 0 60000 65536"/>
                <a:gd name="T9" fmla="*/ 0 w 3780"/>
                <a:gd name="T10" fmla="*/ 0 h 720"/>
                <a:gd name="T11" fmla="*/ 3780 w 3780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80" h="720">
                  <a:moveTo>
                    <a:pt x="0" y="0"/>
                  </a:moveTo>
                  <a:cubicBezTo>
                    <a:pt x="405" y="120"/>
                    <a:pt x="810" y="240"/>
                    <a:pt x="1440" y="360"/>
                  </a:cubicBezTo>
                  <a:cubicBezTo>
                    <a:pt x="2070" y="480"/>
                    <a:pt x="2925" y="600"/>
                    <a:pt x="3780" y="720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7960" y="4940"/>
              <a:ext cx="90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MC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700" y="3340"/>
              <a:ext cx="1440" cy="54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 dirty="0" err="1"/>
                <a:t>P</a:t>
              </a:r>
              <a:r>
                <a:rPr lang="en-US" sz="1600" baseline="-25000" dirty="0" err="1"/>
                <a:t>mon</a:t>
              </a:r>
              <a:endParaRPr lang="en-US" sz="1600" dirty="0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H="1">
              <a:off x="3600" y="5220"/>
              <a:ext cx="37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 flipV="1">
              <a:off x="3600" y="4440"/>
              <a:ext cx="2700" cy="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3600" y="2520"/>
              <a:ext cx="2160" cy="30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5220" y="3740"/>
              <a:ext cx="1" cy="1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 flipV="1">
              <a:off x="3600" y="3680"/>
              <a:ext cx="162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4320" y="2880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H="1">
              <a:off x="5560" y="350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4026837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543800" cy="4343400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If the government monopoly uses the private monopoly price it:</a:t>
            </a:r>
          </a:p>
          <a:p>
            <a:pPr marL="460375" lvl="5" indent="-233363">
              <a:lnSpc>
                <a:spcPct val="12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Maximizes its revenue</a:t>
            </a:r>
          </a:p>
          <a:p>
            <a:pPr marL="460375" lvl="5" indent="-233363">
              <a:lnSpc>
                <a:spcPct val="12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Causes the same distortion as the private monopoly!</a:t>
            </a:r>
          </a:p>
          <a:p>
            <a:pPr marL="460375" lvl="5" indent="-233363">
              <a:lnSpc>
                <a:spcPct val="12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Transforms monopoly profits into government revenue.</a:t>
            </a:r>
          </a:p>
          <a:p>
            <a:pPr marL="227013" indent="-227013" eaLnBrk="1" hangingPunct="1">
              <a:lnSpc>
                <a:spcPct val="12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Even at the monopoly price, consumer surplus (CS) is generated, but </a:t>
            </a:r>
            <a:br>
              <a:rPr lang="en-US" sz="2000" dirty="0" smtClean="0"/>
            </a:br>
            <a:r>
              <a:rPr lang="en-US" sz="2000" dirty="0" smtClean="0"/>
              <a:t> there is a clear </a:t>
            </a:r>
            <a:r>
              <a:rPr lang="en-US" sz="2000" b="1" dirty="0" smtClean="0"/>
              <a:t>trade-off</a:t>
            </a:r>
            <a:r>
              <a:rPr lang="en-US" sz="2000" dirty="0" smtClean="0"/>
              <a:t> between CS and government revenue.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410969"/>
            <a:ext cx="2684004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Monopoly Pricing, 2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02093"/>
            <a:ext cx="7452360" cy="4217708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If the government sets the efficient price, it</a:t>
            </a:r>
          </a:p>
          <a:p>
            <a:pPr marL="460375" lvl="5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Maximizes consumer surplus in this market,</a:t>
            </a:r>
          </a:p>
          <a:p>
            <a:pPr marL="460375" lvl="5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But it loses money</a:t>
            </a:r>
          </a:p>
          <a:p>
            <a:pPr marL="460375" lvl="5" indent="-233363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And must raise revenue elsewhere, undoubtedly causing distortion (i.e. lost consumer surplus) in other markets.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We will pursue these issues in the next class.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1295400"/>
            <a:ext cx="2684004" cy="505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120000"/>
              </a:lnSpc>
              <a:spcAft>
                <a:spcPts val="180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Monopoly Pricing, 3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452360" cy="4419599"/>
          </a:xfrm>
          <a:noFill/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Reason 2:  Regulation</a:t>
            </a:r>
          </a:p>
          <a:p>
            <a:pPr eaLnBrk="1" hangingPunct="1">
              <a:lnSpc>
                <a:spcPct val="90000"/>
              </a:lnSpc>
            </a:pPr>
            <a:endParaRPr lang="en-US" sz="2000" b="1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Governments sometimes decide to monopolize a good or service on </a:t>
            </a:r>
            <a:br>
              <a:rPr lang="en-US" sz="2000" dirty="0" smtClean="0"/>
            </a:br>
            <a:r>
              <a:rPr lang="en-US" sz="2000" dirty="0" smtClean="0"/>
              <a:t> policy grounds.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Hence they prohibit private production and provide the product </a:t>
            </a:r>
            <a:br>
              <a:rPr lang="en-US" sz="2000" dirty="0" smtClean="0"/>
            </a:br>
            <a:r>
              <a:rPr lang="en-US" sz="2000" dirty="0" smtClean="0"/>
              <a:t> themselves.</a:t>
            </a:r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case involves the same trade-off between CS and government </a:t>
            </a:r>
            <a:br>
              <a:rPr lang="en-US" sz="2000" dirty="0" smtClean="0"/>
            </a:br>
            <a:r>
              <a:rPr lang="en-US" sz="2000" dirty="0" smtClean="0"/>
              <a:t> revenue.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404068"/>
            <a:ext cx="3892284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Why Government Monopoly?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33450" y="1447800"/>
            <a:ext cx="4629150" cy="40105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</a:rPr>
              <a:t>Monopoly Pricing, 4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grpSp>
        <p:nvGrpSpPr>
          <p:cNvPr id="10244" name="Group 4"/>
          <p:cNvGrpSpPr>
            <a:grpSpLocks noChangeAspect="1"/>
          </p:cNvGrpSpPr>
          <p:nvPr/>
        </p:nvGrpSpPr>
        <p:grpSpPr bwMode="auto">
          <a:xfrm>
            <a:off x="1524189" y="1447800"/>
            <a:ext cx="6400546" cy="5934595"/>
            <a:chOff x="1123" y="1400"/>
            <a:chExt cx="10742" cy="8280"/>
          </a:xfrm>
        </p:grpSpPr>
        <p:sp>
          <p:nvSpPr>
            <p:cNvPr id="10245" name="AutoShape 5"/>
            <p:cNvSpPr>
              <a:spLocks noChangeAspect="1" noChangeArrowheads="1"/>
            </p:cNvSpPr>
            <p:nvPr/>
          </p:nvSpPr>
          <p:spPr bwMode="auto">
            <a:xfrm>
              <a:off x="1890" y="1400"/>
              <a:ext cx="8460" cy="8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>
              <a:off x="3600" y="1980"/>
              <a:ext cx="1" cy="36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3600" y="5580"/>
              <a:ext cx="540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600" y="2520"/>
              <a:ext cx="4320" cy="30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2160" y="180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P</a:t>
              </a: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8460" y="5760"/>
              <a:ext cx="54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Q</a:t>
              </a: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7860" y="4500"/>
              <a:ext cx="204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AC = MC</a:t>
              </a: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4860" y="2520"/>
              <a:ext cx="1260" cy="54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MR</a:t>
              </a: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5900" y="3160"/>
              <a:ext cx="180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/>
                <a:t>D=MB</a:t>
              </a: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2700" y="4860"/>
              <a:ext cx="1440" cy="54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1890" y="4370"/>
              <a:ext cx="1770" cy="121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 dirty="0" err="1"/>
                <a:t>P</a:t>
              </a:r>
              <a:r>
                <a:rPr lang="en-US" sz="1600" baseline="-25000" dirty="0" err="1"/>
                <a:t>eff</a:t>
              </a:r>
              <a:r>
                <a:rPr lang="en-US" sz="1600" baseline="-25000" dirty="0"/>
                <a:t> </a:t>
              </a:r>
              <a:r>
                <a:rPr lang="en-US" sz="1600" dirty="0"/>
                <a:t>=</a:t>
              </a:r>
              <a:r>
                <a:rPr lang="en-US" sz="1600" dirty="0" err="1"/>
                <a:t>P</a:t>
              </a:r>
              <a:r>
                <a:rPr lang="en-US" sz="1600" baseline="-25000" dirty="0" err="1"/>
                <a:t>even</a:t>
              </a:r>
              <a:endParaRPr lang="en-US" sz="1600" dirty="0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1123" y="6398"/>
              <a:ext cx="10742" cy="17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Government monopoly can raise revenue by setting price anywhere between the break-even price (</a:t>
              </a:r>
              <a:r>
                <a:rPr lang="en-US" sz="2000" dirty="0" err="1">
                  <a:solidFill>
                    <a:srgbClr val="BD582C"/>
                  </a:solidFill>
                  <a:latin typeface="+mn-lt"/>
                </a:rPr>
                <a:t>P</a:t>
              </a:r>
              <a:r>
                <a:rPr lang="en-US" sz="2000" baseline="-25000" dirty="0" err="1">
                  <a:solidFill>
                    <a:srgbClr val="BD582C"/>
                  </a:solidFill>
                  <a:latin typeface="+mn-lt"/>
                </a:rPr>
                <a:t>even</a:t>
              </a:r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), which is the efficient price (</a:t>
              </a:r>
              <a:r>
                <a:rPr lang="en-US" sz="2000" dirty="0" err="1">
                  <a:solidFill>
                    <a:srgbClr val="BD582C"/>
                  </a:solidFill>
                  <a:latin typeface="+mn-lt"/>
                </a:rPr>
                <a:t>P</a:t>
              </a:r>
              <a:r>
                <a:rPr lang="en-US" sz="2000" baseline="-25000" dirty="0" err="1">
                  <a:solidFill>
                    <a:srgbClr val="BD582C"/>
                  </a:solidFill>
                  <a:latin typeface="+mn-lt"/>
                </a:rPr>
                <a:t>eff</a:t>
              </a:r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), and the private monopoly price (</a:t>
              </a:r>
              <a:r>
                <a:rPr lang="en-US" sz="2000" dirty="0" err="1">
                  <a:solidFill>
                    <a:srgbClr val="BD582C"/>
                  </a:solidFill>
                  <a:latin typeface="+mn-lt"/>
                </a:rPr>
                <a:t>P</a:t>
              </a:r>
              <a:r>
                <a:rPr lang="en-US" sz="2000" baseline="-25000" dirty="0" err="1">
                  <a:solidFill>
                    <a:srgbClr val="BD582C"/>
                  </a:solidFill>
                  <a:latin typeface="+mn-lt"/>
                </a:rPr>
                <a:t>mon</a:t>
              </a:r>
              <a:r>
                <a:rPr lang="en-US" sz="2000" dirty="0">
                  <a:solidFill>
                    <a:srgbClr val="BD582C"/>
                  </a:solidFill>
                  <a:latin typeface="+mn-lt"/>
                </a:rPr>
                <a:t>).</a:t>
              </a:r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2568" y="3340"/>
              <a:ext cx="1440" cy="54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600" dirty="0" err="1"/>
                <a:t>P</a:t>
              </a:r>
              <a:r>
                <a:rPr lang="en-US" sz="1600" baseline="-25000" dirty="0" err="1"/>
                <a:t>mon</a:t>
              </a:r>
              <a:endParaRPr lang="en-US" sz="1600" dirty="0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3600" y="2520"/>
              <a:ext cx="2160" cy="30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 flipV="1">
              <a:off x="5220" y="3740"/>
              <a:ext cx="1" cy="18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 flipH="1" flipV="1">
              <a:off x="3600" y="3680"/>
              <a:ext cx="162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61" name="Line 21"/>
            <p:cNvSpPr>
              <a:spLocks noChangeShapeType="1"/>
            </p:cNvSpPr>
            <p:nvPr/>
          </p:nvSpPr>
          <p:spPr bwMode="auto">
            <a:xfrm flipH="1">
              <a:off x="4320" y="2880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62" name="Line 22"/>
            <p:cNvSpPr>
              <a:spLocks noChangeShapeType="1"/>
            </p:cNvSpPr>
            <p:nvPr/>
          </p:nvSpPr>
          <p:spPr bwMode="auto">
            <a:xfrm flipH="1">
              <a:off x="5560" y="350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63" name="Line 23"/>
            <p:cNvSpPr>
              <a:spLocks noChangeShapeType="1"/>
            </p:cNvSpPr>
            <p:nvPr/>
          </p:nvSpPr>
          <p:spPr bwMode="auto">
            <a:xfrm>
              <a:off x="3600" y="4800"/>
              <a:ext cx="41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82841"/>
            <a:ext cx="7543800" cy="4465559"/>
          </a:xfrm>
        </p:spPr>
        <p:txBody>
          <a:bodyPr>
            <a:normAutofit/>
          </a:bodyPr>
          <a:lstStyle/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 According </a:t>
            </a:r>
            <a:r>
              <a:rPr lang="en-US" sz="2000" dirty="0"/>
              <a:t>to </a:t>
            </a:r>
            <a:r>
              <a:rPr lang="en-US" sz="2000" dirty="0" smtClean="0"/>
              <a:t>the Census, 16 </a:t>
            </a:r>
            <a:r>
              <a:rPr lang="en-US" sz="2000" dirty="0"/>
              <a:t>states have a state-run liquor monopoly,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sometimes </a:t>
            </a:r>
            <a:r>
              <a:rPr lang="en-US" sz="2000" dirty="0"/>
              <a:t>at the wholesale level, sometimes for both wholesale and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retail</a:t>
            </a:r>
            <a:r>
              <a:rPr lang="en-US" sz="2000" dirty="0"/>
              <a:t>. </a:t>
            </a:r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 This </a:t>
            </a:r>
            <a:r>
              <a:rPr lang="en-US" sz="2000" dirty="0"/>
              <a:t>reflects the prohibition tradition in some states—not a natural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monopoly</a:t>
            </a:r>
            <a:r>
              <a:rPr lang="en-US" sz="2000" dirty="0"/>
              <a:t>.</a:t>
            </a:r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 It </a:t>
            </a:r>
            <a:r>
              <a:rPr lang="en-US" sz="2000" dirty="0"/>
              <a:t>gives the state control over advertising and sales.</a:t>
            </a:r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27013" indent="-227013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 It </a:t>
            </a:r>
            <a:r>
              <a:rPr lang="en-US" sz="2000" dirty="0"/>
              <a:t>boosts exporting because a state can charge a high price to </a:t>
            </a:r>
            <a:r>
              <a:rPr lang="en-US" sz="2000" dirty="0" smtClean="0"/>
              <a:t>non-</a:t>
            </a:r>
            <a:br>
              <a:rPr lang="en-US" sz="2000" dirty="0" smtClean="0"/>
            </a:br>
            <a:r>
              <a:rPr lang="en-US" sz="2000" dirty="0" smtClean="0"/>
              <a:t> residents </a:t>
            </a:r>
            <a:r>
              <a:rPr lang="en-US" sz="2000" dirty="0"/>
              <a:t>even if it cannot tax them.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10:  </a:t>
            </a:r>
            <a:r>
              <a:rPr lang="en-US" sz="1800" b="1" spc="100" dirty="0">
                <a:solidFill>
                  <a:srgbClr val="637052"/>
                </a:solidFill>
              </a:rPr>
              <a:t>R</a:t>
            </a:r>
            <a:r>
              <a:rPr lang="en-US" sz="1800" b="1" spc="100" dirty="0" smtClean="0">
                <a:solidFill>
                  <a:srgbClr val="637052"/>
                </a:solidFill>
              </a:rPr>
              <a:t>evenue from Government Monopoly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2960" y="1363724"/>
            <a:ext cx="311873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BD582C"/>
                </a:solidFill>
                <a:latin typeface="+mn-lt"/>
              </a:rPr>
              <a:t>State-Run Liquor Stores</a:t>
            </a:r>
            <a:endParaRPr lang="en-US" sz="2400" dirty="0">
              <a:solidFill>
                <a:srgbClr val="BD582C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0CF888E1-3DEF-4C87-8FF5-623334404736}" vid="{ACB0FA75-0D73-42A8-801E-281AAAF314DB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87637</TotalTime>
  <Words>1877</Words>
  <Application>Microsoft Office PowerPoint</Application>
  <PresentationFormat>On-screen Show (4:3)</PresentationFormat>
  <Paragraphs>375</Paragraphs>
  <Slides>36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Times New Roman</vt:lpstr>
      <vt:lpstr>Wingdings</vt:lpstr>
      <vt:lpstr>Theme1</vt:lpstr>
      <vt:lpstr>Retrospect</vt:lpstr>
      <vt:lpstr>1_Retrospect</vt:lpstr>
      <vt:lpstr>Equation</vt:lpstr>
      <vt:lpstr>State and Local Public Finance Professor Yinger Spring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Maxwell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and Local Public Finance Spring 2006, Professor Yinger</dc:title>
  <dc:creator>joyinger</dc:creator>
  <cp:lastModifiedBy>Kathleen M Nasto</cp:lastModifiedBy>
  <cp:revision>164</cp:revision>
  <dcterms:created xsi:type="dcterms:W3CDTF">2005-12-18T15:49:22Z</dcterms:created>
  <dcterms:modified xsi:type="dcterms:W3CDTF">2019-02-19T17:48:09Z</dcterms:modified>
</cp:coreProperties>
</file>