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 id="2147483782" r:id="rId2"/>
  </p:sldMasterIdLst>
  <p:sldIdLst>
    <p:sldId id="291" r:id="rId3"/>
    <p:sldId id="257" r:id="rId4"/>
    <p:sldId id="259" r:id="rId5"/>
    <p:sldId id="292" r:id="rId6"/>
    <p:sldId id="293" r:id="rId7"/>
    <p:sldId id="294" r:id="rId8"/>
    <p:sldId id="258" r:id="rId9"/>
    <p:sldId id="289" r:id="rId10"/>
    <p:sldId id="260" r:id="rId11"/>
    <p:sldId id="261" r:id="rId12"/>
    <p:sldId id="276" r:id="rId13"/>
    <p:sldId id="277" r:id="rId14"/>
    <p:sldId id="295" r:id="rId15"/>
    <p:sldId id="296" r:id="rId16"/>
    <p:sldId id="303" r:id="rId17"/>
    <p:sldId id="278" r:id="rId18"/>
    <p:sldId id="297" r:id="rId19"/>
    <p:sldId id="298" r:id="rId20"/>
    <p:sldId id="301" r:id="rId21"/>
    <p:sldId id="299" r:id="rId22"/>
    <p:sldId id="300" r:id="rId23"/>
    <p:sldId id="279" r:id="rId24"/>
    <p:sldId id="262" r:id="rId25"/>
    <p:sldId id="304" r:id="rId26"/>
    <p:sldId id="280" r:id="rId27"/>
    <p:sldId id="281" r:id="rId28"/>
    <p:sldId id="290" r:id="rId29"/>
    <p:sldId id="282" r:id="rId30"/>
    <p:sldId id="284" r:id="rId31"/>
    <p:sldId id="283" r:id="rId32"/>
    <p:sldId id="285" r:id="rId33"/>
    <p:sldId id="287" r:id="rId34"/>
    <p:sldId id="286" r:id="rId35"/>
  </p:sldIdLst>
  <p:sldSz cx="9144000" cy="6858000" type="screen4x3"/>
  <p:notesSz cx="9144000" cy="6858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58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9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4500" spc="-2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9" y="4455621"/>
            <a:ext cx="7543800" cy="1143000"/>
          </a:xfrm>
        </p:spPr>
        <p:txBody>
          <a:bodyPr lIns="91440" rIns="91440">
            <a:normAutofit/>
          </a:bodyPr>
          <a:lstStyle>
            <a:lvl1pPr marL="0" indent="0" algn="l">
              <a:buNone/>
              <a:defRPr sz="1350" cap="all" spc="113" baseline="0">
                <a:solidFill>
                  <a:schemeClr val="tx2"/>
                </a:solidFill>
                <a:latin typeface="+mj-lt"/>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BA7D720A-82C3-4A69-A3D5-042F647D9189}"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2812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7553CBAD-0832-4E89-AE15-2488C6884946}" type="slidenum">
              <a:rPr lang="en-US" altLang="en-US" smtClean="0"/>
              <a:pPr>
                <a:defRPr/>
              </a:pPr>
              <a:t>‹#›</a:t>
            </a:fld>
            <a:endParaRPr lang="en-US" altLang="en-US"/>
          </a:p>
        </p:txBody>
      </p:sp>
    </p:spTree>
    <p:extLst>
      <p:ext uri="{BB962C8B-B14F-4D97-AF65-F5344CB8AC3E}">
        <p14:creationId xmlns:p14="http://schemas.microsoft.com/office/powerpoint/2010/main" val="2296440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7" y="414781"/>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2"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9D93A14-1CAF-4EC6-8CD4-6EFC4D1CD971}" type="slidenum">
              <a:rPr lang="en-US" altLang="en-US" smtClean="0"/>
              <a:pPr>
                <a:defRPr/>
              </a:pPr>
              <a:t>‹#›</a:t>
            </a:fld>
            <a:endParaRPr lang="en-US" altLang="en-US"/>
          </a:p>
        </p:txBody>
      </p:sp>
    </p:spTree>
    <p:extLst>
      <p:ext uri="{BB962C8B-B14F-4D97-AF65-F5344CB8AC3E}">
        <p14:creationId xmlns:p14="http://schemas.microsoft.com/office/powerpoint/2010/main" val="675937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418"/>
            <a:ext cx="8229600" cy="114061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3601"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9B7F54-6BD6-4184-AD39-DA38F34184C6}" type="slidenum">
              <a:rPr lang="en-US" altLang="en-US" smtClean="0"/>
              <a:pPr>
                <a:defRPr/>
              </a:pPr>
              <a:t>‹#›</a:t>
            </a:fld>
            <a:endParaRPr lang="en-US" altLang="en-US"/>
          </a:p>
        </p:txBody>
      </p:sp>
    </p:spTree>
    <p:extLst>
      <p:ext uri="{BB962C8B-B14F-4D97-AF65-F5344CB8AC3E}">
        <p14:creationId xmlns:p14="http://schemas.microsoft.com/office/powerpoint/2010/main" val="2314862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48C02FB4-4377-45AF-B4BE-F0FF01DE39D1}"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4393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84C8E5C-21E9-4C8A-A222-F6B1CFF5B0B0}" type="slidenum">
              <a:rPr lang="en-US" altLang="en-US" smtClean="0"/>
              <a:pPr>
                <a:defRPr/>
              </a:pPr>
              <a:t>‹#›</a:t>
            </a:fld>
            <a:endParaRPr lang="en-US" altLang="en-US"/>
          </a:p>
        </p:txBody>
      </p:sp>
    </p:spTree>
    <p:extLst>
      <p:ext uri="{BB962C8B-B14F-4D97-AF65-F5344CB8AC3E}">
        <p14:creationId xmlns:p14="http://schemas.microsoft.com/office/powerpoint/2010/main" val="2297190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ACDF7B5-1487-474C-ADB3-39310456C78E}"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0683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7775809-1611-4E64-9161-A42639FF1E72}" type="slidenum">
              <a:rPr lang="en-US" altLang="en-US" smtClean="0"/>
              <a:pPr>
                <a:defRPr/>
              </a:pPr>
              <a:t>‹#›</a:t>
            </a:fld>
            <a:endParaRPr lang="en-US" altLang="en-US"/>
          </a:p>
        </p:txBody>
      </p:sp>
    </p:spTree>
    <p:extLst>
      <p:ext uri="{BB962C8B-B14F-4D97-AF65-F5344CB8AC3E}">
        <p14:creationId xmlns:p14="http://schemas.microsoft.com/office/powerpoint/2010/main" val="3044397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EF9817C9-646C-43C8-A0D8-806B0C93965C}" type="slidenum">
              <a:rPr lang="en-US" altLang="en-US" smtClean="0"/>
              <a:pPr>
                <a:defRPr/>
              </a:pPr>
              <a:t>‹#›</a:t>
            </a:fld>
            <a:endParaRPr lang="en-US" altLang="en-US"/>
          </a:p>
        </p:txBody>
      </p:sp>
    </p:spTree>
    <p:extLst>
      <p:ext uri="{BB962C8B-B14F-4D97-AF65-F5344CB8AC3E}">
        <p14:creationId xmlns:p14="http://schemas.microsoft.com/office/powerpoint/2010/main" val="26317587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CC60FCAA-C324-4026-B6B0-278D9D594F1D}" type="slidenum">
              <a:rPr lang="en-US" altLang="en-US" smtClean="0"/>
              <a:pPr>
                <a:defRPr/>
              </a:pPr>
              <a:t>‹#›</a:t>
            </a:fld>
            <a:endParaRPr lang="en-US" altLang="en-US"/>
          </a:p>
        </p:txBody>
      </p:sp>
    </p:spTree>
    <p:extLst>
      <p:ext uri="{BB962C8B-B14F-4D97-AF65-F5344CB8AC3E}">
        <p14:creationId xmlns:p14="http://schemas.microsoft.com/office/powerpoint/2010/main" val="11370535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736A406C-888E-4FF5-BAFD-1AF0F3B2B0EF}" type="slidenum">
              <a:rPr lang="en-US" altLang="en-US" smtClean="0"/>
              <a:pPr>
                <a:defRPr/>
              </a:pPr>
              <a:t>‹#›</a:t>
            </a:fld>
            <a:endParaRPr lang="en-US" altLang="en-US"/>
          </a:p>
        </p:txBody>
      </p:sp>
    </p:spTree>
    <p:extLst>
      <p:ext uri="{BB962C8B-B14F-4D97-AF65-F5344CB8AC3E}">
        <p14:creationId xmlns:p14="http://schemas.microsoft.com/office/powerpoint/2010/main" val="70119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F3AF6DD8-041F-45A1-9048-EFE5CF922542}" type="slidenum">
              <a:rPr lang="en-US" altLang="en-US" smtClean="0"/>
              <a:pPr>
                <a:defRPr/>
              </a:pPr>
              <a:t>‹#›</a:t>
            </a:fld>
            <a:endParaRPr lang="en-US" altLang="en-US"/>
          </a:p>
        </p:txBody>
      </p:sp>
    </p:spTree>
    <p:extLst>
      <p:ext uri="{BB962C8B-B14F-4D97-AF65-F5344CB8AC3E}">
        <p14:creationId xmlns:p14="http://schemas.microsoft.com/office/powerpoint/2010/main" val="34505995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lt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23342B8E-5F6C-4557-A370-A0AD92B64047}" type="slidenum">
              <a:rPr lang="en-US" altLang="en-US" smtClean="0">
                <a:solidFill>
                  <a:srgbClr val="637052"/>
                </a:solidFill>
              </a:rPr>
              <a:pPr>
                <a:defRPr/>
              </a:pPr>
              <a:t>‹#›</a:t>
            </a:fld>
            <a:endParaRPr lang="en-US" altLang="en-US">
              <a:solidFill>
                <a:srgbClr val="637052"/>
              </a:solidFill>
            </a:endParaRPr>
          </a:p>
        </p:txBody>
      </p:sp>
    </p:spTree>
    <p:extLst>
      <p:ext uri="{BB962C8B-B14F-4D97-AF65-F5344CB8AC3E}">
        <p14:creationId xmlns:p14="http://schemas.microsoft.com/office/powerpoint/2010/main" val="21839829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ADBA236-C9DF-4A50-B496-98CD4B0518F3}" type="slidenum">
              <a:rPr lang="en-US" altLang="en-US" smtClean="0"/>
              <a:pPr>
                <a:defRPr/>
              </a:pPr>
              <a:t>‹#›</a:t>
            </a:fld>
            <a:endParaRPr lang="en-US" altLang="en-US"/>
          </a:p>
        </p:txBody>
      </p:sp>
    </p:spTree>
    <p:extLst>
      <p:ext uri="{BB962C8B-B14F-4D97-AF65-F5344CB8AC3E}">
        <p14:creationId xmlns:p14="http://schemas.microsoft.com/office/powerpoint/2010/main" val="2679236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A6E6E908-6557-477D-80E9-988FAB18FC54}" type="slidenum">
              <a:rPr lang="en-US" altLang="en-US" smtClean="0"/>
              <a:pPr>
                <a:defRPr/>
              </a:pPr>
              <a:t>‹#›</a:t>
            </a:fld>
            <a:endParaRPr lang="en-US" altLang="en-US"/>
          </a:p>
        </p:txBody>
      </p:sp>
    </p:spTree>
    <p:extLst>
      <p:ext uri="{BB962C8B-B14F-4D97-AF65-F5344CB8AC3E}">
        <p14:creationId xmlns:p14="http://schemas.microsoft.com/office/powerpoint/2010/main" val="6733790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59C85A9-2750-43EE-A972-5515FABDB58A}" type="slidenum">
              <a:rPr lang="en-US" altLang="en-US" smtClean="0"/>
              <a:pPr>
                <a:defRPr/>
              </a:pPr>
              <a:t>‹#›</a:t>
            </a:fld>
            <a:endParaRPr lang="en-US" altLang="en-US"/>
          </a:p>
        </p:txBody>
      </p:sp>
    </p:spTree>
    <p:extLst>
      <p:ext uri="{BB962C8B-B14F-4D97-AF65-F5344CB8AC3E}">
        <p14:creationId xmlns:p14="http://schemas.microsoft.com/office/powerpoint/2010/main" val="433724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45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13" baseline="0">
                <a:solidFill>
                  <a:schemeClr val="tx2"/>
                </a:solidFill>
                <a:latin typeface="+mj-lt"/>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C1F1CC69-C039-4993-8AE3-4F587A1DE670}"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809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8"/>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FBA94D76-877C-4882-8291-0C854A5E5C7F}" type="slidenum">
              <a:rPr lang="en-US" altLang="en-US" smtClean="0"/>
              <a:pPr>
                <a:defRPr/>
              </a:pPr>
              <a:t>‹#›</a:t>
            </a:fld>
            <a:endParaRPr lang="en-US" altLang="en-US"/>
          </a:p>
        </p:txBody>
      </p:sp>
    </p:spTree>
    <p:extLst>
      <p:ext uri="{BB962C8B-B14F-4D97-AF65-F5344CB8AC3E}">
        <p14:creationId xmlns:p14="http://schemas.microsoft.com/office/powerpoint/2010/main" val="1425656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6" name="Content Placeholder 5"/>
          <p:cNvSpPr>
            <a:spLocks noGrp="1"/>
          </p:cNvSpPr>
          <p:nvPr>
            <p:ph sz="quarter" idx="4"/>
          </p:nvPr>
        </p:nvSpPr>
        <p:spPr>
          <a:xfrm>
            <a:off x="466344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288FA304-FCB1-4831-8CA0-14FF485ED65C}" type="slidenum">
              <a:rPr lang="en-US" altLang="en-US" smtClean="0"/>
              <a:pPr>
                <a:defRPr/>
              </a:pPr>
              <a:t>‹#›</a:t>
            </a:fld>
            <a:endParaRPr lang="en-US" altLang="en-US"/>
          </a:p>
        </p:txBody>
      </p:sp>
    </p:spTree>
    <p:extLst>
      <p:ext uri="{BB962C8B-B14F-4D97-AF65-F5344CB8AC3E}">
        <p14:creationId xmlns:p14="http://schemas.microsoft.com/office/powerpoint/2010/main" val="2181987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FDC6CCC0-DB7C-434C-B376-E7AF61BC1A1D}" type="slidenum">
              <a:rPr lang="en-US" altLang="en-US" smtClean="0"/>
              <a:pPr>
                <a:defRPr/>
              </a:pPr>
              <a:t>‹#›</a:t>
            </a:fld>
            <a:endParaRPr lang="en-US" altLang="en-US"/>
          </a:p>
        </p:txBody>
      </p:sp>
    </p:spTree>
    <p:extLst>
      <p:ext uri="{BB962C8B-B14F-4D97-AF65-F5344CB8AC3E}">
        <p14:creationId xmlns:p14="http://schemas.microsoft.com/office/powerpoint/2010/main" val="232540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D38C8D93-9FAD-4DBB-A137-8A3EE25DDD87}" type="slidenum">
              <a:rPr lang="en-US" altLang="en-US" smtClean="0"/>
              <a:pPr>
                <a:defRPr/>
              </a:pPr>
              <a:t>‹#›</a:t>
            </a:fld>
            <a:endParaRPr lang="en-US" altLang="en-US"/>
          </a:p>
        </p:txBody>
      </p:sp>
    </p:spTree>
    <p:extLst>
      <p:ext uri="{BB962C8B-B14F-4D97-AF65-F5344CB8AC3E}">
        <p14:creationId xmlns:p14="http://schemas.microsoft.com/office/powerpoint/2010/main" val="287755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4" y="0"/>
            <a:ext cx="4800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1" y="594359"/>
            <a:ext cx="2400300" cy="2286000"/>
          </a:xfrm>
        </p:spPr>
        <p:txBody>
          <a:bodyPr anchor="b">
            <a:normAutofit/>
          </a:bodyPr>
          <a:lstStyle>
            <a:lvl1pPr>
              <a:defRPr sz="2025"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40"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1" y="2926081"/>
            <a:ext cx="2400300" cy="3379124"/>
          </a:xfrm>
        </p:spPr>
        <p:txBody>
          <a:bodyPr lIns="91440" rIns="91440">
            <a:normAutofit/>
          </a:bodyPr>
          <a:lstStyle>
            <a:lvl1pPr marL="0" indent="0">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a:xfrm>
            <a:off x="349136" y="6459787"/>
            <a:ext cx="1963883" cy="365126"/>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7"/>
            <a:ext cx="3486151" cy="365126"/>
          </a:xfrm>
        </p:spPr>
        <p:txBody>
          <a:bodyPr/>
          <a:lstStyle>
            <a:lvl1pPr algn="l">
              <a:defRPr>
                <a:solidFill>
                  <a:schemeClr val="tx2"/>
                </a:solidFill>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057496FE-A03E-460A-915D-42E31C150336}" type="slidenum">
              <a:rPr lang="en-US" altLang="en-US" smtClean="0"/>
              <a:pPr>
                <a:defRPr/>
              </a:pPr>
              <a:t>‹#›</a:t>
            </a:fld>
            <a:endParaRPr lang="en-US" altLang="en-US"/>
          </a:p>
        </p:txBody>
      </p:sp>
    </p:spTree>
    <p:extLst>
      <p:ext uri="{BB962C8B-B14F-4D97-AF65-F5344CB8AC3E}">
        <p14:creationId xmlns:p14="http://schemas.microsoft.com/office/powerpoint/2010/main" val="777144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2025"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4" y="1"/>
            <a:ext cx="9143989" cy="4915076"/>
          </a:xfrm>
          <a:blipFill>
            <a:blip r:embed="rId2"/>
            <a:stretch>
              <a:fillRect/>
            </a:stretch>
          </a:blipFill>
        </p:spPr>
        <p:txBody>
          <a:bodyPr lIns="457200" tIns="457200" anchor="t"/>
          <a:lstStyle>
            <a:lvl1pPr marL="0" indent="0">
              <a:buNone/>
              <a:defRPr sz="1800">
                <a:solidFill>
                  <a:schemeClr val="bg1"/>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5"/>
            <a:ext cx="7589520" cy="594360"/>
          </a:xfrm>
        </p:spPr>
        <p:txBody>
          <a:bodyPr lIns="91440" tIns="0" rIns="91440" bIns="0">
            <a:normAutofit/>
          </a:bodyPr>
          <a:lstStyle>
            <a:lvl1pPr marL="0" indent="0">
              <a:spcBef>
                <a:spcPts val="0"/>
              </a:spcBef>
              <a:spcAft>
                <a:spcPts val="338"/>
              </a:spcAft>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A18B64DE-43B3-4AB7-8705-84673229039F}" type="slidenum">
              <a:rPr lang="en-US" altLang="en-US" smtClean="0"/>
              <a:pPr>
                <a:defRPr/>
              </a:pPr>
              <a:t>‹#›</a:t>
            </a:fld>
            <a:endParaRPr lang="en-US" altLang="en-US"/>
          </a:p>
        </p:txBody>
      </p:sp>
    </p:spTree>
    <p:extLst>
      <p:ext uri="{BB962C8B-B14F-4D97-AF65-F5344CB8AC3E}">
        <p14:creationId xmlns:p14="http://schemas.microsoft.com/office/powerpoint/2010/main" val="1989349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6"/>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3" y="6459787"/>
            <a:ext cx="1854203" cy="365126"/>
          </a:xfrm>
          <a:prstGeom prst="rect">
            <a:avLst/>
          </a:prstGeom>
        </p:spPr>
        <p:txBody>
          <a:bodyPr vert="horz" lIns="91440" tIns="45720" rIns="91440" bIns="45720" rtlCol="0" anchor="ctr"/>
          <a:lstStyle>
            <a:lvl1pPr algn="l">
              <a:defRPr sz="506">
                <a:solidFill>
                  <a:srgbClr val="FFFFFF"/>
                </a:solidFill>
              </a:defRPr>
            </a:lvl1pPr>
          </a:lstStyle>
          <a:p>
            <a:pPr>
              <a:defRPr/>
            </a:pPr>
            <a:endParaRPr lang="en-US" altLang="en-US"/>
          </a:p>
        </p:txBody>
      </p:sp>
      <p:sp>
        <p:nvSpPr>
          <p:cNvPr id="5" name="Footer Placeholder 4"/>
          <p:cNvSpPr>
            <a:spLocks noGrp="1"/>
          </p:cNvSpPr>
          <p:nvPr>
            <p:ph type="ftr" sz="quarter" idx="3"/>
          </p:nvPr>
        </p:nvSpPr>
        <p:spPr>
          <a:xfrm>
            <a:off x="2764642" y="6459787"/>
            <a:ext cx="3617103" cy="365126"/>
          </a:xfrm>
          <a:prstGeom prst="rect">
            <a:avLst/>
          </a:prstGeom>
        </p:spPr>
        <p:txBody>
          <a:bodyPr vert="horz" lIns="91440" tIns="45720" rIns="91440" bIns="45720" rtlCol="0" anchor="ctr"/>
          <a:lstStyle>
            <a:lvl1pPr algn="ctr">
              <a:defRPr sz="506" cap="all" baseline="0">
                <a:solidFill>
                  <a:srgbClr val="FFFFFF"/>
                </a:solidFill>
              </a:defRPr>
            </a:lvl1pPr>
          </a:lstStyle>
          <a:p>
            <a:pPr>
              <a:defRPr/>
            </a:pPr>
            <a:endParaRPr lang="en-US" altLang="en-US"/>
          </a:p>
        </p:txBody>
      </p:sp>
      <p:sp>
        <p:nvSpPr>
          <p:cNvPr id="6" name="Slide Number Placeholder 5"/>
          <p:cNvSpPr>
            <a:spLocks noGrp="1"/>
          </p:cNvSpPr>
          <p:nvPr>
            <p:ph type="sldNum" sz="quarter" idx="4"/>
          </p:nvPr>
        </p:nvSpPr>
        <p:spPr>
          <a:xfrm>
            <a:off x="7425345" y="6459787"/>
            <a:ext cx="984019" cy="365126"/>
          </a:xfrm>
          <a:prstGeom prst="rect">
            <a:avLst/>
          </a:prstGeom>
        </p:spPr>
        <p:txBody>
          <a:bodyPr vert="horz" lIns="91440" tIns="45720" rIns="91440" bIns="45720" rtlCol="0" anchor="ctr"/>
          <a:lstStyle>
            <a:lvl1pPr algn="r">
              <a:defRPr sz="591">
                <a:solidFill>
                  <a:srgbClr val="FFFFFF"/>
                </a:solidFill>
              </a:defRPr>
            </a:lvl1pPr>
          </a:lstStyle>
          <a:p>
            <a:pPr>
              <a:defRPr/>
            </a:pPr>
            <a:fld id="{769B7F54-6BD6-4184-AD39-DA38F34184C6}" type="slidenum">
              <a:rPr lang="en-US" altLang="en-US" smtClean="0"/>
              <a:pPr>
                <a:defRPr/>
              </a:pPr>
              <a:t>‹#›</a:t>
            </a:fld>
            <a:endParaRPr lang="en-US" altLang="en-US"/>
          </a:p>
        </p:txBody>
      </p:sp>
      <p:cxnSp>
        <p:nvCxnSpPr>
          <p:cNvPr id="10" name="Straight Connector 9"/>
          <p:cNvCxnSpPr/>
          <p:nvPr/>
        </p:nvCxnSpPr>
        <p:spPr>
          <a:xfrm>
            <a:off x="895150"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2073194"/>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Lst>
  <p:txStyles>
    <p:titleStyle>
      <a:lvl1pPr algn="l" defTabSz="514350" rtl="0" eaLnBrk="1" latinLnBrk="0" hangingPunct="1">
        <a:lnSpc>
          <a:spcPct val="85000"/>
        </a:lnSpc>
        <a:spcBef>
          <a:spcPct val="0"/>
        </a:spcBef>
        <a:buNone/>
        <a:defRPr sz="2700" kern="1200" spc="-28" baseline="0">
          <a:solidFill>
            <a:schemeClr val="tx1">
              <a:lumMod val="75000"/>
              <a:lumOff val="25000"/>
            </a:schemeClr>
          </a:solidFill>
          <a:latin typeface="+mj-lt"/>
          <a:ea typeface="+mj-ea"/>
          <a:cs typeface="+mj-cs"/>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mn-lt"/>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mn-lt"/>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eaLnBrk="0" hangingPunct="0">
              <a:defRPr/>
            </a:pPr>
            <a:endParaRPr lang="en-US"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eaLnBrk="0" hangingPunct="0">
              <a:defRPr/>
            </a:pPr>
            <a:endParaRPr lang="en-US"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eaLnBrk="0" hangingPunct="0">
              <a:defRPr/>
            </a:pPr>
            <a:fld id="{91EB2632-30EB-404D-AAF4-83DEB88D2D58}" type="slidenum">
              <a:rPr lang="en-US" altLang="en-US" smtClean="0"/>
              <a:pPr eaLnBrk="0" hangingPunct="0">
                <a:defRPr/>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9667831"/>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whitehouse.gov/sites/default/files/page/files/201701_cea_discounting_issue_brief.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nytimes.com/2018/02/12/business/trump-infrastructure-proposal.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hyperlink" Target="http://bafutur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time.com/3860397/ray-lahood-amtrak-tragedy-infrastructur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a:xfrm>
            <a:off x="705628" y="699796"/>
            <a:ext cx="7785230" cy="944724"/>
          </a:xfrm>
          <a:solidFill>
            <a:srgbClr val="FBE6CE"/>
          </a:solidFill>
        </p:spPr>
        <p:txBody>
          <a:bodyPr>
            <a:normAutofit fontScale="90000"/>
          </a:bodyPr>
          <a:lstStyle/>
          <a:p>
            <a:pPr algn="ctr"/>
            <a:r>
              <a:rPr lang="en-US" sz="2625" b="1" dirty="0">
                <a:solidFill>
                  <a:srgbClr val="637052"/>
                </a:solidFill>
              </a:rPr>
              <a:t>State and Local Public Finance</a:t>
            </a:r>
            <a:r>
              <a:rPr lang="en-US" sz="2250" b="1" dirty="0">
                <a:solidFill>
                  <a:srgbClr val="637052"/>
                </a:solidFill>
              </a:rPr>
              <a:t/>
            </a:r>
            <a:br>
              <a:rPr lang="en-US" sz="2250" b="1" dirty="0">
                <a:solidFill>
                  <a:srgbClr val="637052"/>
                </a:solidFill>
              </a:rPr>
            </a:br>
            <a:r>
              <a:rPr lang="en-US" sz="2063" b="1" dirty="0">
                <a:solidFill>
                  <a:srgbClr val="637052"/>
                </a:solidFill>
              </a:rPr>
              <a:t>Professor Yinger</a:t>
            </a:r>
            <a:br>
              <a:rPr lang="en-US" sz="2063" b="1" dirty="0">
                <a:solidFill>
                  <a:srgbClr val="637052"/>
                </a:solidFill>
              </a:rPr>
            </a:br>
            <a:r>
              <a:rPr lang="en-US" sz="2063" b="1" dirty="0">
                <a:solidFill>
                  <a:srgbClr val="637052"/>
                </a:solidFill>
              </a:rPr>
              <a:t>Spring </a:t>
            </a:r>
            <a:r>
              <a:rPr lang="en-US" sz="2063" b="1" dirty="0" smtClean="0">
                <a:solidFill>
                  <a:srgbClr val="637052"/>
                </a:solidFill>
              </a:rPr>
              <a:t>2019</a:t>
            </a:r>
            <a:endParaRPr lang="en-US" sz="2063" b="1" dirty="0">
              <a:solidFill>
                <a:srgbClr val="637052"/>
              </a:solidFill>
            </a:endParaRPr>
          </a:p>
        </p:txBody>
      </p:sp>
      <p:sp>
        <p:nvSpPr>
          <p:cNvPr id="6" name="Rectangle 3"/>
          <p:cNvSpPr>
            <a:spLocks noGrp="1" noChangeArrowheads="1"/>
          </p:cNvSpPr>
          <p:nvPr>
            <p:ph type="subTitle" idx="1"/>
          </p:nvPr>
        </p:nvSpPr>
        <p:spPr>
          <a:xfrm>
            <a:off x="1752600" y="3886200"/>
            <a:ext cx="7043058" cy="1619250"/>
          </a:xfrm>
        </p:spPr>
        <p:txBody>
          <a:bodyPr/>
          <a:lstStyle/>
          <a:p>
            <a:pPr eaLnBrk="1" hangingPunct="1"/>
            <a:r>
              <a:rPr lang="en-US" sz="2700" dirty="0"/>
              <a:t>Lecture </a:t>
            </a:r>
            <a:r>
              <a:rPr lang="en-US" sz="2700" dirty="0" smtClean="0"/>
              <a:t>12</a:t>
            </a:r>
            <a:endParaRPr lang="en-US" sz="2700" dirty="0"/>
          </a:p>
          <a:p>
            <a:pPr eaLnBrk="1" hangingPunct="1"/>
            <a:r>
              <a:rPr lang="en-US" sz="2700" dirty="0" smtClean="0"/>
              <a:t>state and local public infrastructure</a:t>
            </a:r>
            <a:endParaRPr lang="en-US" sz="2700" dirty="0"/>
          </a:p>
        </p:txBody>
      </p:sp>
    </p:spTree>
    <p:extLst>
      <p:ext uri="{BB962C8B-B14F-4D97-AF65-F5344CB8AC3E}">
        <p14:creationId xmlns:p14="http://schemas.microsoft.com/office/powerpoint/2010/main" val="562089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914400" y="1752600"/>
            <a:ext cx="7452360" cy="3962400"/>
          </a:xfrm>
        </p:spPr>
        <p:txBody>
          <a:bodyPr/>
          <a:lstStyle/>
          <a:p>
            <a:pPr marL="227013" indent="-227013">
              <a:lnSpc>
                <a:spcPct val="110000"/>
              </a:lnSpc>
              <a:spcAft>
                <a:spcPts val="600"/>
              </a:spcAft>
              <a:buFont typeface="Wingdings" panose="05000000000000000000" pitchFamily="2" charset="2"/>
              <a:buChar char="§"/>
            </a:pPr>
            <a:r>
              <a:rPr lang="en-US" sz="2000" dirty="0" smtClean="0"/>
              <a:t>Any government project has complex effects across</a:t>
            </a:r>
          </a:p>
          <a:p>
            <a:pPr marL="227013" indent="-227013">
              <a:lnSpc>
                <a:spcPct val="50000"/>
              </a:lnSpc>
              <a:spcBef>
                <a:spcPts val="0"/>
              </a:spcBef>
              <a:spcAft>
                <a:spcPts val="0"/>
              </a:spcAft>
              <a:buFont typeface="Wingdings" panose="05000000000000000000" pitchFamily="2" charset="2"/>
              <a:buChar char="§"/>
            </a:pPr>
            <a:endParaRPr lang="en-US" sz="2000" dirty="0"/>
          </a:p>
          <a:p>
            <a:pPr marL="460375" indent="-233363">
              <a:lnSpc>
                <a:spcPct val="110000"/>
              </a:lnSpc>
              <a:spcAft>
                <a:spcPts val="600"/>
              </a:spcAft>
              <a:buFont typeface="Courier New" panose="02070309020205020404" pitchFamily="49" charset="0"/>
              <a:buChar char="o"/>
            </a:pPr>
            <a:r>
              <a:rPr lang="en-US" sz="2000" dirty="0" smtClean="0"/>
              <a:t>(1) markets, </a:t>
            </a:r>
          </a:p>
          <a:p>
            <a:pPr marL="460375" indent="-233363">
              <a:lnSpc>
                <a:spcPct val="110000"/>
              </a:lnSpc>
              <a:spcAft>
                <a:spcPts val="600"/>
              </a:spcAft>
              <a:buFont typeface="Courier New" panose="02070309020205020404" pitchFamily="49" charset="0"/>
              <a:buChar char="o"/>
            </a:pPr>
            <a:r>
              <a:rPr lang="en-US" sz="2000" dirty="0" smtClean="0"/>
              <a:t>(2) time, and </a:t>
            </a:r>
          </a:p>
          <a:p>
            <a:pPr marL="460375" indent="-233363">
              <a:lnSpc>
                <a:spcPct val="110000"/>
              </a:lnSpc>
              <a:spcAft>
                <a:spcPts val="600"/>
              </a:spcAft>
              <a:buFont typeface="Courier New" panose="02070309020205020404" pitchFamily="49" charset="0"/>
              <a:buChar char="o"/>
            </a:pPr>
            <a:r>
              <a:rPr lang="en-US" sz="2000" dirty="0" smtClean="0"/>
              <a:t>(3) groups.</a:t>
            </a:r>
          </a:p>
          <a:p>
            <a:pPr marL="227013" indent="-227013">
              <a:lnSpc>
                <a:spcPct val="50000"/>
              </a:lnSpc>
              <a:spcAft>
                <a:spcPts val="600"/>
              </a:spcAft>
              <a:buFont typeface="Wingdings" panose="05000000000000000000" pitchFamily="2" charset="2"/>
              <a:buChar char="§"/>
            </a:pPr>
            <a:endParaRPr lang="en-US" sz="2000" dirty="0" smtClean="0"/>
          </a:p>
          <a:p>
            <a:pPr marL="227013" indent="-227013">
              <a:lnSpc>
                <a:spcPct val="110000"/>
              </a:lnSpc>
              <a:spcAft>
                <a:spcPts val="600"/>
              </a:spcAft>
              <a:buFont typeface="Wingdings" panose="05000000000000000000" pitchFamily="2" charset="2"/>
              <a:buChar char="§"/>
            </a:pPr>
            <a:r>
              <a:rPr lang="en-US" sz="2000" dirty="0" smtClean="0"/>
              <a:t>Benefit-cost analysis helps to simplify the analysis of each of these dimensions.</a:t>
            </a:r>
          </a:p>
          <a:p>
            <a:pPr marL="227013" indent="-227013">
              <a:lnSpc>
                <a:spcPct val="50000"/>
              </a:lnSpc>
              <a:spcAft>
                <a:spcPts val="600"/>
              </a:spcAft>
              <a:buFont typeface="Wingdings" panose="05000000000000000000" pitchFamily="2" charset="2"/>
              <a:buChar char="§"/>
            </a:pPr>
            <a:endParaRPr lang="en-US" sz="2000" dirty="0"/>
          </a:p>
          <a:p>
            <a:pPr eaLnBrk="1" hangingPunct="1">
              <a:lnSpc>
                <a:spcPct val="110000"/>
              </a:lnSpc>
              <a:spcAft>
                <a:spcPts val="600"/>
              </a:spcAft>
            </a:pPr>
            <a:endParaRPr lang="en-US" sz="2000" dirty="0" smtClean="0"/>
          </a:p>
          <a:p>
            <a:pPr eaLnBrk="1" hangingPunct="1">
              <a:lnSpc>
                <a:spcPct val="110000"/>
              </a:lnSpc>
              <a:spcAft>
                <a:spcPts val="600"/>
              </a:spcAft>
              <a:buFont typeface="Wingdings" pitchFamily="2" charset="2"/>
              <a:buNone/>
            </a:pPr>
            <a:endParaRPr lang="en-US" sz="2000" dirty="0" smtClean="0"/>
          </a:p>
          <a:p>
            <a:pPr eaLnBrk="1" hangingPunct="1"/>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2799741"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Benefit-Cost Analysis</a:t>
            </a:r>
            <a:endParaRPr lang="en-US" sz="2400" dirty="0">
              <a:solidFill>
                <a:srgbClr val="BD582C"/>
              </a:solidFill>
              <a:latin typeface="+mn-lt"/>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822960" y="1752600"/>
            <a:ext cx="7543800" cy="4343400"/>
          </a:xfrm>
        </p:spPr>
        <p:txBody>
          <a:bodyPr/>
          <a:lstStyle/>
          <a:p>
            <a:pPr marL="227013" indent="-227013" eaLnBrk="1" hangingPunct="1">
              <a:lnSpc>
                <a:spcPct val="110000"/>
              </a:lnSpc>
              <a:buFont typeface="Wingdings" panose="05000000000000000000" pitchFamily="2" charset="2"/>
              <a:buChar char="§"/>
            </a:pPr>
            <a:r>
              <a:rPr lang="en-US" sz="2000" dirty="0" smtClean="0"/>
              <a:t>To simplify across markets, benefit-cost analysis expresses everything in terms of </a:t>
            </a:r>
            <a:r>
              <a:rPr lang="en-US" sz="2000" b="1" dirty="0" smtClean="0"/>
              <a:t>willingness to pay</a:t>
            </a:r>
            <a:r>
              <a:rPr lang="en-US" sz="2000" dirty="0" smtClean="0"/>
              <a:t>, often measured with consumer surplus or cost savings.</a:t>
            </a:r>
          </a:p>
          <a:p>
            <a:pPr eaLnBrk="1" hangingPunct="1">
              <a:lnSpc>
                <a:spcPct val="110000"/>
              </a:lnSpc>
            </a:pPr>
            <a:endParaRPr lang="en-US" sz="2000" dirty="0" smtClean="0"/>
          </a:p>
          <a:p>
            <a:pPr marL="460375" lvl="1" indent="-233363">
              <a:lnSpc>
                <a:spcPct val="110000"/>
              </a:lnSpc>
              <a:buFont typeface="Courier New" panose="02070309020205020404" pitchFamily="49" charset="0"/>
              <a:buChar char="o"/>
            </a:pPr>
            <a:r>
              <a:rPr lang="en-US" sz="2000" dirty="0" smtClean="0"/>
              <a:t>The value of commuting time saved due to a new highway or subway stop.</a:t>
            </a:r>
          </a:p>
          <a:p>
            <a:pPr marL="460375" lvl="1" indent="-233363">
              <a:lnSpc>
                <a:spcPct val="110000"/>
              </a:lnSpc>
              <a:buFont typeface="Courier New" panose="02070309020205020404" pitchFamily="49" charset="0"/>
              <a:buChar char="o"/>
            </a:pPr>
            <a:endParaRPr lang="en-US" sz="2000" dirty="0" smtClean="0"/>
          </a:p>
          <a:p>
            <a:pPr marL="460375" lvl="1" indent="-233363">
              <a:lnSpc>
                <a:spcPct val="110000"/>
              </a:lnSpc>
              <a:buFont typeface="Courier New" panose="02070309020205020404" pitchFamily="49" charset="0"/>
              <a:buChar char="o"/>
            </a:pPr>
            <a:r>
              <a:rPr lang="en-US" sz="2000" dirty="0" smtClean="0"/>
              <a:t>The consumer surplus from the new recreation opportunities created by a dam.</a:t>
            </a:r>
          </a:p>
          <a:p>
            <a:pPr lvl="2">
              <a:buFont typeface="Wingdings" panose="05000000000000000000" pitchFamily="2" charset="2"/>
              <a:buChar char="§"/>
            </a:pPr>
            <a:endParaRPr lang="en-US" sz="2000" dirty="0" smtClean="0"/>
          </a:p>
          <a:p>
            <a:pPr eaLnBrk="1" hangingPunct="1">
              <a:lnSpc>
                <a:spcPct val="90000"/>
              </a:lnSpc>
              <a:buFont typeface="Wingdings" pitchFamily="2" charset="2"/>
              <a:buNone/>
            </a:pPr>
            <a:endParaRPr lang="en-US" sz="2000"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101105"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Benefit-Cost Analysis, 2</a:t>
            </a:r>
            <a:endParaRPr lang="en-US" sz="2400" dirty="0">
              <a:solidFill>
                <a:srgbClr val="BD582C"/>
              </a:solidFill>
              <a:latin typeface="+mn-lt"/>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899160" y="1752600"/>
            <a:ext cx="7482840" cy="4343400"/>
          </a:xfrm>
        </p:spPr>
        <p:txBody>
          <a:bodyPr/>
          <a:lstStyle/>
          <a:p>
            <a:pPr marL="227013" indent="-227013" eaLnBrk="1" hangingPunct="1">
              <a:lnSpc>
                <a:spcPct val="120000"/>
              </a:lnSpc>
              <a:buFont typeface="Wingdings" panose="05000000000000000000" pitchFamily="2" charset="2"/>
              <a:buChar char="§"/>
            </a:pPr>
            <a:r>
              <a:rPr lang="en-US" sz="2000" dirty="0" smtClean="0"/>
              <a:t>To simplify across time, benefit-cost analysis expresses everything in terms of present value; that is, it uses discounting.  See posted notes.</a:t>
            </a:r>
          </a:p>
          <a:p>
            <a:pPr eaLnBrk="1" hangingPunct="1">
              <a:lnSpc>
                <a:spcPct val="120000"/>
              </a:lnSpc>
            </a:pPr>
            <a:endParaRPr lang="en-US" sz="2000" dirty="0" smtClean="0"/>
          </a:p>
          <a:p>
            <a:pPr marL="460375" lvl="1" indent="-233363">
              <a:lnSpc>
                <a:spcPct val="120000"/>
              </a:lnSpc>
              <a:buFont typeface="Courier New" panose="02070309020205020404" pitchFamily="49" charset="0"/>
              <a:buChar char="o"/>
            </a:pPr>
            <a:r>
              <a:rPr lang="en-US" sz="2000" dirty="0" smtClean="0"/>
              <a:t>The best discount rate is a long-term, low-risk rate, such as the rate for long term government bonds.</a:t>
            </a:r>
          </a:p>
          <a:p>
            <a:pPr marL="460375" lvl="1" indent="-233363">
              <a:lnSpc>
                <a:spcPct val="120000"/>
              </a:lnSpc>
              <a:buFont typeface="Courier New" panose="02070309020205020404" pitchFamily="49" charset="0"/>
              <a:buChar char="o"/>
            </a:pPr>
            <a:endParaRPr lang="en-US" sz="2000" dirty="0" smtClean="0"/>
          </a:p>
          <a:p>
            <a:pPr marL="460375" lvl="1" indent="-233363">
              <a:lnSpc>
                <a:spcPct val="120000"/>
              </a:lnSpc>
              <a:buFont typeface="Courier New" panose="02070309020205020404" pitchFamily="49" charset="0"/>
              <a:buChar char="o"/>
            </a:pPr>
            <a:r>
              <a:rPr lang="en-US" sz="2000" dirty="0" smtClean="0"/>
              <a:t>The discount rate (the denominator) and the benefits and costs (the numerator) should both be either in real or in nominal terms.</a:t>
            </a:r>
            <a:r>
              <a:rPr lang="en-US" sz="1775" dirty="0" smtClean="0"/>
              <a:t>  </a:t>
            </a:r>
          </a:p>
          <a:p>
            <a:pPr eaLnBrk="1" hangingPunct="1">
              <a:lnSpc>
                <a:spcPct val="120000"/>
              </a:lnSpc>
            </a:pPr>
            <a:endParaRPr lang="en-US" sz="2000"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101105" cy="424732"/>
          </a:xfrm>
          <a:prstGeom prst="rect">
            <a:avLst/>
          </a:prstGeom>
        </p:spPr>
        <p:txBody>
          <a:bodyPr wrap="none">
            <a:spAutoFit/>
          </a:bodyPr>
          <a:lstStyle/>
          <a:p>
            <a:pPr marL="51435" lvl="0" indent="-51435" defTabSz="514350" fontAlgn="auto">
              <a:lnSpc>
                <a:spcPct val="90000"/>
              </a:lnSpc>
              <a:spcBef>
                <a:spcPts val="675"/>
              </a:spcBef>
              <a:spcAft>
                <a:spcPts val="1200"/>
              </a:spcAft>
              <a:buClr>
                <a:srgbClr val="E48312"/>
              </a:buClr>
              <a:buSzPct val="100000"/>
            </a:pPr>
            <a:r>
              <a:rPr lang="en-US" sz="2400" dirty="0" smtClean="0">
                <a:solidFill>
                  <a:srgbClr val="BD582C"/>
                </a:solidFill>
                <a:latin typeface="+mn-lt"/>
                <a:cs typeface="+mn-cs"/>
              </a:rPr>
              <a:t>Benefit-Cost Analysis, 3</a:t>
            </a:r>
            <a:endParaRPr lang="en-US" sz="2400" dirty="0">
              <a:solidFill>
                <a:srgbClr val="BD582C"/>
              </a:solidFill>
              <a:latin typeface="+mn-lt"/>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899160" y="1752600"/>
            <a:ext cx="7482840" cy="4343400"/>
          </a:xfrm>
        </p:spPr>
        <p:txBody>
          <a:bodyPr/>
          <a:lstStyle/>
          <a:p>
            <a:pPr marL="227013" indent="-227013">
              <a:buFont typeface="Wingdings" panose="05000000000000000000" pitchFamily="2" charset="2"/>
              <a:buChar char="§"/>
            </a:pPr>
            <a:r>
              <a:rPr lang="en-US" sz="2000" dirty="0"/>
              <a:t>Consider </a:t>
            </a:r>
            <a:r>
              <a:rPr lang="en-US" sz="2000" b="1" dirty="0"/>
              <a:t>real/real</a:t>
            </a:r>
            <a:r>
              <a:rPr lang="en-US" sz="2000" dirty="0"/>
              <a:t>.  </a:t>
            </a:r>
          </a:p>
          <a:p>
            <a:pPr>
              <a:lnSpc>
                <a:spcPct val="70000"/>
              </a:lnSpc>
              <a:spcBef>
                <a:spcPts val="0"/>
              </a:spcBef>
            </a:pPr>
            <a:endParaRPr lang="en-US" sz="2000" dirty="0"/>
          </a:p>
          <a:p>
            <a:pPr marL="460375" lvl="1" indent="-233363"/>
            <a:r>
              <a:rPr lang="en-US" sz="2000" dirty="0"/>
              <a:t>The numerator is easy.  Benefits and costs in each year are entered in real terms with no inflation adjustment.  So a $1,000 benefit today that is expected to continue just stays at $1,000.</a:t>
            </a:r>
          </a:p>
          <a:p>
            <a:pPr marL="460375" indent="-233363">
              <a:lnSpc>
                <a:spcPct val="70000"/>
              </a:lnSpc>
              <a:spcBef>
                <a:spcPts val="0"/>
              </a:spcBef>
            </a:pPr>
            <a:endParaRPr lang="en-US" sz="2000" dirty="0"/>
          </a:p>
          <a:p>
            <a:pPr marL="460375" lvl="1" indent="-233363"/>
            <a:r>
              <a:rPr lang="en-US" sz="2000" dirty="0"/>
              <a:t>The denominator is hard.  Any observed interest rate is nominal because it recognizes that money will be paid back in the future in dollars that are not worth as much.  </a:t>
            </a:r>
          </a:p>
          <a:p>
            <a:pPr marL="460375" lvl="1" indent="-233363">
              <a:lnSpc>
                <a:spcPct val="70000"/>
              </a:lnSpc>
              <a:spcBef>
                <a:spcPts val="0"/>
              </a:spcBef>
            </a:pPr>
            <a:endParaRPr lang="en-US" sz="2000" dirty="0"/>
          </a:p>
          <a:p>
            <a:pPr marL="460375" lvl="1" indent="-233363"/>
            <a:r>
              <a:rPr lang="en-US" sz="2000" dirty="0"/>
              <a:t>So to get a real rate, anticipated inflation (not directly observed!) must be subtracted from a market rate.  </a:t>
            </a:r>
            <a:endParaRPr lang="en-US" sz="2000" dirty="0">
              <a:solidFill>
                <a:schemeClr val="tx2"/>
              </a:solidFill>
            </a:endParaRPr>
          </a:p>
          <a:p>
            <a:pPr marL="227013" indent="-227013" eaLnBrk="1" hangingPunct="1">
              <a:lnSpc>
                <a:spcPct val="120000"/>
              </a:lnSpc>
              <a:buFont typeface="Wingdings" panose="05000000000000000000" pitchFamily="2" charset="2"/>
              <a:buChar char="§"/>
            </a:pPr>
            <a:endParaRPr lang="en-US" sz="2000"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101105" cy="424732"/>
          </a:xfrm>
          <a:prstGeom prst="rect">
            <a:avLst/>
          </a:prstGeom>
        </p:spPr>
        <p:txBody>
          <a:bodyPr wrap="none">
            <a:spAutoFit/>
          </a:bodyPr>
          <a:lstStyle/>
          <a:p>
            <a:pPr marL="51435" lvl="0" indent="-51435" defTabSz="514350" fontAlgn="auto">
              <a:lnSpc>
                <a:spcPct val="90000"/>
              </a:lnSpc>
              <a:spcBef>
                <a:spcPts val="675"/>
              </a:spcBef>
              <a:spcAft>
                <a:spcPts val="1200"/>
              </a:spcAft>
              <a:buClr>
                <a:srgbClr val="E48312"/>
              </a:buClr>
              <a:buSzPct val="100000"/>
            </a:pPr>
            <a:r>
              <a:rPr lang="en-US" sz="2400" dirty="0" smtClean="0">
                <a:solidFill>
                  <a:srgbClr val="BD582C"/>
                </a:solidFill>
                <a:latin typeface="+mn-lt"/>
                <a:cs typeface="+mn-cs"/>
              </a:rPr>
              <a:t>Benefit-Cost Analysis, 4</a:t>
            </a:r>
            <a:endParaRPr lang="en-US" sz="2400" dirty="0">
              <a:solidFill>
                <a:srgbClr val="BD582C"/>
              </a:solidFill>
              <a:latin typeface="+mn-lt"/>
              <a:cs typeface="+mn-cs"/>
            </a:endParaRPr>
          </a:p>
        </p:txBody>
      </p:sp>
    </p:spTree>
    <p:extLst>
      <p:ext uri="{BB962C8B-B14F-4D97-AF65-F5344CB8AC3E}">
        <p14:creationId xmlns:p14="http://schemas.microsoft.com/office/powerpoint/2010/main" val="2015450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899160" y="1752600"/>
            <a:ext cx="7482840" cy="4343400"/>
          </a:xfrm>
        </p:spPr>
        <p:txBody>
          <a:bodyPr>
            <a:normAutofit/>
          </a:bodyPr>
          <a:lstStyle/>
          <a:p>
            <a:pPr marL="227013" indent="-227013">
              <a:buFont typeface="Wingdings" panose="05000000000000000000" pitchFamily="2" charset="2"/>
              <a:buChar char="§"/>
            </a:pPr>
            <a:r>
              <a:rPr lang="en-US" sz="2000" dirty="0" smtClean="0"/>
              <a:t>Consider </a:t>
            </a:r>
            <a:r>
              <a:rPr lang="en-US" sz="2000" b="1" dirty="0" smtClean="0"/>
              <a:t>nominal/nominal</a:t>
            </a:r>
            <a:r>
              <a:rPr lang="en-US" sz="2000" dirty="0" smtClean="0"/>
              <a:t>.  </a:t>
            </a:r>
          </a:p>
          <a:p>
            <a:endParaRPr lang="en-US" sz="2000" dirty="0"/>
          </a:p>
          <a:p>
            <a:pPr marL="460375" indent="-233363">
              <a:buFont typeface="Courier New" panose="02070309020205020404" pitchFamily="49" charset="0"/>
              <a:buChar char="o"/>
            </a:pPr>
            <a:r>
              <a:rPr lang="en-US" sz="2000" dirty="0"/>
              <a:t>Now the numerator is hard.  </a:t>
            </a:r>
            <a:r>
              <a:rPr lang="en-US" sz="2000" dirty="0" smtClean="0"/>
              <a:t>The $1,000 in the first year must be inflated with an expected inflation rate for later years.  </a:t>
            </a:r>
          </a:p>
          <a:p>
            <a:pPr marL="460375" lvl="1" indent="-233363">
              <a:buFont typeface="Courier New" panose="02070309020205020404" pitchFamily="49" charset="0"/>
              <a:buChar char="o"/>
            </a:pPr>
            <a:endParaRPr lang="en-US" sz="2000" dirty="0"/>
          </a:p>
          <a:p>
            <a:pPr marL="460375" indent="-233363">
              <a:buFont typeface="Courier New" panose="02070309020205020404" pitchFamily="49" charset="0"/>
              <a:buChar char="o"/>
            </a:pPr>
            <a:r>
              <a:rPr lang="en-US" sz="2000" dirty="0"/>
              <a:t>The denominator is easy because market rates are in nominal terms.</a:t>
            </a:r>
          </a:p>
          <a:p>
            <a:pPr marL="227012" indent="0">
              <a:buNone/>
            </a:pPr>
            <a:endParaRPr lang="en-US" sz="2000" dirty="0"/>
          </a:p>
          <a:p>
            <a:pPr marL="460375" indent="-233363">
              <a:buFont typeface="Courier New" panose="02070309020205020404" pitchFamily="49" charset="0"/>
              <a:buChar char="o"/>
            </a:pPr>
            <a:r>
              <a:rPr lang="en-US" sz="2000" dirty="0"/>
              <a:t>Note that real/real and nominal/nominal are equivalent.  </a:t>
            </a:r>
            <a:r>
              <a:rPr lang="en-US" sz="2000" dirty="0" smtClean="0"/>
              <a:t>If </a:t>
            </a:r>
            <a:r>
              <a:rPr lang="en-US" sz="2000" dirty="0"/>
              <a:t>the numerator is inflated at rate </a:t>
            </a:r>
            <a:r>
              <a:rPr lang="en-US" sz="2000" b="1" i="1" dirty="0"/>
              <a:t>a</a:t>
            </a:r>
            <a:r>
              <a:rPr lang="en-US" sz="2000" dirty="0"/>
              <a:t> percent per year and the project has a long life, then the present value expression collapses to one with real benefits in the numerator and </a:t>
            </a:r>
            <a:r>
              <a:rPr lang="en-US" sz="2000" b="1" i="1" dirty="0"/>
              <a:t>r-a</a:t>
            </a:r>
            <a:r>
              <a:rPr lang="en-US" sz="2000" dirty="0"/>
              <a:t>, the real interest rate, in the denominator.</a:t>
            </a:r>
          </a:p>
          <a:p>
            <a:pPr marL="227013" indent="-227013" eaLnBrk="1" hangingPunct="1">
              <a:lnSpc>
                <a:spcPct val="120000"/>
              </a:lnSpc>
              <a:buFont typeface="Wingdings" panose="05000000000000000000" pitchFamily="2" charset="2"/>
              <a:buChar char="§"/>
            </a:pPr>
            <a:endParaRPr lang="en-US" sz="2000"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101105" cy="424732"/>
          </a:xfrm>
          <a:prstGeom prst="rect">
            <a:avLst/>
          </a:prstGeom>
        </p:spPr>
        <p:txBody>
          <a:bodyPr wrap="none">
            <a:spAutoFit/>
          </a:bodyPr>
          <a:lstStyle/>
          <a:p>
            <a:pPr marL="51435" lvl="0" indent="-51435" defTabSz="514350" fontAlgn="auto">
              <a:lnSpc>
                <a:spcPct val="90000"/>
              </a:lnSpc>
              <a:spcBef>
                <a:spcPts val="675"/>
              </a:spcBef>
              <a:spcAft>
                <a:spcPts val="1200"/>
              </a:spcAft>
              <a:buClr>
                <a:srgbClr val="E48312"/>
              </a:buClr>
              <a:buSzPct val="100000"/>
            </a:pPr>
            <a:r>
              <a:rPr lang="en-US" sz="2400" dirty="0" smtClean="0">
                <a:solidFill>
                  <a:srgbClr val="BD582C"/>
                </a:solidFill>
                <a:latin typeface="+mn-lt"/>
                <a:cs typeface="+mn-cs"/>
              </a:rPr>
              <a:t>Benefit-Cost Analysis, 5</a:t>
            </a:r>
            <a:endParaRPr lang="en-US" sz="2400" dirty="0">
              <a:solidFill>
                <a:srgbClr val="BD582C"/>
              </a:solidFill>
              <a:latin typeface="+mn-lt"/>
              <a:cs typeface="+mn-cs"/>
            </a:endParaRPr>
          </a:p>
        </p:txBody>
      </p:sp>
    </p:spTree>
    <p:extLst>
      <p:ext uri="{BB962C8B-B14F-4D97-AF65-F5344CB8AC3E}">
        <p14:creationId xmlns:p14="http://schemas.microsoft.com/office/powerpoint/2010/main" val="3620780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899160" y="1752600"/>
            <a:ext cx="7482840" cy="4343400"/>
          </a:xfrm>
        </p:spPr>
        <p:txBody>
          <a:bodyPr>
            <a:normAutofit lnSpcReduction="10000"/>
          </a:bodyPr>
          <a:lstStyle/>
          <a:p>
            <a:pPr marL="227013" indent="-227013">
              <a:buFont typeface="Wingdings" panose="05000000000000000000" pitchFamily="2" charset="2"/>
              <a:buChar char="§"/>
            </a:pPr>
            <a:r>
              <a:rPr lang="en-US" sz="2000" dirty="0" smtClean="0"/>
              <a:t>Official B/C analysis uses real/real.</a:t>
            </a:r>
          </a:p>
          <a:p>
            <a:pPr marL="227013" indent="-227013">
              <a:buFont typeface="Wingdings" panose="05000000000000000000" pitchFamily="2" charset="2"/>
              <a:buChar char="§"/>
            </a:pPr>
            <a:endParaRPr lang="en-US" sz="2000" dirty="0"/>
          </a:p>
          <a:p>
            <a:pPr marL="227013" indent="-227013">
              <a:buFont typeface="Wingdings" panose="05000000000000000000" pitchFamily="2" charset="2"/>
              <a:buChar char="§"/>
            </a:pPr>
            <a:r>
              <a:rPr lang="en-US" sz="2000" dirty="0" smtClean="0"/>
              <a:t>The Office of Management and Budget requires calculations with a 3% rate and with a 7% rate.</a:t>
            </a:r>
          </a:p>
          <a:p>
            <a:pPr marL="227013" indent="-227013">
              <a:buFont typeface="Wingdings" panose="05000000000000000000" pitchFamily="2" charset="2"/>
              <a:buChar char="§"/>
            </a:pPr>
            <a:endParaRPr lang="en-US" sz="2000" dirty="0"/>
          </a:p>
          <a:p>
            <a:pPr marL="391605" lvl="1" indent="-227013">
              <a:buFont typeface="Wingdings" panose="05000000000000000000" pitchFamily="2" charset="2"/>
              <a:buChar char="§"/>
            </a:pPr>
            <a:r>
              <a:rPr lang="en-US" sz="1888" dirty="0" smtClean="0"/>
              <a:t>A 7% rate is undoubtedly too high.</a:t>
            </a:r>
          </a:p>
          <a:p>
            <a:pPr marL="391605" lvl="1" indent="-227013">
              <a:buFont typeface="Wingdings" panose="05000000000000000000" pitchFamily="2" charset="2"/>
              <a:buChar char="§"/>
            </a:pPr>
            <a:endParaRPr lang="en-US" sz="1888" dirty="0"/>
          </a:p>
          <a:p>
            <a:pPr marL="391605" lvl="1" indent="-227013">
              <a:buFont typeface="Wingdings" panose="05000000000000000000" pitchFamily="2" charset="2"/>
              <a:buChar char="§"/>
            </a:pPr>
            <a:r>
              <a:rPr lang="en-US" sz="1888" dirty="0" smtClean="0"/>
              <a:t>The Council of Economic Advisers defines the real social discount rate </a:t>
            </a:r>
            <a:r>
              <a:rPr lang="en-US" sz="1888" dirty="0"/>
              <a:t>as </a:t>
            </a:r>
            <a:r>
              <a:rPr lang="en-US" sz="1888" dirty="0" smtClean="0"/>
              <a:t> “the </a:t>
            </a:r>
            <a:r>
              <a:rPr lang="en-US" sz="1888" dirty="0"/>
              <a:t>difference between the nominal annual yield on the 10-year note less the five-year unweighted moving average of current and past annual inflation</a:t>
            </a:r>
            <a:r>
              <a:rPr lang="en-US" sz="1888" dirty="0" smtClean="0"/>
              <a:t>.” This rate is below 1%.</a:t>
            </a:r>
          </a:p>
          <a:p>
            <a:pPr marL="391605" lvl="1" indent="-227013">
              <a:buFont typeface="Wingdings" panose="05000000000000000000" pitchFamily="2" charset="2"/>
              <a:buChar char="§"/>
            </a:pPr>
            <a:endParaRPr lang="en-US" sz="1888" dirty="0"/>
          </a:p>
          <a:p>
            <a:pPr marL="391605" lvl="1" indent="-227013">
              <a:buFont typeface="Wingdings" panose="05000000000000000000" pitchFamily="2" charset="2"/>
              <a:buChar char="§"/>
            </a:pPr>
            <a:r>
              <a:rPr lang="en-US" sz="1888" dirty="0"/>
              <a:t>See: </a:t>
            </a:r>
            <a:r>
              <a:rPr lang="en-US" sz="1888" dirty="0">
                <a:hlinkClick r:id="rId2"/>
              </a:rPr>
              <a:t>https://</a:t>
            </a:r>
            <a:r>
              <a:rPr lang="en-US" sz="1888" dirty="0" smtClean="0">
                <a:hlinkClick r:id="rId2"/>
              </a:rPr>
              <a:t>www.whitehouse.gov/sites/default/files/page/files/201701_cea_discounting_issue_brief.pdf</a:t>
            </a:r>
            <a:r>
              <a:rPr lang="en-US" sz="1888" dirty="0" smtClean="0"/>
              <a:t> </a:t>
            </a:r>
            <a:endParaRPr lang="en-US" sz="2000"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101105" cy="424732"/>
          </a:xfrm>
          <a:prstGeom prst="rect">
            <a:avLst/>
          </a:prstGeom>
        </p:spPr>
        <p:txBody>
          <a:bodyPr wrap="none">
            <a:spAutoFit/>
          </a:bodyPr>
          <a:lstStyle/>
          <a:p>
            <a:pPr marL="51435" lvl="0" indent="-51435" defTabSz="514350" fontAlgn="auto">
              <a:lnSpc>
                <a:spcPct val="90000"/>
              </a:lnSpc>
              <a:spcBef>
                <a:spcPts val="675"/>
              </a:spcBef>
              <a:spcAft>
                <a:spcPts val="1200"/>
              </a:spcAft>
              <a:buClr>
                <a:srgbClr val="E48312"/>
              </a:buClr>
              <a:buSzPct val="100000"/>
            </a:pPr>
            <a:r>
              <a:rPr lang="en-US" sz="2400" dirty="0" smtClean="0">
                <a:solidFill>
                  <a:srgbClr val="BD582C"/>
                </a:solidFill>
                <a:latin typeface="+mn-lt"/>
                <a:cs typeface="+mn-cs"/>
              </a:rPr>
              <a:t>Benefit-Cost Analysis, 6</a:t>
            </a:r>
            <a:endParaRPr lang="en-US" sz="2400" dirty="0">
              <a:solidFill>
                <a:srgbClr val="BD582C"/>
              </a:solidFill>
              <a:latin typeface="+mn-lt"/>
              <a:cs typeface="+mn-cs"/>
            </a:endParaRPr>
          </a:p>
        </p:txBody>
      </p:sp>
    </p:spTree>
    <p:extLst>
      <p:ext uri="{BB962C8B-B14F-4D97-AF65-F5344CB8AC3E}">
        <p14:creationId xmlns:p14="http://schemas.microsoft.com/office/powerpoint/2010/main" val="507171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914400" y="1830754"/>
            <a:ext cx="7452360" cy="4495800"/>
          </a:xfrm>
        </p:spPr>
        <p:txBody>
          <a:bodyPr/>
          <a:lstStyle/>
          <a:p>
            <a:pPr marL="227013" indent="-227013" eaLnBrk="1" hangingPunct="1">
              <a:lnSpc>
                <a:spcPct val="90000"/>
              </a:lnSpc>
              <a:buFont typeface="Wingdings" panose="05000000000000000000" pitchFamily="2" charset="2"/>
              <a:buChar char="§"/>
            </a:pPr>
            <a:r>
              <a:rPr lang="en-US" sz="2000" dirty="0" smtClean="0"/>
              <a:t>Third, benefit-cost analysis can highlight impacts on different groups,</a:t>
            </a:r>
          </a:p>
          <a:p>
            <a:pPr marL="227013" indent="-227013" eaLnBrk="1" hangingPunct="1">
              <a:lnSpc>
                <a:spcPct val="50000"/>
              </a:lnSpc>
              <a:buFont typeface="Wingdings" panose="05000000000000000000" pitchFamily="2" charset="2"/>
              <a:buChar char="§"/>
            </a:pPr>
            <a:endParaRPr lang="en-US" sz="2000" dirty="0" smtClean="0"/>
          </a:p>
          <a:p>
            <a:pPr marL="227013" indent="-227013" eaLnBrk="1" hangingPunct="1">
              <a:lnSpc>
                <a:spcPct val="90000"/>
              </a:lnSpc>
              <a:buFont typeface="Wingdings" panose="05000000000000000000" pitchFamily="2" charset="2"/>
              <a:buChar char="§"/>
            </a:pPr>
            <a:r>
              <a:rPr lang="en-US" sz="2000" dirty="0" smtClean="0"/>
              <a:t>But it cannot save a decision maker from placing weights on these impacts.</a:t>
            </a:r>
          </a:p>
          <a:p>
            <a:pPr marL="227013" indent="-227013" eaLnBrk="1" hangingPunct="1">
              <a:lnSpc>
                <a:spcPct val="50000"/>
              </a:lnSpc>
              <a:buFont typeface="Wingdings" panose="05000000000000000000" pitchFamily="2" charset="2"/>
              <a:buChar char="§"/>
            </a:pPr>
            <a:endParaRPr lang="en-US" sz="2000" dirty="0" smtClean="0"/>
          </a:p>
          <a:p>
            <a:pPr marL="227013" indent="-227013" eaLnBrk="1" hangingPunct="1">
              <a:lnSpc>
                <a:spcPct val="90000"/>
              </a:lnSpc>
              <a:buFont typeface="Wingdings" panose="05000000000000000000" pitchFamily="2" charset="2"/>
              <a:buChar char="§"/>
            </a:pPr>
            <a:r>
              <a:rPr lang="en-US" sz="2000" dirty="0" smtClean="0"/>
              <a:t>Programs designed to help a particular group should give them net benefits.</a:t>
            </a:r>
          </a:p>
          <a:p>
            <a:pPr marL="227013" indent="-227013" eaLnBrk="1" hangingPunct="1">
              <a:lnSpc>
                <a:spcPct val="50000"/>
              </a:lnSpc>
              <a:buFont typeface="Wingdings" panose="05000000000000000000" pitchFamily="2" charset="2"/>
              <a:buChar char="§"/>
            </a:pPr>
            <a:endParaRPr lang="en-US" sz="2000" dirty="0" smtClean="0"/>
          </a:p>
          <a:p>
            <a:pPr marL="227013" indent="-227013" eaLnBrk="1" hangingPunct="1">
              <a:lnSpc>
                <a:spcPct val="90000"/>
              </a:lnSpc>
              <a:buFont typeface="Wingdings" panose="05000000000000000000" pitchFamily="2" charset="2"/>
              <a:buChar char="§"/>
            </a:pPr>
            <a:r>
              <a:rPr lang="en-US" sz="2000" dirty="0" smtClean="0"/>
              <a:t>Ignoring inter-group impacts is an implicit value judgment.</a:t>
            </a:r>
          </a:p>
          <a:p>
            <a:pPr eaLnBrk="1" hangingPunct="1">
              <a:lnSpc>
                <a:spcPct val="90000"/>
              </a:lnSpc>
              <a:buFont typeface="Wingdings" panose="05000000000000000000" pitchFamily="2" charset="2"/>
              <a:buChar char="§"/>
            </a:pPr>
            <a:endParaRPr lang="en-US" sz="2000" dirty="0" smtClean="0"/>
          </a:p>
          <a:p>
            <a:pPr lvl="1" eaLnBrk="1" hangingPunct="1">
              <a:lnSpc>
                <a:spcPct val="90000"/>
              </a:lnSpc>
            </a:pPr>
            <a:endParaRPr lang="en-US" dirty="0" smtClean="0"/>
          </a:p>
          <a:p>
            <a:pPr eaLnBrk="1" hangingPunct="1">
              <a:lnSpc>
                <a:spcPct val="90000"/>
              </a:lnSpc>
            </a:pPr>
            <a:endParaRPr lang="en-US"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101105"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Benefit-Cost Analysis, 7</a:t>
            </a:r>
            <a:endParaRPr lang="en-US" sz="2400" dirty="0">
              <a:solidFill>
                <a:srgbClr val="BD582C"/>
              </a:solidFill>
              <a:latin typeface="+mn-lt"/>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914400" y="1830754"/>
            <a:ext cx="7452360" cy="4495800"/>
          </a:xfrm>
        </p:spPr>
        <p:txBody>
          <a:bodyPr>
            <a:normAutofit/>
          </a:bodyPr>
          <a:lstStyle/>
          <a:p>
            <a:pPr marL="227013" indent="-227013">
              <a:buFont typeface="Wingdings" panose="05000000000000000000" pitchFamily="2" charset="2"/>
              <a:buChar char="§"/>
            </a:pPr>
            <a:r>
              <a:rPr lang="en-US" sz="2000" dirty="0" smtClean="0"/>
              <a:t>A </a:t>
            </a:r>
            <a:r>
              <a:rPr lang="en-US" sz="2000" dirty="0"/>
              <a:t>final key issue is: </a:t>
            </a:r>
            <a:r>
              <a:rPr lang="en-US" sz="2000" b="1" dirty="0"/>
              <a:t>transfers</a:t>
            </a:r>
            <a:r>
              <a:rPr lang="en-US" sz="2000" dirty="0"/>
              <a:t>.  </a:t>
            </a:r>
          </a:p>
          <a:p>
            <a:pPr>
              <a:buFont typeface="Wingdings" panose="05000000000000000000" pitchFamily="2" charset="2"/>
              <a:buChar char="§"/>
            </a:pPr>
            <a:endParaRPr lang="en-US" sz="2000" dirty="0"/>
          </a:p>
          <a:p>
            <a:pPr marL="460375" lvl="1" indent="-233363">
              <a:buFont typeface="Courier New" panose="02070309020205020404" pitchFamily="49" charset="0"/>
              <a:buChar char="o"/>
            </a:pPr>
            <a:r>
              <a:rPr lang="en-US" sz="2000" dirty="0"/>
              <a:t>In my experience, this is the trickiest issue in all of B/C </a:t>
            </a:r>
            <a:r>
              <a:rPr lang="en-US" sz="2000" dirty="0" smtClean="0"/>
              <a:t>analysis: A </a:t>
            </a:r>
            <a:r>
              <a:rPr lang="en-US" sz="2000" dirty="0"/>
              <a:t>transfer arises when a program shifts benefits or costs from one group to another.  </a:t>
            </a:r>
          </a:p>
          <a:p>
            <a:pPr marL="460375" indent="-233363">
              <a:lnSpc>
                <a:spcPct val="50000"/>
              </a:lnSpc>
              <a:spcBef>
                <a:spcPts val="0"/>
              </a:spcBef>
              <a:buFont typeface="Courier New" panose="02070309020205020404" pitchFamily="49" charset="0"/>
              <a:buChar char="o"/>
            </a:pPr>
            <a:endParaRPr lang="en-US" sz="2000" dirty="0"/>
          </a:p>
          <a:p>
            <a:pPr marL="460375" lvl="1" indent="-233363">
              <a:buFont typeface="Courier New" panose="02070309020205020404" pitchFamily="49" charset="0"/>
              <a:buChar char="o"/>
            </a:pPr>
            <a:r>
              <a:rPr lang="en-US" sz="2000" b="1" u="sng" dirty="0">
                <a:solidFill>
                  <a:schemeClr val="tx1"/>
                </a:solidFill>
              </a:rPr>
              <a:t>Transfers do not represent real resources gained or lost—just real resources </a:t>
            </a:r>
            <a:r>
              <a:rPr lang="en-US" sz="2000" b="1" u="sng" dirty="0" smtClean="0">
                <a:solidFill>
                  <a:schemeClr val="tx1"/>
                </a:solidFill>
              </a:rPr>
              <a:t>transferred.</a:t>
            </a:r>
            <a:r>
              <a:rPr lang="en-US" sz="2000" b="1" u="sng" dirty="0" smtClean="0">
                <a:solidFill>
                  <a:schemeClr val="accent5"/>
                </a:solidFill>
              </a:rPr>
              <a:t> </a:t>
            </a:r>
            <a:r>
              <a:rPr lang="en-US" sz="2000" dirty="0" smtClean="0"/>
              <a:t>Traditional </a:t>
            </a:r>
            <a:r>
              <a:rPr lang="en-US" sz="2000" dirty="0"/>
              <a:t>B-C says they should be </a:t>
            </a:r>
            <a:r>
              <a:rPr lang="en-US" sz="2000" dirty="0" smtClean="0"/>
              <a:t>ignored, but </a:t>
            </a:r>
            <a:r>
              <a:rPr lang="en-US" sz="2000" dirty="0"/>
              <a:t>transfers often have  important </a:t>
            </a:r>
            <a:r>
              <a:rPr lang="en-US" sz="2000" u="sng" dirty="0"/>
              <a:t>equity</a:t>
            </a:r>
            <a:r>
              <a:rPr lang="en-US" sz="2000" dirty="0"/>
              <a:t> consequences, </a:t>
            </a:r>
            <a:r>
              <a:rPr lang="en-US" sz="2000" dirty="0" smtClean="0"/>
              <a:t>which should be considered.</a:t>
            </a:r>
            <a:endParaRPr lang="en-US" sz="2000" dirty="0"/>
          </a:p>
          <a:p>
            <a:pPr>
              <a:lnSpc>
                <a:spcPct val="50000"/>
              </a:lnSpc>
            </a:pPr>
            <a:endParaRPr lang="en-US" sz="4000" dirty="0">
              <a:solidFill>
                <a:schemeClr val="tx2"/>
              </a:solidFill>
            </a:endParaRPr>
          </a:p>
          <a:p>
            <a:pPr marL="227013" indent="-227013" eaLnBrk="1" hangingPunct="1">
              <a:lnSpc>
                <a:spcPct val="90000"/>
              </a:lnSpc>
              <a:buFont typeface="Wingdings" panose="05000000000000000000" pitchFamily="2" charset="2"/>
              <a:buChar char="§"/>
            </a:pPr>
            <a:endParaRPr lang="en-US" sz="2000" dirty="0" smtClean="0"/>
          </a:p>
          <a:p>
            <a:pPr lvl="1" eaLnBrk="1" hangingPunct="1">
              <a:lnSpc>
                <a:spcPct val="90000"/>
              </a:lnSpc>
            </a:pPr>
            <a:endParaRPr lang="en-US" dirty="0" smtClean="0"/>
          </a:p>
          <a:p>
            <a:pPr eaLnBrk="1" hangingPunct="1">
              <a:lnSpc>
                <a:spcPct val="90000"/>
              </a:lnSpc>
            </a:pPr>
            <a:endParaRPr lang="en-US"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101105"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Benefit-Cost Analysis, 8</a:t>
            </a:r>
            <a:endParaRPr lang="en-US" sz="2400" dirty="0">
              <a:solidFill>
                <a:srgbClr val="BD582C"/>
              </a:solidFill>
              <a:latin typeface="+mn-lt"/>
              <a:cs typeface="+mn-cs"/>
            </a:endParaRPr>
          </a:p>
        </p:txBody>
      </p:sp>
    </p:spTree>
    <p:extLst>
      <p:ext uri="{BB962C8B-B14F-4D97-AF65-F5344CB8AC3E}">
        <p14:creationId xmlns:p14="http://schemas.microsoft.com/office/powerpoint/2010/main" val="3582348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914400" y="1830754"/>
            <a:ext cx="7452360" cy="4874846"/>
          </a:xfrm>
        </p:spPr>
        <p:txBody>
          <a:bodyPr>
            <a:normAutofit fontScale="40000" lnSpcReduction="20000"/>
          </a:bodyPr>
          <a:lstStyle/>
          <a:p>
            <a:pPr lvl="0"/>
            <a:r>
              <a:rPr lang="en-US" sz="5000" b="1" dirty="0" smtClean="0"/>
              <a:t>Transfer Example </a:t>
            </a:r>
            <a:r>
              <a:rPr lang="en-US" sz="5000" b="1" dirty="0"/>
              <a:t>1: Taxes (or any government revenue).</a:t>
            </a:r>
            <a:endParaRPr lang="en-US" sz="5000" dirty="0"/>
          </a:p>
          <a:p>
            <a:pPr marL="82550" indent="0">
              <a:lnSpc>
                <a:spcPct val="70000"/>
              </a:lnSpc>
              <a:spcBef>
                <a:spcPts val="0"/>
              </a:spcBef>
              <a:buNone/>
            </a:pPr>
            <a:endParaRPr lang="en-US" sz="5000" dirty="0"/>
          </a:p>
          <a:p>
            <a:pPr marL="227013" indent="-227013">
              <a:buFont typeface="Wingdings" panose="05000000000000000000" pitchFamily="2" charset="2"/>
              <a:buChar char="§"/>
              <a:tabLst>
                <a:tab pos="117475" algn="l"/>
              </a:tabLst>
            </a:pPr>
            <a:r>
              <a:rPr lang="en-US" sz="5000" dirty="0"/>
              <a:t>Taxes are </a:t>
            </a:r>
            <a:r>
              <a:rPr lang="en-US" sz="5000" b="1" u="sng" dirty="0">
                <a:solidFill>
                  <a:schemeClr val="tx1"/>
                </a:solidFill>
              </a:rPr>
              <a:t>never</a:t>
            </a:r>
            <a:r>
              <a:rPr lang="en-US" sz="5000" dirty="0"/>
              <a:t> real resources created or lost from the point of view of citizens.</a:t>
            </a:r>
          </a:p>
          <a:p>
            <a:pPr>
              <a:lnSpc>
                <a:spcPct val="70000"/>
              </a:lnSpc>
              <a:spcBef>
                <a:spcPts val="0"/>
              </a:spcBef>
            </a:pPr>
            <a:endParaRPr lang="en-US" sz="5000" dirty="0"/>
          </a:p>
          <a:p>
            <a:pPr marL="460375" lvl="1" indent="-233363">
              <a:tabLst>
                <a:tab pos="460375" algn="l"/>
              </a:tabLst>
            </a:pPr>
            <a:r>
              <a:rPr lang="en-US" sz="5000" dirty="0"/>
              <a:t>They are only resources from the point of view of governments.  B/C does not take the point of view of a government—it takes the point of view of the people. </a:t>
            </a:r>
            <a:endParaRPr lang="en-US" sz="5000" dirty="0" smtClean="0"/>
          </a:p>
          <a:p>
            <a:pPr marL="460375" lvl="1" indent="-233363">
              <a:tabLst>
                <a:tab pos="460375" algn="l"/>
              </a:tabLst>
            </a:pPr>
            <a:endParaRPr lang="en-US" sz="5000" dirty="0"/>
          </a:p>
          <a:p>
            <a:pPr marL="460375" lvl="1" indent="-233363">
              <a:tabLst>
                <a:tab pos="460375" algn="l"/>
              </a:tabLst>
            </a:pPr>
            <a:r>
              <a:rPr lang="en-US" sz="5000" dirty="0"/>
              <a:t>New taxes may solve the problem of a budget officer, but they take real resources away from the taxpayer and redistribute them, through the public budget, to other </a:t>
            </a:r>
            <a:r>
              <a:rPr lang="en-US" sz="5000" dirty="0" smtClean="0"/>
              <a:t>taxpayers.</a:t>
            </a:r>
            <a:endParaRPr lang="en-US" sz="5000" dirty="0"/>
          </a:p>
          <a:p>
            <a:pPr marL="460375" indent="-233363">
              <a:buNone/>
              <a:tabLst>
                <a:tab pos="460375" algn="l"/>
              </a:tabLst>
            </a:pPr>
            <a:r>
              <a:rPr lang="en-US" sz="5000" dirty="0"/>
              <a:t> </a:t>
            </a:r>
          </a:p>
          <a:p>
            <a:pPr marL="460375" lvl="1" indent="-233363">
              <a:tabLst>
                <a:tab pos="460375" algn="l"/>
              </a:tabLst>
            </a:pPr>
            <a:r>
              <a:rPr lang="en-US" sz="5000" dirty="0"/>
              <a:t>We may care about the distributional </a:t>
            </a:r>
            <a:r>
              <a:rPr lang="en-US" sz="5000" dirty="0" smtClean="0"/>
              <a:t>consequences; if </a:t>
            </a:r>
            <a:r>
              <a:rPr lang="en-US" sz="5000" dirty="0"/>
              <a:t>we are trying to help a particular group and all of their benefits are taxed away, it is not a very good program, even if B&gt;C.</a:t>
            </a:r>
          </a:p>
          <a:p>
            <a:pPr marL="460375" indent="-233363">
              <a:tabLst>
                <a:tab pos="460375" algn="l"/>
              </a:tabLst>
            </a:pPr>
            <a:endParaRPr lang="en-US" sz="4000" dirty="0">
              <a:solidFill>
                <a:schemeClr val="tx2"/>
              </a:solidFill>
            </a:endParaRPr>
          </a:p>
          <a:p>
            <a:pPr marL="460375" indent="-233363" eaLnBrk="1" hangingPunct="1">
              <a:lnSpc>
                <a:spcPct val="90000"/>
              </a:lnSpc>
              <a:buFont typeface="Wingdings" panose="05000000000000000000" pitchFamily="2" charset="2"/>
              <a:buChar char="§"/>
              <a:tabLst>
                <a:tab pos="460375" algn="l"/>
              </a:tabLst>
            </a:pPr>
            <a:endParaRPr lang="en-US" sz="2000" dirty="0" smtClean="0"/>
          </a:p>
          <a:p>
            <a:pPr lvl="1" eaLnBrk="1" hangingPunct="1">
              <a:lnSpc>
                <a:spcPct val="90000"/>
              </a:lnSpc>
            </a:pPr>
            <a:endParaRPr lang="en-US" dirty="0" smtClean="0"/>
          </a:p>
          <a:p>
            <a:pPr eaLnBrk="1" hangingPunct="1">
              <a:lnSpc>
                <a:spcPct val="90000"/>
              </a:lnSpc>
            </a:pPr>
            <a:endParaRPr lang="en-US"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101105"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Benefit-Cost Analysis, 9</a:t>
            </a:r>
            <a:endParaRPr lang="en-US" sz="2400" dirty="0">
              <a:solidFill>
                <a:srgbClr val="BD582C"/>
              </a:solidFill>
              <a:latin typeface="+mn-lt"/>
              <a:cs typeface="+mn-cs"/>
            </a:endParaRPr>
          </a:p>
        </p:txBody>
      </p:sp>
    </p:spTree>
    <p:extLst>
      <p:ext uri="{BB962C8B-B14F-4D97-AF65-F5344CB8AC3E}">
        <p14:creationId xmlns:p14="http://schemas.microsoft.com/office/powerpoint/2010/main" val="1885029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914400" y="1830754"/>
            <a:ext cx="7452360" cy="4570046"/>
          </a:xfrm>
        </p:spPr>
        <p:txBody>
          <a:bodyPr>
            <a:normAutofit fontScale="47500" lnSpcReduction="20000"/>
          </a:bodyPr>
          <a:lstStyle/>
          <a:p>
            <a:pPr lvl="0"/>
            <a:r>
              <a:rPr lang="en-US" sz="4200" b="1" dirty="0" smtClean="0"/>
              <a:t>Transfer Example 2</a:t>
            </a:r>
            <a:r>
              <a:rPr lang="en-US" sz="4200" b="1" dirty="0"/>
              <a:t>:  Property Values</a:t>
            </a:r>
            <a:endParaRPr lang="en-US" sz="4200" dirty="0"/>
          </a:p>
          <a:p>
            <a:pPr marL="82550" indent="0">
              <a:lnSpc>
                <a:spcPct val="70000"/>
              </a:lnSpc>
              <a:spcBef>
                <a:spcPts val="0"/>
              </a:spcBef>
              <a:buNone/>
            </a:pPr>
            <a:r>
              <a:rPr lang="en-US" sz="4200" dirty="0"/>
              <a:t> </a:t>
            </a:r>
          </a:p>
          <a:p>
            <a:pPr marL="227013" indent="-227013">
              <a:buFont typeface="Wingdings" panose="05000000000000000000" pitchFamily="2" charset="2"/>
              <a:buChar char="§"/>
            </a:pPr>
            <a:r>
              <a:rPr lang="en-US" sz="4200" dirty="0"/>
              <a:t>Many programs affect property values.  </a:t>
            </a:r>
          </a:p>
          <a:p>
            <a:endParaRPr lang="en-US" sz="4200" dirty="0"/>
          </a:p>
          <a:p>
            <a:pPr marL="460375" lvl="1" indent="-233363">
              <a:buFont typeface="Courier New" panose="02070309020205020404" pitchFamily="49" charset="0"/>
              <a:buChar char="o"/>
            </a:pPr>
            <a:r>
              <a:rPr lang="en-US" sz="4200" dirty="0"/>
              <a:t>Property values reflect real resources created that become accessible to people who own nearby property</a:t>
            </a:r>
            <a:r>
              <a:rPr lang="en-US" sz="4200" dirty="0" smtClean="0"/>
              <a:t>.</a:t>
            </a:r>
          </a:p>
          <a:p>
            <a:pPr marL="460375" lvl="1" indent="-233363">
              <a:buFont typeface="Courier New" panose="02070309020205020404" pitchFamily="49" charset="0"/>
              <a:buChar char="o"/>
            </a:pPr>
            <a:endParaRPr lang="en-US" sz="4200" dirty="0"/>
          </a:p>
          <a:p>
            <a:pPr marL="460375" lvl="1" indent="-233363">
              <a:buFont typeface="Courier New" panose="02070309020205020404" pitchFamily="49" charset="0"/>
              <a:buChar char="o"/>
            </a:pPr>
            <a:r>
              <a:rPr lang="en-US" sz="4200" dirty="0"/>
              <a:t>A park creates real benefits (esthetic and recreational), which are </a:t>
            </a:r>
            <a:r>
              <a:rPr lang="en-US" sz="4200" dirty="0" smtClean="0"/>
              <a:t>transferred </a:t>
            </a:r>
            <a:r>
              <a:rPr lang="en-US" sz="4200" dirty="0"/>
              <a:t>to nearby property owners.</a:t>
            </a:r>
          </a:p>
          <a:p>
            <a:pPr marL="460375" indent="-233363">
              <a:buFont typeface="Courier New" panose="02070309020205020404" pitchFamily="49" charset="0"/>
              <a:buChar char="o"/>
            </a:pPr>
            <a:endParaRPr lang="en-US" sz="4200" dirty="0"/>
          </a:p>
          <a:p>
            <a:pPr marL="460375" lvl="1" indent="-233363">
              <a:buFont typeface="Courier New" panose="02070309020205020404" pitchFamily="49" charset="0"/>
              <a:buChar char="o"/>
            </a:pPr>
            <a:r>
              <a:rPr lang="en-US" sz="4200" b="1" dirty="0" smtClean="0">
                <a:solidFill>
                  <a:schemeClr val="tx1"/>
                </a:solidFill>
              </a:rPr>
              <a:t>We </a:t>
            </a:r>
            <a:r>
              <a:rPr lang="en-US" sz="4200" b="1" dirty="0">
                <a:solidFill>
                  <a:schemeClr val="tx1"/>
                </a:solidFill>
              </a:rPr>
              <a:t>can measure the benefits by looking at impacts on property </a:t>
            </a:r>
            <a:r>
              <a:rPr lang="en-US" sz="4200" b="1" dirty="0" smtClean="0">
                <a:solidFill>
                  <a:schemeClr val="tx1"/>
                </a:solidFill>
              </a:rPr>
              <a:t>values, but we </a:t>
            </a:r>
            <a:r>
              <a:rPr lang="en-US" sz="4200" b="1" dirty="0">
                <a:solidFill>
                  <a:schemeClr val="tx1"/>
                </a:solidFill>
              </a:rPr>
              <a:t>cannot include </a:t>
            </a:r>
            <a:r>
              <a:rPr lang="en-US" sz="4200" b="1" u="sng" dirty="0">
                <a:solidFill>
                  <a:schemeClr val="tx1"/>
                </a:solidFill>
              </a:rPr>
              <a:t>both</a:t>
            </a:r>
            <a:r>
              <a:rPr lang="en-US" sz="4200" b="1" dirty="0">
                <a:solidFill>
                  <a:schemeClr val="tx1"/>
                </a:solidFill>
              </a:rPr>
              <a:t> property value impacts and the direct measures of underlying CS as benefits</a:t>
            </a:r>
            <a:r>
              <a:rPr lang="en-US" sz="4200" b="1" dirty="0" smtClean="0">
                <a:solidFill>
                  <a:schemeClr val="tx1"/>
                </a:solidFill>
              </a:rPr>
              <a:t>.</a:t>
            </a:r>
          </a:p>
          <a:p>
            <a:pPr marL="227012" lvl="1" indent="0">
              <a:buNone/>
            </a:pPr>
            <a:endParaRPr lang="en-US" sz="4200" b="1" dirty="0">
              <a:solidFill>
                <a:schemeClr val="accent5"/>
              </a:solidFill>
            </a:endParaRPr>
          </a:p>
          <a:p>
            <a:pPr marL="460375" lvl="1" indent="-233363">
              <a:buFont typeface="Courier New" panose="02070309020205020404" pitchFamily="49" charset="0"/>
              <a:buChar char="o"/>
            </a:pPr>
            <a:r>
              <a:rPr lang="en-US" sz="4200" dirty="0"/>
              <a:t>With direct CS measures, property values only matter if they connect with an equity </a:t>
            </a:r>
            <a:r>
              <a:rPr lang="en-US" sz="4200" dirty="0" smtClean="0"/>
              <a:t>concern; a </a:t>
            </a:r>
            <a:r>
              <a:rPr lang="en-US" sz="4200" dirty="0"/>
              <a:t>park may not help renters, for example, because it leads to higher rents (and values) so the benefits are transferred to property owners.</a:t>
            </a:r>
          </a:p>
          <a:p>
            <a:pPr lvl="0"/>
            <a:endParaRPr lang="en-US" sz="4000" dirty="0">
              <a:solidFill>
                <a:schemeClr val="tx2"/>
              </a:solidFill>
            </a:endParaRPr>
          </a:p>
          <a:p>
            <a:pPr marL="227013" indent="-227013" eaLnBrk="1" hangingPunct="1">
              <a:lnSpc>
                <a:spcPct val="90000"/>
              </a:lnSpc>
              <a:buFont typeface="Wingdings" panose="05000000000000000000" pitchFamily="2" charset="2"/>
              <a:buChar char="§"/>
            </a:pPr>
            <a:endParaRPr lang="en-US" sz="2000" dirty="0" smtClean="0"/>
          </a:p>
          <a:p>
            <a:pPr lvl="1" eaLnBrk="1" hangingPunct="1">
              <a:lnSpc>
                <a:spcPct val="90000"/>
              </a:lnSpc>
            </a:pPr>
            <a:endParaRPr lang="en-US" dirty="0" smtClean="0"/>
          </a:p>
          <a:p>
            <a:pPr eaLnBrk="1" hangingPunct="1">
              <a:lnSpc>
                <a:spcPct val="90000"/>
              </a:lnSpc>
            </a:pPr>
            <a:endParaRPr lang="en-US"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256597"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Benefit-Cost Analysis, 10</a:t>
            </a:r>
            <a:endParaRPr lang="en-US" sz="2400" dirty="0">
              <a:solidFill>
                <a:srgbClr val="BD582C"/>
              </a:solidFill>
              <a:latin typeface="+mn-lt"/>
              <a:cs typeface="+mn-cs"/>
            </a:endParaRPr>
          </a:p>
        </p:txBody>
      </p:sp>
    </p:spTree>
    <p:extLst>
      <p:ext uri="{BB962C8B-B14F-4D97-AF65-F5344CB8AC3E}">
        <p14:creationId xmlns:p14="http://schemas.microsoft.com/office/powerpoint/2010/main" val="1544862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914400" y="1752601"/>
            <a:ext cx="7452360" cy="4419600"/>
          </a:xfrm>
        </p:spPr>
        <p:txBody>
          <a:bodyPr/>
          <a:lstStyle/>
          <a:p>
            <a:pPr eaLnBrk="1" hangingPunct="1"/>
            <a:endParaRPr lang="en-US" sz="2000" dirty="0">
              <a:solidFill>
                <a:schemeClr val="tx2"/>
              </a:solidFill>
            </a:endParaRPr>
          </a:p>
          <a:p>
            <a:pPr marL="227013" indent="-227013" eaLnBrk="1" hangingPunct="1">
              <a:buFont typeface="Wingdings" panose="05000000000000000000" pitchFamily="2" charset="2"/>
              <a:buChar char="§"/>
            </a:pPr>
            <a:r>
              <a:rPr lang="en-US" sz="2000" dirty="0" smtClean="0"/>
              <a:t>What Is Known about Capital Spending?</a:t>
            </a:r>
          </a:p>
          <a:p>
            <a:pPr marL="227013" indent="-227013" eaLnBrk="1" hangingPunct="1">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How to Make Decisions about Infrastructure Projects</a:t>
            </a:r>
          </a:p>
          <a:p>
            <a:pPr marL="227013" indent="-227013" eaLnBrk="1" hangingPunct="1">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Paying for Infrastructure</a:t>
            </a:r>
          </a:p>
          <a:p>
            <a:pPr eaLnBrk="1" hangingPunct="1"/>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22960" y="1371600"/>
            <a:ext cx="1800493"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Class Outline</a:t>
            </a:r>
            <a:endParaRPr lang="en-US" sz="2400" dirty="0">
              <a:solidFill>
                <a:srgbClr val="BD582C"/>
              </a:solidFill>
              <a:latin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914400" y="1828800"/>
            <a:ext cx="7452360" cy="4800600"/>
          </a:xfrm>
        </p:spPr>
        <p:txBody>
          <a:bodyPr>
            <a:normAutofit fontScale="55000" lnSpcReduction="20000"/>
          </a:bodyPr>
          <a:lstStyle/>
          <a:p>
            <a:pPr lvl="0"/>
            <a:r>
              <a:rPr lang="en-US" sz="4000" b="1" dirty="0" smtClean="0"/>
              <a:t>Transfer Example </a:t>
            </a:r>
            <a:r>
              <a:rPr lang="en-US" sz="4000" b="1" dirty="0"/>
              <a:t>3: Effects in Related Markets</a:t>
            </a:r>
            <a:endParaRPr lang="en-US" sz="4000" dirty="0"/>
          </a:p>
          <a:p>
            <a:pPr marL="82550" indent="0">
              <a:lnSpc>
                <a:spcPct val="70000"/>
              </a:lnSpc>
              <a:spcBef>
                <a:spcPts val="0"/>
              </a:spcBef>
              <a:buNone/>
            </a:pPr>
            <a:r>
              <a:rPr lang="en-US" sz="4000" b="1" dirty="0"/>
              <a:t> </a:t>
            </a:r>
            <a:endParaRPr lang="en-US" sz="4000" dirty="0"/>
          </a:p>
          <a:p>
            <a:pPr marL="227013" indent="-227013">
              <a:buFont typeface="Wingdings" panose="05000000000000000000" pitchFamily="2" charset="2"/>
              <a:buChar char="§"/>
            </a:pPr>
            <a:r>
              <a:rPr lang="en-US" sz="4000" dirty="0"/>
              <a:t>Producing a new good or service often has an effect in a related market.  </a:t>
            </a:r>
          </a:p>
          <a:p>
            <a:pPr>
              <a:lnSpc>
                <a:spcPct val="70000"/>
              </a:lnSpc>
              <a:spcBef>
                <a:spcPts val="0"/>
              </a:spcBef>
            </a:pPr>
            <a:endParaRPr lang="en-US" sz="4000" dirty="0"/>
          </a:p>
          <a:p>
            <a:pPr marL="460375" lvl="1" indent="-233363">
              <a:buFont typeface="Courier New" panose="02070309020205020404" pitchFamily="49" charset="0"/>
              <a:buChar char="o"/>
            </a:pPr>
            <a:r>
              <a:rPr lang="en-US" sz="3600" dirty="0"/>
              <a:t>These effects do not involve the creation of new resources; instead they are just a re-shuffling of existing resources that arises because of opportunities created by the new good.</a:t>
            </a:r>
          </a:p>
          <a:p>
            <a:pPr marL="460375" indent="-233363">
              <a:lnSpc>
                <a:spcPct val="70000"/>
              </a:lnSpc>
              <a:spcBef>
                <a:spcPts val="0"/>
              </a:spcBef>
              <a:buFont typeface="Courier New" panose="02070309020205020404" pitchFamily="49" charset="0"/>
              <a:buChar char="o"/>
            </a:pPr>
            <a:endParaRPr lang="en-US" sz="3600" dirty="0"/>
          </a:p>
          <a:p>
            <a:pPr marL="460375" indent="-233363">
              <a:buFont typeface="Courier New" panose="02070309020205020404" pitchFamily="49" charset="0"/>
              <a:buChar char="o"/>
            </a:pPr>
            <a:r>
              <a:rPr lang="en-US" sz="3600" dirty="0"/>
              <a:t>Suppose a government builds a park.  </a:t>
            </a:r>
            <a:r>
              <a:rPr lang="en-US" sz="3600" dirty="0" smtClean="0"/>
              <a:t>Ice </a:t>
            </a:r>
            <a:r>
              <a:rPr lang="en-US" sz="3600" dirty="0"/>
              <a:t>cream cone venders will come to the park and sell ice cream cones; movie theatre owners will lose business.  </a:t>
            </a:r>
            <a:r>
              <a:rPr lang="en-US" sz="3600" dirty="0" smtClean="0"/>
              <a:t>These </a:t>
            </a:r>
            <a:r>
              <a:rPr lang="en-US" sz="3600" dirty="0"/>
              <a:t>effects do not involve resources gained or lost—just re-shuffling.</a:t>
            </a:r>
          </a:p>
          <a:p>
            <a:pPr marL="460375" indent="-233363">
              <a:lnSpc>
                <a:spcPct val="70000"/>
              </a:lnSpc>
              <a:spcBef>
                <a:spcPts val="0"/>
              </a:spcBef>
              <a:buFont typeface="Courier New" panose="02070309020205020404" pitchFamily="49" charset="0"/>
              <a:buChar char="o"/>
            </a:pPr>
            <a:endParaRPr lang="en-US" sz="3600" dirty="0"/>
          </a:p>
          <a:p>
            <a:pPr marL="460375" indent="-233363">
              <a:buFont typeface="Courier New" panose="02070309020205020404" pitchFamily="49" charset="0"/>
              <a:buChar char="o"/>
            </a:pPr>
            <a:r>
              <a:rPr lang="en-US" sz="3600" dirty="0"/>
              <a:t>I</a:t>
            </a:r>
            <a:r>
              <a:rPr lang="en-US" sz="3600" dirty="0" smtClean="0"/>
              <a:t>t </a:t>
            </a:r>
            <a:r>
              <a:rPr lang="en-US" sz="3600" dirty="0"/>
              <a:t>looks like there is an increase in consumer surplus when the ice-cream-cone demand curve shifts out. </a:t>
            </a:r>
            <a:r>
              <a:rPr lang="en-US" sz="3600" dirty="0" smtClean="0"/>
              <a:t>But </a:t>
            </a:r>
            <a:r>
              <a:rPr lang="en-US" sz="3600" dirty="0"/>
              <a:t>in fact, the possibilities for consuming ice cream cones and movies are already built into the demand curve for visits to a park, so they are already taken care of by the consumer surplus calculation for parks.</a:t>
            </a:r>
          </a:p>
          <a:p>
            <a:pPr lvl="0"/>
            <a:endParaRPr lang="en-US" sz="4000" dirty="0">
              <a:solidFill>
                <a:schemeClr val="tx2"/>
              </a:solidFill>
            </a:endParaRPr>
          </a:p>
          <a:p>
            <a:pPr marL="227013" indent="-227013" eaLnBrk="1" hangingPunct="1">
              <a:lnSpc>
                <a:spcPct val="90000"/>
              </a:lnSpc>
              <a:buFont typeface="Wingdings" panose="05000000000000000000" pitchFamily="2" charset="2"/>
              <a:buChar char="§"/>
            </a:pPr>
            <a:endParaRPr lang="en-US" sz="2000" dirty="0" smtClean="0"/>
          </a:p>
          <a:p>
            <a:pPr lvl="1" eaLnBrk="1" hangingPunct="1">
              <a:lnSpc>
                <a:spcPct val="90000"/>
              </a:lnSpc>
            </a:pPr>
            <a:endParaRPr lang="en-US" dirty="0" smtClean="0"/>
          </a:p>
          <a:p>
            <a:pPr eaLnBrk="1" hangingPunct="1">
              <a:lnSpc>
                <a:spcPct val="90000"/>
              </a:lnSpc>
            </a:pPr>
            <a:endParaRPr lang="en-US"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256597"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Benefit-Cost Analysis, 11</a:t>
            </a:r>
            <a:endParaRPr lang="en-US" sz="2400" dirty="0">
              <a:solidFill>
                <a:srgbClr val="BD582C"/>
              </a:solidFill>
              <a:latin typeface="+mn-lt"/>
              <a:cs typeface="+mn-cs"/>
            </a:endParaRPr>
          </a:p>
        </p:txBody>
      </p:sp>
    </p:spTree>
    <p:extLst>
      <p:ext uri="{BB962C8B-B14F-4D97-AF65-F5344CB8AC3E}">
        <p14:creationId xmlns:p14="http://schemas.microsoft.com/office/powerpoint/2010/main" val="1045950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914400" y="1830754"/>
            <a:ext cx="7452360" cy="4798646"/>
          </a:xfrm>
        </p:spPr>
        <p:txBody>
          <a:bodyPr>
            <a:normAutofit fontScale="55000" lnSpcReduction="20000"/>
          </a:bodyPr>
          <a:lstStyle/>
          <a:p>
            <a:pPr lvl="0"/>
            <a:r>
              <a:rPr lang="en-US" sz="4000" b="1" dirty="0" smtClean="0"/>
              <a:t>Transfer Example </a:t>
            </a:r>
            <a:r>
              <a:rPr lang="en-US" sz="4000" b="1" dirty="0"/>
              <a:t>5: Displacement</a:t>
            </a:r>
            <a:endParaRPr lang="en-US" sz="4000" dirty="0"/>
          </a:p>
          <a:p>
            <a:pPr>
              <a:lnSpc>
                <a:spcPct val="70000"/>
              </a:lnSpc>
              <a:spcBef>
                <a:spcPts val="0"/>
              </a:spcBef>
            </a:pPr>
            <a:endParaRPr lang="en-US" sz="4000" dirty="0"/>
          </a:p>
          <a:p>
            <a:pPr marL="227013" indent="-227013">
              <a:buFont typeface="Wingdings" panose="05000000000000000000" pitchFamily="2" charset="2"/>
              <a:buChar char="§"/>
            </a:pPr>
            <a:r>
              <a:rPr lang="en-US" sz="4000" dirty="0"/>
              <a:t>In general, local projects cannot influence the overall level of employment</a:t>
            </a:r>
            <a:r>
              <a:rPr lang="en-US" sz="4000" dirty="0">
                <a:solidFill>
                  <a:schemeClr val="tx1"/>
                </a:solidFill>
              </a:rPr>
              <a:t>.  </a:t>
            </a:r>
            <a:r>
              <a:rPr lang="en-US" sz="3600" b="1" dirty="0" smtClean="0">
                <a:solidFill>
                  <a:schemeClr val="tx1"/>
                </a:solidFill>
              </a:rPr>
              <a:t>If </a:t>
            </a:r>
            <a:r>
              <a:rPr lang="en-US" sz="3600" b="1" dirty="0">
                <a:solidFill>
                  <a:schemeClr val="tx1"/>
                </a:solidFill>
              </a:rPr>
              <a:t>they could, we wouldn’t have any </a:t>
            </a:r>
            <a:r>
              <a:rPr lang="en-US" sz="3600" b="1" dirty="0" smtClean="0">
                <a:solidFill>
                  <a:schemeClr val="tx1"/>
                </a:solidFill>
              </a:rPr>
              <a:t>unemployment!</a:t>
            </a:r>
            <a:endParaRPr lang="en-US" sz="3600" dirty="0" smtClean="0">
              <a:solidFill>
                <a:schemeClr val="tx1"/>
              </a:solidFill>
            </a:endParaRPr>
          </a:p>
          <a:p>
            <a:pPr>
              <a:lnSpc>
                <a:spcPct val="70000"/>
              </a:lnSpc>
              <a:spcBef>
                <a:spcPts val="0"/>
              </a:spcBef>
            </a:pPr>
            <a:endParaRPr lang="en-US" sz="4000" dirty="0"/>
          </a:p>
          <a:p>
            <a:pPr marL="460375" lvl="1" indent="-233363">
              <a:buFont typeface="Courier New" panose="02070309020205020404" pitchFamily="49" charset="0"/>
              <a:buChar char="o"/>
            </a:pPr>
            <a:r>
              <a:rPr lang="en-US" sz="3600" dirty="0"/>
              <a:t>A program may, indeed, hire some people, but there is very likely to be an associated loss of jobs somewhere else in the economy.  So jobs are just transferred from one person to another.</a:t>
            </a:r>
          </a:p>
          <a:p>
            <a:pPr marL="460375" indent="-233363">
              <a:lnSpc>
                <a:spcPct val="70000"/>
              </a:lnSpc>
              <a:spcBef>
                <a:spcPts val="0"/>
              </a:spcBef>
              <a:buFont typeface="Courier New" panose="02070309020205020404" pitchFamily="49" charset="0"/>
              <a:buChar char="o"/>
            </a:pPr>
            <a:endParaRPr lang="en-US" sz="4000" dirty="0"/>
          </a:p>
          <a:p>
            <a:pPr marL="460375" indent="-233363">
              <a:buFont typeface="Courier New" panose="02070309020205020404" pitchFamily="49" charset="0"/>
              <a:buChar char="o"/>
            </a:pPr>
            <a:r>
              <a:rPr lang="en-US" sz="3600" dirty="0"/>
              <a:t>It is possible that a project results in the hiring of people who would otherwise be unemployed with no displacement.  Some analysts would say this applies to a program for the long-term unemployed</a:t>
            </a:r>
            <a:r>
              <a:rPr lang="en-US" sz="3600" dirty="0" smtClean="0"/>
              <a:t>.</a:t>
            </a:r>
          </a:p>
          <a:p>
            <a:pPr marL="460375" indent="-233363">
              <a:buFont typeface="Courier New" panose="02070309020205020404" pitchFamily="49" charset="0"/>
              <a:buChar char="o"/>
            </a:pPr>
            <a:endParaRPr lang="en-US" sz="4000" dirty="0"/>
          </a:p>
          <a:p>
            <a:pPr marL="460375" lvl="1" indent="-233363">
              <a:buFont typeface="Courier New" panose="02070309020205020404" pitchFamily="49" charset="0"/>
              <a:buChar char="o"/>
            </a:pPr>
            <a:r>
              <a:rPr lang="en-US" sz="3600" dirty="0"/>
              <a:t>But even here, one must be careful, because the benefits are not as great as one might think. </a:t>
            </a:r>
            <a:r>
              <a:rPr lang="en-US" sz="3600" dirty="0" smtClean="0"/>
              <a:t>Everyone </a:t>
            </a:r>
            <a:r>
              <a:rPr lang="en-US" sz="3600" dirty="0"/>
              <a:t>puts some value on his or her leisure time, so the net benefits from the job equal </a:t>
            </a:r>
            <a:r>
              <a:rPr lang="en-US" sz="3600" b="1" dirty="0">
                <a:solidFill>
                  <a:schemeClr val="tx1"/>
                </a:solidFill>
              </a:rPr>
              <a:t>wages minus lost leisure</a:t>
            </a:r>
            <a:r>
              <a:rPr lang="en-US" sz="3600" dirty="0"/>
              <a:t>.  </a:t>
            </a:r>
            <a:endParaRPr lang="en-US" sz="4000" dirty="0">
              <a:solidFill>
                <a:schemeClr val="tx2"/>
              </a:solidFill>
            </a:endParaRPr>
          </a:p>
          <a:p>
            <a:pPr lvl="0"/>
            <a:endParaRPr lang="en-US" sz="4000" dirty="0">
              <a:solidFill>
                <a:schemeClr val="tx2"/>
              </a:solidFill>
            </a:endParaRPr>
          </a:p>
          <a:p>
            <a:pPr marL="227013" indent="-227013" eaLnBrk="1" hangingPunct="1">
              <a:lnSpc>
                <a:spcPct val="90000"/>
              </a:lnSpc>
              <a:buFont typeface="Wingdings" panose="05000000000000000000" pitchFamily="2" charset="2"/>
              <a:buChar char="§"/>
            </a:pPr>
            <a:endParaRPr lang="en-US" sz="2000" dirty="0" smtClean="0"/>
          </a:p>
          <a:p>
            <a:pPr lvl="1" eaLnBrk="1" hangingPunct="1">
              <a:lnSpc>
                <a:spcPct val="90000"/>
              </a:lnSpc>
            </a:pPr>
            <a:endParaRPr lang="en-US" dirty="0" smtClean="0"/>
          </a:p>
          <a:p>
            <a:pPr eaLnBrk="1" hangingPunct="1">
              <a:lnSpc>
                <a:spcPct val="90000"/>
              </a:lnSpc>
            </a:pPr>
            <a:endParaRPr lang="en-US"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256597"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Benefit-Cost Analysis, 12</a:t>
            </a:r>
            <a:endParaRPr lang="en-US" sz="2400" dirty="0">
              <a:solidFill>
                <a:srgbClr val="BD582C"/>
              </a:solidFill>
              <a:latin typeface="+mn-lt"/>
              <a:cs typeface="+mn-cs"/>
            </a:endParaRPr>
          </a:p>
        </p:txBody>
      </p:sp>
    </p:spTree>
    <p:extLst>
      <p:ext uri="{BB962C8B-B14F-4D97-AF65-F5344CB8AC3E}">
        <p14:creationId xmlns:p14="http://schemas.microsoft.com/office/powerpoint/2010/main" val="3411758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914400" y="1822938"/>
            <a:ext cx="7543800" cy="4419600"/>
          </a:xfrm>
        </p:spPr>
        <p:txBody>
          <a:bodyPr/>
          <a:lstStyle/>
          <a:p>
            <a:pPr marL="227013" indent="-227013" eaLnBrk="1" hangingPunct="1">
              <a:lnSpc>
                <a:spcPct val="110000"/>
              </a:lnSpc>
              <a:buFont typeface="Wingdings" panose="05000000000000000000" pitchFamily="2" charset="2"/>
              <a:buChar char="§"/>
            </a:pPr>
            <a:r>
              <a:rPr lang="en-US" sz="2000" dirty="0" smtClean="0"/>
              <a:t>Benefit-cost analysis should not be blamed for the complexity of infrastructure decisions.</a:t>
            </a:r>
          </a:p>
          <a:p>
            <a:pPr marL="227013" indent="-227013" eaLnBrk="1" hangingPunct="1">
              <a:lnSpc>
                <a:spcPct val="110000"/>
              </a:lnSpc>
              <a:buFont typeface="Wingdings" panose="05000000000000000000" pitchFamily="2" charset="2"/>
              <a:buChar char="§"/>
            </a:pPr>
            <a:endParaRPr lang="en-US" sz="2000" dirty="0" smtClean="0"/>
          </a:p>
          <a:p>
            <a:pPr marL="227013" indent="-227013" eaLnBrk="1" hangingPunct="1">
              <a:lnSpc>
                <a:spcPct val="110000"/>
              </a:lnSpc>
              <a:buFont typeface="Wingdings" panose="05000000000000000000" pitchFamily="2" charset="2"/>
              <a:buChar char="§"/>
            </a:pPr>
            <a:r>
              <a:rPr lang="en-US" sz="2000" dirty="0" smtClean="0"/>
              <a:t>Benefit-cost analysis can simplify a decision, but it cannot make value judgments or eliminate uncertainty.</a:t>
            </a:r>
          </a:p>
          <a:p>
            <a:pPr marL="227013" indent="-227013" eaLnBrk="1" hangingPunct="1">
              <a:lnSpc>
                <a:spcPct val="110000"/>
              </a:lnSpc>
              <a:buFont typeface="Wingdings" panose="05000000000000000000" pitchFamily="2" charset="2"/>
              <a:buChar char="§"/>
            </a:pPr>
            <a:endParaRPr lang="en-US" sz="2000" dirty="0" smtClean="0"/>
          </a:p>
          <a:p>
            <a:pPr marL="227013" indent="-227013" eaLnBrk="1" hangingPunct="1">
              <a:lnSpc>
                <a:spcPct val="110000"/>
              </a:lnSpc>
              <a:buFont typeface="Wingdings" panose="05000000000000000000" pitchFamily="2" charset="2"/>
              <a:buChar char="§"/>
            </a:pPr>
            <a:r>
              <a:rPr lang="en-US" sz="2000" dirty="0" smtClean="0"/>
              <a:t>Try to frame benefit-cost analysis to focus on the factors that require analytical or value judgments.</a:t>
            </a:r>
          </a:p>
          <a:p>
            <a:pPr lvl="1" eaLnBrk="1" hangingPunct="1"/>
            <a:endParaRPr lang="en-US" dirty="0" smtClean="0"/>
          </a:p>
          <a:p>
            <a:pPr eaLnBrk="1" hangingPunct="1"/>
            <a:endParaRPr lang="en-US" dirty="0" smtClean="0"/>
          </a:p>
          <a:p>
            <a:pPr eaLnBrk="1" hangingPunct="1">
              <a:buFont typeface="Wingdings" pitchFamily="2" charset="2"/>
              <a:buNone/>
            </a:pPr>
            <a:endParaRPr lang="en-US" dirty="0" smtClean="0"/>
          </a:p>
          <a:p>
            <a:pPr eaLnBrk="1" hangingPunct="1"/>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256597"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Benefit-Cost Analysis, 13</a:t>
            </a:r>
            <a:endParaRPr lang="en-US" sz="2400" dirty="0">
              <a:solidFill>
                <a:srgbClr val="BD582C"/>
              </a:solidFill>
              <a:latin typeface="+mn-lt"/>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914400" y="1828800"/>
            <a:ext cx="7452360" cy="4495799"/>
          </a:xfrm>
        </p:spPr>
        <p:txBody>
          <a:bodyPr/>
          <a:lstStyle/>
          <a:p>
            <a:pPr marL="227013" indent="-227013" eaLnBrk="1" hangingPunct="1">
              <a:lnSpc>
                <a:spcPct val="110000"/>
              </a:lnSpc>
              <a:spcAft>
                <a:spcPts val="0"/>
              </a:spcAft>
              <a:buFont typeface="Wingdings" panose="05000000000000000000" pitchFamily="2" charset="2"/>
              <a:buChar char="§"/>
            </a:pPr>
            <a:r>
              <a:rPr lang="en-US" sz="2000" dirty="0" smtClean="0"/>
              <a:t>Many people think a government can pay for infrastructure through borrowing.</a:t>
            </a:r>
          </a:p>
          <a:p>
            <a:pPr marL="227013" indent="-227013" eaLnBrk="1" hangingPunct="1">
              <a:lnSpc>
                <a:spcPct val="110000"/>
              </a:lnSpc>
              <a:spcAft>
                <a:spcPts val="0"/>
              </a:spcAft>
              <a:buFont typeface="Wingdings" panose="05000000000000000000" pitchFamily="2" charset="2"/>
              <a:buChar char="§"/>
            </a:pPr>
            <a:endParaRPr lang="en-US" sz="2000" dirty="0" smtClean="0"/>
          </a:p>
          <a:p>
            <a:pPr marL="227013" indent="-227013" eaLnBrk="1" hangingPunct="1">
              <a:lnSpc>
                <a:spcPct val="110000"/>
              </a:lnSpc>
              <a:spcAft>
                <a:spcPts val="0"/>
              </a:spcAft>
              <a:buFont typeface="Wingdings" panose="05000000000000000000" pitchFamily="2" charset="2"/>
              <a:buChar char="§"/>
            </a:pPr>
            <a:r>
              <a:rPr lang="en-US" sz="2000" dirty="0" smtClean="0"/>
              <a:t>This is not true.  </a:t>
            </a:r>
          </a:p>
          <a:p>
            <a:pPr marL="227013" indent="-227013" eaLnBrk="1" hangingPunct="1">
              <a:lnSpc>
                <a:spcPct val="110000"/>
              </a:lnSpc>
              <a:spcAft>
                <a:spcPts val="0"/>
              </a:spcAft>
              <a:buFont typeface="Wingdings" panose="05000000000000000000" pitchFamily="2" charset="2"/>
              <a:buChar char="§"/>
            </a:pPr>
            <a:endParaRPr lang="en-US" sz="2000" dirty="0" smtClean="0"/>
          </a:p>
          <a:p>
            <a:pPr marL="227013" indent="-227013" eaLnBrk="1" hangingPunct="1">
              <a:lnSpc>
                <a:spcPct val="110000"/>
              </a:lnSpc>
              <a:spcAft>
                <a:spcPts val="0"/>
              </a:spcAft>
              <a:buFont typeface="Wingdings" panose="05000000000000000000" pitchFamily="2" charset="2"/>
              <a:buChar char="§"/>
            </a:pPr>
            <a:r>
              <a:rPr lang="en-US" sz="2000" dirty="0" smtClean="0"/>
              <a:t>Borrowing simply spreads the financing burden over time.</a:t>
            </a:r>
          </a:p>
          <a:p>
            <a:pPr marL="227013" indent="-227013" eaLnBrk="1" hangingPunct="1">
              <a:lnSpc>
                <a:spcPct val="110000"/>
              </a:lnSpc>
              <a:spcAft>
                <a:spcPts val="0"/>
              </a:spcAft>
              <a:buFont typeface="Wingdings" panose="05000000000000000000" pitchFamily="2" charset="2"/>
              <a:buChar char="§"/>
            </a:pPr>
            <a:endParaRPr lang="en-US" sz="2000" dirty="0" smtClean="0"/>
          </a:p>
          <a:p>
            <a:pPr marL="227013" indent="-227013" eaLnBrk="1" hangingPunct="1">
              <a:lnSpc>
                <a:spcPct val="110000"/>
              </a:lnSpc>
              <a:spcAft>
                <a:spcPts val="0"/>
              </a:spcAft>
              <a:buFont typeface="Wingdings" panose="05000000000000000000" pitchFamily="2" charset="2"/>
              <a:buChar char="§"/>
            </a:pPr>
            <a:r>
              <a:rPr lang="en-US" sz="2000" dirty="0" smtClean="0"/>
              <a:t>Taxes or fees are needed to pay for the infrastructure, with or without borrowing.</a:t>
            </a:r>
          </a:p>
          <a:p>
            <a:pPr eaLnBrk="1" hangingPunct="1">
              <a:lnSpc>
                <a:spcPct val="90000"/>
              </a:lnSpc>
            </a:pPr>
            <a:endParaRPr lang="en-US"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259162"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Paying For Infrastructure</a:t>
            </a:r>
            <a:endParaRPr lang="en-US" sz="2400" dirty="0">
              <a:solidFill>
                <a:srgbClr val="BD582C"/>
              </a:solidFill>
              <a:latin typeface="+mn-lt"/>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914400" y="1752600"/>
            <a:ext cx="7543800" cy="4495800"/>
          </a:xfrm>
        </p:spPr>
        <p:txBody>
          <a:bodyPr>
            <a:normAutofit fontScale="92500" lnSpcReduction="10000"/>
          </a:bodyPr>
          <a:lstStyle/>
          <a:p>
            <a:pPr marL="227013" indent="-227013" eaLnBrk="1" hangingPunct="1">
              <a:lnSpc>
                <a:spcPct val="90000"/>
              </a:lnSpc>
              <a:spcAft>
                <a:spcPts val="1200"/>
              </a:spcAft>
              <a:buFont typeface="Wingdings" panose="05000000000000000000" pitchFamily="2" charset="2"/>
              <a:buChar char="§"/>
            </a:pPr>
            <a:r>
              <a:rPr lang="en-US" sz="2400" dirty="0" smtClean="0"/>
              <a:t>President Trump announced an infrastructure plan in early 2018.  </a:t>
            </a:r>
          </a:p>
          <a:p>
            <a:pPr marL="391605" lvl="1" indent="-227013">
              <a:spcAft>
                <a:spcPts val="1200"/>
              </a:spcAft>
              <a:buFont typeface="Wingdings" panose="05000000000000000000" pitchFamily="2" charset="2"/>
              <a:buChar char="§"/>
            </a:pPr>
            <a:r>
              <a:rPr lang="en-US" sz="2000" dirty="0" smtClean="0"/>
              <a:t>His plan calls for $200 billion in federal funds to encourage infrastructure projects by state and local governments and private companies.</a:t>
            </a:r>
          </a:p>
          <a:p>
            <a:pPr marL="227013" indent="-227013">
              <a:lnSpc>
                <a:spcPct val="100000"/>
              </a:lnSpc>
              <a:spcAft>
                <a:spcPts val="1200"/>
              </a:spcAft>
              <a:buFont typeface="Wingdings" panose="05000000000000000000" pitchFamily="2" charset="2"/>
              <a:buChar char="§"/>
            </a:pPr>
            <a:r>
              <a:rPr lang="en-US" sz="2100" dirty="0"/>
              <a:t>Few scholars think this is a viable strategy.</a:t>
            </a:r>
          </a:p>
          <a:p>
            <a:pPr marL="391605" lvl="1" indent="-227013">
              <a:lnSpc>
                <a:spcPct val="100000"/>
              </a:lnSpc>
              <a:spcAft>
                <a:spcPts val="1200"/>
              </a:spcAft>
              <a:buFont typeface="Wingdings" panose="05000000000000000000" pitchFamily="2" charset="2"/>
              <a:buChar char="§"/>
            </a:pPr>
            <a:r>
              <a:rPr lang="en-US" sz="1988" dirty="0"/>
              <a:t>The source of the federal money is not specified.</a:t>
            </a:r>
          </a:p>
          <a:p>
            <a:pPr marL="391605" lvl="1" indent="-227013">
              <a:lnSpc>
                <a:spcPct val="100000"/>
              </a:lnSpc>
              <a:spcAft>
                <a:spcPts val="1200"/>
              </a:spcAft>
              <a:buFont typeface="Wingdings" panose="05000000000000000000" pitchFamily="2" charset="2"/>
              <a:buChar char="§"/>
            </a:pPr>
            <a:r>
              <a:rPr lang="en-US" sz="1988" dirty="0"/>
              <a:t>Because of across-state spillovers and economies of scale, national infrastructure projects should be funded at the federal level.</a:t>
            </a:r>
          </a:p>
          <a:p>
            <a:pPr marL="391605" lvl="1" indent="-227013">
              <a:lnSpc>
                <a:spcPct val="100000"/>
              </a:lnSpc>
              <a:spcAft>
                <a:spcPts val="1200"/>
              </a:spcAft>
              <a:buFont typeface="Wingdings" panose="05000000000000000000" pitchFamily="2" charset="2"/>
              <a:buChar char="§"/>
            </a:pPr>
            <a:r>
              <a:rPr lang="en-US" sz="1988" dirty="0"/>
              <a:t>Private companies will select projects based on profitability, not on the net benefits to households, so key projects will not be funded</a:t>
            </a:r>
            <a:r>
              <a:rPr lang="en-US" sz="1988" dirty="0" smtClean="0"/>
              <a:t>.</a:t>
            </a:r>
          </a:p>
          <a:p>
            <a:pPr marL="391605" lvl="1" indent="-227013">
              <a:lnSpc>
                <a:spcPct val="100000"/>
              </a:lnSpc>
              <a:spcAft>
                <a:spcPts val="1200"/>
              </a:spcAft>
              <a:buFont typeface="Wingdings" panose="05000000000000000000" pitchFamily="2" charset="2"/>
              <a:buChar char="§"/>
            </a:pPr>
            <a:r>
              <a:rPr lang="en-US" sz="1988" dirty="0" smtClean="0"/>
              <a:t>The plan runs into the “incomplete contracts” problem discussed earlier in the class.</a:t>
            </a:r>
            <a:endParaRPr lang="en-US" sz="1988" dirty="0"/>
          </a:p>
          <a:p>
            <a:pPr marL="227013" indent="-227013">
              <a:lnSpc>
                <a:spcPct val="100000"/>
              </a:lnSpc>
              <a:spcAft>
                <a:spcPts val="1200"/>
              </a:spcAft>
              <a:buFont typeface="Wingdings" panose="05000000000000000000" pitchFamily="2" charset="2"/>
              <a:buChar char="§"/>
            </a:pPr>
            <a:r>
              <a:rPr lang="en-US" sz="1500" dirty="0"/>
              <a:t>See: </a:t>
            </a:r>
            <a:r>
              <a:rPr lang="en-US" sz="1500" dirty="0">
                <a:hlinkClick r:id="rId2"/>
              </a:rPr>
              <a:t>https://www.nytimes.com/2018/02/12/business/trump-infrastructure-proposal.html</a:t>
            </a:r>
            <a:r>
              <a:rPr lang="en-US" sz="1500" dirty="0"/>
              <a:t> </a:t>
            </a:r>
          </a:p>
          <a:p>
            <a:pPr marL="391605" lvl="1" indent="-227013">
              <a:spcAft>
                <a:spcPts val="1200"/>
              </a:spcAft>
              <a:buFont typeface="Wingdings" panose="05000000000000000000" pitchFamily="2" charset="2"/>
              <a:buChar char="§"/>
            </a:pPr>
            <a:endParaRPr lang="en-US" sz="2000" dirty="0" smtClean="0"/>
          </a:p>
          <a:p>
            <a:pPr marL="164592" lvl="1" indent="0">
              <a:buNone/>
            </a:pPr>
            <a:endParaRPr lang="en-US" sz="1463" dirty="0" smtClean="0"/>
          </a:p>
          <a:p>
            <a:pPr marL="391605" lvl="1" indent="-227013">
              <a:buFont typeface="Wingdings" panose="05000000000000000000" pitchFamily="2" charset="2"/>
              <a:buChar char="§"/>
            </a:pPr>
            <a:endParaRPr lang="en-US" sz="1463"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3" name="Rectangle 2"/>
          <p:cNvSpPr/>
          <p:nvPr/>
        </p:nvSpPr>
        <p:spPr>
          <a:xfrm>
            <a:off x="838200" y="1371600"/>
            <a:ext cx="3632020"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Calibri" panose="020F0502020204030204"/>
                <a:cs typeface="+mn-cs"/>
              </a:rPr>
              <a:t>Paying for Infrastructure, 3</a:t>
            </a:r>
            <a:endParaRPr lang="en-US" sz="2400" dirty="0">
              <a:solidFill>
                <a:srgbClr val="BD582C"/>
              </a:solidFill>
              <a:latin typeface="Calibri" panose="020F0502020204030204"/>
              <a:cs typeface="+mn-cs"/>
            </a:endParaRPr>
          </a:p>
        </p:txBody>
      </p:sp>
    </p:spTree>
    <p:extLst>
      <p:ext uri="{BB962C8B-B14F-4D97-AF65-F5344CB8AC3E}">
        <p14:creationId xmlns:p14="http://schemas.microsoft.com/office/powerpoint/2010/main" val="957716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888274" y="1905000"/>
            <a:ext cx="7467600" cy="4572000"/>
          </a:xfrm>
        </p:spPr>
        <p:txBody>
          <a:bodyPr>
            <a:normAutofit/>
          </a:bodyPr>
          <a:lstStyle/>
          <a:p>
            <a:pPr marL="227013" indent="-227013" eaLnBrk="1" hangingPunct="1">
              <a:lnSpc>
                <a:spcPct val="110000"/>
              </a:lnSpc>
              <a:spcAft>
                <a:spcPts val="1800"/>
              </a:spcAft>
              <a:buFont typeface="Wingdings" panose="05000000000000000000" pitchFamily="2" charset="2"/>
              <a:buChar char="§"/>
            </a:pPr>
            <a:r>
              <a:rPr lang="en-US" sz="2000" dirty="0" smtClean="0"/>
              <a:t>Now consider the (simpler!) case of residential infrastructure (streets, lights, sidewalks, water and sewer).</a:t>
            </a:r>
          </a:p>
          <a:p>
            <a:pPr marL="227013" indent="-227013" eaLnBrk="1" hangingPunct="1">
              <a:lnSpc>
                <a:spcPct val="110000"/>
              </a:lnSpc>
              <a:buFont typeface="Wingdings" panose="05000000000000000000" pitchFamily="2" charset="2"/>
              <a:buChar char="§"/>
            </a:pPr>
            <a:r>
              <a:rPr lang="en-US" sz="2000" dirty="0" smtClean="0"/>
              <a:t>Alternative sources of revenue are:</a:t>
            </a:r>
          </a:p>
          <a:p>
            <a:pPr marL="460375" lvl="1" indent="-233363">
              <a:lnSpc>
                <a:spcPct val="110000"/>
              </a:lnSpc>
              <a:buFont typeface="Courier New" panose="02070309020205020404" pitchFamily="49" charset="0"/>
              <a:buChar char="o"/>
            </a:pPr>
            <a:r>
              <a:rPr lang="en-US" sz="2000" dirty="0" smtClean="0"/>
              <a:t>Property taxes</a:t>
            </a:r>
          </a:p>
          <a:p>
            <a:pPr marL="460375" lvl="1" indent="-233363">
              <a:lnSpc>
                <a:spcPct val="110000"/>
              </a:lnSpc>
              <a:buFont typeface="Courier New" panose="02070309020205020404" pitchFamily="49" charset="0"/>
              <a:buChar char="o"/>
            </a:pPr>
            <a:r>
              <a:rPr lang="en-US" sz="2000" dirty="0" smtClean="0"/>
              <a:t>Special assessments on homeowners</a:t>
            </a:r>
          </a:p>
          <a:p>
            <a:pPr marL="460375" lvl="1" indent="-233363">
              <a:lnSpc>
                <a:spcPct val="110000"/>
              </a:lnSpc>
              <a:buFont typeface="Courier New" panose="02070309020205020404" pitchFamily="49" charset="0"/>
              <a:buChar char="o"/>
            </a:pPr>
            <a:r>
              <a:rPr lang="en-US" sz="2000" dirty="0" smtClean="0"/>
              <a:t>User fees</a:t>
            </a:r>
          </a:p>
          <a:p>
            <a:pPr marL="460375" lvl="1" indent="-233363">
              <a:lnSpc>
                <a:spcPct val="110000"/>
              </a:lnSpc>
              <a:buFont typeface="Courier New" panose="02070309020205020404" pitchFamily="49" charset="0"/>
              <a:buChar char="o"/>
            </a:pPr>
            <a:r>
              <a:rPr lang="en-US" sz="2000" dirty="0" smtClean="0"/>
              <a:t>One-time fees charged to home buyers</a:t>
            </a:r>
          </a:p>
          <a:p>
            <a:pPr marL="460375" lvl="1" indent="-233363">
              <a:lnSpc>
                <a:spcPct val="110000"/>
              </a:lnSpc>
              <a:buFont typeface="Courier New" panose="02070309020205020404" pitchFamily="49" charset="0"/>
              <a:buChar char="o"/>
            </a:pPr>
            <a:r>
              <a:rPr lang="en-US" sz="2000" dirty="0" smtClean="0"/>
              <a:t>One-time fees charged to builder</a:t>
            </a:r>
          </a:p>
          <a:p>
            <a:pPr marL="460375" lvl="1" indent="-233363">
              <a:lnSpc>
                <a:spcPct val="110000"/>
              </a:lnSpc>
              <a:buFont typeface="Courier New" panose="02070309020205020404" pitchFamily="49" charset="0"/>
              <a:buChar char="o"/>
            </a:pPr>
            <a:r>
              <a:rPr lang="en-US" sz="2000" dirty="0" smtClean="0"/>
              <a:t>Requirement placed on builder.</a:t>
            </a:r>
          </a:p>
          <a:p>
            <a:pPr eaLnBrk="1" hangingPunct="1">
              <a:lnSpc>
                <a:spcPct val="90000"/>
              </a:lnSpc>
              <a:buFont typeface="Wingdings" pitchFamily="2" charset="2"/>
              <a:buNone/>
            </a:pPr>
            <a:endParaRPr lang="en-US" sz="2000" dirty="0" smtClean="0"/>
          </a:p>
          <a:p>
            <a:pPr eaLnBrk="1" hangingPunct="1">
              <a:lnSpc>
                <a:spcPct val="90000"/>
              </a:lnSpc>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3560526"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Paying For Infrastructure, 3</a:t>
            </a:r>
            <a:endParaRPr lang="en-US" sz="2400" dirty="0">
              <a:solidFill>
                <a:srgbClr val="BD582C"/>
              </a:solidFill>
              <a:latin typeface="+mn-lt"/>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917612" y="1752600"/>
            <a:ext cx="7482840" cy="4648200"/>
          </a:xfrm>
        </p:spPr>
        <p:txBody>
          <a:bodyPr>
            <a:noAutofit/>
          </a:bodyPr>
          <a:lstStyle/>
          <a:p>
            <a:pPr marL="227013" indent="-227013" eaLnBrk="1" hangingPunct="1">
              <a:lnSpc>
                <a:spcPct val="110000"/>
              </a:lnSpc>
              <a:spcAft>
                <a:spcPts val="1200"/>
              </a:spcAft>
              <a:buFont typeface="Wingdings" panose="05000000000000000000" pitchFamily="2" charset="2"/>
              <a:buChar char="§"/>
            </a:pPr>
            <a:r>
              <a:rPr lang="en-US" sz="1900" dirty="0" smtClean="0"/>
              <a:t>Fees </a:t>
            </a:r>
            <a:r>
              <a:rPr lang="en-US" sz="1900" dirty="0"/>
              <a:t>charged to home buyers and fees charged to builders sound quite </a:t>
            </a:r>
            <a:r>
              <a:rPr lang="en-US" sz="2000" dirty="0"/>
              <a:t>different, but are, in fact equivalent</a:t>
            </a:r>
            <a:r>
              <a:rPr lang="en-US" sz="2000" dirty="0" smtClean="0"/>
              <a:t>.</a:t>
            </a:r>
            <a:endParaRPr lang="en-US" sz="2000" dirty="0"/>
          </a:p>
          <a:p>
            <a:pPr marL="460375" lvl="1" indent="-233363">
              <a:lnSpc>
                <a:spcPct val="110000"/>
              </a:lnSpc>
              <a:spcAft>
                <a:spcPts val="1200"/>
              </a:spcAft>
              <a:buFont typeface="Courier New" panose="02070309020205020404" pitchFamily="49" charset="0"/>
              <a:buChar char="o"/>
            </a:pPr>
            <a:r>
              <a:rPr lang="en-US" sz="2000" dirty="0"/>
              <a:t>Remember the theorem: Economic incidence does not depend on legal incidence</a:t>
            </a:r>
            <a:r>
              <a:rPr lang="en-US" sz="2000" dirty="0" smtClean="0"/>
              <a:t>.</a:t>
            </a:r>
            <a:endParaRPr lang="en-US" sz="2000" dirty="0"/>
          </a:p>
          <a:p>
            <a:pPr marL="227013" indent="-227013" eaLnBrk="1" hangingPunct="1">
              <a:lnSpc>
                <a:spcPct val="110000"/>
              </a:lnSpc>
              <a:spcAft>
                <a:spcPts val="1800"/>
              </a:spcAft>
              <a:buFont typeface="Wingdings" panose="05000000000000000000" pitchFamily="2" charset="2"/>
              <a:buChar char="§"/>
            </a:pPr>
            <a:r>
              <a:rPr lang="en-US" sz="2000" dirty="0"/>
              <a:t>Because builders and home buyers are both mobile, they both must be compensated for fees paid</a:t>
            </a:r>
            <a:r>
              <a:rPr lang="en-US" sz="2000" dirty="0" smtClean="0"/>
              <a:t>.</a:t>
            </a:r>
            <a:endParaRPr lang="en-US" sz="2000" dirty="0"/>
          </a:p>
          <a:p>
            <a:pPr marL="460375" lvl="1" indent="-233363">
              <a:lnSpc>
                <a:spcPct val="110000"/>
              </a:lnSpc>
              <a:buFont typeface="Courier New" panose="02070309020205020404" pitchFamily="49" charset="0"/>
              <a:buChar char="o"/>
            </a:pPr>
            <a:r>
              <a:rPr lang="en-US" sz="2000" dirty="0"/>
              <a:t>Builders </a:t>
            </a:r>
            <a:r>
              <a:rPr lang="en-US" sz="2000" dirty="0" smtClean="0"/>
              <a:t>are compensated by a higher price (if they pay the fee).</a:t>
            </a:r>
          </a:p>
          <a:p>
            <a:pPr marL="460375" lvl="1" indent="-233363">
              <a:lnSpc>
                <a:spcPct val="110000"/>
              </a:lnSpc>
              <a:buFont typeface="Courier New" panose="02070309020205020404" pitchFamily="49" charset="0"/>
              <a:buChar char="o"/>
            </a:pPr>
            <a:r>
              <a:rPr lang="en-US" sz="2000" dirty="0" smtClean="0"/>
              <a:t>Homeowners are compensated by receiving the benefits from the fees—i.e., </a:t>
            </a:r>
            <a:r>
              <a:rPr lang="en-US" sz="2000" b="1" dirty="0" smtClean="0"/>
              <a:t>homeowners bear the burden of the fee</a:t>
            </a:r>
            <a:r>
              <a:rPr lang="en-US" sz="2000" dirty="0" smtClean="0"/>
              <a:t> and receive the benefits from the infrastructure.</a:t>
            </a:r>
          </a:p>
          <a:p>
            <a:pPr marL="460375" lvl="1" indent="-233363">
              <a:lnSpc>
                <a:spcPct val="110000"/>
              </a:lnSpc>
              <a:buFont typeface="Courier New" panose="02070309020205020404" pitchFamily="49" charset="0"/>
              <a:buChar char="o"/>
            </a:pPr>
            <a:r>
              <a:rPr lang="en-US" sz="2000" dirty="0" smtClean="0"/>
              <a:t>I will return to the case where the benefits and costs are not equal.</a:t>
            </a:r>
            <a:endParaRPr lang="en-US" sz="2000"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3" name="Rectangle 2"/>
          <p:cNvSpPr/>
          <p:nvPr/>
        </p:nvSpPr>
        <p:spPr>
          <a:xfrm>
            <a:off x="838200" y="1447800"/>
            <a:ext cx="4100161" cy="387798"/>
          </a:xfrm>
          <a:prstGeom prst="rect">
            <a:avLst/>
          </a:prstGeom>
        </p:spPr>
        <p:txBody>
          <a:bodyPr wrap="none">
            <a:spAutoFit/>
          </a:bodyPr>
          <a:lstStyle/>
          <a:p>
            <a:pPr eaLnBrk="1" hangingPunct="1">
              <a:lnSpc>
                <a:spcPct val="80000"/>
              </a:lnSpc>
              <a:buFont typeface="Wingdings" pitchFamily="2" charset="2"/>
              <a:buNone/>
            </a:pPr>
            <a:r>
              <a:rPr lang="en-US" sz="2400" dirty="0" smtClean="0">
                <a:solidFill>
                  <a:srgbClr val="BD582C"/>
                </a:solidFill>
                <a:latin typeface="+mn-lt"/>
              </a:rPr>
              <a:t>Incidence of Development Fees</a:t>
            </a:r>
            <a:endParaRPr lang="en-US" sz="2400" dirty="0">
              <a:solidFill>
                <a:srgbClr val="BD582C"/>
              </a:solidFill>
              <a:latin typeface="+mn-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914400" y="1752600"/>
            <a:ext cx="7452360" cy="4572000"/>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Fees </a:t>
            </a:r>
            <a:r>
              <a:rPr lang="en-US" sz="2000" dirty="0"/>
              <a:t>charged to builders and requiring builders to provide infrastructure sound the same, but used to be quite different.</a:t>
            </a:r>
          </a:p>
          <a:p>
            <a:pPr eaLnBrk="1" hangingPunct="1">
              <a:lnSpc>
                <a:spcPct val="50000"/>
              </a:lnSpc>
            </a:pPr>
            <a:endParaRPr lang="en-US" sz="2000" dirty="0"/>
          </a:p>
          <a:p>
            <a:pPr marL="460375" lvl="1" indent="-233363">
              <a:lnSpc>
                <a:spcPct val="110000"/>
              </a:lnSpc>
              <a:buFont typeface="Courier New" panose="02070309020205020404" pitchFamily="49" charset="0"/>
              <a:buChar char="o"/>
            </a:pPr>
            <a:r>
              <a:rPr lang="en-US" sz="2000" dirty="0"/>
              <a:t>Existing residents would like builders or new residents to pay not only for their infrastructure, but also for unrelated infrastructure, such as a marina.</a:t>
            </a:r>
          </a:p>
          <a:p>
            <a:pPr lvl="1" eaLnBrk="1" hangingPunct="1">
              <a:lnSpc>
                <a:spcPct val="110000"/>
              </a:lnSpc>
            </a:pPr>
            <a:endParaRPr lang="en-US" sz="2000" dirty="0"/>
          </a:p>
          <a:p>
            <a:pPr marL="227013" indent="-227013" eaLnBrk="1" hangingPunct="1">
              <a:lnSpc>
                <a:spcPct val="110000"/>
              </a:lnSpc>
              <a:buFont typeface="Wingdings" panose="05000000000000000000" pitchFamily="2" charset="2"/>
              <a:buChar char="§"/>
            </a:pPr>
            <a:r>
              <a:rPr lang="en-US" sz="2000" dirty="0"/>
              <a:t>Courts require a </a:t>
            </a:r>
            <a:r>
              <a:rPr lang="en-US" sz="2000" b="1" dirty="0">
                <a:solidFill>
                  <a:srgbClr val="BD582C"/>
                </a:solidFill>
              </a:rPr>
              <a:t>nexus</a:t>
            </a:r>
            <a:r>
              <a:rPr lang="en-US" sz="2000" dirty="0">
                <a:solidFill>
                  <a:srgbClr val="BD582C"/>
                </a:solidFill>
              </a:rPr>
              <a:t> </a:t>
            </a:r>
            <a:r>
              <a:rPr lang="en-US" sz="2000" dirty="0"/>
              <a:t>between fees and new infrastructure costs</a:t>
            </a:r>
          </a:p>
          <a:p>
            <a:pPr eaLnBrk="1" hangingPunct="1">
              <a:lnSpc>
                <a:spcPct val="50000"/>
              </a:lnSpc>
            </a:pPr>
            <a:endParaRPr lang="en-US" sz="2000" dirty="0"/>
          </a:p>
          <a:p>
            <a:pPr marL="460375" lvl="1" indent="-233363">
              <a:lnSpc>
                <a:spcPct val="110000"/>
              </a:lnSpc>
              <a:buFont typeface="Courier New" panose="02070309020205020404" pitchFamily="49" charset="0"/>
              <a:buChar char="o"/>
            </a:pPr>
            <a:r>
              <a:rPr lang="en-US" sz="2000" dirty="0"/>
              <a:t>But local governments have had negotiating room through their control of </a:t>
            </a:r>
            <a:r>
              <a:rPr lang="en-US" sz="2000" b="1" dirty="0">
                <a:solidFill>
                  <a:srgbClr val="BD582C"/>
                </a:solidFill>
              </a:rPr>
              <a:t>zoning</a:t>
            </a:r>
            <a:r>
              <a:rPr lang="en-US" sz="2000" dirty="0">
                <a:solidFill>
                  <a:srgbClr val="BD582C"/>
                </a:solidFill>
              </a:rPr>
              <a:t> </a:t>
            </a:r>
            <a:r>
              <a:rPr lang="en-US" sz="2000" dirty="0"/>
              <a:t>and could “convince” builders to build other things.</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3" name="Rectangle 2"/>
          <p:cNvSpPr/>
          <p:nvPr/>
        </p:nvSpPr>
        <p:spPr>
          <a:xfrm>
            <a:off x="812074" y="1352490"/>
            <a:ext cx="4401526"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Incidence of Development Fees, 2</a:t>
            </a:r>
            <a:endParaRPr lang="en-US" sz="2400" dirty="0">
              <a:solidFill>
                <a:srgbClr val="BD582C"/>
              </a:solidFill>
              <a:latin typeface="+mn-lt"/>
            </a:endParaRPr>
          </a:p>
        </p:txBody>
      </p:sp>
    </p:spTree>
    <p:extLst>
      <p:ext uri="{BB962C8B-B14F-4D97-AF65-F5344CB8AC3E}">
        <p14:creationId xmlns:p14="http://schemas.microsoft.com/office/powerpoint/2010/main" val="10187593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914400" y="1829357"/>
            <a:ext cx="7543800" cy="4572000"/>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A </a:t>
            </a:r>
            <a:r>
              <a:rPr lang="en-US" sz="2000" dirty="0"/>
              <a:t>recent U.S. Supreme Court decision appears to have changed the possibilities.</a:t>
            </a:r>
          </a:p>
          <a:p>
            <a:pPr marL="227013" indent="-227013">
              <a:lnSpc>
                <a:spcPct val="110000"/>
              </a:lnSpc>
              <a:spcBef>
                <a:spcPts val="0"/>
              </a:spcBef>
              <a:buFont typeface="Wingdings" panose="05000000000000000000" pitchFamily="2" charset="2"/>
              <a:buChar char="§"/>
            </a:pPr>
            <a:endParaRPr lang="en-US" sz="2000" dirty="0"/>
          </a:p>
          <a:p>
            <a:pPr marL="227013" indent="-227013" eaLnBrk="1" hangingPunct="1">
              <a:lnSpc>
                <a:spcPct val="110000"/>
              </a:lnSpc>
              <a:buFont typeface="Wingdings" panose="05000000000000000000" pitchFamily="2" charset="2"/>
              <a:buChar char="§"/>
            </a:pPr>
            <a:r>
              <a:rPr lang="en-US" sz="2000" dirty="0"/>
              <a:t>A Florida water management district was denied a permit for a shopping center because the developer would not spend money on wetlands-restoration projects.</a:t>
            </a:r>
          </a:p>
          <a:p>
            <a:pPr marL="227013" indent="-227013">
              <a:lnSpc>
                <a:spcPct val="110000"/>
              </a:lnSpc>
              <a:spcBef>
                <a:spcPts val="0"/>
              </a:spcBef>
              <a:buFont typeface="Wingdings" panose="05000000000000000000" pitchFamily="2" charset="2"/>
              <a:buChar char="§"/>
            </a:pPr>
            <a:endParaRPr lang="en-US" sz="2000" dirty="0"/>
          </a:p>
          <a:p>
            <a:pPr marL="227013" indent="-227013" eaLnBrk="1" hangingPunct="1">
              <a:lnSpc>
                <a:spcPct val="110000"/>
              </a:lnSpc>
              <a:buFont typeface="Wingdings" panose="05000000000000000000" pitchFamily="2" charset="2"/>
              <a:buChar char="§"/>
            </a:pPr>
            <a:r>
              <a:rPr lang="en-US" sz="2000" dirty="0"/>
              <a:t>The Supreme Court said a “rough proportionality” between the project and the requirements was needed.</a:t>
            </a:r>
          </a:p>
          <a:p>
            <a:pPr marL="227013" indent="-227013">
              <a:lnSpc>
                <a:spcPct val="110000"/>
              </a:lnSpc>
              <a:spcBef>
                <a:spcPts val="0"/>
              </a:spcBef>
              <a:buFont typeface="Wingdings" panose="05000000000000000000" pitchFamily="2" charset="2"/>
              <a:buChar char="§"/>
            </a:pPr>
            <a:endParaRPr lang="en-US" sz="2000" dirty="0"/>
          </a:p>
          <a:p>
            <a:pPr marL="227013" indent="-227013" eaLnBrk="1" hangingPunct="1">
              <a:lnSpc>
                <a:spcPct val="110000"/>
              </a:lnSpc>
              <a:buFont typeface="Wingdings" panose="05000000000000000000" pitchFamily="2" charset="2"/>
              <a:buChar char="§"/>
            </a:pPr>
            <a:r>
              <a:rPr lang="en-US" sz="2000" dirty="0"/>
              <a:t>So fees and building requirements now look similar—and a key economic development tool may have been lost.</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3" name="Rectangle 2"/>
          <p:cNvSpPr/>
          <p:nvPr/>
        </p:nvSpPr>
        <p:spPr>
          <a:xfrm>
            <a:off x="822960" y="1367692"/>
            <a:ext cx="4401526"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Incidence of Development Fees, 3</a:t>
            </a:r>
            <a:endParaRPr lang="en-US" sz="2400" dirty="0">
              <a:solidFill>
                <a:srgbClr val="BD582C"/>
              </a:solidFill>
              <a:latin typeface="+mn-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914400" y="1828800"/>
            <a:ext cx="7452360" cy="4495800"/>
          </a:xfrm>
        </p:spPr>
        <p:txBody>
          <a:bodyPr>
            <a:normAutofit/>
          </a:bodyPr>
          <a:lstStyle/>
          <a:p>
            <a:pPr marL="227013" indent="-227013" eaLnBrk="1" hangingPunct="1">
              <a:lnSpc>
                <a:spcPct val="110000"/>
              </a:lnSpc>
              <a:spcAft>
                <a:spcPts val="1800"/>
              </a:spcAft>
              <a:buFont typeface="Wingdings" panose="05000000000000000000" pitchFamily="2" charset="2"/>
              <a:buChar char="§"/>
            </a:pPr>
            <a:r>
              <a:rPr lang="en-US" sz="2000" dirty="0" smtClean="0"/>
              <a:t>If </a:t>
            </a:r>
            <a:r>
              <a:rPr lang="en-US" sz="2000" dirty="0"/>
              <a:t>costs imposed on builders exceed benefits from the infrastructure, the price of undeveloped land will fall</a:t>
            </a:r>
            <a:r>
              <a:rPr lang="en-US" sz="2000" dirty="0" smtClean="0"/>
              <a:t>.</a:t>
            </a:r>
            <a:endParaRPr lang="en-US" sz="2000" dirty="0"/>
          </a:p>
          <a:p>
            <a:pPr marL="457200" lvl="1" indent="-230188">
              <a:lnSpc>
                <a:spcPct val="110000"/>
              </a:lnSpc>
              <a:spcAft>
                <a:spcPts val="1200"/>
              </a:spcAft>
              <a:buFont typeface="Courier New" panose="02070309020205020404" pitchFamily="49" charset="0"/>
              <a:buChar char="o"/>
            </a:pPr>
            <a:r>
              <a:rPr lang="en-US" sz="2000" dirty="0"/>
              <a:t>Builders will not build unless they make normal profits.</a:t>
            </a:r>
          </a:p>
          <a:p>
            <a:pPr marL="457200" lvl="1" indent="-230188">
              <a:lnSpc>
                <a:spcPct val="110000"/>
              </a:lnSpc>
              <a:spcAft>
                <a:spcPts val="1200"/>
              </a:spcAft>
              <a:buFont typeface="Courier New" panose="02070309020205020404" pitchFamily="49" charset="0"/>
              <a:buChar char="o"/>
            </a:pPr>
            <a:r>
              <a:rPr lang="en-US" sz="2000" dirty="0"/>
              <a:t>Homeowners will not pay more than the value of the infrastructure.</a:t>
            </a:r>
          </a:p>
          <a:p>
            <a:pPr marL="457200" lvl="1" indent="-230188">
              <a:lnSpc>
                <a:spcPct val="110000"/>
              </a:lnSpc>
              <a:spcAft>
                <a:spcPts val="1200"/>
              </a:spcAft>
              <a:buFont typeface="Courier New" panose="02070309020205020404" pitchFamily="49" charset="0"/>
              <a:buChar char="o"/>
            </a:pPr>
            <a:r>
              <a:rPr lang="en-US" sz="2000" dirty="0"/>
              <a:t>Landowners therefore cannot sell their land unless the price compensates builders</a:t>
            </a:r>
            <a:r>
              <a:rPr lang="en-US" sz="2000" dirty="0" smtClean="0"/>
              <a:t>.</a:t>
            </a:r>
            <a:endParaRPr lang="en-US" sz="2000" dirty="0"/>
          </a:p>
          <a:p>
            <a:pPr marL="227013" indent="-227013" eaLnBrk="1" hangingPunct="1">
              <a:lnSpc>
                <a:spcPct val="110000"/>
              </a:lnSpc>
              <a:spcAft>
                <a:spcPts val="1200"/>
              </a:spcAft>
              <a:buFont typeface="Wingdings" panose="05000000000000000000" pitchFamily="2" charset="2"/>
              <a:buChar char="§"/>
            </a:pPr>
            <a:r>
              <a:rPr lang="en-US" sz="2000" dirty="0"/>
              <a:t>Thus, it is the owners of undeveloped land, not builders or new residents, who pay for unrelated infrastructure that is “financed” by new development.</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3" name="Rectangle 2"/>
          <p:cNvSpPr/>
          <p:nvPr/>
        </p:nvSpPr>
        <p:spPr>
          <a:xfrm>
            <a:off x="822960" y="1352490"/>
            <a:ext cx="4401526"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Incidence of Development Fees, 4</a:t>
            </a:r>
            <a:endParaRPr lang="en-US" sz="2400" dirty="0">
              <a:solidFill>
                <a:srgbClr val="BD582C"/>
              </a:solidFill>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914400" y="1752600"/>
            <a:ext cx="7543800" cy="4495800"/>
          </a:xfrm>
        </p:spPr>
        <p:txBody>
          <a:bodyPr>
            <a:normAutofit fontScale="92500" lnSpcReduction="10000"/>
          </a:bodyPr>
          <a:lstStyle/>
          <a:p>
            <a:pPr marL="227013" indent="-227013" eaLnBrk="1" hangingPunct="1">
              <a:lnSpc>
                <a:spcPct val="90000"/>
              </a:lnSpc>
              <a:buFont typeface="Wingdings" panose="05000000000000000000" pitchFamily="2" charset="2"/>
              <a:buChar char="§"/>
            </a:pPr>
            <a:r>
              <a:rPr lang="en-US" sz="2200" dirty="0" smtClean="0">
                <a:solidFill>
                  <a:srgbClr val="BD582C"/>
                </a:solidFill>
              </a:rPr>
              <a:t>Infrastructure </a:t>
            </a:r>
            <a:r>
              <a:rPr lang="en-US" sz="2200" dirty="0">
                <a:solidFill>
                  <a:srgbClr val="BD582C"/>
                </a:solidFill>
              </a:rPr>
              <a:t>is long-lived public investment:</a:t>
            </a:r>
          </a:p>
          <a:p>
            <a:pPr marL="569912" indent="-342900">
              <a:buFont typeface="Courier New" panose="02070309020205020404" pitchFamily="49" charset="0"/>
              <a:buChar char="o"/>
            </a:pPr>
            <a:r>
              <a:rPr lang="en-US" sz="2200" dirty="0"/>
              <a:t>Roads, bridges, transit</a:t>
            </a:r>
          </a:p>
          <a:p>
            <a:pPr marL="569912" indent="-342900">
              <a:buFont typeface="Courier New" panose="02070309020205020404" pitchFamily="49" charset="0"/>
              <a:buChar char="o"/>
            </a:pPr>
            <a:r>
              <a:rPr lang="en-US" sz="2200" dirty="0"/>
              <a:t>Dams, drinking water systems </a:t>
            </a:r>
          </a:p>
          <a:p>
            <a:pPr marL="569912" indent="-342900">
              <a:buFont typeface="Courier New" panose="02070309020205020404" pitchFamily="49" charset="0"/>
              <a:buChar char="o"/>
            </a:pPr>
            <a:r>
              <a:rPr lang="en-US" sz="2200" dirty="0"/>
              <a:t>Wastewater systems</a:t>
            </a:r>
          </a:p>
          <a:p>
            <a:pPr marL="569912" indent="-342900">
              <a:buFont typeface="Courier New" panose="02070309020205020404" pitchFamily="49" charset="0"/>
              <a:buChar char="o"/>
            </a:pPr>
            <a:r>
              <a:rPr lang="en-US" sz="2200" dirty="0"/>
              <a:t>Hazardous waste disposal sites</a:t>
            </a:r>
          </a:p>
          <a:p>
            <a:pPr marL="569912" indent="-342900">
              <a:buFont typeface="Courier New" panose="02070309020205020404" pitchFamily="49" charset="0"/>
              <a:buChar char="o"/>
            </a:pPr>
            <a:r>
              <a:rPr lang="en-US" sz="2200" dirty="0"/>
              <a:t>Navigable waterways, railroads</a:t>
            </a:r>
          </a:p>
          <a:p>
            <a:pPr marL="569912" indent="-342900">
              <a:buFont typeface="Courier New" panose="02070309020205020404" pitchFamily="49" charset="0"/>
              <a:buChar char="o"/>
            </a:pPr>
            <a:r>
              <a:rPr lang="en-US" sz="2200" dirty="0"/>
              <a:t>Energy production systems</a:t>
            </a:r>
          </a:p>
          <a:p>
            <a:pPr marL="569912" indent="-342900">
              <a:buFont typeface="Courier New" panose="02070309020205020404" pitchFamily="49" charset="0"/>
              <a:buChar char="o"/>
            </a:pPr>
            <a:r>
              <a:rPr lang="en-US" sz="2200" dirty="0"/>
              <a:t>Parks and recreation</a:t>
            </a:r>
          </a:p>
          <a:p>
            <a:pPr lvl="1" eaLnBrk="1" hangingPunct="1">
              <a:lnSpc>
                <a:spcPct val="30000"/>
              </a:lnSpc>
            </a:pPr>
            <a:endParaRPr lang="en-US" sz="2200" dirty="0"/>
          </a:p>
          <a:p>
            <a:pPr marL="227013" indent="-227013" eaLnBrk="1" hangingPunct="1">
              <a:lnSpc>
                <a:spcPct val="90000"/>
              </a:lnSpc>
              <a:buFont typeface="Wingdings" panose="05000000000000000000" pitchFamily="2" charset="2"/>
              <a:buChar char="§"/>
            </a:pPr>
            <a:r>
              <a:rPr lang="en-US" sz="2200" dirty="0">
                <a:solidFill>
                  <a:srgbClr val="BD582C"/>
                </a:solidFill>
              </a:rPr>
              <a:t>ASCE (civil engineers) estimates that the U.S. needs $3.6 trillion investment in infrastructure over the next 5 years.</a:t>
            </a:r>
          </a:p>
          <a:p>
            <a:pPr marL="227013" indent="-227013" eaLnBrk="1" hangingPunct="1">
              <a:lnSpc>
                <a:spcPct val="90000"/>
              </a:lnSpc>
              <a:buFont typeface="Wingdings" panose="05000000000000000000" pitchFamily="2" charset="2"/>
              <a:buChar char="§"/>
            </a:pPr>
            <a:r>
              <a:rPr lang="en-US" sz="2200" dirty="0"/>
              <a:t>It is a great time to invest in infrastructure:</a:t>
            </a:r>
          </a:p>
          <a:p>
            <a:pPr marL="460375" indent="-233363">
              <a:buFont typeface="Courier New" panose="02070309020205020404" pitchFamily="49" charset="0"/>
              <a:buChar char="o"/>
            </a:pPr>
            <a:r>
              <a:rPr lang="en-US" sz="2200" dirty="0"/>
              <a:t>It provides badly needed stimulus.</a:t>
            </a:r>
          </a:p>
          <a:p>
            <a:pPr marL="460375" indent="-233363">
              <a:buFont typeface="Courier New" panose="02070309020205020404" pitchFamily="49" charset="0"/>
              <a:buChar char="o"/>
            </a:pPr>
            <a:r>
              <a:rPr lang="en-US" sz="2200" dirty="0"/>
              <a:t>Borrowing costs are very low.</a:t>
            </a:r>
          </a:p>
          <a:p>
            <a:pPr eaLnBrk="1" hangingPunct="1">
              <a:lnSpc>
                <a:spcPct val="90000"/>
              </a:lnSpc>
              <a:buFont typeface="Wingdings" pitchFamily="2" charset="2"/>
              <a:buNone/>
            </a:pPr>
            <a:endParaRPr lang="en-US" sz="2100" dirty="0"/>
          </a:p>
          <a:p>
            <a:pPr eaLnBrk="1" hangingPunct="1">
              <a:lnSpc>
                <a:spcPct val="90000"/>
              </a:lnSpc>
            </a:pPr>
            <a:endParaRPr lang="en-US" sz="1575" dirty="0"/>
          </a:p>
          <a:p>
            <a:pPr eaLnBrk="1" hangingPunct="1">
              <a:lnSpc>
                <a:spcPct val="90000"/>
              </a:lnSpc>
              <a:buFont typeface="Wingdings" pitchFamily="2" charset="2"/>
              <a:buNone/>
            </a:pPr>
            <a:endParaRPr lang="en-US" sz="1575" dirty="0"/>
          </a:p>
          <a:p>
            <a:pPr eaLnBrk="1" hangingPunct="1">
              <a:lnSpc>
                <a:spcPct val="90000"/>
              </a:lnSpc>
            </a:pPr>
            <a:endParaRPr lang="en-US" sz="1575"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3" name="Rectangle 2"/>
          <p:cNvSpPr/>
          <p:nvPr/>
        </p:nvSpPr>
        <p:spPr>
          <a:xfrm>
            <a:off x="838200" y="1371600"/>
            <a:ext cx="3066032"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Calibri" panose="020F0502020204030204"/>
                <a:cs typeface="+mn-cs"/>
              </a:rPr>
              <a:t>What Is Infrastructure?</a:t>
            </a:r>
            <a:endParaRPr lang="en-US" sz="2400" dirty="0">
              <a:solidFill>
                <a:srgbClr val="BD582C"/>
              </a:solidFill>
              <a:latin typeface="Calibri" panose="020F0502020204030204"/>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914400" y="1752600"/>
            <a:ext cx="7452360" cy="4343400"/>
          </a:xfrm>
        </p:spPr>
        <p:txBody>
          <a:bodyPr>
            <a:normAutofit fontScale="92500" lnSpcReduction="10000"/>
          </a:bodyPr>
          <a:lstStyle/>
          <a:p>
            <a:pPr algn="ctr" eaLnBrk="1" hangingPunct="1">
              <a:lnSpc>
                <a:spcPct val="35000"/>
              </a:lnSpc>
              <a:buFont typeface="Wingdings" pitchFamily="2" charset="2"/>
              <a:buNone/>
            </a:pPr>
            <a:endParaRPr lang="en-US" sz="2000" b="1" dirty="0" smtClean="0"/>
          </a:p>
          <a:p>
            <a:pPr marL="227013" indent="-227013" eaLnBrk="1" hangingPunct="1">
              <a:spcAft>
                <a:spcPts val="600"/>
              </a:spcAft>
              <a:buFont typeface="Wingdings" panose="05000000000000000000" pitchFamily="2" charset="2"/>
              <a:buChar char="§"/>
            </a:pPr>
            <a:r>
              <a:rPr lang="en-US" sz="2200" dirty="0" smtClean="0"/>
              <a:t>Property taxes are sometimes used to pay for new infrastructure.</a:t>
            </a:r>
          </a:p>
          <a:p>
            <a:pPr eaLnBrk="1" hangingPunct="1">
              <a:lnSpc>
                <a:spcPct val="70000"/>
              </a:lnSpc>
              <a:spcBef>
                <a:spcPts val="0"/>
              </a:spcBef>
              <a:spcAft>
                <a:spcPts val="0"/>
              </a:spcAft>
            </a:pPr>
            <a:endParaRPr lang="en-US" sz="2200" dirty="0" smtClean="0"/>
          </a:p>
          <a:p>
            <a:pPr marL="460375" lvl="1" indent="-233363">
              <a:lnSpc>
                <a:spcPct val="120000"/>
              </a:lnSpc>
              <a:spcAft>
                <a:spcPts val="600"/>
              </a:spcAft>
              <a:buFont typeface="Courier New" panose="02070309020205020404" pitchFamily="49" charset="0"/>
              <a:buChar char="o"/>
            </a:pPr>
            <a:r>
              <a:rPr lang="en-US" sz="2200" dirty="0" smtClean="0"/>
              <a:t>This approach places the burden on all residents, not just new residents.</a:t>
            </a:r>
          </a:p>
          <a:p>
            <a:pPr lvl="1" eaLnBrk="1" hangingPunct="1">
              <a:lnSpc>
                <a:spcPct val="120000"/>
              </a:lnSpc>
              <a:spcAft>
                <a:spcPts val="0"/>
              </a:spcAft>
            </a:pPr>
            <a:endParaRPr lang="en-US" sz="2200" dirty="0" smtClean="0"/>
          </a:p>
          <a:p>
            <a:pPr marL="227013" indent="-227013" eaLnBrk="1" hangingPunct="1">
              <a:lnSpc>
                <a:spcPct val="120000"/>
              </a:lnSpc>
              <a:spcAft>
                <a:spcPts val="1200"/>
              </a:spcAft>
              <a:buFont typeface="Wingdings" panose="05000000000000000000" pitchFamily="2" charset="2"/>
              <a:buChar char="§"/>
            </a:pPr>
            <a:r>
              <a:rPr lang="en-US" sz="2200" dirty="0" smtClean="0"/>
              <a:t>This approach also provides a bonus to the owners of undeveloped land.</a:t>
            </a:r>
          </a:p>
          <a:p>
            <a:pPr marL="460375" lvl="1" indent="-233363">
              <a:lnSpc>
                <a:spcPct val="120000"/>
              </a:lnSpc>
              <a:spcAft>
                <a:spcPts val="1200"/>
              </a:spcAft>
              <a:buFont typeface="Courier New" panose="02070309020205020404" pitchFamily="49" charset="0"/>
              <a:buChar char="o"/>
            </a:pPr>
            <a:r>
              <a:rPr lang="en-US" sz="2200" dirty="0" smtClean="0"/>
              <a:t>The price of new housing goes up by more than the cost of infrastructure,</a:t>
            </a:r>
          </a:p>
          <a:p>
            <a:pPr marL="460375" lvl="1" indent="-233363">
              <a:spcAft>
                <a:spcPts val="1200"/>
              </a:spcAft>
              <a:buFont typeface="Courier New" panose="02070309020205020404" pitchFamily="49" charset="0"/>
              <a:buChar char="o"/>
            </a:pPr>
            <a:r>
              <a:rPr lang="en-US" sz="2200" dirty="0" smtClean="0"/>
              <a:t>So landowners can sell the land to builders for a higher price. </a:t>
            </a:r>
          </a:p>
          <a:p>
            <a:pPr marL="318897" lvl="3" indent="0">
              <a:lnSpc>
                <a:spcPct val="50000"/>
              </a:lnSpc>
              <a:buNone/>
            </a:pPr>
            <a:endParaRPr lang="en-US" sz="1775"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22960" y="1371600"/>
            <a:ext cx="3049874"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Calibri" panose="020F0502020204030204"/>
                <a:cs typeface="+mn-cs"/>
              </a:rPr>
              <a:t>Fees vs. Property Taxes</a:t>
            </a:r>
            <a:endParaRPr lang="en-US" sz="2400" dirty="0">
              <a:solidFill>
                <a:srgbClr val="BD582C"/>
              </a:solidFill>
              <a:latin typeface="Calibri" panose="020F0502020204030204"/>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914400" y="1752600"/>
            <a:ext cx="7452360" cy="4343400"/>
          </a:xfrm>
        </p:spPr>
        <p:txBody>
          <a:bodyPr>
            <a:normAutofit/>
          </a:bodyPr>
          <a:lstStyle/>
          <a:p>
            <a:pPr algn="ctr" eaLnBrk="1" hangingPunct="1">
              <a:lnSpc>
                <a:spcPct val="35000"/>
              </a:lnSpc>
              <a:buFont typeface="Wingdings" pitchFamily="2" charset="2"/>
              <a:buNone/>
            </a:pPr>
            <a:endParaRPr lang="en-US" sz="2000" dirty="0"/>
          </a:p>
          <a:p>
            <a:pPr marL="227013" indent="-227013" eaLnBrk="1" hangingPunct="1">
              <a:lnSpc>
                <a:spcPct val="110000"/>
              </a:lnSpc>
              <a:spcAft>
                <a:spcPts val="1200"/>
              </a:spcAft>
              <a:buFont typeface="Wingdings" panose="05000000000000000000" pitchFamily="2" charset="2"/>
              <a:buChar char="§"/>
            </a:pPr>
            <a:r>
              <a:rPr lang="en-US" sz="2000" dirty="0" smtClean="0"/>
              <a:t>Development fees equal to costs place the burden on new residents.</a:t>
            </a:r>
          </a:p>
          <a:p>
            <a:pPr marL="460375" lvl="1" indent="-233363">
              <a:lnSpc>
                <a:spcPct val="110000"/>
              </a:lnSpc>
              <a:spcAft>
                <a:spcPts val="1200"/>
              </a:spcAft>
              <a:buFont typeface="Courier New" panose="02070309020205020404" pitchFamily="49" charset="0"/>
              <a:buChar char="o"/>
            </a:pPr>
            <a:r>
              <a:rPr lang="en-US" sz="2000" dirty="0" smtClean="0"/>
              <a:t>This satisfies the benefit principle.</a:t>
            </a:r>
          </a:p>
          <a:p>
            <a:pPr marL="227013" indent="-227013" eaLnBrk="1" hangingPunct="1">
              <a:lnSpc>
                <a:spcPct val="110000"/>
              </a:lnSpc>
              <a:spcAft>
                <a:spcPts val="1200"/>
              </a:spcAft>
              <a:buFont typeface="Wingdings" panose="05000000000000000000" pitchFamily="2" charset="2"/>
              <a:buChar char="§"/>
            </a:pPr>
            <a:r>
              <a:rPr lang="en-US" sz="2000" dirty="0" smtClean="0"/>
              <a:t>Development fees above cost place an unfair burden on landowners.</a:t>
            </a:r>
          </a:p>
          <a:p>
            <a:pPr marL="227013" indent="-227013" eaLnBrk="1" hangingPunct="1">
              <a:lnSpc>
                <a:spcPct val="110000"/>
              </a:lnSpc>
              <a:spcAft>
                <a:spcPts val="1200"/>
              </a:spcAft>
              <a:buFont typeface="Wingdings" panose="05000000000000000000" pitchFamily="2" charset="2"/>
              <a:buChar char="§"/>
            </a:pPr>
            <a:r>
              <a:rPr lang="en-US" sz="2000" dirty="0" smtClean="0"/>
              <a:t>Property taxes spread the burden widely.</a:t>
            </a:r>
          </a:p>
          <a:p>
            <a:pPr marL="569912" lvl="1" indent="-342900">
              <a:lnSpc>
                <a:spcPct val="110000"/>
              </a:lnSpc>
              <a:spcAft>
                <a:spcPts val="1200"/>
              </a:spcAft>
              <a:buFont typeface="Courier New" panose="02070309020205020404" pitchFamily="49" charset="0"/>
              <a:buChar char="o"/>
            </a:pPr>
            <a:r>
              <a:rPr lang="en-US" sz="2000" dirty="0" smtClean="0"/>
              <a:t>This is appropriate when a community is first being developed.</a:t>
            </a:r>
          </a:p>
          <a:p>
            <a:pPr marL="569912" lvl="1" indent="-342900">
              <a:lnSpc>
                <a:spcPct val="110000"/>
              </a:lnSpc>
              <a:spcAft>
                <a:spcPts val="1200"/>
              </a:spcAft>
              <a:buFont typeface="Courier New" panose="02070309020205020404" pitchFamily="49" charset="0"/>
              <a:buChar char="o"/>
            </a:pPr>
            <a:r>
              <a:rPr lang="en-US" sz="2000" dirty="0" smtClean="0"/>
              <a:t>But violates the benefit principle (and gives a bonus to landowners) for fringe development.</a:t>
            </a:r>
          </a:p>
          <a:p>
            <a:pPr>
              <a:lnSpc>
                <a:spcPct val="50000"/>
              </a:lnSpc>
              <a:buFont typeface="Wingdings" pitchFamily="2" charset="2"/>
              <a:buNone/>
            </a:pPr>
            <a:endParaRPr lang="en-US" sz="2112"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5867400" cy="424732"/>
          </a:xfrm>
          <a:prstGeom prst="rect">
            <a:avLst/>
          </a:prstGeom>
        </p:spPr>
        <p:txBody>
          <a:bodyPr wrap="squar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Fees vs. Property Taxes, Normative Analysis</a:t>
            </a:r>
            <a:endParaRPr lang="en-US" sz="2400" dirty="0">
              <a:solidFill>
                <a:srgbClr val="BD582C"/>
              </a:solidFill>
              <a:latin typeface="+mn-lt"/>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829491" y="1771710"/>
            <a:ext cx="7635240" cy="4953000"/>
          </a:xfrm>
        </p:spPr>
        <p:txBody>
          <a:bodyPr>
            <a:noAutofit/>
          </a:bodyPr>
          <a:lstStyle/>
          <a:p>
            <a:pPr marL="227013" indent="-227013" eaLnBrk="1" hangingPunct="1">
              <a:lnSpc>
                <a:spcPct val="120000"/>
              </a:lnSpc>
              <a:spcAft>
                <a:spcPts val="1200"/>
              </a:spcAft>
              <a:buFont typeface="Wingdings" panose="05000000000000000000" pitchFamily="2" charset="2"/>
              <a:buChar char="§"/>
            </a:pPr>
            <a:r>
              <a:rPr lang="en-US" sz="2000" dirty="0" smtClean="0"/>
              <a:t>Development </a:t>
            </a:r>
            <a:r>
              <a:rPr lang="en-US" sz="2000" dirty="0"/>
              <a:t>fees and property taxes for community-wide infrastructure are fair across generations.</a:t>
            </a:r>
          </a:p>
          <a:p>
            <a:pPr marL="227013" indent="-227013" eaLnBrk="1" hangingPunct="1">
              <a:lnSpc>
                <a:spcPct val="120000"/>
              </a:lnSpc>
              <a:spcAft>
                <a:spcPts val="1200"/>
              </a:spcAft>
              <a:buFont typeface="Wingdings" panose="05000000000000000000" pitchFamily="2" charset="2"/>
              <a:buChar char="§"/>
            </a:pPr>
            <a:r>
              <a:rPr lang="en-US" sz="2000" dirty="0"/>
              <a:t>In either case, homeowners bear the burden through higher prices for the stream of benefits from infrastructure.</a:t>
            </a:r>
          </a:p>
          <a:p>
            <a:pPr marL="460375" lvl="1" indent="-233363">
              <a:lnSpc>
                <a:spcPct val="120000"/>
              </a:lnSpc>
              <a:spcAft>
                <a:spcPts val="1200"/>
              </a:spcAft>
              <a:buFont typeface="Courier New" panose="02070309020205020404" pitchFamily="49" charset="0"/>
              <a:buChar char="o"/>
            </a:pPr>
            <a:r>
              <a:rPr lang="en-US" sz="2000" dirty="0"/>
              <a:t>If a homeowner leaves the community, the household that purchases her house must pay for the remaining stream of benefits in the form of a higher house price.</a:t>
            </a:r>
          </a:p>
          <a:p>
            <a:pPr marL="460375" lvl="1" indent="-233363">
              <a:lnSpc>
                <a:spcPct val="120000"/>
              </a:lnSpc>
              <a:spcAft>
                <a:spcPts val="1200"/>
              </a:spcAft>
              <a:buFont typeface="Courier New" panose="02070309020205020404" pitchFamily="49" charset="0"/>
              <a:buChar char="o"/>
            </a:pPr>
            <a:r>
              <a:rPr lang="en-US" sz="2000" dirty="0"/>
              <a:t>Thus the person who actually receives the infrastructure benefits pays for them.</a:t>
            </a:r>
          </a:p>
          <a:p>
            <a:pPr marL="227013" indent="-227013" eaLnBrk="1" hangingPunct="1">
              <a:lnSpc>
                <a:spcPct val="120000"/>
              </a:lnSpc>
              <a:spcAft>
                <a:spcPts val="1200"/>
              </a:spcAft>
              <a:buFont typeface="Wingdings" panose="05000000000000000000" pitchFamily="2" charset="2"/>
              <a:buChar char="§"/>
            </a:pPr>
            <a:r>
              <a:rPr lang="en-US" sz="2000" dirty="0"/>
              <a:t>Impacts on landowners, if any, </a:t>
            </a:r>
            <a:r>
              <a:rPr lang="en-US" sz="2000" dirty="0" smtClean="0"/>
              <a:t>are clearly </a:t>
            </a:r>
            <a:r>
              <a:rPr lang="en-US" sz="2000" dirty="0"/>
              <a:t>not fair across generations.</a:t>
            </a:r>
          </a:p>
          <a:p>
            <a:pPr lvl="1" eaLnBrk="1" hangingPunct="1">
              <a:lnSpc>
                <a:spcPct val="50000"/>
              </a:lnSpc>
              <a:buFont typeface="Wingdings" pitchFamily="2" charset="2"/>
              <a:buNone/>
            </a:pPr>
            <a:endParaRPr lang="en-US" sz="2000"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4" name="Rectangle 3"/>
          <p:cNvSpPr/>
          <p:nvPr/>
        </p:nvSpPr>
        <p:spPr>
          <a:xfrm>
            <a:off x="829491" y="1371600"/>
            <a:ext cx="7086600" cy="461665"/>
          </a:xfrm>
          <a:prstGeom prst="rect">
            <a:avLst/>
          </a:prstGeom>
        </p:spPr>
        <p:txBody>
          <a:bodyPr wrap="square">
            <a:spAutoFit/>
          </a:bodyPr>
          <a:lstStyle/>
          <a:p>
            <a:pPr eaLnBrk="1" hangingPunct="1">
              <a:buFont typeface="Wingdings" pitchFamily="2" charset="2"/>
              <a:buNone/>
            </a:pPr>
            <a:r>
              <a:rPr lang="en-US" sz="2400" dirty="0" smtClean="0">
                <a:solidFill>
                  <a:srgbClr val="BD582C"/>
                </a:solidFill>
                <a:latin typeface="+mn-lt"/>
              </a:rPr>
              <a:t>Fees vs. Property Taxes, Normative Analysis, 2</a:t>
            </a:r>
            <a:endParaRPr lang="en-US" sz="2400" dirty="0">
              <a:solidFill>
                <a:srgbClr val="BD582C"/>
              </a:solidFill>
              <a:latin typeface="+mn-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822960" y="1752600"/>
            <a:ext cx="7543800" cy="4343400"/>
          </a:xfrm>
        </p:spPr>
        <p:txBody>
          <a:bodyPr>
            <a:normAutofit/>
          </a:bodyPr>
          <a:lstStyle/>
          <a:p>
            <a:pPr algn="ctr" eaLnBrk="1" hangingPunct="1">
              <a:lnSpc>
                <a:spcPct val="35000"/>
              </a:lnSpc>
              <a:buFont typeface="Wingdings" pitchFamily="2" charset="2"/>
              <a:buNone/>
            </a:pPr>
            <a:endParaRPr lang="en-US" sz="2000" dirty="0"/>
          </a:p>
          <a:p>
            <a:pPr marL="227013" indent="-227013" eaLnBrk="1" hangingPunct="1">
              <a:lnSpc>
                <a:spcPct val="120000"/>
              </a:lnSpc>
              <a:spcAft>
                <a:spcPts val="1800"/>
              </a:spcAft>
              <a:buFont typeface="Wingdings" panose="05000000000000000000" pitchFamily="2" charset="2"/>
              <a:buChar char="§"/>
            </a:pPr>
            <a:r>
              <a:rPr lang="en-US" sz="2000" dirty="0" smtClean="0"/>
              <a:t>The use of fees versus property taxes is driven by the relative power of homeowners and landowners. </a:t>
            </a:r>
          </a:p>
          <a:p>
            <a:pPr marL="227013" indent="-227013" eaLnBrk="1" hangingPunct="1">
              <a:lnSpc>
                <a:spcPct val="120000"/>
              </a:lnSpc>
              <a:spcAft>
                <a:spcPts val="1800"/>
              </a:spcAft>
              <a:buFont typeface="Wingdings" panose="05000000000000000000" pitchFamily="2" charset="2"/>
              <a:buChar char="§"/>
            </a:pPr>
            <a:r>
              <a:rPr lang="en-US" sz="2000" dirty="0" smtClean="0"/>
              <a:t>Expect property tax financing where landowners are politically powerful.</a:t>
            </a:r>
          </a:p>
          <a:p>
            <a:pPr marL="227013" indent="-227013" eaLnBrk="1" hangingPunct="1">
              <a:lnSpc>
                <a:spcPct val="120000"/>
              </a:lnSpc>
              <a:spcAft>
                <a:spcPts val="1800"/>
              </a:spcAft>
              <a:buFont typeface="Wingdings" panose="05000000000000000000" pitchFamily="2" charset="2"/>
              <a:buChar char="§"/>
            </a:pPr>
            <a:r>
              <a:rPr lang="en-US" sz="2000" dirty="0" smtClean="0"/>
              <a:t>Expect the use of development fees or construction requirements (sometimes for unrelated projects) where homeowners are well organized (or taxes limited).</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7010400" cy="424732"/>
          </a:xfrm>
          <a:prstGeom prst="rect">
            <a:avLst/>
          </a:prstGeom>
        </p:spPr>
        <p:txBody>
          <a:bodyPr wrap="square">
            <a:spAutoFit/>
          </a:bodyPr>
          <a:lstStyle/>
          <a:p>
            <a:pPr marL="51435" lvl="0" indent="-51435" defTabSz="514350" fontAlgn="auto">
              <a:lnSpc>
                <a:spcPct val="90000"/>
              </a:lnSpc>
              <a:spcAft>
                <a:spcPts val="113"/>
              </a:spcAft>
              <a:buClr>
                <a:srgbClr val="E48312"/>
              </a:buClr>
              <a:buSzPct val="100000"/>
            </a:pPr>
            <a:r>
              <a:rPr lang="en-US" sz="2400" dirty="0" smtClean="0">
                <a:solidFill>
                  <a:srgbClr val="BD582C"/>
                </a:solidFill>
                <a:latin typeface="+mn-lt"/>
                <a:cs typeface="+mn-cs"/>
              </a:rPr>
              <a:t>Fees vs. Property Taxes, Positive Analysis</a:t>
            </a:r>
            <a:endParaRPr lang="en-US" sz="2400" dirty="0">
              <a:solidFill>
                <a:srgbClr val="BD582C"/>
              </a:solidFill>
              <a:latin typeface="+mn-lt"/>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83820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854523180"/>
              </p:ext>
            </p:extLst>
          </p:nvPr>
        </p:nvGraphicFramePr>
        <p:xfrm>
          <a:off x="2819400" y="872119"/>
          <a:ext cx="4495800" cy="5676900"/>
        </p:xfrm>
        <a:graphic>
          <a:graphicData uri="http://schemas.openxmlformats.org/drawingml/2006/table">
            <a:tbl>
              <a:tblPr>
                <a:tableStyleId>{5C22544A-7EE6-4342-B048-85BDC9FD1C3A}</a:tableStyleId>
              </a:tblPr>
              <a:tblGrid>
                <a:gridCol w="3303544">
                  <a:extLst>
                    <a:ext uri="{9D8B030D-6E8A-4147-A177-3AD203B41FA5}">
                      <a16:colId xmlns:a16="http://schemas.microsoft.com/office/drawing/2014/main" val="20000"/>
                    </a:ext>
                  </a:extLst>
                </a:gridCol>
                <a:gridCol w="1192256">
                  <a:extLst>
                    <a:ext uri="{9D8B030D-6E8A-4147-A177-3AD203B41FA5}">
                      <a16:colId xmlns:a16="http://schemas.microsoft.com/office/drawing/2014/main" val="20001"/>
                    </a:ext>
                  </a:extLst>
                </a:gridCol>
              </a:tblGrid>
              <a:tr h="234524">
                <a:tc>
                  <a:txBody>
                    <a:bodyPr/>
                    <a:lstStyle/>
                    <a:p>
                      <a:pPr algn="l" fontAlgn="b"/>
                      <a:r>
                        <a:rPr lang="en-US" sz="1800" b="1" u="none" strike="noStrike" dirty="0">
                          <a:effectLst/>
                        </a:rPr>
                        <a:t>Water &amp;  Environment</a:t>
                      </a:r>
                      <a:endParaRPr lang="en-US" sz="1800" b="1"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234524">
                <a:tc>
                  <a:txBody>
                    <a:bodyPr/>
                    <a:lstStyle/>
                    <a:p>
                      <a:pPr algn="l" fontAlgn="b"/>
                      <a:r>
                        <a:rPr lang="en-US" sz="1800" u="none" strike="noStrike" dirty="0" smtClean="0">
                          <a:effectLst/>
                        </a:rPr>
                        <a:t>  Dams</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a:effectLst/>
                        </a:rPr>
                        <a:t>D</a:t>
                      </a:r>
                      <a:endParaRPr lang="en-US"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234524">
                <a:tc>
                  <a:txBody>
                    <a:bodyPr/>
                    <a:lstStyle/>
                    <a:p>
                      <a:pPr algn="l" fontAlgn="b"/>
                      <a:r>
                        <a:rPr lang="en-US" sz="1800" u="none" strike="noStrike" dirty="0" smtClean="0">
                          <a:effectLst/>
                        </a:rPr>
                        <a:t>  Drinking </a:t>
                      </a:r>
                      <a:r>
                        <a:rPr lang="en-US" sz="1800" u="none" strike="noStrike" dirty="0">
                          <a:effectLst/>
                        </a:rPr>
                        <a:t>Water</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D</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234524">
                <a:tc>
                  <a:txBody>
                    <a:bodyPr/>
                    <a:lstStyle/>
                    <a:p>
                      <a:pPr algn="l" fontAlgn="b"/>
                      <a:r>
                        <a:rPr lang="en-US" sz="1800" u="none" strike="noStrike" dirty="0" smtClean="0">
                          <a:effectLst/>
                        </a:rPr>
                        <a:t>  Hazardous </a:t>
                      </a:r>
                      <a:r>
                        <a:rPr lang="en-US" sz="1800" u="none" strike="noStrike" dirty="0">
                          <a:effectLst/>
                        </a:rPr>
                        <a:t>Waste</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smtClean="0">
                          <a:effectLst/>
                        </a:rPr>
                        <a:t>D+</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234524">
                <a:tc>
                  <a:txBody>
                    <a:bodyPr/>
                    <a:lstStyle/>
                    <a:p>
                      <a:pPr algn="l" fontAlgn="b"/>
                      <a:r>
                        <a:rPr lang="en-US" sz="1800" u="none" strike="noStrike" dirty="0" smtClean="0">
                          <a:effectLst/>
                        </a:rPr>
                        <a:t>  Levees</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smtClean="0">
                          <a:effectLst/>
                        </a:rPr>
                        <a:t>D</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234524">
                <a:tc>
                  <a:txBody>
                    <a:bodyPr/>
                    <a:lstStyle/>
                    <a:p>
                      <a:pPr algn="l" fontAlgn="b"/>
                      <a:r>
                        <a:rPr lang="en-US" sz="1800" u="none" strike="noStrike" dirty="0" smtClean="0">
                          <a:effectLst/>
                        </a:rPr>
                        <a:t>  Solid </a:t>
                      </a:r>
                      <a:r>
                        <a:rPr lang="en-US" sz="1800" u="none" strike="noStrike" dirty="0">
                          <a:effectLst/>
                        </a:rPr>
                        <a:t>Waste</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b="0" i="0" u="none" strike="noStrike" dirty="0" smtClean="0">
                          <a:solidFill>
                            <a:schemeClr val="dk1"/>
                          </a:solidFill>
                          <a:effectLst/>
                          <a:latin typeface="+mn-lt"/>
                        </a:rPr>
                        <a:t>C+</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234524">
                <a:tc>
                  <a:txBody>
                    <a:bodyPr/>
                    <a:lstStyle/>
                    <a:p>
                      <a:pPr algn="l" fontAlgn="b"/>
                      <a:r>
                        <a:rPr lang="en-US" sz="1800" u="none" strike="noStrike" dirty="0" smtClean="0">
                          <a:effectLst/>
                        </a:rPr>
                        <a:t>  Wastewater</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smtClean="0">
                          <a:effectLst/>
                        </a:rPr>
                        <a:t>D+</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234524">
                <a:tc>
                  <a:txBody>
                    <a:bodyPr/>
                    <a:lstStyle/>
                    <a:p>
                      <a:pPr algn="l" fontAlgn="b"/>
                      <a:r>
                        <a:rPr lang="en-US" sz="1800" b="1" u="none" strike="noStrike" dirty="0">
                          <a:effectLst/>
                        </a:rPr>
                        <a:t>Transportation</a:t>
                      </a:r>
                      <a:endParaRPr lang="en-US" sz="1800" b="1"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r h="234524">
                <a:tc>
                  <a:txBody>
                    <a:bodyPr/>
                    <a:lstStyle/>
                    <a:p>
                      <a:pPr algn="l" fontAlgn="b"/>
                      <a:r>
                        <a:rPr lang="en-US" sz="1800" u="none" strike="noStrike" dirty="0" smtClean="0">
                          <a:effectLst/>
                        </a:rPr>
                        <a:t>  Aviation</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a:effectLst/>
                        </a:rPr>
                        <a:t>D</a:t>
                      </a:r>
                      <a:endParaRPr lang="en-US"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9"/>
                  </a:ext>
                </a:extLst>
              </a:tr>
              <a:tr h="234524">
                <a:tc>
                  <a:txBody>
                    <a:bodyPr/>
                    <a:lstStyle/>
                    <a:p>
                      <a:pPr algn="l" fontAlgn="b"/>
                      <a:r>
                        <a:rPr lang="en-US" sz="1800" u="none" strike="noStrike" dirty="0" smtClean="0">
                          <a:effectLst/>
                        </a:rPr>
                        <a:t>  Bridges</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a:effectLst/>
                        </a:rPr>
                        <a:t>C+</a:t>
                      </a:r>
                      <a:endParaRPr lang="en-US"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10"/>
                  </a:ext>
                </a:extLst>
              </a:tr>
              <a:tr h="234524">
                <a:tc>
                  <a:txBody>
                    <a:bodyPr/>
                    <a:lstStyle/>
                    <a:p>
                      <a:pPr algn="l" fontAlgn="b"/>
                      <a:r>
                        <a:rPr lang="en-US" sz="1800" u="none" strike="noStrike" dirty="0" smtClean="0">
                          <a:effectLst/>
                        </a:rPr>
                        <a:t>  Inland </a:t>
                      </a:r>
                      <a:r>
                        <a:rPr lang="en-US" sz="1800" u="none" strike="noStrike" dirty="0">
                          <a:effectLst/>
                        </a:rPr>
                        <a:t>Waterways</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smtClean="0">
                          <a:effectLst/>
                        </a:rPr>
                        <a:t>D</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1"/>
                  </a:ext>
                </a:extLst>
              </a:tr>
              <a:tr h="234524">
                <a:tc>
                  <a:txBody>
                    <a:bodyPr/>
                    <a:lstStyle/>
                    <a:p>
                      <a:pPr algn="l" fontAlgn="b"/>
                      <a:r>
                        <a:rPr lang="en-US" sz="1800" u="none" strike="noStrike" dirty="0" smtClean="0">
                          <a:effectLst/>
                        </a:rPr>
                        <a:t>  Ports</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smtClean="0">
                          <a:effectLst/>
                        </a:rPr>
                        <a:t>C+</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2"/>
                  </a:ext>
                </a:extLst>
              </a:tr>
              <a:tr h="234524">
                <a:tc>
                  <a:txBody>
                    <a:bodyPr/>
                    <a:lstStyle/>
                    <a:p>
                      <a:pPr algn="l" fontAlgn="b"/>
                      <a:r>
                        <a:rPr lang="en-US" sz="1800" u="none" strike="noStrike" dirty="0" smtClean="0">
                          <a:effectLst/>
                        </a:rPr>
                        <a:t>  Rail</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b="0" i="0" u="none" strike="noStrike" dirty="0" smtClean="0">
                          <a:solidFill>
                            <a:schemeClr val="dk1"/>
                          </a:solidFill>
                          <a:effectLst/>
                          <a:latin typeface="+mn-lt"/>
                        </a:rPr>
                        <a:t>B</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3"/>
                  </a:ext>
                </a:extLst>
              </a:tr>
              <a:tr h="234524">
                <a:tc>
                  <a:txBody>
                    <a:bodyPr/>
                    <a:lstStyle/>
                    <a:p>
                      <a:pPr algn="l" fontAlgn="b"/>
                      <a:r>
                        <a:rPr lang="en-US" sz="1800" u="none" strike="noStrike" dirty="0" smtClean="0">
                          <a:effectLst/>
                        </a:rPr>
                        <a:t>  Roads</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a:effectLst/>
                        </a:rPr>
                        <a:t>D</a:t>
                      </a:r>
                      <a:endParaRPr lang="en-US"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14"/>
                  </a:ext>
                </a:extLst>
              </a:tr>
              <a:tr h="234524">
                <a:tc>
                  <a:txBody>
                    <a:bodyPr/>
                    <a:lstStyle/>
                    <a:p>
                      <a:pPr algn="l" fontAlgn="b"/>
                      <a:r>
                        <a:rPr lang="en-US" sz="1800" u="none" strike="noStrike" dirty="0" smtClean="0">
                          <a:effectLst/>
                        </a:rPr>
                        <a:t>  Transit</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smtClean="0">
                          <a:effectLst/>
                        </a:rPr>
                        <a:t>D-</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5"/>
                  </a:ext>
                </a:extLst>
              </a:tr>
              <a:tr h="234524">
                <a:tc>
                  <a:txBody>
                    <a:bodyPr/>
                    <a:lstStyle/>
                    <a:p>
                      <a:pPr algn="l" fontAlgn="b"/>
                      <a:r>
                        <a:rPr lang="en-US" sz="1800" b="1" u="none" strike="noStrike" dirty="0">
                          <a:effectLst/>
                        </a:rPr>
                        <a:t>Public Facilities</a:t>
                      </a:r>
                      <a:endParaRPr lang="en-US" sz="1800" b="1"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7"/>
                  </a:ext>
                </a:extLst>
              </a:tr>
              <a:tr h="234524">
                <a:tc>
                  <a:txBody>
                    <a:bodyPr/>
                    <a:lstStyle/>
                    <a:p>
                      <a:pPr algn="l" fontAlgn="b"/>
                      <a:r>
                        <a:rPr lang="en-US" sz="1800" u="none" strike="noStrike" dirty="0" smtClean="0">
                          <a:effectLst/>
                        </a:rPr>
                        <a:t>  Public </a:t>
                      </a:r>
                      <a:r>
                        <a:rPr lang="en-US" sz="1800" u="none" strike="noStrike" dirty="0">
                          <a:effectLst/>
                        </a:rPr>
                        <a:t>Parks &amp; Recreation</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b="0" i="0" u="none" strike="noStrike" dirty="0" smtClean="0">
                          <a:solidFill>
                            <a:schemeClr val="dk1"/>
                          </a:solidFill>
                          <a:effectLst/>
                          <a:latin typeface="+mn-lt"/>
                        </a:rPr>
                        <a:t>D+</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8"/>
                  </a:ext>
                </a:extLst>
              </a:tr>
              <a:tr h="234524">
                <a:tc>
                  <a:txBody>
                    <a:bodyPr/>
                    <a:lstStyle/>
                    <a:p>
                      <a:pPr algn="l" fontAlgn="b"/>
                      <a:r>
                        <a:rPr lang="en-US" sz="1800" u="none" strike="noStrike" dirty="0" smtClean="0">
                          <a:effectLst/>
                        </a:rPr>
                        <a:t>  Schools</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smtClean="0">
                          <a:effectLst/>
                        </a:rPr>
                        <a:t>D+</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9"/>
                  </a:ext>
                </a:extLst>
              </a:tr>
              <a:tr h="234524">
                <a:tc>
                  <a:txBody>
                    <a:bodyPr/>
                    <a:lstStyle/>
                    <a:p>
                      <a:pPr algn="l" fontAlgn="b"/>
                      <a:r>
                        <a:rPr lang="en-US" sz="1800" b="1" u="none" strike="noStrike" dirty="0">
                          <a:effectLst/>
                        </a:rPr>
                        <a:t>Energy</a:t>
                      </a:r>
                      <a:endParaRPr lang="en-US" sz="1800" b="1"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21"/>
                  </a:ext>
                </a:extLst>
              </a:tr>
              <a:tr h="234524">
                <a:tc>
                  <a:txBody>
                    <a:bodyPr/>
                    <a:lstStyle/>
                    <a:p>
                      <a:pPr algn="l" fontAlgn="b"/>
                      <a:r>
                        <a:rPr lang="en-US" sz="1800" u="none" strike="noStrike" dirty="0" smtClean="0">
                          <a:effectLst/>
                        </a:rPr>
                        <a:t>  Energy</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D+</a:t>
                      </a:r>
                      <a:endParaRPr lang="en-US"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22"/>
                  </a:ext>
                </a:extLst>
              </a:tr>
            </a:tbl>
          </a:graphicData>
        </a:graphic>
      </p:graphicFrame>
      <p:sp>
        <p:nvSpPr>
          <p:cNvPr id="7" name="Rectangle 3"/>
          <p:cNvSpPr txBox="1">
            <a:spLocks noChangeArrowheads="1"/>
          </p:cNvSpPr>
          <p:nvPr/>
        </p:nvSpPr>
        <p:spPr>
          <a:xfrm>
            <a:off x="609600" y="973074"/>
            <a:ext cx="8229600" cy="190500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buFont typeface="Wingdings" pitchFamily="2" charset="2"/>
              <a:buNone/>
            </a:pPr>
            <a:r>
              <a:rPr lang="en-US" sz="2800" b="1" dirty="0" smtClean="0">
                <a:solidFill>
                  <a:schemeClr val="accent1"/>
                </a:solidFill>
              </a:rPr>
              <a:t>ASCE Grades,</a:t>
            </a:r>
          </a:p>
          <a:p>
            <a:pPr fontAlgn="auto">
              <a:buFont typeface="Wingdings" pitchFamily="2" charset="2"/>
              <a:buNone/>
            </a:pPr>
            <a:r>
              <a:rPr lang="en-US" sz="2800" b="1" dirty="0" smtClean="0">
                <a:solidFill>
                  <a:schemeClr val="accent1"/>
                </a:solidFill>
              </a:rPr>
              <a:t> 2017</a:t>
            </a:r>
          </a:p>
          <a:p>
            <a:pPr fontAlgn="auto">
              <a:lnSpc>
                <a:spcPct val="30000"/>
              </a:lnSpc>
              <a:spcBef>
                <a:spcPts val="0"/>
              </a:spcBef>
            </a:pPr>
            <a:endParaRPr lang="en-US" sz="4000" dirty="0" smtClean="0">
              <a:solidFill>
                <a:schemeClr val="tx2"/>
              </a:solidFill>
            </a:endParaRPr>
          </a:p>
          <a:p>
            <a:pPr fontAlgn="auto">
              <a:lnSpc>
                <a:spcPct val="30000"/>
              </a:lnSpc>
              <a:spcBef>
                <a:spcPts val="0"/>
              </a:spcBef>
            </a:pPr>
            <a:endParaRPr lang="en-US" sz="4000" dirty="0">
              <a:solidFill>
                <a:schemeClr val="tx2"/>
              </a:solidFill>
            </a:endParaRPr>
          </a:p>
        </p:txBody>
      </p:sp>
    </p:spTree>
    <p:extLst>
      <p:ext uri="{BB962C8B-B14F-4D97-AF65-F5344CB8AC3E}">
        <p14:creationId xmlns:p14="http://schemas.microsoft.com/office/powerpoint/2010/main" val="1838826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914400" y="1752600"/>
            <a:ext cx="7543800" cy="4495800"/>
          </a:xfrm>
        </p:spPr>
        <p:txBody>
          <a:bodyPr>
            <a:normAutofit/>
          </a:bodyPr>
          <a:lstStyle/>
          <a:p>
            <a:pPr marL="227013" indent="-227013" eaLnBrk="1" hangingPunct="1">
              <a:lnSpc>
                <a:spcPct val="90000"/>
              </a:lnSpc>
              <a:buFont typeface="Wingdings" panose="05000000000000000000" pitchFamily="2" charset="2"/>
              <a:buChar char="§"/>
            </a:pPr>
            <a:r>
              <a:rPr lang="en-US" sz="2100" dirty="0" smtClean="0"/>
              <a:t>Recent years have seen numerous examples of danger from deteriorating bridges, poorly maintained rail lines, and outdated water systems.</a:t>
            </a:r>
          </a:p>
          <a:p>
            <a:pPr marL="0" indent="0" eaLnBrk="1" hangingPunct="1">
              <a:lnSpc>
                <a:spcPct val="90000"/>
              </a:lnSpc>
              <a:buNone/>
            </a:pPr>
            <a:endParaRPr lang="en-US" sz="2100" dirty="0" smtClean="0"/>
          </a:p>
          <a:p>
            <a:pPr marL="227013" indent="-227013" eaLnBrk="1" hangingPunct="1">
              <a:lnSpc>
                <a:spcPct val="90000"/>
              </a:lnSpc>
              <a:buFont typeface="Wingdings" panose="05000000000000000000" pitchFamily="2" charset="2"/>
              <a:buChar char="§"/>
            </a:pPr>
            <a:r>
              <a:rPr lang="en-US" sz="2100" dirty="0" smtClean="0"/>
              <a:t>These issues led to the formation of the Building America’s Future Education Fund (</a:t>
            </a:r>
            <a:r>
              <a:rPr lang="en-US" sz="2100" dirty="0" err="1" smtClean="0"/>
              <a:t>BAFuture</a:t>
            </a:r>
            <a:r>
              <a:rPr lang="en-US" sz="2100" dirty="0" smtClean="0"/>
              <a:t>) to try to boost awareness of infrastructure needs.</a:t>
            </a:r>
          </a:p>
          <a:p>
            <a:pPr marL="227013" indent="-227013" eaLnBrk="1" hangingPunct="1">
              <a:lnSpc>
                <a:spcPct val="90000"/>
              </a:lnSpc>
              <a:buFont typeface="Wingdings" panose="05000000000000000000" pitchFamily="2" charset="2"/>
              <a:buChar char="§"/>
            </a:pPr>
            <a:endParaRPr lang="en-US" sz="2100" dirty="0"/>
          </a:p>
          <a:p>
            <a:pPr marL="227013" indent="-227013">
              <a:buFont typeface="Wingdings" panose="05000000000000000000" pitchFamily="2" charset="2"/>
              <a:buChar char="§"/>
            </a:pPr>
            <a:r>
              <a:rPr lang="en-US" sz="2100" dirty="0" smtClean="0"/>
              <a:t>See</a:t>
            </a:r>
            <a:r>
              <a:rPr lang="en-US" sz="2100" dirty="0"/>
              <a:t>: </a:t>
            </a:r>
            <a:r>
              <a:rPr lang="en-US" sz="2100" dirty="0">
                <a:hlinkClick r:id="rId2"/>
              </a:rPr>
              <a:t>http://bafuture.org</a:t>
            </a:r>
            <a:r>
              <a:rPr lang="en-US" sz="2100" dirty="0" smtClean="0">
                <a:hlinkClick r:id="rId2"/>
              </a:rPr>
              <a:t>/</a:t>
            </a:r>
            <a:r>
              <a:rPr lang="en-US" sz="2100" dirty="0" smtClean="0"/>
              <a:t> </a:t>
            </a:r>
          </a:p>
          <a:p>
            <a:pPr marL="0" indent="0" eaLnBrk="1" hangingPunct="1">
              <a:lnSpc>
                <a:spcPct val="90000"/>
              </a:lnSpc>
              <a:buNone/>
            </a:pPr>
            <a:r>
              <a:rPr lang="en-US" sz="2100" dirty="0" smtClean="0"/>
              <a:t>  </a:t>
            </a:r>
            <a:endParaRPr lang="en-US" sz="2100" dirty="0"/>
          </a:p>
          <a:p>
            <a:pPr eaLnBrk="1" hangingPunct="1">
              <a:lnSpc>
                <a:spcPct val="90000"/>
              </a:lnSpc>
            </a:pPr>
            <a:endParaRPr lang="en-US" sz="1575" dirty="0"/>
          </a:p>
          <a:p>
            <a:pPr eaLnBrk="1" hangingPunct="1">
              <a:lnSpc>
                <a:spcPct val="90000"/>
              </a:lnSpc>
              <a:buFont typeface="Wingdings" pitchFamily="2" charset="2"/>
              <a:buNone/>
            </a:pPr>
            <a:endParaRPr lang="en-US" sz="1575" dirty="0"/>
          </a:p>
          <a:p>
            <a:pPr eaLnBrk="1" hangingPunct="1">
              <a:lnSpc>
                <a:spcPct val="90000"/>
              </a:lnSpc>
            </a:pPr>
            <a:endParaRPr lang="en-US" sz="1575"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3" name="Rectangle 2"/>
          <p:cNvSpPr/>
          <p:nvPr/>
        </p:nvSpPr>
        <p:spPr>
          <a:xfrm>
            <a:off x="838200" y="1371600"/>
            <a:ext cx="2762744"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Calibri" panose="020F0502020204030204"/>
                <a:cs typeface="+mn-cs"/>
              </a:rPr>
              <a:t>Infrastructure Needs</a:t>
            </a:r>
            <a:endParaRPr lang="en-US" sz="2400" dirty="0">
              <a:solidFill>
                <a:srgbClr val="BD582C"/>
              </a:solidFill>
              <a:latin typeface="Calibri" panose="020F0502020204030204"/>
              <a:cs typeface="+mn-cs"/>
            </a:endParaRPr>
          </a:p>
        </p:txBody>
      </p:sp>
    </p:spTree>
    <p:extLst>
      <p:ext uri="{BB962C8B-B14F-4D97-AF65-F5344CB8AC3E}">
        <p14:creationId xmlns:p14="http://schemas.microsoft.com/office/powerpoint/2010/main" val="2359105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914400" y="1752600"/>
            <a:ext cx="7543800" cy="4495800"/>
          </a:xfrm>
        </p:spPr>
        <p:txBody>
          <a:bodyPr>
            <a:normAutofit lnSpcReduction="10000"/>
          </a:bodyPr>
          <a:lstStyle/>
          <a:p>
            <a:pPr marL="227013" indent="-227013" eaLnBrk="1" hangingPunct="1">
              <a:lnSpc>
                <a:spcPct val="90000"/>
              </a:lnSpc>
              <a:buFont typeface="Wingdings" panose="05000000000000000000" pitchFamily="2" charset="2"/>
              <a:buChar char="§"/>
            </a:pPr>
            <a:r>
              <a:rPr lang="en-US" sz="2100" dirty="0" smtClean="0"/>
              <a:t>One of the Co-Chairs of </a:t>
            </a:r>
            <a:r>
              <a:rPr lang="en-US" sz="2100" dirty="0" err="1" smtClean="0"/>
              <a:t>BAFuture</a:t>
            </a:r>
            <a:r>
              <a:rPr lang="en-US" sz="2100" dirty="0" smtClean="0"/>
              <a:t>, Ray LaHood, who was Secretary of Transportation, clearly made the main points in a 2016 op-ed in </a:t>
            </a:r>
            <a:r>
              <a:rPr lang="en-US" sz="2100" i="1" dirty="0" smtClean="0"/>
              <a:t>Time Magazine</a:t>
            </a:r>
            <a:r>
              <a:rPr lang="en-US" sz="2100" dirty="0" smtClean="0"/>
              <a:t>.</a:t>
            </a:r>
          </a:p>
          <a:p>
            <a:pPr marL="227013" indent="-227013" eaLnBrk="1" hangingPunct="1">
              <a:lnSpc>
                <a:spcPct val="90000"/>
              </a:lnSpc>
              <a:buFont typeface="Wingdings" panose="05000000000000000000" pitchFamily="2" charset="2"/>
              <a:buChar char="§"/>
            </a:pPr>
            <a:endParaRPr lang="en-US" sz="2100" dirty="0"/>
          </a:p>
          <a:p>
            <a:pPr marL="227013" indent="-227013" eaLnBrk="1" hangingPunct="1">
              <a:lnSpc>
                <a:spcPct val="90000"/>
              </a:lnSpc>
              <a:buFont typeface="Wingdings" panose="05000000000000000000" pitchFamily="2" charset="2"/>
              <a:buChar char="§"/>
            </a:pPr>
            <a:endParaRPr lang="en-US" sz="2100" dirty="0" smtClean="0"/>
          </a:p>
          <a:p>
            <a:pPr marL="227013" indent="-227013" eaLnBrk="1" hangingPunct="1">
              <a:lnSpc>
                <a:spcPct val="90000"/>
              </a:lnSpc>
              <a:buFont typeface="Wingdings" panose="05000000000000000000" pitchFamily="2" charset="2"/>
              <a:buChar char="§"/>
            </a:pPr>
            <a:endParaRPr lang="en-US" sz="2100" dirty="0"/>
          </a:p>
          <a:p>
            <a:pPr marL="227013" indent="-227013" eaLnBrk="1" hangingPunct="1">
              <a:lnSpc>
                <a:spcPct val="90000"/>
              </a:lnSpc>
              <a:buFont typeface="Wingdings" panose="05000000000000000000" pitchFamily="2" charset="2"/>
              <a:buChar char="§"/>
            </a:pPr>
            <a:endParaRPr lang="en-US" sz="2100" dirty="0" smtClean="0"/>
          </a:p>
          <a:p>
            <a:pPr marL="227013" indent="-227013" eaLnBrk="1" hangingPunct="1">
              <a:lnSpc>
                <a:spcPct val="90000"/>
              </a:lnSpc>
              <a:buFont typeface="Wingdings" panose="05000000000000000000" pitchFamily="2" charset="2"/>
              <a:buChar char="§"/>
            </a:pPr>
            <a:endParaRPr lang="en-US" sz="2100" dirty="0"/>
          </a:p>
          <a:p>
            <a:pPr marL="227013" indent="-227013" eaLnBrk="1" hangingPunct="1">
              <a:lnSpc>
                <a:spcPct val="90000"/>
              </a:lnSpc>
              <a:buFont typeface="Wingdings" panose="05000000000000000000" pitchFamily="2" charset="2"/>
              <a:buChar char="§"/>
            </a:pPr>
            <a:endParaRPr lang="en-US" sz="2100" dirty="0" smtClean="0"/>
          </a:p>
          <a:p>
            <a:pPr marL="227013" indent="-227013" eaLnBrk="1" hangingPunct="1">
              <a:lnSpc>
                <a:spcPct val="90000"/>
              </a:lnSpc>
              <a:buFont typeface="Wingdings" panose="05000000000000000000" pitchFamily="2" charset="2"/>
              <a:buChar char="§"/>
            </a:pPr>
            <a:endParaRPr lang="en-US" sz="2100" dirty="0" smtClean="0"/>
          </a:p>
          <a:p>
            <a:pPr marL="227013" indent="-227013" eaLnBrk="1" hangingPunct="1">
              <a:lnSpc>
                <a:spcPct val="90000"/>
              </a:lnSpc>
              <a:buFont typeface="Wingdings" panose="05000000000000000000" pitchFamily="2" charset="2"/>
              <a:buChar char="§"/>
            </a:pPr>
            <a:endParaRPr lang="en-US" sz="2100" dirty="0" smtClean="0"/>
          </a:p>
          <a:p>
            <a:pPr marL="227013" indent="-227013" eaLnBrk="1" hangingPunct="1">
              <a:lnSpc>
                <a:spcPct val="90000"/>
              </a:lnSpc>
              <a:buFont typeface="Wingdings" panose="05000000000000000000" pitchFamily="2" charset="2"/>
              <a:buChar char="§"/>
            </a:pPr>
            <a:endParaRPr lang="en-US" sz="2100" dirty="0"/>
          </a:p>
          <a:p>
            <a:pPr marL="227013" indent="-227013">
              <a:buFont typeface="Wingdings" panose="05000000000000000000" pitchFamily="2" charset="2"/>
              <a:buChar char="§"/>
            </a:pPr>
            <a:r>
              <a:rPr lang="en-US" sz="1500" dirty="0" smtClean="0"/>
              <a:t>See</a:t>
            </a:r>
            <a:r>
              <a:rPr lang="en-US" sz="1500" dirty="0"/>
              <a:t>: </a:t>
            </a:r>
            <a:r>
              <a:rPr lang="en-US" sz="1500" dirty="0">
                <a:hlinkClick r:id="rId2"/>
              </a:rPr>
              <a:t>http://time.com/3860397/ray-lahood-amtrak-tragedy-infrastructure</a:t>
            </a:r>
            <a:r>
              <a:rPr lang="en-US" sz="1500" dirty="0" smtClean="0">
                <a:hlinkClick r:id="rId2"/>
              </a:rPr>
              <a:t>/</a:t>
            </a:r>
            <a:r>
              <a:rPr lang="en-US" sz="1500" dirty="0" smtClean="0"/>
              <a:t> </a:t>
            </a:r>
          </a:p>
          <a:p>
            <a:pPr eaLnBrk="1" hangingPunct="1">
              <a:lnSpc>
                <a:spcPct val="90000"/>
              </a:lnSpc>
            </a:pPr>
            <a:endParaRPr lang="en-US" sz="1575"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3" name="Rectangle 2"/>
          <p:cNvSpPr/>
          <p:nvPr/>
        </p:nvSpPr>
        <p:spPr>
          <a:xfrm>
            <a:off x="838200" y="1371600"/>
            <a:ext cx="306410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Calibri" panose="020F0502020204030204"/>
                <a:cs typeface="+mn-cs"/>
              </a:rPr>
              <a:t>Infrastructure Needs, 2</a:t>
            </a:r>
            <a:endParaRPr lang="en-US" sz="2400" dirty="0">
              <a:solidFill>
                <a:srgbClr val="BD582C"/>
              </a:solidFill>
              <a:latin typeface="Calibri" panose="020F0502020204030204"/>
              <a:cs typeface="+mn-cs"/>
            </a:endParaRPr>
          </a:p>
        </p:txBody>
      </p:sp>
      <p:pic>
        <p:nvPicPr>
          <p:cNvPr id="6"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8000" t="48453" r="48304" b="22794"/>
          <a:stretch/>
        </p:blipFill>
        <p:spPr bwMode="auto">
          <a:xfrm>
            <a:off x="1752601" y="2653193"/>
            <a:ext cx="5562600" cy="2966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2287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914400" y="1821812"/>
            <a:ext cx="7452360" cy="4572000"/>
          </a:xfrm>
        </p:spPr>
        <p:txBody>
          <a:bodyPr/>
          <a:lstStyle/>
          <a:p>
            <a:pPr marL="227013" indent="-227013" eaLnBrk="1" hangingPunct="1">
              <a:lnSpc>
                <a:spcPct val="120000"/>
              </a:lnSpc>
              <a:spcAft>
                <a:spcPts val="1200"/>
              </a:spcAft>
              <a:buFont typeface="Wingdings" panose="05000000000000000000" pitchFamily="2" charset="2"/>
              <a:buChar char="§"/>
              <a:defRPr/>
            </a:pPr>
            <a:r>
              <a:rPr lang="en-US" sz="2000" dirty="0" smtClean="0"/>
              <a:t>Capital spending is difficult to study because of its variability from year to year.</a:t>
            </a:r>
          </a:p>
          <a:p>
            <a:pPr marL="227013" indent="-227013" eaLnBrk="1" hangingPunct="1">
              <a:lnSpc>
                <a:spcPct val="120000"/>
              </a:lnSpc>
              <a:spcAft>
                <a:spcPts val="1200"/>
              </a:spcAft>
              <a:buFont typeface="Wingdings" panose="05000000000000000000" pitchFamily="2" charset="2"/>
              <a:buChar char="§"/>
              <a:defRPr/>
            </a:pPr>
            <a:r>
              <a:rPr lang="en-US" sz="2000" dirty="0" smtClean="0"/>
              <a:t>Wang/Duncombe/Yinger (</a:t>
            </a:r>
            <a:r>
              <a:rPr lang="en-US" sz="2000" i="1" dirty="0" smtClean="0"/>
              <a:t>National Tax Journal</a:t>
            </a:r>
            <a:r>
              <a:rPr lang="en-US" sz="2000" dirty="0" smtClean="0"/>
              <a:t>, September 2011) find that school capital spending in New York has many of the same determinants as school operating spending:</a:t>
            </a:r>
          </a:p>
          <a:p>
            <a:pPr marL="569912" lvl="1" indent="-342900">
              <a:lnSpc>
                <a:spcPct val="120000"/>
              </a:lnSpc>
              <a:buFont typeface="Courier New" panose="02070309020205020404" pitchFamily="49" charset="0"/>
              <a:buChar char="o"/>
              <a:defRPr/>
            </a:pPr>
            <a:r>
              <a:rPr lang="en-US" sz="2000" dirty="0" smtClean="0"/>
              <a:t>Tax price (elasticity = -0.22)</a:t>
            </a:r>
          </a:p>
          <a:p>
            <a:pPr marL="569912" lvl="1" indent="-342900">
              <a:lnSpc>
                <a:spcPct val="120000"/>
              </a:lnSpc>
              <a:buFont typeface="Courier New" panose="02070309020205020404" pitchFamily="49" charset="0"/>
              <a:buChar char="o"/>
              <a:defRPr/>
            </a:pPr>
            <a:r>
              <a:rPr lang="en-US" sz="2000" dirty="0" smtClean="0"/>
              <a:t>Income (elasticity = 0.2)</a:t>
            </a:r>
          </a:p>
          <a:p>
            <a:pPr marL="0" indent="0">
              <a:buNone/>
              <a:defRPr/>
            </a:pPr>
            <a:endParaRPr lang="en-US" dirty="0" smtClean="0"/>
          </a:p>
          <a:p>
            <a:pPr eaLnBrk="1" hangingPunct="1">
              <a:defRPr/>
            </a:pPr>
            <a:endParaRPr lang="en-US" dirty="0" smtClean="0"/>
          </a:p>
          <a:p>
            <a:pPr eaLnBrk="1" hangingPunct="1">
              <a:buFont typeface="Wingdings" pitchFamily="2" charset="2"/>
              <a:buNone/>
              <a:defRPr/>
            </a:pPr>
            <a:endParaRPr lang="en-US" dirty="0" smtClean="0"/>
          </a:p>
          <a:p>
            <a:pPr eaLnBrk="1" hangingPunct="1">
              <a:defRPr/>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361497"/>
            <a:ext cx="227119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defRPr/>
            </a:pPr>
            <a:r>
              <a:rPr lang="en-US" sz="2400" dirty="0" smtClean="0">
                <a:solidFill>
                  <a:srgbClr val="BD582C"/>
                </a:solidFill>
                <a:latin typeface="Calibri" panose="020F0502020204030204"/>
                <a:cs typeface="+mn-cs"/>
              </a:rPr>
              <a:t>Capital Spending</a:t>
            </a:r>
            <a:endParaRPr lang="en-US" sz="2400" dirty="0">
              <a:solidFill>
                <a:srgbClr val="BD582C"/>
              </a:solidFill>
              <a:latin typeface="Calibri" panose="020F0502020204030204"/>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914400" y="1752600"/>
            <a:ext cx="7452360" cy="4419600"/>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In New York, school building aid is provided through a matching grant, and most districts are quite responsive to the matching rate.</a:t>
            </a:r>
          </a:p>
          <a:p>
            <a:pPr eaLnBrk="1" hangingPunct="1">
              <a:lnSpc>
                <a:spcPct val="50000"/>
              </a:lnSpc>
              <a:spcBef>
                <a:spcPts val="0"/>
              </a:spcBef>
            </a:pPr>
            <a:endParaRPr lang="en-US" sz="2000" dirty="0" smtClean="0"/>
          </a:p>
          <a:p>
            <a:pPr marL="460375" lvl="1" indent="-233363">
              <a:lnSpc>
                <a:spcPct val="110000"/>
              </a:lnSpc>
              <a:buFont typeface="Courier New" panose="02070309020205020404" pitchFamily="49" charset="0"/>
              <a:buChar char="o"/>
            </a:pPr>
            <a:r>
              <a:rPr lang="en-US" sz="2000" dirty="0" smtClean="0"/>
              <a:t>The estimated elasticity is -0.42.</a:t>
            </a:r>
          </a:p>
          <a:p>
            <a:pPr eaLnBrk="1" hangingPunct="1">
              <a:lnSpc>
                <a:spcPct val="110000"/>
              </a:lnSpc>
            </a:pPr>
            <a:endParaRPr lang="en-US" sz="2000" dirty="0" smtClean="0"/>
          </a:p>
          <a:p>
            <a:pPr marL="227013" indent="-227013" eaLnBrk="1" hangingPunct="1">
              <a:lnSpc>
                <a:spcPct val="110000"/>
              </a:lnSpc>
              <a:buFont typeface="Wingdings" panose="05000000000000000000" pitchFamily="2" charset="2"/>
              <a:buChar char="§"/>
            </a:pPr>
            <a:r>
              <a:rPr lang="en-US" sz="2000" dirty="0" smtClean="0"/>
              <a:t>However, this response is about zero (elasticity = -0.023) for high-need districts.</a:t>
            </a:r>
          </a:p>
          <a:p>
            <a:pPr eaLnBrk="1" hangingPunct="1">
              <a:lnSpc>
                <a:spcPct val="50000"/>
              </a:lnSpc>
              <a:spcBef>
                <a:spcPts val="0"/>
              </a:spcBef>
            </a:pPr>
            <a:endParaRPr lang="en-US" sz="2000" dirty="0" smtClean="0"/>
          </a:p>
          <a:p>
            <a:pPr marL="569912" lvl="1" indent="-342900">
              <a:lnSpc>
                <a:spcPct val="110000"/>
              </a:lnSpc>
              <a:buFont typeface="Courier New" panose="02070309020205020404" pitchFamily="49" charset="0"/>
              <a:buChar char="o"/>
            </a:pPr>
            <a:r>
              <a:rPr lang="en-US" sz="2000" dirty="0" smtClean="0"/>
              <a:t>Even strong price incentives cannot boost school capital spending in New York’s neediest districts.</a:t>
            </a:r>
          </a:p>
          <a:p>
            <a:pPr lvl="2">
              <a:buFont typeface="Wingdings" panose="05000000000000000000" pitchFamily="2" charset="2"/>
              <a:buChar char="§"/>
            </a:pPr>
            <a:endParaRPr lang="en-US" dirty="0" smtClean="0"/>
          </a:p>
          <a:p>
            <a:pPr eaLnBrk="1" hangingPunct="1"/>
            <a:endParaRPr lang="en-US" dirty="0" smtClean="0"/>
          </a:p>
          <a:p>
            <a:pPr eaLnBrk="1" hangingPunct="1">
              <a:buFont typeface="Wingdings" pitchFamily="2" charset="2"/>
              <a:buNone/>
            </a:pPr>
            <a:endParaRPr lang="en-US" dirty="0" smtClean="0"/>
          </a:p>
          <a:p>
            <a:pPr eaLnBrk="1" hangingPunct="1"/>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38200" y="1404068"/>
            <a:ext cx="2576026" cy="424732"/>
          </a:xfrm>
          <a:prstGeom prst="rect">
            <a:avLst/>
          </a:prstGeom>
        </p:spPr>
        <p:txBody>
          <a:bodyPr wrap="none">
            <a:spAutoFit/>
          </a:bodyPr>
          <a:lstStyle/>
          <a:p>
            <a:pPr marL="51435" lvl="0" indent="-51435" algn="ctr"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Capital Spending, 2</a:t>
            </a:r>
            <a:endParaRPr lang="en-US" sz="2400" dirty="0">
              <a:solidFill>
                <a:srgbClr val="BD582C"/>
              </a:solidFill>
              <a:latin typeface="+mn-lt"/>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914400" y="1828800"/>
            <a:ext cx="7452360" cy="4419600"/>
          </a:xfrm>
        </p:spPr>
        <p:txBody>
          <a:bodyPr/>
          <a:lstStyle/>
          <a:p>
            <a:pPr marL="227013" indent="-227013">
              <a:buFont typeface="Wingdings" panose="05000000000000000000" pitchFamily="2" charset="2"/>
              <a:buChar char="§"/>
            </a:pPr>
            <a:r>
              <a:rPr lang="en-US" sz="2000" dirty="0" smtClean="0"/>
              <a:t>When should a particular infrastructure project be built?</a:t>
            </a:r>
          </a:p>
          <a:p>
            <a:pPr marL="227013" indent="-227013">
              <a:buFont typeface="Wingdings" panose="05000000000000000000" pitchFamily="2" charset="2"/>
              <a:buChar char="§"/>
            </a:pPr>
            <a:endParaRPr lang="en-US" sz="2000" dirty="0" smtClean="0"/>
          </a:p>
          <a:p>
            <a:pPr marL="227013" indent="-227013">
              <a:buFont typeface="Wingdings" panose="05000000000000000000" pitchFamily="2" charset="2"/>
              <a:buChar char="§"/>
            </a:pPr>
            <a:r>
              <a:rPr lang="en-US" sz="2000" b="1" dirty="0" smtClean="0"/>
              <a:t>Benefit-cost analysis </a:t>
            </a:r>
            <a:r>
              <a:rPr lang="en-US" sz="2000" dirty="0" smtClean="0"/>
              <a:t>is well suited to answering this question.</a:t>
            </a:r>
          </a:p>
          <a:p>
            <a:pPr marL="227013" indent="-227013">
              <a:buFont typeface="Wingdings" panose="05000000000000000000" pitchFamily="2" charset="2"/>
              <a:buChar char="§"/>
            </a:pPr>
            <a:endParaRPr lang="en-US" sz="2000" dirty="0" smtClean="0"/>
          </a:p>
          <a:p>
            <a:pPr marL="227013" indent="-227013">
              <a:lnSpc>
                <a:spcPct val="110000"/>
              </a:lnSpc>
              <a:buFont typeface="Wingdings" panose="05000000000000000000" pitchFamily="2" charset="2"/>
              <a:buChar char="§"/>
            </a:pPr>
            <a:r>
              <a:rPr lang="en-US" sz="2000" dirty="0" smtClean="0"/>
              <a:t>Benefit-cost analysis is a set of tools that help to reduce a decision about a complex program to a manageable level.</a:t>
            </a:r>
          </a:p>
          <a:p>
            <a:pPr eaLnBrk="1" hangingPunct="1"/>
            <a:endParaRPr lang="en-US" sz="2000" dirty="0" smtClean="0"/>
          </a:p>
          <a:p>
            <a:pPr eaLnBrk="1" hangingPunct="1">
              <a:buFont typeface="Wingdings" pitchFamily="2" charset="2"/>
              <a:buNone/>
            </a:pPr>
            <a:endParaRPr lang="en-US" sz="2000" dirty="0" smtClean="0"/>
          </a:p>
          <a:p>
            <a:pPr eaLnBrk="1" hangingPunct="1"/>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12:  State and Local </a:t>
            </a:r>
            <a:r>
              <a:rPr lang="en-US" sz="1800" b="1" spc="100" dirty="0">
                <a:solidFill>
                  <a:srgbClr val="637052"/>
                </a:solidFill>
              </a:rPr>
              <a:t>P</a:t>
            </a:r>
            <a:r>
              <a:rPr lang="en-US" sz="1800" b="1" spc="100" dirty="0" smtClean="0">
                <a:solidFill>
                  <a:srgbClr val="637052"/>
                </a:solidFill>
              </a:rPr>
              <a:t>ublic Infrastructure</a:t>
            </a:r>
            <a:endParaRPr lang="en-US" sz="1800" b="1" spc="100" dirty="0">
              <a:solidFill>
                <a:srgbClr val="637052"/>
              </a:solidFill>
            </a:endParaRPr>
          </a:p>
        </p:txBody>
      </p:sp>
      <p:sp>
        <p:nvSpPr>
          <p:cNvPr id="2" name="Rectangle 1"/>
          <p:cNvSpPr/>
          <p:nvPr/>
        </p:nvSpPr>
        <p:spPr>
          <a:xfrm>
            <a:off x="810127" y="1404068"/>
            <a:ext cx="3152273"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Infrastructure Decisions</a:t>
            </a:r>
            <a:endParaRPr lang="en-US" sz="2400" dirty="0">
              <a:solidFill>
                <a:srgbClr val="BD582C"/>
              </a:solidFill>
              <a:latin typeface="+mn-lt"/>
              <a:cs typeface="+mn-cs"/>
            </a:endParaRPr>
          </a:p>
        </p:txBody>
      </p:sp>
    </p:spTree>
  </p:cSld>
  <p:clrMapOvr>
    <a:masterClrMapping/>
  </p:clrMapOvr>
</p:sld>
</file>

<file path=ppt/theme/theme1.xml><?xml version="1.0" encoding="utf-8"?>
<a:theme xmlns:a="http://schemas.openxmlformats.org/drawingml/2006/main" name="Theme1">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1" id="{0CF888E1-3DEF-4C87-8FF5-623334404736}" vid="{ACB0FA75-0D73-42A8-801E-281AAAF314DB}"/>
    </a:ext>
  </a:ext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Theme1</Template>
  <TotalTime>49264</TotalTime>
  <Words>2377</Words>
  <Application>Microsoft Office PowerPoint</Application>
  <PresentationFormat>On-screen Show (4:3)</PresentationFormat>
  <Paragraphs>364</Paragraphs>
  <Slides>33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33</vt:i4>
      </vt:variant>
    </vt:vector>
  </HeadingPairs>
  <TitlesOfParts>
    <vt:vector size="40" baseType="lpstr">
      <vt:lpstr>Arial</vt:lpstr>
      <vt:lpstr>Calibri</vt:lpstr>
      <vt:lpstr>Calibri Light</vt:lpstr>
      <vt:lpstr>Courier New</vt:lpstr>
      <vt:lpstr>Wingdings</vt:lpstr>
      <vt:lpstr>Theme1</vt:lpstr>
      <vt:lpstr>Retrospect</vt:lpstr>
      <vt:lpstr>State and Local Public Finance Professor Yinger Spring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Maxwell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and Local Public Finance Spring 2006, Professor Yinger</dc:title>
  <dc:creator>joyinger</dc:creator>
  <cp:lastModifiedBy>John McHenry Yinger</cp:lastModifiedBy>
  <cp:revision>119</cp:revision>
  <dcterms:created xsi:type="dcterms:W3CDTF">2005-12-18T15:49:22Z</dcterms:created>
  <dcterms:modified xsi:type="dcterms:W3CDTF">2019-02-03T15:19:47Z</dcterms:modified>
</cp:coreProperties>
</file>