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  <p:sldMasterId id="2147483794" r:id="rId3"/>
    <p:sldMasterId id="2147483806" r:id="rId4"/>
  </p:sldMasterIdLst>
  <p:sldIdLst>
    <p:sldId id="310" r:id="rId5"/>
    <p:sldId id="257" r:id="rId6"/>
    <p:sldId id="300" r:id="rId7"/>
    <p:sldId id="258" r:id="rId8"/>
    <p:sldId id="259" r:id="rId9"/>
    <p:sldId id="260" r:id="rId10"/>
    <p:sldId id="306" r:id="rId11"/>
    <p:sldId id="307" r:id="rId12"/>
    <p:sldId id="308" r:id="rId13"/>
    <p:sldId id="309" r:id="rId14"/>
    <p:sldId id="305" r:id="rId15"/>
    <p:sldId id="261" r:id="rId16"/>
    <p:sldId id="286" r:id="rId17"/>
    <p:sldId id="298" r:id="rId18"/>
    <p:sldId id="262" r:id="rId19"/>
    <p:sldId id="289" r:id="rId20"/>
    <p:sldId id="263" r:id="rId21"/>
    <p:sldId id="264" r:id="rId22"/>
    <p:sldId id="290" r:id="rId23"/>
    <p:sldId id="265" r:id="rId24"/>
    <p:sldId id="299" r:id="rId25"/>
    <p:sldId id="311" r:id="rId26"/>
    <p:sldId id="266" r:id="rId27"/>
    <p:sldId id="288" r:id="rId28"/>
    <p:sldId id="268" r:id="rId29"/>
    <p:sldId id="269" r:id="rId30"/>
    <p:sldId id="270" r:id="rId31"/>
    <p:sldId id="291" r:id="rId32"/>
    <p:sldId id="271" r:id="rId33"/>
    <p:sldId id="292" r:id="rId34"/>
    <p:sldId id="293" r:id="rId35"/>
    <p:sldId id="316" r:id="rId36"/>
    <p:sldId id="272" r:id="rId37"/>
    <p:sldId id="314" r:id="rId38"/>
    <p:sldId id="315" r:id="rId39"/>
    <p:sldId id="273" r:id="rId40"/>
    <p:sldId id="295" r:id="rId41"/>
    <p:sldId id="274" r:id="rId42"/>
    <p:sldId id="275" r:id="rId43"/>
    <p:sldId id="276" r:id="rId44"/>
    <p:sldId id="277" r:id="rId45"/>
    <p:sldId id="296" r:id="rId46"/>
    <p:sldId id="297" r:id="rId47"/>
    <p:sldId id="301" r:id="rId48"/>
    <p:sldId id="312" r:id="rId49"/>
    <p:sldId id="313" r:id="rId50"/>
    <p:sldId id="303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092B1-A69B-446B-AB47-B36D8B575F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A207-5E1C-4D41-A4FD-21BE6A56F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1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0A1B-4C33-4C1D-AB82-AA5F1DE2E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418"/>
            <a:ext cx="8229600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600200"/>
            <a:ext cx="4013200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3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1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4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8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4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1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9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96DC5-DE6B-4BAD-8091-2E76547B1E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6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32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1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5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91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1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59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2DC2-B35B-4522-8CFE-567EB97A5B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0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3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4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573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4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2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03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4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1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1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62DA-16A4-4290-99C2-646D6FBE3E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20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0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9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6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19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7EF34-CD71-4D84-9353-675D4CCF6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4ADB-767C-4A57-B51C-10DE26138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1F0D1-CD6E-4D62-B7F4-555F1B3EA3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39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1" cy="36512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F41701-CD65-4296-9055-8CE97CDA0D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1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5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845BD-0035-4F88-8E35-59CF676218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7"/>
            <a:ext cx="36171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2700" kern="1200" spc="-2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" indent="-51435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1602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889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2176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463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.gov/regional/rims/index.cf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business/2005/may/25/china.g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5628" y="699796"/>
            <a:ext cx="7785230" cy="944724"/>
          </a:xfrm>
          <a:solidFill>
            <a:srgbClr val="FBE6C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625" b="1" dirty="0">
                <a:solidFill>
                  <a:srgbClr val="637052"/>
                </a:solidFill>
              </a:rPr>
              <a:t>State and Local Public Finance</a:t>
            </a:r>
            <a:r>
              <a:rPr lang="en-US" sz="2250" b="1" dirty="0">
                <a:solidFill>
                  <a:srgbClr val="637052"/>
                </a:solidFill>
              </a:rPr>
              <a:t/>
            </a:r>
            <a:br>
              <a:rPr lang="en-US" sz="2250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Professor Yinger</a:t>
            </a:r>
            <a:br>
              <a:rPr lang="en-US" sz="2063" b="1" dirty="0">
                <a:solidFill>
                  <a:srgbClr val="637052"/>
                </a:solidFill>
              </a:rPr>
            </a:br>
            <a:r>
              <a:rPr lang="en-US" sz="2063" b="1">
                <a:solidFill>
                  <a:srgbClr val="637052"/>
                </a:solidFill>
              </a:rPr>
              <a:t>Spring </a:t>
            </a:r>
            <a:r>
              <a:rPr lang="en-US" sz="2063" b="1" smtClean="0">
                <a:solidFill>
                  <a:srgbClr val="637052"/>
                </a:solidFill>
              </a:rPr>
              <a:t>2019</a:t>
            </a:r>
            <a:endParaRPr lang="en-US" sz="2063" b="1" dirty="0">
              <a:solidFill>
                <a:srgbClr val="637052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62400"/>
            <a:ext cx="6128098" cy="1619250"/>
          </a:xfrm>
        </p:spPr>
        <p:txBody>
          <a:bodyPr/>
          <a:lstStyle/>
          <a:p>
            <a:pPr eaLnBrk="1" hangingPunct="1"/>
            <a:r>
              <a:rPr lang="en-US" sz="2700" dirty="0"/>
              <a:t>Lecture </a:t>
            </a:r>
            <a:r>
              <a:rPr lang="en-US" sz="2700" dirty="0" smtClean="0"/>
              <a:t>15</a:t>
            </a:r>
            <a:endParaRPr lang="en-US" sz="2700" dirty="0"/>
          </a:p>
          <a:p>
            <a:r>
              <a:rPr lang="en-US" sz="2700" dirty="0"/>
              <a:t>Economic Development  Concepts</a:t>
            </a:r>
          </a:p>
        </p:txBody>
      </p:sp>
    </p:spTree>
    <p:extLst>
      <p:ext uri="{BB962C8B-B14F-4D97-AF65-F5344CB8AC3E}">
        <p14:creationId xmlns:p14="http://schemas.microsoft.com/office/powerpoint/2010/main" val="288947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1459"/>
            <a:ext cx="7452360" cy="4453141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Of course this model leaves out many things, such as: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Government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Prices and interest rates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Expectations</a:t>
            </a:r>
          </a:p>
          <a:p>
            <a:pPr lvl="1" eaLnBrk="1" hangingPunct="1"/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But it introduces three key concepts: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Exports (=inflows)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Multipliers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Leakage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05954" y="87422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4004" y="62848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6200" y="3313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22593" y="4072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6250" y="401112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0025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1415222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7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52360" cy="4038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Economic base models are the simplest possible macroeconomic models of a state or local economy.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They are highly oversimplified and should be used with great care, but also provide some useful insights.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404068"/>
            <a:ext cx="30472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Economic Base Models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45236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Export </a:t>
            </a:r>
            <a:r>
              <a:rPr lang="en-US" sz="2000" dirty="0"/>
              <a:t>base models start with a distinction between “export jobs” and “local jobs.”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Export jobs </a:t>
            </a:r>
            <a:r>
              <a:rPr lang="en-US" sz="2000" dirty="0"/>
              <a:t>are associated with goods or services sold on a national market.</a:t>
            </a:r>
          </a:p>
          <a:p>
            <a:pPr marL="460375" lvl="5" indent="-233363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Manufacturing jobs are a key example.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Local jobs </a:t>
            </a:r>
            <a:r>
              <a:rPr lang="en-US" sz="2000" dirty="0"/>
              <a:t>are jobs associated with goods or services that compete only in local markets.</a:t>
            </a:r>
          </a:p>
          <a:p>
            <a:pPr lvl="5" indent="-182880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Jobs in grocery stores, fast food restaurants, or dry cleaners are examples.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430382"/>
            <a:ext cx="27216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vs. Local Jobs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73036" y="1828800"/>
            <a:ext cx="7543800" cy="4572000"/>
          </a:xfrm>
        </p:spPr>
        <p:txBody>
          <a:bodyPr/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distinction between export and local jobs depends on the context.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famous restaurant or a retail store on a jurisdiction boundary may attract customers from other jurisdictions and therefore involve export jobs.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9418" y="1404068"/>
            <a:ext cx="30230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vs. Local Jobs,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90700"/>
            <a:ext cx="7391400" cy="4229100"/>
          </a:xfrm>
        </p:spPr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An export base model combines a definition and a simple behavioral equation.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Let: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dirty="0" smtClean="0"/>
              <a:t> = Total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L</a:t>
            </a:r>
            <a:r>
              <a:rPr lang="en-US" sz="2000" dirty="0" smtClean="0"/>
              <a:t> = Local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E</a:t>
            </a:r>
            <a:r>
              <a:rPr lang="en-US" sz="2000" dirty="0" smtClean="0"/>
              <a:t> = Export jobs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412063"/>
            <a:ext cx="29482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543800" cy="4343400"/>
          </a:xfrm>
        </p:spPr>
        <p:txBody>
          <a:bodyPr>
            <a:noAutofit/>
          </a:bodyPr>
          <a:lstStyle/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Then, the definition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		</a:t>
            </a:r>
            <a:r>
              <a:rPr lang="en-US" sz="2000" i="1" dirty="0" smtClean="0">
                <a:cs typeface="Times New Roman" pitchFamily="18" charset="0"/>
              </a:rPr>
              <a:t> T = L + E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behavioral equation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		  </a:t>
            </a:r>
            <a:r>
              <a:rPr lang="en-US" sz="2000" i="1" dirty="0" smtClean="0">
                <a:cs typeface="Times New Roman" pitchFamily="18" charset="0"/>
              </a:rPr>
              <a:t>L = </a:t>
            </a:r>
            <a:r>
              <a:rPr lang="en-US" sz="2000" i="1" dirty="0" err="1" smtClean="0">
                <a:cs typeface="Times New Roman" pitchFamily="18" charset="0"/>
              </a:rPr>
              <a:t>bE</a:t>
            </a:r>
            <a:endParaRPr lang="en-US" sz="2000" i="1" dirty="0" smtClean="0">
              <a:cs typeface="Times New Roman" pitchFamily="18" charset="0"/>
            </a:endParaRP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This equation indicates that local jobs are created by resources flowing into an economy.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97727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48284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Putting these together, we have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cs typeface="Times New Roman" pitchFamily="18" charset="0"/>
              </a:rPr>
              <a:t>	T = </a:t>
            </a:r>
            <a:r>
              <a:rPr lang="en-US" sz="2000" i="1" dirty="0" err="1" smtClean="0">
                <a:cs typeface="Times New Roman" pitchFamily="18" charset="0"/>
              </a:rPr>
              <a:t>bE</a:t>
            </a:r>
            <a:r>
              <a:rPr lang="en-US" sz="2000" i="1" dirty="0" smtClean="0">
                <a:cs typeface="Times New Roman" pitchFamily="18" charset="0"/>
              </a:rPr>
              <a:t> + E = E</a:t>
            </a:r>
            <a:r>
              <a:rPr lang="en-US" sz="2000" dirty="0" smtClean="0">
                <a:cs typeface="Times New Roman" pitchFamily="18" charset="0"/>
              </a:rPr>
              <a:t>(1+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 this equation, (1+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/>
              <a:t>) is called the </a:t>
            </a:r>
            <a:r>
              <a:rPr lang="en-US" sz="2000" b="1" dirty="0" smtClean="0"/>
              <a:t>“multiplier”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Export jobs are “multiplied up” into total jobs because they lead to income circulating around the local economy.</a:t>
            </a:r>
          </a:p>
          <a:p>
            <a:pPr marL="460375" lvl="2" indent="-233363">
              <a:buFont typeface="Courier New" panose="02070309020205020404" pitchFamily="49" charset="0"/>
              <a:buChar char="o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428014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543800" cy="4419600"/>
          </a:xfrm>
        </p:spPr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An alternative form of the behavioral equation is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L =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T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In this case, 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T =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T +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1-b*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 =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T = E/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1-b*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Thus, </a:t>
            </a:r>
            <a:r>
              <a:rPr lang="en-US" sz="2000" dirty="0" smtClean="0">
                <a:cs typeface="Times New Roman" pitchFamily="18" charset="0"/>
              </a:rPr>
              <a:t>1/(1-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>
                <a:cs typeface="Times New Roman" pitchFamily="18" charset="0"/>
              </a:rPr>
              <a:t>*)</a:t>
            </a:r>
            <a:r>
              <a:rPr lang="en-US" sz="2000" dirty="0" smtClean="0"/>
              <a:t> is the multiplier.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52789"/>
            <a:ext cx="398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Alternative Export Base Model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1669" y="1796146"/>
            <a:ext cx="7482840" cy="4572000"/>
          </a:xfrm>
        </p:spPr>
        <p:txBody>
          <a:bodyPr/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First</a:t>
            </a:r>
            <a:r>
              <a:rPr lang="en-US" sz="2000" dirty="0"/>
              <a:t>, export jobs get “multiplied up” into total jobs.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If a government manages to attract another export job it adds more than one job to its economy.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Second, “attracting” another local job (that is, giving it a subsidy) doesn’t do anything except displace a local job on the other side of town.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Local jobs are determined by export jobs.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 want to boost a local economy, attract export jobs!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121" y="1430382"/>
            <a:ext cx="37737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Base Models, Lessons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52360" cy="4038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Export base models are highly simplified.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E.g., they ignore market failure.  A state policy might be able to add local jobs by ending some form of market failure.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the presumption that economic development policy should focus on export jobs is a good place to start.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96334"/>
            <a:ext cx="35445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Base Models, Limits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845734"/>
            <a:ext cx="7543801" cy="4023360"/>
          </a:xfrm>
        </p:spPr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Conceptual Foundations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Economic Development Policy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Case:  Federal Empowerment Zones</a:t>
            </a:r>
          </a:p>
          <a:p>
            <a:pPr indent="-182880" eaLnBrk="1" hangingPunct="1"/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58" y="1367135"/>
            <a:ext cx="565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Classes on Economic Development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288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Input/output analysis is a fancy export-base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I/O analysis begins with $1 of exogenous demand for the products of industry A.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this demand requires contributions from all industries, say $.01 from A itself, $.05 from B, $.25 from C, and so on.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these demands requires additional contributions from each industry, etc.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97727"/>
            <a:ext cx="29373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Analysis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543800" cy="3962400"/>
          </a:xfrm>
        </p:spPr>
        <p:txBody>
          <a:bodyPr>
            <a:normAutofit/>
          </a:bodyPr>
          <a:lstStyle/>
          <a:p>
            <a:pPr eaLnBrk="1" hangingPunct="1"/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Input/output analysis provides a formal way to summarize all these transactions.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more purchases are made locally, the higher the multiplier.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Equivalently, the more purchases leak out to other jurisdictions, the lower the multiplier.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366" y="1400686"/>
            <a:ext cx="32387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Analysis,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6603"/>
            <a:ext cx="5410200" cy="5826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309703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0"/>
            <a:ext cx="7482840" cy="41910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 formal terms, an I/O model is a series of equations like: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where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/>
              <a:t> is output,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 is exogenous demand, and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/>
              <a:t> is the amount of product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/>
              <a:t> needed to produce the output for product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/>
              <a:t>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000250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3427"/>
              </p:ext>
            </p:extLst>
          </p:nvPr>
        </p:nvGraphicFramePr>
        <p:xfrm>
          <a:off x="1295400" y="2895600"/>
          <a:ext cx="644564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3" imgW="2501900" imgH="266700" progId="Equation.DSMT4">
                  <p:embed/>
                </p:oleObj>
              </mc:Choice>
              <mc:Fallback>
                <p:oleObj name="Equation" r:id="rId3" imgW="25019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44564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000250" y="27764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341" y="1404068"/>
            <a:ext cx="27430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4958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Stacking </a:t>
            </a:r>
            <a:r>
              <a:rPr lang="en-US" sz="2000" dirty="0"/>
              <a:t>these equations and using matrix notation</a:t>
            </a:r>
            <a:r>
              <a:rPr lang="en-US" sz="2000" dirty="0" smtClean="0"/>
              <a:t>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Note that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dirty="0"/>
              <a:t>matrix is just the matrix-algebra version of the multiplier idea in the export-base model.</a:t>
            </a:r>
          </a:p>
          <a:p>
            <a:pPr eaLnBrk="1" hangingPunct="1"/>
            <a:endParaRPr lang="en-US" sz="20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00250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000250" y="27764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72938"/>
              </p:ext>
            </p:extLst>
          </p:nvPr>
        </p:nvGraphicFramePr>
        <p:xfrm>
          <a:off x="3124200" y="2514600"/>
          <a:ext cx="1710928" cy="179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Equation" r:id="rId3" imgW="1193800" imgH="1244600" progId="Equation.DSMT4">
                  <p:embed/>
                </p:oleObj>
              </mc:Choice>
              <mc:Fallback>
                <p:oleObj name="Equation" r:id="rId3" imgW="1193800" imgH="1244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1710928" cy="1793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404068"/>
            <a:ext cx="30444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543800" cy="4495799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There are 2 types of I/O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first treats the household sector as part of exogenous demand,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.</a:t>
            </a:r>
          </a:p>
          <a:p>
            <a:pPr marL="460375" lvl="2" indent="-233363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This is called an </a:t>
            </a:r>
            <a:r>
              <a:rPr lang="en-US" sz="2000" b="1" dirty="0" smtClean="0"/>
              <a:t>open model</a:t>
            </a:r>
            <a:r>
              <a:rPr lang="en-US" sz="2000" dirty="0" smtClean="0"/>
              <a:t>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With this model, the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matrix is just about purchases of non-labor inputs, and the multipliers reflect the </a:t>
            </a:r>
            <a:r>
              <a:rPr lang="en-US" sz="2000" b="1" dirty="0" smtClean="0"/>
              <a:t>direct and indirect</a:t>
            </a:r>
            <a:r>
              <a:rPr lang="en-US" sz="2000" dirty="0" smtClean="0"/>
              <a:t> requirements from each industry to meet exogenous demand.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87" y="1404068"/>
            <a:ext cx="2690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Types of I/O Models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70858" y="1828800"/>
            <a:ext cx="7543800" cy="4267200"/>
          </a:xfrm>
        </p:spPr>
        <p:txBody>
          <a:bodyPr>
            <a:normAutofit/>
          </a:bodyPr>
          <a:lstStyle/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second type treats households as an industry. </a:t>
            </a:r>
          </a:p>
          <a:p>
            <a:pPr marL="460375" lvl="5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This is called a </a:t>
            </a:r>
            <a:r>
              <a:rPr lang="en-US" sz="2000" b="1" dirty="0" smtClean="0"/>
              <a:t>closed</a:t>
            </a:r>
            <a:r>
              <a:rPr lang="en-US" sz="2000" dirty="0" smtClean="0"/>
              <a:t> model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Households provide labor and make purchases from other industries.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household impact on multipliers is called an </a:t>
            </a:r>
            <a:r>
              <a:rPr lang="en-US" sz="2000" b="1" dirty="0" smtClean="0"/>
              <a:t>induced</a:t>
            </a:r>
            <a:r>
              <a:rPr lang="en-US" sz="2000" dirty="0" smtClean="0"/>
              <a:t> effect.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731" y="1371600"/>
            <a:ext cx="29919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Types of I/O Models,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376160" cy="43434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I/O adds two things to the debate: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First,</a:t>
            </a:r>
            <a:r>
              <a:rPr lang="en-US" sz="2000" dirty="0" smtClean="0"/>
              <a:t> I/O provides a way to bring data to bear on the issue of multipliers.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trouble is that the necessary data are not available at the local level, or even at the state level,</a:t>
            </a:r>
          </a:p>
          <a:p>
            <a:pPr marL="460375" lvl="4" indent="-233363">
              <a:lnSpc>
                <a:spcPct val="5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But regional </a:t>
            </a:r>
            <a:r>
              <a:rPr lang="en-US" sz="2000" dirty="0"/>
              <a:t>I/O multipliers are available</a:t>
            </a:r>
            <a:r>
              <a:rPr lang="en-US" sz="2000" dirty="0" smtClean="0"/>
              <a:t>: See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www.bea.gov/regional/rims/index.cfm</a:t>
            </a:r>
            <a:r>
              <a:rPr lang="en-US" sz="2000" dirty="0" smtClean="0"/>
              <a:t>  </a:t>
            </a:r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These multipliers are “based </a:t>
            </a:r>
            <a:r>
              <a:rPr lang="en-US" sz="2000" dirty="0"/>
              <a:t>on 2007 national benchmark input-output data and </a:t>
            </a:r>
            <a:r>
              <a:rPr lang="en-US" sz="2000" dirty="0" smtClean="0"/>
              <a:t>2015 </a:t>
            </a:r>
            <a:r>
              <a:rPr lang="en-US" sz="2000" dirty="0"/>
              <a:t>regional </a:t>
            </a:r>
            <a:r>
              <a:rPr lang="en-US" sz="2000" dirty="0" smtClean="0"/>
              <a:t>data.”</a:t>
            </a:r>
          </a:p>
          <a:p>
            <a:pPr marL="227012" lvl="4" indent="0">
              <a:buSzPct val="65000"/>
              <a:buNone/>
            </a:pPr>
            <a:r>
              <a:rPr lang="en-US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88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94155"/>
            <a:ext cx="26840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Contributions of I/O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4196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Second,</a:t>
            </a:r>
            <a:r>
              <a:rPr lang="en-US" sz="2000" dirty="0" smtClean="0"/>
              <a:t>  I/O introduces a distinction between </a:t>
            </a:r>
            <a:r>
              <a:rPr lang="en-US" sz="2000" b="1" dirty="0" smtClean="0"/>
              <a:t>indirect</a:t>
            </a:r>
            <a:r>
              <a:rPr lang="en-US" sz="2000" dirty="0" smtClean="0"/>
              <a:t> multipliers (based on purchases of inputs), and </a:t>
            </a:r>
            <a:r>
              <a:rPr lang="en-US" sz="2000" b="1" dirty="0" smtClean="0"/>
              <a:t>induced</a:t>
            </a:r>
            <a:r>
              <a:rPr lang="en-US" sz="2000" dirty="0" smtClean="0"/>
              <a:t> multipliers (based on purchases by households).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notion of indirect multipliers is critical:  The more inputs are produced locally, the less the leakage and the higher the multiplier.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Even informal analysis of economic development programs should consider inter-connections in a local economy.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263" y="1370206"/>
            <a:ext cx="29781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Contributions of I/O,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543800" cy="42672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high multiplier for a particular industry says that attracting an export job in that industry will have a large positive impact on the economy.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multipliers can easily be misused because it is difficult to figure out what the world would be like without a program.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88" dirty="0" smtClean="0"/>
              <a:t>Remember: The correct question for program evaluation is how the world differs </a:t>
            </a:r>
            <a:r>
              <a:rPr lang="en-US" sz="1888" b="1" dirty="0" smtClean="0"/>
              <a:t>with and without </a:t>
            </a:r>
            <a:r>
              <a:rPr lang="en-US" sz="1888" dirty="0" smtClean="0"/>
              <a:t>the program.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52789"/>
            <a:ext cx="28163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5734"/>
            <a:ext cx="7543801" cy="4023360"/>
          </a:xfrm>
        </p:spPr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Simple Macroeconomic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err="1" smtClean="0"/>
              <a:t>Input/Output</a:t>
            </a:r>
            <a:r>
              <a:rPr lang="en-US" sz="2000" dirty="0" smtClean="0"/>
              <a:t>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Agglomeration Economies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71600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Class Outline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1"/>
            <a:ext cx="7482840" cy="42672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 I/O analysis was used in a debate about subsidizing a Mazda plant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multipliers were high—12!—  because so many auto inputs are made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people who conducted the I/O analysis said almost any subsidy was worth it.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828801"/>
            <a:ext cx="7452360" cy="42672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the sales from the plant exaggerate the change in  exogenous demand.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If the plant were not in Michigan, it would be in Indiana or Ohio and would still purchase many inputs from Michigan.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So one must compare income with the plant to income with these input purchases.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You should always think about the appropriate counter-factual situation!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828801"/>
            <a:ext cx="7452360" cy="4267200"/>
          </a:xfrm>
        </p:spPr>
        <p:txBody>
          <a:bodyPr>
            <a:normAutofit fontScale="92500" lnSpcReduction="10000"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more complicated problem is that I/O multipliers are static, but the world is dynamic.</a:t>
            </a:r>
          </a:p>
          <a:p>
            <a:pPr marL="249238" indent="-249238"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When an Mercedes-Benz plant was built in Alabama (thanks to huge subsidies from the state government subsidies), no automobile inputs were produced in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Once the plant was built, however, many auto input firms moved to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Because Alabama had no auto firms to begin with, a large share of the people hired by </a:t>
            </a:r>
            <a:r>
              <a:rPr lang="en-US" sz="2000" dirty="0"/>
              <a:t>M</a:t>
            </a:r>
            <a:r>
              <a:rPr lang="en-US" sz="2000" dirty="0" smtClean="0"/>
              <a:t>-B and by the auto input firms came from out of state.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So predict input-firm responses, but think about whether current taxpayers should subsidize people from other states.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4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4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Another key concept for economic development is agglomeration economies, which come in 2 types:</a:t>
            </a:r>
          </a:p>
          <a:p>
            <a:pPr indent="-18288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Localization economies = benefits from clustering within a given industry.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Urbanization economies = savings that arise when the production costs of an individual firm decrease as the total output in its urban area increases.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lvl="3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These economies can be striking, but need not be permanent.</a:t>
            </a:r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83268"/>
            <a:ext cx="344652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From a report prepared for the 1900 U.S. Census: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83268"/>
            <a:ext cx="4640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Examples of 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225" t="65694" r="35586" b="14702"/>
          <a:stretch/>
        </p:blipFill>
        <p:spPr>
          <a:xfrm>
            <a:off x="2819400" y="2177332"/>
            <a:ext cx="4046370" cy="3494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685" t="30522" r="51036" b="67099"/>
          <a:stretch/>
        </p:blipFill>
        <p:spPr>
          <a:xfrm>
            <a:off x="2819400" y="5642423"/>
            <a:ext cx="4046370" cy="4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4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863840" cy="4419600"/>
          </a:xfrm>
        </p:spPr>
        <p:txBody>
          <a:bodyPr>
            <a:normAutofit fontScale="92500"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From </a:t>
            </a:r>
            <a:r>
              <a:rPr lang="en-US" sz="2000" i="1" dirty="0" smtClean="0"/>
              <a:t>The Guardian</a:t>
            </a:r>
            <a:r>
              <a:rPr lang="en-US" sz="2000" dirty="0" smtClean="0"/>
              <a:t>, May 24, </a:t>
            </a:r>
            <a:r>
              <a:rPr lang="en-US" sz="2000" dirty="0"/>
              <a:t>2005: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www.theguardian.com/business/2005/may/25/china.g2</a:t>
            </a:r>
            <a:r>
              <a:rPr lang="en-US" sz="2000" dirty="0" smtClean="0"/>
              <a:t> </a:t>
            </a:r>
          </a:p>
          <a:p>
            <a:pPr marL="391605" lvl="1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88" dirty="0" smtClean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 “</a:t>
            </a:r>
            <a:r>
              <a:rPr lang="en-US" sz="1888" dirty="0" err="1" smtClean="0"/>
              <a:t>Qiaotou</a:t>
            </a:r>
            <a:r>
              <a:rPr lang="en-US" sz="1888" dirty="0" smtClean="0"/>
              <a:t> [in western China] </a:t>
            </a:r>
            <a:r>
              <a:rPr lang="en-US" sz="1888" dirty="0"/>
              <a:t>has transformed itself from a farming village into a manufacturing powerhouse</a:t>
            </a:r>
            <a:r>
              <a:rPr lang="en-US" sz="1888" dirty="0" smtClean="0"/>
              <a:t>…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The </a:t>
            </a:r>
            <a:r>
              <a:rPr lang="en-US" sz="1888" dirty="0"/>
              <a:t>first small workshop was established in 1980 by three brothers who picked up their first buttons off the street. Now the town's 700 family-run factories churn out 15bn buttons and 200 million </a:t>
            </a:r>
            <a:r>
              <a:rPr lang="en-US" sz="1888" dirty="0" smtClean="0"/>
              <a:t>meters </a:t>
            </a:r>
            <a:r>
              <a:rPr lang="en-US" sz="1888" dirty="0"/>
              <a:t>of zips a year</a:t>
            </a:r>
            <a:r>
              <a:rPr lang="en-US" sz="1888" dirty="0" smtClean="0"/>
              <a:t>….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 </a:t>
            </a:r>
            <a:r>
              <a:rPr lang="en-US" sz="1888" dirty="0"/>
              <a:t>The local chamber of commerce estimates that three out of every five buttons in the world are made in the town. It ships more than two million zips a day, making it the biggest winner of China's 80% share of the international zip market</a:t>
            </a:r>
            <a:r>
              <a:rPr lang="en-US" sz="1888" dirty="0" smtClean="0"/>
              <a:t>.”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Other Chinese cities specialize in toothbrushes or socks. 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83268"/>
            <a:ext cx="49418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Examples of Localization Economies,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25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543800" cy="47244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Localization </a:t>
            </a:r>
            <a:r>
              <a:rPr lang="en-US" sz="2000" dirty="0"/>
              <a:t>economies could arise from three </a:t>
            </a:r>
            <a:r>
              <a:rPr lang="en-US" sz="2000" dirty="0" smtClean="0"/>
              <a:t>sources:</a:t>
            </a:r>
            <a:endParaRPr lang="en-US" sz="2000" dirty="0"/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460375" indent="-23336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Sharing </a:t>
            </a:r>
            <a:r>
              <a:rPr lang="en-US" sz="2000" dirty="0"/>
              <a:t>input suppliers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lvl="6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Economies of scale may arise when many firms are demanding the same inputs.</a:t>
            </a:r>
          </a:p>
          <a:p>
            <a:pPr lvl="6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Transportation costs may drop as more input firms locate nearby.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Examples</a:t>
            </a:r>
          </a:p>
          <a:p>
            <a:pPr marL="460375" lvl="1" indent="-233363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Auto firms cluster to be near steel, plastic, fabric and other input firms (as in Detroit, at least until recently).</a:t>
            </a:r>
            <a:endParaRPr lang="en-US" sz="2000" dirty="0"/>
          </a:p>
          <a:p>
            <a:pPr marL="460375" lvl="1" indent="-233363">
              <a:buFont typeface="Courier New" panose="02070309020205020404" pitchFamily="49" charset="0"/>
              <a:buChar char="o"/>
            </a:pPr>
            <a:r>
              <a:rPr lang="en-US" sz="2000" dirty="0"/>
              <a:t>Corporate headquarters cluster around marketing firms.</a:t>
            </a:r>
          </a:p>
          <a:p>
            <a:pPr eaLnBrk="1" hangingPunct="1"/>
            <a:endParaRPr lang="en-US" sz="195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137" y="1383268"/>
            <a:ext cx="30687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419600"/>
          </a:xfrm>
        </p:spPr>
        <p:txBody>
          <a:bodyPr>
            <a:normAutofit/>
          </a:bodyPr>
          <a:lstStyle/>
          <a:p>
            <a:pPr marL="0" indent="-27432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 smtClean="0"/>
              <a:t>Sharing a labor pool</a:t>
            </a:r>
            <a:endParaRPr lang="en-US" sz="800" dirty="0" smtClean="0"/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A firm can make better matches if the labor pool is larger—and can make matches with lower transportation costs.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 smtClean="0"/>
          </a:p>
          <a:p>
            <a:pPr marL="0" indent="-27432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000" dirty="0" smtClean="0"/>
              <a:t>Sharing information (=knowledge spillovers)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E.g., more innovative industries (as measured by patents per dollar of sales) are more likely to cluster</a:t>
            </a:r>
            <a:r>
              <a:rPr lang="en-US" sz="1775" dirty="0" smtClean="0"/>
              <a:t>.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295400"/>
            <a:ext cx="337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Localization Economies, 2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1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Rosenthal &amp; Strange (</a:t>
            </a:r>
            <a:r>
              <a:rPr lang="en-US" sz="2000" i="1" dirty="0" smtClean="0"/>
              <a:t>Review of Economics and Statistics</a:t>
            </a:r>
            <a:r>
              <a:rPr lang="en-US" sz="2000" dirty="0" smtClean="0"/>
              <a:t> 2003) find that  firm births and new-firm employment in a zip code increase with nearby employment in the same industry.</a:t>
            </a:r>
            <a:br>
              <a:rPr lang="en-US" sz="2000" dirty="0" smtClean="0"/>
            </a:b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This effect declines with distance, but firms 15 miles away still have an effect in some industries.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70206"/>
            <a:ext cx="46452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Evidence on 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52360" cy="43434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Urbanization economies are agglomeration benefits that depend on the whole economy (not one industry) and fall upon the whole economy (not just one industry).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help to explain why wages are higher in larger cities (as agglomeration economies boost worker productivity).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Their sources are similar to those of localization economies.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1055" y="1402863"/>
            <a:ext cx="32075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Urbanization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452360" cy="4377929"/>
          </a:xfrm>
        </p:spPr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Economic development is an important topic in state and local public finance.</a:t>
            </a:r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After all, most state and local politicians run on the platform of “jobs, jobs, jobs,”</a:t>
            </a:r>
          </a:p>
          <a:p>
            <a:pPr marL="227013" indent="-227013">
              <a:lnSpc>
                <a:spcPct val="100000"/>
              </a:lnSpc>
              <a:buNone/>
            </a:pPr>
            <a:endParaRPr lang="en-US" sz="2000" dirty="0" smtClean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question is:  What policies actually affect the number of jobs (and the incomes they generate) in a given jurisdiction.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632" y="1367135"/>
            <a:ext cx="173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Introduction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1"/>
            <a:ext cx="7543800" cy="4267200"/>
          </a:xfrm>
        </p:spPr>
        <p:txBody>
          <a:bodyPr>
            <a:normAutofit/>
          </a:bodyPr>
          <a:lstStyle/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Intermediate </a:t>
            </a:r>
            <a:r>
              <a:rPr lang="en-US" sz="2000" dirty="0"/>
              <a:t>Inputs</a:t>
            </a:r>
          </a:p>
          <a:p>
            <a:pPr lvl="5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98463" lvl="5" indent="-171450">
              <a:buFont typeface="Courier New" panose="02070309020205020404" pitchFamily="49" charset="0"/>
              <a:buChar char="o"/>
            </a:pPr>
            <a:r>
              <a:rPr lang="en-US" sz="2000" dirty="0" smtClean="0"/>
              <a:t>There </a:t>
            </a:r>
            <a:r>
              <a:rPr lang="en-US" sz="2000" dirty="0"/>
              <a:t>may be economies of scale in the banking, business services, insurance, and perhaps public services.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Labor pooling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4950">
              <a:buFont typeface="Courier New" panose="02070309020205020404" pitchFamily="49" charset="0"/>
              <a:buChar char="o"/>
            </a:pPr>
            <a:r>
              <a:rPr lang="en-US" sz="2000" dirty="0"/>
              <a:t>As before, there could be better matches and lower search, moving, and transportation costs.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Sharing information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3363">
              <a:buFont typeface="Courier New" panose="02070309020205020404" pitchFamily="49" charset="0"/>
              <a:buChar char="o"/>
            </a:pPr>
            <a:r>
              <a:rPr lang="en-US" sz="2000" dirty="0"/>
              <a:t>Some types of knowledge might spill over from one industry to others.</a:t>
            </a:r>
          </a:p>
          <a:p>
            <a:pPr eaLnBrk="1" hangingPunct="1"/>
            <a:endParaRPr lang="en-US" sz="195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394155"/>
            <a:ext cx="350890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Urbanization Economies,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828800"/>
            <a:ext cx="7376160" cy="41910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Some studies find that labor productivity is, as expected, linked to city size.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But, urbanization economies do not appear to arise for many industries, and, in general, do not appear to be as large as localization economies.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671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Evidence on Urbanization Economies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0"/>
            <a:ext cx="7482840" cy="43434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Agglomeration economies imply that firm location decisions may involve an </a:t>
            </a:r>
            <a:r>
              <a:rPr lang="en-US" sz="2000" b="1" dirty="0" smtClean="0"/>
              <a:t>externality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arrival of a firm may raise the productivity of other firms (in the same industry or the same region)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Thus, government actions to encourage firms to locate where they cause agglomeration economies may enhance public welfare—at least in that location!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971" y="1404068"/>
            <a:ext cx="336220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and Policy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288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problem is that we do not yet know enough about agglomeration economies to accurately identify cases in which these externalities exist.</a:t>
            </a:r>
            <a:endParaRPr lang="en-US" sz="2000" u="sng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And, as we will see next class, we also don’t know very much about how to attract firms.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examples given earlier are mainly driven by random events—not government policy—but sometimes a government gets lucky.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327868"/>
            <a:ext cx="3672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And Policy,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1"/>
            <a:ext cx="7452360" cy="4038600"/>
          </a:xfrm>
        </p:spPr>
        <p:txBody>
          <a:bodyPr>
            <a:normAutofit/>
          </a:bodyPr>
          <a:lstStyle/>
          <a:p>
            <a:pPr marL="222250" indent="-22225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recent study by Moretti (</a:t>
            </a:r>
            <a:r>
              <a:rPr lang="en-US" sz="2000" i="1" dirty="0" smtClean="0"/>
              <a:t>American Economic Review </a:t>
            </a:r>
            <a:r>
              <a:rPr lang="en-US" sz="2000" dirty="0" smtClean="0"/>
              <a:t>2010) points out that standard multipliers miss two key possibilities:</a:t>
            </a:r>
          </a:p>
          <a:p>
            <a:pPr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Increases in wages or housing prices may lessen the impacts of exogenous demand.</a:t>
            </a:r>
          </a:p>
          <a:p>
            <a:pPr marL="460375" lvl="6" indent="-233363">
              <a:lnSpc>
                <a:spcPct val="100000"/>
              </a:lnSpc>
              <a:spcBef>
                <a:spcPts val="0"/>
              </a:spcBef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Agglomeration economies may magnify the impacts of exogenous demand.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27432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Moretti</a:t>
            </a:r>
            <a:r>
              <a:rPr lang="en-US" sz="2000" dirty="0" smtClean="0"/>
              <a:t> also estimates city-level multipliers.</a:t>
            </a:r>
            <a:endParaRPr lang="en-US" sz="2000" u="sng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3870" y="1367135"/>
            <a:ext cx="2987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Moretti On Multipliers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37" y="966688"/>
            <a:ext cx="6837932" cy="42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124891"/>
            <a:ext cx="337801" cy="4119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3251" y="5461792"/>
            <a:ext cx="7482840" cy="76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1 new “tradable” job leads to 1.59 “</a:t>
            </a:r>
            <a:r>
              <a:rPr lang="en-US" sz="1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” jobs and (because of agglomeration economies?) 0.26 new tradable jobs. Note: “tradable” =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“manufacturing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.”</a:t>
            </a:r>
          </a:p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490" y="3449701"/>
            <a:ext cx="335309" cy="414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844" y="2893628"/>
            <a:ext cx="335309" cy="414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346" y="4208418"/>
            <a:ext cx="33530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1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807321"/>
            <a:ext cx="6172200" cy="4592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5356391"/>
            <a:ext cx="774192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1 new tradable skilled job leads to 2.52 non-tradable jobs but 1 new tradable nonskilled job lead to only 1.04 new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jobs. 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 in construction, wholesale trade and personal services are most affected.</a:t>
            </a:r>
          </a:p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5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51218"/>
            <a:ext cx="335309" cy="41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084" y="4445350"/>
            <a:ext cx="33530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0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28800"/>
            <a:ext cx="7543800" cy="41148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 addition, Moretti discusses the use of multipliers in policy.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points out that new jobs may not be held by current residents,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But his estimates apply to manufacturing, not all </a:t>
            </a:r>
            <a:r>
              <a:rPr lang="en-US" sz="2000" dirty="0" err="1" smtClean="0"/>
              <a:t>tradables</a:t>
            </a:r>
            <a:r>
              <a:rPr lang="en-US" sz="2000" dirty="0" smtClean="0"/>
              <a:t>, 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cannot account for variation across cities, and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misses the importance of the counterfactual.</a:t>
            </a:r>
            <a:endParaRPr lang="en-US" sz="2000" u="sng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949" y="1295400"/>
            <a:ext cx="3247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Moretti on Multipliers, 2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0"/>
            <a:ext cx="7482840" cy="38862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class examines some basic concepts in state and local economic development.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next class looks at the impact of fiscal policies, including taxes and public spending, on local economic development.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topic is complex and frustrating:  Although there is a great deal of research, there is no consensus about the best policies to follow.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71600"/>
            <a:ext cx="318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auto"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Introduction, Continued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2672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class has focused on microeconomics, that is, on the analysis of households and firms and single markets.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But economic development involves macroeconomics, which is all markets put together.</a:t>
            </a: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Today we will look at some highly simplified macroeconomic models: Keynesian, export-base, and input-output.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570" y="1420279"/>
            <a:ext cx="32020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Calibri" panose="020F0502020204030204"/>
                <a:cs typeface="+mn-cs"/>
              </a:rPr>
              <a:t>Macroeconomic Models</a:t>
            </a:r>
            <a:endParaRPr lang="en-US" sz="2400" dirty="0">
              <a:solidFill>
                <a:srgbClr val="BD582C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64327" y="18288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 simple Keynesian model combines accounting identities and assumptions about behavior. </a:t>
            </a:r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terms: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/>
              <a:t> = Income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E</a:t>
            </a:r>
            <a:r>
              <a:rPr lang="en-US" sz="2000" dirty="0"/>
              <a:t> = Expenditures (=GNP)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dirty="0"/>
              <a:t> = Consumption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I </a:t>
            </a:r>
            <a:r>
              <a:rPr lang="en-US" sz="2000" dirty="0"/>
              <a:t>= Investment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S </a:t>
            </a:r>
            <a:r>
              <a:rPr lang="en-US" sz="2000" dirty="0"/>
              <a:t>= Savings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X </a:t>
            </a:r>
            <a:r>
              <a:rPr lang="en-US" sz="2000" dirty="0"/>
              <a:t>= Exports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M </a:t>
            </a:r>
            <a:r>
              <a:rPr lang="en-US" sz="2000" dirty="0"/>
              <a:t>= Imports</a:t>
            </a:r>
          </a:p>
          <a:p>
            <a:pPr eaLnBrk="1" hangingPunct="1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085" y="1371600"/>
            <a:ext cx="34857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7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89089" y="1700697"/>
            <a:ext cx="7482840" cy="4471504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identities: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assumptions about behavior: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05954" y="87422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17539"/>
              </p:ext>
            </p:extLst>
          </p:nvPr>
        </p:nvGraphicFramePr>
        <p:xfrm>
          <a:off x="3349260" y="2321575"/>
          <a:ext cx="3690162" cy="57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3" name="Equation" r:id="rId3" imgW="1282700" imgH="203200" progId="Equation.DSMT4">
                  <p:embed/>
                </p:oleObj>
              </mc:Choice>
              <mc:Fallback>
                <p:oleObj name="Equation" r:id="rId3" imgW="12827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260" y="2321575"/>
                        <a:ext cx="3690162" cy="57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4004" y="62848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75744"/>
              </p:ext>
            </p:extLst>
          </p:nvPr>
        </p:nvGraphicFramePr>
        <p:xfrm>
          <a:off x="3954483" y="2913423"/>
          <a:ext cx="1818085" cy="51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4" name="Equation" r:id="rId5" imgW="634449" imgH="177646" progId="Equation.DSMT4">
                  <p:embed/>
                </p:oleObj>
              </mc:Choice>
              <mc:Fallback>
                <p:oleObj name="Equation" r:id="rId5" imgW="634449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83" y="2913423"/>
                        <a:ext cx="1818085" cy="515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6200" y="3313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2453"/>
              </p:ext>
            </p:extLst>
          </p:nvPr>
        </p:nvGraphicFramePr>
        <p:xfrm>
          <a:off x="4122593" y="3434315"/>
          <a:ext cx="1143000" cy="45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" name="Equation" r:id="rId7" imgW="406048" imgH="164957" progId="Equation.DSMT4">
                  <p:embed/>
                </p:oleObj>
              </mc:Choice>
              <mc:Fallback>
                <p:oleObj name="Equation" r:id="rId7" imgW="406048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593" y="3434315"/>
                        <a:ext cx="1143000" cy="451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22593" y="4072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64930"/>
              </p:ext>
            </p:extLst>
          </p:nvPr>
        </p:nvGraphicFramePr>
        <p:xfrm>
          <a:off x="3173286" y="5550218"/>
          <a:ext cx="3731891" cy="62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286" y="5550218"/>
                        <a:ext cx="3731891" cy="621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6250" y="401112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91649"/>
              </p:ext>
            </p:extLst>
          </p:nvPr>
        </p:nvGraphicFramePr>
        <p:xfrm>
          <a:off x="3571950" y="4904955"/>
          <a:ext cx="2350005" cy="58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950" y="4904955"/>
                        <a:ext cx="2350005" cy="581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67135"/>
            <a:ext cx="348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 Simple Keynesian Model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66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37260" y="1780038"/>
            <a:ext cx="7315200" cy="49303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equilibrium: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Interpretation: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Exports (and other exogenous factors) are multiplied into income.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These factors have a larger impact if the marginal propensity to consume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/>
              <a:t>) is larger.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These factors have a smaller impact if the marginal propensity to import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/>
              <a:t> = “leakage”) is larger.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05954" y="87422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4004" y="62848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6200" y="3313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22593" y="4072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6250" y="401112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0025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49636"/>
              </p:ext>
            </p:extLst>
          </p:nvPr>
        </p:nvGraphicFramePr>
        <p:xfrm>
          <a:off x="3097821" y="2422774"/>
          <a:ext cx="3988779" cy="93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821" y="2422774"/>
                        <a:ext cx="3988779" cy="930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404068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894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CF888E1-3DEF-4C87-8FF5-623334404736}" vid="{ACB0FA75-0D73-42A8-801E-281AAAF314D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27082</TotalTime>
  <Words>2518</Words>
  <Application>Microsoft Office PowerPoint</Application>
  <PresentationFormat>On-screen Show (4:3)</PresentationFormat>
  <Paragraphs>377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Times New Roman</vt:lpstr>
      <vt:lpstr>Wingdings</vt:lpstr>
      <vt:lpstr>Theme1</vt:lpstr>
      <vt:lpstr>Retrospect</vt:lpstr>
      <vt:lpstr>1_Retrospect</vt:lpstr>
      <vt:lpstr>2_Retrospect</vt:lpstr>
      <vt:lpstr>Equation</vt:lpstr>
      <vt:lpstr>State and Local Public Finance Professor Yinger Spring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Public Finance Spring 2006, Professor Yinger</dc:title>
  <dc:creator>joyinger</dc:creator>
  <cp:lastModifiedBy>John McHenry Yinger</cp:lastModifiedBy>
  <cp:revision>177</cp:revision>
  <dcterms:created xsi:type="dcterms:W3CDTF">2005-12-18T15:49:22Z</dcterms:created>
  <dcterms:modified xsi:type="dcterms:W3CDTF">2019-02-03T15:21:10Z</dcterms:modified>
</cp:coreProperties>
</file>